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Montserrat"/>
      <p:regular r:id="rId31"/>
      <p:bold r:id="rId32"/>
      <p:italic r:id="rId33"/>
      <p:boldItalic r:id="rId34"/>
    </p:embeddedFont>
    <p:embeddedFont>
      <p:font typeface="Lato"/>
      <p:regular r:id="rId35"/>
      <p:bold r:id="rId36"/>
      <p:italic r:id="rId37"/>
      <p:boldItalic r:id="rId38"/>
    </p:embeddedFont>
    <p:embeddedFont>
      <p:font typeface="Maven Pro"/>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Nunito-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MavenPro-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53951258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53951258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8438f724a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438f724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8438f724a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438f724a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8438f724a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438f724a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8438f724a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8438f724a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8438f724a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438f724a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ff7088a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ff7088a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7ff7088aa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7ff7088aa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7ff7088aa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ff7088aa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8438f724a6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8438f724a6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438f724a6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438f724a6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8438f724a6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8438f724a6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8438f724a6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8438f724a6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438f724a6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438f724a6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438f724a6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438f724a6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438f724a6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438f724a6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8438f724a6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438f724a6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5395125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5395125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5395125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5395125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53951258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53951258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70425" y="906588"/>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4000">
                <a:latin typeface="Montserrat"/>
                <a:ea typeface="Montserrat"/>
                <a:cs typeface="Montserrat"/>
                <a:sym typeface="Montserrat"/>
              </a:rPr>
              <a:t>The Metrics and Measures of Trending YouTube Videos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By Like Follow and Subscribe (Robert Powell, KJ Nguyen and Xinran Shi)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821600" y="0"/>
            <a:ext cx="1803600" cy="5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334" name="Google Shape;334;p22"/>
          <p:cNvSpPr txBox="1"/>
          <p:nvPr>
            <p:ph idx="1" type="body"/>
          </p:nvPr>
        </p:nvSpPr>
        <p:spPr>
          <a:xfrm>
            <a:off x="6407950" y="0"/>
            <a:ext cx="2815800" cy="5143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Channels with most views were ibighit, Dude Perfect, jypentertainment, MarvelEntertainment and TheEllenShow. EllenShow also had the biggest like-dislike ratio, and Dude Perfect and ibighit both made the top 5 in likes</a:t>
            </a:r>
            <a:endParaRPr sz="1200"/>
          </a:p>
          <a:p>
            <a:pPr indent="-304800" lvl="0" marL="457200" rtl="0" algn="l">
              <a:spcBef>
                <a:spcPts val="0"/>
              </a:spcBef>
              <a:spcAft>
                <a:spcPts val="0"/>
              </a:spcAft>
              <a:buSzPts val="1200"/>
              <a:buChar char="●"/>
            </a:pPr>
            <a:r>
              <a:rPr lang="en" sz="1200"/>
              <a:t>Average days to trending was difficult to show correlation, more than 20 channels listed a time of 0, but the video output </a:t>
            </a:r>
            <a:r>
              <a:rPr lang="en" sz="1200"/>
              <a:t>varied</a:t>
            </a:r>
            <a:r>
              <a:rPr lang="en" sz="1200"/>
              <a:t> greatly between them. </a:t>
            </a:r>
            <a:r>
              <a:rPr lang="en" sz="1200"/>
              <a:t>Generally</a:t>
            </a:r>
            <a:r>
              <a:rPr lang="en" sz="1200"/>
              <a:t>, channels with a long time to trend did not publish many videos</a:t>
            </a:r>
            <a:endParaRPr sz="1200"/>
          </a:p>
          <a:p>
            <a:pPr indent="-304800" lvl="0" marL="457200" rtl="0" algn="l">
              <a:spcBef>
                <a:spcPts val="0"/>
              </a:spcBef>
              <a:spcAft>
                <a:spcPts val="0"/>
              </a:spcAft>
              <a:buSzPts val="1200"/>
              <a:buChar char="●"/>
            </a:pPr>
            <a:r>
              <a:rPr lang="en" sz="1200"/>
              <a:t>Views for the top 5 channels increased in different places, for example ibighit peaked in May, whereas Marvel peaked in December</a:t>
            </a:r>
            <a:endParaRPr sz="1200"/>
          </a:p>
        </p:txBody>
      </p:sp>
      <p:pic>
        <p:nvPicPr>
          <p:cNvPr id="335" name="Google Shape;335;p22"/>
          <p:cNvPicPr preferRelativeResize="0"/>
          <p:nvPr/>
        </p:nvPicPr>
        <p:blipFill>
          <a:blip r:embed="rId3">
            <a:alphaModFix/>
          </a:blip>
          <a:stretch>
            <a:fillRect/>
          </a:stretch>
        </p:blipFill>
        <p:spPr>
          <a:xfrm>
            <a:off x="110925" y="792976"/>
            <a:ext cx="6583948" cy="342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 #3</a:t>
            </a:r>
            <a:endParaRPr/>
          </a:p>
        </p:txBody>
      </p:sp>
      <p:sp>
        <p:nvSpPr>
          <p:cNvPr id="341" name="Google Shape;341;p23"/>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chemeClr val="dk1"/>
              </a:buClr>
              <a:buSzPts val="1500"/>
              <a:buChar char="●"/>
            </a:pPr>
            <a:r>
              <a:rPr lang="en" sz="1500">
                <a:solidFill>
                  <a:schemeClr val="dk1"/>
                </a:solidFill>
              </a:rPr>
              <a:t>Does the publishing time affect the success of the video?</a:t>
            </a:r>
            <a:endParaRPr sz="1500">
              <a:solidFill>
                <a:schemeClr val="dk1"/>
              </a:solidFill>
            </a:endParaRPr>
          </a:p>
          <a:p>
            <a:pPr indent="-323850" lvl="1" marL="914400" rtl="0" algn="l">
              <a:lnSpc>
                <a:spcPct val="200000"/>
              </a:lnSpc>
              <a:spcBef>
                <a:spcPts val="0"/>
              </a:spcBef>
              <a:spcAft>
                <a:spcPts val="0"/>
              </a:spcAft>
              <a:buClr>
                <a:schemeClr val="dk1"/>
              </a:buClr>
              <a:buSzPts val="1500"/>
              <a:buAutoNum type="alphaLcPeriod"/>
            </a:pPr>
            <a:r>
              <a:rPr lang="en" sz="1500">
                <a:solidFill>
                  <a:schemeClr val="dk1"/>
                </a:solidFill>
              </a:rPr>
              <a:t>Which month has the most trending videos (Nov 2017 - June 2018)?</a:t>
            </a:r>
            <a:endParaRPr sz="1500">
              <a:solidFill>
                <a:schemeClr val="dk1"/>
              </a:solidFill>
            </a:endParaRPr>
          </a:p>
          <a:p>
            <a:pPr indent="-323850" lvl="1" marL="914400" rtl="0" algn="l">
              <a:lnSpc>
                <a:spcPct val="200000"/>
              </a:lnSpc>
              <a:spcBef>
                <a:spcPts val="0"/>
              </a:spcBef>
              <a:spcAft>
                <a:spcPts val="0"/>
              </a:spcAft>
              <a:buClr>
                <a:schemeClr val="dk1"/>
              </a:buClr>
              <a:buSzPts val="1500"/>
              <a:buAutoNum type="alphaLcPeriod"/>
            </a:pPr>
            <a:r>
              <a:rPr lang="en" sz="1500">
                <a:solidFill>
                  <a:schemeClr val="dk1"/>
                </a:solidFill>
              </a:rPr>
              <a:t>How long does it usually take a video to become a trending video</a:t>
            </a:r>
            <a:endParaRPr sz="1500">
              <a:solidFill>
                <a:schemeClr val="dk1"/>
              </a:solidFill>
            </a:endParaRPr>
          </a:p>
          <a:p>
            <a:pPr indent="-323850" lvl="1" marL="914400" rtl="0" algn="l">
              <a:lnSpc>
                <a:spcPct val="200000"/>
              </a:lnSpc>
              <a:spcBef>
                <a:spcPts val="0"/>
              </a:spcBef>
              <a:spcAft>
                <a:spcPts val="0"/>
              </a:spcAft>
              <a:buClr>
                <a:schemeClr val="dk1"/>
              </a:buClr>
              <a:buSzPts val="1500"/>
              <a:buAutoNum type="alphaLcPeriod"/>
            </a:pPr>
            <a:r>
              <a:rPr lang="en" sz="1500">
                <a:solidFill>
                  <a:schemeClr val="dk1"/>
                </a:solidFill>
              </a:rPr>
              <a:t>What time during the day did the video published? </a:t>
            </a:r>
            <a:endParaRPr sz="1500">
              <a:solidFill>
                <a:schemeClr val="dk1"/>
              </a:solidFill>
            </a:endParaRPr>
          </a:p>
          <a:p>
            <a:pPr indent="0" lvl="0" marL="0" rtl="0" algn="l">
              <a:lnSpc>
                <a:spcPct val="200000"/>
              </a:lnSpc>
              <a:spcBef>
                <a:spcPts val="0"/>
              </a:spcBef>
              <a:spcAft>
                <a:spcPts val="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347" name="Google Shape;347;p24"/>
          <p:cNvSpPr txBox="1"/>
          <p:nvPr>
            <p:ph idx="1" type="body"/>
          </p:nvPr>
        </p:nvSpPr>
        <p:spPr>
          <a:xfrm>
            <a:off x="6036925" y="673625"/>
            <a:ext cx="3100200" cy="41238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Char char="●"/>
            </a:pPr>
            <a:r>
              <a:rPr lang="en" sz="1200"/>
              <a:t>It takes significantly more time for a video to become a trending video in November to January (over 23 days) but it only take about 2 days for a video to become trending in March - June</a:t>
            </a:r>
            <a:endParaRPr sz="1200"/>
          </a:p>
          <a:p>
            <a:pPr indent="-304800" lvl="0" marL="457200" rtl="0" algn="l">
              <a:lnSpc>
                <a:spcPct val="200000"/>
              </a:lnSpc>
              <a:spcBef>
                <a:spcPts val="0"/>
              </a:spcBef>
              <a:spcAft>
                <a:spcPts val="0"/>
              </a:spcAft>
              <a:buSzPts val="1200"/>
              <a:buChar char="●"/>
            </a:pPr>
            <a:r>
              <a:rPr lang="en" sz="1200"/>
              <a:t>There are more trending videos in 4th Quarter and January</a:t>
            </a:r>
            <a:endParaRPr sz="1200"/>
          </a:p>
          <a:p>
            <a:pPr indent="-304800" lvl="0" marL="457200" rtl="0" algn="l">
              <a:lnSpc>
                <a:spcPct val="200000"/>
              </a:lnSpc>
              <a:spcBef>
                <a:spcPts val="0"/>
              </a:spcBef>
              <a:spcAft>
                <a:spcPts val="0"/>
              </a:spcAft>
              <a:buSzPts val="1200"/>
              <a:buChar char="●"/>
            </a:pPr>
            <a:r>
              <a:rPr lang="en" sz="1200"/>
              <a:t>Most videos were published in the afternoon since it may attract more viewers</a:t>
            </a:r>
            <a:endParaRPr sz="1200"/>
          </a:p>
          <a:p>
            <a:pPr indent="0" lvl="0" marL="0" rtl="0" algn="l">
              <a:spcBef>
                <a:spcPts val="1600"/>
              </a:spcBef>
              <a:spcAft>
                <a:spcPts val="1600"/>
              </a:spcAft>
              <a:buNone/>
            </a:pPr>
            <a:r>
              <a:t/>
            </a:r>
            <a:endParaRPr sz="1200"/>
          </a:p>
        </p:txBody>
      </p:sp>
      <p:pic>
        <p:nvPicPr>
          <p:cNvPr id="348" name="Google Shape;348;p24"/>
          <p:cNvPicPr preferRelativeResize="0"/>
          <p:nvPr/>
        </p:nvPicPr>
        <p:blipFill>
          <a:blip r:embed="rId3">
            <a:alphaModFix/>
          </a:blip>
          <a:stretch>
            <a:fillRect/>
          </a:stretch>
        </p:blipFill>
        <p:spPr>
          <a:xfrm>
            <a:off x="0" y="1152474"/>
            <a:ext cx="6235249" cy="316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 #4</a:t>
            </a:r>
            <a:endParaRPr/>
          </a:p>
        </p:txBody>
      </p:sp>
      <p:sp>
        <p:nvSpPr>
          <p:cNvPr id="354" name="Google Shape;354;p25"/>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Clr>
                <a:schemeClr val="dk1"/>
              </a:buClr>
              <a:buSzPts val="1700"/>
              <a:buChar char="●"/>
            </a:pPr>
            <a:r>
              <a:rPr lang="en" sz="1700">
                <a:solidFill>
                  <a:schemeClr val="dk1"/>
                </a:solidFill>
              </a:rPr>
              <a:t>How likes and dislikes are related. (like the portion or correlation)</a:t>
            </a:r>
            <a:endParaRPr sz="1700">
              <a:solidFill>
                <a:schemeClr val="dk1"/>
              </a:solidFill>
            </a:endParaRPr>
          </a:p>
          <a:p>
            <a:pPr indent="-336550" lvl="1" marL="914400" rtl="0" algn="l">
              <a:lnSpc>
                <a:spcPct val="200000"/>
              </a:lnSpc>
              <a:spcBef>
                <a:spcPts val="0"/>
              </a:spcBef>
              <a:spcAft>
                <a:spcPts val="0"/>
              </a:spcAft>
              <a:buClr>
                <a:schemeClr val="dk1"/>
              </a:buClr>
              <a:buSzPts val="1700"/>
              <a:buAutoNum type="alphaLcPeriod"/>
            </a:pPr>
            <a:r>
              <a:rPr lang="en" sz="1700">
                <a:solidFill>
                  <a:schemeClr val="dk1"/>
                </a:solidFill>
              </a:rPr>
              <a:t>Which title has the most likes?</a:t>
            </a:r>
            <a:endParaRPr sz="1700">
              <a:solidFill>
                <a:schemeClr val="dk1"/>
              </a:solidFill>
            </a:endParaRPr>
          </a:p>
          <a:p>
            <a:pPr indent="-336550" lvl="1" marL="914400" rtl="0" algn="l">
              <a:lnSpc>
                <a:spcPct val="200000"/>
              </a:lnSpc>
              <a:spcBef>
                <a:spcPts val="0"/>
              </a:spcBef>
              <a:spcAft>
                <a:spcPts val="0"/>
              </a:spcAft>
              <a:buClr>
                <a:schemeClr val="dk1"/>
              </a:buClr>
              <a:buSzPts val="1700"/>
              <a:buAutoNum type="alphaLcPeriod"/>
            </a:pPr>
            <a:r>
              <a:rPr lang="en" sz="1700">
                <a:solidFill>
                  <a:schemeClr val="dk1"/>
                </a:solidFill>
              </a:rPr>
              <a:t>Is there any correlation between dislikes and titles?</a:t>
            </a:r>
            <a:endParaRPr sz="1700">
              <a:solidFill>
                <a:schemeClr val="dk1"/>
              </a:solidFill>
            </a:endParaRPr>
          </a:p>
          <a:p>
            <a:pPr indent="-336550" lvl="1" marL="914400" rtl="0" algn="l">
              <a:lnSpc>
                <a:spcPct val="200000"/>
              </a:lnSpc>
              <a:spcBef>
                <a:spcPts val="0"/>
              </a:spcBef>
              <a:spcAft>
                <a:spcPts val="0"/>
              </a:spcAft>
              <a:buClr>
                <a:schemeClr val="dk1"/>
              </a:buClr>
              <a:buSzPts val="1700"/>
              <a:buAutoNum type="alphaLcPeriod"/>
            </a:pPr>
            <a:r>
              <a:rPr lang="en" sz="1700">
                <a:solidFill>
                  <a:schemeClr val="dk1"/>
                </a:solidFill>
              </a:rPr>
              <a:t>Like vs Dislikes on top 10 views channels</a:t>
            </a:r>
            <a:endParaRPr sz="1700">
              <a:solidFill>
                <a:schemeClr val="dk1"/>
              </a:solidFill>
            </a:endParaRPr>
          </a:p>
          <a:p>
            <a:pPr indent="-336550" lvl="1" marL="914400" rtl="0" algn="l">
              <a:lnSpc>
                <a:spcPct val="200000"/>
              </a:lnSpc>
              <a:spcBef>
                <a:spcPts val="0"/>
              </a:spcBef>
              <a:spcAft>
                <a:spcPts val="0"/>
              </a:spcAft>
              <a:buClr>
                <a:schemeClr val="dk1"/>
              </a:buClr>
              <a:buSzPts val="1700"/>
              <a:buAutoNum type="alphaLcPeriod"/>
            </a:pPr>
            <a:r>
              <a:rPr lang="en" sz="1700">
                <a:solidFill>
                  <a:schemeClr val="dk1"/>
                </a:solidFill>
              </a:rPr>
              <a:t>What publishing month has the most views and likes? (Nov 2017 - June 2018)</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a:t>
            </a:r>
            <a:endParaRPr/>
          </a:p>
        </p:txBody>
      </p:sp>
      <p:sp>
        <p:nvSpPr>
          <p:cNvPr id="360" name="Google Shape;360;p26"/>
          <p:cNvSpPr txBox="1"/>
          <p:nvPr>
            <p:ph idx="1" type="body"/>
          </p:nvPr>
        </p:nvSpPr>
        <p:spPr>
          <a:xfrm>
            <a:off x="5962925" y="1152475"/>
            <a:ext cx="2869500" cy="34164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Char char="●"/>
            </a:pPr>
            <a:r>
              <a:rPr lang="en" sz="1200"/>
              <a:t>Music has the most like among 24 categories</a:t>
            </a:r>
            <a:endParaRPr sz="1200"/>
          </a:p>
          <a:p>
            <a:pPr indent="-304800" lvl="0" marL="457200" rtl="0" algn="l">
              <a:lnSpc>
                <a:spcPct val="200000"/>
              </a:lnSpc>
              <a:spcBef>
                <a:spcPts val="0"/>
              </a:spcBef>
              <a:spcAft>
                <a:spcPts val="0"/>
              </a:spcAft>
              <a:buSzPts val="1200"/>
              <a:buChar char="●"/>
            </a:pPr>
            <a:r>
              <a:rPr lang="en" sz="1200"/>
              <a:t>Music also has the most dislike in 24 categories</a:t>
            </a:r>
            <a:endParaRPr sz="1200"/>
          </a:p>
          <a:p>
            <a:pPr indent="-304800" lvl="0" marL="457200" rtl="0" algn="l">
              <a:lnSpc>
                <a:spcPct val="200000"/>
              </a:lnSpc>
              <a:spcBef>
                <a:spcPts val="0"/>
              </a:spcBef>
              <a:spcAft>
                <a:spcPts val="0"/>
              </a:spcAft>
              <a:buSzPts val="1200"/>
              <a:buChar char="●"/>
            </a:pPr>
            <a:r>
              <a:rPr lang="en" sz="1200"/>
              <a:t>The most like channel is Ibighit with more than 16 millions likes</a:t>
            </a:r>
            <a:endParaRPr sz="1200"/>
          </a:p>
          <a:p>
            <a:pPr indent="-304800" lvl="0" marL="457200" rtl="0" algn="l">
              <a:lnSpc>
                <a:spcPct val="200000"/>
              </a:lnSpc>
              <a:spcBef>
                <a:spcPts val="0"/>
              </a:spcBef>
              <a:spcAft>
                <a:spcPts val="0"/>
              </a:spcAft>
              <a:buSzPts val="1200"/>
              <a:buChar char="●"/>
            </a:pPr>
            <a:r>
              <a:rPr lang="en" sz="1200"/>
              <a:t>Videos published in May have most view and likes other month but June have over 500 millions views and 20 millions likes </a:t>
            </a:r>
            <a:endParaRPr sz="1200"/>
          </a:p>
        </p:txBody>
      </p:sp>
      <p:pic>
        <p:nvPicPr>
          <p:cNvPr id="361" name="Google Shape;361;p26"/>
          <p:cNvPicPr preferRelativeResize="0"/>
          <p:nvPr/>
        </p:nvPicPr>
        <p:blipFill>
          <a:blip r:embed="rId3">
            <a:alphaModFix/>
          </a:blip>
          <a:stretch>
            <a:fillRect/>
          </a:stretch>
        </p:blipFill>
        <p:spPr>
          <a:xfrm>
            <a:off x="0" y="1152475"/>
            <a:ext cx="5962924" cy="3689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 #5</a:t>
            </a:r>
            <a:endParaRPr/>
          </a:p>
        </p:txBody>
      </p:sp>
      <p:sp>
        <p:nvSpPr>
          <p:cNvPr id="367" name="Google Shape;367;p27"/>
          <p:cNvSpPr txBox="1"/>
          <p:nvPr>
            <p:ph idx="1" type="body"/>
          </p:nvPr>
        </p:nvSpPr>
        <p:spPr>
          <a:xfrm>
            <a:off x="1125150" y="1548125"/>
            <a:ext cx="7030500" cy="25416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How does trending date affect the success of video?</a:t>
            </a:r>
            <a:endParaRPr sz="1400">
              <a:solidFill>
                <a:schemeClr val="dk1"/>
              </a:solidFill>
              <a:latin typeface="Arial"/>
              <a:ea typeface="Arial"/>
              <a:cs typeface="Arial"/>
              <a:sym typeface="Arial"/>
            </a:endParaRPr>
          </a:p>
          <a:p>
            <a:pPr indent="-317500" lvl="1" marL="1371600" rtl="0" algn="l">
              <a:lnSpc>
                <a:spcPct val="20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Which month of the trending date has the most </a:t>
            </a:r>
            <a:endParaRPr sz="1400">
              <a:solidFill>
                <a:schemeClr val="dk1"/>
              </a:solidFill>
              <a:latin typeface="Arial"/>
              <a:ea typeface="Arial"/>
              <a:cs typeface="Arial"/>
              <a:sym typeface="Arial"/>
            </a:endParaRPr>
          </a:p>
          <a:p>
            <a:pPr indent="0" lvl="0" marL="1371600" rtl="0" algn="l">
              <a:lnSpc>
                <a:spcPct val="200000"/>
              </a:lnSpc>
              <a:spcBef>
                <a:spcPts val="0"/>
              </a:spcBef>
              <a:spcAft>
                <a:spcPts val="0"/>
              </a:spcAft>
              <a:buNone/>
            </a:pPr>
            <a:r>
              <a:rPr lang="en" sz="1400">
                <a:solidFill>
                  <a:schemeClr val="dk1"/>
                </a:solidFill>
                <a:latin typeface="Arial"/>
                <a:ea typeface="Arial"/>
                <a:cs typeface="Arial"/>
                <a:sym typeface="Arial"/>
              </a:rPr>
              <a:t>number of comments and views?</a:t>
            </a:r>
            <a:endParaRPr sz="1400">
              <a:solidFill>
                <a:schemeClr val="dk1"/>
              </a:solidFill>
              <a:latin typeface="Arial"/>
              <a:ea typeface="Arial"/>
              <a:cs typeface="Arial"/>
              <a:sym typeface="Arial"/>
            </a:endParaRPr>
          </a:p>
          <a:p>
            <a:pPr indent="-317500" lvl="1" marL="1371600" rtl="0" algn="l">
              <a:lnSpc>
                <a:spcPct val="20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Which month the trending date has the highest </a:t>
            </a:r>
            <a:endParaRPr sz="1400">
              <a:solidFill>
                <a:schemeClr val="dk1"/>
              </a:solidFill>
              <a:latin typeface="Arial"/>
              <a:ea typeface="Arial"/>
              <a:cs typeface="Arial"/>
              <a:sym typeface="Arial"/>
            </a:endParaRPr>
          </a:p>
          <a:p>
            <a:pPr indent="0" lvl="0" marL="1371600" rtl="0" algn="l">
              <a:lnSpc>
                <a:spcPct val="200000"/>
              </a:lnSpc>
              <a:spcBef>
                <a:spcPts val="0"/>
              </a:spcBef>
              <a:spcAft>
                <a:spcPts val="0"/>
              </a:spcAft>
              <a:buNone/>
            </a:pPr>
            <a:r>
              <a:rPr lang="en" sz="1400">
                <a:solidFill>
                  <a:schemeClr val="dk1"/>
                </a:solidFill>
                <a:latin typeface="Arial"/>
                <a:ea typeface="Arial"/>
                <a:cs typeface="Arial"/>
                <a:sym typeface="Arial"/>
              </a:rPr>
              <a:t>percent of likes and dislikes?</a:t>
            </a:r>
            <a:endParaRPr sz="1400">
              <a:solidFill>
                <a:schemeClr val="dk1"/>
              </a:solidFill>
              <a:latin typeface="Arial"/>
              <a:ea typeface="Arial"/>
              <a:cs typeface="Arial"/>
              <a:sym typeface="Arial"/>
            </a:endParaRPr>
          </a:p>
          <a:p>
            <a:pPr indent="0" lvl="0" marL="0" rtl="0" algn="l">
              <a:spcBef>
                <a:spcPts val="0"/>
              </a:spcBef>
              <a:spcAft>
                <a:spcPts val="160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373" name="Google Shape;373;p28"/>
          <p:cNvSpPr txBox="1"/>
          <p:nvPr>
            <p:ph idx="1" type="body"/>
          </p:nvPr>
        </p:nvSpPr>
        <p:spPr>
          <a:xfrm>
            <a:off x="1040525" y="1409800"/>
            <a:ext cx="4709400" cy="2463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May has the most number of views among all these months and it start to drop after it. </a:t>
            </a:r>
            <a:endParaRPr sz="1400"/>
          </a:p>
          <a:p>
            <a:pPr indent="-317500" lvl="0" marL="457200" rtl="0" algn="l">
              <a:spcBef>
                <a:spcPts val="0"/>
              </a:spcBef>
              <a:spcAft>
                <a:spcPts val="0"/>
              </a:spcAft>
              <a:buSzPts val="1400"/>
              <a:buChar char="-"/>
            </a:pPr>
            <a:r>
              <a:rPr lang="en" sz="1400"/>
              <a:t>The comments number, likes and </a:t>
            </a:r>
            <a:r>
              <a:rPr lang="en" sz="1400"/>
              <a:t>dislike</a:t>
            </a:r>
            <a:r>
              <a:rPr lang="en" sz="1400"/>
              <a:t> rates have a similar trend and also </a:t>
            </a:r>
            <a:r>
              <a:rPr lang="en" sz="1400"/>
              <a:t>associated</a:t>
            </a:r>
            <a:r>
              <a:rPr lang="en" sz="1400"/>
              <a:t> with the number of views.</a:t>
            </a:r>
            <a:endParaRPr sz="1400"/>
          </a:p>
          <a:p>
            <a:pPr indent="-317500" lvl="0" marL="457200" rtl="0" algn="l">
              <a:spcBef>
                <a:spcPts val="0"/>
              </a:spcBef>
              <a:spcAft>
                <a:spcPts val="0"/>
              </a:spcAft>
              <a:buSzPts val="1400"/>
              <a:buChar char="-"/>
            </a:pPr>
            <a:r>
              <a:rPr lang="en" sz="1400"/>
              <a:t>The number of views are changed </a:t>
            </a:r>
            <a:r>
              <a:rPr lang="en" sz="1400"/>
              <a:t>dramatically</a:t>
            </a:r>
            <a:r>
              <a:rPr lang="en" sz="1400"/>
              <a:t> in one year.</a:t>
            </a:r>
            <a:endParaRPr sz="1400"/>
          </a:p>
          <a:p>
            <a:pPr indent="0" lvl="0" marL="0" rtl="0" algn="l">
              <a:spcBef>
                <a:spcPts val="1600"/>
              </a:spcBef>
              <a:spcAft>
                <a:spcPts val="1600"/>
              </a:spcAft>
              <a:buNone/>
            </a:pPr>
            <a:r>
              <a:rPr lang="en" sz="1400"/>
              <a:t>Publish the videos with higher </a:t>
            </a:r>
            <a:r>
              <a:rPr lang="en" sz="1400"/>
              <a:t>qualities</a:t>
            </a:r>
            <a:r>
              <a:rPr lang="en" sz="1400"/>
              <a:t> in May could be a good opportunity to success! Read the comments carefully to make changes to that. Do not too distu</a:t>
            </a:r>
            <a:r>
              <a:rPr lang="en" sz="1400"/>
              <a:t>rbed </a:t>
            </a:r>
            <a:r>
              <a:rPr lang="en" sz="1400"/>
              <a:t> by the number of likes and dislikes. They are all correlated.</a:t>
            </a:r>
            <a:endParaRPr sz="1400"/>
          </a:p>
        </p:txBody>
      </p:sp>
      <p:pic>
        <p:nvPicPr>
          <p:cNvPr id="374" name="Google Shape;374;p28"/>
          <p:cNvPicPr preferRelativeResize="0"/>
          <p:nvPr/>
        </p:nvPicPr>
        <p:blipFill>
          <a:blip r:embed="rId3">
            <a:alphaModFix/>
          </a:blip>
          <a:stretch>
            <a:fillRect/>
          </a:stretch>
        </p:blipFill>
        <p:spPr>
          <a:xfrm>
            <a:off x="6037216" y="90075"/>
            <a:ext cx="2887722" cy="2355101"/>
          </a:xfrm>
          <a:prstGeom prst="rect">
            <a:avLst/>
          </a:prstGeom>
          <a:noFill/>
          <a:ln>
            <a:noFill/>
          </a:ln>
        </p:spPr>
      </p:pic>
      <p:pic>
        <p:nvPicPr>
          <p:cNvPr id="375" name="Google Shape;375;p28"/>
          <p:cNvPicPr preferRelativeResize="0"/>
          <p:nvPr/>
        </p:nvPicPr>
        <p:blipFill>
          <a:blip r:embed="rId4">
            <a:alphaModFix/>
          </a:blip>
          <a:stretch>
            <a:fillRect/>
          </a:stretch>
        </p:blipFill>
        <p:spPr>
          <a:xfrm>
            <a:off x="6013262" y="2571750"/>
            <a:ext cx="2935649" cy="23551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 #6</a:t>
            </a:r>
            <a:endParaRPr/>
          </a:p>
        </p:txBody>
      </p:sp>
      <p:sp>
        <p:nvSpPr>
          <p:cNvPr id="381" name="Google Shape;381;p2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914400" rtl="0" algn="l">
              <a:lnSpc>
                <a:spcPct val="20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How does title affect the video?</a:t>
            </a:r>
            <a:endParaRPr sz="1400">
              <a:solidFill>
                <a:schemeClr val="dk1"/>
              </a:solidFill>
              <a:latin typeface="Arial"/>
              <a:ea typeface="Arial"/>
              <a:cs typeface="Arial"/>
              <a:sym typeface="Arial"/>
            </a:endParaRPr>
          </a:p>
          <a:p>
            <a:pPr indent="-317500" lvl="1" marL="1371600" rtl="0" algn="l">
              <a:lnSpc>
                <a:spcPct val="20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Top 10 titles?</a:t>
            </a:r>
            <a:endParaRPr sz="1400">
              <a:solidFill>
                <a:schemeClr val="dk1"/>
              </a:solidFill>
              <a:latin typeface="Arial"/>
              <a:ea typeface="Arial"/>
              <a:cs typeface="Arial"/>
              <a:sym typeface="Arial"/>
            </a:endParaRPr>
          </a:p>
          <a:p>
            <a:pPr indent="-317500" lvl="1" marL="1371600" rtl="0" algn="l">
              <a:lnSpc>
                <a:spcPct val="20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Number of views affect on likes and dislikes</a:t>
            </a:r>
            <a:endParaRPr sz="1400">
              <a:solidFill>
                <a:schemeClr val="dk1"/>
              </a:solidFill>
              <a:latin typeface="Arial"/>
              <a:ea typeface="Arial"/>
              <a:cs typeface="Arial"/>
              <a:sym typeface="Arial"/>
            </a:endParaRPr>
          </a:p>
          <a:p>
            <a:pPr indent="0" lvl="0" marL="914400" rtl="0" algn="l">
              <a:spcBef>
                <a:spcPts val="0"/>
              </a:spcBef>
              <a:spcAft>
                <a:spcPts val="1600"/>
              </a:spcAft>
              <a:buNone/>
            </a:pPr>
            <a:r>
              <a:t/>
            </a:r>
            <a:endParaRPr sz="1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387" name="Google Shape;387;p30"/>
          <p:cNvSpPr txBox="1"/>
          <p:nvPr>
            <p:ph idx="1" type="body"/>
          </p:nvPr>
        </p:nvSpPr>
        <p:spPr>
          <a:xfrm>
            <a:off x="1303800" y="1452175"/>
            <a:ext cx="33873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Most of the views videos are official videos</a:t>
            </a:r>
            <a:endParaRPr/>
          </a:p>
          <a:p>
            <a:pPr indent="-311150" lvl="0" marL="457200" rtl="0" algn="l">
              <a:spcBef>
                <a:spcPts val="0"/>
              </a:spcBef>
              <a:spcAft>
                <a:spcPts val="0"/>
              </a:spcAft>
              <a:buSzPts val="1300"/>
              <a:buChar char="-"/>
            </a:pPr>
            <a:r>
              <a:rPr lang="en"/>
              <a:t>Music videos are contributed a great portion on views.</a:t>
            </a:r>
            <a:endParaRPr/>
          </a:p>
          <a:p>
            <a:pPr indent="-311150" lvl="0" marL="457200" rtl="0" algn="l">
              <a:spcBef>
                <a:spcPts val="0"/>
              </a:spcBef>
              <a:spcAft>
                <a:spcPts val="0"/>
              </a:spcAft>
              <a:buSzPts val="1300"/>
              <a:buChar char="-"/>
            </a:pPr>
            <a:r>
              <a:rPr lang="en"/>
              <a:t>Except for the Youtube Spotlight one ( which is a conclusion video), all of them are uploaded around May.</a:t>
            </a:r>
            <a:endParaRPr/>
          </a:p>
          <a:p>
            <a:pPr indent="-311150" lvl="0" marL="457200" rtl="0" algn="l">
              <a:spcBef>
                <a:spcPts val="0"/>
              </a:spcBef>
              <a:spcAft>
                <a:spcPts val="0"/>
              </a:spcAft>
              <a:buSzPts val="1300"/>
              <a:buChar char="-"/>
            </a:pPr>
            <a:r>
              <a:rPr lang="en"/>
              <a:t>The likes and dislike rates are similar for each video</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rPr lang="en"/>
              <a:t>Official</a:t>
            </a:r>
            <a:r>
              <a:rPr lang="en"/>
              <a:t> videos and music videos usually draws more eyes. </a:t>
            </a:r>
            <a:endParaRPr/>
          </a:p>
        </p:txBody>
      </p:sp>
      <p:pic>
        <p:nvPicPr>
          <p:cNvPr id="388" name="Google Shape;388;p30"/>
          <p:cNvPicPr preferRelativeResize="0"/>
          <p:nvPr/>
        </p:nvPicPr>
        <p:blipFill>
          <a:blip r:embed="rId3">
            <a:alphaModFix/>
          </a:blip>
          <a:stretch>
            <a:fillRect/>
          </a:stretch>
        </p:blipFill>
        <p:spPr>
          <a:xfrm>
            <a:off x="5107809" y="0"/>
            <a:ext cx="4036190" cy="2808774"/>
          </a:xfrm>
          <a:prstGeom prst="rect">
            <a:avLst/>
          </a:prstGeom>
          <a:noFill/>
          <a:ln>
            <a:noFill/>
          </a:ln>
        </p:spPr>
      </p:pic>
      <p:pic>
        <p:nvPicPr>
          <p:cNvPr id="389" name="Google Shape;389;p30"/>
          <p:cNvPicPr preferRelativeResize="0"/>
          <p:nvPr/>
        </p:nvPicPr>
        <p:blipFill>
          <a:blip r:embed="rId4">
            <a:alphaModFix/>
          </a:blip>
          <a:stretch>
            <a:fillRect/>
          </a:stretch>
        </p:blipFill>
        <p:spPr>
          <a:xfrm>
            <a:off x="5053620" y="2808775"/>
            <a:ext cx="4090378" cy="2334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395" name="Google Shape;395;p31"/>
          <p:cNvSpPr txBox="1"/>
          <p:nvPr>
            <p:ph idx="1" type="body"/>
          </p:nvPr>
        </p:nvSpPr>
        <p:spPr>
          <a:xfrm>
            <a:off x="1303800" y="134710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Limited to the period of when the data was collected, which ended in late 2018</a:t>
            </a:r>
            <a:endParaRPr/>
          </a:p>
          <a:p>
            <a:pPr indent="-311150" lvl="0" marL="457200" rtl="0" algn="l">
              <a:spcBef>
                <a:spcPts val="0"/>
              </a:spcBef>
              <a:spcAft>
                <a:spcPts val="0"/>
              </a:spcAft>
              <a:buSzPts val="1300"/>
              <a:buChar char="●"/>
            </a:pPr>
            <a:r>
              <a:rPr lang="en"/>
              <a:t>One questions had to be revised:  </a:t>
            </a:r>
            <a:endParaRPr/>
          </a:p>
          <a:p>
            <a:pPr indent="-298450" lvl="1" marL="914400" rtl="0" algn="l">
              <a:spcBef>
                <a:spcPts val="0"/>
              </a:spcBef>
              <a:spcAft>
                <a:spcPts val="0"/>
              </a:spcAft>
              <a:buSzPts val="1100"/>
              <a:buChar char="○"/>
            </a:pPr>
            <a:r>
              <a:rPr lang="en" sz="1050">
                <a:solidFill>
                  <a:srgbClr val="000000"/>
                </a:solidFill>
                <a:highlight>
                  <a:srgbClr val="FFFFFF"/>
                </a:highlight>
                <a:latin typeface="Arial"/>
                <a:ea typeface="Arial"/>
                <a:cs typeface="Arial"/>
                <a:sym typeface="Arial"/>
              </a:rPr>
              <a:t>“Does channel title affect the video trending?” was simplified to look into the top 5 channels in several metrics</a:t>
            </a:r>
            <a:endParaRPr/>
          </a:p>
          <a:p>
            <a:pPr indent="-311150" lvl="0" marL="457200" rtl="0" algn="l">
              <a:spcBef>
                <a:spcPts val="0"/>
              </a:spcBef>
              <a:spcAft>
                <a:spcPts val="0"/>
              </a:spcAft>
              <a:buSzPts val="1300"/>
              <a:buChar char="●"/>
            </a:pPr>
            <a:r>
              <a:rPr lang="en"/>
              <a:t>Coronavirus pandemic meant much of the project had to be done online, ie no in person meetings, besides just the general chaos of the past few months.</a:t>
            </a:r>
            <a:endParaRPr/>
          </a:p>
          <a:p>
            <a:pPr indent="-311150" lvl="0" marL="457200" rtl="0" algn="l">
              <a:spcBef>
                <a:spcPts val="0"/>
              </a:spcBef>
              <a:spcAft>
                <a:spcPts val="0"/>
              </a:spcAft>
              <a:buSzPts val="1300"/>
              <a:buChar char="●"/>
            </a:pPr>
            <a:r>
              <a:rPr lang="en"/>
              <a:t>Did not know how to compare how titles correlated with disable like or comments.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goal</a:t>
            </a:r>
            <a:endParaRPr/>
          </a:p>
        </p:txBody>
      </p:sp>
      <p:sp>
        <p:nvSpPr>
          <p:cNvPr id="284" name="Google Shape;284;p14"/>
          <p:cNvSpPr txBox="1"/>
          <p:nvPr>
            <p:ph idx="1" type="body"/>
          </p:nvPr>
        </p:nvSpPr>
        <p:spPr>
          <a:xfrm>
            <a:off x="1222575" y="1484725"/>
            <a:ext cx="7030500" cy="25416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Finding what aspect of a video (channel, category, title, etc) has the greatest impact on a video trending. </a:t>
            </a:r>
            <a:endParaRPr sz="1500">
              <a:solidFill>
                <a:srgbClr val="000000"/>
              </a:solidFill>
              <a:latin typeface="Arial"/>
              <a:ea typeface="Arial"/>
              <a:cs typeface="Arial"/>
              <a:sym typeface="Arial"/>
            </a:endParaRPr>
          </a:p>
          <a:p>
            <a:pPr indent="-323850" lvl="0" marL="457200" rtl="0" algn="l">
              <a:lnSpc>
                <a:spcPct val="200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Which categories of the video attract viewers most?</a:t>
            </a:r>
            <a:endParaRPr sz="1500">
              <a:solidFill>
                <a:srgbClr val="000000"/>
              </a:solidFill>
              <a:latin typeface="Arial"/>
              <a:ea typeface="Arial"/>
              <a:cs typeface="Arial"/>
              <a:sym typeface="Arial"/>
            </a:endParaRPr>
          </a:p>
          <a:p>
            <a:pPr indent="-323850" lvl="0" marL="457200" rtl="0" algn="l">
              <a:lnSpc>
                <a:spcPct val="200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What kind of titles attract viewers?</a:t>
            </a:r>
            <a:endParaRPr sz="1500">
              <a:solidFill>
                <a:srgbClr val="000000"/>
              </a:solidFill>
              <a:latin typeface="Arial"/>
              <a:ea typeface="Arial"/>
              <a:cs typeface="Arial"/>
              <a:sym typeface="Arial"/>
            </a:endParaRPr>
          </a:p>
          <a:p>
            <a:pPr indent="-323850" lvl="0" marL="457200" rtl="0" algn="l">
              <a:lnSpc>
                <a:spcPct val="200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When the videos should be launched?</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Takeaways</a:t>
            </a:r>
            <a:endParaRPr/>
          </a:p>
        </p:txBody>
      </p:sp>
      <p:sp>
        <p:nvSpPr>
          <p:cNvPr id="401" name="Google Shape;401;p32"/>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Music and entertainment were the most </a:t>
            </a:r>
            <a:r>
              <a:rPr lang="en"/>
              <a:t>popular</a:t>
            </a:r>
            <a:r>
              <a:rPr lang="en"/>
              <a:t> categories</a:t>
            </a:r>
            <a:endParaRPr/>
          </a:p>
          <a:p>
            <a:pPr indent="-311150" lvl="0" marL="457200" rtl="0" algn="l">
              <a:spcBef>
                <a:spcPts val="0"/>
              </a:spcBef>
              <a:spcAft>
                <a:spcPts val="0"/>
              </a:spcAft>
              <a:buSzPts val="1300"/>
              <a:buChar char="●"/>
            </a:pPr>
            <a:r>
              <a:rPr lang="en"/>
              <a:t>People tend to watch more videos in May</a:t>
            </a:r>
            <a:endParaRPr/>
          </a:p>
          <a:p>
            <a:pPr indent="-311150" lvl="0" marL="457200" rtl="0" algn="l">
              <a:spcBef>
                <a:spcPts val="0"/>
              </a:spcBef>
              <a:spcAft>
                <a:spcPts val="0"/>
              </a:spcAft>
              <a:buSzPts val="1300"/>
              <a:buChar char="●"/>
            </a:pPr>
            <a:r>
              <a:rPr lang="en"/>
              <a:t>Youtubers tend to publish videos much often from November to Feb</a:t>
            </a:r>
            <a:r>
              <a:rPr lang="en"/>
              <a:t>ruary</a:t>
            </a:r>
            <a:endParaRPr/>
          </a:p>
          <a:p>
            <a:pPr indent="-311150" lvl="0" marL="457200" rtl="0" algn="l">
              <a:spcBef>
                <a:spcPts val="0"/>
              </a:spcBef>
              <a:spcAft>
                <a:spcPts val="0"/>
              </a:spcAft>
              <a:buSzPts val="1300"/>
              <a:buChar char="●"/>
            </a:pPr>
            <a:r>
              <a:rPr lang="en"/>
              <a:t>Channels that published more frequently had a shorter time to trend</a:t>
            </a:r>
            <a:endParaRPr/>
          </a:p>
          <a:p>
            <a:pPr indent="-311150" lvl="0" marL="457200" rtl="0" algn="l">
              <a:spcBef>
                <a:spcPts val="0"/>
              </a:spcBef>
              <a:spcAft>
                <a:spcPts val="0"/>
              </a:spcAft>
              <a:buSzPts val="1300"/>
              <a:buChar char="●"/>
            </a:pPr>
            <a:r>
              <a:rPr lang="en"/>
              <a:t>Many of the most popular channels were already established brands outside of YouTube.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endParaRPr/>
          </a:p>
        </p:txBody>
      </p:sp>
      <p:sp>
        <p:nvSpPr>
          <p:cNvPr id="407" name="Google Shape;407;p3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Publishing videos with good quality in May gives you more opport</a:t>
            </a:r>
            <a:r>
              <a:rPr lang="en"/>
              <a:t>unities to succeed</a:t>
            </a:r>
            <a:endParaRPr/>
          </a:p>
          <a:p>
            <a:pPr indent="-311150" lvl="0" marL="457200" rtl="0" algn="l">
              <a:spcBef>
                <a:spcPts val="0"/>
              </a:spcBef>
              <a:spcAft>
                <a:spcPts val="0"/>
              </a:spcAft>
              <a:buSzPts val="1300"/>
              <a:buChar char="●"/>
            </a:pPr>
            <a:r>
              <a:rPr lang="en"/>
              <a:t>Entertainment</a:t>
            </a:r>
            <a:r>
              <a:rPr lang="en"/>
              <a:t> is most popular category, but it is not the only choice.</a:t>
            </a:r>
            <a:endParaRPr/>
          </a:p>
          <a:p>
            <a:pPr indent="-311150" lvl="0" marL="457200" rtl="0" algn="l">
              <a:spcBef>
                <a:spcPts val="0"/>
              </a:spcBef>
              <a:spcAft>
                <a:spcPts val="0"/>
              </a:spcAft>
              <a:buSzPts val="1300"/>
              <a:buChar char="●"/>
            </a:pPr>
            <a:r>
              <a:rPr lang="en"/>
              <a:t>Take a look on Youtube Rewind in each year can give you a better understanding about what is the trend</a:t>
            </a:r>
            <a:endParaRPr/>
          </a:p>
          <a:p>
            <a:pPr indent="-311150" lvl="0" marL="457200" rtl="0" algn="l">
              <a:spcBef>
                <a:spcPts val="0"/>
              </a:spcBef>
              <a:spcAft>
                <a:spcPts val="0"/>
              </a:spcAft>
              <a:buSzPts val="1300"/>
              <a:buChar char="●"/>
            </a:pPr>
            <a:r>
              <a:rPr lang="en"/>
              <a:t>There are a lot of videos published from November to </a:t>
            </a:r>
            <a:r>
              <a:rPr lang="en"/>
              <a:t>February</a:t>
            </a:r>
            <a:r>
              <a:rPr lang="en"/>
              <a:t>, if your videos’ number of views drop during that time, be innovative!</a:t>
            </a:r>
            <a:endParaRPr/>
          </a:p>
          <a:p>
            <a:pPr indent="-311150" lvl="0" marL="457200" rtl="0" algn="l">
              <a:spcBef>
                <a:spcPts val="0"/>
              </a:spcBef>
              <a:spcAft>
                <a:spcPts val="0"/>
              </a:spcAft>
              <a:buSzPts val="1300"/>
              <a:buChar char="●"/>
            </a:pPr>
            <a:r>
              <a:rPr lang="en"/>
              <a:t>Consistently publishing videos can help increase visibility and increase the chance of trending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context</a:t>
            </a:r>
            <a:endParaRPr/>
          </a:p>
        </p:txBody>
      </p:sp>
      <p:sp>
        <p:nvSpPr>
          <p:cNvPr id="290" name="Google Shape;290;p15"/>
          <p:cNvSpPr txBox="1"/>
          <p:nvPr>
            <p:ph idx="1" type="body"/>
          </p:nvPr>
        </p:nvSpPr>
        <p:spPr>
          <a:xfrm>
            <a:off x="1303800" y="1164050"/>
            <a:ext cx="7030500" cy="33675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 By knowing what type of category of the video, how long it is,..etc the company may decide which type of video of promotion they use. Which kind of channel should be developed, what kind of tags should be included in order to attract more viewers. </a:t>
            </a:r>
            <a:endParaRPr sz="1100">
              <a:solidFill>
                <a:srgbClr val="000000"/>
              </a:solidFill>
              <a:latin typeface="Arial"/>
              <a:ea typeface="Arial"/>
              <a:cs typeface="Arial"/>
              <a:sym typeface="Arial"/>
            </a:endParaRPr>
          </a:p>
          <a:p>
            <a:pPr indent="-298450" lvl="0" marL="457200" rtl="0" algn="l">
              <a:lnSpc>
                <a:spcPct val="2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 multimedia which does online business, or some Youtubers have income from Youtube may need to know which Categories likely to attract viewers the most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a:t>
            </a:r>
            <a:endParaRPr/>
          </a:p>
        </p:txBody>
      </p:sp>
      <p:sp>
        <p:nvSpPr>
          <p:cNvPr id="296" name="Google Shape;296;p16"/>
          <p:cNvSpPr txBox="1"/>
          <p:nvPr>
            <p:ph idx="1" type="body"/>
          </p:nvPr>
        </p:nvSpPr>
        <p:spPr>
          <a:xfrm>
            <a:off x="1303800" y="1227225"/>
            <a:ext cx="7030500" cy="33045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How does category affect trending status?</a:t>
            </a:r>
            <a:endParaRPr sz="1500">
              <a:solidFill>
                <a:srgbClr val="000000"/>
              </a:solidFill>
              <a:latin typeface="Arial"/>
              <a:ea typeface="Arial"/>
              <a:cs typeface="Arial"/>
              <a:sym typeface="Arial"/>
            </a:endParaRPr>
          </a:p>
          <a:p>
            <a:pPr indent="-323850" lvl="0" marL="457200" rtl="0" algn="l">
              <a:lnSpc>
                <a:spcPct val="200000"/>
              </a:lnSpc>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What were the top 5 channels in likes, views, and like:dislike ratios?</a:t>
            </a:r>
            <a:endParaRPr sz="1500">
              <a:solidFill>
                <a:srgbClr val="000000"/>
              </a:solidFill>
              <a:latin typeface="Arial"/>
              <a:ea typeface="Arial"/>
              <a:cs typeface="Arial"/>
              <a:sym typeface="Arial"/>
            </a:endParaRPr>
          </a:p>
          <a:p>
            <a:pPr indent="-323850" lvl="0" marL="457200" rtl="0" algn="l">
              <a:lnSpc>
                <a:spcPct val="200000"/>
              </a:lnSpc>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Does the publishing time affect the success of the video?</a:t>
            </a:r>
            <a:endParaRPr sz="1500">
              <a:solidFill>
                <a:srgbClr val="000000"/>
              </a:solidFill>
              <a:latin typeface="Arial"/>
              <a:ea typeface="Arial"/>
              <a:cs typeface="Arial"/>
              <a:sym typeface="Arial"/>
            </a:endParaRPr>
          </a:p>
          <a:p>
            <a:pPr indent="-323850" lvl="0" marL="457200" rtl="0" algn="l">
              <a:lnSpc>
                <a:spcPct val="200000"/>
              </a:lnSpc>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How likes and dislikes are related?</a:t>
            </a:r>
            <a:endParaRPr sz="1500">
              <a:solidFill>
                <a:srgbClr val="000000"/>
              </a:solidFill>
              <a:latin typeface="Arial"/>
              <a:ea typeface="Arial"/>
              <a:cs typeface="Arial"/>
              <a:sym typeface="Arial"/>
            </a:endParaRPr>
          </a:p>
          <a:p>
            <a:pPr indent="-323850" lvl="0" marL="457200" rtl="0" algn="l">
              <a:lnSpc>
                <a:spcPct val="200000"/>
              </a:lnSpc>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How does trending date affect the success of video?</a:t>
            </a:r>
            <a:endParaRPr sz="1500">
              <a:solidFill>
                <a:srgbClr val="000000"/>
              </a:solidFill>
              <a:latin typeface="Arial"/>
              <a:ea typeface="Arial"/>
              <a:cs typeface="Arial"/>
              <a:sym typeface="Arial"/>
            </a:endParaRPr>
          </a:p>
          <a:p>
            <a:pPr indent="-323850" lvl="0" marL="457200" rtl="0" algn="l">
              <a:lnSpc>
                <a:spcPct val="200000"/>
              </a:lnSpc>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How does title affect the video?</a:t>
            </a:r>
            <a:endParaRPr sz="1500">
              <a:solidFill>
                <a:srgbClr val="000000"/>
              </a:solidFill>
              <a:latin typeface="Arial"/>
              <a:ea typeface="Arial"/>
              <a:cs typeface="Arial"/>
              <a:sym typeface="Arial"/>
            </a:endParaRPr>
          </a:p>
          <a:p>
            <a:pPr indent="0" lvl="0" marL="457200" rtl="0" algn="l">
              <a:lnSpc>
                <a:spcPct val="200000"/>
              </a:lnSpc>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2189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302" name="Google Shape;302;p17"/>
          <p:cNvSpPr txBox="1"/>
          <p:nvPr>
            <p:ph idx="1" type="body"/>
          </p:nvPr>
        </p:nvSpPr>
        <p:spPr>
          <a:xfrm>
            <a:off x="1303800" y="915000"/>
            <a:ext cx="7030500" cy="33135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source of Trending YouTube Video Statistics dataset is kaggle.com. </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dataset is collected by YouTube to determine the year’s top trending videos. </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There are 4 different data tables, two of them are category id, which varies between regions and has 44 elements. </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other two data tables includes the video title, channel title, publish time, tags, views, likes and dislikes, description, and comment count. </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These two data tables, each corresponding to the US and Canada, include around 40,600 records, with about 24,000 unique videos. </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These data can help us to draw the correlation table and find the data that is highly correlated to the top trending. </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Methodologies</a:t>
            </a:r>
            <a:endParaRPr/>
          </a:p>
        </p:txBody>
      </p:sp>
      <p:sp>
        <p:nvSpPr>
          <p:cNvPr id="308" name="Google Shape;308;p18"/>
          <p:cNvSpPr txBox="1"/>
          <p:nvPr>
            <p:ph idx="1" type="body"/>
          </p:nvPr>
        </p:nvSpPr>
        <p:spPr>
          <a:xfrm>
            <a:off x="1303800" y="1335500"/>
            <a:ext cx="7030500" cy="3196200"/>
          </a:xfrm>
          <a:prstGeom prst="rect">
            <a:avLst/>
          </a:prstGeom>
        </p:spPr>
        <p:txBody>
          <a:bodyPr anchorCtr="0" anchor="t" bIns="91425" lIns="91425" spcFirstLastPara="1" rIns="91425" wrap="square" tIns="91425">
            <a:noAutofit/>
          </a:bodyPr>
          <a:lstStyle/>
          <a:p>
            <a:pPr indent="-298450" lvl="0" marL="914400" rtl="0" algn="l">
              <a:spcBef>
                <a:spcPts val="0"/>
              </a:spcBef>
              <a:spcAft>
                <a:spcPts val="0"/>
              </a:spcAft>
              <a:buClr>
                <a:srgbClr val="000000"/>
              </a:buClr>
              <a:buSzPts val="1100"/>
              <a:buFont typeface="Arial"/>
              <a:buAutoNum type="alphaLcPeriod"/>
            </a:pPr>
            <a:r>
              <a:rPr lang="en" sz="1100">
                <a:solidFill>
                  <a:srgbClr val="000000"/>
                </a:solidFill>
                <a:latin typeface="Arial"/>
                <a:ea typeface="Arial"/>
                <a:cs typeface="Arial"/>
                <a:sym typeface="Arial"/>
              </a:rPr>
              <a:t>Remove 48 video that is duplicate</a:t>
            </a:r>
            <a:endParaRPr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AutoNum type="alphaLcPeriod"/>
            </a:pPr>
            <a:r>
              <a:rPr lang="en" sz="1200">
                <a:solidFill>
                  <a:srgbClr val="000000"/>
                </a:solidFill>
                <a:highlight>
                  <a:srgbClr val="FFFFFF"/>
                </a:highlight>
                <a:latin typeface="Arial"/>
                <a:ea typeface="Arial"/>
                <a:cs typeface="Arial"/>
                <a:sym typeface="Arial"/>
              </a:rPr>
              <a:t>the specific data columns that are removed from the data set</a:t>
            </a:r>
            <a:endParaRPr sz="1200">
              <a:solidFill>
                <a:srgbClr val="000000"/>
              </a:solidFill>
              <a:highlight>
                <a:srgbClr val="FFFFFF"/>
              </a:highlight>
              <a:latin typeface="Arial"/>
              <a:ea typeface="Arial"/>
              <a:cs typeface="Arial"/>
              <a:sym typeface="Arial"/>
            </a:endParaRPr>
          </a:p>
          <a:p>
            <a:pPr indent="-304800" lvl="0" marL="914400" rtl="0" algn="l">
              <a:spcBef>
                <a:spcPts val="0"/>
              </a:spcBef>
              <a:spcAft>
                <a:spcPts val="0"/>
              </a:spcAft>
              <a:buClr>
                <a:srgbClr val="000000"/>
              </a:buClr>
              <a:buSzPts val="1200"/>
              <a:buFont typeface="Arial"/>
              <a:buAutoNum type="alphaLcPeriod"/>
            </a:pPr>
            <a:r>
              <a:rPr lang="en" sz="1200">
                <a:solidFill>
                  <a:srgbClr val="000000"/>
                </a:solidFill>
                <a:highlight>
                  <a:srgbClr val="FFFFFF"/>
                </a:highlight>
                <a:latin typeface="Arial"/>
                <a:ea typeface="Arial"/>
                <a:cs typeface="Arial"/>
                <a:sym typeface="Arial"/>
              </a:rPr>
              <a:t>the specific data columns of which N/A or other invalid values are recorded or replaced: 23 videos from the dataset are deleted, since they are removed from YouTube.</a:t>
            </a:r>
            <a:endParaRPr sz="1200">
              <a:solidFill>
                <a:srgbClr val="000000"/>
              </a:solidFill>
              <a:highlight>
                <a:srgbClr val="FFFFFF"/>
              </a:highlight>
              <a:latin typeface="Arial"/>
              <a:ea typeface="Arial"/>
              <a:cs typeface="Arial"/>
              <a:sym typeface="Arial"/>
            </a:endParaRPr>
          </a:p>
          <a:p>
            <a:pPr indent="-304800" lvl="0" marL="914400" rtl="0" algn="l">
              <a:spcBef>
                <a:spcPts val="0"/>
              </a:spcBef>
              <a:spcAft>
                <a:spcPts val="0"/>
              </a:spcAft>
              <a:buClr>
                <a:srgbClr val="000000"/>
              </a:buClr>
              <a:buSzPts val="1200"/>
              <a:buFont typeface="Arial"/>
              <a:buAutoNum type="alphaLcPeriod"/>
            </a:pPr>
            <a:r>
              <a:rPr lang="en" sz="1200">
                <a:solidFill>
                  <a:srgbClr val="000000"/>
                </a:solidFill>
                <a:highlight>
                  <a:srgbClr val="FFFFFF"/>
                </a:highlight>
                <a:latin typeface="Arial"/>
                <a:ea typeface="Arial"/>
                <a:cs typeface="Arial"/>
                <a:sym typeface="Arial"/>
              </a:rPr>
              <a:t>There is a huge amount of data being collected from 2017 to 2018 causing them to be the outliers. But they are the data from the most recent two years and should be more accurate. So we decide to only look at data from those two years.</a:t>
            </a:r>
            <a:endParaRPr sz="1200">
              <a:solidFill>
                <a:srgbClr val="000000"/>
              </a:solidFill>
              <a:highlight>
                <a:srgbClr val="FFFFFF"/>
              </a:highlight>
              <a:latin typeface="Arial"/>
              <a:ea typeface="Arial"/>
              <a:cs typeface="Arial"/>
              <a:sym typeface="Arial"/>
            </a:endParaRPr>
          </a:p>
          <a:p>
            <a:pPr indent="-304800" lvl="0" marL="914400" rtl="0" algn="l">
              <a:spcBef>
                <a:spcPts val="0"/>
              </a:spcBef>
              <a:spcAft>
                <a:spcPts val="0"/>
              </a:spcAft>
              <a:buClr>
                <a:srgbClr val="000000"/>
              </a:buClr>
              <a:buSzPts val="1200"/>
              <a:buFont typeface="Arial"/>
              <a:buAutoNum type="alphaLcPeriod"/>
            </a:pPr>
            <a:r>
              <a:rPr lang="en" sz="1200">
                <a:solidFill>
                  <a:srgbClr val="000000"/>
                </a:solidFill>
                <a:highlight>
                  <a:srgbClr val="FFFFFF"/>
                </a:highlight>
                <a:latin typeface="Arial"/>
                <a:ea typeface="Arial"/>
                <a:cs typeface="Arial"/>
                <a:sym typeface="Arial"/>
              </a:rPr>
              <a:t>New columns: % of Likes, %of Likes (view), Number of days to become trending video </a:t>
            </a:r>
            <a:r>
              <a:rPr lang="en" sz="1200">
                <a:solidFill>
                  <a:srgbClr val="000000"/>
                </a:solidFill>
                <a:latin typeface="Arial"/>
                <a:ea typeface="Arial"/>
                <a:cs typeface="Arial"/>
                <a:sym typeface="Arial"/>
              </a:rPr>
              <a:t>=DateIF(F2,B2,”d”)</a:t>
            </a:r>
            <a:endParaRPr sz="1200">
              <a:solidFill>
                <a:srgbClr val="000000"/>
              </a:solidFill>
              <a:latin typeface="Arial"/>
              <a:ea typeface="Arial"/>
              <a:cs typeface="Arial"/>
              <a:sym typeface="Arial"/>
            </a:endParaRPr>
          </a:p>
          <a:p>
            <a:pPr indent="0" lvl="0" marL="914400" rtl="0" algn="l">
              <a:lnSpc>
                <a:spcPct val="100000"/>
              </a:lnSpc>
              <a:spcBef>
                <a:spcPts val="0"/>
              </a:spcBef>
              <a:spcAft>
                <a:spcPts val="0"/>
              </a:spcAft>
              <a:buNone/>
            </a:pPr>
            <a:r>
              <a:rPr lang="en" sz="1200">
                <a:solidFill>
                  <a:srgbClr val="000000"/>
                </a:solidFill>
                <a:latin typeface="Arial"/>
                <a:ea typeface="Arial"/>
                <a:cs typeface="Arial"/>
                <a:sym typeface="Arial"/>
              </a:rPr>
              <a:t>Likes,dislikes</a:t>
            </a:r>
            <a:endParaRPr sz="1200">
              <a:solidFill>
                <a:srgbClr val="000000"/>
              </a:solidFill>
              <a:latin typeface="Arial"/>
              <a:ea typeface="Arial"/>
              <a:cs typeface="Arial"/>
              <a:sym typeface="Arial"/>
            </a:endParaRPr>
          </a:p>
          <a:p>
            <a:pPr indent="457200" lvl="0" marL="457200" rtl="0" algn="l">
              <a:lnSpc>
                <a:spcPct val="100000"/>
              </a:lnSpc>
              <a:spcBef>
                <a:spcPts val="0"/>
              </a:spcBef>
              <a:spcAft>
                <a:spcPts val="0"/>
              </a:spcAft>
              <a:buNone/>
            </a:pPr>
            <a:r>
              <a:rPr lang="en" sz="1200">
                <a:solidFill>
                  <a:srgbClr val="000000"/>
                </a:solidFill>
                <a:latin typeface="Arial"/>
                <a:ea typeface="Arial"/>
                <a:cs typeface="Arial"/>
                <a:sym typeface="Arial"/>
              </a:rPr>
              <a:t>% of Likes </a:t>
            </a:r>
            <a:endParaRPr sz="1200">
              <a:solidFill>
                <a:srgbClr val="000000"/>
              </a:solidFill>
              <a:latin typeface="Arial"/>
              <a:ea typeface="Arial"/>
              <a:cs typeface="Arial"/>
              <a:sym typeface="Arial"/>
            </a:endParaRPr>
          </a:p>
          <a:p>
            <a:pPr indent="457200" lvl="0" marL="457200" rtl="0" algn="l">
              <a:lnSpc>
                <a:spcPct val="100000"/>
              </a:lnSpc>
              <a:spcBef>
                <a:spcPts val="0"/>
              </a:spcBef>
              <a:spcAft>
                <a:spcPts val="0"/>
              </a:spcAft>
              <a:buNone/>
            </a:pPr>
            <a:r>
              <a:rPr lang="en" sz="1200">
                <a:solidFill>
                  <a:srgbClr val="000000"/>
                </a:solidFill>
                <a:latin typeface="Arial"/>
                <a:ea typeface="Arial"/>
                <a:cs typeface="Arial"/>
                <a:sym typeface="Arial"/>
              </a:rPr>
              <a:t>= (J2/(J2+K2))</a:t>
            </a:r>
            <a:endParaRPr sz="1200">
              <a:solidFill>
                <a:srgbClr val="000000"/>
              </a:solidFill>
              <a:latin typeface="Arial"/>
              <a:ea typeface="Arial"/>
              <a:cs typeface="Arial"/>
              <a:sym typeface="Arial"/>
            </a:endParaRPr>
          </a:p>
          <a:p>
            <a:pPr indent="457200" lvl="0" marL="457200" rtl="0" algn="l">
              <a:lnSpc>
                <a:spcPct val="100000"/>
              </a:lnSpc>
              <a:spcBef>
                <a:spcPts val="0"/>
              </a:spcBef>
              <a:spcAft>
                <a:spcPts val="0"/>
              </a:spcAft>
              <a:buNone/>
            </a:pPr>
            <a:r>
              <a:rPr lang="en" sz="1200">
                <a:solidFill>
                  <a:srgbClr val="000000"/>
                </a:solidFill>
                <a:latin typeface="Arial"/>
                <a:ea typeface="Arial"/>
                <a:cs typeface="Arial"/>
                <a:sym typeface="Arial"/>
              </a:rPr>
              <a:t>% of Likes of total views</a:t>
            </a:r>
            <a:endParaRPr sz="1200">
              <a:solidFill>
                <a:srgbClr val="000000"/>
              </a:solidFill>
              <a:latin typeface="Arial"/>
              <a:ea typeface="Arial"/>
              <a:cs typeface="Arial"/>
              <a:sym typeface="Arial"/>
            </a:endParaRPr>
          </a:p>
          <a:p>
            <a:pPr indent="457200" lvl="0" marL="457200" rtl="0" algn="l">
              <a:lnSpc>
                <a:spcPct val="100000"/>
              </a:lnSpc>
              <a:spcBef>
                <a:spcPts val="0"/>
              </a:spcBef>
              <a:spcAft>
                <a:spcPts val="0"/>
              </a:spcAft>
              <a:buNone/>
            </a:pPr>
            <a:r>
              <a:rPr lang="en" sz="1200">
                <a:solidFill>
                  <a:srgbClr val="000000"/>
                </a:solidFill>
                <a:latin typeface="Arial"/>
                <a:ea typeface="Arial"/>
                <a:cs typeface="Arial"/>
                <a:sym typeface="Arial"/>
              </a:rPr>
              <a:t>= J2/I2</a:t>
            </a:r>
            <a:endParaRPr sz="1200">
              <a:solidFill>
                <a:srgbClr val="000000"/>
              </a:solidFill>
              <a:latin typeface="Arial"/>
              <a:ea typeface="Arial"/>
              <a:cs typeface="Arial"/>
              <a:sym typeface="Arial"/>
            </a:endParaRPr>
          </a:p>
          <a:p>
            <a:pPr indent="-304800" lvl="1" marL="1371600" rtl="0" algn="l">
              <a:lnSpc>
                <a:spcPct val="100000"/>
              </a:lnSpc>
              <a:spcBef>
                <a:spcPts val="0"/>
              </a:spcBef>
              <a:spcAft>
                <a:spcPts val="0"/>
              </a:spcAft>
              <a:buClr>
                <a:srgbClr val="000000"/>
              </a:buClr>
              <a:buSzPts val="1200"/>
              <a:buFont typeface="Arial"/>
              <a:buAutoNum type="romanLcPeriod"/>
            </a:pPr>
            <a:r>
              <a:rPr lang="en" sz="1200">
                <a:solidFill>
                  <a:srgbClr val="000000"/>
                </a:solidFill>
                <a:latin typeface="Arial"/>
                <a:ea typeface="Arial"/>
                <a:cs typeface="Arial"/>
                <a:sym typeface="Arial"/>
              </a:rPr>
              <a:t>New File: US Category ID Title</a:t>
            </a:r>
            <a:endParaRPr sz="1200">
              <a:solidFill>
                <a:srgbClr val="000000"/>
              </a:solidFill>
              <a:latin typeface="Arial"/>
              <a:ea typeface="Arial"/>
              <a:cs typeface="Arial"/>
              <a:sym typeface="Arial"/>
            </a:endParaRPr>
          </a:p>
          <a:p>
            <a:pPr indent="-304800" lvl="1" marL="1371600" rtl="0" algn="l">
              <a:lnSpc>
                <a:spcPct val="100000"/>
              </a:lnSpc>
              <a:spcBef>
                <a:spcPts val="0"/>
              </a:spcBef>
              <a:spcAft>
                <a:spcPts val="0"/>
              </a:spcAft>
              <a:buClr>
                <a:srgbClr val="000000"/>
              </a:buClr>
              <a:buSzPts val="1200"/>
              <a:buFont typeface="Arial"/>
              <a:buAutoNum type="romanLcPeriod"/>
            </a:pPr>
            <a:r>
              <a:rPr lang="en" sz="1200">
                <a:solidFill>
                  <a:srgbClr val="000000"/>
                </a:solidFill>
                <a:latin typeface="Arial"/>
                <a:ea typeface="Arial"/>
                <a:cs typeface="Arial"/>
                <a:sym typeface="Arial"/>
              </a:rPr>
              <a:t>Trending date (convert it to the date type)</a:t>
            </a:r>
            <a:endParaRPr sz="1200">
              <a:solidFill>
                <a:srgbClr val="000000"/>
              </a:solidFill>
              <a:latin typeface="Arial"/>
              <a:ea typeface="Arial"/>
              <a:cs typeface="Arial"/>
              <a:sym typeface="Arial"/>
            </a:endParaRPr>
          </a:p>
          <a:p>
            <a:pPr indent="457200" lvl="0" marL="457200" rtl="0" algn="l">
              <a:lnSpc>
                <a:spcPct val="100000"/>
              </a:lnSpc>
              <a:spcBef>
                <a:spcPts val="0"/>
              </a:spcBef>
              <a:spcAft>
                <a:spcPts val="0"/>
              </a:spcAft>
              <a:buNone/>
            </a:pPr>
            <a:r>
              <a:rPr lang="en" sz="1200">
                <a:solidFill>
                  <a:srgbClr val="000000"/>
                </a:solidFill>
                <a:latin typeface="Arial"/>
                <a:ea typeface="Arial"/>
                <a:cs typeface="Arial"/>
                <a:sym typeface="Arial"/>
              </a:rPr>
              <a:t>= date(“20” &amp;left(B2,2),right(B2,2),MID(B2,4,2))</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 #1</a:t>
            </a:r>
            <a:endParaRPr/>
          </a:p>
        </p:txBody>
      </p:sp>
      <p:sp>
        <p:nvSpPr>
          <p:cNvPr id="314" name="Google Shape;314;p19"/>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chemeClr val="dk1"/>
              </a:buClr>
              <a:buSzPts val="1500"/>
              <a:buChar char="●"/>
            </a:pPr>
            <a:r>
              <a:rPr lang="en" sz="1500">
                <a:solidFill>
                  <a:schemeClr val="dk1"/>
                </a:solidFill>
              </a:rPr>
              <a:t>How does category affect trending status?</a:t>
            </a:r>
            <a:endParaRPr sz="1500">
              <a:solidFill>
                <a:schemeClr val="dk1"/>
              </a:solidFill>
            </a:endParaRPr>
          </a:p>
          <a:p>
            <a:pPr indent="-323850" lvl="1" marL="914400" rtl="0" algn="l">
              <a:lnSpc>
                <a:spcPct val="200000"/>
              </a:lnSpc>
              <a:spcBef>
                <a:spcPts val="0"/>
              </a:spcBef>
              <a:spcAft>
                <a:spcPts val="0"/>
              </a:spcAft>
              <a:buClr>
                <a:schemeClr val="dk1"/>
              </a:buClr>
              <a:buSzPts val="1500"/>
              <a:buChar char="○"/>
            </a:pPr>
            <a:r>
              <a:rPr lang="en" sz="1500">
                <a:solidFill>
                  <a:schemeClr val="dk1"/>
                </a:solidFill>
              </a:rPr>
              <a:t>What percentage of the total videos is each category?</a:t>
            </a:r>
            <a:endParaRPr sz="1500">
              <a:solidFill>
                <a:schemeClr val="dk1"/>
              </a:solidFill>
            </a:endParaRPr>
          </a:p>
          <a:p>
            <a:pPr indent="-323850" lvl="1" marL="914400" rtl="0" algn="l">
              <a:lnSpc>
                <a:spcPct val="200000"/>
              </a:lnSpc>
              <a:spcBef>
                <a:spcPts val="0"/>
              </a:spcBef>
              <a:spcAft>
                <a:spcPts val="0"/>
              </a:spcAft>
              <a:buClr>
                <a:schemeClr val="dk1"/>
              </a:buClr>
              <a:buSzPts val="1500"/>
              <a:buChar char="○"/>
            </a:pPr>
            <a:r>
              <a:rPr lang="en" sz="1500">
                <a:solidFill>
                  <a:schemeClr val="dk1"/>
                </a:solidFill>
              </a:rPr>
              <a:t>What are the top 3 categories in likes, views, and like-dislike ratio? </a:t>
            </a:r>
            <a:endParaRPr sz="1500">
              <a:solidFill>
                <a:schemeClr val="dk1"/>
              </a:solidFill>
            </a:endParaRPr>
          </a:p>
          <a:p>
            <a:pPr indent="-323850" lvl="1" marL="914400" rtl="0" algn="l">
              <a:lnSpc>
                <a:spcPct val="200000"/>
              </a:lnSpc>
              <a:spcBef>
                <a:spcPts val="0"/>
              </a:spcBef>
              <a:spcAft>
                <a:spcPts val="0"/>
              </a:spcAft>
              <a:buClr>
                <a:schemeClr val="dk1"/>
              </a:buClr>
              <a:buSzPts val="1500"/>
              <a:buChar char="○"/>
            </a:pPr>
            <a:r>
              <a:rPr lang="en" sz="1500">
                <a:solidFill>
                  <a:schemeClr val="dk1"/>
                </a:solidFill>
              </a:rPr>
              <a:t>Is there time to trending difference for each category?</a:t>
            </a:r>
            <a:endParaRPr sz="1500">
              <a:solidFill>
                <a:schemeClr val="dk1"/>
              </a:solidFill>
            </a:endParaRPr>
          </a:p>
          <a:p>
            <a:pPr indent="-323850" lvl="1" marL="914400" rtl="0" algn="l">
              <a:lnSpc>
                <a:spcPct val="200000"/>
              </a:lnSpc>
              <a:spcBef>
                <a:spcPts val="0"/>
              </a:spcBef>
              <a:spcAft>
                <a:spcPts val="0"/>
              </a:spcAft>
              <a:buClr>
                <a:schemeClr val="dk1"/>
              </a:buClr>
              <a:buSzPts val="1500"/>
              <a:buChar char="○"/>
            </a:pPr>
            <a:r>
              <a:rPr lang="en" sz="1500">
                <a:solidFill>
                  <a:schemeClr val="dk1"/>
                </a:solidFill>
              </a:rPr>
              <a:t>Did Category views change every month?</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5986550" y="0"/>
            <a:ext cx="1632300" cy="6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320" name="Google Shape;320;p20"/>
          <p:cNvSpPr txBox="1"/>
          <p:nvPr>
            <p:ph idx="1" type="body"/>
          </p:nvPr>
        </p:nvSpPr>
        <p:spPr>
          <a:xfrm>
            <a:off x="0" y="1232800"/>
            <a:ext cx="2318100" cy="3835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Entertainment was easily the largest and most common category at 25%, music was the other big category at 12%</a:t>
            </a:r>
            <a:endParaRPr sz="1200"/>
          </a:p>
          <a:p>
            <a:pPr indent="-304800" lvl="0" marL="457200" rtl="0" algn="l">
              <a:spcBef>
                <a:spcPts val="0"/>
              </a:spcBef>
              <a:spcAft>
                <a:spcPts val="0"/>
              </a:spcAft>
              <a:buSzPts val="1200"/>
              <a:buChar char="●"/>
            </a:pPr>
            <a:r>
              <a:rPr lang="en" sz="1200"/>
              <a:t>Both Entertainment and Music were the top 2 in all 3 metrics, in likes and views, Comedy was #3, in Like-Dislike it was How-To</a:t>
            </a:r>
            <a:endParaRPr sz="1200"/>
          </a:p>
          <a:p>
            <a:pPr indent="-304800" lvl="0" marL="457200" rtl="0" algn="l">
              <a:spcBef>
                <a:spcPts val="0"/>
              </a:spcBef>
              <a:spcAft>
                <a:spcPts val="0"/>
              </a:spcAft>
              <a:buSzPts val="1200"/>
              <a:buChar char="●"/>
            </a:pPr>
            <a:r>
              <a:rPr lang="en" sz="1200"/>
              <a:t>Shows had an average of 1.75 days to trend, Film and Animation had an average of almost 73 days</a:t>
            </a:r>
            <a:endParaRPr sz="1200"/>
          </a:p>
        </p:txBody>
      </p:sp>
      <p:pic>
        <p:nvPicPr>
          <p:cNvPr id="321" name="Google Shape;321;p20"/>
          <p:cNvPicPr preferRelativeResize="0"/>
          <p:nvPr/>
        </p:nvPicPr>
        <p:blipFill>
          <a:blip r:embed="rId3">
            <a:alphaModFix/>
          </a:blip>
          <a:stretch>
            <a:fillRect/>
          </a:stretch>
        </p:blipFill>
        <p:spPr>
          <a:xfrm>
            <a:off x="2470500" y="753900"/>
            <a:ext cx="3573425" cy="4314099"/>
          </a:xfrm>
          <a:prstGeom prst="rect">
            <a:avLst/>
          </a:prstGeom>
          <a:noFill/>
          <a:ln>
            <a:noFill/>
          </a:ln>
        </p:spPr>
      </p:pic>
      <p:pic>
        <p:nvPicPr>
          <p:cNvPr id="322" name="Google Shape;322;p20"/>
          <p:cNvPicPr preferRelativeResize="0"/>
          <p:nvPr/>
        </p:nvPicPr>
        <p:blipFill>
          <a:blip r:embed="rId4">
            <a:alphaModFix/>
          </a:blip>
          <a:stretch>
            <a:fillRect/>
          </a:stretch>
        </p:blipFill>
        <p:spPr>
          <a:xfrm>
            <a:off x="5839900" y="846350"/>
            <a:ext cx="3304100" cy="4129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5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 #2:</a:t>
            </a:r>
            <a:endParaRPr/>
          </a:p>
        </p:txBody>
      </p:sp>
      <p:sp>
        <p:nvSpPr>
          <p:cNvPr id="328" name="Google Shape;328;p21"/>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chemeClr val="dk1"/>
              </a:buClr>
              <a:buSzPts val="1500"/>
              <a:buChar char="●"/>
            </a:pPr>
            <a:r>
              <a:rPr lang="en" sz="1500">
                <a:solidFill>
                  <a:schemeClr val="dk1"/>
                </a:solidFill>
              </a:rPr>
              <a:t>What were the top 5 channels in likes, views, and like:dislike ratios?</a:t>
            </a:r>
            <a:endParaRPr sz="1500">
              <a:solidFill>
                <a:schemeClr val="dk1"/>
              </a:solidFill>
            </a:endParaRPr>
          </a:p>
          <a:p>
            <a:pPr indent="-323850" lvl="1" marL="914400" rtl="0" algn="l">
              <a:lnSpc>
                <a:spcPct val="200000"/>
              </a:lnSpc>
              <a:spcBef>
                <a:spcPts val="0"/>
              </a:spcBef>
              <a:spcAft>
                <a:spcPts val="0"/>
              </a:spcAft>
              <a:buClr>
                <a:schemeClr val="dk1"/>
              </a:buClr>
              <a:buSzPts val="1500"/>
              <a:buChar char="○"/>
            </a:pPr>
            <a:r>
              <a:rPr lang="en" sz="1500">
                <a:solidFill>
                  <a:schemeClr val="dk1"/>
                </a:solidFill>
              </a:rPr>
              <a:t>Does the channel correlate with like, views and l:d ratio?</a:t>
            </a:r>
            <a:endParaRPr sz="1500">
              <a:solidFill>
                <a:schemeClr val="dk1"/>
              </a:solidFill>
            </a:endParaRPr>
          </a:p>
          <a:p>
            <a:pPr indent="-323850" lvl="1" marL="914400" rtl="0" algn="l">
              <a:lnSpc>
                <a:spcPct val="200000"/>
              </a:lnSpc>
              <a:spcBef>
                <a:spcPts val="0"/>
              </a:spcBef>
              <a:spcAft>
                <a:spcPts val="0"/>
              </a:spcAft>
              <a:buClr>
                <a:schemeClr val="dk1"/>
              </a:buClr>
              <a:buSzPts val="1500"/>
              <a:buChar char="○"/>
            </a:pPr>
            <a:r>
              <a:rPr lang="en" sz="1500">
                <a:solidFill>
                  <a:schemeClr val="dk1"/>
                </a:solidFill>
              </a:rPr>
              <a:t>What channels had the shortest time to trend?</a:t>
            </a:r>
            <a:endParaRPr sz="1500">
              <a:solidFill>
                <a:schemeClr val="dk1"/>
              </a:solidFill>
            </a:endParaRPr>
          </a:p>
          <a:p>
            <a:pPr indent="-323850" lvl="1" marL="914400" rtl="0" algn="l">
              <a:lnSpc>
                <a:spcPct val="200000"/>
              </a:lnSpc>
              <a:spcBef>
                <a:spcPts val="0"/>
              </a:spcBef>
              <a:spcAft>
                <a:spcPts val="0"/>
              </a:spcAft>
              <a:buClr>
                <a:schemeClr val="dk1"/>
              </a:buClr>
              <a:buSzPts val="1500"/>
              <a:buChar char="○"/>
            </a:pPr>
            <a:r>
              <a:rPr lang="en" sz="1500">
                <a:solidFill>
                  <a:schemeClr val="dk1"/>
                </a:solidFill>
              </a:rPr>
              <a:t>Did views for the top 5 channels change over time?</a:t>
            </a:r>
            <a:endParaRPr sz="15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