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71" r:id="rId3"/>
    <p:sldId id="272" r:id="rId4"/>
    <p:sldId id="273" r:id="rId5"/>
    <p:sldId id="274" r:id="rId6"/>
    <p:sldId id="263" r:id="rId7"/>
  </p:sldIdLst>
  <p:sldSz cx="12192000" cy="6858000"/>
  <p:notesSz cx="6858000" cy="9144000"/>
  <p:embeddedFontLst>
    <p:embeddedFont>
      <p:font typeface="Happy Monkey" panose="02000500000000020004" pitchFamily="2" charset="0"/>
      <p:regular r:id="rId10"/>
    </p:embeddedFont>
    <p:embeddedFont>
      <p:font typeface="Segoe Print" panose="02000600000000000000" pitchFamily="2" charset="0"/>
      <p:regular r:id="rId11"/>
      <p:bold r:id="rId12"/>
    </p:embeddedFont>
    <p:embeddedFont>
      <p:font typeface="Myriad Pro Cond" panose="020B050603040302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2/21/2021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2/21/2021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2/21/2021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2/21/2021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2/21/2021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2/21/2021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2/21/2021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2/21/2021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2/21/2021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2/21/2021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2/21/2021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2/21/2021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2/21/2021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2/21/2021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2/21/2021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12.png"/><Relationship Id="rId14" Type="http://schemas.microsoft.com/office/2007/relationships/hdphoto" Target="../media/hdphoto8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9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cute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29" y="3031001"/>
            <a:ext cx="6196230" cy="16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00013 -0.0553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9766" y="1809745"/>
            <a:ext cx="7168359" cy="369570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yriad Pro Cond" panose="020B0506030403020204" pitchFamily="34" charset="0"/>
              </a:rPr>
              <a:t>In many places (including Iran) there aren’t many animal rescue organizations or they are inefficient</a:t>
            </a:r>
          </a:p>
          <a:p>
            <a:r>
              <a:rPr lang="en-US" dirty="0" smtClean="0">
                <a:latin typeface="Myriad Pro Cond" panose="020B0506030403020204" pitchFamily="34" charset="0"/>
              </a:rPr>
              <a:t>Compassionate people </a:t>
            </a:r>
            <a:r>
              <a:rPr lang="en-US" dirty="0">
                <a:latin typeface="Myriad Pro Cond" panose="020B0506030403020204" pitchFamily="34" charset="0"/>
              </a:rPr>
              <a:t>want to help with rescue, but they can’t get </a:t>
            </a:r>
            <a:r>
              <a:rPr lang="en-US" dirty="0" smtClean="0">
                <a:latin typeface="Myriad Pro Cond" panose="020B0506030403020204" pitchFamily="34" charset="0"/>
              </a:rPr>
              <a:t>organized</a:t>
            </a:r>
          </a:p>
          <a:p>
            <a:r>
              <a:rPr lang="en-US" dirty="0" smtClean="0">
                <a:latin typeface="Myriad Pro Cond" panose="020B0506030403020204" pitchFamily="34" charset="0"/>
              </a:rPr>
              <a:t>It is difficult and costly for a single person to execute a successful rescue</a:t>
            </a:r>
            <a:endParaRPr dirty="0">
              <a:latin typeface="Myriad Pro Cond" panose="020B0506030403020204" pitchFamily="34" charset="0"/>
            </a:endParaRPr>
          </a:p>
          <a:p>
            <a:r>
              <a:rPr lang="en-US" dirty="0" smtClean="0">
                <a:latin typeface="Myriad Pro Cond" panose="020B0506030403020204" pitchFamily="34" charset="0"/>
              </a:rPr>
              <a:t>Even if they find organizations to contribute to, there isn’t enough transparency to inspire confidence and collaboration</a:t>
            </a:r>
            <a:endParaRPr dirty="0">
              <a:latin typeface="Myriad Pro Cond" panose="020B0506030403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94566" y="3309930"/>
            <a:ext cx="5611813" cy="695325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Myriad Pro Cond" panose="020B0506030403020204" pitchFamily="34" charset="0"/>
              </a:rPr>
              <a:t>What’s the problem?</a:t>
            </a:r>
            <a:endParaRPr sz="4800" dirty="0">
              <a:latin typeface="Myriad Pro Cond" panose="020B0506030403020204" pitchFamily="34" charset="0"/>
            </a:endParaRPr>
          </a:p>
        </p:txBody>
      </p:sp>
      <p:pic>
        <p:nvPicPr>
          <p:cNvPr id="4" name="Question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" b="100000" l="0" r="100000">
                        <a14:foregroundMark x1="57442" y1="82065" x2="40349" y2="88406"/>
                        <a14:backgroundMark x1="10581" y1="67301" x2="10581" y2="67301"/>
                        <a14:backgroundMark x1="75233" y1="64946" x2="75233" y2="64946"/>
                        <a14:backgroundMark x1="80698" y1="52264" x2="80698" y2="52264"/>
                        <a14:backgroundMark x1="89070" y1="41304" x2="89070" y2="41304"/>
                        <a14:backgroundMark x1="93023" y1="24638" x2="93023" y2="24638"/>
                        <a14:backgroundMark x1="44884" y1="19203" x2="44884" y2="19203"/>
                        <a14:backgroundMark x1="46977" y1="30072" x2="46977" y2="30072"/>
                        <a14:backgroundMark x1="44302" y1="35870" x2="43605" y2="36594"/>
                        <a14:backgroundMark x1="37326" y1="45471" x2="33721" y2="48098"/>
                        <a14:backgroundMark x1="25233" y1="52536" x2="25233" y2="52536"/>
                        <a14:backgroundMark x1="12907" y1="42482" x2="12907" y2="42482"/>
                        <a14:backgroundMark x1="9302" y1="39674" x2="9302" y2="39674"/>
                        <a14:backgroundMark x1="7791" y1="26268" x2="7791" y2="26268"/>
                        <a14:backgroundMark x1="8721" y1="18025" x2="8721" y2="18025"/>
                        <a14:backgroundMark x1="12674" y1="12409" x2="12674" y2="12409"/>
                        <a14:backgroundMark x1="12093" y1="6612" x2="12093" y2="6612"/>
                        <a14:backgroundMark x1="14419" y1="4257" x2="14419" y2="4257"/>
                        <a14:backgroundMark x1="21628" y1="2627" x2="26744" y2="2627"/>
                        <a14:backgroundMark x1="32209" y1="1630" x2="33372" y2="1630"/>
                        <a14:backgroundMark x1="41512" y1="996" x2="42442" y2="996"/>
                        <a14:backgroundMark x1="45465" y1="996" x2="45465" y2="996"/>
                        <a14:backgroundMark x1="57209" y1="1178" x2="90930" y2="6069"/>
                        <a14:backgroundMark x1="91512" y1="12409" x2="90349" y2="61957"/>
                        <a14:backgroundMark x1="42791" y1="44837" x2="50233" y2="17844"/>
                        <a14:backgroundMark x1="49651" y1="19022" x2="34884" y2="14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7616" y="1884980"/>
            <a:ext cx="2761678" cy="35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12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0.00013 -0.3680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21166" y="3308296"/>
            <a:ext cx="6505557" cy="695325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Myriad Pro Cond" panose="020B0506030403020204" pitchFamily="34" charset="0"/>
              </a:rPr>
              <a:t>…and your solution is?</a:t>
            </a:r>
            <a:endParaRPr sz="4800" dirty="0">
              <a:latin typeface="Myriad Pro Cond" panose="020B0506030403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9766" y="1809745"/>
            <a:ext cx="7168359" cy="3695703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Happy Monkey" panose="02000500000000020004" pitchFamily="2" charset="0"/>
              </a:rPr>
              <a:t>rescute</a:t>
            </a:r>
            <a:r>
              <a:rPr lang="en-US" dirty="0" smtClean="0">
                <a:latin typeface="Happy Monkey" panose="02000500000000020004" pitchFamily="2" charset="0"/>
              </a:rPr>
              <a:t>!</a:t>
            </a:r>
          </a:p>
          <a:p>
            <a:r>
              <a:rPr lang="en-US" dirty="0" smtClean="0">
                <a:latin typeface="Myriad Pro Cond" panose="020B0506030403020204" pitchFamily="34" charset="0"/>
              </a:rPr>
              <a:t>A collaborative app and platform that allows anyone to report the location of an animal in need</a:t>
            </a:r>
          </a:p>
          <a:p>
            <a:r>
              <a:rPr lang="en-US" dirty="0" smtClean="0">
                <a:latin typeface="Myriad Pro Cond" panose="020B0506030403020204" pitchFamily="34" charset="0"/>
              </a:rPr>
              <a:t>Notifies all registered Samaritans in the area to view the report, including pictures and location</a:t>
            </a:r>
          </a:p>
          <a:p>
            <a:r>
              <a:rPr lang="en-US" dirty="0" smtClean="0">
                <a:latin typeface="Myriad Pro Cond" panose="020B0506030403020204" pitchFamily="34" charset="0"/>
              </a:rPr>
              <a:t>Allows everyone to collaborate and provide financial, logistical, moral support and advice for each case report</a:t>
            </a:r>
          </a:p>
          <a:p>
            <a:r>
              <a:rPr lang="en-US" dirty="0" smtClean="0">
                <a:latin typeface="Myriad Pro Cond" panose="020B0506030403020204" pitchFamily="34" charset="0"/>
              </a:rPr>
              <a:t>Locates the closest vet and provides other useful utilities</a:t>
            </a:r>
            <a:endParaRPr dirty="0">
              <a:latin typeface="Myriad Pro Cond" panose="020B0506030403020204" pitchFamily="34" charset="0"/>
            </a:endParaRPr>
          </a:p>
        </p:txBody>
      </p:sp>
      <p:pic>
        <p:nvPicPr>
          <p:cNvPr id="4" name="Solution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3197" y1="77917" x2="43197" y2="77917"/>
                        <a14:foregroundMark x1="38776" y1="83689" x2="38776" y2="83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6750" y="1809745"/>
            <a:ext cx="2724150" cy="369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70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0.00013 -0.3680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alkthrough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1000" y="2543710"/>
            <a:ext cx="2224493" cy="2224493"/>
          </a:xfrm>
          <a:prstGeom prst="rect">
            <a:avLst/>
          </a:prstGeom>
        </p:spPr>
      </p:pic>
      <p:pic>
        <p:nvPicPr>
          <p:cNvPr id="5" name="Step 1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19857" y1="43119" x2="19857" y2="43119"/>
                        <a14:backgroundMark x1="24286" y1="42018" x2="24286" y2="42018"/>
                        <a14:backgroundMark x1="22286" y1="42385" x2="22286" y2="42385"/>
                        <a14:backgroundMark x1="99000" y1="40734" x2="99000" y2="40734"/>
                        <a14:backgroundMark x1="99000" y1="37431" x2="99000" y2="37431"/>
                        <a14:backgroundMark x1="99000" y1="35046" x2="99000" y2="35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525" y="2312322"/>
            <a:ext cx="3467100" cy="2699385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9766" y="1628775"/>
            <a:ext cx="7168359" cy="4371976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Myriad Pro Cond" panose="020B0506030403020204" pitchFamily="34" charset="0"/>
              </a:rPr>
              <a:t>A Samaritan locates an animal in need, creates a quick report in the app and attaches pictures and current location</a:t>
            </a:r>
          </a:p>
          <a:p>
            <a:r>
              <a:rPr lang="en-US" dirty="0" smtClean="0">
                <a:latin typeface="Myriad Pro Cond" panose="020B0506030403020204" pitchFamily="34" charset="0"/>
              </a:rPr>
              <a:t>A timeline is created and notification is sent to other Samaritans in the area</a:t>
            </a:r>
          </a:p>
          <a:p>
            <a:r>
              <a:rPr lang="en-US" dirty="0" smtClean="0">
                <a:latin typeface="Myriad Pro Cond" panose="020B0506030403020204" pitchFamily="34" charset="0"/>
              </a:rPr>
              <a:t>Any additional requests (like additional help to transport the animal) are then added to the report, and anyone can chime in or join to help with transport</a:t>
            </a:r>
          </a:p>
          <a:p>
            <a:r>
              <a:rPr lang="en-US" dirty="0" smtClean="0">
                <a:latin typeface="Myriad Pro Cond" panose="020B0506030403020204" pitchFamily="34" charset="0"/>
              </a:rPr>
              <a:t>Vet bills can be attached and everyone can chip in to pay for the bill</a:t>
            </a:r>
          </a:p>
          <a:p>
            <a:r>
              <a:rPr lang="en-US" dirty="0" smtClean="0">
                <a:latin typeface="Myriad Pro Cond" panose="020B0506030403020204" pitchFamily="34" charset="0"/>
              </a:rPr>
              <a:t>Lab results, prescriptions can be photographed and attached to the report timeline so case reports become animal’s medical history</a:t>
            </a:r>
          </a:p>
          <a:p>
            <a:r>
              <a:rPr lang="en-US" dirty="0" smtClean="0">
                <a:latin typeface="Myriad Pro Cond" panose="020B0506030403020204" pitchFamily="34" charset="0"/>
              </a:rPr>
              <a:t>Animal can be put up for adoption and everyone can see it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21166" y="3308296"/>
            <a:ext cx="6979834" cy="695325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Myriad Pro Cond" panose="020B0506030403020204" pitchFamily="34" charset="0"/>
              </a:rPr>
              <a:t>Let’s walk through it</a:t>
            </a:r>
            <a:endParaRPr sz="4800" dirty="0">
              <a:latin typeface="Myriad Pro Cond" panose="020B0506030403020204" pitchFamily="34" charset="0"/>
            </a:endParaRPr>
          </a:p>
        </p:txBody>
      </p:sp>
      <p:pic>
        <p:nvPicPr>
          <p:cNvPr id="6" name="Step 2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5282" y1="31111" x2="35282" y2="3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524" y="2359138"/>
            <a:ext cx="3467100" cy="2605753"/>
          </a:xfrm>
          <a:prstGeom prst="rect">
            <a:avLst/>
          </a:prstGeom>
        </p:spPr>
      </p:pic>
      <p:pic>
        <p:nvPicPr>
          <p:cNvPr id="7" name="Step 3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524" y="2359947"/>
            <a:ext cx="3467099" cy="2605753"/>
          </a:xfrm>
          <a:prstGeom prst="rect">
            <a:avLst/>
          </a:prstGeom>
        </p:spPr>
      </p:pic>
      <p:pic>
        <p:nvPicPr>
          <p:cNvPr id="8" name="Step 4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522" y="2361450"/>
            <a:ext cx="3467099" cy="2605752"/>
          </a:xfrm>
          <a:prstGeom prst="rect">
            <a:avLst/>
          </a:prstGeom>
        </p:spPr>
      </p:pic>
      <p:pic>
        <p:nvPicPr>
          <p:cNvPr id="9" name="Step 5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100000" l="981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523" y="2362342"/>
            <a:ext cx="3467097" cy="2605752"/>
          </a:xfrm>
          <a:prstGeom prst="rect">
            <a:avLst/>
          </a:prstGeom>
        </p:spPr>
      </p:pic>
      <p:pic>
        <p:nvPicPr>
          <p:cNvPr id="10" name="Step 6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771" b="97248" l="2000" r="97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518" y="2353081"/>
            <a:ext cx="3346837" cy="260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16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0.00013 -0.3680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5157" y="1501648"/>
            <a:ext cx="6091566" cy="10858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300" dirty="0" smtClean="0">
                <a:latin typeface="Myriad Pro Cond" panose="020B0506030403020204" pitchFamily="34" charset="0"/>
              </a:rPr>
              <a:t>Transparency</a:t>
            </a:r>
            <a:r>
              <a:rPr lang="en-US" dirty="0" smtClean="0">
                <a:latin typeface="Myriad Pro Cond" panose="020B0506030403020204" pitchFamily="34" charset="0"/>
              </a:rPr>
              <a:t/>
            </a:r>
            <a:br>
              <a:rPr lang="en-US" dirty="0" smtClean="0">
                <a:latin typeface="Myriad Pro Cond" panose="020B0506030403020204" pitchFamily="34" charset="0"/>
              </a:rPr>
            </a:br>
            <a:r>
              <a:rPr lang="en-US" sz="2000" dirty="0" smtClean="0">
                <a:latin typeface="Myriad Pro Cond" panose="020B0506030403020204" pitchFamily="34" charset="0"/>
              </a:rPr>
              <a:t>Everyone can contribute to specific cases and track where their donations are spent, encouraging engagement</a:t>
            </a:r>
            <a:endParaRPr sz="2000" dirty="0">
              <a:latin typeface="Myriad Pro Cond" panose="020B0506030403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21166" y="3308296"/>
            <a:ext cx="6505557" cy="695325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Myriad Pro Cond" panose="020B0506030403020204" pitchFamily="34" charset="0"/>
              </a:rPr>
              <a:t>Summarize the benefits!</a:t>
            </a:r>
            <a:endParaRPr sz="4800" dirty="0">
              <a:latin typeface="Myriad Pro Cond" panose="020B0506030403020204" pitchFamily="34" charset="0"/>
            </a:endParaRPr>
          </a:p>
        </p:txBody>
      </p:sp>
      <p:pic>
        <p:nvPicPr>
          <p:cNvPr id="4" name="Benefit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6532" y="2420923"/>
            <a:ext cx="1925708" cy="2500959"/>
          </a:xfrm>
          <a:prstGeom prst="rect">
            <a:avLst/>
          </a:prstGeom>
        </p:spPr>
      </p:pic>
      <p:pic>
        <p:nvPicPr>
          <p:cNvPr id="5" name="Transparency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25" b="96147" l="5143" r="96429">
                        <a14:foregroundMark x1="24143" y1="29358" x2="24143" y2="29358"/>
                        <a14:foregroundMark x1="30143" y1="41468" x2="30143" y2="41468"/>
                        <a14:foregroundMark x1="68286" y1="38349" x2="68286" y2="383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6178" y="1048354"/>
            <a:ext cx="2556120" cy="1990122"/>
          </a:xfrm>
          <a:prstGeom prst="rect">
            <a:avLst/>
          </a:prstGeom>
        </p:spPr>
      </p:pic>
      <p:pic>
        <p:nvPicPr>
          <p:cNvPr id="6" name="TransparenMotivationcy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57" y="2895601"/>
            <a:ext cx="1943058" cy="1544731"/>
          </a:xfrm>
          <a:prstGeom prst="rect">
            <a:avLst/>
          </a:prstGeom>
        </p:spPr>
      </p:pic>
      <p:sp>
        <p:nvSpPr>
          <p:cNvPr id="7" name="Content Placeholder 13"/>
          <p:cNvSpPr txBox="1">
            <a:spLocks/>
          </p:cNvSpPr>
          <p:nvPr/>
        </p:nvSpPr>
        <p:spPr>
          <a:xfrm>
            <a:off x="4630732" y="3125038"/>
            <a:ext cx="6091566" cy="1085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300" dirty="0" smtClean="0">
                <a:latin typeface="Myriad Pro Cond" panose="020B0506030403020204" pitchFamily="34" charset="0"/>
              </a:rPr>
              <a:t>Motivation</a:t>
            </a:r>
            <a:r>
              <a:rPr lang="en-US" dirty="0" smtClean="0">
                <a:latin typeface="Myriad Pro Cond" panose="020B0506030403020204" pitchFamily="34" charset="0"/>
              </a:rPr>
              <a:t/>
            </a:r>
            <a:br>
              <a:rPr lang="en-US" dirty="0" smtClean="0">
                <a:latin typeface="Myriad Pro Cond" panose="020B0506030403020204" pitchFamily="34" charset="0"/>
              </a:rPr>
            </a:br>
            <a:r>
              <a:rPr lang="en-US" dirty="0" smtClean="0">
                <a:latin typeface="Myriad Pro Cond" panose="020B0506030403020204" pitchFamily="34" charset="0"/>
              </a:rPr>
              <a:t>Smallest contributions can have a visible impact on specific cases, spreading support over a larger population</a:t>
            </a:r>
            <a:endParaRPr lang="en-US" sz="2000" dirty="0">
              <a:latin typeface="Myriad Pro Cond" panose="020B0506030403020204" pitchFamily="34" charset="0"/>
            </a:endParaRP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435157" y="4664187"/>
            <a:ext cx="6091566" cy="1136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300" dirty="0" smtClean="0">
                <a:latin typeface="Myriad Pro Cond" panose="020B0506030403020204" pitchFamily="34" charset="0"/>
              </a:rPr>
              <a:t>Medical History</a:t>
            </a:r>
            <a:r>
              <a:rPr lang="en-US" dirty="0" smtClean="0">
                <a:latin typeface="Myriad Pro Cond" panose="020B0506030403020204" pitchFamily="34" charset="0"/>
              </a:rPr>
              <a:t/>
            </a:r>
            <a:br>
              <a:rPr lang="en-US" dirty="0" smtClean="0">
                <a:latin typeface="Myriad Pro Cond" panose="020B0506030403020204" pitchFamily="34" charset="0"/>
              </a:rPr>
            </a:br>
            <a:r>
              <a:rPr lang="en-US" dirty="0" smtClean="0">
                <a:latin typeface="Myriad Pro Cond" panose="020B0506030403020204" pitchFamily="34" charset="0"/>
              </a:rPr>
              <a:t>Encouraging attachment of medical documents for reimbursement, medical history of rescued animals can be compiled and shared with the vets</a:t>
            </a:r>
            <a:endParaRPr lang="en-US" sz="2000" dirty="0">
              <a:latin typeface="Myriad Pro Cond" panose="020B0506030403020204" pitchFamily="34" charset="0"/>
            </a:endParaRPr>
          </a:p>
        </p:txBody>
      </p:sp>
      <p:pic>
        <p:nvPicPr>
          <p:cNvPr id="9" name="Transparency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6147" l="286" r="99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6178" y="4210893"/>
            <a:ext cx="2556120" cy="19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98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0.00182 -0.405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20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2720" y="3047653"/>
            <a:ext cx="2659928" cy="1266825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Myriad Pro Cond" panose="020B0506030403020204" pitchFamily="34" charset="0"/>
              </a:rPr>
              <a:t>Thanks!</a:t>
            </a:r>
            <a:endParaRPr lang="en-US" sz="8000" dirty="0">
              <a:latin typeface="Myriad Pro Cond" panose="020B0506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presentation</Template>
  <TotalTime>2081</TotalTime>
  <Words>260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Happy Monkey</vt:lpstr>
      <vt:lpstr>Segoe Print</vt:lpstr>
      <vt:lpstr>Arial</vt:lpstr>
      <vt:lpstr>Myriad Pro Cond</vt:lpstr>
      <vt:lpstr>Nature Illustration 16x9</vt:lpstr>
      <vt:lpstr>PowerPoint Presentation</vt:lpstr>
      <vt:lpstr>What’s the problem?</vt:lpstr>
      <vt:lpstr>…and your solution is?</vt:lpstr>
      <vt:lpstr>Let’s walk through it</vt:lpstr>
      <vt:lpstr>Summarize the benefits!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and Content Layout with List</dc:title>
  <dc:creator>Ehsan Hosseinkhani</dc:creator>
  <cp:lastModifiedBy>Ehsan Hosseinkhani</cp:lastModifiedBy>
  <cp:revision>89</cp:revision>
  <dcterms:created xsi:type="dcterms:W3CDTF">2020-11-09T08:36:52Z</dcterms:created>
  <dcterms:modified xsi:type="dcterms:W3CDTF">2021-02-22T18:09:55Z</dcterms:modified>
</cp:coreProperties>
</file>