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8" r:id="rId3"/>
    <p:sldId id="274" r:id="rId4"/>
    <p:sldId id="257" r:id="rId5"/>
    <p:sldId id="258" r:id="rId6"/>
    <p:sldId id="260" r:id="rId7"/>
    <p:sldId id="261" r:id="rId8"/>
    <p:sldId id="273" r:id="rId9"/>
    <p:sldId id="263" r:id="rId10"/>
    <p:sldId id="259" r:id="rId11"/>
    <p:sldId id="264" r:id="rId12"/>
    <p:sldId id="275" r:id="rId13"/>
    <p:sldId id="265" r:id="rId14"/>
    <p:sldId id="266" r:id="rId15"/>
    <p:sldId id="269" r:id="rId16"/>
    <p:sldId id="276" r:id="rId17"/>
    <p:sldId id="270" r:id="rId18"/>
    <p:sldId id="277" r:id="rId19"/>
    <p:sldId id="271" r:id="rId20"/>
    <p:sldId id="272" r:id="rId21"/>
    <p:sldId id="278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BA9A0F-F7DB-EE15-FFC0-DDA09BC93571}" v="27" dt="2025-01-26T11:30:30.276"/>
    <p1510:client id="{840ADC26-57AE-2316-5E07-1EFE2B5E64DC}" v="318" dt="2025-01-25T10:39:09.857"/>
    <p1510:client id="{AC0D83DD-9EE2-298C-5494-E108B8629EC4}" v="44" dt="2025-01-26T10:21:56.483"/>
    <p1510:client id="{D32C879C-2B61-18C2-D647-8A308089ABA9}" v="50" dt="2025-01-26T07:55:42.193"/>
    <p1510:client id="{F5831A90-CAF9-E99E-0FD8-25B3D731E1D6}" v="834" dt="2025-01-25T18:50:05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E81298D2FC5521E/Pr%C3%A4sentation_Kre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E81298D2FC5521E/Pr%C3%A4sentation_Kre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E81298D2FC5521E/Pr%C3%A4sentation_Kreis%20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E81298D2FC5521E/Pr%C3%A4sentation_Kreis%2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E81298D2FC5521E/Pr%C3%A4sentation_Kreis%20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E81298D2FC5521E/Pr%C3%A4sentation_Kreis%205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E81298D2FC5521E/Pr%C3%A4sentation_Kreis%205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 was satisfied with the AI results</c:v>
                </c:pt>
              </c:strCache>
            </c:strRef>
          </c:tx>
          <c:spPr>
            <a:effectLst>
              <a:glow>
                <a:schemeClr val="accent1">
                  <a:alpha val="40000"/>
                </a:schemeClr>
              </a:glow>
              <a:softEdge rad="0"/>
            </a:effectLst>
          </c:spPr>
          <c:dPt>
            <c:idx val="0"/>
            <c:bubble3D val="0"/>
            <c:explosion val="9"/>
            <c:spPr>
              <a:solidFill>
                <a:srgbClr val="92D050"/>
              </a:solidFill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1-2F98-4779-A7F0-4E988BF56561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2F98-4779-A7F0-4E988BF56561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5-2F98-4779-A7F0-4E988BF56561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7-2F98-4779-A7F0-4E988BF56561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9-2F98-4779-A7F0-4E988BF56561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F98-4779-A7F0-4E988BF56561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F98-4779-A7F0-4E988BF5656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F98-4779-A7F0-4E988BF565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Very satisfied</c:v>
                </c:pt>
                <c:pt idx="1">
                  <c:v>Satisfied</c:v>
                </c:pt>
                <c:pt idx="2">
                  <c:v>Neutral</c:v>
                </c:pt>
                <c:pt idx="3">
                  <c:v>Dissatisfied</c:v>
                </c:pt>
                <c:pt idx="4">
                  <c:v>Very dissatisfied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20-467F-BA1F-7CE1724216B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 was satisfied with the AI results</c:v>
                </c:pt>
              </c:strCache>
            </c:strRef>
          </c:tx>
          <c:spPr>
            <a:effectLst>
              <a:glow>
                <a:schemeClr val="accent1">
                  <a:alpha val="40000"/>
                </a:schemeClr>
              </a:glow>
              <a:softEdge rad="0"/>
            </a:effectLst>
          </c:spPr>
          <c:dPt>
            <c:idx val="0"/>
            <c:bubble3D val="0"/>
            <c:explosion val="9"/>
            <c:spPr>
              <a:solidFill>
                <a:srgbClr val="92D050"/>
              </a:solidFill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1-2F98-4779-A7F0-4E988BF56561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2F98-4779-A7F0-4E988BF56561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5-2F98-4779-A7F0-4E988BF56561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7-2F98-4779-A7F0-4E988BF56561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9-2F98-4779-A7F0-4E988BF56561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F98-4779-A7F0-4E988BF56561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F98-4779-A7F0-4E988BF5656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F98-4779-A7F0-4E988BF565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Very satisfied</c:v>
                </c:pt>
                <c:pt idx="1">
                  <c:v>Satisfied</c:v>
                </c:pt>
                <c:pt idx="2">
                  <c:v>Neutral</c:v>
                </c:pt>
                <c:pt idx="3">
                  <c:v>Dissatisfied</c:v>
                </c:pt>
                <c:pt idx="4">
                  <c:v>Very dissatisfied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20-467F-BA1F-7CE1724216B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 was satisfied with the Conventional search system results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317500" sx="102000" sy="1020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5B-4117-B837-5D5322D0C022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5B-4117-B837-5D5322D0C022}"/>
              </c:ext>
            </c:extLst>
          </c:dPt>
          <c:dPt>
            <c:idx val="2"/>
            <c:bubble3D val="0"/>
            <c:explosion val="10"/>
            <c:spPr>
              <a:solidFill>
                <a:srgbClr val="FFC00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5B-4117-B837-5D5322D0C022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5B-4117-B837-5D5322D0C022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5B-4117-B837-5D5322D0C02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5B-4117-B837-5D5322D0C02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5B-4117-B837-5D5322D0C022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35B-4117-B837-5D5322D0C0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Very satisfied</c:v>
                </c:pt>
                <c:pt idx="1">
                  <c:v>Satisfied</c:v>
                </c:pt>
                <c:pt idx="2">
                  <c:v>Neutral</c:v>
                </c:pt>
                <c:pt idx="3">
                  <c:v>Dissatisfied</c:v>
                </c:pt>
                <c:pt idx="4">
                  <c:v>Very dissatisfied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8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F-470C-A379-EB6DC3B3AA1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 felt like the AI could handle complex search queries</c:v>
                </c:pt>
              </c:strCache>
            </c:strRef>
          </c:tx>
          <c:dPt>
            <c:idx val="0"/>
            <c:bubble3D val="0"/>
            <c:explosion val="11"/>
            <c:spPr>
              <a:solidFill>
                <a:srgbClr val="92D05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071-43EE-8DD5-7B364A9E1D7C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071-43EE-8DD5-7B364A9E1D7C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071-43EE-8DD5-7B364A9E1D7C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071-43EE-8DD5-7B364A9E1D7C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071-43EE-8DD5-7B364A9E1D7C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071-43EE-8DD5-7B364A9E1D7C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071-43EE-8DD5-7B364A9E1D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Neutral</c:v>
                </c:pt>
                <c:pt idx="3">
                  <c:v>Disagree</c:v>
                </c:pt>
                <c:pt idx="4">
                  <c:v>Strongly disagree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5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6F-4F6A-9D64-7C8A911CF08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If I knew if there was an intelligent system, then I could do without any filters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6EA-42A9-9637-8DFCF489229F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6EA-42A9-9637-8DFCF489229F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6EA-42A9-9637-8DFCF489229F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6EA-42A9-9637-8DFCF489229F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6EA-42A9-9637-8DFCF489229F}"/>
              </c:ext>
            </c:extLst>
          </c:dPt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6EA-42A9-9637-8DFCF48922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Neutral</c:v>
                </c:pt>
                <c:pt idx="3">
                  <c:v>Disagree</c:v>
                </c:pt>
                <c:pt idx="4">
                  <c:v>Strongly disagree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7</c:v>
                </c:pt>
                <c:pt idx="2">
                  <c:v>1</c:v>
                </c:pt>
                <c:pt idx="3">
                  <c:v>3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E8-474D-A52A-A04C368E32B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It was easy for me to correct the search query if the initial search result was not satisfactory</c:v>
                </c:pt>
              </c:strCache>
            </c:strRef>
          </c:tx>
          <c:explosion val="2"/>
          <c:dPt>
            <c:idx val="0"/>
            <c:bubble3D val="0"/>
            <c:explosion val="9"/>
            <c:spPr>
              <a:solidFill>
                <a:srgbClr val="92D05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C3B-40F8-AB1F-9D244180F518}"/>
              </c:ext>
            </c:extLst>
          </c:dPt>
          <c:dPt>
            <c:idx val="1"/>
            <c:bubble3D val="0"/>
            <c:explosion val="0"/>
            <c:spPr>
              <a:solidFill>
                <a:srgbClr val="00B0F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C3B-40F8-AB1F-9D244180F518}"/>
              </c:ext>
            </c:extLst>
          </c:dPt>
          <c:dPt>
            <c:idx val="2"/>
            <c:bubble3D val="0"/>
            <c:explosion val="0"/>
            <c:spPr>
              <a:solidFill>
                <a:srgbClr val="FFC00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C3B-40F8-AB1F-9D244180F518}"/>
              </c:ext>
            </c:extLst>
          </c:dPt>
          <c:dPt>
            <c:idx val="3"/>
            <c:bubble3D val="0"/>
            <c:explosion val="0"/>
            <c:spPr>
              <a:solidFill>
                <a:srgbClr val="FF000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C3B-40F8-AB1F-9D244180F518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C3B-40F8-AB1F-9D244180F518}"/>
              </c:ext>
            </c:extLst>
          </c:dPt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C3B-40F8-AB1F-9D244180F5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Neutral</c:v>
                </c:pt>
                <c:pt idx="3">
                  <c:v>Disagree</c:v>
                </c:pt>
                <c:pt idx="4">
                  <c:v>Strongly disagree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70-4523-AA48-2CF648BD54F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It was easy for me to correct the search query if the initial search result was not satisfactory</c:v>
                </c:pt>
              </c:strCache>
            </c:strRef>
          </c:tx>
          <c:explosion val="2"/>
          <c:dPt>
            <c:idx val="0"/>
            <c:bubble3D val="0"/>
            <c:explosion val="9"/>
            <c:spPr>
              <a:solidFill>
                <a:srgbClr val="92D05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C3B-40F8-AB1F-9D244180F518}"/>
              </c:ext>
            </c:extLst>
          </c:dPt>
          <c:dPt>
            <c:idx val="1"/>
            <c:bubble3D val="0"/>
            <c:explosion val="0"/>
            <c:spPr>
              <a:solidFill>
                <a:srgbClr val="00B0F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C3B-40F8-AB1F-9D244180F518}"/>
              </c:ext>
            </c:extLst>
          </c:dPt>
          <c:dPt>
            <c:idx val="2"/>
            <c:bubble3D val="0"/>
            <c:explosion val="0"/>
            <c:spPr>
              <a:solidFill>
                <a:srgbClr val="FFC00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C3B-40F8-AB1F-9D244180F518}"/>
              </c:ext>
            </c:extLst>
          </c:dPt>
          <c:dPt>
            <c:idx val="3"/>
            <c:bubble3D val="0"/>
            <c:explosion val="0"/>
            <c:spPr>
              <a:solidFill>
                <a:srgbClr val="FF000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C3B-40F8-AB1F-9D244180F518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C3B-40F8-AB1F-9D244180F518}"/>
              </c:ext>
            </c:extLst>
          </c:dPt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C3B-40F8-AB1F-9D244180F5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Neutral</c:v>
                </c:pt>
                <c:pt idx="3">
                  <c:v>Disagree</c:v>
                </c:pt>
                <c:pt idx="4">
                  <c:v>Strongly disagree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70-4523-AA48-2CF648BD54F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78C6B5-0A5F-4C74-BC2A-257EE45956F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B0753A-727D-40C5-9F2E-24B2EF1CD04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 err="1"/>
            <a:t>Local</a:t>
          </a:r>
          <a:r>
            <a:rPr lang="de-DE" dirty="0"/>
            <a:t> </a:t>
          </a:r>
          <a:r>
            <a:rPr lang="de-DE" dirty="0" err="1"/>
            <a:t>model</a:t>
          </a:r>
          <a:r>
            <a:rPr lang="de-DE" dirty="0"/>
            <a:t> + DAIL-Schema</a:t>
          </a:r>
          <a:endParaRPr lang="en-US" dirty="0"/>
        </a:p>
      </dgm:t>
    </dgm:pt>
    <dgm:pt modelId="{A8478E47-B10F-4166-950E-4DFB49073474}" type="parTrans" cxnId="{ED653DFC-7109-4FD1-8E43-1C2F8C60C083}">
      <dgm:prSet/>
      <dgm:spPr/>
      <dgm:t>
        <a:bodyPr/>
        <a:lstStyle/>
        <a:p>
          <a:endParaRPr lang="en-US"/>
        </a:p>
      </dgm:t>
    </dgm:pt>
    <dgm:pt modelId="{D87777BE-0FA3-47D3-8F3E-C5375D55A871}" type="sibTrans" cxnId="{ED653DFC-7109-4FD1-8E43-1C2F8C60C083}">
      <dgm:prSet/>
      <dgm:spPr/>
      <dgm:t>
        <a:bodyPr/>
        <a:lstStyle/>
        <a:p>
          <a:endParaRPr lang="en-US"/>
        </a:p>
      </dgm:t>
    </dgm:pt>
    <dgm:pt modelId="{197C5DB2-FEA3-41D8-A4E5-3B9BCDB9E72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Limited </a:t>
          </a:r>
          <a:r>
            <a:rPr lang="de-DE" dirty="0" err="1"/>
            <a:t>computational</a:t>
          </a:r>
          <a:r>
            <a:rPr lang="de-DE" dirty="0"/>
            <a:t> </a:t>
          </a:r>
          <a:r>
            <a:rPr lang="de-DE" dirty="0" err="1">
              <a:latin typeface="Aptos Display" panose="020F0302020204030204"/>
            </a:rPr>
            <a:t>resources</a:t>
          </a:r>
          <a:endParaRPr lang="de-DE" dirty="0" err="1"/>
        </a:p>
      </dgm:t>
    </dgm:pt>
    <dgm:pt modelId="{35FB2667-E812-46E4-887F-11370D5161A2}" type="parTrans" cxnId="{BCDED621-8C55-46E3-9B4E-73DF1F8DC4E6}">
      <dgm:prSet/>
      <dgm:spPr/>
      <dgm:t>
        <a:bodyPr/>
        <a:lstStyle/>
        <a:p>
          <a:endParaRPr lang="en-US"/>
        </a:p>
      </dgm:t>
    </dgm:pt>
    <dgm:pt modelId="{A2302011-0885-46CF-91B1-9F06A510ED72}" type="sibTrans" cxnId="{BCDED621-8C55-46E3-9B4E-73DF1F8DC4E6}">
      <dgm:prSet/>
      <dgm:spPr/>
      <dgm:t>
        <a:bodyPr/>
        <a:lstStyle/>
        <a:p>
          <a:endParaRPr lang="en-US"/>
        </a:p>
      </dgm:t>
    </dgm:pt>
    <dgm:pt modelId="{4E812109-F026-4678-A549-D5DCF3F0AF21}" type="pres">
      <dgm:prSet presAssocID="{1278C6B5-0A5F-4C74-BC2A-257EE45956FD}" presName="root" presStyleCnt="0">
        <dgm:presLayoutVars>
          <dgm:dir/>
          <dgm:resizeHandles val="exact"/>
        </dgm:presLayoutVars>
      </dgm:prSet>
      <dgm:spPr/>
    </dgm:pt>
    <dgm:pt modelId="{073DB68E-1433-42FB-A717-D861B8669A62}" type="pres">
      <dgm:prSet presAssocID="{B2B0753A-727D-40C5-9F2E-24B2EF1CD045}" presName="compNode" presStyleCnt="0"/>
      <dgm:spPr/>
    </dgm:pt>
    <dgm:pt modelId="{58ED3B12-6B1B-4BE2-9C76-2B20EE96A39B}" type="pres">
      <dgm:prSet presAssocID="{B2B0753A-727D-40C5-9F2E-24B2EF1CD045}" presName="iconRect" presStyleLbl="node1" presStyleIdx="0" presStyleCnt="1" custLinFactNeighborX="-261" custLinFactNeighborY="-849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rdnersuche mit einfarbiger Füllung"/>
        </a:ext>
      </dgm:extLst>
    </dgm:pt>
    <dgm:pt modelId="{F58B5E09-C30B-4CC8-8B56-AD8A7E8FB518}" type="pres">
      <dgm:prSet presAssocID="{B2B0753A-727D-40C5-9F2E-24B2EF1CD045}" presName="iconSpace" presStyleCnt="0"/>
      <dgm:spPr/>
    </dgm:pt>
    <dgm:pt modelId="{73331277-E630-4B60-B548-939E20FFDF70}" type="pres">
      <dgm:prSet presAssocID="{B2B0753A-727D-40C5-9F2E-24B2EF1CD045}" presName="parTx" presStyleLbl="revTx" presStyleIdx="0" presStyleCnt="2">
        <dgm:presLayoutVars>
          <dgm:chMax val="0"/>
          <dgm:chPref val="0"/>
        </dgm:presLayoutVars>
      </dgm:prSet>
      <dgm:spPr/>
    </dgm:pt>
    <dgm:pt modelId="{70006920-B9BC-45B5-B1DD-685520AD8F86}" type="pres">
      <dgm:prSet presAssocID="{B2B0753A-727D-40C5-9F2E-24B2EF1CD045}" presName="txSpace" presStyleCnt="0"/>
      <dgm:spPr/>
    </dgm:pt>
    <dgm:pt modelId="{157F70C4-88F3-41BC-9CE5-F5290730085A}" type="pres">
      <dgm:prSet presAssocID="{B2B0753A-727D-40C5-9F2E-24B2EF1CD045}" presName="desTx" presStyleLbl="revTx" presStyleIdx="1" presStyleCnt="2">
        <dgm:presLayoutVars/>
      </dgm:prSet>
      <dgm:spPr/>
    </dgm:pt>
  </dgm:ptLst>
  <dgm:cxnLst>
    <dgm:cxn modelId="{BCDED621-8C55-46E3-9B4E-73DF1F8DC4E6}" srcId="{B2B0753A-727D-40C5-9F2E-24B2EF1CD045}" destId="{197C5DB2-FEA3-41D8-A4E5-3B9BCDB9E722}" srcOrd="0" destOrd="0" parTransId="{35FB2667-E812-46E4-887F-11370D5161A2}" sibTransId="{A2302011-0885-46CF-91B1-9F06A510ED72}"/>
    <dgm:cxn modelId="{97AD9D87-F434-493D-B1FF-69EBAC03E737}" type="presOf" srcId="{B2B0753A-727D-40C5-9F2E-24B2EF1CD045}" destId="{73331277-E630-4B60-B548-939E20FFDF70}" srcOrd="0" destOrd="0" presId="urn:microsoft.com/office/officeart/2018/2/layout/IconLabelDescriptionList"/>
    <dgm:cxn modelId="{18AE42D7-9026-4F8B-9D16-03E59617D91F}" type="presOf" srcId="{1278C6B5-0A5F-4C74-BC2A-257EE45956FD}" destId="{4E812109-F026-4678-A549-D5DCF3F0AF21}" srcOrd="0" destOrd="0" presId="urn:microsoft.com/office/officeart/2018/2/layout/IconLabelDescriptionList"/>
    <dgm:cxn modelId="{65FE04F2-E692-437A-BF51-8B2485562555}" type="presOf" srcId="{197C5DB2-FEA3-41D8-A4E5-3B9BCDB9E722}" destId="{157F70C4-88F3-41BC-9CE5-F5290730085A}" srcOrd="0" destOrd="0" presId="urn:microsoft.com/office/officeart/2018/2/layout/IconLabelDescriptionList"/>
    <dgm:cxn modelId="{ED653DFC-7109-4FD1-8E43-1C2F8C60C083}" srcId="{1278C6B5-0A5F-4C74-BC2A-257EE45956FD}" destId="{B2B0753A-727D-40C5-9F2E-24B2EF1CD045}" srcOrd="0" destOrd="0" parTransId="{A8478E47-B10F-4166-950E-4DFB49073474}" sibTransId="{D87777BE-0FA3-47D3-8F3E-C5375D55A871}"/>
    <dgm:cxn modelId="{16CC6DA3-AB8E-4A5D-92AB-894C639D0B7C}" type="presParOf" srcId="{4E812109-F026-4678-A549-D5DCF3F0AF21}" destId="{073DB68E-1433-42FB-A717-D861B8669A62}" srcOrd="0" destOrd="0" presId="urn:microsoft.com/office/officeart/2018/2/layout/IconLabelDescriptionList"/>
    <dgm:cxn modelId="{3677B1B3-65DB-4B1B-A852-047EB7D2E4B2}" type="presParOf" srcId="{073DB68E-1433-42FB-A717-D861B8669A62}" destId="{58ED3B12-6B1B-4BE2-9C76-2B20EE96A39B}" srcOrd="0" destOrd="0" presId="urn:microsoft.com/office/officeart/2018/2/layout/IconLabelDescriptionList"/>
    <dgm:cxn modelId="{E13A5E4D-A2A7-4028-934C-609982F460DC}" type="presParOf" srcId="{073DB68E-1433-42FB-A717-D861B8669A62}" destId="{F58B5E09-C30B-4CC8-8B56-AD8A7E8FB518}" srcOrd="1" destOrd="0" presId="urn:microsoft.com/office/officeart/2018/2/layout/IconLabelDescriptionList"/>
    <dgm:cxn modelId="{BE8177E7-4658-4042-A734-BB097517B50E}" type="presParOf" srcId="{073DB68E-1433-42FB-A717-D861B8669A62}" destId="{73331277-E630-4B60-B548-939E20FFDF70}" srcOrd="2" destOrd="0" presId="urn:microsoft.com/office/officeart/2018/2/layout/IconLabelDescriptionList"/>
    <dgm:cxn modelId="{5C54D97B-A6F6-4AD7-8E61-0D6C7D023F8B}" type="presParOf" srcId="{073DB68E-1433-42FB-A717-D861B8669A62}" destId="{70006920-B9BC-45B5-B1DD-685520AD8F86}" srcOrd="3" destOrd="0" presId="urn:microsoft.com/office/officeart/2018/2/layout/IconLabelDescriptionList"/>
    <dgm:cxn modelId="{8F41DC66-48C0-49A4-81D3-185DE1183131}" type="presParOf" srcId="{073DB68E-1433-42FB-A717-D861B8669A62}" destId="{157F70C4-88F3-41BC-9CE5-F5290730085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78C6B5-0A5F-4C74-BC2A-257EE45956F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B0753A-727D-40C5-9F2E-24B2EF1CD04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 err="1"/>
            <a:t>Local</a:t>
          </a:r>
          <a:r>
            <a:rPr lang="de-DE" dirty="0"/>
            <a:t> </a:t>
          </a:r>
          <a:r>
            <a:rPr lang="de-DE" dirty="0" err="1"/>
            <a:t>model</a:t>
          </a:r>
          <a:r>
            <a:rPr lang="de-DE" dirty="0"/>
            <a:t> + DAIL-Schema</a:t>
          </a:r>
          <a:endParaRPr lang="en-US" dirty="0"/>
        </a:p>
      </dgm:t>
    </dgm:pt>
    <dgm:pt modelId="{A8478E47-B10F-4166-950E-4DFB49073474}" type="parTrans" cxnId="{ED653DFC-7109-4FD1-8E43-1C2F8C60C083}">
      <dgm:prSet/>
      <dgm:spPr/>
      <dgm:t>
        <a:bodyPr/>
        <a:lstStyle/>
        <a:p>
          <a:endParaRPr lang="en-US"/>
        </a:p>
      </dgm:t>
    </dgm:pt>
    <dgm:pt modelId="{D87777BE-0FA3-47D3-8F3E-C5375D55A871}" type="sibTrans" cxnId="{ED653DFC-7109-4FD1-8E43-1C2F8C60C083}">
      <dgm:prSet/>
      <dgm:spPr/>
      <dgm:t>
        <a:bodyPr/>
        <a:lstStyle/>
        <a:p>
          <a:endParaRPr lang="en-US"/>
        </a:p>
      </dgm:t>
    </dgm:pt>
    <dgm:pt modelId="{197C5DB2-FEA3-41D8-A4E5-3B9BCDB9E72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Limited computational resources</a:t>
          </a:r>
          <a:endParaRPr lang="en-US"/>
        </a:p>
      </dgm:t>
    </dgm:pt>
    <dgm:pt modelId="{35FB2667-E812-46E4-887F-11370D5161A2}" type="parTrans" cxnId="{BCDED621-8C55-46E3-9B4E-73DF1F8DC4E6}">
      <dgm:prSet/>
      <dgm:spPr/>
      <dgm:t>
        <a:bodyPr/>
        <a:lstStyle/>
        <a:p>
          <a:endParaRPr lang="en-US"/>
        </a:p>
      </dgm:t>
    </dgm:pt>
    <dgm:pt modelId="{A2302011-0885-46CF-91B1-9F06A510ED72}" type="sibTrans" cxnId="{BCDED621-8C55-46E3-9B4E-73DF1F8DC4E6}">
      <dgm:prSet/>
      <dgm:spPr/>
      <dgm:t>
        <a:bodyPr/>
        <a:lstStyle/>
        <a:p>
          <a:endParaRPr lang="en-US"/>
        </a:p>
      </dgm:t>
    </dgm:pt>
    <dgm:pt modelId="{D85DA959-A662-44E7-8393-4C51E9FBE37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Switch to Claude-API </a:t>
          </a:r>
          <a:endParaRPr lang="en-US"/>
        </a:p>
      </dgm:t>
    </dgm:pt>
    <dgm:pt modelId="{BB1B01E5-E74B-40E5-9F3F-4D576EF88C40}" type="parTrans" cxnId="{9BC9A0F1-4A62-40BD-8BD2-EA67004B0D57}">
      <dgm:prSet/>
      <dgm:spPr/>
      <dgm:t>
        <a:bodyPr/>
        <a:lstStyle/>
        <a:p>
          <a:endParaRPr lang="en-US"/>
        </a:p>
      </dgm:t>
    </dgm:pt>
    <dgm:pt modelId="{990180AA-1CFC-4F0B-9223-89A8FA2BDD6E}" type="sibTrans" cxnId="{9BC9A0F1-4A62-40BD-8BD2-EA67004B0D57}">
      <dgm:prSet/>
      <dgm:spPr/>
      <dgm:t>
        <a:bodyPr/>
        <a:lstStyle/>
        <a:p>
          <a:endParaRPr lang="en-US"/>
        </a:p>
      </dgm:t>
    </dgm:pt>
    <dgm:pt modelId="{35F50AD2-2BDE-43D4-AA36-788B4484482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 err="1"/>
            <a:t>Accuracy</a:t>
          </a:r>
          <a:r>
            <a:rPr lang="de-DE" dirty="0"/>
            <a:t> high </a:t>
          </a:r>
          <a:r>
            <a:rPr lang="de-DE" dirty="0" err="1"/>
            <a:t>enough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our</a:t>
          </a:r>
          <a:r>
            <a:rPr lang="de-DE" dirty="0"/>
            <a:t> </a:t>
          </a:r>
          <a:r>
            <a:rPr lang="de-DE" dirty="0" err="1"/>
            <a:t>project</a:t>
          </a:r>
          <a:r>
            <a:rPr lang="de-DE" dirty="0"/>
            <a:t> -&gt; </a:t>
          </a:r>
          <a:r>
            <a:rPr lang="de-DE" strike="sngStrike" dirty="0"/>
            <a:t>DAIL-Schema</a:t>
          </a:r>
          <a:endParaRPr lang="en-US" strike="sngStrike" dirty="0"/>
        </a:p>
      </dgm:t>
    </dgm:pt>
    <dgm:pt modelId="{3765F7CB-6253-4307-9D49-498E7DBE68D1}" type="parTrans" cxnId="{D67073C0-2882-418C-AF92-50B69FBBAC38}">
      <dgm:prSet/>
      <dgm:spPr/>
      <dgm:t>
        <a:bodyPr/>
        <a:lstStyle/>
        <a:p>
          <a:endParaRPr lang="en-US"/>
        </a:p>
      </dgm:t>
    </dgm:pt>
    <dgm:pt modelId="{5DB9EFB0-08AB-4266-8584-D5509D0EF8EC}" type="sibTrans" cxnId="{D67073C0-2882-418C-AF92-50B69FBBAC38}">
      <dgm:prSet/>
      <dgm:spPr/>
      <dgm:t>
        <a:bodyPr/>
        <a:lstStyle/>
        <a:p>
          <a:endParaRPr lang="en-US"/>
        </a:p>
      </dgm:t>
    </dgm:pt>
    <dgm:pt modelId="{4E812109-F026-4678-A549-D5DCF3F0AF21}" type="pres">
      <dgm:prSet presAssocID="{1278C6B5-0A5F-4C74-BC2A-257EE45956FD}" presName="root" presStyleCnt="0">
        <dgm:presLayoutVars>
          <dgm:dir/>
          <dgm:resizeHandles val="exact"/>
        </dgm:presLayoutVars>
      </dgm:prSet>
      <dgm:spPr/>
    </dgm:pt>
    <dgm:pt modelId="{073DB68E-1433-42FB-A717-D861B8669A62}" type="pres">
      <dgm:prSet presAssocID="{B2B0753A-727D-40C5-9F2E-24B2EF1CD045}" presName="compNode" presStyleCnt="0"/>
      <dgm:spPr/>
    </dgm:pt>
    <dgm:pt modelId="{58ED3B12-6B1B-4BE2-9C76-2B20EE96A39B}" type="pres">
      <dgm:prSet presAssocID="{B2B0753A-727D-40C5-9F2E-24B2EF1CD0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rdnersuche mit einfarbiger Füllung"/>
        </a:ext>
      </dgm:extLst>
    </dgm:pt>
    <dgm:pt modelId="{F58B5E09-C30B-4CC8-8B56-AD8A7E8FB518}" type="pres">
      <dgm:prSet presAssocID="{B2B0753A-727D-40C5-9F2E-24B2EF1CD045}" presName="iconSpace" presStyleCnt="0"/>
      <dgm:spPr/>
    </dgm:pt>
    <dgm:pt modelId="{73331277-E630-4B60-B548-939E20FFDF70}" type="pres">
      <dgm:prSet presAssocID="{B2B0753A-727D-40C5-9F2E-24B2EF1CD045}" presName="parTx" presStyleLbl="revTx" presStyleIdx="0" presStyleCnt="6">
        <dgm:presLayoutVars>
          <dgm:chMax val="0"/>
          <dgm:chPref val="0"/>
        </dgm:presLayoutVars>
      </dgm:prSet>
      <dgm:spPr/>
    </dgm:pt>
    <dgm:pt modelId="{70006920-B9BC-45B5-B1DD-685520AD8F86}" type="pres">
      <dgm:prSet presAssocID="{B2B0753A-727D-40C5-9F2E-24B2EF1CD045}" presName="txSpace" presStyleCnt="0"/>
      <dgm:spPr/>
    </dgm:pt>
    <dgm:pt modelId="{157F70C4-88F3-41BC-9CE5-F5290730085A}" type="pres">
      <dgm:prSet presAssocID="{B2B0753A-727D-40C5-9F2E-24B2EF1CD045}" presName="desTx" presStyleLbl="revTx" presStyleIdx="1" presStyleCnt="6">
        <dgm:presLayoutVars/>
      </dgm:prSet>
      <dgm:spPr/>
    </dgm:pt>
    <dgm:pt modelId="{EE48585F-04FC-45FB-ABB2-3B003F6168C8}" type="pres">
      <dgm:prSet presAssocID="{D87777BE-0FA3-47D3-8F3E-C5375D55A871}" presName="sibTrans" presStyleCnt="0"/>
      <dgm:spPr/>
    </dgm:pt>
    <dgm:pt modelId="{76D76190-03B0-4774-A96D-F013E5FD4BA8}" type="pres">
      <dgm:prSet presAssocID="{D85DA959-A662-44E7-8393-4C51E9FBE37D}" presName="compNode" presStyleCnt="0"/>
      <dgm:spPr/>
    </dgm:pt>
    <dgm:pt modelId="{BBA8614E-0CB4-44CB-91DD-1CAAC97223C6}" type="pres">
      <dgm:prSet presAssocID="{D85DA959-A662-44E7-8393-4C51E9FBE3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er"/>
        </a:ext>
      </dgm:extLst>
    </dgm:pt>
    <dgm:pt modelId="{215E9A05-ED91-48B8-8B86-2B03A6FE49AD}" type="pres">
      <dgm:prSet presAssocID="{D85DA959-A662-44E7-8393-4C51E9FBE37D}" presName="iconSpace" presStyleCnt="0"/>
      <dgm:spPr/>
    </dgm:pt>
    <dgm:pt modelId="{3D70339D-BBEF-4B3C-A9AD-387D3675F42C}" type="pres">
      <dgm:prSet presAssocID="{D85DA959-A662-44E7-8393-4C51E9FBE37D}" presName="parTx" presStyleLbl="revTx" presStyleIdx="2" presStyleCnt="6">
        <dgm:presLayoutVars>
          <dgm:chMax val="0"/>
          <dgm:chPref val="0"/>
        </dgm:presLayoutVars>
      </dgm:prSet>
      <dgm:spPr/>
    </dgm:pt>
    <dgm:pt modelId="{DBA11914-BA94-4E95-85B8-821002DB5827}" type="pres">
      <dgm:prSet presAssocID="{D85DA959-A662-44E7-8393-4C51E9FBE37D}" presName="txSpace" presStyleCnt="0"/>
      <dgm:spPr/>
    </dgm:pt>
    <dgm:pt modelId="{39EB34E7-CBED-48FE-8991-B780ABB119C4}" type="pres">
      <dgm:prSet presAssocID="{D85DA959-A662-44E7-8393-4C51E9FBE37D}" presName="desTx" presStyleLbl="revTx" presStyleIdx="3" presStyleCnt="6">
        <dgm:presLayoutVars/>
      </dgm:prSet>
      <dgm:spPr/>
    </dgm:pt>
    <dgm:pt modelId="{F22EF461-7130-4991-B7A1-FFB02143DD16}" type="pres">
      <dgm:prSet presAssocID="{990180AA-1CFC-4F0B-9223-89A8FA2BDD6E}" presName="sibTrans" presStyleCnt="0"/>
      <dgm:spPr/>
    </dgm:pt>
    <dgm:pt modelId="{EB615F8C-A46A-47D6-A163-CB708BB5EE25}" type="pres">
      <dgm:prSet presAssocID="{35F50AD2-2BDE-43D4-AA36-788B4484482D}" presName="compNode" presStyleCnt="0"/>
      <dgm:spPr/>
    </dgm:pt>
    <dgm:pt modelId="{3A5BBF84-B213-4EC6-B4F9-351D50FA9368}" type="pres">
      <dgm:prSet presAssocID="{35F50AD2-2BDE-43D4-AA36-788B448448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1D8B458F-11CE-42E2-905F-55AB69560E4D}" type="pres">
      <dgm:prSet presAssocID="{35F50AD2-2BDE-43D4-AA36-788B4484482D}" presName="iconSpace" presStyleCnt="0"/>
      <dgm:spPr/>
    </dgm:pt>
    <dgm:pt modelId="{7E86AEBD-063F-4D47-9D25-8603D20A934B}" type="pres">
      <dgm:prSet presAssocID="{35F50AD2-2BDE-43D4-AA36-788B4484482D}" presName="parTx" presStyleLbl="revTx" presStyleIdx="4" presStyleCnt="6">
        <dgm:presLayoutVars>
          <dgm:chMax val="0"/>
          <dgm:chPref val="0"/>
        </dgm:presLayoutVars>
      </dgm:prSet>
      <dgm:spPr/>
    </dgm:pt>
    <dgm:pt modelId="{9ADF1CE0-9D91-4D04-AB01-0D9A671FF918}" type="pres">
      <dgm:prSet presAssocID="{35F50AD2-2BDE-43D4-AA36-788B4484482D}" presName="txSpace" presStyleCnt="0"/>
      <dgm:spPr/>
    </dgm:pt>
    <dgm:pt modelId="{0329E7B8-F17E-48DD-B355-FB0078DDA9BC}" type="pres">
      <dgm:prSet presAssocID="{35F50AD2-2BDE-43D4-AA36-788B4484482D}" presName="desTx" presStyleLbl="revTx" presStyleIdx="5" presStyleCnt="6">
        <dgm:presLayoutVars/>
      </dgm:prSet>
      <dgm:spPr/>
    </dgm:pt>
  </dgm:ptLst>
  <dgm:cxnLst>
    <dgm:cxn modelId="{32152F21-0F51-417C-9239-BFC36D37C631}" type="presOf" srcId="{35F50AD2-2BDE-43D4-AA36-788B4484482D}" destId="{7E86AEBD-063F-4D47-9D25-8603D20A934B}" srcOrd="0" destOrd="0" presId="urn:microsoft.com/office/officeart/2018/2/layout/IconLabelDescriptionList"/>
    <dgm:cxn modelId="{BCDED621-8C55-46E3-9B4E-73DF1F8DC4E6}" srcId="{B2B0753A-727D-40C5-9F2E-24B2EF1CD045}" destId="{197C5DB2-FEA3-41D8-A4E5-3B9BCDB9E722}" srcOrd="0" destOrd="0" parTransId="{35FB2667-E812-46E4-887F-11370D5161A2}" sibTransId="{A2302011-0885-46CF-91B1-9F06A510ED72}"/>
    <dgm:cxn modelId="{97AD9D87-F434-493D-B1FF-69EBAC03E737}" type="presOf" srcId="{B2B0753A-727D-40C5-9F2E-24B2EF1CD045}" destId="{73331277-E630-4B60-B548-939E20FFDF70}" srcOrd="0" destOrd="0" presId="urn:microsoft.com/office/officeart/2018/2/layout/IconLabelDescriptionList"/>
    <dgm:cxn modelId="{ECB2979C-28A9-4BC7-9910-D197D45009AA}" type="presOf" srcId="{D85DA959-A662-44E7-8393-4C51E9FBE37D}" destId="{3D70339D-BBEF-4B3C-A9AD-387D3675F42C}" srcOrd="0" destOrd="0" presId="urn:microsoft.com/office/officeart/2018/2/layout/IconLabelDescriptionList"/>
    <dgm:cxn modelId="{D67073C0-2882-418C-AF92-50B69FBBAC38}" srcId="{1278C6B5-0A5F-4C74-BC2A-257EE45956FD}" destId="{35F50AD2-2BDE-43D4-AA36-788B4484482D}" srcOrd="2" destOrd="0" parTransId="{3765F7CB-6253-4307-9D49-498E7DBE68D1}" sibTransId="{5DB9EFB0-08AB-4266-8584-D5509D0EF8EC}"/>
    <dgm:cxn modelId="{18AE42D7-9026-4F8B-9D16-03E59617D91F}" type="presOf" srcId="{1278C6B5-0A5F-4C74-BC2A-257EE45956FD}" destId="{4E812109-F026-4678-A549-D5DCF3F0AF21}" srcOrd="0" destOrd="0" presId="urn:microsoft.com/office/officeart/2018/2/layout/IconLabelDescriptionList"/>
    <dgm:cxn modelId="{9BC9A0F1-4A62-40BD-8BD2-EA67004B0D57}" srcId="{1278C6B5-0A5F-4C74-BC2A-257EE45956FD}" destId="{D85DA959-A662-44E7-8393-4C51E9FBE37D}" srcOrd="1" destOrd="0" parTransId="{BB1B01E5-E74B-40E5-9F3F-4D576EF88C40}" sibTransId="{990180AA-1CFC-4F0B-9223-89A8FA2BDD6E}"/>
    <dgm:cxn modelId="{65FE04F2-E692-437A-BF51-8B2485562555}" type="presOf" srcId="{197C5DB2-FEA3-41D8-A4E5-3B9BCDB9E722}" destId="{157F70C4-88F3-41BC-9CE5-F5290730085A}" srcOrd="0" destOrd="0" presId="urn:microsoft.com/office/officeart/2018/2/layout/IconLabelDescriptionList"/>
    <dgm:cxn modelId="{ED653DFC-7109-4FD1-8E43-1C2F8C60C083}" srcId="{1278C6B5-0A5F-4C74-BC2A-257EE45956FD}" destId="{B2B0753A-727D-40C5-9F2E-24B2EF1CD045}" srcOrd="0" destOrd="0" parTransId="{A8478E47-B10F-4166-950E-4DFB49073474}" sibTransId="{D87777BE-0FA3-47D3-8F3E-C5375D55A871}"/>
    <dgm:cxn modelId="{16CC6DA3-AB8E-4A5D-92AB-894C639D0B7C}" type="presParOf" srcId="{4E812109-F026-4678-A549-D5DCF3F0AF21}" destId="{073DB68E-1433-42FB-A717-D861B8669A62}" srcOrd="0" destOrd="0" presId="urn:microsoft.com/office/officeart/2018/2/layout/IconLabelDescriptionList"/>
    <dgm:cxn modelId="{3677B1B3-65DB-4B1B-A852-047EB7D2E4B2}" type="presParOf" srcId="{073DB68E-1433-42FB-A717-D861B8669A62}" destId="{58ED3B12-6B1B-4BE2-9C76-2B20EE96A39B}" srcOrd="0" destOrd="0" presId="urn:microsoft.com/office/officeart/2018/2/layout/IconLabelDescriptionList"/>
    <dgm:cxn modelId="{E13A5E4D-A2A7-4028-934C-609982F460DC}" type="presParOf" srcId="{073DB68E-1433-42FB-A717-D861B8669A62}" destId="{F58B5E09-C30B-4CC8-8B56-AD8A7E8FB518}" srcOrd="1" destOrd="0" presId="urn:microsoft.com/office/officeart/2018/2/layout/IconLabelDescriptionList"/>
    <dgm:cxn modelId="{BE8177E7-4658-4042-A734-BB097517B50E}" type="presParOf" srcId="{073DB68E-1433-42FB-A717-D861B8669A62}" destId="{73331277-E630-4B60-B548-939E20FFDF70}" srcOrd="2" destOrd="0" presId="urn:microsoft.com/office/officeart/2018/2/layout/IconLabelDescriptionList"/>
    <dgm:cxn modelId="{5C54D97B-A6F6-4AD7-8E61-0D6C7D023F8B}" type="presParOf" srcId="{073DB68E-1433-42FB-A717-D861B8669A62}" destId="{70006920-B9BC-45B5-B1DD-685520AD8F86}" srcOrd="3" destOrd="0" presId="urn:microsoft.com/office/officeart/2018/2/layout/IconLabelDescriptionList"/>
    <dgm:cxn modelId="{8F41DC66-48C0-49A4-81D3-185DE1183131}" type="presParOf" srcId="{073DB68E-1433-42FB-A717-D861B8669A62}" destId="{157F70C4-88F3-41BC-9CE5-F5290730085A}" srcOrd="4" destOrd="0" presId="urn:microsoft.com/office/officeart/2018/2/layout/IconLabelDescriptionList"/>
    <dgm:cxn modelId="{9A5F10A4-66AE-4254-BDE3-822458B7512F}" type="presParOf" srcId="{4E812109-F026-4678-A549-D5DCF3F0AF21}" destId="{EE48585F-04FC-45FB-ABB2-3B003F6168C8}" srcOrd="1" destOrd="0" presId="urn:microsoft.com/office/officeart/2018/2/layout/IconLabelDescriptionList"/>
    <dgm:cxn modelId="{FC6863AD-B7A8-4211-816F-25F1DAEE9C05}" type="presParOf" srcId="{4E812109-F026-4678-A549-D5DCF3F0AF21}" destId="{76D76190-03B0-4774-A96D-F013E5FD4BA8}" srcOrd="2" destOrd="0" presId="urn:microsoft.com/office/officeart/2018/2/layout/IconLabelDescriptionList"/>
    <dgm:cxn modelId="{AE96F000-F025-4AC9-AB17-EDB95FF84016}" type="presParOf" srcId="{76D76190-03B0-4774-A96D-F013E5FD4BA8}" destId="{BBA8614E-0CB4-44CB-91DD-1CAAC97223C6}" srcOrd="0" destOrd="0" presId="urn:microsoft.com/office/officeart/2018/2/layout/IconLabelDescriptionList"/>
    <dgm:cxn modelId="{110AC170-7B11-4686-AAD9-62AB7B43F855}" type="presParOf" srcId="{76D76190-03B0-4774-A96D-F013E5FD4BA8}" destId="{215E9A05-ED91-48B8-8B86-2B03A6FE49AD}" srcOrd="1" destOrd="0" presId="urn:microsoft.com/office/officeart/2018/2/layout/IconLabelDescriptionList"/>
    <dgm:cxn modelId="{4AC748CD-0C2C-42A1-A083-E539FA467F93}" type="presParOf" srcId="{76D76190-03B0-4774-A96D-F013E5FD4BA8}" destId="{3D70339D-BBEF-4B3C-A9AD-387D3675F42C}" srcOrd="2" destOrd="0" presId="urn:microsoft.com/office/officeart/2018/2/layout/IconLabelDescriptionList"/>
    <dgm:cxn modelId="{093E1AED-9FB7-4F0F-95D3-C04137B32BF4}" type="presParOf" srcId="{76D76190-03B0-4774-A96D-F013E5FD4BA8}" destId="{DBA11914-BA94-4E95-85B8-821002DB5827}" srcOrd="3" destOrd="0" presId="urn:microsoft.com/office/officeart/2018/2/layout/IconLabelDescriptionList"/>
    <dgm:cxn modelId="{3AD42C34-E8C8-44F6-8224-536C2421E4B0}" type="presParOf" srcId="{76D76190-03B0-4774-A96D-F013E5FD4BA8}" destId="{39EB34E7-CBED-48FE-8991-B780ABB119C4}" srcOrd="4" destOrd="0" presId="urn:microsoft.com/office/officeart/2018/2/layout/IconLabelDescriptionList"/>
    <dgm:cxn modelId="{94F2E522-2B9C-4B5E-BBAE-9607D8963F71}" type="presParOf" srcId="{4E812109-F026-4678-A549-D5DCF3F0AF21}" destId="{F22EF461-7130-4991-B7A1-FFB02143DD16}" srcOrd="3" destOrd="0" presId="urn:microsoft.com/office/officeart/2018/2/layout/IconLabelDescriptionList"/>
    <dgm:cxn modelId="{66AEF38D-81EA-4C66-BC4F-9D095FEDB622}" type="presParOf" srcId="{4E812109-F026-4678-A549-D5DCF3F0AF21}" destId="{EB615F8C-A46A-47D6-A163-CB708BB5EE25}" srcOrd="4" destOrd="0" presId="urn:microsoft.com/office/officeart/2018/2/layout/IconLabelDescriptionList"/>
    <dgm:cxn modelId="{A2C0C193-62B4-4A25-8244-8ECA2D44A568}" type="presParOf" srcId="{EB615F8C-A46A-47D6-A163-CB708BB5EE25}" destId="{3A5BBF84-B213-4EC6-B4F9-351D50FA9368}" srcOrd="0" destOrd="0" presId="urn:microsoft.com/office/officeart/2018/2/layout/IconLabelDescriptionList"/>
    <dgm:cxn modelId="{7561D60C-2388-4BD5-BC3E-8578F0E838C7}" type="presParOf" srcId="{EB615F8C-A46A-47D6-A163-CB708BB5EE25}" destId="{1D8B458F-11CE-42E2-905F-55AB69560E4D}" srcOrd="1" destOrd="0" presId="urn:microsoft.com/office/officeart/2018/2/layout/IconLabelDescriptionList"/>
    <dgm:cxn modelId="{0423C822-07AF-4DC0-BDE7-17C583A52CEC}" type="presParOf" srcId="{EB615F8C-A46A-47D6-A163-CB708BB5EE25}" destId="{7E86AEBD-063F-4D47-9D25-8603D20A934B}" srcOrd="2" destOrd="0" presId="urn:microsoft.com/office/officeart/2018/2/layout/IconLabelDescriptionList"/>
    <dgm:cxn modelId="{E886E4F9-B6CA-4160-B9B3-F95705127FDE}" type="presParOf" srcId="{EB615F8C-A46A-47D6-A163-CB708BB5EE25}" destId="{9ADF1CE0-9D91-4D04-AB01-0D9A671FF918}" srcOrd="3" destOrd="0" presId="urn:microsoft.com/office/officeart/2018/2/layout/IconLabelDescriptionList"/>
    <dgm:cxn modelId="{9040FA07-BB7D-4B75-8620-43DA79BBA50D}" type="presParOf" srcId="{EB615F8C-A46A-47D6-A163-CB708BB5EE25}" destId="{0329E7B8-F17E-48DD-B355-FB0078DDA9BC}" srcOrd="4" destOrd="0" presId="urn:microsoft.com/office/officeart/2018/2/layout/IconLabelDescriptionList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D3B12-6B1B-4BE2-9C76-2B20EE96A39B}">
      <dsp:nvSpPr>
        <dsp:cNvPr id="0" name=""/>
        <dsp:cNvSpPr/>
      </dsp:nvSpPr>
      <dsp:spPr>
        <a:xfrm>
          <a:off x="0" y="74985"/>
          <a:ext cx="1119616" cy="11196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31277-E630-4B60-B548-939E20FFDF70}">
      <dsp:nvSpPr>
        <dsp:cNvPr id="0" name=""/>
        <dsp:cNvSpPr/>
      </dsp:nvSpPr>
      <dsp:spPr>
        <a:xfrm>
          <a:off x="2130" y="1303135"/>
          <a:ext cx="3198904" cy="479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900" kern="1200" dirty="0" err="1"/>
            <a:t>Local</a:t>
          </a:r>
          <a:r>
            <a:rPr lang="de-DE" sz="1900" kern="1200" dirty="0"/>
            <a:t> </a:t>
          </a:r>
          <a:r>
            <a:rPr lang="de-DE" sz="1900" kern="1200" dirty="0" err="1"/>
            <a:t>model</a:t>
          </a:r>
          <a:r>
            <a:rPr lang="de-DE" sz="1900" kern="1200" dirty="0"/>
            <a:t> + DAIL-Schema</a:t>
          </a:r>
          <a:endParaRPr lang="en-US" sz="1900" kern="1200" dirty="0"/>
        </a:p>
      </dsp:txBody>
      <dsp:txXfrm>
        <a:off x="2130" y="1303135"/>
        <a:ext cx="3198904" cy="479835"/>
      </dsp:txXfrm>
    </dsp:sp>
    <dsp:sp modelId="{157F70C4-88F3-41BC-9CE5-F5290730085A}">
      <dsp:nvSpPr>
        <dsp:cNvPr id="0" name=""/>
        <dsp:cNvSpPr/>
      </dsp:nvSpPr>
      <dsp:spPr>
        <a:xfrm>
          <a:off x="2130" y="1829030"/>
          <a:ext cx="3198904" cy="55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Limited </a:t>
          </a:r>
          <a:r>
            <a:rPr lang="de-DE" sz="1500" kern="1200" dirty="0" err="1"/>
            <a:t>computational</a:t>
          </a:r>
          <a:r>
            <a:rPr lang="de-DE" sz="1500" kern="1200" dirty="0"/>
            <a:t> </a:t>
          </a:r>
          <a:r>
            <a:rPr lang="de-DE" sz="1500" kern="1200" dirty="0" err="1">
              <a:latin typeface="Aptos Display" panose="020F0302020204030204"/>
            </a:rPr>
            <a:t>resources</a:t>
          </a:r>
          <a:endParaRPr lang="de-DE" sz="1500" kern="1200" dirty="0" err="1"/>
        </a:p>
      </dsp:txBody>
      <dsp:txXfrm>
        <a:off x="2130" y="1829030"/>
        <a:ext cx="3198904" cy="5584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D3B12-6B1B-4BE2-9C76-2B20EE96A39B}">
      <dsp:nvSpPr>
        <dsp:cNvPr id="0" name=""/>
        <dsp:cNvSpPr/>
      </dsp:nvSpPr>
      <dsp:spPr>
        <a:xfrm>
          <a:off x="2219" y="814677"/>
          <a:ext cx="1129570" cy="1129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31277-E630-4B60-B548-939E20FFDF70}">
      <dsp:nvSpPr>
        <dsp:cNvPr id="0" name=""/>
        <dsp:cNvSpPr/>
      </dsp:nvSpPr>
      <dsp:spPr>
        <a:xfrm>
          <a:off x="2219" y="2026961"/>
          <a:ext cx="3227343" cy="484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500" kern="1200" dirty="0" err="1"/>
            <a:t>Local</a:t>
          </a:r>
          <a:r>
            <a:rPr lang="de-DE" sz="1500" kern="1200" dirty="0"/>
            <a:t> </a:t>
          </a:r>
          <a:r>
            <a:rPr lang="de-DE" sz="1500" kern="1200" dirty="0" err="1"/>
            <a:t>model</a:t>
          </a:r>
          <a:r>
            <a:rPr lang="de-DE" sz="1500" kern="1200" dirty="0"/>
            <a:t> + DAIL-Schema</a:t>
          </a:r>
          <a:endParaRPr lang="en-US" sz="1500" kern="1200" dirty="0"/>
        </a:p>
      </dsp:txBody>
      <dsp:txXfrm>
        <a:off x="2219" y="2026961"/>
        <a:ext cx="3227343" cy="484101"/>
      </dsp:txXfrm>
    </dsp:sp>
    <dsp:sp modelId="{157F70C4-88F3-41BC-9CE5-F5290730085A}">
      <dsp:nvSpPr>
        <dsp:cNvPr id="0" name=""/>
        <dsp:cNvSpPr/>
      </dsp:nvSpPr>
      <dsp:spPr>
        <a:xfrm>
          <a:off x="2219" y="2549535"/>
          <a:ext cx="3227343" cy="188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Limited computational resources</a:t>
          </a:r>
          <a:endParaRPr lang="en-US" sz="1200" kern="1200"/>
        </a:p>
      </dsp:txBody>
      <dsp:txXfrm>
        <a:off x="2219" y="2549535"/>
        <a:ext cx="3227343" cy="188725"/>
      </dsp:txXfrm>
    </dsp:sp>
    <dsp:sp modelId="{BBA8614E-0CB4-44CB-91DD-1CAAC97223C6}">
      <dsp:nvSpPr>
        <dsp:cNvPr id="0" name=""/>
        <dsp:cNvSpPr/>
      </dsp:nvSpPr>
      <dsp:spPr>
        <a:xfrm>
          <a:off x="3794348" y="814677"/>
          <a:ext cx="1129570" cy="1129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0339D-BBEF-4B3C-A9AD-387D3675F42C}">
      <dsp:nvSpPr>
        <dsp:cNvPr id="0" name=""/>
        <dsp:cNvSpPr/>
      </dsp:nvSpPr>
      <dsp:spPr>
        <a:xfrm>
          <a:off x="3794348" y="2026961"/>
          <a:ext cx="3227343" cy="484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500" kern="1200"/>
            <a:t>Switch to Claude-API </a:t>
          </a:r>
          <a:endParaRPr lang="en-US" sz="1500" kern="1200"/>
        </a:p>
      </dsp:txBody>
      <dsp:txXfrm>
        <a:off x="3794348" y="2026961"/>
        <a:ext cx="3227343" cy="484101"/>
      </dsp:txXfrm>
    </dsp:sp>
    <dsp:sp modelId="{39EB34E7-CBED-48FE-8991-B780ABB119C4}">
      <dsp:nvSpPr>
        <dsp:cNvPr id="0" name=""/>
        <dsp:cNvSpPr/>
      </dsp:nvSpPr>
      <dsp:spPr>
        <a:xfrm>
          <a:off x="3794348" y="2549535"/>
          <a:ext cx="3227343" cy="188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5BBF84-B213-4EC6-B4F9-351D50FA9368}">
      <dsp:nvSpPr>
        <dsp:cNvPr id="0" name=""/>
        <dsp:cNvSpPr/>
      </dsp:nvSpPr>
      <dsp:spPr>
        <a:xfrm>
          <a:off x="7586477" y="814677"/>
          <a:ext cx="1129570" cy="11295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6AEBD-063F-4D47-9D25-8603D20A934B}">
      <dsp:nvSpPr>
        <dsp:cNvPr id="0" name=""/>
        <dsp:cNvSpPr/>
      </dsp:nvSpPr>
      <dsp:spPr>
        <a:xfrm>
          <a:off x="7586477" y="2026961"/>
          <a:ext cx="3227343" cy="484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500" kern="1200" dirty="0" err="1"/>
            <a:t>Accuracy</a:t>
          </a:r>
          <a:r>
            <a:rPr lang="de-DE" sz="1500" kern="1200" dirty="0"/>
            <a:t> high </a:t>
          </a:r>
          <a:r>
            <a:rPr lang="de-DE" sz="1500" kern="1200" dirty="0" err="1"/>
            <a:t>enough</a:t>
          </a:r>
          <a:r>
            <a:rPr lang="de-DE" sz="1500" kern="1200" dirty="0"/>
            <a:t> </a:t>
          </a:r>
          <a:r>
            <a:rPr lang="de-DE" sz="1500" kern="1200" dirty="0" err="1"/>
            <a:t>for</a:t>
          </a:r>
          <a:r>
            <a:rPr lang="de-DE" sz="1500" kern="1200" dirty="0"/>
            <a:t> </a:t>
          </a:r>
          <a:r>
            <a:rPr lang="de-DE" sz="1500" kern="1200" dirty="0" err="1"/>
            <a:t>our</a:t>
          </a:r>
          <a:r>
            <a:rPr lang="de-DE" sz="1500" kern="1200" dirty="0"/>
            <a:t> </a:t>
          </a:r>
          <a:r>
            <a:rPr lang="de-DE" sz="1500" kern="1200" dirty="0" err="1"/>
            <a:t>project</a:t>
          </a:r>
          <a:r>
            <a:rPr lang="de-DE" sz="1500" kern="1200" dirty="0"/>
            <a:t> -&gt; </a:t>
          </a:r>
          <a:r>
            <a:rPr lang="de-DE" sz="1500" strike="sngStrike" kern="1200" dirty="0"/>
            <a:t>DAIL-Schema</a:t>
          </a:r>
          <a:endParaRPr lang="en-US" sz="1500" strike="sngStrike" kern="1200" dirty="0"/>
        </a:p>
      </dsp:txBody>
      <dsp:txXfrm>
        <a:off x="7586477" y="2026961"/>
        <a:ext cx="3227343" cy="484101"/>
      </dsp:txXfrm>
    </dsp:sp>
    <dsp:sp modelId="{0329E7B8-F17E-48DD-B355-FB0078DDA9BC}">
      <dsp:nvSpPr>
        <dsp:cNvPr id="0" name=""/>
        <dsp:cNvSpPr/>
      </dsp:nvSpPr>
      <dsp:spPr>
        <a:xfrm>
          <a:off x="7586477" y="2549535"/>
          <a:ext cx="3227343" cy="188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4FD3F-347D-4FDC-8F8C-3B0E8D44128E}" type="datetimeFigureOut">
              <a:t>26.01.2025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8B1A0-5698-4ED8-BBD2-99255F6F2A1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511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Filter </a:t>
            </a:r>
            <a:r>
              <a:rPr lang="en-US" dirty="0" err="1">
                <a:ea typeface="Calibri"/>
                <a:cs typeface="Calibri"/>
              </a:rPr>
              <a:t>nicht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benutzt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bei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statischen</a:t>
            </a:r>
            <a:r>
              <a:rPr lang="en-US" dirty="0">
                <a:ea typeface="Calibri"/>
                <a:cs typeface="Calibri"/>
              </a:rPr>
              <a:t> template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Gelb neutral </a:t>
            </a:r>
            <a:r>
              <a:rPr lang="en-US" dirty="0" err="1">
                <a:ea typeface="Calibri"/>
                <a:cs typeface="Calibri"/>
              </a:rPr>
              <a:t>tauschen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0%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8B1A0-5698-4ED8-BBD2-99255F6F2A1E}" type="slidenum"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46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de-DE" sz="5000">
                <a:ea typeface="+mj-lt"/>
                <a:cs typeface="+mj-lt"/>
              </a:rPr>
              <a:t>Natural Language Meets Database: System Transparency and User Understanding in NL-to-SQL Translation</a:t>
            </a:r>
            <a:endParaRPr lang="de-DE" sz="500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err="1">
                <a:ea typeface="+mn-lt"/>
                <a:cs typeface="+mn-lt"/>
              </a:rPr>
              <a:t>Parssa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Jashnieh</a:t>
            </a:r>
            <a:r>
              <a:rPr lang="de-DE">
                <a:ea typeface="+mn-lt"/>
                <a:cs typeface="+mn-lt"/>
              </a:rPr>
              <a:t>, Jacob Ortenberg, Thivyan Sivananthan</a:t>
            </a:r>
            <a:endParaRPr lang="de-DE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773A72-A9DA-C864-C253-136F3F23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2006FE-6571-4354-8775-F8708372C227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  <p:pic>
        <p:nvPicPr>
          <p:cNvPr id="5" name="Grafik 4" descr="Ein Bild, das Text, Schrift, Grün, Screenshot enthält.&#10;&#10;Beschreibung automatisch generiert.">
            <a:extLst>
              <a:ext uri="{FF2B5EF4-FFF2-40B4-BE49-F238E27FC236}">
                <a16:creationId xmlns:a16="http://schemas.microsoft.com/office/drawing/2014/main" id="{E323729F-A1A5-EA37-86CE-FA3BB6E7F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019"/>
            <a:ext cx="2124365" cy="59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8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A14871-E00A-D47F-CFF4-50B44038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Demo-Time</a:t>
            </a:r>
          </a:p>
        </p:txBody>
      </p:sp>
      <p:pic>
        <p:nvPicPr>
          <p:cNvPr id="6" name="Graphic 5" descr="Wiedergabe">
            <a:extLst>
              <a:ext uri="{FF2B5EF4-FFF2-40B4-BE49-F238E27FC236}">
                <a16:creationId xmlns:a16="http://schemas.microsoft.com/office/drawing/2014/main" id="{700BFA40-E43C-BD08-A2C4-973B93E10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00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E105FA0-01F9-CFC2-B7F0-D65063F5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23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63976-EACD-94A3-3101-B7586542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19C593-3F35-D1E3-D07B-2CB8EDAA2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0AFE8D13-5375-5773-1303-2DD243BB2D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8591844"/>
              </p:ext>
            </p:extLst>
          </p:nvPr>
        </p:nvGraphicFramePr>
        <p:xfrm>
          <a:off x="2887592" y="1928019"/>
          <a:ext cx="6096000" cy="414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68F6B5-FCF6-BE00-1AAF-25997765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11</a:t>
            </a:fld>
            <a:endParaRPr lang="de-DE"/>
          </a:p>
        </p:txBody>
      </p:sp>
      <p:pic>
        <p:nvPicPr>
          <p:cNvPr id="6" name="Grafik 5" descr="Ein Bild, das Text, Schrift, Grün, Screenshot enthält.&#10;&#10;Beschreibung automatisch generiert.">
            <a:extLst>
              <a:ext uri="{FF2B5EF4-FFF2-40B4-BE49-F238E27FC236}">
                <a16:creationId xmlns:a16="http://schemas.microsoft.com/office/drawing/2014/main" id="{E323729F-A1A5-EA37-86CE-FA3BB6E7F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59654"/>
            <a:ext cx="2124365" cy="59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58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AD1A6-9E81-6BFD-E93B-9F8C86DCD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0158F-2532-CE9E-3E9B-EFC79442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Possible </a:t>
            </a:r>
            <a:r>
              <a:rPr lang="de-DE" sz="2400" dirty="0" err="1"/>
              <a:t>filter</a:t>
            </a:r>
            <a:r>
              <a:rPr lang="de-DE" sz="2400" dirty="0"/>
              <a:t> </a:t>
            </a:r>
            <a:r>
              <a:rPr lang="de-DE" sz="2400" dirty="0" err="1"/>
              <a:t>bias</a:t>
            </a:r>
            <a:endParaRPr lang="de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DC3DB5-2E43-F852-0B42-18C6C6F36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270CFB2D-037C-C628-34D3-83C4EC992C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4427408"/>
              </p:ext>
            </p:extLst>
          </p:nvPr>
        </p:nvGraphicFramePr>
        <p:xfrm>
          <a:off x="24319" y="2117725"/>
          <a:ext cx="6096000" cy="414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1812914C-6DF6-3A2B-882D-BFF98C67DA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4435189"/>
              </p:ext>
            </p:extLst>
          </p:nvPr>
        </p:nvGraphicFramePr>
        <p:xfrm>
          <a:off x="6201842" y="2117725"/>
          <a:ext cx="6096000" cy="414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5249C7-B325-FDBC-D402-EF8F848B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12</a:t>
            </a:fld>
            <a:endParaRPr lang="de-DE"/>
          </a:p>
        </p:txBody>
      </p:sp>
      <p:pic>
        <p:nvPicPr>
          <p:cNvPr id="6" name="Grafik 5" descr="Ein Bild, das Text, Schrift, Grün, Screenshot enthält.&#10;&#10;Beschreibung automatisch generiert.">
            <a:extLst>
              <a:ext uri="{FF2B5EF4-FFF2-40B4-BE49-F238E27FC236}">
                <a16:creationId xmlns:a16="http://schemas.microsoft.com/office/drawing/2014/main" id="{E323729F-A1A5-EA37-86CE-FA3BB6E7F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264275"/>
            <a:ext cx="2124365" cy="59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53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02ED5F-620B-57AE-AB14-EC432232A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endParaRPr lang="de-DE" sz="48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5659A6-184F-549C-98DA-3AE4F569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2006FE-6571-4354-8775-F8708372C227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  <p:graphicFrame>
        <p:nvGraphicFramePr>
          <p:cNvPr id="8" name="Diagramm 3">
            <a:extLst>
              <a:ext uri="{FF2B5EF4-FFF2-40B4-BE49-F238E27FC236}">
                <a16:creationId xmlns:a16="http://schemas.microsoft.com/office/drawing/2014/main" id="{27D67432-3898-6B28-A041-1548C14BEA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615290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Grafik 2" descr="Ein Bild, das Text, Schrift, Grün, Screenshot enthält.&#10;&#10;Beschreibung automatisch generiert.">
            <a:extLst>
              <a:ext uri="{FF2B5EF4-FFF2-40B4-BE49-F238E27FC236}">
                <a16:creationId xmlns:a16="http://schemas.microsoft.com/office/drawing/2014/main" id="{E323729F-A1A5-EA37-86CE-FA3BB6E7F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68852"/>
            <a:ext cx="2124365" cy="59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3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6DFF7F-A95C-B00B-35C4-56378263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endParaRPr lang="de-DE" sz="48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CEE80E-7734-2308-D350-B88A17DE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2006FE-6571-4354-8775-F8708372C227}" type="slidenum">
              <a:rPr lang="de-DE" smtClean="0"/>
              <a:pPr>
                <a:spcAft>
                  <a:spcPts val="600"/>
                </a:spcAft>
              </a:pPr>
              <a:t>14</a:t>
            </a:fld>
            <a:endParaRPr lang="de-DE"/>
          </a:p>
        </p:txBody>
      </p:sp>
      <p:graphicFrame>
        <p:nvGraphicFramePr>
          <p:cNvPr id="8" name="Diagramm 3">
            <a:extLst>
              <a:ext uri="{FF2B5EF4-FFF2-40B4-BE49-F238E27FC236}">
                <a16:creationId xmlns:a16="http://schemas.microsoft.com/office/drawing/2014/main" id="{194D2219-03D0-F63A-0371-32B83B9CEE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19566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Grafik 2" descr="Ein Bild, das Text, Schrift, Grün, Screenshot enthält.&#10;&#10;Beschreibung automatisch generiert.">
            <a:extLst>
              <a:ext uri="{FF2B5EF4-FFF2-40B4-BE49-F238E27FC236}">
                <a16:creationId xmlns:a16="http://schemas.microsoft.com/office/drawing/2014/main" id="{E323729F-A1A5-EA37-86CE-FA3BB6E7F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552" y="6259654"/>
            <a:ext cx="2124365" cy="59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96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5F32772-1D7D-74BF-5830-2A51B807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de-DE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E5B9D-8EFF-FC1D-F059-92DCBF9EE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2000">
                <a:ea typeface="+mn-lt"/>
                <a:cs typeface="+mn-lt"/>
              </a:rPr>
              <a:t>To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>
                <a:ea typeface="+mn-lt"/>
                <a:cs typeface="+mn-lt"/>
              </a:rPr>
              <a:t>narrow</a:t>
            </a:r>
            <a:r>
              <a:rPr lang="de-DE" sz="2000" dirty="0">
                <a:ea typeface="+mn-lt"/>
                <a:cs typeface="+mn-lt"/>
              </a:rPr>
              <a:t> down </a:t>
            </a:r>
            <a:r>
              <a:rPr lang="de-DE" sz="2000">
                <a:ea typeface="+mn-lt"/>
                <a:cs typeface="+mn-lt"/>
              </a:rPr>
              <a:t>the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>
                <a:ea typeface="+mn-lt"/>
                <a:cs typeface="+mn-lt"/>
              </a:rPr>
              <a:t>search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>
                <a:ea typeface="+mn-lt"/>
                <a:cs typeface="+mn-lt"/>
              </a:rPr>
              <a:t>results</a:t>
            </a:r>
            <a:r>
              <a:rPr lang="de-DE" sz="2000" dirty="0">
                <a:ea typeface="+mn-lt"/>
                <a:cs typeface="+mn-lt"/>
              </a:rPr>
              <a:t>, </a:t>
            </a:r>
            <a:r>
              <a:rPr lang="de-DE" sz="2000">
                <a:ea typeface="+mn-lt"/>
                <a:cs typeface="+mn-lt"/>
              </a:rPr>
              <a:t>did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>
                <a:ea typeface="+mn-lt"/>
                <a:cs typeface="+mn-lt"/>
              </a:rPr>
              <a:t>you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>
                <a:ea typeface="+mn-lt"/>
                <a:cs typeface="+mn-lt"/>
              </a:rPr>
              <a:t>use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>
                <a:ea typeface="+mn-lt"/>
                <a:cs typeface="+mn-lt"/>
              </a:rPr>
              <a:t>the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>
                <a:ea typeface="+mn-lt"/>
                <a:cs typeface="+mn-lt"/>
              </a:rPr>
              <a:t>filters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>
                <a:ea typeface="+mn-lt"/>
                <a:cs typeface="+mn-lt"/>
              </a:rPr>
              <a:t>or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>
                <a:ea typeface="+mn-lt"/>
                <a:cs typeface="+mn-lt"/>
              </a:rPr>
              <a:t>did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>
                <a:ea typeface="+mn-lt"/>
                <a:cs typeface="+mn-lt"/>
              </a:rPr>
              <a:t>you</a:t>
            </a:r>
            <a:r>
              <a:rPr lang="de-DE" sz="2000" dirty="0">
                <a:ea typeface="+mn-lt"/>
                <a:cs typeface="+mn-lt"/>
              </a:rPr>
              <a:t> alter </a:t>
            </a:r>
            <a:r>
              <a:rPr lang="de-DE" sz="2000">
                <a:ea typeface="+mn-lt"/>
                <a:cs typeface="+mn-lt"/>
              </a:rPr>
              <a:t>the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>
                <a:ea typeface="+mn-lt"/>
                <a:cs typeface="+mn-lt"/>
              </a:rPr>
              <a:t>search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>
                <a:ea typeface="+mn-lt"/>
                <a:cs typeface="+mn-lt"/>
              </a:rPr>
              <a:t>query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>
                <a:ea typeface="+mn-lt"/>
                <a:cs typeface="+mn-lt"/>
              </a:rPr>
              <a:t>more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>
                <a:ea typeface="+mn-lt"/>
                <a:cs typeface="+mn-lt"/>
              </a:rPr>
              <a:t>often</a:t>
            </a:r>
            <a:r>
              <a:rPr lang="de-DE" sz="2000" dirty="0">
                <a:ea typeface="+mn-lt"/>
                <a:cs typeface="+mn-lt"/>
              </a:rPr>
              <a:t>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2000"/>
              <a:t>Expectation</a:t>
            </a:r>
            <a:r>
              <a:rPr lang="de-DE" sz="2000" dirty="0"/>
              <a:t>: 50/50 </a:t>
            </a:r>
          </a:p>
        </p:txBody>
      </p:sp>
      <p:pic>
        <p:nvPicPr>
          <p:cNvPr id="6" name="Picture 5" descr="Lupe und Fragezeichen">
            <a:extLst>
              <a:ext uri="{FF2B5EF4-FFF2-40B4-BE49-F238E27FC236}">
                <a16:creationId xmlns:a16="http://schemas.microsoft.com/office/drawing/2014/main" id="{0CD317CB-8435-FD40-D3CB-E4708F4766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023" r="24069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652FCC-24BA-DB7C-332D-559166A6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2006FE-6571-4354-8775-F8708372C227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de-DE">
              <a:solidFill>
                <a:srgbClr val="FFFFFF"/>
              </a:solidFill>
            </a:endParaRPr>
          </a:p>
        </p:txBody>
      </p:sp>
      <p:pic>
        <p:nvPicPr>
          <p:cNvPr id="7" name="Grafik 6" descr="Ein Bild, das Text, Schrift, Grün, Logo enthält.&#10;&#10;Automatisch generierte Beschreibung">
            <a:extLst>
              <a:ext uri="{FF2B5EF4-FFF2-40B4-BE49-F238E27FC236}">
                <a16:creationId xmlns:a16="http://schemas.microsoft.com/office/drawing/2014/main" id="{9A715429-4C7D-CB5E-1271-66C431E1B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640"/>
            <a:ext cx="1911096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44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B3E53A-1116-D820-CA8E-5E90523A9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FFCE14-A341-ECB1-58C4-991E2F09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de-DE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0DCA6D-C137-C794-C7CB-9E8119005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2000">
                <a:ea typeface="+mn-lt"/>
                <a:cs typeface="+mn-lt"/>
              </a:rPr>
              <a:t>To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>
                <a:ea typeface="+mn-lt"/>
                <a:cs typeface="+mn-lt"/>
              </a:rPr>
              <a:t>narrow</a:t>
            </a:r>
            <a:r>
              <a:rPr lang="de-DE" sz="2000" dirty="0">
                <a:ea typeface="+mn-lt"/>
                <a:cs typeface="+mn-lt"/>
              </a:rPr>
              <a:t> down </a:t>
            </a:r>
            <a:r>
              <a:rPr lang="de-DE" sz="2000">
                <a:ea typeface="+mn-lt"/>
                <a:cs typeface="+mn-lt"/>
              </a:rPr>
              <a:t>the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>
                <a:ea typeface="+mn-lt"/>
                <a:cs typeface="+mn-lt"/>
              </a:rPr>
              <a:t>search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>
                <a:ea typeface="+mn-lt"/>
                <a:cs typeface="+mn-lt"/>
              </a:rPr>
              <a:t>results</a:t>
            </a:r>
            <a:r>
              <a:rPr lang="de-DE" sz="2000" dirty="0">
                <a:ea typeface="+mn-lt"/>
                <a:cs typeface="+mn-lt"/>
              </a:rPr>
              <a:t>, </a:t>
            </a:r>
            <a:r>
              <a:rPr lang="de-DE" sz="2000">
                <a:ea typeface="+mn-lt"/>
                <a:cs typeface="+mn-lt"/>
              </a:rPr>
              <a:t>did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>
                <a:ea typeface="+mn-lt"/>
                <a:cs typeface="+mn-lt"/>
              </a:rPr>
              <a:t>you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>
                <a:ea typeface="+mn-lt"/>
                <a:cs typeface="+mn-lt"/>
              </a:rPr>
              <a:t>use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>
                <a:ea typeface="+mn-lt"/>
                <a:cs typeface="+mn-lt"/>
              </a:rPr>
              <a:t>the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>
                <a:ea typeface="+mn-lt"/>
                <a:cs typeface="+mn-lt"/>
              </a:rPr>
              <a:t>filters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>
                <a:ea typeface="+mn-lt"/>
                <a:cs typeface="+mn-lt"/>
              </a:rPr>
              <a:t>or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>
                <a:ea typeface="+mn-lt"/>
                <a:cs typeface="+mn-lt"/>
              </a:rPr>
              <a:t>did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>
                <a:ea typeface="+mn-lt"/>
                <a:cs typeface="+mn-lt"/>
              </a:rPr>
              <a:t>you</a:t>
            </a:r>
            <a:r>
              <a:rPr lang="de-DE" sz="2000" dirty="0">
                <a:ea typeface="+mn-lt"/>
                <a:cs typeface="+mn-lt"/>
              </a:rPr>
              <a:t> alter </a:t>
            </a:r>
            <a:r>
              <a:rPr lang="de-DE" sz="2000">
                <a:ea typeface="+mn-lt"/>
                <a:cs typeface="+mn-lt"/>
              </a:rPr>
              <a:t>the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>
                <a:ea typeface="+mn-lt"/>
                <a:cs typeface="+mn-lt"/>
              </a:rPr>
              <a:t>search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>
                <a:ea typeface="+mn-lt"/>
                <a:cs typeface="+mn-lt"/>
              </a:rPr>
              <a:t>query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>
                <a:ea typeface="+mn-lt"/>
                <a:cs typeface="+mn-lt"/>
              </a:rPr>
              <a:t>more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>
                <a:ea typeface="+mn-lt"/>
                <a:cs typeface="+mn-lt"/>
              </a:rPr>
              <a:t>often</a:t>
            </a:r>
            <a:r>
              <a:rPr lang="de-DE" sz="2000" dirty="0">
                <a:ea typeface="+mn-lt"/>
                <a:cs typeface="+mn-lt"/>
              </a:rPr>
              <a:t>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2000"/>
              <a:t>Expectation</a:t>
            </a:r>
            <a:r>
              <a:rPr lang="de-DE" sz="2000" dirty="0"/>
              <a:t>: 50/50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2000" dirty="0"/>
              <a:t>Reality: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de-DE" dirty="0"/>
              <a:t>More </a:t>
            </a:r>
            <a:r>
              <a:rPr lang="de-DE"/>
              <a:t>complex</a:t>
            </a:r>
            <a:endParaRPr lang="de-DE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de-DE"/>
              <a:t>Some</a:t>
            </a:r>
            <a:r>
              <a:rPr lang="de-DE" dirty="0"/>
              <a:t> </a:t>
            </a:r>
            <a:r>
              <a:rPr lang="de-DE"/>
              <a:t>people</a:t>
            </a:r>
            <a:r>
              <a:rPr lang="de-DE" dirty="0"/>
              <a:t> still </a:t>
            </a:r>
            <a:r>
              <a:rPr lang="de-DE"/>
              <a:t>prefer</a:t>
            </a:r>
            <a:r>
              <a:rPr lang="de-DE" dirty="0"/>
              <a:t> </a:t>
            </a:r>
            <a:r>
              <a:rPr lang="de-DE"/>
              <a:t>the</a:t>
            </a:r>
            <a:r>
              <a:rPr lang="de-DE" dirty="0"/>
              <a:t> </a:t>
            </a:r>
            <a:r>
              <a:rPr lang="de-DE"/>
              <a:t>filters</a:t>
            </a:r>
            <a:r>
              <a:rPr lang="de-DE" dirty="0">
                <a:ea typeface="+mn-lt"/>
                <a:cs typeface="+mn-lt"/>
              </a:rPr>
              <a:t>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de-DE" dirty="0"/>
              <a:t>Many switch </a:t>
            </a:r>
            <a:r>
              <a:rPr lang="de-DE"/>
              <a:t>entirely</a:t>
            </a:r>
            <a:r>
              <a:rPr lang="de-DE" dirty="0"/>
              <a:t> </a:t>
            </a:r>
            <a:r>
              <a:rPr lang="de-DE"/>
              <a:t>to</a:t>
            </a:r>
            <a:r>
              <a:rPr lang="de-DE" dirty="0"/>
              <a:t> AI (after </a:t>
            </a:r>
            <a:r>
              <a:rPr lang="de-DE"/>
              <a:t>trying</a:t>
            </a:r>
            <a:r>
              <a:rPr lang="de-DE" dirty="0"/>
              <a:t> </a:t>
            </a:r>
            <a:r>
              <a:rPr lang="de-DE"/>
              <a:t>many</a:t>
            </a:r>
            <a:r>
              <a:rPr lang="de-DE" dirty="0"/>
              <a:t> </a:t>
            </a:r>
            <a:r>
              <a:rPr lang="de-DE"/>
              <a:t>queries</a:t>
            </a:r>
            <a:r>
              <a:rPr lang="de-DE" dirty="0"/>
              <a:t> -&gt; </a:t>
            </a:r>
            <a:r>
              <a:rPr lang="de-DE"/>
              <a:t>trust</a:t>
            </a:r>
            <a:r>
              <a:rPr lang="de-DE" dirty="0"/>
              <a:t>)</a:t>
            </a:r>
            <a:r>
              <a:rPr lang="de-DE" dirty="0">
                <a:ea typeface="+mn-lt"/>
                <a:cs typeface="+mn-lt"/>
              </a:rPr>
              <a:t>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de-DE"/>
              <a:t>Some</a:t>
            </a:r>
            <a:r>
              <a:rPr lang="de-DE" dirty="0"/>
              <a:t> </a:t>
            </a:r>
            <a:r>
              <a:rPr lang="de-DE"/>
              <a:t>used</a:t>
            </a:r>
            <a:r>
              <a:rPr lang="de-DE" dirty="0"/>
              <a:t> 50/50</a:t>
            </a:r>
          </a:p>
        </p:txBody>
      </p:sp>
      <p:pic>
        <p:nvPicPr>
          <p:cNvPr id="6" name="Picture 5" descr="Lupe und Fragezeichen">
            <a:extLst>
              <a:ext uri="{FF2B5EF4-FFF2-40B4-BE49-F238E27FC236}">
                <a16:creationId xmlns:a16="http://schemas.microsoft.com/office/drawing/2014/main" id="{26E94F76-0034-42C7-99EC-2BDB891BC5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023" r="24069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E682C1-4503-60A1-9E95-3B27933D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2006FE-6571-4354-8775-F8708372C227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de-DE">
              <a:solidFill>
                <a:srgbClr val="FFFFFF"/>
              </a:solidFill>
            </a:endParaRPr>
          </a:p>
        </p:txBody>
      </p:sp>
      <p:pic>
        <p:nvPicPr>
          <p:cNvPr id="7" name="Grafik 6" descr="Ein Bild, das Text, Schrift, Grün, Logo enthält.&#10;&#10;Automatisch generierte Beschreibung">
            <a:extLst>
              <a:ext uri="{FF2B5EF4-FFF2-40B4-BE49-F238E27FC236}">
                <a16:creationId xmlns:a16="http://schemas.microsoft.com/office/drawing/2014/main" id="{17F307FE-D705-C236-E913-491F8CE4E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640"/>
            <a:ext cx="1911096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88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5F32772-1D7D-74BF-5830-2A51B807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de-DE" sz="360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E5B9D-8EFF-FC1D-F059-92DCBF9EE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2"/>
            <a:ext cx="4991629" cy="19918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1800" dirty="0"/>
              <a:t>Possible </a:t>
            </a:r>
            <a:r>
              <a:rPr lang="de-DE" sz="1800" dirty="0" err="1"/>
              <a:t>correction</a:t>
            </a:r>
            <a:r>
              <a:rPr lang="de-DE" sz="1800" dirty="0"/>
              <a:t> </a:t>
            </a:r>
            <a:r>
              <a:rPr lang="de-DE" sz="1800" dirty="0" err="1">
                <a:ea typeface="+mn-lt"/>
                <a:cs typeface="+mn-lt"/>
              </a:rPr>
              <a:t>mechanisms</a:t>
            </a:r>
            <a:endParaRPr lang="de-DE" sz="18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1800" dirty="0"/>
              <a:t>Highlight </a:t>
            </a:r>
            <a:r>
              <a:rPr lang="de-DE" sz="1800" dirty="0" err="1"/>
              <a:t>implicit</a:t>
            </a:r>
            <a:r>
              <a:rPr lang="de-DE" sz="1800" dirty="0"/>
              <a:t> </a:t>
            </a:r>
            <a:r>
              <a:rPr lang="de-DE" sz="1800" dirty="0" err="1"/>
              <a:t>used</a:t>
            </a:r>
            <a:r>
              <a:rPr lang="de-DE" sz="1800" dirty="0"/>
              <a:t> </a:t>
            </a:r>
            <a:r>
              <a:rPr lang="de-DE" sz="1800" dirty="0" err="1"/>
              <a:t>filter</a:t>
            </a:r>
            <a:r>
              <a:rPr lang="de-DE" sz="1800" dirty="0"/>
              <a:t> </a:t>
            </a:r>
            <a:r>
              <a:rPr lang="de-DE" sz="1800" dirty="0" err="1"/>
              <a:t>visually</a:t>
            </a:r>
            <a:endParaRPr lang="de-DE" sz="18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1800" dirty="0"/>
              <a:t>Highlight </a:t>
            </a:r>
            <a:r>
              <a:rPr lang="de-DE" sz="1800" dirty="0" err="1"/>
              <a:t>features</a:t>
            </a:r>
            <a:r>
              <a:rPr lang="de-DE" sz="1800" dirty="0"/>
              <a:t> in </a:t>
            </a:r>
            <a:r>
              <a:rPr lang="de-DE" sz="1800" dirty="0" err="1"/>
              <a:t>search</a:t>
            </a:r>
            <a:r>
              <a:rPr lang="de-DE" sz="1800" dirty="0"/>
              <a:t> </a:t>
            </a:r>
            <a:r>
              <a:rPr lang="de-DE" sz="1800" dirty="0" err="1"/>
              <a:t>queries</a:t>
            </a:r>
            <a:r>
              <a:rPr lang="de-DE" sz="1800" dirty="0"/>
              <a:t>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would</a:t>
            </a:r>
            <a:r>
              <a:rPr lang="de-DE" sz="1800" dirty="0"/>
              <a:t> </a:t>
            </a:r>
            <a:r>
              <a:rPr lang="de-DE" sz="1800" dirty="0" err="1"/>
              <a:t>result</a:t>
            </a:r>
            <a:r>
              <a:rPr lang="de-DE" sz="1800" dirty="0"/>
              <a:t> in an </a:t>
            </a:r>
            <a:r>
              <a:rPr lang="de-DE" sz="1800" dirty="0" err="1"/>
              <a:t>empty</a:t>
            </a:r>
            <a:r>
              <a:rPr lang="de-DE" sz="1800" dirty="0"/>
              <a:t> </a:t>
            </a:r>
            <a:r>
              <a:rPr lang="de-DE" sz="1800" dirty="0" err="1"/>
              <a:t>set</a:t>
            </a:r>
            <a:r>
              <a:rPr lang="de-DE" sz="1800" dirty="0"/>
              <a:t> </a:t>
            </a:r>
            <a:r>
              <a:rPr lang="de-DE" sz="1800" dirty="0" err="1"/>
              <a:t>visually</a:t>
            </a:r>
            <a:endParaRPr lang="de-DE" sz="1800" dirty="0"/>
          </a:p>
          <a:p>
            <a:pPr lvl="1">
              <a:buFont typeface="Courier New" panose="020B0604020202020204" pitchFamily="34" charset="0"/>
              <a:buChar char="o"/>
            </a:pPr>
            <a:endParaRPr lang="de-DE" sz="1800" dirty="0"/>
          </a:p>
          <a:p>
            <a:pPr lvl="1">
              <a:buFont typeface="Courier New" panose="020B0604020202020204" pitchFamily="34" charset="0"/>
              <a:buChar char="o"/>
            </a:pPr>
            <a:endParaRPr lang="de-DE" sz="1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E02C2F-891A-7415-9925-F0955043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2006FE-6571-4354-8775-F8708372C227}" type="slidenum">
              <a:rPr lang="de-DE" smtClean="0"/>
              <a:pPr>
                <a:spcAft>
                  <a:spcPts val="600"/>
                </a:spcAft>
              </a:pPr>
              <a:t>17</a:t>
            </a:fld>
            <a:endParaRPr lang="de-DE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3ACE65C3-6966-6F3B-B994-354A88464E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1974073"/>
              </p:ext>
            </p:extLst>
          </p:nvPr>
        </p:nvGraphicFramePr>
        <p:xfrm>
          <a:off x="6930493" y="901032"/>
          <a:ext cx="4223252" cy="511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Grafik 5" descr="Ein Bild, das Text, Schrift, Grün, Screenshot enthält.&#10;&#10;Beschreibung automatisch generiert.">
            <a:extLst>
              <a:ext uri="{FF2B5EF4-FFF2-40B4-BE49-F238E27FC236}">
                <a16:creationId xmlns:a16="http://schemas.microsoft.com/office/drawing/2014/main" id="{E323729F-A1A5-EA37-86CE-FA3BB6E7F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552" y="6259654"/>
            <a:ext cx="2124365" cy="59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51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7ABE81-93F6-F5B3-1F1A-F31F78F92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9">
            <a:extLst>
              <a:ext uri="{FF2B5EF4-FFF2-40B4-BE49-F238E27FC236}">
                <a16:creationId xmlns:a16="http://schemas.microsoft.com/office/drawing/2014/main" id="{445C84BB-1CFA-3C17-D98D-DA1765C8F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11">
            <a:extLst>
              <a:ext uri="{FF2B5EF4-FFF2-40B4-BE49-F238E27FC236}">
                <a16:creationId xmlns:a16="http://schemas.microsoft.com/office/drawing/2014/main" id="{BCC9AC98-C724-7937-8D39-4ADFCEA40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987E71-E637-D2AB-AB1D-F2D8F41A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13">
              <a:extLst>
                <a:ext uri="{FF2B5EF4-FFF2-40B4-BE49-F238E27FC236}">
                  <a16:creationId xmlns:a16="http://schemas.microsoft.com/office/drawing/2014/main" id="{ECD0D0A2-088A-160D-266F-9CE4203B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B7A3C9D-775C-99E7-687B-D2E071E95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E9C19F8-3ABA-CFBF-6C54-731B31BB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F77E6C-1FF2-F062-97A3-C6EB4A32E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de-DE" sz="360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EB8211-EE53-30F6-8813-8F8E5835C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1800" dirty="0"/>
              <a:t>Possible </a:t>
            </a:r>
            <a:r>
              <a:rPr lang="de-DE" sz="1800" dirty="0" err="1"/>
              <a:t>correction</a:t>
            </a:r>
            <a:r>
              <a:rPr lang="de-DE" sz="1800" dirty="0"/>
              <a:t> </a:t>
            </a:r>
            <a:r>
              <a:rPr lang="de-DE" sz="1800" dirty="0" err="1">
                <a:ea typeface="+mn-lt"/>
                <a:cs typeface="+mn-lt"/>
              </a:rPr>
              <a:t>mechanisms</a:t>
            </a:r>
            <a:endParaRPr lang="de-DE" sz="18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1800" dirty="0"/>
              <a:t>Highlight </a:t>
            </a:r>
            <a:r>
              <a:rPr lang="de-DE" sz="1800" dirty="0" err="1"/>
              <a:t>implicit</a:t>
            </a:r>
            <a:r>
              <a:rPr lang="de-DE" sz="1800" dirty="0"/>
              <a:t> </a:t>
            </a:r>
            <a:r>
              <a:rPr lang="de-DE" sz="1800" dirty="0" err="1"/>
              <a:t>used</a:t>
            </a:r>
            <a:r>
              <a:rPr lang="de-DE" sz="1800" dirty="0"/>
              <a:t> </a:t>
            </a:r>
            <a:r>
              <a:rPr lang="de-DE" sz="1800" dirty="0" err="1"/>
              <a:t>filter</a:t>
            </a:r>
            <a:r>
              <a:rPr lang="de-DE" sz="1800" dirty="0"/>
              <a:t> </a:t>
            </a:r>
            <a:r>
              <a:rPr lang="de-DE" sz="1800" dirty="0" err="1"/>
              <a:t>visually</a:t>
            </a:r>
            <a:endParaRPr lang="de-DE" sz="18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1800" dirty="0"/>
              <a:t>Highlight </a:t>
            </a:r>
            <a:r>
              <a:rPr lang="de-DE" sz="1800" dirty="0" err="1"/>
              <a:t>features</a:t>
            </a:r>
            <a:r>
              <a:rPr lang="de-DE" sz="1800" dirty="0"/>
              <a:t> in </a:t>
            </a:r>
            <a:r>
              <a:rPr lang="de-DE" sz="1800" dirty="0" err="1"/>
              <a:t>search</a:t>
            </a:r>
            <a:r>
              <a:rPr lang="de-DE" sz="1800" dirty="0"/>
              <a:t> </a:t>
            </a:r>
            <a:r>
              <a:rPr lang="de-DE" sz="1800" dirty="0" err="1"/>
              <a:t>queries</a:t>
            </a:r>
            <a:r>
              <a:rPr lang="de-DE" sz="1800" dirty="0"/>
              <a:t>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would</a:t>
            </a:r>
            <a:r>
              <a:rPr lang="de-DE" sz="1800" dirty="0"/>
              <a:t> </a:t>
            </a:r>
            <a:r>
              <a:rPr lang="de-DE" sz="1800" dirty="0" err="1"/>
              <a:t>result</a:t>
            </a:r>
            <a:r>
              <a:rPr lang="de-DE" sz="1800" dirty="0"/>
              <a:t> in an </a:t>
            </a:r>
            <a:r>
              <a:rPr lang="de-DE" sz="1800" dirty="0" err="1"/>
              <a:t>empty</a:t>
            </a:r>
            <a:r>
              <a:rPr lang="de-DE" sz="1800" dirty="0"/>
              <a:t> </a:t>
            </a:r>
            <a:r>
              <a:rPr lang="de-DE" sz="1800" dirty="0" err="1"/>
              <a:t>set</a:t>
            </a:r>
            <a:r>
              <a:rPr lang="de-DE" sz="1800" dirty="0"/>
              <a:t> </a:t>
            </a:r>
            <a:r>
              <a:rPr lang="de-DE" sz="1800" dirty="0" err="1"/>
              <a:t>visually</a:t>
            </a:r>
            <a:endParaRPr lang="de-DE" sz="18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1800" dirty="0" err="1"/>
              <a:t>When</a:t>
            </a:r>
            <a:r>
              <a:rPr lang="de-DE" sz="1800" dirty="0"/>
              <a:t> </a:t>
            </a:r>
            <a:r>
              <a:rPr lang="de-DE" sz="1800" dirty="0" err="1"/>
              <a:t>too</a:t>
            </a:r>
            <a:r>
              <a:rPr lang="de-DE" sz="1800" dirty="0"/>
              <a:t> </a:t>
            </a:r>
            <a:r>
              <a:rPr lang="de-DE" sz="1800" dirty="0" err="1"/>
              <a:t>few</a:t>
            </a:r>
            <a:r>
              <a:rPr lang="de-DE" sz="1800" dirty="0"/>
              <a:t> </a:t>
            </a:r>
            <a:r>
              <a:rPr lang="de-DE" sz="1800" dirty="0" err="1"/>
              <a:t>search</a:t>
            </a:r>
            <a:r>
              <a:rPr lang="de-DE" sz="1800" dirty="0"/>
              <a:t> </a:t>
            </a:r>
            <a:r>
              <a:rPr lang="de-DE" sz="1800" dirty="0" err="1"/>
              <a:t>results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found</a:t>
            </a:r>
            <a:r>
              <a:rPr lang="de-DE" sz="1800" dirty="0"/>
              <a:t>, </a:t>
            </a:r>
            <a:r>
              <a:rPr lang="de-DE" sz="1800" dirty="0" err="1"/>
              <a:t>append</a:t>
            </a:r>
            <a:r>
              <a:rPr lang="de-DE" sz="1800" dirty="0"/>
              <a:t> </a:t>
            </a:r>
            <a:r>
              <a:rPr lang="de-DE" sz="1800" dirty="0" err="1"/>
              <a:t>similar</a:t>
            </a:r>
            <a:r>
              <a:rPr lang="de-DE" sz="1800" dirty="0"/>
              <a:t> </a:t>
            </a:r>
            <a:r>
              <a:rPr lang="de-DE" sz="1800" dirty="0" err="1"/>
              <a:t>results</a:t>
            </a:r>
            <a:r>
              <a:rPr lang="de-DE" sz="1800" dirty="0"/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1800" dirty="0"/>
              <a:t>Pop-up </a:t>
            </a:r>
            <a:r>
              <a:rPr lang="de-DE" sz="1800" dirty="0" err="1"/>
              <a:t>if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search</a:t>
            </a:r>
            <a:r>
              <a:rPr lang="de-DE" sz="1800" dirty="0"/>
              <a:t> </a:t>
            </a:r>
            <a:r>
              <a:rPr lang="de-DE" sz="1800" dirty="0" err="1"/>
              <a:t>query</a:t>
            </a:r>
            <a:r>
              <a:rPr lang="de-DE" sz="1800" dirty="0"/>
              <a:t> </a:t>
            </a:r>
            <a:r>
              <a:rPr lang="de-DE" sz="1800" dirty="0" err="1"/>
              <a:t>generates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AI, </a:t>
            </a:r>
            <a:r>
              <a:rPr lang="de-DE" sz="1800" dirty="0" err="1"/>
              <a:t>has</a:t>
            </a:r>
            <a:r>
              <a:rPr lang="de-DE" sz="1800" dirty="0"/>
              <a:t> high </a:t>
            </a:r>
            <a:r>
              <a:rPr lang="de-DE" sz="1800" dirty="0" err="1"/>
              <a:t>uncertainty</a:t>
            </a:r>
            <a:r>
              <a:rPr lang="de-DE" sz="1800" dirty="0"/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1800" dirty="0"/>
              <a:t>Auto </a:t>
            </a:r>
            <a:r>
              <a:rPr lang="de-DE" sz="1800" dirty="0" err="1"/>
              <a:t>suggestions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query</a:t>
            </a:r>
            <a:r>
              <a:rPr lang="de-DE" sz="1800" dirty="0">
                <a:ea typeface="+mn-lt"/>
                <a:cs typeface="+mn-lt"/>
              </a:rPr>
              <a:t> </a:t>
            </a:r>
            <a:endParaRPr lang="de-DE" sz="1800" dirty="0"/>
          </a:p>
          <a:p>
            <a:pPr lvl="1">
              <a:buFont typeface="Courier New" panose="020B0604020202020204" pitchFamily="34" charset="0"/>
              <a:buChar char="o"/>
            </a:pPr>
            <a:endParaRPr lang="de-DE" sz="1800" dirty="0"/>
          </a:p>
          <a:p>
            <a:pPr lvl="1">
              <a:buFont typeface="Courier New" panose="020B0604020202020204" pitchFamily="34" charset="0"/>
              <a:buChar char="o"/>
            </a:pPr>
            <a:endParaRPr lang="de-DE" sz="1800" dirty="0"/>
          </a:p>
          <a:p>
            <a:pPr lvl="1">
              <a:buFont typeface="Courier New" panose="020B0604020202020204" pitchFamily="34" charset="0"/>
              <a:buChar char="o"/>
            </a:pPr>
            <a:endParaRPr lang="de-DE" sz="1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EBC390-9974-5F48-47E9-60D702E54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4DD259-1C31-5E75-083D-14E5E4681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B789DA-6C7B-36D4-AF21-8648ED6E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2006FE-6571-4354-8775-F8708372C227}" type="slidenum">
              <a:rPr lang="de-DE" smtClean="0"/>
              <a:pPr>
                <a:spcAft>
                  <a:spcPts val="600"/>
                </a:spcAft>
              </a:pPr>
              <a:t>18</a:t>
            </a:fld>
            <a:endParaRPr lang="de-DE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ADC7D24B-A1F5-C14B-0F56-C63B60AE03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093972"/>
              </p:ext>
            </p:extLst>
          </p:nvPr>
        </p:nvGraphicFramePr>
        <p:xfrm>
          <a:off x="6930493" y="901032"/>
          <a:ext cx="4223252" cy="511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Grafik 5" descr="Ein Bild, das Text, Schrift, Grün, Screenshot enthält.&#10;&#10;Beschreibung automatisch generiert.">
            <a:extLst>
              <a:ext uri="{FF2B5EF4-FFF2-40B4-BE49-F238E27FC236}">
                <a16:creationId xmlns:a16="http://schemas.microsoft.com/office/drawing/2014/main" id="{E323729F-A1A5-EA37-86CE-FA3BB6E7F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552" y="6259654"/>
            <a:ext cx="2124365" cy="59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37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05C5E7-BD6C-AC85-CF7B-C372D02CB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5074024"/>
            <a:ext cx="10109199" cy="5980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Closing question: Would you recommend this system to others?</a:t>
            </a:r>
            <a:endParaRPr lang="en-US" sz="2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17BE38-438C-1870-A1D8-5C684E580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586" y="5672056"/>
            <a:ext cx="10109199" cy="5477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4000" b="1" dirty="0"/>
              <a:t>Hit or miss?</a:t>
            </a:r>
            <a:endParaRPr lang="en-US" sz="4000" dirty="0"/>
          </a:p>
        </p:txBody>
      </p:sp>
      <p:pic>
        <p:nvPicPr>
          <p:cNvPr id="6" name="Picture 5" descr="Schwarze 3D-Fragezeichen mit einem gelben Fragezeichen">
            <a:extLst>
              <a:ext uri="{FF2B5EF4-FFF2-40B4-BE49-F238E27FC236}">
                <a16:creationId xmlns:a16="http://schemas.microsoft.com/office/drawing/2014/main" id="{D306400D-C90F-8D23-12EF-9AE19378EB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3" b="5359"/>
          <a:stretch/>
        </p:blipFill>
        <p:spPr>
          <a:xfrm>
            <a:off x="20" y="-39"/>
            <a:ext cx="12191980" cy="41727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711664-70BF-41D3-3C4E-A7A90D95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02006FE-6571-4354-8775-F8708372C2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19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5" name="Grafik 4" descr="Ein Bild, das Text, Schrift, Grün, Logo enthält.&#10;&#10;Automatisch generierte Beschreibung">
            <a:extLst>
              <a:ext uri="{FF2B5EF4-FFF2-40B4-BE49-F238E27FC236}">
                <a16:creationId xmlns:a16="http://schemas.microsoft.com/office/drawing/2014/main" id="{1F80FF05-1CFC-947D-98C6-24B26A5FF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6199"/>
            <a:ext cx="1911096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8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40C812-E2B2-50D7-2333-A27E4C86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de-DE" sz="3400">
                <a:ea typeface="+mj-lt"/>
                <a:cs typeface="+mj-lt"/>
              </a:rPr>
              <a:t>Have you ever had difficulties with search queries on Amazon or similar platforms when looking for products? If you did, what did this result in?</a:t>
            </a:r>
            <a:endParaRPr lang="de-DE" sz="34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29398-763A-E484-8762-8C9FDEF8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602575"/>
            <a:ext cx="9941319" cy="18941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de-DE" sz="2400" dirty="0"/>
              <a:t>Many </a:t>
            </a:r>
            <a:r>
              <a:rPr lang="de-DE" sz="2400" dirty="0" err="1"/>
              <a:t>difficulties</a:t>
            </a:r>
            <a:r>
              <a:rPr lang="de-DE" sz="2400" dirty="0"/>
              <a:t> </a:t>
            </a:r>
            <a:r>
              <a:rPr lang="de-DE" sz="2400" dirty="0" err="1"/>
              <a:t>when</a:t>
            </a:r>
            <a:r>
              <a:rPr lang="de-DE" sz="2400" dirty="0"/>
              <a:t> </a:t>
            </a:r>
            <a:r>
              <a:rPr lang="de-DE" sz="2400" dirty="0" err="1"/>
              <a:t>searching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specific</a:t>
            </a:r>
            <a:r>
              <a:rPr lang="de-DE" sz="2400" dirty="0"/>
              <a:t> </a:t>
            </a:r>
            <a:r>
              <a:rPr lang="de-DE" sz="2400" dirty="0" err="1"/>
              <a:t>products</a:t>
            </a:r>
            <a:r>
              <a:rPr lang="de-DE" sz="2400" dirty="0"/>
              <a:t>, i.e., </a:t>
            </a:r>
            <a:r>
              <a:rPr lang="de-DE" sz="2400" dirty="0" err="1"/>
              <a:t>technical</a:t>
            </a:r>
            <a:r>
              <a:rPr lang="de-DE" sz="2400" dirty="0"/>
              <a:t> </a:t>
            </a:r>
            <a:r>
              <a:rPr lang="de-DE" sz="2400" dirty="0" err="1"/>
              <a:t>products</a:t>
            </a:r>
            <a:endParaRPr lang="de-DE" sz="2400" dirty="0"/>
          </a:p>
          <a:p>
            <a:pPr>
              <a:buFont typeface="Calibri" panose="020B0604020202020204" pitchFamily="34" charset="0"/>
              <a:buChar char="-"/>
            </a:pPr>
            <a:r>
              <a:rPr lang="de-DE" sz="2400" dirty="0"/>
              <a:t>Switch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another</a:t>
            </a:r>
            <a:r>
              <a:rPr lang="de-DE" sz="2400" dirty="0"/>
              <a:t> </a:t>
            </a:r>
            <a:r>
              <a:rPr lang="de-DE" sz="2400" dirty="0" err="1"/>
              <a:t>platform</a:t>
            </a:r>
            <a:r>
              <a:rPr lang="de-DE" sz="2400" dirty="0"/>
              <a:t> (eBay -&gt; Amazon)</a:t>
            </a:r>
            <a:r>
              <a:rPr lang="de-DE" sz="2400" dirty="0">
                <a:ea typeface="+mn-lt"/>
                <a:cs typeface="+mn-lt"/>
              </a:rPr>
              <a:t> </a:t>
            </a:r>
          </a:p>
          <a:p>
            <a:pPr>
              <a:buFont typeface="Calibri" panose="020B0604020202020204" pitchFamily="34" charset="0"/>
              <a:buChar char="-"/>
            </a:pPr>
            <a:endParaRPr lang="de-DE" sz="2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6A7D6F-51CC-FA36-133E-BEFAAD2B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2006FE-6571-4354-8775-F8708372C227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pic>
        <p:nvPicPr>
          <p:cNvPr id="5" name="Grafik 4" descr="Ein Bild, das Text, Schrift, Grün, Screenshot enthält.&#10;&#10;Beschreibung automatisch generiert.">
            <a:extLst>
              <a:ext uri="{FF2B5EF4-FFF2-40B4-BE49-F238E27FC236}">
                <a16:creationId xmlns:a16="http://schemas.microsoft.com/office/drawing/2014/main" id="{E323729F-A1A5-EA37-86CE-FA3BB6E7F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654"/>
            <a:ext cx="2124365" cy="59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44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05C5E7-BD6C-AC85-CF7B-C372D02C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Closing </a:t>
            </a:r>
            <a:r>
              <a:rPr lang="de-DE" dirty="0" err="1"/>
              <a:t>question</a:t>
            </a:r>
            <a:r>
              <a:rPr lang="de-DE" dirty="0"/>
              <a:t>: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recommend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others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17BE38-438C-1870-A1D8-5C684E580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2030"/>
            <a:ext cx="10515600" cy="16216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de-DE" sz="9600" b="1" dirty="0">
                <a:solidFill>
                  <a:srgbClr val="FF0000"/>
                </a:solidFill>
              </a:rPr>
              <a:t>HIT!!!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E0737A-565F-6D83-7462-F18E9D5D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20</a:t>
            </a:fld>
            <a:endParaRPr lang="de-DE"/>
          </a:p>
        </p:txBody>
      </p:sp>
      <p:pic>
        <p:nvPicPr>
          <p:cNvPr id="5" name="Grafik 4" descr="Ein Bild, das Text, Schrift, Grün, Logo enthält.&#10;&#10;Automatisch generierte Beschreibung">
            <a:extLst>
              <a:ext uri="{FF2B5EF4-FFF2-40B4-BE49-F238E27FC236}">
                <a16:creationId xmlns:a16="http://schemas.microsoft.com/office/drawing/2014/main" id="{DED49AC6-4161-B0F2-8132-97E5EA995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1632"/>
            <a:ext cx="1911096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66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 descr="Ein Bild, das Säugetier, Haustier, Hunderasse, Hund enthält.&#10;&#10;KI-generierte Inhalte können fehlerhaft sein.">
            <a:extLst>
              <a:ext uri="{FF2B5EF4-FFF2-40B4-BE49-F238E27FC236}">
                <a16:creationId xmlns:a16="http://schemas.microsoft.com/office/drawing/2014/main" id="{2DEC2D9B-8591-8AD6-7B77-A5ABF3E0E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017" r="26170" b="607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88430A-DECD-FCEC-C474-14DDA09E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Thank you for your Attention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278CF2-EC83-E87D-E92E-BF8530B1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02006FE-6571-4354-8775-F8708372C227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21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98271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9685EF-9B42-1BAD-0170-F351F4DDA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C15671-B79E-9E8C-F5A2-82EA63677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B174BD-E2DE-B360-1B99-B54575986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D8E9B2-ECC8-E889-44FD-05DD2EA6A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A8175E9-331D-E5EF-882F-73F62F343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CA0D37-0F08-A5BD-D266-A22982829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6FB33A5-CFC9-E7DF-B801-50A8F9B5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6B3798-4ED8-0775-0042-A06B12CC0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de-DE" sz="3400">
                <a:ea typeface="+mj-lt"/>
                <a:cs typeface="+mj-lt"/>
              </a:rPr>
              <a:t>Have you ever had difficulties with search queries on Amazon or similar platforms when looking for products? If you did, what did this result in?</a:t>
            </a:r>
            <a:endParaRPr lang="de-DE" sz="34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5DAB85-640A-8E85-92E8-52B5F7AFE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4"/>
            <a:ext cx="9941319" cy="34381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de-DE" sz="2400" dirty="0"/>
              <a:t>Many </a:t>
            </a:r>
            <a:r>
              <a:rPr lang="de-DE" sz="2400" dirty="0" err="1"/>
              <a:t>difficulties</a:t>
            </a:r>
            <a:r>
              <a:rPr lang="de-DE" sz="2400" dirty="0"/>
              <a:t> </a:t>
            </a:r>
            <a:r>
              <a:rPr lang="de-DE" sz="2400" dirty="0" err="1"/>
              <a:t>when</a:t>
            </a:r>
            <a:r>
              <a:rPr lang="de-DE" sz="2400" dirty="0"/>
              <a:t> </a:t>
            </a:r>
            <a:r>
              <a:rPr lang="de-DE" sz="2400" dirty="0" err="1"/>
              <a:t>searching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specific</a:t>
            </a:r>
            <a:r>
              <a:rPr lang="de-DE" sz="2400" dirty="0"/>
              <a:t> </a:t>
            </a:r>
            <a:r>
              <a:rPr lang="de-DE" sz="2400" dirty="0" err="1"/>
              <a:t>products</a:t>
            </a:r>
            <a:r>
              <a:rPr lang="de-DE" sz="2400" dirty="0"/>
              <a:t>, i.e., </a:t>
            </a:r>
            <a:r>
              <a:rPr lang="de-DE" sz="2400" dirty="0" err="1"/>
              <a:t>technical</a:t>
            </a:r>
            <a:r>
              <a:rPr lang="de-DE" sz="2400" dirty="0"/>
              <a:t> </a:t>
            </a:r>
            <a:r>
              <a:rPr lang="de-DE" sz="2400" dirty="0" err="1"/>
              <a:t>products</a:t>
            </a:r>
            <a:endParaRPr lang="de-DE" sz="2400" dirty="0"/>
          </a:p>
          <a:p>
            <a:pPr>
              <a:buFont typeface="Calibri" panose="020B0604020202020204" pitchFamily="34" charset="0"/>
              <a:buChar char="-"/>
            </a:pPr>
            <a:r>
              <a:rPr lang="de-DE" sz="2400" dirty="0"/>
              <a:t>Switch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another</a:t>
            </a:r>
            <a:r>
              <a:rPr lang="de-DE" sz="2400" dirty="0"/>
              <a:t> </a:t>
            </a:r>
            <a:r>
              <a:rPr lang="de-DE" sz="2400" dirty="0" err="1"/>
              <a:t>platform</a:t>
            </a:r>
            <a:r>
              <a:rPr lang="de-DE" sz="2400" dirty="0"/>
              <a:t> (eBay -&gt; Amazon)</a:t>
            </a:r>
            <a:r>
              <a:rPr lang="de-DE" sz="2400" dirty="0">
                <a:ea typeface="+mn-lt"/>
                <a:cs typeface="+mn-lt"/>
              </a:rPr>
              <a:t> </a:t>
            </a:r>
          </a:p>
          <a:p>
            <a:pPr>
              <a:buFont typeface="Calibri" panose="020B0604020202020204" pitchFamily="34" charset="0"/>
              <a:buChar char="-"/>
            </a:pPr>
            <a:endParaRPr lang="de-DE" sz="2400" dirty="0"/>
          </a:p>
          <a:p>
            <a:pPr marL="0" indent="0">
              <a:buNone/>
            </a:pPr>
            <a:r>
              <a:rPr lang="de-DE" sz="2400" dirty="0" err="1"/>
              <a:t>Where</a:t>
            </a:r>
            <a:r>
              <a:rPr lang="de-DE" sz="2400" dirty="0"/>
              <a:t> </a:t>
            </a:r>
            <a:r>
              <a:rPr lang="de-DE" sz="2400" dirty="0" err="1"/>
              <a:t>could</a:t>
            </a:r>
            <a:r>
              <a:rPr lang="de-DE" sz="2400" dirty="0"/>
              <a:t> </a:t>
            </a:r>
            <a:r>
              <a:rPr lang="de-DE" sz="2400" dirty="0" err="1"/>
              <a:t>these</a:t>
            </a:r>
            <a:r>
              <a:rPr lang="de-DE" sz="2400" dirty="0"/>
              <a:t> </a:t>
            </a:r>
            <a:r>
              <a:rPr lang="de-DE" sz="2400" dirty="0" err="1"/>
              <a:t>difficulties</a:t>
            </a:r>
            <a:r>
              <a:rPr lang="de-DE" sz="2400" dirty="0"/>
              <a:t> </a:t>
            </a:r>
            <a:r>
              <a:rPr lang="de-DE" sz="2400" dirty="0" err="1"/>
              <a:t>come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?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de-DE" sz="2400" dirty="0"/>
              <a:t>Search </a:t>
            </a:r>
            <a:r>
              <a:rPr lang="de-DE" sz="2400" dirty="0" err="1"/>
              <a:t>behavior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individual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de-DE" sz="2400" dirty="0"/>
              <a:t>~ 50/50 </a:t>
            </a:r>
            <a:r>
              <a:rPr lang="de-DE" sz="2400" dirty="0" err="1"/>
              <a:t>generic</a:t>
            </a:r>
            <a:r>
              <a:rPr lang="de-DE" sz="2400" dirty="0"/>
              <a:t> vs. </a:t>
            </a:r>
            <a:r>
              <a:rPr lang="de-DE" sz="2400" dirty="0" err="1"/>
              <a:t>specific</a:t>
            </a:r>
            <a:r>
              <a:rPr lang="de-DE" sz="2400" dirty="0"/>
              <a:t> </a:t>
            </a:r>
            <a:r>
              <a:rPr lang="de-DE" sz="2400" dirty="0" err="1"/>
              <a:t>search</a:t>
            </a:r>
            <a:r>
              <a:rPr lang="de-DE" sz="2400" dirty="0"/>
              <a:t> </a:t>
            </a:r>
            <a:r>
              <a:rPr lang="de-DE" sz="2400" dirty="0" err="1"/>
              <a:t>behavior</a:t>
            </a:r>
            <a:endParaRPr lang="de-DE" sz="2400" dirty="0"/>
          </a:p>
          <a:p>
            <a:pPr>
              <a:buFont typeface="Calibri" panose="020B0604020202020204" pitchFamily="34" charset="0"/>
              <a:buChar char="-"/>
            </a:pPr>
            <a:endParaRPr lang="de-DE" sz="2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1B9ACE-B648-1E16-F653-33B7C02C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D73890-8C95-BFDB-0C56-2DC60EFB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2006FE-6571-4354-8775-F8708372C227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  <p:pic>
        <p:nvPicPr>
          <p:cNvPr id="5" name="Grafik 4" descr="Ein Bild, das Text, Schrift, Grün, Screenshot enthält.&#10;&#10;Beschreibung automatisch generiert.">
            <a:extLst>
              <a:ext uri="{FF2B5EF4-FFF2-40B4-BE49-F238E27FC236}">
                <a16:creationId xmlns:a16="http://schemas.microsoft.com/office/drawing/2014/main" id="{E323729F-A1A5-EA37-86CE-FA3BB6E7F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552" y="6268852"/>
            <a:ext cx="2124365" cy="59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1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7B86DA-B71C-AC44-B331-ED2D13F7F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Motivation</a:t>
            </a:r>
            <a:endParaRPr lang="de-DE" dirty="0">
              <a:ea typeface="+mj-ea"/>
              <a:cs typeface="+mj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nhaltsplatzhalter 3" descr="Ein Bild, das Entwurf, Zeichnung, Lineart, Diagramm enthält.&#10;&#10;KI-generierte Inhalte können fehlerhaft sein.">
            <a:extLst>
              <a:ext uri="{FF2B5EF4-FFF2-40B4-BE49-F238E27FC236}">
                <a16:creationId xmlns:a16="http://schemas.microsoft.com/office/drawing/2014/main" id="{FAC96DD7-2210-CFDE-ADFE-D737096CF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395" y="2175199"/>
            <a:ext cx="11420856" cy="4082955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75F8A78-E53D-4687-6684-F763872D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4</a:t>
            </a:fld>
            <a:endParaRPr lang="de-DE"/>
          </a:p>
        </p:txBody>
      </p:sp>
      <p:pic>
        <p:nvPicPr>
          <p:cNvPr id="5" name="Grafik 4" descr="Ein Bild, das Text, Schrift, Grün, Screenshot enthält.&#10;&#10;Beschreibung automatisch generiert.">
            <a:extLst>
              <a:ext uri="{FF2B5EF4-FFF2-40B4-BE49-F238E27FC236}">
                <a16:creationId xmlns:a16="http://schemas.microsoft.com/office/drawing/2014/main" id="{E323729F-A1A5-EA37-86CE-FA3BB6E7F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70927"/>
            <a:ext cx="2124365" cy="59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3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14DB7-FCB2-79DD-6B49-D3DEEDAC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Inhaltsplatzhalter 6" descr="Ein Bild, das Text, Screenshot, Software, Schrift enthält.&#10;&#10;KI-generierte Inhalte können fehlerhaft sein.">
            <a:extLst>
              <a:ext uri="{FF2B5EF4-FFF2-40B4-BE49-F238E27FC236}">
                <a16:creationId xmlns:a16="http://schemas.microsoft.com/office/drawing/2014/main" id="{54017FEC-9DE8-67DA-42E2-89FBD3211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081" y="359352"/>
            <a:ext cx="12276979" cy="6498792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1F104FE-20DA-09A5-F8E7-A74A2EC0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44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14DB7-FCB2-79DD-6B49-D3DEEDAC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Inhaltsplatzhalter 6" descr="Ein Bild, das Text, Screenshot, Software, Schrift enthält.&#10;&#10;KI-generierte Inhalte können fehlerhaft sein.">
            <a:extLst>
              <a:ext uri="{FF2B5EF4-FFF2-40B4-BE49-F238E27FC236}">
                <a16:creationId xmlns:a16="http://schemas.microsoft.com/office/drawing/2014/main" id="{54017FEC-9DE8-67DA-42E2-89FBD3211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081" y="359352"/>
            <a:ext cx="12276979" cy="6498792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AFDF90A-85B2-DF04-B0D0-1571495BDEE0}"/>
              </a:ext>
            </a:extLst>
          </p:cNvPr>
          <p:cNvSpPr txBox="1"/>
          <p:nvPr/>
        </p:nvSpPr>
        <p:spPr>
          <a:xfrm>
            <a:off x="842817" y="646545"/>
            <a:ext cx="407554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 dirty="0">
                <a:solidFill>
                  <a:srgbClr val="FF0000"/>
                </a:solidFill>
              </a:rPr>
              <a:t>Developer Tool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ACA363-8CB2-5027-632C-618839B1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97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14DB7-FCB2-79DD-6B49-D3DEEDAC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Inhaltsplatzhalter 6" descr="Ein Bild, das Text, Screenshot, Software, Schrift enthält.&#10;&#10;KI-generierte Inhalte können fehlerhaft sein.">
            <a:extLst>
              <a:ext uri="{FF2B5EF4-FFF2-40B4-BE49-F238E27FC236}">
                <a16:creationId xmlns:a16="http://schemas.microsoft.com/office/drawing/2014/main" id="{54017FEC-9DE8-67DA-42E2-89FBD3211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081" y="359352"/>
            <a:ext cx="12276979" cy="6498792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AFDF90A-85B2-DF04-B0D0-1571495BDEE0}"/>
              </a:ext>
            </a:extLst>
          </p:cNvPr>
          <p:cNvSpPr txBox="1"/>
          <p:nvPr/>
        </p:nvSpPr>
        <p:spPr>
          <a:xfrm>
            <a:off x="842818" y="646545"/>
            <a:ext cx="311727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 dirty="0">
                <a:solidFill>
                  <a:srgbClr val="FF0000"/>
                </a:solidFill>
              </a:rPr>
              <a:t>Developer Tool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48E3F76-3B32-76A6-17DE-9134BD8BE2F4}"/>
              </a:ext>
            </a:extLst>
          </p:cNvPr>
          <p:cNvSpPr txBox="1"/>
          <p:nvPr/>
        </p:nvSpPr>
        <p:spPr>
          <a:xfrm>
            <a:off x="5230091" y="646544"/>
            <a:ext cx="611909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 dirty="0">
                <a:solidFill>
                  <a:srgbClr val="FF0000"/>
                </a:solidFill>
              </a:rPr>
              <a:t>OUR </a:t>
            </a:r>
            <a:r>
              <a:rPr lang="de-DE" sz="3200" dirty="0" err="1">
                <a:solidFill>
                  <a:srgbClr val="FF0000"/>
                </a:solidFill>
              </a:rPr>
              <a:t>GOAL:Better</a:t>
            </a:r>
            <a:r>
              <a:rPr lang="de-DE" sz="3200" dirty="0">
                <a:solidFill>
                  <a:srgbClr val="FF0000"/>
                </a:solidFill>
              </a:rPr>
              <a:t> </a:t>
            </a:r>
            <a:r>
              <a:rPr lang="de-DE" sz="3200" dirty="0" err="1">
                <a:solidFill>
                  <a:srgbClr val="FF0000"/>
                </a:solidFill>
              </a:rPr>
              <a:t>search</a:t>
            </a:r>
            <a:r>
              <a:rPr lang="de-DE" sz="3200" dirty="0">
                <a:solidFill>
                  <a:srgbClr val="FF0000"/>
                </a:solidFill>
              </a:rPr>
              <a:t> </a:t>
            </a:r>
            <a:r>
              <a:rPr lang="de-DE" sz="3200" dirty="0" err="1">
                <a:solidFill>
                  <a:srgbClr val="FF0000"/>
                </a:solidFill>
              </a:rPr>
              <a:t>results</a:t>
            </a:r>
            <a:r>
              <a:rPr lang="de-DE" sz="3200" dirty="0">
                <a:solidFill>
                  <a:srgbClr val="FF0000"/>
                </a:solidFill>
              </a:rPr>
              <a:t> </a:t>
            </a:r>
            <a:r>
              <a:rPr lang="de-DE" sz="3200" dirty="0" err="1">
                <a:solidFill>
                  <a:srgbClr val="FF0000"/>
                </a:solidFill>
              </a:rPr>
              <a:t>for</a:t>
            </a:r>
            <a:r>
              <a:rPr lang="de-DE" sz="3200" dirty="0">
                <a:solidFill>
                  <a:srgbClr val="FF0000"/>
                </a:solidFill>
              </a:rPr>
              <a:t> Websites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621B08-5D9A-8377-762C-70B4F8BE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8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BB1E27-CEB0-BDC1-C0BB-5C77A5FA1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E07789-228C-E293-CBF5-06F432AB4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0CEAC0-4B14-9BEF-53D5-55B7DFB76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7" name="Rectangle 11">
              <a:extLst>
                <a:ext uri="{FF2B5EF4-FFF2-40B4-BE49-F238E27FC236}">
                  <a16:creationId xmlns:a16="http://schemas.microsoft.com/office/drawing/2014/main" id="{0260C32A-5FE0-D7E2-3F8D-250BC0C6B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5E7B33-4216-A7C2-0241-BB69B351F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13">
              <a:extLst>
                <a:ext uri="{FF2B5EF4-FFF2-40B4-BE49-F238E27FC236}">
                  <a16:creationId xmlns:a16="http://schemas.microsoft.com/office/drawing/2014/main" id="{FFEFEFE8-E7A9-22E3-9872-E1AFBC12A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15">
            <a:extLst>
              <a:ext uri="{FF2B5EF4-FFF2-40B4-BE49-F238E27FC236}">
                <a16:creationId xmlns:a16="http://schemas.microsoft.com/office/drawing/2014/main" id="{E91F985A-9B2D-C6CF-DC61-3D1E8D1AB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A34075-5354-1169-095D-A3EC3CA5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de-DE" sz="4800"/>
              <a:t>Trial &amp; Error</a:t>
            </a:r>
            <a:endParaRPr lang="de-DE" sz="4800" dirty="0"/>
          </a:p>
        </p:txBody>
      </p:sp>
      <p:cxnSp>
        <p:nvCxnSpPr>
          <p:cNvPr id="40" name="Straight Connector 17">
            <a:extLst>
              <a:ext uri="{FF2B5EF4-FFF2-40B4-BE49-F238E27FC236}">
                <a16:creationId xmlns:a16="http://schemas.microsoft.com/office/drawing/2014/main" id="{AA51403A-1F86-C932-034F-A26AA190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A6E47D-02E1-8954-3FE1-D34806FF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2006FE-6571-4354-8775-F8708372C227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graphicFrame>
        <p:nvGraphicFramePr>
          <p:cNvPr id="42" name="Inhaltsplatzhalter 2">
            <a:extLst>
              <a:ext uri="{FF2B5EF4-FFF2-40B4-BE49-F238E27FC236}">
                <a16:creationId xmlns:a16="http://schemas.microsoft.com/office/drawing/2014/main" id="{5D94569C-C8BB-D9A7-557D-8CF225097B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015889"/>
              </p:ext>
            </p:extLst>
          </p:nvPr>
        </p:nvGraphicFramePr>
        <p:xfrm>
          <a:off x="731525" y="3328476"/>
          <a:ext cx="3203166" cy="24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fik 2" descr="Ein Bild, das Text, Schrift, Grün, Screenshot enthält.&#10;&#10;Beschreibung automatisch generiert.">
            <a:extLst>
              <a:ext uri="{FF2B5EF4-FFF2-40B4-BE49-F238E27FC236}">
                <a16:creationId xmlns:a16="http://schemas.microsoft.com/office/drawing/2014/main" id="{E323729F-A1A5-EA37-86CE-FA3BB6E7FC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268852"/>
            <a:ext cx="2124365" cy="59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8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7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CC3D7B-439C-9997-E805-5A4C2E32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25269"/>
            <a:ext cx="9942716" cy="1554480"/>
          </a:xfrm>
        </p:spPr>
        <p:txBody>
          <a:bodyPr anchor="ctr">
            <a:normAutofit/>
          </a:bodyPr>
          <a:lstStyle/>
          <a:p>
            <a:r>
              <a:rPr lang="de-DE" sz="4800"/>
              <a:t>Trial &amp; Error</a:t>
            </a:r>
            <a:endParaRPr lang="de-DE" sz="4800" dirty="0"/>
          </a:p>
        </p:txBody>
      </p:sp>
      <p:cxnSp>
        <p:nvCxnSpPr>
          <p:cNvPr id="40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973B24-7013-8A1C-0DC9-8BCCD93E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2006FE-6571-4354-8775-F8708372C227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graphicFrame>
        <p:nvGraphicFramePr>
          <p:cNvPr id="41" name="Inhaltsplatzhalter 2">
            <a:extLst>
              <a:ext uri="{FF2B5EF4-FFF2-40B4-BE49-F238E27FC236}">
                <a16:creationId xmlns:a16="http://schemas.microsoft.com/office/drawing/2014/main" id="{09B61C7D-E063-5D7E-C8FB-F039A5C2E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765027"/>
              </p:ext>
            </p:extLst>
          </p:nvPr>
        </p:nvGraphicFramePr>
        <p:xfrm>
          <a:off x="731525" y="2573462"/>
          <a:ext cx="10816041" cy="3552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DC6A15B1-E904-0414-3127-0A98B51C629D}"/>
              </a:ext>
            </a:extLst>
          </p:cNvPr>
          <p:cNvCxnSpPr>
            <a:cxnSpLocks/>
          </p:cNvCxnSpPr>
          <p:nvPr/>
        </p:nvCxnSpPr>
        <p:spPr>
          <a:xfrm>
            <a:off x="731525" y="3429000"/>
            <a:ext cx="2177930" cy="18634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CFA8AC66-31EA-46DD-BD5B-BD7E6E8FFB55}"/>
              </a:ext>
            </a:extLst>
          </p:cNvPr>
          <p:cNvCxnSpPr>
            <a:cxnSpLocks/>
          </p:cNvCxnSpPr>
          <p:nvPr/>
        </p:nvCxnSpPr>
        <p:spPr>
          <a:xfrm flipV="1">
            <a:off x="640079" y="3352800"/>
            <a:ext cx="2038466" cy="19026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fik 2" descr="Ein Bild, das Text, Schrift, Grün, Screenshot enthält.&#10;&#10;Beschreibung automatisch generiert.">
            <a:extLst>
              <a:ext uri="{FF2B5EF4-FFF2-40B4-BE49-F238E27FC236}">
                <a16:creationId xmlns:a16="http://schemas.microsoft.com/office/drawing/2014/main" id="{E323729F-A1A5-EA37-86CE-FA3BB6E7FC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268852"/>
            <a:ext cx="2124365" cy="59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8265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</Words>
  <Application>Microsoft Office PowerPoint</Application>
  <PresentationFormat>Breitbild</PresentationFormat>
  <Paragraphs>86</Paragraphs>
  <Slides>21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Larissa</vt:lpstr>
      <vt:lpstr>Natural Language Meets Database: System Transparency and User Understanding in NL-to-SQL Translation</vt:lpstr>
      <vt:lpstr>Have you ever had difficulties with search queries on Amazon or similar platforms when looking for products? If you did, what did this result in?</vt:lpstr>
      <vt:lpstr>Have you ever had difficulties with search queries on Amazon or similar platforms when looking for products? If you did, what did this result in?</vt:lpstr>
      <vt:lpstr>Motivation</vt:lpstr>
      <vt:lpstr>PowerPoint-Präsentation</vt:lpstr>
      <vt:lpstr>PowerPoint-Präsentation</vt:lpstr>
      <vt:lpstr>PowerPoint-Präsentation</vt:lpstr>
      <vt:lpstr>Trial &amp; Error</vt:lpstr>
      <vt:lpstr>Trial &amp; Error</vt:lpstr>
      <vt:lpstr>Demo-Time</vt:lpstr>
      <vt:lpstr>PowerPoint-Präsentation</vt:lpstr>
      <vt:lpstr>Possible filter bias</vt:lpstr>
      <vt:lpstr>PowerPoint-Präsentation</vt:lpstr>
      <vt:lpstr>PowerPoint-Präsentation</vt:lpstr>
      <vt:lpstr>Results</vt:lpstr>
      <vt:lpstr>Results</vt:lpstr>
      <vt:lpstr>Results</vt:lpstr>
      <vt:lpstr>Results</vt:lpstr>
      <vt:lpstr>Closing question: Would you recommend this system to others?</vt:lpstr>
      <vt:lpstr>Closing question: Would you recommend this system to others?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Sivananthan.Thivyan</cp:lastModifiedBy>
  <cp:revision>467</cp:revision>
  <dcterms:created xsi:type="dcterms:W3CDTF">2025-01-25T09:58:50Z</dcterms:created>
  <dcterms:modified xsi:type="dcterms:W3CDTF">2025-01-26T11:40:49Z</dcterms:modified>
</cp:coreProperties>
</file>