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71" r:id="rId4"/>
    <p:sldId id="260" r:id="rId5"/>
    <p:sldId id="261" r:id="rId6"/>
    <p:sldId id="263" r:id="rId7"/>
    <p:sldId id="267" r:id="rId8"/>
    <p:sldId id="268" r:id="rId9"/>
    <p:sldId id="269" r:id="rId10"/>
    <p:sldId id="26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F7DE0E-82DD-FFB7-B7AC-E6297978A92C}" v="295" dt="2024-11-26T07:21:52.992"/>
    <p1510:client id="{694C705D-89ED-3B1A-CA76-60C49794A5D5}" v="42" dt="2024-11-25T15:49:14.107"/>
    <p1510:client id="{7C855A6B-1BDB-33C9-F9A0-E046AB05ACDF}" v="87" dt="2024-11-27T11:42:12.2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AC35-AE71-4102-AF14-99920A16FBCF}" type="datetimeFigureOut">
              <a:t>27.11.2024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F587A-3E5D-432E-B5C6-8F5FC1F1A55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096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F587A-3E5D-432E-B5C6-8F5FC1F1A554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843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F587A-3E5D-432E-B5C6-8F5FC1F1A554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458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Privacy </a:t>
            </a:r>
            <a:r>
              <a:rPr lang="de-DE" b="1" dirty="0" err="1"/>
              <a:t>preserving</a:t>
            </a:r>
            <a:r>
              <a:rPr lang="de-DE" b="1" dirty="0"/>
              <a:t> AI</a:t>
            </a:r>
          </a:p>
          <a:p>
            <a:r>
              <a:rPr lang="de-DE" dirty="0">
                <a:cs typeface="Calibri"/>
              </a:rPr>
              <a:t>Mehr </a:t>
            </a:r>
            <a:r>
              <a:rPr lang="de-DE" dirty="0" err="1">
                <a:cs typeface="Calibri"/>
              </a:rPr>
              <a:t>vorheben</a:t>
            </a:r>
            <a:endParaRPr lang="de-DE" b="1" dirty="0" err="1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F587A-3E5D-432E-B5C6-8F5FC1F1A554}" type="slidenum">
              <a:rPr lang="de-DE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2899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beats</a:t>
            </a:r>
            <a:r>
              <a:rPr lang="de-DE" dirty="0"/>
              <a:t> </a:t>
            </a:r>
            <a:r>
              <a:rPr lang="de-DE" dirty="0" err="1"/>
              <a:t>WikiSQL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SQL </a:t>
            </a:r>
            <a:r>
              <a:rPr lang="de-DE" dirty="0" err="1"/>
              <a:t>datasets</a:t>
            </a:r>
            <a:r>
              <a:rPr lang="de-DE" dirty="0"/>
              <a:t> etwas schwammig besser erkläre wo ist es besser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F587A-3E5D-432E-B5C6-8F5FC1F1A554}" type="slidenum">
              <a:rPr lang="de-DE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845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innovative approach leverages machine learning to generate dynamic SQL queries, moving beyond conventional template-based systems. The project focuses 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F587A-3E5D-432E-B5C6-8F5FC1F1A554}" type="slidenum"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711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innovative approach leverages machine learning to generate dynamic SQL queries, moving beyond conventional template-based systems. The project focuses on</a:t>
            </a:r>
          </a:p>
          <a:p>
            <a:endParaRPr lang="en-US" dirty="0">
              <a:ea typeface="Calibri"/>
              <a:cs typeface="Calibri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characterizes</a:t>
            </a:r>
            <a:r>
              <a:rPr lang="de-DE" dirty="0"/>
              <a:t> </a:t>
            </a:r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 in </a:t>
            </a:r>
            <a:r>
              <a:rPr lang="de-DE" dirty="0" err="1"/>
              <a:t>natural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SQL </a:t>
            </a:r>
            <a:r>
              <a:rPr lang="de-DE" dirty="0" err="1"/>
              <a:t>systems</a:t>
            </a:r>
            <a:r>
              <a:rPr lang="de-DE" dirty="0"/>
              <a:t>?</a:t>
            </a:r>
            <a:endParaRPr lang="de-DE" dirty="0">
              <a:ea typeface="Calibri"/>
              <a:cs typeface="Calibri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mismatches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intent</a:t>
            </a:r>
            <a:r>
              <a:rPr lang="de-DE" dirty="0"/>
              <a:t> and </a:t>
            </a:r>
            <a:r>
              <a:rPr lang="de-DE" dirty="0" err="1"/>
              <a:t>generated</a:t>
            </a:r>
            <a:r>
              <a:rPr lang="de-DE" dirty="0"/>
              <a:t> SQL </a:t>
            </a:r>
            <a:r>
              <a:rPr lang="de-DE" dirty="0" err="1"/>
              <a:t>queries</a:t>
            </a:r>
            <a:r>
              <a:rPr lang="de-DE" dirty="0"/>
              <a:t>? </a:t>
            </a:r>
            <a:endParaRPr lang="de-DE" dirty="0">
              <a:ea typeface="Calibri"/>
              <a:cs typeface="Calibri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prefer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SQL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don't</a:t>
            </a:r>
            <a:r>
              <a:rPr lang="de-DE" dirty="0"/>
              <a:t> match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intentions</a:t>
            </a:r>
            <a:r>
              <a:rPr lang="de-DE" dirty="0"/>
              <a:t>?</a:t>
            </a:r>
            <a:endParaRPr lang="de-DE" dirty="0">
              <a:ea typeface="Calibri"/>
              <a:cs typeface="Calibri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effective</a:t>
            </a:r>
            <a:r>
              <a:rPr lang="de-DE" dirty="0"/>
              <a:t> </a:t>
            </a:r>
            <a:r>
              <a:rPr lang="de-DE" dirty="0" err="1"/>
              <a:t>ways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communicate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limitations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?</a:t>
            </a:r>
            <a:endParaRPr lang="de-DE" dirty="0">
              <a:ea typeface="Calibri"/>
              <a:cs typeface="Calibri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privacy</a:t>
            </a:r>
            <a:r>
              <a:rPr lang="de-DE" dirty="0"/>
              <a:t> </a:t>
            </a:r>
            <a:r>
              <a:rPr lang="de-DE" dirty="0" err="1"/>
              <a:t>restrictions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effectively</a:t>
            </a:r>
            <a:r>
              <a:rPr lang="de-DE" dirty="0"/>
              <a:t> </a:t>
            </a:r>
            <a:r>
              <a:rPr lang="de-DE" dirty="0" err="1"/>
              <a:t>communicated</a:t>
            </a:r>
            <a:r>
              <a:rPr lang="de-DE" dirty="0"/>
              <a:t> in </a:t>
            </a:r>
            <a:r>
              <a:rPr lang="de-DE" dirty="0" err="1"/>
              <a:t>natural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responses</a:t>
            </a:r>
            <a:r>
              <a:rPr lang="de-DE" dirty="0"/>
              <a:t>?</a:t>
            </a:r>
            <a:endParaRPr lang="en-US" dirty="0"/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 err="1">
                <a:ea typeface="Calibri"/>
                <a:cs typeface="Calibri"/>
              </a:rPr>
              <a:t>stichpunkte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F587A-3E5D-432E-B5C6-8F5FC1F1A554}" type="slidenum"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916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Development </a:t>
            </a:r>
            <a:r>
              <a:rPr lang="de-DE" dirty="0" err="1"/>
              <a:t>of</a:t>
            </a:r>
            <a:r>
              <a:rPr lang="de-DE" dirty="0"/>
              <a:t> an AI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enhanced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and user-</a:t>
            </a:r>
            <a:r>
              <a:rPr lang="de-DE" dirty="0" err="1"/>
              <a:t>friendly</a:t>
            </a:r>
            <a:r>
              <a:rPr lang="de-DE" dirty="0"/>
              <a:t> interface</a:t>
            </a:r>
          </a:p>
          <a:p>
            <a:r>
              <a:rPr lang="de-DE" dirty="0"/>
              <a:t>Implementation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comprehensive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surveys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feedback</a:t>
            </a:r>
            <a:r>
              <a:rPr lang="de-DE" dirty="0"/>
              <a:t> </a:t>
            </a:r>
            <a:r>
              <a:rPr lang="de-DE" dirty="0" err="1"/>
              <a:t>collection</a:t>
            </a:r>
            <a:endParaRPr lang="de-DE" dirty="0">
              <a:ea typeface="Calibri"/>
              <a:cs typeface="Calibri"/>
            </a:endParaRPr>
          </a:p>
          <a:p>
            <a:r>
              <a:rPr lang="de-DE" dirty="0"/>
              <a:t>Integration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feedback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interface design </a:t>
            </a:r>
          </a:p>
          <a:p>
            <a:r>
              <a:rPr lang="de-DE" dirty="0" err="1"/>
              <a:t>Pitfalls</a:t>
            </a:r>
            <a:r>
              <a:rPr lang="de-DE" dirty="0"/>
              <a:t> in </a:t>
            </a:r>
            <a:r>
              <a:rPr lang="de-DE" dirty="0" err="1"/>
              <a:t>real</a:t>
            </a:r>
            <a:r>
              <a:rPr lang="de-DE" dirty="0"/>
              <a:t> </a:t>
            </a:r>
            <a:r>
              <a:rPr lang="de-DE" dirty="0" err="1"/>
              <a:t>world</a:t>
            </a:r>
            <a:r>
              <a:rPr lang="de-DE" dirty="0"/>
              <a:t> </a:t>
            </a:r>
            <a:r>
              <a:rPr lang="de-DE" dirty="0" err="1"/>
              <a:t>environments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such an AI</a:t>
            </a:r>
            <a:endParaRPr lang="de-DE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F587A-3E5D-432E-B5C6-8F5FC1F1A554}" type="slidenum"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580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69671" y="611148"/>
            <a:ext cx="9144000" cy="4056283"/>
          </a:xfrm>
        </p:spPr>
        <p:txBody>
          <a:bodyPr>
            <a:normAutofit/>
          </a:bodyPr>
          <a:lstStyle/>
          <a:p>
            <a:br>
              <a:rPr lang="de-DE" sz="5200" dirty="0">
                <a:latin typeface="Arial"/>
                <a:cs typeface="Arial"/>
              </a:rPr>
            </a:br>
            <a:r>
              <a:rPr lang="de-DE" sz="5200" dirty="0">
                <a:latin typeface="Arial"/>
                <a:cs typeface="Arial"/>
              </a:rPr>
              <a:t>SQI: </a:t>
            </a:r>
            <a:br>
              <a:rPr lang="de-DE" sz="5200" dirty="0">
                <a:latin typeface="Arial"/>
                <a:cs typeface="Arial"/>
              </a:rPr>
            </a:br>
            <a:r>
              <a:rPr lang="de-DE" sz="5200" dirty="0">
                <a:latin typeface="Arial"/>
                <a:cs typeface="Arial"/>
              </a:rPr>
              <a:t>Search-Query-Interpreter</a:t>
            </a:r>
            <a:endParaRPr lang="de-DE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800" dirty="0" err="1">
                <a:solidFill>
                  <a:srgbClr val="595959"/>
                </a:solidFill>
                <a:latin typeface="Arial"/>
                <a:cs typeface="Arial"/>
              </a:rPr>
              <a:t>Parssa</a:t>
            </a:r>
            <a:r>
              <a:rPr lang="de-DE" sz="28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de-DE" sz="2800" dirty="0" err="1">
                <a:solidFill>
                  <a:srgbClr val="595959"/>
                </a:solidFill>
                <a:latin typeface="Arial"/>
                <a:cs typeface="Arial"/>
              </a:rPr>
              <a:t>Jashnieh</a:t>
            </a:r>
            <a:r>
              <a:rPr lang="de-DE" sz="2800" dirty="0">
                <a:solidFill>
                  <a:srgbClr val="595959"/>
                </a:solidFill>
                <a:latin typeface="Arial"/>
                <a:cs typeface="Arial"/>
              </a:rPr>
              <a:t>, Jacob Ortenberg, Thivyan Sivananthan</a:t>
            </a:r>
            <a:endParaRPr lang="de-DE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AD39FC-70E6-9F64-4793-24E864B5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</a:t>
            </a:fld>
            <a:endParaRPr lang="de-DE"/>
          </a:p>
        </p:txBody>
      </p:sp>
      <p:pic>
        <p:nvPicPr>
          <p:cNvPr id="5" name="Grafik 4" descr="Ein Bild, das Text, Schrift, Grün, Screenshot enthält.&#10;&#10;Beschreibung automatisch generiert.">
            <a:extLst>
              <a:ext uri="{FF2B5EF4-FFF2-40B4-BE49-F238E27FC236}">
                <a16:creationId xmlns:a16="http://schemas.microsoft.com/office/drawing/2014/main" id="{E323729F-A1A5-EA37-86CE-FA3BB6E7F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264418"/>
            <a:ext cx="2124365" cy="59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ölzerne Menschengestalt">
            <a:extLst>
              <a:ext uri="{FF2B5EF4-FFF2-40B4-BE49-F238E27FC236}">
                <a16:creationId xmlns:a16="http://schemas.microsoft.com/office/drawing/2014/main" id="{C6F6E5CF-38BF-7C48-C630-5280CA8957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-2" b="1560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1ACD25B-C820-9824-7224-08B71903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715028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Thank you </a:t>
            </a:r>
            <a:br>
              <a:rPr lang="en-US" dirty="0"/>
            </a:br>
            <a:r>
              <a:rPr lang="en-US" sz="6000" dirty="0">
                <a:solidFill>
                  <a:srgbClr val="FFFFFF"/>
                </a:solidFill>
              </a:rPr>
              <a:t>For your 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Attention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DED8F92-D671-01F3-7972-D39303D8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313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62C860-80E3-8283-AEA5-58973E07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de-DE" sz="3400" b="1" dirty="0"/>
              <a:t>Problem</a:t>
            </a:r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46FDA84B-392F-96B8-F3B7-1C7CCBB5B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dirty="0" err="1">
                <a:ea typeface="+mn-lt"/>
                <a:cs typeface="+mn-lt"/>
              </a:rPr>
              <a:t>Livedemo</a:t>
            </a:r>
            <a:br>
              <a:rPr lang="en-US" sz="2600" dirty="0"/>
            </a:br>
            <a:endParaRPr lang="en-US" sz="1400"/>
          </a:p>
        </p:txBody>
      </p:sp>
      <p:pic>
        <p:nvPicPr>
          <p:cNvPr id="3" name="Grafik 2" descr="Ein Bild, das Text, Screenshot, Software, Webseite enthält.&#10;&#10;Beschreibung automatisch generiert.">
            <a:extLst>
              <a:ext uri="{FF2B5EF4-FFF2-40B4-BE49-F238E27FC236}">
                <a16:creationId xmlns:a16="http://schemas.microsoft.com/office/drawing/2014/main" id="{AD571C69-8D95-4A02-C297-1FB30827E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225" y="1715477"/>
            <a:ext cx="6908800" cy="4622799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9FADBD-49BB-100D-242C-BE052828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2</a:t>
            </a:fld>
            <a:endParaRPr lang="de-DE"/>
          </a:p>
        </p:txBody>
      </p:sp>
      <p:pic>
        <p:nvPicPr>
          <p:cNvPr id="6" name="Grafik 5" descr="Ein Bild, das Text, Schrift, Grün, Screenshot enthält.&#10;&#10;Beschreibung automatisch generiert.">
            <a:extLst>
              <a:ext uri="{FF2B5EF4-FFF2-40B4-BE49-F238E27FC236}">
                <a16:creationId xmlns:a16="http://schemas.microsoft.com/office/drawing/2014/main" id="{AB9A7BDE-FA69-B0A8-016E-E1A703AE6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6264418"/>
            <a:ext cx="2124365" cy="59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62C860-80E3-8283-AEA5-58973E07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de-DE" sz="3400" b="1" dirty="0"/>
              <a:t>State </a:t>
            </a:r>
            <a:r>
              <a:rPr lang="de-DE" sz="3400" b="1" dirty="0" err="1"/>
              <a:t>of</a:t>
            </a:r>
            <a:r>
              <a:rPr lang="de-DE" sz="3400" b="1" dirty="0"/>
              <a:t> </a:t>
            </a:r>
            <a:r>
              <a:rPr lang="de-DE" sz="3400" b="1" dirty="0" err="1"/>
              <a:t>the</a:t>
            </a:r>
            <a:r>
              <a:rPr lang="de-DE" sz="3400" b="1" dirty="0"/>
              <a:t> Art</a:t>
            </a:r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46FDA84B-392F-96B8-F3B7-1C7CCBB5B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3609268" cy="35503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dirty="0">
                <a:ea typeface="+mn-lt"/>
                <a:cs typeface="+mn-lt"/>
              </a:rPr>
              <a:t>User searches for a product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2600" dirty="0">
                <a:ea typeface="+mn-lt"/>
                <a:cs typeface="+mn-lt"/>
              </a:rPr>
              <a:t>Must use checkboxes to search specifically for products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2600" dirty="0">
                <a:ea typeface="+mn-lt"/>
                <a:cs typeface="+mn-lt"/>
              </a:rPr>
              <a:t>Pre-defined template</a:t>
            </a:r>
            <a:br>
              <a:rPr lang="en-US" sz="2600" dirty="0"/>
            </a:br>
            <a:endParaRPr lang="en-US" sz="14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9FADBD-49BB-100D-242C-BE052828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3</a:t>
            </a:fld>
            <a:endParaRPr lang="de-DE"/>
          </a:p>
        </p:txBody>
      </p:sp>
      <p:pic>
        <p:nvPicPr>
          <p:cNvPr id="6" name="Grafik 5" descr="Ein Bild, das Text, Schrift, Grün, Screenshot enthält.&#10;&#10;Beschreibung automatisch generiert.">
            <a:extLst>
              <a:ext uri="{FF2B5EF4-FFF2-40B4-BE49-F238E27FC236}">
                <a16:creationId xmlns:a16="http://schemas.microsoft.com/office/drawing/2014/main" id="{AB9A7BDE-FA69-B0A8-016E-E1A703AE6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264418"/>
            <a:ext cx="2124365" cy="598346"/>
          </a:xfrm>
          <a:prstGeom prst="rect">
            <a:avLst/>
          </a:prstGeom>
        </p:spPr>
      </p:pic>
      <p:pic>
        <p:nvPicPr>
          <p:cNvPr id="7" name="Grafik 6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031E0316-4929-4E1B-E523-92CC3BC82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416" y="1853512"/>
            <a:ext cx="8137584" cy="450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279A38-F926-7A7C-9420-845AFC57B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de-DE" sz="3400" b="1" dirty="0"/>
              <a:t>Idea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EEF184BA-39DE-1DEF-FAD8-DE4117D23F9A}"/>
              </a:ext>
            </a:extLst>
          </p:cNvPr>
          <p:cNvSpPr txBox="1">
            <a:spLocks/>
          </p:cNvSpPr>
          <p:nvPr/>
        </p:nvSpPr>
        <p:spPr>
          <a:xfrm>
            <a:off x="411480" y="2684095"/>
            <a:ext cx="4443154" cy="3492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ea typeface="+mn-lt"/>
                <a:cs typeface="+mn-lt"/>
              </a:rPr>
              <a:t>1: User enters an input only via the textbox</a:t>
            </a:r>
          </a:p>
          <a:p>
            <a:r>
              <a:rPr lang="en-US" sz="2600" dirty="0">
                <a:ea typeface="+mn-lt"/>
                <a:cs typeface="+mn-lt"/>
              </a:rPr>
              <a:t>2: SQI outputs an </a:t>
            </a:r>
            <a:r>
              <a:rPr lang="en-US" sz="2600" err="1">
                <a:ea typeface="+mn-lt"/>
                <a:cs typeface="+mn-lt"/>
              </a:rPr>
              <a:t>sql</a:t>
            </a:r>
            <a:r>
              <a:rPr lang="en-US" sz="2600" dirty="0">
                <a:ea typeface="+mn-lt"/>
                <a:cs typeface="+mn-lt"/>
              </a:rPr>
              <a:t> query generated by an LLM</a:t>
            </a:r>
            <a:endParaRPr lang="en-US" sz="2600"/>
          </a:p>
          <a:p>
            <a:r>
              <a:rPr lang="en-US" sz="2600" dirty="0">
                <a:ea typeface="+mn-lt"/>
                <a:cs typeface="+mn-lt"/>
              </a:rPr>
              <a:t>3: Use this query to filter correctly in the database</a:t>
            </a:r>
            <a:endParaRPr lang="en-US" sz="2600"/>
          </a:p>
          <a:p>
            <a:r>
              <a:rPr lang="en-US" sz="2600" dirty="0">
                <a:ea typeface="+mn-lt"/>
                <a:cs typeface="+mn-lt"/>
              </a:rPr>
              <a:t>4: Display result to user</a:t>
            </a:r>
            <a:endParaRPr lang="en-US" sz="26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7FA8426-0FAC-9A76-EE83-BCC207B1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4</a:t>
            </a:fld>
            <a:endParaRPr lang="de-DE"/>
          </a:p>
        </p:txBody>
      </p:sp>
      <p:pic>
        <p:nvPicPr>
          <p:cNvPr id="5" name="Grafik 4" descr="Ein Bild, das Text, Schrift, Grün, Screenshot enthält.&#10;&#10;Beschreibung automatisch generiert.">
            <a:extLst>
              <a:ext uri="{FF2B5EF4-FFF2-40B4-BE49-F238E27FC236}">
                <a16:creationId xmlns:a16="http://schemas.microsoft.com/office/drawing/2014/main" id="{D96CB169-2BAD-19FF-20D2-C0B956269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264418"/>
            <a:ext cx="2124365" cy="598346"/>
          </a:xfrm>
          <a:prstGeom prst="rect">
            <a:avLst/>
          </a:prstGeom>
        </p:spPr>
      </p:pic>
      <p:pic>
        <p:nvPicPr>
          <p:cNvPr id="8" name="Inhaltsplatzhalter 7" descr="Ein Bild, das Text, Screenshot, Diagramm, Design enthält.&#10;&#10;Beschreibung automatisch generiert.">
            <a:extLst>
              <a:ext uri="{FF2B5EF4-FFF2-40B4-BE49-F238E27FC236}">
                <a16:creationId xmlns:a16="http://schemas.microsoft.com/office/drawing/2014/main" id="{8A691E63-9EED-70F1-78ED-CFCCA50D9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14455" y="777874"/>
            <a:ext cx="7377545" cy="2579113"/>
          </a:xfrm>
        </p:spPr>
      </p:pic>
    </p:spTree>
    <p:extLst>
      <p:ext uri="{BB962C8B-B14F-4D97-AF65-F5344CB8AC3E}">
        <p14:creationId xmlns:p14="http://schemas.microsoft.com/office/powerpoint/2010/main" val="1844006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3C300-1A0F-B795-E337-E794F852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a typeface="+mj-lt"/>
                <a:cs typeface="+mj-lt"/>
              </a:rPr>
              <a:t>Focus </a:t>
            </a:r>
            <a:r>
              <a:rPr lang="de-DE" b="1" err="1">
                <a:ea typeface="+mj-lt"/>
                <a:cs typeface="+mj-lt"/>
              </a:rPr>
              <a:t>of</a:t>
            </a:r>
            <a:r>
              <a:rPr lang="de-DE" b="1" dirty="0">
                <a:ea typeface="+mj-lt"/>
                <a:cs typeface="+mj-lt"/>
              </a:rPr>
              <a:t> </a:t>
            </a:r>
            <a:r>
              <a:rPr lang="de-DE" b="1" err="1">
                <a:ea typeface="+mj-lt"/>
                <a:cs typeface="+mj-lt"/>
              </a:rPr>
              <a:t>our</a:t>
            </a:r>
            <a:r>
              <a:rPr lang="de-DE" b="1" dirty="0">
                <a:ea typeface="+mj-lt"/>
                <a:cs typeface="+mj-lt"/>
              </a:rPr>
              <a:t> </a:t>
            </a:r>
            <a:r>
              <a:rPr lang="de-DE" b="1" err="1">
                <a:ea typeface="+mj-lt"/>
                <a:cs typeface="+mj-lt"/>
              </a:rPr>
              <a:t>project</a:t>
            </a:r>
            <a:endParaRPr lang="de-DE" b="1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C38B9F-DDAA-3671-515F-1B7FD7884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600" err="1">
                <a:ea typeface="+mn-lt"/>
                <a:cs typeface="+mn-lt"/>
              </a:rPr>
              <a:t>instead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of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using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already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defined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templates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we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want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to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create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sql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queries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dynamically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with</a:t>
            </a:r>
            <a:r>
              <a:rPr lang="de-DE" sz="2600" dirty="0">
                <a:ea typeface="+mn-lt"/>
                <a:cs typeface="+mn-lt"/>
              </a:rPr>
              <a:t> ML and </a:t>
            </a:r>
            <a:r>
              <a:rPr lang="de-DE" sz="2600" err="1">
                <a:ea typeface="+mn-lt"/>
                <a:cs typeface="+mn-lt"/>
              </a:rPr>
              <a:t>identify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users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needs</a:t>
            </a:r>
            <a:r>
              <a:rPr lang="de-DE" sz="2600" dirty="0">
                <a:ea typeface="+mn-lt"/>
                <a:cs typeface="+mn-lt"/>
              </a:rPr>
              <a:t>/</a:t>
            </a:r>
            <a:r>
              <a:rPr lang="de-DE" sz="2600" err="1">
                <a:ea typeface="+mn-lt"/>
                <a:cs typeface="+mn-lt"/>
              </a:rPr>
              <a:t>feedback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with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regards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to</a:t>
            </a:r>
            <a:r>
              <a:rPr lang="de-DE" sz="2600" dirty="0">
                <a:ea typeface="+mn-lt"/>
                <a:cs typeface="+mn-lt"/>
              </a:rPr>
              <a:t> such an AI-System</a:t>
            </a:r>
          </a:p>
          <a:p>
            <a:r>
              <a:rPr lang="de-DE" sz="2600" dirty="0" err="1"/>
              <a:t>Applicable</a:t>
            </a:r>
            <a:r>
              <a:rPr lang="de-DE" sz="2600" dirty="0"/>
              <a:t> on real-</a:t>
            </a:r>
            <a:r>
              <a:rPr lang="de-DE" sz="2600" dirty="0" err="1"/>
              <a:t>world</a:t>
            </a:r>
            <a:r>
              <a:rPr lang="de-DE" sz="2600" dirty="0"/>
              <a:t> </a:t>
            </a:r>
            <a:r>
              <a:rPr lang="de-DE" sz="2600" dirty="0" err="1"/>
              <a:t>problems</a:t>
            </a:r>
            <a:endParaRPr lang="de-DE" sz="2600" dirty="0"/>
          </a:p>
          <a:p>
            <a:r>
              <a:rPr lang="de-DE" sz="2600" b="1" dirty="0"/>
              <a:t>Privacy </a:t>
            </a:r>
            <a:r>
              <a:rPr lang="de-DE" sz="2600" b="1" err="1"/>
              <a:t>preserving</a:t>
            </a:r>
            <a:r>
              <a:rPr lang="de-DE" sz="2600" b="1" dirty="0"/>
              <a:t> AI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2000" dirty="0">
                <a:ea typeface="+mn-lt"/>
                <a:cs typeface="+mn-lt"/>
              </a:rPr>
              <a:t>Nothing </a:t>
            </a:r>
            <a:r>
              <a:rPr lang="de-DE" sz="2000" err="1">
                <a:ea typeface="+mn-lt"/>
                <a:cs typeface="+mn-lt"/>
              </a:rPr>
              <a:t>prevents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err="1">
                <a:ea typeface="+mn-lt"/>
                <a:cs typeface="+mn-lt"/>
              </a:rPr>
              <a:t>the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err="1">
                <a:ea typeface="+mn-lt"/>
                <a:cs typeface="+mn-lt"/>
              </a:rPr>
              <a:t>user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err="1">
                <a:ea typeface="+mn-lt"/>
                <a:cs typeface="+mn-lt"/>
              </a:rPr>
              <a:t>from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err="1">
                <a:ea typeface="+mn-lt"/>
                <a:cs typeface="+mn-lt"/>
              </a:rPr>
              <a:t>obtaining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err="1">
                <a:ea typeface="+mn-lt"/>
                <a:cs typeface="+mn-lt"/>
              </a:rPr>
              <a:t>confidential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err="1">
                <a:ea typeface="+mn-lt"/>
                <a:cs typeface="+mn-lt"/>
              </a:rPr>
              <a:t>information</a:t>
            </a:r>
            <a:r>
              <a:rPr lang="de-DE" sz="2000" dirty="0">
                <a:ea typeface="+mn-lt"/>
                <a:cs typeface="+mn-lt"/>
              </a:rPr>
              <a:t> such </a:t>
            </a:r>
            <a:r>
              <a:rPr lang="de-DE" sz="2000" err="1">
                <a:ea typeface="+mn-lt"/>
                <a:cs typeface="+mn-lt"/>
              </a:rPr>
              <a:t>as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err="1">
                <a:ea typeface="+mn-lt"/>
                <a:cs typeface="+mn-lt"/>
              </a:rPr>
              <a:t>passwords</a:t>
            </a:r>
            <a:r>
              <a:rPr lang="de-DE" sz="2000" dirty="0">
                <a:ea typeface="+mn-lt"/>
                <a:cs typeface="+mn-lt"/>
              </a:rPr>
              <a:t>, email </a:t>
            </a:r>
            <a:r>
              <a:rPr lang="de-DE" sz="2000" err="1">
                <a:ea typeface="+mn-lt"/>
                <a:cs typeface="+mn-lt"/>
              </a:rPr>
              <a:t>addresses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err="1">
                <a:ea typeface="+mn-lt"/>
                <a:cs typeface="+mn-lt"/>
              </a:rPr>
              <a:t>or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err="1">
                <a:ea typeface="+mn-lt"/>
                <a:cs typeface="+mn-lt"/>
              </a:rPr>
              <a:t>other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err="1">
                <a:ea typeface="+mn-lt"/>
                <a:cs typeface="+mn-lt"/>
              </a:rPr>
              <a:t>criteria</a:t>
            </a:r>
            <a:endParaRPr lang="de-DE" sz="2000"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de-DE" sz="1600" dirty="0">
                <a:ea typeface="+mn-lt"/>
                <a:cs typeface="+mn-lt"/>
              </a:rPr>
              <a:t>Like </a:t>
            </a:r>
            <a:r>
              <a:rPr lang="de-DE" sz="1600" b="1" dirty="0">
                <a:ea typeface="+mn-lt"/>
                <a:cs typeface="+mn-lt"/>
              </a:rPr>
              <a:t>SQL </a:t>
            </a:r>
            <a:r>
              <a:rPr lang="de-DE" sz="1600" b="1" err="1">
                <a:ea typeface="+mn-lt"/>
                <a:cs typeface="+mn-lt"/>
              </a:rPr>
              <a:t>injections</a:t>
            </a:r>
            <a:r>
              <a:rPr lang="de-DE" sz="1600" b="1" dirty="0">
                <a:ea typeface="+mn-lt"/>
                <a:cs typeface="+mn-lt"/>
              </a:rPr>
              <a:t>,</a:t>
            </a:r>
            <a:r>
              <a:rPr lang="de-DE" sz="1600" dirty="0">
                <a:ea typeface="+mn-lt"/>
                <a:cs typeface="+mn-lt"/>
              </a:rPr>
              <a:t> but </a:t>
            </a:r>
            <a:r>
              <a:rPr lang="de-DE" sz="1600" err="1">
                <a:ea typeface="+mn-lt"/>
                <a:cs typeface="+mn-lt"/>
              </a:rPr>
              <a:t>even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worse</a:t>
            </a:r>
            <a:r>
              <a:rPr lang="de-DE" sz="1600" dirty="0">
                <a:ea typeface="+mn-lt"/>
                <a:cs typeface="+mn-lt"/>
              </a:rPr>
              <a:t>, </a:t>
            </a:r>
            <a:r>
              <a:rPr lang="de-DE" sz="1600" err="1">
                <a:ea typeface="+mn-lt"/>
                <a:cs typeface="+mn-lt"/>
              </a:rPr>
              <a:t>because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it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can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now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be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done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by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users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with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no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knowledge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of</a:t>
            </a:r>
            <a:r>
              <a:rPr lang="de-DE" sz="1600" dirty="0">
                <a:ea typeface="+mn-lt"/>
                <a:cs typeface="+mn-lt"/>
              </a:rPr>
              <a:t> SQL at all</a:t>
            </a:r>
            <a:endParaRPr lang="de-DE" sz="1600" b="1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2000" dirty="0">
                <a:ea typeface="+mn-lt"/>
                <a:cs typeface="+mn-lt"/>
              </a:rPr>
              <a:t>Never</a:t>
            </a:r>
            <a:r>
              <a:rPr lang="de-DE" sz="2000" dirty="0"/>
              <a:t> </a:t>
            </a:r>
            <a:r>
              <a:rPr lang="de-DE" sz="2000" err="1"/>
              <a:t>disclose</a:t>
            </a:r>
            <a:r>
              <a:rPr lang="de-DE" sz="2000" dirty="0"/>
              <a:t> </a:t>
            </a:r>
            <a:r>
              <a:rPr lang="de-DE" sz="2000" err="1"/>
              <a:t>confidential</a:t>
            </a:r>
            <a:r>
              <a:rPr lang="de-DE" sz="2000" dirty="0"/>
              <a:t> </a:t>
            </a:r>
            <a:r>
              <a:rPr lang="de-DE" sz="2000" err="1"/>
              <a:t>data</a:t>
            </a:r>
            <a:r>
              <a:rPr lang="de-DE" sz="2000" dirty="0"/>
              <a:t> </a:t>
            </a:r>
            <a:endParaRPr lang="de-DE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2000" err="1">
                <a:ea typeface="+mn-lt"/>
                <a:cs typeface="+mn-lt"/>
              </a:rPr>
              <a:t>should</a:t>
            </a:r>
            <a:r>
              <a:rPr lang="de-DE" sz="2000" dirty="0">
                <a:ea typeface="+mn-lt"/>
                <a:cs typeface="+mn-lt"/>
              </a:rPr>
              <a:t> not </a:t>
            </a:r>
            <a:r>
              <a:rPr lang="de-DE" sz="2000" err="1">
                <a:ea typeface="+mn-lt"/>
                <a:cs typeface="+mn-lt"/>
              </a:rPr>
              <a:t>generate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err="1">
                <a:ea typeface="+mn-lt"/>
                <a:cs typeface="+mn-lt"/>
              </a:rPr>
              <a:t>sql</a:t>
            </a:r>
            <a:r>
              <a:rPr lang="de-DE" sz="2000" dirty="0">
                <a:ea typeface="+mn-lt"/>
                <a:cs typeface="+mn-lt"/>
              </a:rPr>
              <a:t> like </a:t>
            </a:r>
            <a:r>
              <a:rPr lang="de-DE" sz="2000" err="1">
                <a:ea typeface="+mn-lt"/>
                <a:cs typeface="+mn-lt"/>
              </a:rPr>
              <a:t>the</a:t>
            </a:r>
            <a:r>
              <a:rPr lang="de-DE" sz="2000" dirty="0">
                <a:ea typeface="+mn-lt"/>
                <a:cs typeface="+mn-lt"/>
              </a:rPr>
              <a:t> "</a:t>
            </a:r>
            <a:r>
              <a:rPr lang="de-DE" sz="2000" err="1">
                <a:ea typeface="+mn-lt"/>
                <a:cs typeface="+mn-lt"/>
              </a:rPr>
              <a:t>select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err="1">
                <a:ea typeface="+mn-lt"/>
                <a:cs typeface="+mn-lt"/>
              </a:rPr>
              <a:t>username</a:t>
            </a:r>
            <a:r>
              <a:rPr lang="de-DE" sz="2000" dirty="0">
                <a:ea typeface="+mn-lt"/>
                <a:cs typeface="+mn-lt"/>
              </a:rPr>
              <a:t>, </a:t>
            </a:r>
            <a:r>
              <a:rPr lang="de-DE" sz="2000" err="1">
                <a:ea typeface="+mn-lt"/>
                <a:cs typeface="+mn-lt"/>
              </a:rPr>
              <a:t>password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err="1">
                <a:ea typeface="+mn-lt"/>
                <a:cs typeface="+mn-lt"/>
              </a:rPr>
              <a:t>from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err="1">
                <a:ea typeface="+mn-lt"/>
                <a:cs typeface="+mn-lt"/>
              </a:rPr>
              <a:t>customer</a:t>
            </a:r>
            <a:r>
              <a:rPr lang="de-DE" sz="2000" dirty="0">
                <a:ea typeface="+mn-lt"/>
                <a:cs typeface="+mn-lt"/>
              </a:rPr>
              <a:t>"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de-DE" sz="1800" dirty="0"/>
          </a:p>
          <a:p>
            <a:endParaRPr lang="de-DE" dirty="0"/>
          </a:p>
          <a:p>
            <a:pPr lvl="1">
              <a:buFont typeface="Courier New" panose="020B0604020202020204" pitchFamily="34" charset="0"/>
              <a:buChar char="o"/>
            </a:pPr>
            <a:endParaRPr lang="de-DE" dirty="0"/>
          </a:p>
          <a:p>
            <a:pPr lvl="1">
              <a:buFont typeface="Courier New" panose="020B0604020202020204" pitchFamily="34" charset="0"/>
              <a:buChar char="o"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6FACCA-79B5-B362-7730-8EB6FE10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5</a:t>
            </a:fld>
            <a:endParaRPr lang="de-DE"/>
          </a:p>
        </p:txBody>
      </p:sp>
      <p:pic>
        <p:nvPicPr>
          <p:cNvPr id="6" name="Grafik 5" descr="Ein Bild, das Text, Schrift, Grün, Screenshot enthält.&#10;&#10;Beschreibung automatisch generiert.">
            <a:extLst>
              <a:ext uri="{FF2B5EF4-FFF2-40B4-BE49-F238E27FC236}">
                <a16:creationId xmlns:a16="http://schemas.microsoft.com/office/drawing/2014/main" id="{9CB7FCB3-8B3A-1427-28AC-E4408FCAB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264418"/>
            <a:ext cx="2124365" cy="59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83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3C300-1A0F-B795-E337-E794F852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a typeface="+mj-lt"/>
                <a:cs typeface="+mj-lt"/>
              </a:rPr>
              <a:t>Spider </a:t>
            </a:r>
            <a:r>
              <a:rPr lang="de-DE" b="1" err="1">
                <a:ea typeface="+mj-lt"/>
                <a:cs typeface="+mj-lt"/>
              </a:rPr>
              <a:t>dataset</a:t>
            </a:r>
            <a:endParaRPr lang="de-DE" b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C38B9F-DDAA-3671-515F-1B7FD7884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 sz="2600" dirty="0">
              <a:ea typeface="+mn-lt"/>
              <a:cs typeface="+mn-lt"/>
            </a:endParaRPr>
          </a:p>
          <a:p>
            <a:r>
              <a:rPr lang="de-DE" sz="2600" err="1">
                <a:ea typeface="+mn-lt"/>
                <a:cs typeface="+mn-lt"/>
              </a:rPr>
              <a:t>requires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the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model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to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generalise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better</a:t>
            </a:r>
            <a:endParaRPr lang="de-DE" sz="2600">
              <a:ea typeface="+mn-lt"/>
              <a:cs typeface="+mn-lt"/>
            </a:endParaRPr>
          </a:p>
          <a:p>
            <a:r>
              <a:rPr lang="de-DE" sz="2600" dirty="0" err="1">
                <a:ea typeface="+mn-lt"/>
                <a:cs typeface="+mn-lt"/>
              </a:rPr>
              <a:t>various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dirty="0" err="1">
                <a:ea typeface="+mn-lt"/>
                <a:cs typeface="+mn-lt"/>
              </a:rPr>
              <a:t>domains</a:t>
            </a:r>
            <a:r>
              <a:rPr lang="de-DE" sz="2600" dirty="0">
                <a:ea typeface="+mn-lt"/>
                <a:cs typeface="+mn-lt"/>
              </a:rPr>
              <a:t> -&gt; </a:t>
            </a:r>
            <a:r>
              <a:rPr lang="de-DE" sz="2600" dirty="0" err="1">
                <a:ea typeface="+mn-lt"/>
                <a:cs typeface="+mn-lt"/>
              </a:rPr>
              <a:t>hence</a:t>
            </a:r>
            <a:r>
              <a:rPr lang="de-DE" sz="2600" dirty="0">
                <a:ea typeface="+mn-lt"/>
                <a:cs typeface="+mn-lt"/>
              </a:rPr>
              <a:t>, </a:t>
            </a:r>
            <a:r>
              <a:rPr lang="de-DE" sz="2600" dirty="0" err="1">
                <a:ea typeface="+mn-lt"/>
                <a:cs typeface="+mn-lt"/>
              </a:rPr>
              <a:t>the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dirty="0" err="1">
                <a:ea typeface="+mn-lt"/>
                <a:cs typeface="+mn-lt"/>
              </a:rPr>
              <a:t>name</a:t>
            </a:r>
            <a:r>
              <a:rPr lang="de-DE" sz="2600" dirty="0">
                <a:ea typeface="+mn-lt"/>
                <a:cs typeface="+mn-lt"/>
              </a:rPr>
              <a:t> "</a:t>
            </a:r>
            <a:r>
              <a:rPr lang="de-DE" sz="2600" dirty="0" err="1">
                <a:ea typeface="+mn-lt"/>
                <a:cs typeface="+mn-lt"/>
              </a:rPr>
              <a:t>spider</a:t>
            </a:r>
            <a:r>
              <a:rPr lang="de-DE" sz="2600" dirty="0">
                <a:ea typeface="+mn-lt"/>
                <a:cs typeface="+mn-lt"/>
              </a:rPr>
              <a:t>"</a:t>
            </a:r>
          </a:p>
          <a:p>
            <a:r>
              <a:rPr lang="de-DE" sz="2600" dirty="0" err="1">
                <a:ea typeface="+mn-lt"/>
                <a:cs typeface="+mn-lt"/>
              </a:rPr>
              <a:t>beats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dirty="0" err="1">
                <a:ea typeface="+mn-lt"/>
                <a:cs typeface="+mn-lt"/>
              </a:rPr>
              <a:t>WikiSQL</a:t>
            </a:r>
            <a:r>
              <a:rPr lang="de-DE" sz="2600" dirty="0">
                <a:ea typeface="+mn-lt"/>
                <a:cs typeface="+mn-lt"/>
              </a:rPr>
              <a:t>  </a:t>
            </a:r>
            <a:r>
              <a:rPr lang="de-DE" sz="2600" dirty="0" err="1">
                <a:ea typeface="+mn-lt"/>
                <a:cs typeface="+mn-lt"/>
              </a:rPr>
              <a:t>or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dirty="0" err="1">
                <a:ea typeface="+mn-lt"/>
                <a:cs typeface="+mn-lt"/>
              </a:rPr>
              <a:t>other</a:t>
            </a:r>
            <a:r>
              <a:rPr lang="de-DE" sz="2600" dirty="0">
                <a:ea typeface="+mn-lt"/>
                <a:cs typeface="+mn-lt"/>
              </a:rPr>
              <a:t> SQL </a:t>
            </a:r>
            <a:r>
              <a:rPr lang="de-DE" sz="2600" dirty="0" err="1">
                <a:ea typeface="+mn-lt"/>
                <a:cs typeface="+mn-lt"/>
              </a:rPr>
              <a:t>datasets</a:t>
            </a:r>
            <a:endParaRPr lang="de-DE" sz="2600" dirty="0" err="1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2200" b="1" dirty="0"/>
              <a:t>More</a:t>
            </a:r>
            <a:r>
              <a:rPr lang="de-DE" sz="2200" dirty="0"/>
              <a:t> </a:t>
            </a:r>
            <a:r>
              <a:rPr lang="de-DE" sz="2200" dirty="0" err="1"/>
              <a:t>databases</a:t>
            </a:r>
            <a:endParaRPr lang="de-DE" sz="22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2200" dirty="0">
                <a:ea typeface="+mn-lt"/>
                <a:cs typeface="+mn-lt"/>
              </a:rPr>
              <a:t>Covers a wider </a:t>
            </a:r>
            <a:r>
              <a:rPr lang="de-DE" sz="2200" dirty="0" err="1">
                <a:ea typeface="+mn-lt"/>
                <a:cs typeface="+mn-lt"/>
              </a:rPr>
              <a:t>range</a:t>
            </a:r>
            <a:r>
              <a:rPr lang="de-DE" sz="2200" dirty="0">
                <a:ea typeface="+mn-lt"/>
                <a:cs typeface="+mn-lt"/>
              </a:rPr>
              <a:t> </a:t>
            </a:r>
            <a:r>
              <a:rPr lang="de-DE" sz="2200" dirty="0" err="1">
                <a:ea typeface="+mn-lt"/>
                <a:cs typeface="+mn-lt"/>
              </a:rPr>
              <a:t>of</a:t>
            </a:r>
            <a:r>
              <a:rPr lang="de-DE" sz="2200" dirty="0">
                <a:ea typeface="+mn-lt"/>
                <a:cs typeface="+mn-lt"/>
              </a:rPr>
              <a:t> </a:t>
            </a:r>
            <a:r>
              <a:rPr lang="de-DE" sz="2200" dirty="0" err="1">
                <a:ea typeface="+mn-lt"/>
                <a:cs typeface="+mn-lt"/>
              </a:rPr>
              <a:t>domains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de-DE" dirty="0"/>
          </a:p>
          <a:p>
            <a:pPr lvl="1">
              <a:buFont typeface="Courier New" panose="020B0604020202020204" pitchFamily="34" charset="0"/>
              <a:buChar char="o"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689D57-27FB-29A6-EFA7-7F67A30F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6</a:t>
            </a:fld>
            <a:endParaRPr lang="de-DE"/>
          </a:p>
        </p:txBody>
      </p:sp>
      <p:pic>
        <p:nvPicPr>
          <p:cNvPr id="6" name="Grafik 5" descr="Ein Bild, das Text, Schrift, Grün, Screenshot enthält.&#10;&#10;Beschreibung automatisch generiert.">
            <a:extLst>
              <a:ext uri="{FF2B5EF4-FFF2-40B4-BE49-F238E27FC236}">
                <a16:creationId xmlns:a16="http://schemas.microsoft.com/office/drawing/2014/main" id="{63B56F03-404F-82C6-2606-0638212F2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264418"/>
            <a:ext cx="2124365" cy="59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2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AA3F45A-F1E5-BE19-CD3C-6D2D6D77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2672"/>
            <a:ext cx="10069902" cy="1138657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Natural Language </a:t>
            </a:r>
            <a:r>
              <a:rPr lang="de-DE" b="1" dirty="0" err="1"/>
              <a:t>Meets</a:t>
            </a:r>
            <a:r>
              <a:rPr lang="de-DE" b="1" dirty="0"/>
              <a:t> Database: </a:t>
            </a:r>
            <a:br>
              <a:rPr lang="de-DE" b="1" dirty="0"/>
            </a:br>
            <a:r>
              <a:rPr lang="de-DE" sz="2800" dirty="0"/>
              <a:t>System Transparency and User Understanding in NL-</a:t>
            </a:r>
            <a:r>
              <a:rPr lang="de-DE" sz="2800" dirty="0" err="1"/>
              <a:t>to</a:t>
            </a:r>
            <a:r>
              <a:rPr lang="de-DE" sz="2800" dirty="0"/>
              <a:t>-SQL Translation</a:t>
            </a:r>
          </a:p>
          <a:p>
            <a:endParaRPr lang="de-DE" b="1" dirty="0"/>
          </a:p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C38B9F-DDAA-3671-515F-1B7FD7884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030712"/>
                </a:solidFill>
              </a:rPr>
              <a:t>Problem Statement</a:t>
            </a:r>
            <a:endParaRPr lang="de-DE" sz="1800" dirty="0"/>
          </a:p>
          <a:p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Create SQL-queries dynamically with machine learning to replace conventional template systems</a:t>
            </a:r>
          </a:p>
          <a:p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Understanding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user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requirements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and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feedback</a:t>
            </a:r>
            <a:endParaRPr lang="en-US" sz="26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Enhancing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AI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system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effectiveness</a:t>
            </a:r>
            <a:endParaRPr lang="de-DE" dirty="0" err="1">
              <a:solidFill>
                <a:srgbClr val="030712"/>
              </a:solidFill>
            </a:endParaRPr>
          </a:p>
          <a:p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Improving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overall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user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experience</a:t>
            </a:r>
            <a:endParaRPr lang="de-DE" dirty="0">
              <a:solidFill>
                <a:srgbClr val="030712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de-DE" b="1" dirty="0">
              <a:solidFill>
                <a:srgbClr val="030712"/>
              </a:solidFill>
            </a:endParaRPr>
          </a:p>
          <a:p>
            <a:pPr marL="0" indent="0">
              <a:buNone/>
            </a:pPr>
            <a:r>
              <a:rPr lang="de-DE" b="1" dirty="0" err="1">
                <a:solidFill>
                  <a:srgbClr val="030712"/>
                </a:solidFill>
              </a:rPr>
              <a:t>Related</a:t>
            </a:r>
            <a:r>
              <a:rPr lang="de-DE" b="1" dirty="0">
                <a:solidFill>
                  <a:srgbClr val="030712"/>
                </a:solidFill>
              </a:rPr>
              <a:t> Work</a:t>
            </a:r>
            <a:endParaRPr lang="de-DE" dirty="0">
              <a:solidFill>
                <a:srgbClr val="030712"/>
              </a:solidFill>
            </a:endParaRPr>
          </a:p>
          <a:p>
            <a:r>
              <a:rPr lang="en-US" dirty="0">
                <a:solidFill>
                  <a:srgbClr val="030712"/>
                </a:solidFill>
                <a:ea typeface="+mn-lt"/>
                <a:cs typeface="+mn-lt"/>
              </a:rPr>
              <a:t>Top performing Text-To-SQL: Alibaba Group</a:t>
            </a:r>
            <a:br>
              <a:rPr lang="en-US" dirty="0"/>
            </a:br>
            <a:endParaRPr lang="en-US" dirty="0"/>
          </a:p>
          <a:p>
            <a:endParaRPr lang="de-DE" dirty="0">
              <a:solidFill>
                <a:srgbClr val="030712"/>
              </a:solidFill>
            </a:endParaRPr>
          </a:p>
          <a:p>
            <a:endParaRPr lang="de-DE" sz="1800" dirty="0"/>
          </a:p>
          <a:p>
            <a:endParaRPr lang="de-DE" dirty="0"/>
          </a:p>
          <a:p>
            <a:pPr lvl="1">
              <a:buFont typeface="Courier New" panose="020B0604020202020204" pitchFamily="34" charset="0"/>
              <a:buChar char="o"/>
            </a:pPr>
            <a:endParaRPr lang="de-DE" dirty="0"/>
          </a:p>
          <a:p>
            <a:pPr lvl="1">
              <a:buFont typeface="Courier New" panose="020B0604020202020204" pitchFamily="34" charset="0"/>
              <a:buChar char="o"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689D57-27FB-29A6-EFA7-7F67A30F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7</a:t>
            </a:fld>
            <a:endParaRPr lang="de-DE"/>
          </a:p>
        </p:txBody>
      </p:sp>
      <p:pic>
        <p:nvPicPr>
          <p:cNvPr id="6" name="Grafik 5" descr="Ein Bild, das Text, Schrift, Grün, Screenshot enthält.&#10;&#10;Beschreibung automatisch generiert.">
            <a:extLst>
              <a:ext uri="{FF2B5EF4-FFF2-40B4-BE49-F238E27FC236}">
                <a16:creationId xmlns:a16="http://schemas.microsoft.com/office/drawing/2014/main" id="{63B56F03-404F-82C6-2606-0638212F2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264418"/>
            <a:ext cx="2124365" cy="59834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77B7BDA-3A76-9136-10CE-438CCA90C086}"/>
              </a:ext>
            </a:extLst>
          </p:cNvPr>
          <p:cNvSpPr txBox="1"/>
          <p:nvPr/>
        </p:nvSpPr>
        <p:spPr>
          <a:xfrm>
            <a:off x="7743645" y="6492815"/>
            <a:ext cx="346206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https://arxiv.org/pdf/2308.15363</a:t>
            </a:r>
          </a:p>
        </p:txBody>
      </p:sp>
    </p:spTree>
    <p:extLst>
      <p:ext uri="{BB962C8B-B14F-4D97-AF65-F5344CB8AC3E}">
        <p14:creationId xmlns:p14="http://schemas.microsoft.com/office/powerpoint/2010/main" val="220055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AA3F45A-F1E5-BE19-CD3C-6D2D6D77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2672"/>
            <a:ext cx="10069902" cy="1138657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Natural Language </a:t>
            </a:r>
            <a:r>
              <a:rPr lang="de-DE" b="1" dirty="0" err="1"/>
              <a:t>Meets</a:t>
            </a:r>
            <a:r>
              <a:rPr lang="de-DE" b="1" dirty="0"/>
              <a:t> Database: </a:t>
            </a:r>
            <a:br>
              <a:rPr lang="de-DE" b="1" dirty="0"/>
            </a:br>
            <a:r>
              <a:rPr lang="de-DE" sz="2800" dirty="0"/>
              <a:t>System Transparency and User Understanding in NL-</a:t>
            </a:r>
            <a:r>
              <a:rPr lang="de-DE" sz="2800" dirty="0" err="1"/>
              <a:t>to</a:t>
            </a:r>
            <a:r>
              <a:rPr lang="de-DE" sz="2800" dirty="0"/>
              <a:t>-SQL Translation</a:t>
            </a:r>
          </a:p>
          <a:p>
            <a:endParaRPr lang="de-DE" b="1" dirty="0"/>
          </a:p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C38B9F-DDAA-3671-515F-1B7FD7884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927"/>
            <a:ext cx="10515600" cy="485454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de-DE" b="1" dirty="0"/>
              <a:t>Research Questions</a:t>
            </a:r>
            <a:endParaRPr lang="de-DE" dirty="0"/>
          </a:p>
          <a:p>
            <a:pPr>
              <a:buFont typeface="Arial"/>
              <a:buChar char="•"/>
            </a:pP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Characteristics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of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typical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user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natural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language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queries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to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SQL</a:t>
            </a:r>
            <a:endParaRPr lang="de-DE" dirty="0"/>
          </a:p>
          <a:p>
            <a:pPr>
              <a:buFont typeface="Arial"/>
              <a:buChar char="•"/>
            </a:pP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Common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mismatches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between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user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intent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and SQL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queries</a:t>
            </a:r>
            <a:endParaRPr lang="de-DE" dirty="0" err="1">
              <a:solidFill>
                <a:srgbClr val="030712"/>
              </a:solidFill>
            </a:endParaRPr>
          </a:p>
          <a:p>
            <a:pPr>
              <a:buFont typeface="Arial"/>
              <a:buChar char="•"/>
            </a:pPr>
            <a:r>
              <a:rPr lang="de-DE" dirty="0" err="1">
                <a:solidFill>
                  <a:srgbClr val="030712"/>
                </a:solidFill>
              </a:rPr>
              <a:t>Adapt</a:t>
            </a:r>
            <a:r>
              <a:rPr lang="de-DE" dirty="0">
                <a:solidFill>
                  <a:srgbClr val="030712"/>
                </a:solidFill>
              </a:rPr>
              <a:t> SQL </a:t>
            </a:r>
            <a:r>
              <a:rPr lang="de-DE" dirty="0" err="1">
                <a:solidFill>
                  <a:srgbClr val="030712"/>
                </a:solidFill>
              </a:rPr>
              <a:t>queries</a:t>
            </a:r>
            <a:r>
              <a:rPr lang="de-DE" dirty="0">
                <a:solidFill>
                  <a:srgbClr val="030712"/>
                </a:solidFill>
              </a:rPr>
              <a:t> </a:t>
            </a:r>
            <a:r>
              <a:rPr lang="de-DE" dirty="0" err="1">
                <a:solidFill>
                  <a:srgbClr val="030712"/>
                </a:solidFill>
              </a:rPr>
              <a:t>to</a:t>
            </a:r>
            <a:r>
              <a:rPr lang="de-DE" dirty="0">
                <a:solidFill>
                  <a:srgbClr val="030712"/>
                </a:solidFill>
              </a:rPr>
              <a:t> </a:t>
            </a:r>
            <a:r>
              <a:rPr lang="de-DE" dirty="0" err="1">
                <a:solidFill>
                  <a:srgbClr val="030712"/>
                </a:solidFill>
              </a:rPr>
              <a:t>user</a:t>
            </a:r>
            <a:r>
              <a:rPr lang="de-DE" dirty="0">
                <a:solidFill>
                  <a:srgbClr val="030712"/>
                </a:solidFill>
              </a:rPr>
              <a:t> </a:t>
            </a:r>
            <a:r>
              <a:rPr lang="de-DE" dirty="0" err="1">
                <a:solidFill>
                  <a:srgbClr val="030712"/>
                </a:solidFill>
              </a:rPr>
              <a:t>intent</a:t>
            </a:r>
            <a:endParaRPr lang="de-DE" dirty="0">
              <a:solidFill>
                <a:srgbClr val="030712"/>
              </a:solidFill>
            </a:endParaRPr>
          </a:p>
          <a:p>
            <a:pPr>
              <a:buFont typeface="Arial"/>
              <a:buChar char="•"/>
            </a:pP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Communicate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system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limitations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to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users</a:t>
            </a:r>
            <a:endParaRPr lang="de-DE" dirty="0" err="1">
              <a:solidFill>
                <a:srgbClr val="030712"/>
              </a:solidFill>
            </a:endParaRPr>
          </a:p>
          <a:p>
            <a:pPr>
              <a:buFont typeface="Arial"/>
              <a:buChar char="•"/>
            </a:pP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Provide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understandable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privacy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restriction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feedback</a:t>
            </a:r>
            <a:endParaRPr lang="de-DE" dirty="0"/>
          </a:p>
          <a:p>
            <a:pPr marL="0" indent="0">
              <a:buNone/>
            </a:pPr>
            <a:endParaRPr lang="de-DE" b="1" dirty="0">
              <a:solidFill>
                <a:srgbClr val="030712"/>
              </a:solidFill>
            </a:endParaRPr>
          </a:p>
          <a:p>
            <a:pPr marL="0" indent="0">
              <a:buNone/>
            </a:pPr>
            <a:endParaRPr lang="de-DE" dirty="0">
              <a:solidFill>
                <a:srgbClr val="030712"/>
              </a:solidFill>
              <a:ea typeface="+mn-lt"/>
              <a:cs typeface="+mn-lt"/>
            </a:endParaRPr>
          </a:p>
          <a:p>
            <a:endParaRPr lang="de-DE" dirty="0">
              <a:solidFill>
                <a:srgbClr val="030712"/>
              </a:solidFill>
            </a:endParaRPr>
          </a:p>
          <a:p>
            <a:endParaRPr lang="de-DE" sz="1800" dirty="0">
              <a:solidFill>
                <a:srgbClr val="000000"/>
              </a:solidFill>
            </a:endParaRPr>
          </a:p>
          <a:p>
            <a:endParaRPr lang="de-DE" dirty="0"/>
          </a:p>
          <a:p>
            <a:pPr lvl="1">
              <a:buFont typeface="Courier New" panose="020B0604020202020204" pitchFamily="34" charset="0"/>
              <a:buChar char="o"/>
            </a:pPr>
            <a:endParaRPr lang="de-DE" dirty="0"/>
          </a:p>
          <a:p>
            <a:pPr lvl="1">
              <a:buFont typeface="Courier New" panose="020B0604020202020204" pitchFamily="34" charset="0"/>
              <a:buChar char="o"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689D57-27FB-29A6-EFA7-7F67A30F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8</a:t>
            </a:fld>
            <a:endParaRPr lang="de-DE"/>
          </a:p>
        </p:txBody>
      </p:sp>
      <p:pic>
        <p:nvPicPr>
          <p:cNvPr id="6" name="Grafik 5" descr="Ein Bild, das Text, Schrift, Grün, Screenshot enthält.&#10;&#10;Beschreibung automatisch generiert.">
            <a:extLst>
              <a:ext uri="{FF2B5EF4-FFF2-40B4-BE49-F238E27FC236}">
                <a16:creationId xmlns:a16="http://schemas.microsoft.com/office/drawing/2014/main" id="{63B56F03-404F-82C6-2606-0638212F2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264418"/>
            <a:ext cx="2124365" cy="59834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77B7BDA-3A76-9136-10CE-438CCA90C086}"/>
              </a:ext>
            </a:extLst>
          </p:cNvPr>
          <p:cNvSpPr txBox="1"/>
          <p:nvPr/>
        </p:nvSpPr>
        <p:spPr>
          <a:xfrm>
            <a:off x="7743645" y="6492815"/>
            <a:ext cx="346206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https://arxiv.org/pdf/2308.15363</a:t>
            </a:r>
          </a:p>
        </p:txBody>
      </p:sp>
    </p:spTree>
    <p:extLst>
      <p:ext uri="{BB962C8B-B14F-4D97-AF65-F5344CB8AC3E}">
        <p14:creationId xmlns:p14="http://schemas.microsoft.com/office/powerpoint/2010/main" val="316195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AA3F45A-F1E5-BE19-CD3C-6D2D6D77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2672"/>
            <a:ext cx="10069902" cy="860467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Natural Language </a:t>
            </a:r>
            <a:r>
              <a:rPr lang="de-DE" b="1" dirty="0" err="1"/>
              <a:t>Meets</a:t>
            </a:r>
            <a:r>
              <a:rPr lang="de-DE" b="1" dirty="0"/>
              <a:t> Database: </a:t>
            </a:r>
            <a:br>
              <a:rPr lang="de-DE" b="1" dirty="0"/>
            </a:br>
            <a:r>
              <a:rPr lang="de-DE" sz="2800" dirty="0"/>
              <a:t>System Transparency and User Understanding in NL-</a:t>
            </a:r>
            <a:r>
              <a:rPr lang="de-DE" sz="2800" dirty="0" err="1"/>
              <a:t>to</a:t>
            </a:r>
            <a:r>
              <a:rPr lang="de-DE" sz="2800" dirty="0"/>
              <a:t>-SQL Translation</a:t>
            </a:r>
          </a:p>
          <a:p>
            <a:endParaRPr lang="de-DE" b="1" dirty="0"/>
          </a:p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C38B9F-DDAA-3671-515F-1B7FD7884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991"/>
            <a:ext cx="10515600" cy="4725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de-DE" b="1" dirty="0" err="1"/>
              <a:t>Expected</a:t>
            </a:r>
            <a:r>
              <a:rPr lang="de-DE" b="1" dirty="0"/>
              <a:t> Outcome</a:t>
            </a:r>
            <a:endParaRPr lang="en-US"/>
          </a:p>
          <a:p>
            <a:pPr>
              <a:buFont typeface="Arial,Sans-Serif"/>
              <a:buChar char="•"/>
            </a:pPr>
            <a:r>
              <a:rPr lang="de-DE" dirty="0" err="1">
                <a:solidFill>
                  <a:srgbClr val="030712"/>
                </a:solidFill>
                <a:latin typeface="Arial"/>
                <a:cs typeface="Arial"/>
              </a:rPr>
              <a:t>Insights</a:t>
            </a:r>
            <a:r>
              <a:rPr lang="de-DE" dirty="0">
                <a:solidFill>
                  <a:srgbClr val="030712"/>
                </a:solidFill>
                <a:latin typeface="Arial"/>
                <a:cs typeface="Arial"/>
              </a:rPr>
              <a:t> </a:t>
            </a:r>
            <a:r>
              <a:rPr lang="de-DE" dirty="0" err="1">
                <a:solidFill>
                  <a:srgbClr val="030712"/>
                </a:solidFill>
                <a:latin typeface="Arial"/>
                <a:cs typeface="Arial"/>
              </a:rPr>
              <a:t>into</a:t>
            </a:r>
            <a:r>
              <a:rPr lang="de-DE" dirty="0">
                <a:solidFill>
                  <a:srgbClr val="030712"/>
                </a:solidFill>
                <a:latin typeface="Arial"/>
                <a:cs typeface="Arial"/>
              </a:rPr>
              <a:t> </a:t>
            </a:r>
            <a:r>
              <a:rPr lang="de-DE" dirty="0" err="1">
                <a:solidFill>
                  <a:srgbClr val="030712"/>
                </a:solidFill>
                <a:latin typeface="Arial"/>
                <a:cs typeface="Arial"/>
              </a:rPr>
              <a:t>effective</a:t>
            </a:r>
            <a:r>
              <a:rPr lang="de-DE" dirty="0">
                <a:solidFill>
                  <a:srgbClr val="030712"/>
                </a:solidFill>
                <a:latin typeface="Arial"/>
                <a:cs typeface="Arial"/>
              </a:rPr>
              <a:t> user-AI </a:t>
            </a:r>
            <a:r>
              <a:rPr lang="de-DE" dirty="0" err="1">
                <a:solidFill>
                  <a:srgbClr val="030712"/>
                </a:solidFill>
                <a:latin typeface="Arial"/>
                <a:cs typeface="Arial"/>
              </a:rPr>
              <a:t>communication</a:t>
            </a:r>
            <a:r>
              <a:rPr lang="de-DE" dirty="0">
                <a:solidFill>
                  <a:srgbClr val="030712"/>
                </a:solidFill>
                <a:latin typeface="Arial"/>
                <a:cs typeface="Arial"/>
              </a:rPr>
              <a:t> </a:t>
            </a:r>
            <a:r>
              <a:rPr lang="de-DE" dirty="0" err="1">
                <a:solidFill>
                  <a:srgbClr val="030712"/>
                </a:solidFill>
                <a:latin typeface="Arial"/>
                <a:cs typeface="Arial"/>
              </a:rPr>
              <a:t>patterns</a:t>
            </a:r>
            <a:endParaRPr lang="en-US" dirty="0" err="1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de-DE" dirty="0" err="1">
                <a:solidFill>
                  <a:srgbClr val="030712"/>
                </a:solidFill>
              </a:rPr>
              <a:t>Integrate</a:t>
            </a:r>
            <a:r>
              <a:rPr lang="de-DE" dirty="0">
                <a:solidFill>
                  <a:srgbClr val="030712"/>
                </a:solidFill>
              </a:rPr>
              <a:t> </a:t>
            </a:r>
            <a:r>
              <a:rPr lang="de-DE" dirty="0" err="1">
                <a:solidFill>
                  <a:srgbClr val="030712"/>
                </a:solidFill>
              </a:rPr>
              <a:t>users</a:t>
            </a:r>
            <a:r>
              <a:rPr lang="de-DE" dirty="0">
                <a:solidFill>
                  <a:srgbClr val="030712"/>
                </a:solidFill>
              </a:rPr>
              <a:t> </a:t>
            </a:r>
            <a:r>
              <a:rPr lang="de-DE" dirty="0" err="1">
                <a:solidFill>
                  <a:srgbClr val="030712"/>
                </a:solidFill>
              </a:rPr>
              <a:t>feedback</a:t>
            </a:r>
            <a:r>
              <a:rPr lang="de-DE" dirty="0">
                <a:solidFill>
                  <a:srgbClr val="030712"/>
                </a:solidFill>
              </a:rPr>
              <a:t> </a:t>
            </a:r>
            <a:r>
              <a:rPr lang="de-DE" dirty="0" err="1">
                <a:solidFill>
                  <a:srgbClr val="030712"/>
                </a:solidFill>
              </a:rPr>
              <a:t>into</a:t>
            </a:r>
            <a:r>
              <a:rPr lang="de-DE" dirty="0">
                <a:solidFill>
                  <a:srgbClr val="030712"/>
                </a:solidFill>
              </a:rPr>
              <a:t> interface</a:t>
            </a:r>
            <a:endParaRPr lang="de-DE"/>
          </a:p>
          <a:p>
            <a:pPr>
              <a:buFont typeface="Arial"/>
              <a:buChar char="•"/>
            </a:pP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UI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that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users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genuinely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appreciate</a:t>
            </a:r>
            <a:endParaRPr lang="de-DE" dirty="0" err="1">
              <a:solidFill>
                <a:srgbClr val="030712"/>
              </a:solidFill>
            </a:endParaRPr>
          </a:p>
          <a:p>
            <a:pPr>
              <a:buFont typeface="Arial"/>
              <a:buChar char="•"/>
            </a:pPr>
            <a:r>
              <a:rPr lang="de-DE" b="1" dirty="0" err="1">
                <a:solidFill>
                  <a:srgbClr val="000000"/>
                </a:solidFill>
                <a:ea typeface="+mn-lt"/>
                <a:cs typeface="+mn-lt"/>
              </a:rPr>
              <a:t>Methodology</a:t>
            </a:r>
            <a:endParaRPr lang="de-DE" dirty="0" err="1">
              <a:ea typeface="+mn-lt"/>
              <a:cs typeface="+mn-lt"/>
            </a:endParaRPr>
          </a:p>
          <a:p>
            <a:endParaRPr lang="de-DE" dirty="0">
              <a:solidFill>
                <a:srgbClr val="030712"/>
              </a:solidFill>
            </a:endParaRPr>
          </a:p>
          <a:p>
            <a:endParaRPr lang="de-DE" sz="1800" dirty="0"/>
          </a:p>
          <a:p>
            <a:endParaRPr lang="de-DE" dirty="0"/>
          </a:p>
          <a:p>
            <a:pPr lvl="1">
              <a:buFont typeface="Courier New" panose="020B0604020202020204" pitchFamily="34" charset="0"/>
              <a:buChar char="o"/>
            </a:pPr>
            <a:endParaRPr lang="de-DE" dirty="0"/>
          </a:p>
          <a:p>
            <a:pPr lvl="1">
              <a:buFont typeface="Courier New" panose="020B0604020202020204" pitchFamily="34" charset="0"/>
              <a:buChar char="o"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689D57-27FB-29A6-EFA7-7F67A30F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9</a:t>
            </a:fld>
            <a:endParaRPr lang="de-DE"/>
          </a:p>
        </p:txBody>
      </p:sp>
      <p:pic>
        <p:nvPicPr>
          <p:cNvPr id="6" name="Grafik 5" descr="Ein Bild, das Text, Schrift, Grün, Screenshot enthält.&#10;&#10;Beschreibung automatisch generiert.">
            <a:extLst>
              <a:ext uri="{FF2B5EF4-FFF2-40B4-BE49-F238E27FC236}">
                <a16:creationId xmlns:a16="http://schemas.microsoft.com/office/drawing/2014/main" id="{63B56F03-404F-82C6-2606-0638212F2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264418"/>
            <a:ext cx="2124365" cy="59834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77B7BDA-3A76-9136-10CE-438CCA90C086}"/>
              </a:ext>
            </a:extLst>
          </p:cNvPr>
          <p:cNvSpPr txBox="1"/>
          <p:nvPr/>
        </p:nvSpPr>
        <p:spPr>
          <a:xfrm>
            <a:off x="7743645" y="6492815"/>
            <a:ext cx="346206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https://arxiv.org/pdf/2308.15363</a:t>
            </a:r>
          </a:p>
        </p:txBody>
      </p:sp>
      <p:pic>
        <p:nvPicPr>
          <p:cNvPr id="2" name="Grafik 1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2EC855EB-DEE0-9E5A-4189-D72D6709D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836" y="3270972"/>
            <a:ext cx="6215494" cy="298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0083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10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</vt:lpstr>
      <vt:lpstr> SQI:  Search-Query-Interpreter  </vt:lpstr>
      <vt:lpstr>Problem</vt:lpstr>
      <vt:lpstr>State of the Art</vt:lpstr>
      <vt:lpstr>Idea</vt:lpstr>
      <vt:lpstr>Focus of our project</vt:lpstr>
      <vt:lpstr>Spider dataset</vt:lpstr>
      <vt:lpstr>Natural Language Meets Database:  System Transparency and User Understanding in NL-to-SQL Translation  </vt:lpstr>
      <vt:lpstr>Natural Language Meets Database:  System Transparency and User Understanding in NL-to-SQL Translation  </vt:lpstr>
      <vt:lpstr>Natural Language Meets Database:  System Transparency and User Understanding in NL-to-SQL Translation  </vt:lpstr>
      <vt:lpstr>Thank you  For your 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542</cp:revision>
  <dcterms:created xsi:type="dcterms:W3CDTF">2024-11-04T05:50:55Z</dcterms:created>
  <dcterms:modified xsi:type="dcterms:W3CDTF">2024-11-27T11:46:28Z</dcterms:modified>
</cp:coreProperties>
</file>