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8" r:id="rId3"/>
    <p:sldId id="271" r:id="rId4"/>
    <p:sldId id="260" r:id="rId5"/>
    <p:sldId id="261" r:id="rId6"/>
    <p:sldId id="272" r:id="rId7"/>
    <p:sldId id="273" r:id="rId8"/>
    <p:sldId id="263" r:id="rId9"/>
    <p:sldId id="267" r:id="rId10"/>
    <p:sldId id="274" r:id="rId11"/>
    <p:sldId id="268" r:id="rId12"/>
    <p:sldId id="269" r:id="rId13"/>
    <p:sldId id="275" r:id="rId14"/>
    <p:sldId id="262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3CF48A-1A7E-EDF0-85AE-4713DA8326CF}" v="13" dt="2024-12-01T11:18:06.357"/>
    <p1510:client id="{A4154F32-DDE6-B21A-5F6F-21540694799A}" v="22" dt="2024-12-01T10:20:36.699"/>
    <p1510:client id="{AC4D16C7-4504-5874-0120-E12B5FAA3057}" v="20" dt="2024-11-30T11:10:03.30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Helle Formatvorlag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74AC35-AE71-4102-AF14-99920A16FBCF}" type="datetimeFigureOut">
              <a:t>01.12.2024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AF587A-3E5D-432E-B5C6-8F5FC1F1A554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30966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F587A-3E5D-432E-B5C6-8F5FC1F1A554}" type="slidenum">
              <a:rPr lang="de-DE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58438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Development </a:t>
            </a:r>
            <a:r>
              <a:rPr lang="de-DE" dirty="0" err="1"/>
              <a:t>of</a:t>
            </a:r>
            <a:r>
              <a:rPr lang="de-DE" dirty="0"/>
              <a:t> an AI </a:t>
            </a:r>
            <a:r>
              <a:rPr lang="de-DE" dirty="0" err="1"/>
              <a:t>system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enhanced</a:t>
            </a:r>
            <a:r>
              <a:rPr lang="de-DE" dirty="0"/>
              <a:t> </a:t>
            </a:r>
            <a:r>
              <a:rPr lang="de-DE" dirty="0" err="1"/>
              <a:t>accuracy</a:t>
            </a:r>
            <a:r>
              <a:rPr lang="de-DE" dirty="0"/>
              <a:t> and user-</a:t>
            </a:r>
            <a:r>
              <a:rPr lang="de-DE" dirty="0" err="1"/>
              <a:t>friendly</a:t>
            </a:r>
            <a:r>
              <a:rPr lang="de-DE" dirty="0"/>
              <a:t> interface</a:t>
            </a:r>
          </a:p>
          <a:p>
            <a:r>
              <a:rPr lang="de-DE" dirty="0"/>
              <a:t>Implementation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comprehensive</a:t>
            </a:r>
            <a:r>
              <a:rPr lang="de-DE" dirty="0"/>
              <a:t> </a:t>
            </a:r>
            <a:r>
              <a:rPr lang="de-DE" dirty="0" err="1"/>
              <a:t>user</a:t>
            </a:r>
            <a:r>
              <a:rPr lang="de-DE" dirty="0"/>
              <a:t> </a:t>
            </a:r>
            <a:r>
              <a:rPr lang="de-DE" dirty="0" err="1"/>
              <a:t>surveys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feedback</a:t>
            </a:r>
            <a:r>
              <a:rPr lang="de-DE" dirty="0"/>
              <a:t> </a:t>
            </a:r>
            <a:r>
              <a:rPr lang="de-DE" dirty="0" err="1"/>
              <a:t>collection</a:t>
            </a:r>
            <a:endParaRPr lang="de-DE" dirty="0">
              <a:ea typeface="Calibri"/>
              <a:cs typeface="Calibri"/>
            </a:endParaRPr>
          </a:p>
          <a:p>
            <a:r>
              <a:rPr lang="de-DE" dirty="0"/>
              <a:t>Integration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user</a:t>
            </a:r>
            <a:r>
              <a:rPr lang="de-DE" dirty="0"/>
              <a:t> </a:t>
            </a:r>
            <a:r>
              <a:rPr lang="de-DE" dirty="0" err="1"/>
              <a:t>feedback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interface design </a:t>
            </a:r>
          </a:p>
          <a:p>
            <a:r>
              <a:rPr lang="de-DE" err="1"/>
              <a:t>Pitfalls</a:t>
            </a:r>
            <a:r>
              <a:rPr lang="de-DE" dirty="0"/>
              <a:t> in </a:t>
            </a:r>
            <a:r>
              <a:rPr lang="de-DE" err="1"/>
              <a:t>real</a:t>
            </a:r>
            <a:r>
              <a:rPr lang="de-DE" dirty="0"/>
              <a:t> </a:t>
            </a:r>
            <a:r>
              <a:rPr lang="de-DE" err="1"/>
              <a:t>world</a:t>
            </a:r>
            <a:r>
              <a:rPr lang="de-DE" dirty="0"/>
              <a:t> </a:t>
            </a:r>
            <a:r>
              <a:rPr lang="de-DE" err="1"/>
              <a:t>environments</a:t>
            </a:r>
            <a:r>
              <a:rPr lang="de-DE" dirty="0"/>
              <a:t> </a:t>
            </a:r>
            <a:r>
              <a:rPr lang="de-DE" err="1"/>
              <a:t>with</a:t>
            </a:r>
            <a:r>
              <a:rPr lang="de-DE" dirty="0"/>
              <a:t> such an AI</a:t>
            </a:r>
          </a:p>
          <a:p>
            <a:endParaRPr lang="de-DE" dirty="0">
              <a:ea typeface="Calibri"/>
              <a:cs typeface="Calibri"/>
            </a:endParaRPr>
          </a:p>
          <a:p>
            <a:r>
              <a:rPr lang="de-DE" dirty="0">
                <a:ea typeface="Calibri"/>
                <a:cs typeface="Calibri"/>
              </a:rPr>
              <a:t>Pfeil zu Ai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F587A-3E5D-432E-B5C6-8F5FC1F1A554}" type="slidenum"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75800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Development </a:t>
            </a:r>
            <a:r>
              <a:rPr lang="de-DE" dirty="0" err="1"/>
              <a:t>of</a:t>
            </a:r>
            <a:r>
              <a:rPr lang="de-DE" dirty="0"/>
              <a:t> an AI </a:t>
            </a:r>
            <a:r>
              <a:rPr lang="de-DE" dirty="0" err="1"/>
              <a:t>system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enhanced</a:t>
            </a:r>
            <a:r>
              <a:rPr lang="de-DE" dirty="0"/>
              <a:t> </a:t>
            </a:r>
            <a:r>
              <a:rPr lang="de-DE" dirty="0" err="1"/>
              <a:t>accuracy</a:t>
            </a:r>
            <a:r>
              <a:rPr lang="de-DE" dirty="0"/>
              <a:t> and user-</a:t>
            </a:r>
            <a:r>
              <a:rPr lang="de-DE" dirty="0" err="1"/>
              <a:t>friendly</a:t>
            </a:r>
            <a:r>
              <a:rPr lang="de-DE" dirty="0"/>
              <a:t> interface</a:t>
            </a:r>
          </a:p>
          <a:p>
            <a:r>
              <a:rPr lang="de-DE" dirty="0"/>
              <a:t>Implementation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comprehensive</a:t>
            </a:r>
            <a:r>
              <a:rPr lang="de-DE" dirty="0"/>
              <a:t> </a:t>
            </a:r>
            <a:r>
              <a:rPr lang="de-DE" dirty="0" err="1"/>
              <a:t>user</a:t>
            </a:r>
            <a:r>
              <a:rPr lang="de-DE" dirty="0"/>
              <a:t> </a:t>
            </a:r>
            <a:r>
              <a:rPr lang="de-DE" dirty="0" err="1"/>
              <a:t>surveys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feedback</a:t>
            </a:r>
            <a:r>
              <a:rPr lang="de-DE" dirty="0"/>
              <a:t> </a:t>
            </a:r>
            <a:r>
              <a:rPr lang="de-DE" dirty="0" err="1"/>
              <a:t>collection</a:t>
            </a:r>
            <a:endParaRPr lang="de-DE" dirty="0">
              <a:ea typeface="Calibri"/>
              <a:cs typeface="Calibri"/>
            </a:endParaRPr>
          </a:p>
          <a:p>
            <a:r>
              <a:rPr lang="de-DE" dirty="0"/>
              <a:t>Integration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user</a:t>
            </a:r>
            <a:r>
              <a:rPr lang="de-DE" dirty="0"/>
              <a:t> </a:t>
            </a:r>
            <a:r>
              <a:rPr lang="de-DE" dirty="0" err="1"/>
              <a:t>feedback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interface design </a:t>
            </a:r>
          </a:p>
          <a:p>
            <a:r>
              <a:rPr lang="de-DE" err="1"/>
              <a:t>Pitfalls</a:t>
            </a:r>
            <a:r>
              <a:rPr lang="de-DE" dirty="0"/>
              <a:t> in </a:t>
            </a:r>
            <a:r>
              <a:rPr lang="de-DE" err="1"/>
              <a:t>real</a:t>
            </a:r>
            <a:r>
              <a:rPr lang="de-DE" dirty="0"/>
              <a:t> </a:t>
            </a:r>
            <a:r>
              <a:rPr lang="de-DE" err="1"/>
              <a:t>world</a:t>
            </a:r>
            <a:r>
              <a:rPr lang="de-DE" dirty="0"/>
              <a:t> </a:t>
            </a:r>
            <a:r>
              <a:rPr lang="de-DE" err="1"/>
              <a:t>environments</a:t>
            </a:r>
            <a:r>
              <a:rPr lang="de-DE" dirty="0"/>
              <a:t> </a:t>
            </a:r>
            <a:r>
              <a:rPr lang="de-DE" err="1"/>
              <a:t>with</a:t>
            </a:r>
            <a:r>
              <a:rPr lang="de-DE" dirty="0"/>
              <a:t> such an AI</a:t>
            </a:r>
          </a:p>
          <a:p>
            <a:endParaRPr lang="de-DE" dirty="0">
              <a:ea typeface="Calibri"/>
              <a:cs typeface="Calibri"/>
            </a:endParaRPr>
          </a:p>
          <a:p>
            <a:r>
              <a:rPr lang="de-DE" dirty="0">
                <a:ea typeface="Calibri"/>
                <a:cs typeface="Calibri"/>
              </a:rPr>
              <a:t>Pfeil zu Ai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F587A-3E5D-432E-B5C6-8F5FC1F1A554}" type="slidenum"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97815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F587A-3E5D-432E-B5C6-8F5FC1F1A554}" type="slidenum">
              <a:rPr lang="de-DE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94584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dirty="0"/>
              <a:t>Privacy </a:t>
            </a:r>
            <a:r>
              <a:rPr lang="de-DE" b="1" dirty="0" err="1"/>
              <a:t>preserving</a:t>
            </a:r>
            <a:r>
              <a:rPr lang="de-DE" b="1" dirty="0"/>
              <a:t> AI</a:t>
            </a:r>
          </a:p>
          <a:p>
            <a:r>
              <a:rPr lang="de-DE" dirty="0">
                <a:cs typeface="Calibri"/>
              </a:rPr>
              <a:t>Mehr </a:t>
            </a:r>
            <a:r>
              <a:rPr lang="de-DE" dirty="0" err="1">
                <a:cs typeface="Calibri"/>
              </a:rPr>
              <a:t>vorheben</a:t>
            </a:r>
            <a:endParaRPr lang="de-DE" b="1" dirty="0" err="1">
              <a:cs typeface="Calibri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F587A-3E5D-432E-B5C6-8F5FC1F1A554}" type="slidenum">
              <a:rPr lang="de-DE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28994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dirty="0"/>
              <a:t>Privacy </a:t>
            </a:r>
            <a:r>
              <a:rPr lang="de-DE" b="1" dirty="0" err="1"/>
              <a:t>preserving</a:t>
            </a:r>
            <a:r>
              <a:rPr lang="de-DE" b="1" dirty="0"/>
              <a:t> AI</a:t>
            </a:r>
          </a:p>
          <a:p>
            <a:r>
              <a:rPr lang="de-DE" dirty="0">
                <a:cs typeface="Calibri"/>
              </a:rPr>
              <a:t>Mehr </a:t>
            </a:r>
            <a:r>
              <a:rPr lang="de-DE" dirty="0" err="1">
                <a:cs typeface="Calibri"/>
              </a:rPr>
              <a:t>vorheben</a:t>
            </a:r>
            <a:endParaRPr lang="de-DE" b="1" dirty="0" err="1">
              <a:cs typeface="Calibri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F587A-3E5D-432E-B5C6-8F5FC1F1A554}" type="slidenum">
              <a:rPr lang="de-DE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85145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dirty="0"/>
              <a:t>Privacy </a:t>
            </a:r>
            <a:r>
              <a:rPr lang="de-DE" b="1" dirty="0" err="1"/>
              <a:t>preserving</a:t>
            </a:r>
            <a:r>
              <a:rPr lang="de-DE" b="1" dirty="0"/>
              <a:t> AI</a:t>
            </a:r>
          </a:p>
          <a:p>
            <a:r>
              <a:rPr lang="de-DE" dirty="0">
                <a:cs typeface="Calibri"/>
              </a:rPr>
              <a:t>Mehr </a:t>
            </a:r>
            <a:r>
              <a:rPr lang="de-DE" dirty="0" err="1">
                <a:cs typeface="Calibri"/>
              </a:rPr>
              <a:t>vorheben</a:t>
            </a:r>
            <a:endParaRPr lang="de-DE" b="1" dirty="0" err="1">
              <a:cs typeface="Calibri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F587A-3E5D-432E-B5C6-8F5FC1F1A554}" type="slidenum">
              <a:rPr lang="de-DE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7588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beats</a:t>
            </a:r>
            <a:r>
              <a:rPr lang="de-DE" dirty="0"/>
              <a:t> </a:t>
            </a:r>
            <a:r>
              <a:rPr lang="de-DE" dirty="0" err="1"/>
              <a:t>WikiSQL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 SQL </a:t>
            </a:r>
            <a:r>
              <a:rPr lang="de-DE" dirty="0" err="1"/>
              <a:t>datasets</a:t>
            </a:r>
            <a:r>
              <a:rPr lang="de-DE" dirty="0"/>
              <a:t> etwas schwammig besser erkläre wo ist es besser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F587A-3E5D-432E-B5C6-8F5FC1F1A554}" type="slidenum">
              <a:rPr lang="de-DE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98455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Our innovative approach leverages machine learning to generate dynamic SQL queries, moving beyond conventional template-based systems. The project focuses 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F587A-3E5D-432E-B5C6-8F5FC1F1A554}" type="slidenum"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17113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Our innovative approach leverages machine learning to generate dynamic SQL queries, moving beyond conventional template-based systems. The project focuses on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F587A-3E5D-432E-B5C6-8F5FC1F1A554}" type="slidenum"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66760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Our innovative approach leverages machine learning to generate dynamic SQL queries, moving beyond conventional template-based systems. The project focuses on</a:t>
            </a:r>
          </a:p>
          <a:p>
            <a:endParaRPr lang="en-US" dirty="0">
              <a:ea typeface="Calibri"/>
              <a:cs typeface="Calibri"/>
            </a:endParaRPr>
          </a:p>
          <a:p>
            <a:pPr marL="171450" indent="-171450">
              <a:lnSpc>
                <a:spcPct val="90000"/>
              </a:lnSpc>
              <a:spcBef>
                <a:spcPts val="1000"/>
              </a:spcBef>
              <a:buFont typeface="Arial,Sans-Serif"/>
              <a:buChar char="•"/>
            </a:pP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characterizes</a:t>
            </a:r>
            <a:r>
              <a:rPr lang="de-DE" dirty="0"/>
              <a:t> </a:t>
            </a:r>
            <a:r>
              <a:rPr lang="de-DE" dirty="0" err="1"/>
              <a:t>typical</a:t>
            </a:r>
            <a:r>
              <a:rPr lang="de-DE" dirty="0"/>
              <a:t> </a:t>
            </a:r>
            <a:r>
              <a:rPr lang="de-DE" dirty="0" err="1"/>
              <a:t>user</a:t>
            </a:r>
            <a:r>
              <a:rPr lang="de-DE" dirty="0"/>
              <a:t> </a:t>
            </a:r>
            <a:r>
              <a:rPr lang="de-DE" dirty="0" err="1"/>
              <a:t>queries</a:t>
            </a:r>
            <a:r>
              <a:rPr lang="de-DE" dirty="0"/>
              <a:t> in </a:t>
            </a:r>
            <a:r>
              <a:rPr lang="de-DE" dirty="0" err="1"/>
              <a:t>natural</a:t>
            </a:r>
            <a:r>
              <a:rPr lang="de-DE" dirty="0"/>
              <a:t> </a:t>
            </a:r>
            <a:r>
              <a:rPr lang="de-DE" dirty="0" err="1"/>
              <a:t>language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SQL </a:t>
            </a:r>
            <a:r>
              <a:rPr lang="de-DE" dirty="0" err="1"/>
              <a:t>systems</a:t>
            </a:r>
            <a:r>
              <a:rPr lang="de-DE" dirty="0"/>
              <a:t>?</a:t>
            </a:r>
            <a:endParaRPr lang="de-DE" dirty="0">
              <a:ea typeface="Calibri"/>
              <a:cs typeface="Calibri"/>
            </a:endParaRPr>
          </a:p>
          <a:p>
            <a:pPr marL="171450" indent="-171450">
              <a:lnSpc>
                <a:spcPct val="90000"/>
              </a:lnSpc>
              <a:spcBef>
                <a:spcPts val="1000"/>
              </a:spcBef>
              <a:buFont typeface="Arial,Sans-Serif"/>
              <a:buChar char="•"/>
            </a:pP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common</a:t>
            </a:r>
            <a:r>
              <a:rPr lang="de-DE" dirty="0"/>
              <a:t> </a:t>
            </a:r>
            <a:r>
              <a:rPr lang="de-DE" dirty="0" err="1"/>
              <a:t>mismatches</a:t>
            </a:r>
            <a:r>
              <a:rPr lang="de-DE" dirty="0"/>
              <a:t> </a:t>
            </a:r>
            <a:r>
              <a:rPr lang="de-DE" dirty="0" err="1"/>
              <a:t>between</a:t>
            </a:r>
            <a:r>
              <a:rPr lang="de-DE" dirty="0"/>
              <a:t> </a:t>
            </a:r>
            <a:r>
              <a:rPr lang="de-DE" dirty="0" err="1"/>
              <a:t>user</a:t>
            </a:r>
            <a:r>
              <a:rPr lang="de-DE" dirty="0"/>
              <a:t> </a:t>
            </a:r>
            <a:r>
              <a:rPr lang="de-DE" dirty="0" err="1"/>
              <a:t>intent</a:t>
            </a:r>
            <a:r>
              <a:rPr lang="de-DE" dirty="0"/>
              <a:t> and </a:t>
            </a:r>
            <a:r>
              <a:rPr lang="de-DE" dirty="0" err="1"/>
              <a:t>generated</a:t>
            </a:r>
            <a:r>
              <a:rPr lang="de-DE" dirty="0"/>
              <a:t> SQL </a:t>
            </a:r>
            <a:r>
              <a:rPr lang="de-DE" dirty="0" err="1"/>
              <a:t>queries</a:t>
            </a:r>
            <a:r>
              <a:rPr lang="de-DE" dirty="0"/>
              <a:t>? </a:t>
            </a:r>
            <a:endParaRPr lang="de-DE" dirty="0">
              <a:ea typeface="Calibri"/>
              <a:cs typeface="Calibri"/>
            </a:endParaRPr>
          </a:p>
          <a:p>
            <a:pPr marL="171450" indent="-171450">
              <a:lnSpc>
                <a:spcPct val="90000"/>
              </a:lnSpc>
              <a:spcBef>
                <a:spcPts val="1000"/>
              </a:spcBef>
              <a:buFont typeface="Arial,Sans-Serif"/>
              <a:buChar char="•"/>
            </a:pPr>
            <a:r>
              <a:rPr lang="de-DE" dirty="0" err="1"/>
              <a:t>How</a:t>
            </a:r>
            <a:r>
              <a:rPr lang="de-DE" dirty="0"/>
              <a:t> do </a:t>
            </a:r>
            <a:r>
              <a:rPr lang="de-DE" dirty="0" err="1"/>
              <a:t>users</a:t>
            </a:r>
            <a:r>
              <a:rPr lang="de-DE" dirty="0"/>
              <a:t> </a:t>
            </a:r>
            <a:r>
              <a:rPr lang="de-DE" dirty="0" err="1"/>
              <a:t>prefer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correct</a:t>
            </a:r>
            <a:r>
              <a:rPr lang="de-DE" dirty="0"/>
              <a:t> SQL </a:t>
            </a:r>
            <a:r>
              <a:rPr lang="de-DE" dirty="0" err="1"/>
              <a:t>queries</a:t>
            </a:r>
            <a:r>
              <a:rPr lang="de-DE" dirty="0"/>
              <a:t> </a:t>
            </a:r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they</a:t>
            </a:r>
            <a:r>
              <a:rPr lang="de-DE" dirty="0"/>
              <a:t> </a:t>
            </a:r>
            <a:r>
              <a:rPr lang="de-DE" dirty="0" err="1"/>
              <a:t>don't</a:t>
            </a:r>
            <a:r>
              <a:rPr lang="de-DE" dirty="0"/>
              <a:t> match </a:t>
            </a:r>
            <a:r>
              <a:rPr lang="de-DE" dirty="0" err="1"/>
              <a:t>their</a:t>
            </a:r>
            <a:r>
              <a:rPr lang="de-DE" dirty="0"/>
              <a:t> </a:t>
            </a:r>
            <a:r>
              <a:rPr lang="de-DE" dirty="0" err="1"/>
              <a:t>intentions</a:t>
            </a:r>
            <a:r>
              <a:rPr lang="de-DE" dirty="0"/>
              <a:t>?</a:t>
            </a:r>
            <a:endParaRPr lang="de-DE" dirty="0">
              <a:ea typeface="Calibri"/>
              <a:cs typeface="Calibri"/>
            </a:endParaRPr>
          </a:p>
          <a:p>
            <a:pPr marL="171450" indent="-171450">
              <a:lnSpc>
                <a:spcPct val="90000"/>
              </a:lnSpc>
              <a:spcBef>
                <a:spcPts val="1000"/>
              </a:spcBef>
              <a:buFont typeface="Arial,Sans-Serif"/>
              <a:buChar char="•"/>
            </a:pP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effective</a:t>
            </a:r>
            <a:r>
              <a:rPr lang="de-DE" dirty="0"/>
              <a:t> </a:t>
            </a:r>
            <a:r>
              <a:rPr lang="de-DE" dirty="0" err="1"/>
              <a:t>ways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communicate</a:t>
            </a:r>
            <a:r>
              <a:rPr lang="de-DE" dirty="0"/>
              <a:t> </a:t>
            </a:r>
            <a:r>
              <a:rPr lang="de-DE" dirty="0" err="1"/>
              <a:t>system</a:t>
            </a:r>
            <a:r>
              <a:rPr lang="de-DE" dirty="0"/>
              <a:t> </a:t>
            </a:r>
            <a:r>
              <a:rPr lang="de-DE" dirty="0" err="1"/>
              <a:t>limitations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users</a:t>
            </a:r>
            <a:r>
              <a:rPr lang="de-DE" dirty="0"/>
              <a:t>?</a:t>
            </a:r>
            <a:endParaRPr lang="de-DE" dirty="0">
              <a:ea typeface="Calibri"/>
              <a:cs typeface="Calibri"/>
            </a:endParaRPr>
          </a:p>
          <a:p>
            <a:pPr marL="171450" indent="-171450">
              <a:lnSpc>
                <a:spcPct val="90000"/>
              </a:lnSpc>
              <a:spcBef>
                <a:spcPts val="1000"/>
              </a:spcBef>
              <a:buFont typeface="Arial,Sans-Serif"/>
              <a:buChar char="•"/>
            </a:pP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privacy</a:t>
            </a:r>
            <a:r>
              <a:rPr lang="de-DE" dirty="0"/>
              <a:t> </a:t>
            </a:r>
            <a:r>
              <a:rPr lang="de-DE" dirty="0" err="1"/>
              <a:t>restrictions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effectively</a:t>
            </a:r>
            <a:r>
              <a:rPr lang="de-DE" dirty="0"/>
              <a:t> </a:t>
            </a:r>
            <a:r>
              <a:rPr lang="de-DE" dirty="0" err="1"/>
              <a:t>communicated</a:t>
            </a:r>
            <a:r>
              <a:rPr lang="de-DE" dirty="0"/>
              <a:t> in </a:t>
            </a:r>
            <a:r>
              <a:rPr lang="de-DE" dirty="0" err="1"/>
              <a:t>natural</a:t>
            </a:r>
            <a:r>
              <a:rPr lang="de-DE" dirty="0"/>
              <a:t> </a:t>
            </a:r>
            <a:r>
              <a:rPr lang="de-DE" dirty="0" err="1"/>
              <a:t>language</a:t>
            </a:r>
            <a:r>
              <a:rPr lang="de-DE" dirty="0"/>
              <a:t> </a:t>
            </a:r>
            <a:r>
              <a:rPr lang="de-DE" dirty="0" err="1"/>
              <a:t>responses</a:t>
            </a:r>
            <a:r>
              <a:rPr lang="de-DE" dirty="0"/>
              <a:t>?</a:t>
            </a:r>
            <a:endParaRPr lang="en-US" dirty="0"/>
          </a:p>
          <a:p>
            <a:endParaRPr lang="en-US" dirty="0">
              <a:ea typeface="Calibri"/>
              <a:cs typeface="Calibri"/>
            </a:endParaRPr>
          </a:p>
          <a:p>
            <a:r>
              <a:rPr lang="en-US" dirty="0" err="1">
                <a:ea typeface="Calibri"/>
                <a:cs typeface="Calibri"/>
              </a:rPr>
              <a:t>stichpunkte</a:t>
            </a:r>
            <a:endParaRPr lang="en-US">
              <a:ea typeface="Calibri"/>
              <a:cs typeface="Calibri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F587A-3E5D-432E-B5C6-8F5FC1F1A554}" type="slidenum"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1916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01.12.2024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3166929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01.12.2024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9206799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01.12.2024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9958959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01.12.2024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3200589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01.12.2024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5585648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01.12.2024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2901757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01.12.2024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4084034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01.12.2024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0206447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01.12.2024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7692832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01.12.2024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3883237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01.12.2024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9888776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3EB3054-B75A-4BD7-8B3E-8DC0F614FAF3}" type="datetimeFigureOut">
              <a:rPr lang="de-DE" smtClean="0"/>
              <a:t>01.12.2024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4725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369671" y="611148"/>
            <a:ext cx="9144000" cy="4056283"/>
          </a:xfrm>
        </p:spPr>
        <p:txBody>
          <a:bodyPr>
            <a:normAutofit/>
          </a:bodyPr>
          <a:lstStyle/>
          <a:p>
            <a:br>
              <a:rPr lang="de-DE" sz="5200" dirty="0">
                <a:latin typeface="Arial"/>
                <a:cs typeface="Arial"/>
              </a:rPr>
            </a:br>
            <a:r>
              <a:rPr lang="de-DE" sz="5200" dirty="0">
                <a:latin typeface="Arial"/>
                <a:cs typeface="Arial"/>
              </a:rPr>
              <a:t>SQI: </a:t>
            </a:r>
            <a:br>
              <a:rPr lang="de-DE" sz="5200" dirty="0">
                <a:latin typeface="Arial"/>
                <a:cs typeface="Arial"/>
              </a:rPr>
            </a:br>
            <a:r>
              <a:rPr lang="de-DE" sz="5200" dirty="0">
                <a:latin typeface="Arial"/>
                <a:cs typeface="Arial"/>
              </a:rPr>
              <a:t>Search-Query-Interpreter</a:t>
            </a:r>
            <a:endParaRPr lang="de-DE" dirty="0"/>
          </a:p>
          <a:p>
            <a:br>
              <a:rPr lang="en-US" dirty="0"/>
            </a:b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sz="2800" dirty="0" err="1">
                <a:solidFill>
                  <a:srgbClr val="595959"/>
                </a:solidFill>
                <a:latin typeface="Arial"/>
                <a:cs typeface="Arial"/>
              </a:rPr>
              <a:t>Parssa</a:t>
            </a:r>
            <a:r>
              <a:rPr lang="de-DE" sz="280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de-DE" sz="2800" dirty="0" err="1">
                <a:solidFill>
                  <a:srgbClr val="595959"/>
                </a:solidFill>
                <a:latin typeface="Arial"/>
                <a:cs typeface="Arial"/>
              </a:rPr>
              <a:t>Jashnieh</a:t>
            </a:r>
            <a:r>
              <a:rPr lang="de-DE" sz="2800" dirty="0">
                <a:solidFill>
                  <a:srgbClr val="595959"/>
                </a:solidFill>
                <a:latin typeface="Arial"/>
                <a:cs typeface="Arial"/>
              </a:rPr>
              <a:t>, Jacob Ortenberg, Thivyan Sivananthan</a:t>
            </a:r>
            <a:endParaRPr lang="de-DE"/>
          </a:p>
          <a:p>
            <a:br>
              <a:rPr lang="en-US" dirty="0"/>
            </a:br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9AD39FC-70E6-9F64-4793-24E864B5F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1</a:t>
            </a:fld>
            <a:endParaRPr lang="de-DE"/>
          </a:p>
        </p:txBody>
      </p:sp>
      <p:pic>
        <p:nvPicPr>
          <p:cNvPr id="5" name="Grafik 4" descr="Ein Bild, das Text, Schrift, Grün, Screenshot enthält.&#10;&#10;Beschreibung automatisch generiert.">
            <a:extLst>
              <a:ext uri="{FF2B5EF4-FFF2-40B4-BE49-F238E27FC236}">
                <a16:creationId xmlns:a16="http://schemas.microsoft.com/office/drawing/2014/main" id="{E323729F-A1A5-EA37-86CE-FA3BB6E7FC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6264418"/>
            <a:ext cx="2124365" cy="598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4998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1AA3F45A-F1E5-BE19-CD3C-6D2D6D77A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52672"/>
            <a:ext cx="10069902" cy="1138657"/>
          </a:xfrm>
        </p:spPr>
        <p:txBody>
          <a:bodyPr>
            <a:normAutofit fontScale="90000"/>
          </a:bodyPr>
          <a:lstStyle/>
          <a:p>
            <a:r>
              <a:rPr lang="de-DE" b="1" dirty="0"/>
              <a:t>Natural Language </a:t>
            </a:r>
            <a:r>
              <a:rPr lang="de-DE" b="1" dirty="0" err="1"/>
              <a:t>Meets</a:t>
            </a:r>
            <a:r>
              <a:rPr lang="de-DE" b="1" dirty="0"/>
              <a:t> Database: </a:t>
            </a:r>
            <a:br>
              <a:rPr lang="de-DE" b="1" dirty="0"/>
            </a:br>
            <a:r>
              <a:rPr lang="de-DE" sz="2800" dirty="0"/>
              <a:t>System Transparency and User Understanding in NL-</a:t>
            </a:r>
            <a:r>
              <a:rPr lang="de-DE" sz="2800" dirty="0" err="1"/>
              <a:t>to</a:t>
            </a:r>
            <a:r>
              <a:rPr lang="de-DE" sz="2800" dirty="0"/>
              <a:t>-SQL Translation</a:t>
            </a:r>
          </a:p>
          <a:p>
            <a:endParaRPr lang="de-DE" b="1" dirty="0"/>
          </a:p>
          <a:p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0C38B9F-DDAA-3671-515F-1B7FD78841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r>
              <a:rPr lang="de-DE" b="1" dirty="0">
                <a:solidFill>
                  <a:srgbClr val="030712"/>
                </a:solidFill>
              </a:rPr>
              <a:t>Problem Statement</a:t>
            </a:r>
            <a:endParaRPr lang="de-DE" sz="1800" dirty="0"/>
          </a:p>
          <a:p>
            <a:r>
              <a:rPr lang="en-US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Create SQL-queries dynamically with machine learning to replace conventional template systems</a:t>
            </a:r>
          </a:p>
          <a:p>
            <a:r>
              <a:rPr lang="de-DE" dirty="0">
                <a:solidFill>
                  <a:srgbClr val="030712"/>
                </a:solidFill>
                <a:ea typeface="+mn-lt"/>
                <a:cs typeface="+mn-lt"/>
              </a:rPr>
              <a:t>Understanding </a:t>
            </a:r>
            <a:r>
              <a:rPr lang="de-DE" dirty="0" err="1">
                <a:solidFill>
                  <a:srgbClr val="030712"/>
                </a:solidFill>
                <a:ea typeface="+mn-lt"/>
                <a:cs typeface="+mn-lt"/>
              </a:rPr>
              <a:t>user</a:t>
            </a:r>
            <a:r>
              <a:rPr lang="de-DE" dirty="0">
                <a:solidFill>
                  <a:srgbClr val="030712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rgbClr val="030712"/>
                </a:solidFill>
                <a:ea typeface="+mn-lt"/>
                <a:cs typeface="+mn-lt"/>
              </a:rPr>
              <a:t>requirements</a:t>
            </a:r>
            <a:r>
              <a:rPr lang="de-DE" dirty="0">
                <a:solidFill>
                  <a:srgbClr val="030712"/>
                </a:solidFill>
                <a:ea typeface="+mn-lt"/>
                <a:cs typeface="+mn-lt"/>
              </a:rPr>
              <a:t> and </a:t>
            </a:r>
            <a:r>
              <a:rPr lang="de-DE" dirty="0" err="1">
                <a:solidFill>
                  <a:srgbClr val="030712"/>
                </a:solidFill>
                <a:ea typeface="+mn-lt"/>
                <a:cs typeface="+mn-lt"/>
              </a:rPr>
              <a:t>feedback</a:t>
            </a:r>
            <a:endParaRPr lang="en-US" sz="2600" dirty="0">
              <a:solidFill>
                <a:srgbClr val="000000"/>
              </a:solidFill>
              <a:ea typeface="+mn-lt"/>
              <a:cs typeface="+mn-lt"/>
            </a:endParaRPr>
          </a:p>
          <a:p>
            <a:r>
              <a:rPr lang="de-DE" dirty="0" err="1">
                <a:solidFill>
                  <a:srgbClr val="030712"/>
                </a:solidFill>
                <a:ea typeface="+mn-lt"/>
                <a:cs typeface="+mn-lt"/>
              </a:rPr>
              <a:t>Enhancing</a:t>
            </a:r>
            <a:r>
              <a:rPr lang="de-DE" dirty="0">
                <a:solidFill>
                  <a:srgbClr val="030712"/>
                </a:solidFill>
                <a:ea typeface="+mn-lt"/>
                <a:cs typeface="+mn-lt"/>
              </a:rPr>
              <a:t> AI </a:t>
            </a:r>
            <a:r>
              <a:rPr lang="de-DE" dirty="0" err="1">
                <a:solidFill>
                  <a:srgbClr val="030712"/>
                </a:solidFill>
                <a:ea typeface="+mn-lt"/>
                <a:cs typeface="+mn-lt"/>
              </a:rPr>
              <a:t>system</a:t>
            </a:r>
            <a:r>
              <a:rPr lang="de-DE" dirty="0">
                <a:solidFill>
                  <a:srgbClr val="030712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rgbClr val="030712"/>
                </a:solidFill>
                <a:ea typeface="+mn-lt"/>
                <a:cs typeface="+mn-lt"/>
              </a:rPr>
              <a:t>effectiveness</a:t>
            </a:r>
            <a:endParaRPr lang="de-DE" dirty="0" err="1">
              <a:solidFill>
                <a:srgbClr val="030712"/>
              </a:solidFill>
            </a:endParaRPr>
          </a:p>
          <a:p>
            <a:r>
              <a:rPr lang="de-DE" dirty="0" err="1">
                <a:solidFill>
                  <a:srgbClr val="030712"/>
                </a:solidFill>
                <a:ea typeface="+mn-lt"/>
                <a:cs typeface="+mn-lt"/>
              </a:rPr>
              <a:t>Improving</a:t>
            </a:r>
            <a:r>
              <a:rPr lang="de-DE" dirty="0">
                <a:solidFill>
                  <a:srgbClr val="030712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rgbClr val="030712"/>
                </a:solidFill>
                <a:ea typeface="+mn-lt"/>
                <a:cs typeface="+mn-lt"/>
              </a:rPr>
              <a:t>overall</a:t>
            </a:r>
            <a:r>
              <a:rPr lang="de-DE" dirty="0">
                <a:solidFill>
                  <a:srgbClr val="030712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rgbClr val="030712"/>
                </a:solidFill>
                <a:ea typeface="+mn-lt"/>
                <a:cs typeface="+mn-lt"/>
              </a:rPr>
              <a:t>user</a:t>
            </a:r>
            <a:r>
              <a:rPr lang="de-DE" dirty="0">
                <a:solidFill>
                  <a:srgbClr val="030712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rgbClr val="030712"/>
                </a:solidFill>
                <a:ea typeface="+mn-lt"/>
                <a:cs typeface="+mn-lt"/>
              </a:rPr>
              <a:t>experience</a:t>
            </a:r>
            <a:endParaRPr lang="de-DE" dirty="0">
              <a:solidFill>
                <a:srgbClr val="030712"/>
              </a:solidFill>
              <a:ea typeface="+mn-lt"/>
              <a:cs typeface="+mn-lt"/>
            </a:endParaRPr>
          </a:p>
          <a:p>
            <a:pPr marL="0" indent="0">
              <a:buNone/>
            </a:pPr>
            <a:endParaRPr lang="de-DE" b="1" dirty="0">
              <a:solidFill>
                <a:srgbClr val="030712"/>
              </a:solidFill>
            </a:endParaRPr>
          </a:p>
          <a:p>
            <a:pPr marL="0" indent="0">
              <a:buNone/>
            </a:pPr>
            <a:r>
              <a:rPr lang="de-DE" b="1" dirty="0" err="1">
                <a:solidFill>
                  <a:srgbClr val="030712"/>
                </a:solidFill>
              </a:rPr>
              <a:t>Related</a:t>
            </a:r>
            <a:r>
              <a:rPr lang="de-DE" b="1" dirty="0">
                <a:solidFill>
                  <a:srgbClr val="030712"/>
                </a:solidFill>
              </a:rPr>
              <a:t> Work</a:t>
            </a:r>
            <a:endParaRPr lang="de-DE" dirty="0">
              <a:solidFill>
                <a:srgbClr val="030712"/>
              </a:solidFill>
            </a:endParaRPr>
          </a:p>
          <a:p>
            <a:r>
              <a:rPr lang="en-US" dirty="0">
                <a:solidFill>
                  <a:srgbClr val="030712"/>
                </a:solidFill>
                <a:ea typeface="+mn-lt"/>
                <a:cs typeface="+mn-lt"/>
              </a:rPr>
              <a:t>Top performing Text-To-SQL: Alibaba Group</a:t>
            </a:r>
            <a:br>
              <a:rPr lang="en-US" dirty="0"/>
            </a:br>
            <a:endParaRPr lang="en-US" dirty="0"/>
          </a:p>
          <a:p>
            <a:endParaRPr lang="de-DE" dirty="0">
              <a:solidFill>
                <a:srgbClr val="030712"/>
              </a:solidFill>
            </a:endParaRPr>
          </a:p>
          <a:p>
            <a:endParaRPr lang="de-DE" sz="1800" dirty="0"/>
          </a:p>
          <a:p>
            <a:endParaRPr lang="de-DE" dirty="0"/>
          </a:p>
          <a:p>
            <a:pPr lvl="1">
              <a:buFont typeface="Courier New" panose="020B0604020202020204" pitchFamily="34" charset="0"/>
              <a:buChar char="o"/>
            </a:pPr>
            <a:endParaRPr lang="de-DE" dirty="0"/>
          </a:p>
          <a:p>
            <a:pPr lvl="1">
              <a:buFont typeface="Courier New" panose="020B0604020202020204" pitchFamily="34" charset="0"/>
              <a:buChar char="o"/>
            </a:pP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A689D57-27FB-29A6-EFA7-7F67A30F1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10</a:t>
            </a:fld>
            <a:endParaRPr lang="de-DE"/>
          </a:p>
        </p:txBody>
      </p:sp>
      <p:pic>
        <p:nvPicPr>
          <p:cNvPr id="6" name="Grafik 5" descr="Ein Bild, das Text, Schrift, Grün, Screenshot enthält.&#10;&#10;Beschreibung automatisch generiert.">
            <a:extLst>
              <a:ext uri="{FF2B5EF4-FFF2-40B4-BE49-F238E27FC236}">
                <a16:creationId xmlns:a16="http://schemas.microsoft.com/office/drawing/2014/main" id="{63B56F03-404F-82C6-2606-0638212F2D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6264418"/>
            <a:ext cx="2124365" cy="598346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977B7BDA-3A76-9136-10CE-438CCA90C086}"/>
              </a:ext>
            </a:extLst>
          </p:cNvPr>
          <p:cNvSpPr txBox="1"/>
          <p:nvPr/>
        </p:nvSpPr>
        <p:spPr>
          <a:xfrm>
            <a:off x="7743645" y="6492815"/>
            <a:ext cx="3462068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/>
              <a:t>https://arxiv.org/pdf/2308.15363</a:t>
            </a:r>
          </a:p>
        </p:txBody>
      </p:sp>
    </p:spTree>
    <p:extLst>
      <p:ext uri="{BB962C8B-B14F-4D97-AF65-F5344CB8AC3E}">
        <p14:creationId xmlns:p14="http://schemas.microsoft.com/office/powerpoint/2010/main" val="41943527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1AA3F45A-F1E5-BE19-CD3C-6D2D6D77A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52672"/>
            <a:ext cx="10069902" cy="1138657"/>
          </a:xfrm>
        </p:spPr>
        <p:txBody>
          <a:bodyPr>
            <a:normAutofit fontScale="90000"/>
          </a:bodyPr>
          <a:lstStyle/>
          <a:p>
            <a:r>
              <a:rPr lang="de-DE" b="1" dirty="0"/>
              <a:t>Natural Language </a:t>
            </a:r>
            <a:r>
              <a:rPr lang="de-DE" b="1" dirty="0" err="1"/>
              <a:t>Meets</a:t>
            </a:r>
            <a:r>
              <a:rPr lang="de-DE" b="1" dirty="0"/>
              <a:t> Database: </a:t>
            </a:r>
            <a:br>
              <a:rPr lang="de-DE" b="1" dirty="0"/>
            </a:br>
            <a:r>
              <a:rPr lang="de-DE" sz="2800" dirty="0"/>
              <a:t>System Transparency and User Understanding in NL-</a:t>
            </a:r>
            <a:r>
              <a:rPr lang="de-DE" sz="2800" dirty="0" err="1"/>
              <a:t>to</a:t>
            </a:r>
            <a:r>
              <a:rPr lang="de-DE" sz="2800" dirty="0"/>
              <a:t>-SQL Translation</a:t>
            </a:r>
          </a:p>
          <a:p>
            <a:endParaRPr lang="de-DE" b="1" dirty="0"/>
          </a:p>
          <a:p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0C38B9F-DDAA-3671-515F-1B7FD78841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9927"/>
            <a:ext cx="10515600" cy="485454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de-DE" b="1" dirty="0"/>
              <a:t>Research Questions</a:t>
            </a:r>
            <a:endParaRPr lang="de-DE" dirty="0"/>
          </a:p>
          <a:p>
            <a:pPr>
              <a:buFont typeface="Arial"/>
              <a:buChar char="•"/>
            </a:pPr>
            <a:r>
              <a:rPr lang="de-DE" dirty="0" err="1">
                <a:solidFill>
                  <a:srgbClr val="030712"/>
                </a:solidFill>
                <a:ea typeface="+mn-lt"/>
                <a:cs typeface="+mn-lt"/>
              </a:rPr>
              <a:t>Characteristics</a:t>
            </a:r>
            <a:r>
              <a:rPr lang="de-DE" dirty="0">
                <a:solidFill>
                  <a:srgbClr val="030712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rgbClr val="030712"/>
                </a:solidFill>
                <a:ea typeface="+mn-lt"/>
                <a:cs typeface="+mn-lt"/>
              </a:rPr>
              <a:t>of</a:t>
            </a:r>
            <a:r>
              <a:rPr lang="de-DE" dirty="0">
                <a:solidFill>
                  <a:srgbClr val="030712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rgbClr val="030712"/>
                </a:solidFill>
                <a:ea typeface="+mn-lt"/>
                <a:cs typeface="+mn-lt"/>
              </a:rPr>
              <a:t>typical</a:t>
            </a:r>
            <a:r>
              <a:rPr lang="de-DE" dirty="0">
                <a:solidFill>
                  <a:srgbClr val="030712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rgbClr val="030712"/>
                </a:solidFill>
                <a:ea typeface="+mn-lt"/>
                <a:cs typeface="+mn-lt"/>
              </a:rPr>
              <a:t>user</a:t>
            </a:r>
            <a:r>
              <a:rPr lang="de-DE" dirty="0">
                <a:solidFill>
                  <a:srgbClr val="030712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rgbClr val="030712"/>
                </a:solidFill>
                <a:ea typeface="+mn-lt"/>
                <a:cs typeface="+mn-lt"/>
              </a:rPr>
              <a:t>natural</a:t>
            </a:r>
            <a:r>
              <a:rPr lang="de-DE" dirty="0">
                <a:solidFill>
                  <a:srgbClr val="030712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rgbClr val="030712"/>
                </a:solidFill>
                <a:ea typeface="+mn-lt"/>
                <a:cs typeface="+mn-lt"/>
              </a:rPr>
              <a:t>language</a:t>
            </a:r>
            <a:r>
              <a:rPr lang="de-DE" dirty="0">
                <a:solidFill>
                  <a:srgbClr val="030712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rgbClr val="030712"/>
                </a:solidFill>
                <a:ea typeface="+mn-lt"/>
                <a:cs typeface="+mn-lt"/>
              </a:rPr>
              <a:t>queries</a:t>
            </a:r>
            <a:r>
              <a:rPr lang="de-DE" dirty="0">
                <a:solidFill>
                  <a:srgbClr val="030712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rgbClr val="030712"/>
                </a:solidFill>
                <a:ea typeface="+mn-lt"/>
                <a:cs typeface="+mn-lt"/>
              </a:rPr>
              <a:t>to</a:t>
            </a:r>
            <a:r>
              <a:rPr lang="de-DE" dirty="0">
                <a:solidFill>
                  <a:srgbClr val="030712"/>
                </a:solidFill>
                <a:ea typeface="+mn-lt"/>
                <a:cs typeface="+mn-lt"/>
              </a:rPr>
              <a:t> SQL</a:t>
            </a:r>
            <a:endParaRPr lang="de-DE" dirty="0"/>
          </a:p>
          <a:p>
            <a:pPr>
              <a:buFont typeface="Arial"/>
              <a:buChar char="•"/>
            </a:pPr>
            <a:r>
              <a:rPr lang="de-DE" dirty="0">
                <a:solidFill>
                  <a:srgbClr val="030712"/>
                </a:solidFill>
                <a:ea typeface="+mn-lt"/>
                <a:cs typeface="+mn-lt"/>
              </a:rPr>
              <a:t>Common </a:t>
            </a:r>
            <a:r>
              <a:rPr lang="de-DE" dirty="0" err="1">
                <a:solidFill>
                  <a:srgbClr val="030712"/>
                </a:solidFill>
                <a:ea typeface="+mn-lt"/>
                <a:cs typeface="+mn-lt"/>
              </a:rPr>
              <a:t>mismatches</a:t>
            </a:r>
            <a:r>
              <a:rPr lang="de-DE" dirty="0">
                <a:solidFill>
                  <a:srgbClr val="030712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rgbClr val="030712"/>
                </a:solidFill>
                <a:ea typeface="+mn-lt"/>
                <a:cs typeface="+mn-lt"/>
              </a:rPr>
              <a:t>between</a:t>
            </a:r>
            <a:r>
              <a:rPr lang="de-DE" dirty="0">
                <a:solidFill>
                  <a:srgbClr val="030712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rgbClr val="030712"/>
                </a:solidFill>
                <a:ea typeface="+mn-lt"/>
                <a:cs typeface="+mn-lt"/>
              </a:rPr>
              <a:t>user</a:t>
            </a:r>
            <a:r>
              <a:rPr lang="de-DE" dirty="0">
                <a:solidFill>
                  <a:srgbClr val="030712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rgbClr val="030712"/>
                </a:solidFill>
                <a:ea typeface="+mn-lt"/>
                <a:cs typeface="+mn-lt"/>
              </a:rPr>
              <a:t>intent</a:t>
            </a:r>
            <a:r>
              <a:rPr lang="de-DE" dirty="0">
                <a:solidFill>
                  <a:srgbClr val="030712"/>
                </a:solidFill>
                <a:ea typeface="+mn-lt"/>
                <a:cs typeface="+mn-lt"/>
              </a:rPr>
              <a:t> and SQL </a:t>
            </a:r>
            <a:r>
              <a:rPr lang="de-DE" dirty="0" err="1">
                <a:solidFill>
                  <a:srgbClr val="030712"/>
                </a:solidFill>
                <a:ea typeface="+mn-lt"/>
                <a:cs typeface="+mn-lt"/>
              </a:rPr>
              <a:t>queries</a:t>
            </a:r>
            <a:endParaRPr lang="de-DE" dirty="0" err="1">
              <a:solidFill>
                <a:srgbClr val="030712"/>
              </a:solidFill>
            </a:endParaRPr>
          </a:p>
          <a:p>
            <a:pPr>
              <a:buFont typeface="Arial"/>
              <a:buChar char="•"/>
            </a:pPr>
            <a:r>
              <a:rPr lang="de-DE" dirty="0" err="1">
                <a:solidFill>
                  <a:srgbClr val="030712"/>
                </a:solidFill>
              </a:rPr>
              <a:t>Adapt</a:t>
            </a:r>
            <a:r>
              <a:rPr lang="de-DE" dirty="0">
                <a:solidFill>
                  <a:srgbClr val="030712"/>
                </a:solidFill>
              </a:rPr>
              <a:t> SQL </a:t>
            </a:r>
            <a:r>
              <a:rPr lang="de-DE" dirty="0" err="1">
                <a:solidFill>
                  <a:srgbClr val="030712"/>
                </a:solidFill>
              </a:rPr>
              <a:t>queries</a:t>
            </a:r>
            <a:r>
              <a:rPr lang="de-DE" dirty="0">
                <a:solidFill>
                  <a:srgbClr val="030712"/>
                </a:solidFill>
              </a:rPr>
              <a:t> </a:t>
            </a:r>
            <a:r>
              <a:rPr lang="de-DE" dirty="0" err="1">
                <a:solidFill>
                  <a:srgbClr val="030712"/>
                </a:solidFill>
              </a:rPr>
              <a:t>to</a:t>
            </a:r>
            <a:r>
              <a:rPr lang="de-DE" dirty="0">
                <a:solidFill>
                  <a:srgbClr val="030712"/>
                </a:solidFill>
              </a:rPr>
              <a:t> </a:t>
            </a:r>
            <a:r>
              <a:rPr lang="de-DE" dirty="0" err="1">
                <a:solidFill>
                  <a:srgbClr val="030712"/>
                </a:solidFill>
              </a:rPr>
              <a:t>user</a:t>
            </a:r>
            <a:r>
              <a:rPr lang="de-DE" dirty="0">
                <a:solidFill>
                  <a:srgbClr val="030712"/>
                </a:solidFill>
              </a:rPr>
              <a:t> </a:t>
            </a:r>
            <a:r>
              <a:rPr lang="de-DE" dirty="0" err="1">
                <a:solidFill>
                  <a:srgbClr val="030712"/>
                </a:solidFill>
              </a:rPr>
              <a:t>intent</a:t>
            </a:r>
            <a:endParaRPr lang="de-DE" dirty="0">
              <a:solidFill>
                <a:srgbClr val="030712"/>
              </a:solidFill>
            </a:endParaRPr>
          </a:p>
          <a:p>
            <a:pPr>
              <a:buFont typeface="Arial"/>
              <a:buChar char="•"/>
            </a:pPr>
            <a:r>
              <a:rPr lang="de-DE" dirty="0" err="1">
                <a:solidFill>
                  <a:srgbClr val="030712"/>
                </a:solidFill>
                <a:ea typeface="+mn-lt"/>
                <a:cs typeface="+mn-lt"/>
              </a:rPr>
              <a:t>Communicate</a:t>
            </a:r>
            <a:r>
              <a:rPr lang="de-DE" dirty="0">
                <a:solidFill>
                  <a:srgbClr val="030712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rgbClr val="030712"/>
                </a:solidFill>
                <a:ea typeface="+mn-lt"/>
                <a:cs typeface="+mn-lt"/>
              </a:rPr>
              <a:t>system</a:t>
            </a:r>
            <a:r>
              <a:rPr lang="de-DE" dirty="0">
                <a:solidFill>
                  <a:srgbClr val="030712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rgbClr val="030712"/>
                </a:solidFill>
                <a:ea typeface="+mn-lt"/>
                <a:cs typeface="+mn-lt"/>
              </a:rPr>
              <a:t>limitations</a:t>
            </a:r>
            <a:r>
              <a:rPr lang="de-DE" dirty="0">
                <a:solidFill>
                  <a:srgbClr val="030712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rgbClr val="030712"/>
                </a:solidFill>
                <a:ea typeface="+mn-lt"/>
                <a:cs typeface="+mn-lt"/>
              </a:rPr>
              <a:t>to</a:t>
            </a:r>
            <a:r>
              <a:rPr lang="de-DE" dirty="0">
                <a:solidFill>
                  <a:srgbClr val="030712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rgbClr val="030712"/>
                </a:solidFill>
                <a:ea typeface="+mn-lt"/>
                <a:cs typeface="+mn-lt"/>
              </a:rPr>
              <a:t>users</a:t>
            </a:r>
            <a:endParaRPr lang="de-DE" dirty="0" err="1">
              <a:solidFill>
                <a:srgbClr val="030712"/>
              </a:solidFill>
            </a:endParaRPr>
          </a:p>
          <a:p>
            <a:pPr>
              <a:buFont typeface="Arial"/>
              <a:buChar char="•"/>
            </a:pPr>
            <a:r>
              <a:rPr lang="de-DE" dirty="0" err="1">
                <a:solidFill>
                  <a:srgbClr val="030712"/>
                </a:solidFill>
                <a:ea typeface="+mn-lt"/>
                <a:cs typeface="+mn-lt"/>
              </a:rPr>
              <a:t>Provide</a:t>
            </a:r>
            <a:r>
              <a:rPr lang="de-DE" dirty="0">
                <a:solidFill>
                  <a:srgbClr val="030712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rgbClr val="030712"/>
                </a:solidFill>
                <a:ea typeface="+mn-lt"/>
                <a:cs typeface="+mn-lt"/>
              </a:rPr>
              <a:t>understandable</a:t>
            </a:r>
            <a:r>
              <a:rPr lang="de-DE" dirty="0">
                <a:solidFill>
                  <a:srgbClr val="030712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rgbClr val="030712"/>
                </a:solidFill>
                <a:ea typeface="+mn-lt"/>
                <a:cs typeface="+mn-lt"/>
              </a:rPr>
              <a:t>privacy</a:t>
            </a:r>
            <a:r>
              <a:rPr lang="de-DE" dirty="0">
                <a:solidFill>
                  <a:srgbClr val="030712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rgbClr val="030712"/>
                </a:solidFill>
                <a:ea typeface="+mn-lt"/>
                <a:cs typeface="+mn-lt"/>
              </a:rPr>
              <a:t>restriction</a:t>
            </a:r>
            <a:r>
              <a:rPr lang="de-DE" dirty="0">
                <a:solidFill>
                  <a:srgbClr val="030712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rgbClr val="030712"/>
                </a:solidFill>
                <a:ea typeface="+mn-lt"/>
                <a:cs typeface="+mn-lt"/>
              </a:rPr>
              <a:t>feedback</a:t>
            </a:r>
            <a:endParaRPr lang="de-DE" dirty="0"/>
          </a:p>
          <a:p>
            <a:pPr marL="0" indent="0">
              <a:buNone/>
            </a:pPr>
            <a:endParaRPr lang="de-DE" b="1" dirty="0">
              <a:solidFill>
                <a:srgbClr val="030712"/>
              </a:solidFill>
            </a:endParaRPr>
          </a:p>
          <a:p>
            <a:pPr marL="0" indent="0">
              <a:buNone/>
            </a:pPr>
            <a:endParaRPr lang="de-DE" dirty="0">
              <a:solidFill>
                <a:srgbClr val="030712"/>
              </a:solidFill>
              <a:ea typeface="+mn-lt"/>
              <a:cs typeface="+mn-lt"/>
            </a:endParaRPr>
          </a:p>
          <a:p>
            <a:endParaRPr lang="de-DE" dirty="0">
              <a:solidFill>
                <a:srgbClr val="030712"/>
              </a:solidFill>
            </a:endParaRPr>
          </a:p>
          <a:p>
            <a:endParaRPr lang="de-DE" sz="1800" dirty="0">
              <a:solidFill>
                <a:srgbClr val="000000"/>
              </a:solidFill>
            </a:endParaRPr>
          </a:p>
          <a:p>
            <a:endParaRPr lang="de-DE" dirty="0"/>
          </a:p>
          <a:p>
            <a:pPr lvl="1">
              <a:buFont typeface="Courier New" panose="020B0604020202020204" pitchFamily="34" charset="0"/>
              <a:buChar char="o"/>
            </a:pPr>
            <a:endParaRPr lang="de-DE" dirty="0"/>
          </a:p>
          <a:p>
            <a:pPr lvl="1">
              <a:buFont typeface="Courier New" panose="020B0604020202020204" pitchFamily="34" charset="0"/>
              <a:buChar char="o"/>
            </a:pP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A689D57-27FB-29A6-EFA7-7F67A30F1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11</a:t>
            </a:fld>
            <a:endParaRPr lang="de-DE"/>
          </a:p>
        </p:txBody>
      </p:sp>
      <p:pic>
        <p:nvPicPr>
          <p:cNvPr id="6" name="Grafik 5" descr="Ein Bild, das Text, Schrift, Grün, Screenshot enthält.&#10;&#10;Beschreibung automatisch generiert.">
            <a:extLst>
              <a:ext uri="{FF2B5EF4-FFF2-40B4-BE49-F238E27FC236}">
                <a16:creationId xmlns:a16="http://schemas.microsoft.com/office/drawing/2014/main" id="{63B56F03-404F-82C6-2606-0638212F2D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6264418"/>
            <a:ext cx="2124365" cy="598346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977B7BDA-3A76-9136-10CE-438CCA90C086}"/>
              </a:ext>
            </a:extLst>
          </p:cNvPr>
          <p:cNvSpPr txBox="1"/>
          <p:nvPr/>
        </p:nvSpPr>
        <p:spPr>
          <a:xfrm>
            <a:off x="7743645" y="6492815"/>
            <a:ext cx="3462068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/>
              <a:t>https://arxiv.org/pdf/2308.15363</a:t>
            </a:r>
          </a:p>
        </p:txBody>
      </p:sp>
    </p:spTree>
    <p:extLst>
      <p:ext uri="{BB962C8B-B14F-4D97-AF65-F5344CB8AC3E}">
        <p14:creationId xmlns:p14="http://schemas.microsoft.com/office/powerpoint/2010/main" val="31619573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1AA3F45A-F1E5-BE19-CD3C-6D2D6D77A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52672"/>
            <a:ext cx="10069902" cy="860467"/>
          </a:xfrm>
        </p:spPr>
        <p:txBody>
          <a:bodyPr>
            <a:normAutofit fontScale="90000"/>
          </a:bodyPr>
          <a:lstStyle/>
          <a:p>
            <a:r>
              <a:rPr lang="de-DE" b="1" dirty="0"/>
              <a:t>Natural Language </a:t>
            </a:r>
            <a:r>
              <a:rPr lang="de-DE" b="1" dirty="0" err="1"/>
              <a:t>Meets</a:t>
            </a:r>
            <a:r>
              <a:rPr lang="de-DE" b="1" dirty="0"/>
              <a:t> Database: </a:t>
            </a:r>
            <a:br>
              <a:rPr lang="de-DE" b="1" dirty="0"/>
            </a:br>
            <a:r>
              <a:rPr lang="de-DE" sz="2800" dirty="0"/>
              <a:t>System Transparency and User Understanding in NL-</a:t>
            </a:r>
            <a:r>
              <a:rPr lang="de-DE" sz="2800" dirty="0" err="1"/>
              <a:t>to</a:t>
            </a:r>
            <a:r>
              <a:rPr lang="de-DE" sz="2800" dirty="0"/>
              <a:t>-SQL Translation</a:t>
            </a:r>
          </a:p>
          <a:p>
            <a:endParaRPr lang="de-DE" b="1" dirty="0"/>
          </a:p>
          <a:p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0C38B9F-DDAA-3671-515F-1B7FD78841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5991"/>
            <a:ext cx="10515600" cy="472514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de-DE" b="1" dirty="0" err="1"/>
              <a:t>Expected</a:t>
            </a:r>
            <a:r>
              <a:rPr lang="de-DE" b="1" dirty="0"/>
              <a:t> Outcome</a:t>
            </a:r>
            <a:endParaRPr lang="en-US"/>
          </a:p>
          <a:p>
            <a:pPr>
              <a:buFont typeface="Arial,Sans-Serif"/>
              <a:buChar char="•"/>
            </a:pPr>
            <a:r>
              <a:rPr lang="de-DE" dirty="0" err="1">
                <a:solidFill>
                  <a:srgbClr val="030712"/>
                </a:solidFill>
                <a:latin typeface="Arial"/>
                <a:cs typeface="Arial"/>
              </a:rPr>
              <a:t>Insights</a:t>
            </a:r>
            <a:r>
              <a:rPr lang="de-DE" dirty="0">
                <a:solidFill>
                  <a:srgbClr val="030712"/>
                </a:solidFill>
                <a:latin typeface="Arial"/>
                <a:cs typeface="Arial"/>
              </a:rPr>
              <a:t> </a:t>
            </a:r>
            <a:r>
              <a:rPr lang="de-DE" dirty="0" err="1">
                <a:solidFill>
                  <a:srgbClr val="030712"/>
                </a:solidFill>
                <a:latin typeface="Arial"/>
                <a:cs typeface="Arial"/>
              </a:rPr>
              <a:t>into</a:t>
            </a:r>
            <a:r>
              <a:rPr lang="de-DE" dirty="0">
                <a:solidFill>
                  <a:srgbClr val="030712"/>
                </a:solidFill>
                <a:latin typeface="Arial"/>
                <a:cs typeface="Arial"/>
              </a:rPr>
              <a:t> </a:t>
            </a:r>
            <a:r>
              <a:rPr lang="de-DE" dirty="0" err="1">
                <a:solidFill>
                  <a:srgbClr val="030712"/>
                </a:solidFill>
                <a:latin typeface="Arial"/>
                <a:cs typeface="Arial"/>
              </a:rPr>
              <a:t>effective</a:t>
            </a:r>
            <a:r>
              <a:rPr lang="de-DE" dirty="0">
                <a:solidFill>
                  <a:srgbClr val="030712"/>
                </a:solidFill>
                <a:latin typeface="Arial"/>
                <a:cs typeface="Arial"/>
              </a:rPr>
              <a:t> user-AI </a:t>
            </a:r>
            <a:r>
              <a:rPr lang="de-DE" dirty="0" err="1">
                <a:solidFill>
                  <a:srgbClr val="030712"/>
                </a:solidFill>
                <a:latin typeface="Arial"/>
                <a:cs typeface="Arial"/>
              </a:rPr>
              <a:t>communication</a:t>
            </a:r>
            <a:r>
              <a:rPr lang="de-DE" dirty="0">
                <a:solidFill>
                  <a:srgbClr val="030712"/>
                </a:solidFill>
                <a:latin typeface="Arial"/>
                <a:cs typeface="Arial"/>
              </a:rPr>
              <a:t> </a:t>
            </a:r>
            <a:r>
              <a:rPr lang="de-DE" dirty="0" err="1">
                <a:solidFill>
                  <a:srgbClr val="030712"/>
                </a:solidFill>
                <a:latin typeface="Arial"/>
                <a:cs typeface="Arial"/>
              </a:rPr>
              <a:t>patterns</a:t>
            </a:r>
            <a:endParaRPr lang="en-US" dirty="0" err="1">
              <a:solidFill>
                <a:srgbClr val="000000"/>
              </a:solidFill>
              <a:latin typeface="Arial"/>
              <a:cs typeface="Arial"/>
            </a:endParaRPr>
          </a:p>
          <a:p>
            <a:pPr>
              <a:buFont typeface="Arial"/>
              <a:buChar char="•"/>
            </a:pPr>
            <a:r>
              <a:rPr lang="de-DE" dirty="0" err="1">
                <a:solidFill>
                  <a:srgbClr val="030712"/>
                </a:solidFill>
              </a:rPr>
              <a:t>Integrate</a:t>
            </a:r>
            <a:r>
              <a:rPr lang="de-DE" dirty="0">
                <a:solidFill>
                  <a:srgbClr val="030712"/>
                </a:solidFill>
              </a:rPr>
              <a:t> </a:t>
            </a:r>
            <a:r>
              <a:rPr lang="de-DE" dirty="0" err="1">
                <a:solidFill>
                  <a:srgbClr val="030712"/>
                </a:solidFill>
              </a:rPr>
              <a:t>users</a:t>
            </a:r>
            <a:r>
              <a:rPr lang="de-DE" dirty="0">
                <a:solidFill>
                  <a:srgbClr val="030712"/>
                </a:solidFill>
              </a:rPr>
              <a:t> </a:t>
            </a:r>
            <a:r>
              <a:rPr lang="de-DE" dirty="0" err="1">
                <a:solidFill>
                  <a:srgbClr val="030712"/>
                </a:solidFill>
              </a:rPr>
              <a:t>feedback</a:t>
            </a:r>
            <a:r>
              <a:rPr lang="de-DE" dirty="0">
                <a:solidFill>
                  <a:srgbClr val="030712"/>
                </a:solidFill>
              </a:rPr>
              <a:t> </a:t>
            </a:r>
            <a:r>
              <a:rPr lang="de-DE" dirty="0" err="1">
                <a:solidFill>
                  <a:srgbClr val="030712"/>
                </a:solidFill>
              </a:rPr>
              <a:t>into</a:t>
            </a:r>
            <a:r>
              <a:rPr lang="de-DE" dirty="0">
                <a:solidFill>
                  <a:srgbClr val="030712"/>
                </a:solidFill>
              </a:rPr>
              <a:t> interface</a:t>
            </a:r>
            <a:endParaRPr lang="de-DE"/>
          </a:p>
          <a:p>
            <a:pPr>
              <a:buFont typeface="Arial"/>
              <a:buChar char="•"/>
            </a:pPr>
            <a:r>
              <a:rPr lang="de-DE" dirty="0">
                <a:solidFill>
                  <a:srgbClr val="030712"/>
                </a:solidFill>
                <a:ea typeface="+mn-lt"/>
                <a:cs typeface="+mn-lt"/>
              </a:rPr>
              <a:t>UI </a:t>
            </a:r>
            <a:r>
              <a:rPr lang="de-DE" dirty="0" err="1">
                <a:solidFill>
                  <a:srgbClr val="030712"/>
                </a:solidFill>
                <a:ea typeface="+mn-lt"/>
                <a:cs typeface="+mn-lt"/>
              </a:rPr>
              <a:t>that</a:t>
            </a:r>
            <a:r>
              <a:rPr lang="de-DE" dirty="0">
                <a:solidFill>
                  <a:srgbClr val="030712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rgbClr val="030712"/>
                </a:solidFill>
                <a:ea typeface="+mn-lt"/>
                <a:cs typeface="+mn-lt"/>
              </a:rPr>
              <a:t>users</a:t>
            </a:r>
            <a:r>
              <a:rPr lang="de-DE" dirty="0">
                <a:solidFill>
                  <a:srgbClr val="030712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rgbClr val="030712"/>
                </a:solidFill>
                <a:ea typeface="+mn-lt"/>
                <a:cs typeface="+mn-lt"/>
              </a:rPr>
              <a:t>genuinely</a:t>
            </a:r>
            <a:r>
              <a:rPr lang="de-DE" dirty="0">
                <a:solidFill>
                  <a:srgbClr val="030712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rgbClr val="030712"/>
                </a:solidFill>
                <a:ea typeface="+mn-lt"/>
                <a:cs typeface="+mn-lt"/>
              </a:rPr>
              <a:t>appreciate</a:t>
            </a:r>
            <a:endParaRPr lang="de-DE" dirty="0" err="1">
              <a:solidFill>
                <a:srgbClr val="030712"/>
              </a:solidFill>
            </a:endParaRPr>
          </a:p>
          <a:p>
            <a:endParaRPr lang="de-DE" dirty="0">
              <a:solidFill>
                <a:srgbClr val="030712"/>
              </a:solidFill>
              <a:ea typeface="+mn-lt"/>
              <a:cs typeface="+mn-lt"/>
            </a:endParaRPr>
          </a:p>
          <a:p>
            <a:endParaRPr lang="de-DE" sz="1800" dirty="0">
              <a:solidFill>
                <a:srgbClr val="000000"/>
              </a:solidFill>
            </a:endParaRPr>
          </a:p>
          <a:p>
            <a:endParaRPr lang="de-DE" dirty="0"/>
          </a:p>
          <a:p>
            <a:pPr lvl="1">
              <a:buFont typeface="Courier New" panose="020B0604020202020204" pitchFamily="34" charset="0"/>
              <a:buChar char="o"/>
            </a:pPr>
            <a:endParaRPr lang="de-DE" dirty="0"/>
          </a:p>
          <a:p>
            <a:pPr lvl="1">
              <a:buFont typeface="Courier New" panose="020B0604020202020204" pitchFamily="34" charset="0"/>
              <a:buChar char="o"/>
            </a:pP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A689D57-27FB-29A6-EFA7-7F67A30F1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12</a:t>
            </a:fld>
            <a:endParaRPr lang="de-DE"/>
          </a:p>
        </p:txBody>
      </p:sp>
      <p:pic>
        <p:nvPicPr>
          <p:cNvPr id="6" name="Grafik 5" descr="Ein Bild, das Text, Schrift, Grün, Screenshot enthält.&#10;&#10;Beschreibung automatisch generiert.">
            <a:extLst>
              <a:ext uri="{FF2B5EF4-FFF2-40B4-BE49-F238E27FC236}">
                <a16:creationId xmlns:a16="http://schemas.microsoft.com/office/drawing/2014/main" id="{63B56F03-404F-82C6-2606-0638212F2D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6264418"/>
            <a:ext cx="2124365" cy="598346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977B7BDA-3A76-9136-10CE-438CCA90C086}"/>
              </a:ext>
            </a:extLst>
          </p:cNvPr>
          <p:cNvSpPr txBox="1"/>
          <p:nvPr/>
        </p:nvSpPr>
        <p:spPr>
          <a:xfrm>
            <a:off x="7743645" y="6492815"/>
            <a:ext cx="3462068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/>
              <a:t>https://arxiv.org/pdf/2308.15363</a:t>
            </a:r>
          </a:p>
        </p:txBody>
      </p:sp>
    </p:spTree>
    <p:extLst>
      <p:ext uri="{BB962C8B-B14F-4D97-AF65-F5344CB8AC3E}">
        <p14:creationId xmlns:p14="http://schemas.microsoft.com/office/powerpoint/2010/main" val="24075008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1AA3F45A-F1E5-BE19-CD3C-6D2D6D77A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52672"/>
            <a:ext cx="10069902" cy="860467"/>
          </a:xfrm>
        </p:spPr>
        <p:txBody>
          <a:bodyPr>
            <a:normAutofit fontScale="90000"/>
          </a:bodyPr>
          <a:lstStyle/>
          <a:p>
            <a:r>
              <a:rPr lang="de-DE" b="1" dirty="0"/>
              <a:t>Natural Language </a:t>
            </a:r>
            <a:r>
              <a:rPr lang="de-DE" b="1" dirty="0" err="1"/>
              <a:t>Meets</a:t>
            </a:r>
            <a:r>
              <a:rPr lang="de-DE" b="1" dirty="0"/>
              <a:t> Database: </a:t>
            </a:r>
            <a:br>
              <a:rPr lang="de-DE" b="1" dirty="0"/>
            </a:br>
            <a:r>
              <a:rPr lang="de-DE" sz="2800" dirty="0"/>
              <a:t>System Transparency and User Understanding in NL-</a:t>
            </a:r>
            <a:r>
              <a:rPr lang="de-DE" sz="2800" dirty="0" err="1"/>
              <a:t>to</a:t>
            </a:r>
            <a:r>
              <a:rPr lang="de-DE" sz="2800" dirty="0"/>
              <a:t>-SQL Translation</a:t>
            </a:r>
          </a:p>
          <a:p>
            <a:endParaRPr lang="de-DE" b="1" dirty="0"/>
          </a:p>
          <a:p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0C38B9F-DDAA-3671-515F-1B7FD78841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5991"/>
            <a:ext cx="10515600" cy="472514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de-DE" b="1" dirty="0" err="1"/>
              <a:t>Expected</a:t>
            </a:r>
            <a:r>
              <a:rPr lang="de-DE" b="1" dirty="0"/>
              <a:t> Outcome</a:t>
            </a:r>
            <a:endParaRPr lang="en-US"/>
          </a:p>
          <a:p>
            <a:pPr>
              <a:buFont typeface="Arial,Sans-Serif"/>
              <a:buChar char="•"/>
            </a:pPr>
            <a:r>
              <a:rPr lang="de-DE" dirty="0" err="1">
                <a:solidFill>
                  <a:srgbClr val="030712"/>
                </a:solidFill>
                <a:latin typeface="Arial"/>
                <a:cs typeface="Arial"/>
              </a:rPr>
              <a:t>Insights</a:t>
            </a:r>
            <a:r>
              <a:rPr lang="de-DE" dirty="0">
                <a:solidFill>
                  <a:srgbClr val="030712"/>
                </a:solidFill>
                <a:latin typeface="Arial"/>
                <a:cs typeface="Arial"/>
              </a:rPr>
              <a:t> </a:t>
            </a:r>
            <a:r>
              <a:rPr lang="de-DE" dirty="0" err="1">
                <a:solidFill>
                  <a:srgbClr val="030712"/>
                </a:solidFill>
                <a:latin typeface="Arial"/>
                <a:cs typeface="Arial"/>
              </a:rPr>
              <a:t>into</a:t>
            </a:r>
            <a:r>
              <a:rPr lang="de-DE" dirty="0">
                <a:solidFill>
                  <a:srgbClr val="030712"/>
                </a:solidFill>
                <a:latin typeface="Arial"/>
                <a:cs typeface="Arial"/>
              </a:rPr>
              <a:t> </a:t>
            </a:r>
            <a:r>
              <a:rPr lang="de-DE" dirty="0" err="1">
                <a:solidFill>
                  <a:srgbClr val="030712"/>
                </a:solidFill>
                <a:latin typeface="Arial"/>
                <a:cs typeface="Arial"/>
              </a:rPr>
              <a:t>effective</a:t>
            </a:r>
            <a:r>
              <a:rPr lang="de-DE" dirty="0">
                <a:solidFill>
                  <a:srgbClr val="030712"/>
                </a:solidFill>
                <a:latin typeface="Arial"/>
                <a:cs typeface="Arial"/>
              </a:rPr>
              <a:t> user-AI </a:t>
            </a:r>
            <a:r>
              <a:rPr lang="de-DE" dirty="0" err="1">
                <a:solidFill>
                  <a:srgbClr val="030712"/>
                </a:solidFill>
                <a:latin typeface="Arial"/>
                <a:cs typeface="Arial"/>
              </a:rPr>
              <a:t>communication</a:t>
            </a:r>
            <a:r>
              <a:rPr lang="de-DE" dirty="0">
                <a:solidFill>
                  <a:srgbClr val="030712"/>
                </a:solidFill>
                <a:latin typeface="Arial"/>
                <a:cs typeface="Arial"/>
              </a:rPr>
              <a:t> </a:t>
            </a:r>
            <a:r>
              <a:rPr lang="de-DE" dirty="0" err="1">
                <a:solidFill>
                  <a:srgbClr val="030712"/>
                </a:solidFill>
                <a:latin typeface="Arial"/>
                <a:cs typeface="Arial"/>
              </a:rPr>
              <a:t>patterns</a:t>
            </a:r>
            <a:endParaRPr lang="en-US" dirty="0" err="1">
              <a:solidFill>
                <a:srgbClr val="000000"/>
              </a:solidFill>
              <a:latin typeface="Arial"/>
              <a:cs typeface="Arial"/>
            </a:endParaRPr>
          </a:p>
          <a:p>
            <a:pPr>
              <a:buFont typeface="Arial"/>
              <a:buChar char="•"/>
            </a:pPr>
            <a:r>
              <a:rPr lang="de-DE" dirty="0" err="1">
                <a:solidFill>
                  <a:srgbClr val="030712"/>
                </a:solidFill>
              </a:rPr>
              <a:t>Integrate</a:t>
            </a:r>
            <a:r>
              <a:rPr lang="de-DE" dirty="0">
                <a:solidFill>
                  <a:srgbClr val="030712"/>
                </a:solidFill>
              </a:rPr>
              <a:t> </a:t>
            </a:r>
            <a:r>
              <a:rPr lang="de-DE" dirty="0" err="1">
                <a:solidFill>
                  <a:srgbClr val="030712"/>
                </a:solidFill>
              </a:rPr>
              <a:t>users</a:t>
            </a:r>
            <a:r>
              <a:rPr lang="de-DE" dirty="0">
                <a:solidFill>
                  <a:srgbClr val="030712"/>
                </a:solidFill>
              </a:rPr>
              <a:t> </a:t>
            </a:r>
            <a:r>
              <a:rPr lang="de-DE" dirty="0" err="1">
                <a:solidFill>
                  <a:srgbClr val="030712"/>
                </a:solidFill>
              </a:rPr>
              <a:t>feedback</a:t>
            </a:r>
            <a:r>
              <a:rPr lang="de-DE" dirty="0">
                <a:solidFill>
                  <a:srgbClr val="030712"/>
                </a:solidFill>
              </a:rPr>
              <a:t> </a:t>
            </a:r>
            <a:r>
              <a:rPr lang="de-DE" dirty="0" err="1">
                <a:solidFill>
                  <a:srgbClr val="030712"/>
                </a:solidFill>
              </a:rPr>
              <a:t>into</a:t>
            </a:r>
            <a:r>
              <a:rPr lang="de-DE" dirty="0">
                <a:solidFill>
                  <a:srgbClr val="030712"/>
                </a:solidFill>
              </a:rPr>
              <a:t> interface</a:t>
            </a:r>
            <a:endParaRPr lang="de-DE"/>
          </a:p>
          <a:p>
            <a:pPr>
              <a:buFont typeface="Arial"/>
              <a:buChar char="•"/>
            </a:pPr>
            <a:r>
              <a:rPr lang="de-DE" dirty="0">
                <a:solidFill>
                  <a:srgbClr val="030712"/>
                </a:solidFill>
                <a:ea typeface="+mn-lt"/>
                <a:cs typeface="+mn-lt"/>
              </a:rPr>
              <a:t>UI </a:t>
            </a:r>
            <a:r>
              <a:rPr lang="de-DE" dirty="0" err="1">
                <a:solidFill>
                  <a:srgbClr val="030712"/>
                </a:solidFill>
                <a:ea typeface="+mn-lt"/>
                <a:cs typeface="+mn-lt"/>
              </a:rPr>
              <a:t>that</a:t>
            </a:r>
            <a:r>
              <a:rPr lang="de-DE" dirty="0">
                <a:solidFill>
                  <a:srgbClr val="030712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rgbClr val="030712"/>
                </a:solidFill>
                <a:ea typeface="+mn-lt"/>
                <a:cs typeface="+mn-lt"/>
              </a:rPr>
              <a:t>users</a:t>
            </a:r>
            <a:r>
              <a:rPr lang="de-DE" dirty="0">
                <a:solidFill>
                  <a:srgbClr val="030712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rgbClr val="030712"/>
                </a:solidFill>
                <a:ea typeface="+mn-lt"/>
                <a:cs typeface="+mn-lt"/>
              </a:rPr>
              <a:t>genuinely</a:t>
            </a:r>
            <a:r>
              <a:rPr lang="de-DE" dirty="0">
                <a:solidFill>
                  <a:srgbClr val="030712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rgbClr val="030712"/>
                </a:solidFill>
                <a:ea typeface="+mn-lt"/>
                <a:cs typeface="+mn-lt"/>
              </a:rPr>
              <a:t>appreciate</a:t>
            </a:r>
            <a:endParaRPr lang="de-DE" dirty="0" err="1">
              <a:solidFill>
                <a:srgbClr val="030712"/>
              </a:solidFill>
            </a:endParaRPr>
          </a:p>
          <a:p>
            <a:pPr>
              <a:buFont typeface="Arial"/>
              <a:buChar char="•"/>
            </a:pPr>
            <a:r>
              <a:rPr lang="de-DE" b="1" dirty="0" err="1">
                <a:solidFill>
                  <a:srgbClr val="000000"/>
                </a:solidFill>
                <a:ea typeface="+mn-lt"/>
                <a:cs typeface="+mn-lt"/>
              </a:rPr>
              <a:t>Methodology</a:t>
            </a:r>
            <a:endParaRPr lang="de-DE" dirty="0" err="1">
              <a:ea typeface="+mn-lt"/>
              <a:cs typeface="+mn-lt"/>
            </a:endParaRPr>
          </a:p>
          <a:p>
            <a:endParaRPr lang="de-DE" dirty="0">
              <a:solidFill>
                <a:srgbClr val="030712"/>
              </a:solidFill>
            </a:endParaRPr>
          </a:p>
          <a:p>
            <a:endParaRPr lang="de-DE" sz="1800" dirty="0"/>
          </a:p>
          <a:p>
            <a:endParaRPr lang="de-DE" dirty="0"/>
          </a:p>
          <a:p>
            <a:pPr lvl="1">
              <a:buFont typeface="Courier New" panose="020B0604020202020204" pitchFamily="34" charset="0"/>
              <a:buChar char="o"/>
            </a:pPr>
            <a:endParaRPr lang="de-DE" dirty="0"/>
          </a:p>
          <a:p>
            <a:pPr lvl="1">
              <a:buFont typeface="Courier New" panose="020B0604020202020204" pitchFamily="34" charset="0"/>
              <a:buChar char="o"/>
            </a:pP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A689D57-27FB-29A6-EFA7-7F67A30F1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13</a:t>
            </a:fld>
            <a:endParaRPr lang="de-DE"/>
          </a:p>
        </p:txBody>
      </p:sp>
      <p:pic>
        <p:nvPicPr>
          <p:cNvPr id="6" name="Grafik 5" descr="Ein Bild, das Text, Schrift, Grün, Screenshot enthält.&#10;&#10;Beschreibung automatisch generiert.">
            <a:extLst>
              <a:ext uri="{FF2B5EF4-FFF2-40B4-BE49-F238E27FC236}">
                <a16:creationId xmlns:a16="http://schemas.microsoft.com/office/drawing/2014/main" id="{63B56F03-404F-82C6-2606-0638212F2D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6264418"/>
            <a:ext cx="2124365" cy="598346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977B7BDA-3A76-9136-10CE-438CCA90C086}"/>
              </a:ext>
            </a:extLst>
          </p:cNvPr>
          <p:cNvSpPr txBox="1"/>
          <p:nvPr/>
        </p:nvSpPr>
        <p:spPr>
          <a:xfrm>
            <a:off x="7743645" y="6492815"/>
            <a:ext cx="3462068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/>
              <a:t>https://arxiv.org/pdf/2308.15363</a:t>
            </a:r>
          </a:p>
        </p:txBody>
      </p:sp>
      <p:pic>
        <p:nvPicPr>
          <p:cNvPr id="8" name="Grafik 7" descr="Ein Bild, das Text, Screenshot, Diagramm, Reihe enthält.&#10;&#10;Beschreibung automatisch generiert.">
            <a:extLst>
              <a:ext uri="{FF2B5EF4-FFF2-40B4-BE49-F238E27FC236}">
                <a16:creationId xmlns:a16="http://schemas.microsoft.com/office/drawing/2014/main" id="{7EB7970E-8882-5534-1642-A92FBB734F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3654" y="3548352"/>
            <a:ext cx="6723784" cy="2982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7624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Hölzerne Menschengestalt">
            <a:extLst>
              <a:ext uri="{FF2B5EF4-FFF2-40B4-BE49-F238E27FC236}">
                <a16:creationId xmlns:a16="http://schemas.microsoft.com/office/drawing/2014/main" id="{C6F6E5CF-38BF-7C48-C630-5280CA89576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r="-2" b="15603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21ACD25B-C820-9824-7224-08B719032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715028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>
                <a:solidFill>
                  <a:srgbClr val="FFFFFF"/>
                </a:solidFill>
              </a:rPr>
              <a:t>Thank you </a:t>
            </a:r>
            <a:br>
              <a:rPr lang="en-US" dirty="0"/>
            </a:br>
            <a:r>
              <a:rPr lang="en-US" sz="6000" dirty="0">
                <a:solidFill>
                  <a:srgbClr val="FFFFFF"/>
                </a:solidFill>
              </a:rPr>
              <a:t>For your </a:t>
            </a:r>
            <a:br>
              <a:rPr lang="en-US" sz="6000" dirty="0">
                <a:solidFill>
                  <a:srgbClr val="FFFFFF"/>
                </a:solidFill>
              </a:rPr>
            </a:br>
            <a:r>
              <a:rPr lang="en-US" sz="6000" dirty="0">
                <a:solidFill>
                  <a:srgbClr val="FFFFFF"/>
                </a:solidFill>
              </a:rPr>
              <a:t>Attention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5DED8F92-D671-01F3-7972-D39303D8D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33138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162C860-80E3-8283-AEA5-58973E078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anchor="b">
            <a:normAutofit/>
          </a:bodyPr>
          <a:lstStyle/>
          <a:p>
            <a:r>
              <a:rPr lang="de-DE" sz="3400" b="1" dirty="0"/>
              <a:t>Problem</a:t>
            </a:r>
          </a:p>
        </p:txBody>
      </p:sp>
      <p:sp>
        <p:nvSpPr>
          <p:cNvPr id="10" name="Rectangle 15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46FDA84B-392F-96B8-F3B7-1C7CCBB5B2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2684095"/>
            <a:ext cx="4443154" cy="349286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600" dirty="0" err="1">
                <a:ea typeface="+mn-lt"/>
                <a:cs typeface="+mn-lt"/>
              </a:rPr>
              <a:t>Livedemo</a:t>
            </a:r>
            <a:br>
              <a:rPr lang="en-US" sz="2600" dirty="0"/>
            </a:br>
            <a:endParaRPr lang="en-US" sz="1400"/>
          </a:p>
        </p:txBody>
      </p:sp>
      <p:pic>
        <p:nvPicPr>
          <p:cNvPr id="3" name="Grafik 2" descr="Ein Bild, das Text, Screenshot, Software, Webseite enthält.&#10;&#10;Beschreibung automatisch generiert.">
            <a:extLst>
              <a:ext uri="{FF2B5EF4-FFF2-40B4-BE49-F238E27FC236}">
                <a16:creationId xmlns:a16="http://schemas.microsoft.com/office/drawing/2014/main" id="{AD571C69-8D95-4A02-C297-1FB30827E5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2225" y="1715477"/>
            <a:ext cx="6908800" cy="4622799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29FADBD-49BB-100D-242C-BE0528281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2</a:t>
            </a:fld>
            <a:endParaRPr lang="de-DE"/>
          </a:p>
        </p:txBody>
      </p:sp>
      <p:pic>
        <p:nvPicPr>
          <p:cNvPr id="6" name="Grafik 5" descr="Ein Bild, das Text, Schrift, Grün, Screenshot enthält.&#10;&#10;Beschreibung automatisch generiert.">
            <a:extLst>
              <a:ext uri="{FF2B5EF4-FFF2-40B4-BE49-F238E27FC236}">
                <a16:creationId xmlns:a16="http://schemas.microsoft.com/office/drawing/2014/main" id="{AB9A7BDE-FA69-B0A8-016E-E1A703AE62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6264418"/>
            <a:ext cx="2124365" cy="598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901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162C860-80E3-8283-AEA5-58973E078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anchor="b">
            <a:normAutofit/>
          </a:bodyPr>
          <a:lstStyle/>
          <a:p>
            <a:r>
              <a:rPr lang="de-DE" sz="3400" b="1" dirty="0"/>
              <a:t>State </a:t>
            </a:r>
            <a:r>
              <a:rPr lang="de-DE" sz="3400" b="1" dirty="0" err="1"/>
              <a:t>of</a:t>
            </a:r>
            <a:r>
              <a:rPr lang="de-DE" sz="3400" b="1" dirty="0"/>
              <a:t> </a:t>
            </a:r>
            <a:r>
              <a:rPr lang="de-DE" sz="3400" b="1" dirty="0" err="1"/>
              <a:t>the</a:t>
            </a:r>
            <a:r>
              <a:rPr lang="de-DE" sz="3400" b="1" dirty="0"/>
              <a:t> Art</a:t>
            </a:r>
          </a:p>
        </p:txBody>
      </p:sp>
      <p:sp>
        <p:nvSpPr>
          <p:cNvPr id="10" name="Rectangle 15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46FDA84B-392F-96B8-F3B7-1C7CCBB5B2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2684095"/>
            <a:ext cx="3609268" cy="355037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600" dirty="0">
                <a:ea typeface="+mn-lt"/>
                <a:cs typeface="+mn-lt"/>
              </a:rPr>
              <a:t>User searches for a product</a:t>
            </a:r>
            <a:endParaRPr lang="en-US" sz="1400" dirty="0">
              <a:ea typeface="+mn-lt"/>
              <a:cs typeface="+mn-lt"/>
            </a:endParaRPr>
          </a:p>
          <a:p>
            <a:r>
              <a:rPr lang="en-US" sz="2600" dirty="0">
                <a:ea typeface="+mn-lt"/>
                <a:cs typeface="+mn-lt"/>
              </a:rPr>
              <a:t>Must use checkboxes to search specifically for products</a:t>
            </a:r>
            <a:endParaRPr lang="en-US" sz="1400" dirty="0">
              <a:ea typeface="+mn-lt"/>
              <a:cs typeface="+mn-lt"/>
            </a:endParaRPr>
          </a:p>
          <a:p>
            <a:r>
              <a:rPr lang="en-US" sz="2600" dirty="0">
                <a:ea typeface="+mn-lt"/>
                <a:cs typeface="+mn-lt"/>
              </a:rPr>
              <a:t>Pre-defined template</a:t>
            </a:r>
            <a:br>
              <a:rPr lang="en-US" sz="2600" dirty="0"/>
            </a:br>
            <a:endParaRPr lang="en-US" sz="140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29FADBD-49BB-100D-242C-BE0528281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3</a:t>
            </a:fld>
            <a:endParaRPr lang="de-DE"/>
          </a:p>
        </p:txBody>
      </p:sp>
      <p:pic>
        <p:nvPicPr>
          <p:cNvPr id="6" name="Grafik 5" descr="Ein Bild, das Text, Schrift, Grün, Screenshot enthält.&#10;&#10;Beschreibung automatisch generiert.">
            <a:extLst>
              <a:ext uri="{FF2B5EF4-FFF2-40B4-BE49-F238E27FC236}">
                <a16:creationId xmlns:a16="http://schemas.microsoft.com/office/drawing/2014/main" id="{AB9A7BDE-FA69-B0A8-016E-E1A703AE62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6264418"/>
            <a:ext cx="2124365" cy="598346"/>
          </a:xfrm>
          <a:prstGeom prst="rect">
            <a:avLst/>
          </a:prstGeom>
        </p:spPr>
      </p:pic>
      <p:pic>
        <p:nvPicPr>
          <p:cNvPr id="5" name="Grafik 4" descr="Ein Bild, das Text, Screenshot, Diagramm, Reihe enthält.&#10;&#10;Beschreibung automatisch generiert.">
            <a:extLst>
              <a:ext uri="{FF2B5EF4-FFF2-40B4-BE49-F238E27FC236}">
                <a16:creationId xmlns:a16="http://schemas.microsoft.com/office/drawing/2014/main" id="{D5CB0AFB-59FC-907A-195D-FF1723C4E2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6994" y="2530396"/>
            <a:ext cx="8045609" cy="3822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31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0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4279A38-F926-7A7C-9420-845AFC57B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anchor="b">
            <a:normAutofit/>
          </a:bodyPr>
          <a:lstStyle/>
          <a:p>
            <a:r>
              <a:rPr lang="de-DE" sz="3400" b="1" dirty="0"/>
              <a:t>Idea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EEF184BA-39DE-1DEF-FAD8-DE4117D23F9A}"/>
              </a:ext>
            </a:extLst>
          </p:cNvPr>
          <p:cNvSpPr txBox="1">
            <a:spLocks/>
          </p:cNvSpPr>
          <p:nvPr/>
        </p:nvSpPr>
        <p:spPr>
          <a:xfrm>
            <a:off x="411480" y="2684095"/>
            <a:ext cx="4443154" cy="34928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ea typeface="+mn-lt"/>
                <a:cs typeface="+mn-lt"/>
              </a:rPr>
              <a:t>1: User enters an input only via the textbox</a:t>
            </a:r>
          </a:p>
          <a:p>
            <a:r>
              <a:rPr lang="en-US" sz="2600" dirty="0">
                <a:ea typeface="+mn-lt"/>
                <a:cs typeface="+mn-lt"/>
              </a:rPr>
              <a:t>2: SQI outputs an </a:t>
            </a:r>
            <a:r>
              <a:rPr lang="en-US" sz="2600" err="1">
                <a:ea typeface="+mn-lt"/>
                <a:cs typeface="+mn-lt"/>
              </a:rPr>
              <a:t>sql</a:t>
            </a:r>
            <a:r>
              <a:rPr lang="en-US" sz="2600" dirty="0">
                <a:ea typeface="+mn-lt"/>
                <a:cs typeface="+mn-lt"/>
              </a:rPr>
              <a:t> query generated by an LLM</a:t>
            </a:r>
            <a:endParaRPr lang="en-US" sz="2600"/>
          </a:p>
          <a:p>
            <a:r>
              <a:rPr lang="en-US" sz="2600" dirty="0">
                <a:ea typeface="+mn-lt"/>
                <a:cs typeface="+mn-lt"/>
              </a:rPr>
              <a:t>3: Use this query to filter correctly in the database</a:t>
            </a:r>
            <a:endParaRPr lang="en-US" sz="2600"/>
          </a:p>
          <a:p>
            <a:r>
              <a:rPr lang="en-US" sz="2600" dirty="0">
                <a:ea typeface="+mn-lt"/>
                <a:cs typeface="+mn-lt"/>
              </a:rPr>
              <a:t>4: Display result to user</a:t>
            </a:r>
            <a:endParaRPr lang="en-US" sz="2600" dirty="0"/>
          </a:p>
          <a:p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77FA8426-0FAC-9A76-EE83-BCC207B19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4</a:t>
            </a:fld>
            <a:endParaRPr lang="de-DE"/>
          </a:p>
        </p:txBody>
      </p:sp>
      <p:pic>
        <p:nvPicPr>
          <p:cNvPr id="5" name="Grafik 4" descr="Ein Bild, das Text, Schrift, Grün, Screenshot enthält.&#10;&#10;Beschreibung automatisch generiert.">
            <a:extLst>
              <a:ext uri="{FF2B5EF4-FFF2-40B4-BE49-F238E27FC236}">
                <a16:creationId xmlns:a16="http://schemas.microsoft.com/office/drawing/2014/main" id="{D96CB169-2BAD-19FF-20D2-C0B9562697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6264418"/>
            <a:ext cx="2124365" cy="598346"/>
          </a:xfrm>
          <a:prstGeom prst="rect">
            <a:avLst/>
          </a:prstGeom>
        </p:spPr>
      </p:pic>
      <p:pic>
        <p:nvPicPr>
          <p:cNvPr id="8" name="Inhaltsplatzhalter 7" descr="Ein Bild, das Text, Screenshot, Diagramm, Design enthält.&#10;&#10;Beschreibung automatisch generiert.">
            <a:extLst>
              <a:ext uri="{FF2B5EF4-FFF2-40B4-BE49-F238E27FC236}">
                <a16:creationId xmlns:a16="http://schemas.microsoft.com/office/drawing/2014/main" id="{8A691E63-9EED-70F1-78ED-CFCCA50D93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814455" y="777874"/>
            <a:ext cx="7377545" cy="2579113"/>
          </a:xfrm>
        </p:spPr>
      </p:pic>
    </p:spTree>
    <p:extLst>
      <p:ext uri="{BB962C8B-B14F-4D97-AF65-F5344CB8AC3E}">
        <p14:creationId xmlns:p14="http://schemas.microsoft.com/office/powerpoint/2010/main" val="1844006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B3C300-1A0F-B795-E337-E794F852E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ea typeface="+mj-lt"/>
                <a:cs typeface="+mj-lt"/>
              </a:rPr>
              <a:t>Focus </a:t>
            </a:r>
            <a:r>
              <a:rPr lang="de-DE" b="1" err="1">
                <a:ea typeface="+mj-lt"/>
                <a:cs typeface="+mj-lt"/>
              </a:rPr>
              <a:t>of</a:t>
            </a:r>
            <a:r>
              <a:rPr lang="de-DE" b="1" dirty="0">
                <a:ea typeface="+mj-lt"/>
                <a:cs typeface="+mj-lt"/>
              </a:rPr>
              <a:t> </a:t>
            </a:r>
            <a:r>
              <a:rPr lang="de-DE" b="1" err="1">
                <a:ea typeface="+mj-lt"/>
                <a:cs typeface="+mj-lt"/>
              </a:rPr>
              <a:t>our</a:t>
            </a:r>
            <a:r>
              <a:rPr lang="de-DE" b="1" dirty="0">
                <a:ea typeface="+mj-lt"/>
                <a:cs typeface="+mj-lt"/>
              </a:rPr>
              <a:t> </a:t>
            </a:r>
            <a:r>
              <a:rPr lang="de-DE" b="1" err="1">
                <a:ea typeface="+mj-lt"/>
                <a:cs typeface="+mj-lt"/>
              </a:rPr>
              <a:t>project</a:t>
            </a:r>
            <a:endParaRPr lang="de-DE" b="1" err="1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0C38B9F-DDAA-3671-515F-1B7FD78841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sz="2600" err="1">
                <a:ea typeface="+mn-lt"/>
                <a:cs typeface="+mn-lt"/>
              </a:rPr>
              <a:t>instead</a:t>
            </a:r>
            <a:r>
              <a:rPr lang="de-DE" sz="2600" dirty="0">
                <a:ea typeface="+mn-lt"/>
                <a:cs typeface="+mn-lt"/>
              </a:rPr>
              <a:t> </a:t>
            </a:r>
            <a:r>
              <a:rPr lang="de-DE" sz="2600" err="1">
                <a:ea typeface="+mn-lt"/>
                <a:cs typeface="+mn-lt"/>
              </a:rPr>
              <a:t>of</a:t>
            </a:r>
            <a:r>
              <a:rPr lang="de-DE" sz="2600" dirty="0">
                <a:ea typeface="+mn-lt"/>
                <a:cs typeface="+mn-lt"/>
              </a:rPr>
              <a:t> </a:t>
            </a:r>
            <a:r>
              <a:rPr lang="de-DE" sz="2600" err="1">
                <a:ea typeface="+mn-lt"/>
                <a:cs typeface="+mn-lt"/>
              </a:rPr>
              <a:t>using</a:t>
            </a:r>
            <a:r>
              <a:rPr lang="de-DE" sz="2600" dirty="0">
                <a:ea typeface="+mn-lt"/>
                <a:cs typeface="+mn-lt"/>
              </a:rPr>
              <a:t> </a:t>
            </a:r>
            <a:r>
              <a:rPr lang="de-DE" sz="2600" err="1">
                <a:ea typeface="+mn-lt"/>
                <a:cs typeface="+mn-lt"/>
              </a:rPr>
              <a:t>already</a:t>
            </a:r>
            <a:r>
              <a:rPr lang="de-DE" sz="2600" dirty="0">
                <a:ea typeface="+mn-lt"/>
                <a:cs typeface="+mn-lt"/>
              </a:rPr>
              <a:t> </a:t>
            </a:r>
            <a:r>
              <a:rPr lang="de-DE" sz="2600" err="1">
                <a:ea typeface="+mn-lt"/>
                <a:cs typeface="+mn-lt"/>
              </a:rPr>
              <a:t>defined</a:t>
            </a:r>
            <a:r>
              <a:rPr lang="de-DE" sz="2600" dirty="0">
                <a:ea typeface="+mn-lt"/>
                <a:cs typeface="+mn-lt"/>
              </a:rPr>
              <a:t> </a:t>
            </a:r>
            <a:r>
              <a:rPr lang="de-DE" sz="2600" err="1">
                <a:ea typeface="+mn-lt"/>
                <a:cs typeface="+mn-lt"/>
              </a:rPr>
              <a:t>templates</a:t>
            </a:r>
            <a:r>
              <a:rPr lang="de-DE" sz="2600" dirty="0">
                <a:ea typeface="+mn-lt"/>
                <a:cs typeface="+mn-lt"/>
              </a:rPr>
              <a:t> </a:t>
            </a:r>
            <a:r>
              <a:rPr lang="de-DE" sz="2600" err="1">
                <a:ea typeface="+mn-lt"/>
                <a:cs typeface="+mn-lt"/>
              </a:rPr>
              <a:t>we</a:t>
            </a:r>
            <a:r>
              <a:rPr lang="de-DE" sz="2600" dirty="0">
                <a:ea typeface="+mn-lt"/>
                <a:cs typeface="+mn-lt"/>
              </a:rPr>
              <a:t> </a:t>
            </a:r>
            <a:r>
              <a:rPr lang="de-DE" sz="2600" err="1">
                <a:ea typeface="+mn-lt"/>
                <a:cs typeface="+mn-lt"/>
              </a:rPr>
              <a:t>want</a:t>
            </a:r>
            <a:r>
              <a:rPr lang="de-DE" sz="2600" dirty="0">
                <a:ea typeface="+mn-lt"/>
                <a:cs typeface="+mn-lt"/>
              </a:rPr>
              <a:t> </a:t>
            </a:r>
            <a:r>
              <a:rPr lang="de-DE" sz="2600" err="1">
                <a:ea typeface="+mn-lt"/>
                <a:cs typeface="+mn-lt"/>
              </a:rPr>
              <a:t>to</a:t>
            </a:r>
            <a:r>
              <a:rPr lang="de-DE" sz="2600" dirty="0">
                <a:ea typeface="+mn-lt"/>
                <a:cs typeface="+mn-lt"/>
              </a:rPr>
              <a:t> </a:t>
            </a:r>
            <a:r>
              <a:rPr lang="de-DE" sz="2600" err="1">
                <a:ea typeface="+mn-lt"/>
                <a:cs typeface="+mn-lt"/>
              </a:rPr>
              <a:t>create</a:t>
            </a:r>
            <a:r>
              <a:rPr lang="de-DE" sz="2600" dirty="0">
                <a:ea typeface="+mn-lt"/>
                <a:cs typeface="+mn-lt"/>
              </a:rPr>
              <a:t> </a:t>
            </a:r>
            <a:r>
              <a:rPr lang="de-DE" sz="2600" err="1">
                <a:ea typeface="+mn-lt"/>
                <a:cs typeface="+mn-lt"/>
              </a:rPr>
              <a:t>sql</a:t>
            </a:r>
            <a:r>
              <a:rPr lang="de-DE" sz="2600" dirty="0">
                <a:ea typeface="+mn-lt"/>
                <a:cs typeface="+mn-lt"/>
              </a:rPr>
              <a:t> </a:t>
            </a:r>
            <a:r>
              <a:rPr lang="de-DE" sz="2600" err="1">
                <a:ea typeface="+mn-lt"/>
                <a:cs typeface="+mn-lt"/>
              </a:rPr>
              <a:t>queries</a:t>
            </a:r>
            <a:r>
              <a:rPr lang="de-DE" sz="2600" dirty="0">
                <a:ea typeface="+mn-lt"/>
                <a:cs typeface="+mn-lt"/>
              </a:rPr>
              <a:t> </a:t>
            </a:r>
            <a:r>
              <a:rPr lang="de-DE" sz="2600" err="1">
                <a:ea typeface="+mn-lt"/>
                <a:cs typeface="+mn-lt"/>
              </a:rPr>
              <a:t>dynamically</a:t>
            </a:r>
            <a:r>
              <a:rPr lang="de-DE" sz="2600" dirty="0">
                <a:ea typeface="+mn-lt"/>
                <a:cs typeface="+mn-lt"/>
              </a:rPr>
              <a:t> </a:t>
            </a:r>
            <a:r>
              <a:rPr lang="de-DE" sz="2600" err="1">
                <a:ea typeface="+mn-lt"/>
                <a:cs typeface="+mn-lt"/>
              </a:rPr>
              <a:t>with</a:t>
            </a:r>
            <a:r>
              <a:rPr lang="de-DE" sz="2600" dirty="0">
                <a:ea typeface="+mn-lt"/>
                <a:cs typeface="+mn-lt"/>
              </a:rPr>
              <a:t> ML and </a:t>
            </a:r>
            <a:r>
              <a:rPr lang="de-DE" sz="2600" err="1">
                <a:ea typeface="+mn-lt"/>
                <a:cs typeface="+mn-lt"/>
              </a:rPr>
              <a:t>identify</a:t>
            </a:r>
            <a:r>
              <a:rPr lang="de-DE" sz="2600" dirty="0">
                <a:ea typeface="+mn-lt"/>
                <a:cs typeface="+mn-lt"/>
              </a:rPr>
              <a:t> </a:t>
            </a:r>
            <a:r>
              <a:rPr lang="de-DE" sz="2600" err="1">
                <a:ea typeface="+mn-lt"/>
                <a:cs typeface="+mn-lt"/>
              </a:rPr>
              <a:t>users</a:t>
            </a:r>
            <a:r>
              <a:rPr lang="de-DE" sz="2600" dirty="0">
                <a:ea typeface="+mn-lt"/>
                <a:cs typeface="+mn-lt"/>
              </a:rPr>
              <a:t> </a:t>
            </a:r>
            <a:r>
              <a:rPr lang="de-DE" sz="2600" err="1">
                <a:ea typeface="+mn-lt"/>
                <a:cs typeface="+mn-lt"/>
              </a:rPr>
              <a:t>needs</a:t>
            </a:r>
            <a:r>
              <a:rPr lang="de-DE" sz="2600" dirty="0">
                <a:ea typeface="+mn-lt"/>
                <a:cs typeface="+mn-lt"/>
              </a:rPr>
              <a:t>/</a:t>
            </a:r>
            <a:r>
              <a:rPr lang="de-DE" sz="2600" err="1">
                <a:ea typeface="+mn-lt"/>
                <a:cs typeface="+mn-lt"/>
              </a:rPr>
              <a:t>feedback</a:t>
            </a:r>
            <a:r>
              <a:rPr lang="de-DE" sz="2600" dirty="0">
                <a:ea typeface="+mn-lt"/>
                <a:cs typeface="+mn-lt"/>
              </a:rPr>
              <a:t> </a:t>
            </a:r>
            <a:r>
              <a:rPr lang="de-DE" sz="2600" err="1">
                <a:ea typeface="+mn-lt"/>
                <a:cs typeface="+mn-lt"/>
              </a:rPr>
              <a:t>with</a:t>
            </a:r>
            <a:r>
              <a:rPr lang="de-DE" sz="2600" dirty="0">
                <a:ea typeface="+mn-lt"/>
                <a:cs typeface="+mn-lt"/>
              </a:rPr>
              <a:t> </a:t>
            </a:r>
            <a:r>
              <a:rPr lang="de-DE" sz="2600" err="1">
                <a:ea typeface="+mn-lt"/>
                <a:cs typeface="+mn-lt"/>
              </a:rPr>
              <a:t>regards</a:t>
            </a:r>
            <a:r>
              <a:rPr lang="de-DE" sz="2600" dirty="0">
                <a:ea typeface="+mn-lt"/>
                <a:cs typeface="+mn-lt"/>
              </a:rPr>
              <a:t> </a:t>
            </a:r>
            <a:r>
              <a:rPr lang="de-DE" sz="2600" err="1">
                <a:ea typeface="+mn-lt"/>
                <a:cs typeface="+mn-lt"/>
              </a:rPr>
              <a:t>to</a:t>
            </a:r>
            <a:r>
              <a:rPr lang="de-DE" sz="2600" dirty="0">
                <a:ea typeface="+mn-lt"/>
                <a:cs typeface="+mn-lt"/>
              </a:rPr>
              <a:t> such an AI-System</a:t>
            </a:r>
          </a:p>
          <a:p>
            <a:pPr marL="0" indent="0">
              <a:buNone/>
            </a:pPr>
            <a:endParaRPr lang="de-DE" sz="2600" dirty="0">
              <a:ea typeface="+mn-lt"/>
              <a:cs typeface="+mn-lt"/>
            </a:endParaRPr>
          </a:p>
          <a:p>
            <a:pPr lvl="1">
              <a:buFont typeface="Courier New" panose="020B0604020202020204" pitchFamily="34" charset="0"/>
              <a:buChar char="o"/>
            </a:pPr>
            <a:endParaRPr lang="de-DE" sz="1800" dirty="0"/>
          </a:p>
          <a:p>
            <a:endParaRPr lang="de-DE" dirty="0"/>
          </a:p>
          <a:p>
            <a:pPr lvl="1">
              <a:buFont typeface="Courier New" panose="020B0604020202020204" pitchFamily="34" charset="0"/>
              <a:buChar char="o"/>
            </a:pPr>
            <a:endParaRPr lang="de-DE" dirty="0"/>
          </a:p>
          <a:p>
            <a:pPr lvl="1">
              <a:buFont typeface="Courier New" panose="020B0604020202020204" pitchFamily="34" charset="0"/>
              <a:buChar char="o"/>
            </a:pP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E6FACCA-79B5-B362-7730-8EB6FE108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5</a:t>
            </a:fld>
            <a:endParaRPr lang="de-DE"/>
          </a:p>
        </p:txBody>
      </p:sp>
      <p:pic>
        <p:nvPicPr>
          <p:cNvPr id="6" name="Grafik 5" descr="Ein Bild, das Text, Schrift, Grün, Screenshot enthält.&#10;&#10;Beschreibung automatisch generiert.">
            <a:extLst>
              <a:ext uri="{FF2B5EF4-FFF2-40B4-BE49-F238E27FC236}">
                <a16:creationId xmlns:a16="http://schemas.microsoft.com/office/drawing/2014/main" id="{9CB7FCB3-8B3A-1427-28AC-E4408FCABA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6264418"/>
            <a:ext cx="2124365" cy="598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883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B3C300-1A0F-B795-E337-E794F852E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ea typeface="+mj-lt"/>
                <a:cs typeface="+mj-lt"/>
              </a:rPr>
              <a:t>Focus </a:t>
            </a:r>
            <a:r>
              <a:rPr lang="de-DE" b="1" err="1">
                <a:ea typeface="+mj-lt"/>
                <a:cs typeface="+mj-lt"/>
              </a:rPr>
              <a:t>of</a:t>
            </a:r>
            <a:r>
              <a:rPr lang="de-DE" b="1" dirty="0">
                <a:ea typeface="+mj-lt"/>
                <a:cs typeface="+mj-lt"/>
              </a:rPr>
              <a:t> </a:t>
            </a:r>
            <a:r>
              <a:rPr lang="de-DE" b="1" err="1">
                <a:ea typeface="+mj-lt"/>
                <a:cs typeface="+mj-lt"/>
              </a:rPr>
              <a:t>our</a:t>
            </a:r>
            <a:r>
              <a:rPr lang="de-DE" b="1" dirty="0">
                <a:ea typeface="+mj-lt"/>
                <a:cs typeface="+mj-lt"/>
              </a:rPr>
              <a:t> </a:t>
            </a:r>
            <a:r>
              <a:rPr lang="de-DE" b="1" err="1">
                <a:ea typeface="+mj-lt"/>
                <a:cs typeface="+mj-lt"/>
              </a:rPr>
              <a:t>project</a:t>
            </a:r>
            <a:endParaRPr lang="de-DE" b="1" err="1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0C38B9F-DDAA-3671-515F-1B7FD78841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sz="2600" err="1">
                <a:ea typeface="+mn-lt"/>
                <a:cs typeface="+mn-lt"/>
              </a:rPr>
              <a:t>instead</a:t>
            </a:r>
            <a:r>
              <a:rPr lang="de-DE" sz="2600" dirty="0">
                <a:ea typeface="+mn-lt"/>
                <a:cs typeface="+mn-lt"/>
              </a:rPr>
              <a:t> </a:t>
            </a:r>
            <a:r>
              <a:rPr lang="de-DE" sz="2600" err="1">
                <a:ea typeface="+mn-lt"/>
                <a:cs typeface="+mn-lt"/>
              </a:rPr>
              <a:t>of</a:t>
            </a:r>
            <a:r>
              <a:rPr lang="de-DE" sz="2600" dirty="0">
                <a:ea typeface="+mn-lt"/>
                <a:cs typeface="+mn-lt"/>
              </a:rPr>
              <a:t> </a:t>
            </a:r>
            <a:r>
              <a:rPr lang="de-DE" sz="2600" err="1">
                <a:ea typeface="+mn-lt"/>
                <a:cs typeface="+mn-lt"/>
              </a:rPr>
              <a:t>using</a:t>
            </a:r>
            <a:r>
              <a:rPr lang="de-DE" sz="2600" dirty="0">
                <a:ea typeface="+mn-lt"/>
                <a:cs typeface="+mn-lt"/>
              </a:rPr>
              <a:t> </a:t>
            </a:r>
            <a:r>
              <a:rPr lang="de-DE" sz="2600" err="1">
                <a:ea typeface="+mn-lt"/>
                <a:cs typeface="+mn-lt"/>
              </a:rPr>
              <a:t>already</a:t>
            </a:r>
            <a:r>
              <a:rPr lang="de-DE" sz="2600" dirty="0">
                <a:ea typeface="+mn-lt"/>
                <a:cs typeface="+mn-lt"/>
              </a:rPr>
              <a:t> </a:t>
            </a:r>
            <a:r>
              <a:rPr lang="de-DE" sz="2600" err="1">
                <a:ea typeface="+mn-lt"/>
                <a:cs typeface="+mn-lt"/>
              </a:rPr>
              <a:t>defined</a:t>
            </a:r>
            <a:r>
              <a:rPr lang="de-DE" sz="2600" dirty="0">
                <a:ea typeface="+mn-lt"/>
                <a:cs typeface="+mn-lt"/>
              </a:rPr>
              <a:t> </a:t>
            </a:r>
            <a:r>
              <a:rPr lang="de-DE" sz="2600" err="1">
                <a:ea typeface="+mn-lt"/>
                <a:cs typeface="+mn-lt"/>
              </a:rPr>
              <a:t>templates</a:t>
            </a:r>
            <a:r>
              <a:rPr lang="de-DE" sz="2600" dirty="0">
                <a:ea typeface="+mn-lt"/>
                <a:cs typeface="+mn-lt"/>
              </a:rPr>
              <a:t> </a:t>
            </a:r>
            <a:r>
              <a:rPr lang="de-DE" sz="2600" err="1">
                <a:ea typeface="+mn-lt"/>
                <a:cs typeface="+mn-lt"/>
              </a:rPr>
              <a:t>we</a:t>
            </a:r>
            <a:r>
              <a:rPr lang="de-DE" sz="2600" dirty="0">
                <a:ea typeface="+mn-lt"/>
                <a:cs typeface="+mn-lt"/>
              </a:rPr>
              <a:t> </a:t>
            </a:r>
            <a:r>
              <a:rPr lang="de-DE" sz="2600" err="1">
                <a:ea typeface="+mn-lt"/>
                <a:cs typeface="+mn-lt"/>
              </a:rPr>
              <a:t>want</a:t>
            </a:r>
            <a:r>
              <a:rPr lang="de-DE" sz="2600" dirty="0">
                <a:ea typeface="+mn-lt"/>
                <a:cs typeface="+mn-lt"/>
              </a:rPr>
              <a:t> </a:t>
            </a:r>
            <a:r>
              <a:rPr lang="de-DE" sz="2600" err="1">
                <a:ea typeface="+mn-lt"/>
                <a:cs typeface="+mn-lt"/>
              </a:rPr>
              <a:t>to</a:t>
            </a:r>
            <a:r>
              <a:rPr lang="de-DE" sz="2600" dirty="0">
                <a:ea typeface="+mn-lt"/>
                <a:cs typeface="+mn-lt"/>
              </a:rPr>
              <a:t> </a:t>
            </a:r>
            <a:r>
              <a:rPr lang="de-DE" sz="2600" err="1">
                <a:ea typeface="+mn-lt"/>
                <a:cs typeface="+mn-lt"/>
              </a:rPr>
              <a:t>create</a:t>
            </a:r>
            <a:r>
              <a:rPr lang="de-DE" sz="2600" dirty="0">
                <a:ea typeface="+mn-lt"/>
                <a:cs typeface="+mn-lt"/>
              </a:rPr>
              <a:t> </a:t>
            </a:r>
            <a:r>
              <a:rPr lang="de-DE" sz="2600" err="1">
                <a:ea typeface="+mn-lt"/>
                <a:cs typeface="+mn-lt"/>
              </a:rPr>
              <a:t>sql</a:t>
            </a:r>
            <a:r>
              <a:rPr lang="de-DE" sz="2600" dirty="0">
                <a:ea typeface="+mn-lt"/>
                <a:cs typeface="+mn-lt"/>
              </a:rPr>
              <a:t> </a:t>
            </a:r>
            <a:r>
              <a:rPr lang="de-DE" sz="2600" err="1">
                <a:ea typeface="+mn-lt"/>
                <a:cs typeface="+mn-lt"/>
              </a:rPr>
              <a:t>queries</a:t>
            </a:r>
            <a:r>
              <a:rPr lang="de-DE" sz="2600" dirty="0">
                <a:ea typeface="+mn-lt"/>
                <a:cs typeface="+mn-lt"/>
              </a:rPr>
              <a:t> </a:t>
            </a:r>
            <a:r>
              <a:rPr lang="de-DE" sz="2600" err="1">
                <a:ea typeface="+mn-lt"/>
                <a:cs typeface="+mn-lt"/>
              </a:rPr>
              <a:t>dynamically</a:t>
            </a:r>
            <a:r>
              <a:rPr lang="de-DE" sz="2600" dirty="0">
                <a:ea typeface="+mn-lt"/>
                <a:cs typeface="+mn-lt"/>
              </a:rPr>
              <a:t> </a:t>
            </a:r>
            <a:r>
              <a:rPr lang="de-DE" sz="2600" err="1">
                <a:ea typeface="+mn-lt"/>
                <a:cs typeface="+mn-lt"/>
              </a:rPr>
              <a:t>with</a:t>
            </a:r>
            <a:r>
              <a:rPr lang="de-DE" sz="2600" dirty="0">
                <a:ea typeface="+mn-lt"/>
                <a:cs typeface="+mn-lt"/>
              </a:rPr>
              <a:t> ML and </a:t>
            </a:r>
            <a:r>
              <a:rPr lang="de-DE" sz="2600" err="1">
                <a:ea typeface="+mn-lt"/>
                <a:cs typeface="+mn-lt"/>
              </a:rPr>
              <a:t>identify</a:t>
            </a:r>
            <a:r>
              <a:rPr lang="de-DE" sz="2600" dirty="0">
                <a:ea typeface="+mn-lt"/>
                <a:cs typeface="+mn-lt"/>
              </a:rPr>
              <a:t> </a:t>
            </a:r>
            <a:r>
              <a:rPr lang="de-DE" sz="2600" err="1">
                <a:ea typeface="+mn-lt"/>
                <a:cs typeface="+mn-lt"/>
              </a:rPr>
              <a:t>users</a:t>
            </a:r>
            <a:r>
              <a:rPr lang="de-DE" sz="2600" dirty="0">
                <a:ea typeface="+mn-lt"/>
                <a:cs typeface="+mn-lt"/>
              </a:rPr>
              <a:t> </a:t>
            </a:r>
            <a:r>
              <a:rPr lang="de-DE" sz="2600" err="1">
                <a:ea typeface="+mn-lt"/>
                <a:cs typeface="+mn-lt"/>
              </a:rPr>
              <a:t>needs</a:t>
            </a:r>
            <a:r>
              <a:rPr lang="de-DE" sz="2600" dirty="0">
                <a:ea typeface="+mn-lt"/>
                <a:cs typeface="+mn-lt"/>
              </a:rPr>
              <a:t>/</a:t>
            </a:r>
            <a:r>
              <a:rPr lang="de-DE" sz="2600" err="1">
                <a:ea typeface="+mn-lt"/>
                <a:cs typeface="+mn-lt"/>
              </a:rPr>
              <a:t>feedback</a:t>
            </a:r>
            <a:r>
              <a:rPr lang="de-DE" sz="2600" dirty="0">
                <a:ea typeface="+mn-lt"/>
                <a:cs typeface="+mn-lt"/>
              </a:rPr>
              <a:t> </a:t>
            </a:r>
            <a:r>
              <a:rPr lang="de-DE" sz="2600" err="1">
                <a:ea typeface="+mn-lt"/>
                <a:cs typeface="+mn-lt"/>
              </a:rPr>
              <a:t>with</a:t>
            </a:r>
            <a:r>
              <a:rPr lang="de-DE" sz="2600" dirty="0">
                <a:ea typeface="+mn-lt"/>
                <a:cs typeface="+mn-lt"/>
              </a:rPr>
              <a:t> </a:t>
            </a:r>
            <a:r>
              <a:rPr lang="de-DE" sz="2600" err="1">
                <a:ea typeface="+mn-lt"/>
                <a:cs typeface="+mn-lt"/>
              </a:rPr>
              <a:t>regards</a:t>
            </a:r>
            <a:r>
              <a:rPr lang="de-DE" sz="2600" dirty="0">
                <a:ea typeface="+mn-lt"/>
                <a:cs typeface="+mn-lt"/>
              </a:rPr>
              <a:t> </a:t>
            </a:r>
            <a:r>
              <a:rPr lang="de-DE" sz="2600" err="1">
                <a:ea typeface="+mn-lt"/>
                <a:cs typeface="+mn-lt"/>
              </a:rPr>
              <a:t>to</a:t>
            </a:r>
            <a:r>
              <a:rPr lang="de-DE" sz="2600" dirty="0">
                <a:ea typeface="+mn-lt"/>
                <a:cs typeface="+mn-lt"/>
              </a:rPr>
              <a:t> such an AI-System</a:t>
            </a:r>
          </a:p>
          <a:p>
            <a:r>
              <a:rPr lang="de-DE" sz="2600" dirty="0" err="1"/>
              <a:t>Applicable</a:t>
            </a:r>
            <a:r>
              <a:rPr lang="de-DE" sz="2600" dirty="0"/>
              <a:t> on real-</a:t>
            </a:r>
            <a:r>
              <a:rPr lang="de-DE" sz="2600" dirty="0" err="1"/>
              <a:t>world</a:t>
            </a:r>
            <a:r>
              <a:rPr lang="de-DE" sz="2600" dirty="0"/>
              <a:t> </a:t>
            </a:r>
            <a:r>
              <a:rPr lang="de-DE" sz="2600" dirty="0" err="1"/>
              <a:t>problems</a:t>
            </a:r>
          </a:p>
          <a:p>
            <a:pPr lvl="1">
              <a:buFont typeface="Courier New" panose="020B0604020202020204" pitchFamily="34" charset="0"/>
              <a:buChar char="o"/>
            </a:pPr>
            <a:endParaRPr lang="de-DE" sz="1800" dirty="0">
              <a:ea typeface="+mn-lt"/>
              <a:cs typeface="+mn-lt"/>
            </a:endParaRPr>
          </a:p>
          <a:p>
            <a:endParaRPr lang="de-DE" dirty="0"/>
          </a:p>
          <a:p>
            <a:pPr lvl="1">
              <a:buFont typeface="Courier New" panose="020B0604020202020204" pitchFamily="34" charset="0"/>
              <a:buChar char="o"/>
            </a:pPr>
            <a:endParaRPr lang="de-DE" dirty="0"/>
          </a:p>
          <a:p>
            <a:pPr lvl="1">
              <a:buFont typeface="Courier New" panose="020B0604020202020204" pitchFamily="34" charset="0"/>
              <a:buChar char="o"/>
            </a:pP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E6FACCA-79B5-B362-7730-8EB6FE108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6</a:t>
            </a:fld>
            <a:endParaRPr lang="de-DE"/>
          </a:p>
        </p:txBody>
      </p:sp>
      <p:pic>
        <p:nvPicPr>
          <p:cNvPr id="6" name="Grafik 5" descr="Ein Bild, das Text, Schrift, Grün, Screenshot enthält.&#10;&#10;Beschreibung automatisch generiert.">
            <a:extLst>
              <a:ext uri="{FF2B5EF4-FFF2-40B4-BE49-F238E27FC236}">
                <a16:creationId xmlns:a16="http://schemas.microsoft.com/office/drawing/2014/main" id="{9CB7FCB3-8B3A-1427-28AC-E4408FCABA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6264418"/>
            <a:ext cx="2124365" cy="598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405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B3C300-1A0F-B795-E337-E794F852E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ea typeface="+mj-lt"/>
                <a:cs typeface="+mj-lt"/>
              </a:rPr>
              <a:t>Focus </a:t>
            </a:r>
            <a:r>
              <a:rPr lang="de-DE" b="1" err="1">
                <a:ea typeface="+mj-lt"/>
                <a:cs typeface="+mj-lt"/>
              </a:rPr>
              <a:t>of</a:t>
            </a:r>
            <a:r>
              <a:rPr lang="de-DE" b="1" dirty="0">
                <a:ea typeface="+mj-lt"/>
                <a:cs typeface="+mj-lt"/>
              </a:rPr>
              <a:t> </a:t>
            </a:r>
            <a:r>
              <a:rPr lang="de-DE" b="1" err="1">
                <a:ea typeface="+mj-lt"/>
                <a:cs typeface="+mj-lt"/>
              </a:rPr>
              <a:t>our</a:t>
            </a:r>
            <a:r>
              <a:rPr lang="de-DE" b="1" dirty="0">
                <a:ea typeface="+mj-lt"/>
                <a:cs typeface="+mj-lt"/>
              </a:rPr>
              <a:t> </a:t>
            </a:r>
            <a:r>
              <a:rPr lang="de-DE" b="1" err="1">
                <a:ea typeface="+mj-lt"/>
                <a:cs typeface="+mj-lt"/>
              </a:rPr>
              <a:t>project</a:t>
            </a:r>
            <a:endParaRPr lang="de-DE" b="1" err="1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0C38B9F-DDAA-3671-515F-1B7FD78841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sz="2600" err="1">
                <a:ea typeface="+mn-lt"/>
                <a:cs typeface="+mn-lt"/>
              </a:rPr>
              <a:t>instead</a:t>
            </a:r>
            <a:r>
              <a:rPr lang="de-DE" sz="2600" dirty="0">
                <a:ea typeface="+mn-lt"/>
                <a:cs typeface="+mn-lt"/>
              </a:rPr>
              <a:t> </a:t>
            </a:r>
            <a:r>
              <a:rPr lang="de-DE" sz="2600" err="1">
                <a:ea typeface="+mn-lt"/>
                <a:cs typeface="+mn-lt"/>
              </a:rPr>
              <a:t>of</a:t>
            </a:r>
            <a:r>
              <a:rPr lang="de-DE" sz="2600" dirty="0">
                <a:ea typeface="+mn-lt"/>
                <a:cs typeface="+mn-lt"/>
              </a:rPr>
              <a:t> </a:t>
            </a:r>
            <a:r>
              <a:rPr lang="de-DE" sz="2600" err="1">
                <a:ea typeface="+mn-lt"/>
                <a:cs typeface="+mn-lt"/>
              </a:rPr>
              <a:t>using</a:t>
            </a:r>
            <a:r>
              <a:rPr lang="de-DE" sz="2600" dirty="0">
                <a:ea typeface="+mn-lt"/>
                <a:cs typeface="+mn-lt"/>
              </a:rPr>
              <a:t> </a:t>
            </a:r>
            <a:r>
              <a:rPr lang="de-DE" sz="2600" err="1">
                <a:ea typeface="+mn-lt"/>
                <a:cs typeface="+mn-lt"/>
              </a:rPr>
              <a:t>already</a:t>
            </a:r>
            <a:r>
              <a:rPr lang="de-DE" sz="2600" dirty="0">
                <a:ea typeface="+mn-lt"/>
                <a:cs typeface="+mn-lt"/>
              </a:rPr>
              <a:t> </a:t>
            </a:r>
            <a:r>
              <a:rPr lang="de-DE" sz="2600" err="1">
                <a:ea typeface="+mn-lt"/>
                <a:cs typeface="+mn-lt"/>
              </a:rPr>
              <a:t>defined</a:t>
            </a:r>
            <a:r>
              <a:rPr lang="de-DE" sz="2600" dirty="0">
                <a:ea typeface="+mn-lt"/>
                <a:cs typeface="+mn-lt"/>
              </a:rPr>
              <a:t> </a:t>
            </a:r>
            <a:r>
              <a:rPr lang="de-DE" sz="2600" err="1">
                <a:ea typeface="+mn-lt"/>
                <a:cs typeface="+mn-lt"/>
              </a:rPr>
              <a:t>templates</a:t>
            </a:r>
            <a:r>
              <a:rPr lang="de-DE" sz="2600" dirty="0">
                <a:ea typeface="+mn-lt"/>
                <a:cs typeface="+mn-lt"/>
              </a:rPr>
              <a:t> </a:t>
            </a:r>
            <a:r>
              <a:rPr lang="de-DE" sz="2600" err="1">
                <a:ea typeface="+mn-lt"/>
                <a:cs typeface="+mn-lt"/>
              </a:rPr>
              <a:t>we</a:t>
            </a:r>
            <a:r>
              <a:rPr lang="de-DE" sz="2600" dirty="0">
                <a:ea typeface="+mn-lt"/>
                <a:cs typeface="+mn-lt"/>
              </a:rPr>
              <a:t> </a:t>
            </a:r>
            <a:r>
              <a:rPr lang="de-DE" sz="2600" err="1">
                <a:ea typeface="+mn-lt"/>
                <a:cs typeface="+mn-lt"/>
              </a:rPr>
              <a:t>want</a:t>
            </a:r>
            <a:r>
              <a:rPr lang="de-DE" sz="2600" dirty="0">
                <a:ea typeface="+mn-lt"/>
                <a:cs typeface="+mn-lt"/>
              </a:rPr>
              <a:t> </a:t>
            </a:r>
            <a:r>
              <a:rPr lang="de-DE" sz="2600" err="1">
                <a:ea typeface="+mn-lt"/>
                <a:cs typeface="+mn-lt"/>
              </a:rPr>
              <a:t>to</a:t>
            </a:r>
            <a:r>
              <a:rPr lang="de-DE" sz="2600" dirty="0">
                <a:ea typeface="+mn-lt"/>
                <a:cs typeface="+mn-lt"/>
              </a:rPr>
              <a:t> </a:t>
            </a:r>
            <a:r>
              <a:rPr lang="de-DE" sz="2600" err="1">
                <a:ea typeface="+mn-lt"/>
                <a:cs typeface="+mn-lt"/>
              </a:rPr>
              <a:t>create</a:t>
            </a:r>
            <a:r>
              <a:rPr lang="de-DE" sz="2600" dirty="0">
                <a:ea typeface="+mn-lt"/>
                <a:cs typeface="+mn-lt"/>
              </a:rPr>
              <a:t> </a:t>
            </a:r>
            <a:r>
              <a:rPr lang="de-DE" sz="2600" err="1">
                <a:ea typeface="+mn-lt"/>
                <a:cs typeface="+mn-lt"/>
              </a:rPr>
              <a:t>sql</a:t>
            </a:r>
            <a:r>
              <a:rPr lang="de-DE" sz="2600" dirty="0">
                <a:ea typeface="+mn-lt"/>
                <a:cs typeface="+mn-lt"/>
              </a:rPr>
              <a:t> </a:t>
            </a:r>
            <a:r>
              <a:rPr lang="de-DE" sz="2600" err="1">
                <a:ea typeface="+mn-lt"/>
                <a:cs typeface="+mn-lt"/>
              </a:rPr>
              <a:t>queries</a:t>
            </a:r>
            <a:r>
              <a:rPr lang="de-DE" sz="2600" dirty="0">
                <a:ea typeface="+mn-lt"/>
                <a:cs typeface="+mn-lt"/>
              </a:rPr>
              <a:t> </a:t>
            </a:r>
            <a:r>
              <a:rPr lang="de-DE" sz="2600" err="1">
                <a:ea typeface="+mn-lt"/>
                <a:cs typeface="+mn-lt"/>
              </a:rPr>
              <a:t>dynamically</a:t>
            </a:r>
            <a:r>
              <a:rPr lang="de-DE" sz="2600" dirty="0">
                <a:ea typeface="+mn-lt"/>
                <a:cs typeface="+mn-lt"/>
              </a:rPr>
              <a:t> </a:t>
            </a:r>
            <a:r>
              <a:rPr lang="de-DE" sz="2600" err="1">
                <a:ea typeface="+mn-lt"/>
                <a:cs typeface="+mn-lt"/>
              </a:rPr>
              <a:t>with</a:t>
            </a:r>
            <a:r>
              <a:rPr lang="de-DE" sz="2600" dirty="0">
                <a:ea typeface="+mn-lt"/>
                <a:cs typeface="+mn-lt"/>
              </a:rPr>
              <a:t> ML and </a:t>
            </a:r>
            <a:r>
              <a:rPr lang="de-DE" sz="2600" err="1">
                <a:ea typeface="+mn-lt"/>
                <a:cs typeface="+mn-lt"/>
              </a:rPr>
              <a:t>identify</a:t>
            </a:r>
            <a:r>
              <a:rPr lang="de-DE" sz="2600" dirty="0">
                <a:ea typeface="+mn-lt"/>
                <a:cs typeface="+mn-lt"/>
              </a:rPr>
              <a:t> </a:t>
            </a:r>
            <a:r>
              <a:rPr lang="de-DE" sz="2600" err="1">
                <a:ea typeface="+mn-lt"/>
                <a:cs typeface="+mn-lt"/>
              </a:rPr>
              <a:t>users</a:t>
            </a:r>
            <a:r>
              <a:rPr lang="de-DE" sz="2600" dirty="0">
                <a:ea typeface="+mn-lt"/>
                <a:cs typeface="+mn-lt"/>
              </a:rPr>
              <a:t> </a:t>
            </a:r>
            <a:r>
              <a:rPr lang="de-DE" sz="2600" err="1">
                <a:ea typeface="+mn-lt"/>
                <a:cs typeface="+mn-lt"/>
              </a:rPr>
              <a:t>needs</a:t>
            </a:r>
            <a:r>
              <a:rPr lang="de-DE" sz="2600" dirty="0">
                <a:ea typeface="+mn-lt"/>
                <a:cs typeface="+mn-lt"/>
              </a:rPr>
              <a:t>/</a:t>
            </a:r>
            <a:r>
              <a:rPr lang="de-DE" sz="2600" err="1">
                <a:ea typeface="+mn-lt"/>
                <a:cs typeface="+mn-lt"/>
              </a:rPr>
              <a:t>feedback</a:t>
            </a:r>
            <a:r>
              <a:rPr lang="de-DE" sz="2600" dirty="0">
                <a:ea typeface="+mn-lt"/>
                <a:cs typeface="+mn-lt"/>
              </a:rPr>
              <a:t> </a:t>
            </a:r>
            <a:r>
              <a:rPr lang="de-DE" sz="2600" err="1">
                <a:ea typeface="+mn-lt"/>
                <a:cs typeface="+mn-lt"/>
              </a:rPr>
              <a:t>with</a:t>
            </a:r>
            <a:r>
              <a:rPr lang="de-DE" sz="2600" dirty="0">
                <a:ea typeface="+mn-lt"/>
                <a:cs typeface="+mn-lt"/>
              </a:rPr>
              <a:t> </a:t>
            </a:r>
            <a:r>
              <a:rPr lang="de-DE" sz="2600" err="1">
                <a:ea typeface="+mn-lt"/>
                <a:cs typeface="+mn-lt"/>
              </a:rPr>
              <a:t>regards</a:t>
            </a:r>
            <a:r>
              <a:rPr lang="de-DE" sz="2600" dirty="0">
                <a:ea typeface="+mn-lt"/>
                <a:cs typeface="+mn-lt"/>
              </a:rPr>
              <a:t> </a:t>
            </a:r>
            <a:r>
              <a:rPr lang="de-DE" sz="2600" err="1">
                <a:ea typeface="+mn-lt"/>
                <a:cs typeface="+mn-lt"/>
              </a:rPr>
              <a:t>to</a:t>
            </a:r>
            <a:r>
              <a:rPr lang="de-DE" sz="2600" dirty="0">
                <a:ea typeface="+mn-lt"/>
                <a:cs typeface="+mn-lt"/>
              </a:rPr>
              <a:t> such an AI-System</a:t>
            </a:r>
          </a:p>
          <a:p>
            <a:r>
              <a:rPr lang="de-DE" sz="2600" dirty="0" err="1"/>
              <a:t>Applicable</a:t>
            </a:r>
            <a:r>
              <a:rPr lang="de-DE" sz="2600" dirty="0"/>
              <a:t> on real-</a:t>
            </a:r>
            <a:r>
              <a:rPr lang="de-DE" sz="2600" dirty="0" err="1"/>
              <a:t>world</a:t>
            </a:r>
            <a:r>
              <a:rPr lang="de-DE" sz="2600" dirty="0"/>
              <a:t> </a:t>
            </a:r>
            <a:r>
              <a:rPr lang="de-DE" sz="2600" dirty="0" err="1"/>
              <a:t>problems</a:t>
            </a:r>
            <a:endParaRPr lang="de-DE" sz="2600" dirty="0"/>
          </a:p>
          <a:p>
            <a:r>
              <a:rPr lang="de-DE" sz="2600" b="1" dirty="0"/>
              <a:t>Privacy </a:t>
            </a:r>
            <a:r>
              <a:rPr lang="de-DE" sz="2600" b="1" err="1"/>
              <a:t>preserving</a:t>
            </a:r>
            <a:r>
              <a:rPr lang="de-DE" sz="2600" b="1" dirty="0"/>
              <a:t> AI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de-DE" sz="2000" dirty="0">
                <a:ea typeface="+mn-lt"/>
                <a:cs typeface="+mn-lt"/>
              </a:rPr>
              <a:t>Nothing </a:t>
            </a:r>
            <a:r>
              <a:rPr lang="de-DE" sz="2000" err="1">
                <a:ea typeface="+mn-lt"/>
                <a:cs typeface="+mn-lt"/>
              </a:rPr>
              <a:t>prevents</a:t>
            </a:r>
            <a:r>
              <a:rPr lang="de-DE" sz="2000" dirty="0">
                <a:ea typeface="+mn-lt"/>
                <a:cs typeface="+mn-lt"/>
              </a:rPr>
              <a:t> </a:t>
            </a:r>
            <a:r>
              <a:rPr lang="de-DE" sz="2000" err="1">
                <a:ea typeface="+mn-lt"/>
                <a:cs typeface="+mn-lt"/>
              </a:rPr>
              <a:t>the</a:t>
            </a:r>
            <a:r>
              <a:rPr lang="de-DE" sz="2000" dirty="0">
                <a:ea typeface="+mn-lt"/>
                <a:cs typeface="+mn-lt"/>
              </a:rPr>
              <a:t> </a:t>
            </a:r>
            <a:r>
              <a:rPr lang="de-DE" sz="2000" err="1">
                <a:ea typeface="+mn-lt"/>
                <a:cs typeface="+mn-lt"/>
              </a:rPr>
              <a:t>user</a:t>
            </a:r>
            <a:r>
              <a:rPr lang="de-DE" sz="2000" dirty="0">
                <a:ea typeface="+mn-lt"/>
                <a:cs typeface="+mn-lt"/>
              </a:rPr>
              <a:t> </a:t>
            </a:r>
            <a:r>
              <a:rPr lang="de-DE" sz="2000" err="1">
                <a:ea typeface="+mn-lt"/>
                <a:cs typeface="+mn-lt"/>
              </a:rPr>
              <a:t>from</a:t>
            </a:r>
            <a:r>
              <a:rPr lang="de-DE" sz="2000" dirty="0">
                <a:ea typeface="+mn-lt"/>
                <a:cs typeface="+mn-lt"/>
              </a:rPr>
              <a:t> </a:t>
            </a:r>
            <a:r>
              <a:rPr lang="de-DE" sz="2000" err="1">
                <a:ea typeface="+mn-lt"/>
                <a:cs typeface="+mn-lt"/>
              </a:rPr>
              <a:t>obtaining</a:t>
            </a:r>
            <a:r>
              <a:rPr lang="de-DE" sz="2000" dirty="0">
                <a:ea typeface="+mn-lt"/>
                <a:cs typeface="+mn-lt"/>
              </a:rPr>
              <a:t> </a:t>
            </a:r>
            <a:r>
              <a:rPr lang="de-DE" sz="2000" err="1">
                <a:ea typeface="+mn-lt"/>
                <a:cs typeface="+mn-lt"/>
              </a:rPr>
              <a:t>confidential</a:t>
            </a:r>
            <a:r>
              <a:rPr lang="de-DE" sz="2000" dirty="0">
                <a:ea typeface="+mn-lt"/>
                <a:cs typeface="+mn-lt"/>
              </a:rPr>
              <a:t> </a:t>
            </a:r>
            <a:r>
              <a:rPr lang="de-DE" sz="2000" err="1">
                <a:ea typeface="+mn-lt"/>
                <a:cs typeface="+mn-lt"/>
              </a:rPr>
              <a:t>information</a:t>
            </a:r>
            <a:r>
              <a:rPr lang="de-DE" sz="2000" dirty="0">
                <a:ea typeface="+mn-lt"/>
                <a:cs typeface="+mn-lt"/>
              </a:rPr>
              <a:t> such </a:t>
            </a:r>
            <a:r>
              <a:rPr lang="de-DE" sz="2000" err="1">
                <a:ea typeface="+mn-lt"/>
                <a:cs typeface="+mn-lt"/>
              </a:rPr>
              <a:t>as</a:t>
            </a:r>
            <a:r>
              <a:rPr lang="de-DE" sz="2000" dirty="0">
                <a:ea typeface="+mn-lt"/>
                <a:cs typeface="+mn-lt"/>
              </a:rPr>
              <a:t> </a:t>
            </a:r>
            <a:r>
              <a:rPr lang="de-DE" sz="2000" err="1">
                <a:ea typeface="+mn-lt"/>
                <a:cs typeface="+mn-lt"/>
              </a:rPr>
              <a:t>passwords</a:t>
            </a:r>
            <a:r>
              <a:rPr lang="de-DE" sz="2000" dirty="0">
                <a:ea typeface="+mn-lt"/>
                <a:cs typeface="+mn-lt"/>
              </a:rPr>
              <a:t>, email </a:t>
            </a:r>
            <a:r>
              <a:rPr lang="de-DE" sz="2000" err="1">
                <a:ea typeface="+mn-lt"/>
                <a:cs typeface="+mn-lt"/>
              </a:rPr>
              <a:t>addresses</a:t>
            </a:r>
            <a:r>
              <a:rPr lang="de-DE" sz="2000" dirty="0">
                <a:ea typeface="+mn-lt"/>
                <a:cs typeface="+mn-lt"/>
              </a:rPr>
              <a:t> </a:t>
            </a:r>
            <a:r>
              <a:rPr lang="de-DE" sz="2000" err="1">
                <a:ea typeface="+mn-lt"/>
                <a:cs typeface="+mn-lt"/>
              </a:rPr>
              <a:t>or</a:t>
            </a:r>
            <a:r>
              <a:rPr lang="de-DE" sz="2000" dirty="0">
                <a:ea typeface="+mn-lt"/>
                <a:cs typeface="+mn-lt"/>
              </a:rPr>
              <a:t> </a:t>
            </a:r>
            <a:r>
              <a:rPr lang="de-DE" sz="2000" err="1">
                <a:ea typeface="+mn-lt"/>
                <a:cs typeface="+mn-lt"/>
              </a:rPr>
              <a:t>other</a:t>
            </a:r>
            <a:r>
              <a:rPr lang="de-DE" sz="2000" dirty="0">
                <a:ea typeface="+mn-lt"/>
                <a:cs typeface="+mn-lt"/>
              </a:rPr>
              <a:t> </a:t>
            </a:r>
            <a:r>
              <a:rPr lang="de-DE" sz="2000" err="1">
                <a:ea typeface="+mn-lt"/>
                <a:cs typeface="+mn-lt"/>
              </a:rPr>
              <a:t>criteria</a:t>
            </a:r>
            <a:endParaRPr lang="de-DE" sz="2000">
              <a:ea typeface="+mn-lt"/>
              <a:cs typeface="+mn-lt"/>
            </a:endParaRPr>
          </a:p>
          <a:p>
            <a:pPr lvl="2">
              <a:buFont typeface="Wingdings" panose="020B0604020202020204" pitchFamily="34" charset="0"/>
              <a:buChar char="§"/>
            </a:pPr>
            <a:r>
              <a:rPr lang="de-DE" sz="1600" dirty="0">
                <a:ea typeface="+mn-lt"/>
                <a:cs typeface="+mn-lt"/>
              </a:rPr>
              <a:t>Like </a:t>
            </a:r>
            <a:r>
              <a:rPr lang="de-DE" sz="1600" b="1" dirty="0">
                <a:ea typeface="+mn-lt"/>
                <a:cs typeface="+mn-lt"/>
              </a:rPr>
              <a:t>SQL </a:t>
            </a:r>
            <a:r>
              <a:rPr lang="de-DE" sz="1600" b="1" err="1">
                <a:ea typeface="+mn-lt"/>
                <a:cs typeface="+mn-lt"/>
              </a:rPr>
              <a:t>injections</a:t>
            </a:r>
            <a:r>
              <a:rPr lang="de-DE" sz="1600" b="1" dirty="0">
                <a:ea typeface="+mn-lt"/>
                <a:cs typeface="+mn-lt"/>
              </a:rPr>
              <a:t>,</a:t>
            </a:r>
            <a:r>
              <a:rPr lang="de-DE" sz="1600" dirty="0">
                <a:ea typeface="+mn-lt"/>
                <a:cs typeface="+mn-lt"/>
              </a:rPr>
              <a:t> but </a:t>
            </a:r>
            <a:r>
              <a:rPr lang="de-DE" sz="1600" err="1">
                <a:ea typeface="+mn-lt"/>
                <a:cs typeface="+mn-lt"/>
              </a:rPr>
              <a:t>even</a:t>
            </a:r>
            <a:r>
              <a:rPr lang="de-DE" sz="1600" dirty="0">
                <a:ea typeface="+mn-lt"/>
                <a:cs typeface="+mn-lt"/>
              </a:rPr>
              <a:t> </a:t>
            </a:r>
            <a:r>
              <a:rPr lang="de-DE" sz="1600" err="1">
                <a:ea typeface="+mn-lt"/>
                <a:cs typeface="+mn-lt"/>
              </a:rPr>
              <a:t>worse</a:t>
            </a:r>
            <a:r>
              <a:rPr lang="de-DE" sz="1600" dirty="0">
                <a:ea typeface="+mn-lt"/>
                <a:cs typeface="+mn-lt"/>
              </a:rPr>
              <a:t>, </a:t>
            </a:r>
            <a:r>
              <a:rPr lang="de-DE" sz="1600" err="1">
                <a:ea typeface="+mn-lt"/>
                <a:cs typeface="+mn-lt"/>
              </a:rPr>
              <a:t>because</a:t>
            </a:r>
            <a:r>
              <a:rPr lang="de-DE" sz="1600" dirty="0">
                <a:ea typeface="+mn-lt"/>
                <a:cs typeface="+mn-lt"/>
              </a:rPr>
              <a:t> </a:t>
            </a:r>
            <a:r>
              <a:rPr lang="de-DE" sz="1600" err="1">
                <a:ea typeface="+mn-lt"/>
                <a:cs typeface="+mn-lt"/>
              </a:rPr>
              <a:t>it</a:t>
            </a:r>
            <a:r>
              <a:rPr lang="de-DE" sz="1600" dirty="0">
                <a:ea typeface="+mn-lt"/>
                <a:cs typeface="+mn-lt"/>
              </a:rPr>
              <a:t> </a:t>
            </a:r>
            <a:r>
              <a:rPr lang="de-DE" sz="1600" err="1">
                <a:ea typeface="+mn-lt"/>
                <a:cs typeface="+mn-lt"/>
              </a:rPr>
              <a:t>can</a:t>
            </a:r>
            <a:r>
              <a:rPr lang="de-DE" sz="1600" dirty="0">
                <a:ea typeface="+mn-lt"/>
                <a:cs typeface="+mn-lt"/>
              </a:rPr>
              <a:t> </a:t>
            </a:r>
            <a:r>
              <a:rPr lang="de-DE" sz="1600" err="1">
                <a:ea typeface="+mn-lt"/>
                <a:cs typeface="+mn-lt"/>
              </a:rPr>
              <a:t>now</a:t>
            </a:r>
            <a:r>
              <a:rPr lang="de-DE" sz="1600" dirty="0">
                <a:ea typeface="+mn-lt"/>
                <a:cs typeface="+mn-lt"/>
              </a:rPr>
              <a:t> </a:t>
            </a:r>
            <a:r>
              <a:rPr lang="de-DE" sz="1600" err="1">
                <a:ea typeface="+mn-lt"/>
                <a:cs typeface="+mn-lt"/>
              </a:rPr>
              <a:t>be</a:t>
            </a:r>
            <a:r>
              <a:rPr lang="de-DE" sz="1600" dirty="0">
                <a:ea typeface="+mn-lt"/>
                <a:cs typeface="+mn-lt"/>
              </a:rPr>
              <a:t> </a:t>
            </a:r>
            <a:r>
              <a:rPr lang="de-DE" sz="1600" err="1">
                <a:ea typeface="+mn-lt"/>
                <a:cs typeface="+mn-lt"/>
              </a:rPr>
              <a:t>done</a:t>
            </a:r>
            <a:r>
              <a:rPr lang="de-DE" sz="1600" dirty="0">
                <a:ea typeface="+mn-lt"/>
                <a:cs typeface="+mn-lt"/>
              </a:rPr>
              <a:t> </a:t>
            </a:r>
            <a:r>
              <a:rPr lang="de-DE" sz="1600" err="1">
                <a:ea typeface="+mn-lt"/>
                <a:cs typeface="+mn-lt"/>
              </a:rPr>
              <a:t>by</a:t>
            </a:r>
            <a:r>
              <a:rPr lang="de-DE" sz="1600" dirty="0">
                <a:ea typeface="+mn-lt"/>
                <a:cs typeface="+mn-lt"/>
              </a:rPr>
              <a:t> </a:t>
            </a:r>
            <a:r>
              <a:rPr lang="de-DE" sz="1600" err="1">
                <a:ea typeface="+mn-lt"/>
                <a:cs typeface="+mn-lt"/>
              </a:rPr>
              <a:t>users</a:t>
            </a:r>
            <a:r>
              <a:rPr lang="de-DE" sz="1600" dirty="0">
                <a:ea typeface="+mn-lt"/>
                <a:cs typeface="+mn-lt"/>
              </a:rPr>
              <a:t> </a:t>
            </a:r>
            <a:r>
              <a:rPr lang="de-DE" sz="1600" err="1">
                <a:ea typeface="+mn-lt"/>
                <a:cs typeface="+mn-lt"/>
              </a:rPr>
              <a:t>with</a:t>
            </a:r>
            <a:r>
              <a:rPr lang="de-DE" sz="1600" dirty="0">
                <a:ea typeface="+mn-lt"/>
                <a:cs typeface="+mn-lt"/>
              </a:rPr>
              <a:t> </a:t>
            </a:r>
            <a:r>
              <a:rPr lang="de-DE" sz="1600" err="1">
                <a:ea typeface="+mn-lt"/>
                <a:cs typeface="+mn-lt"/>
              </a:rPr>
              <a:t>no</a:t>
            </a:r>
            <a:r>
              <a:rPr lang="de-DE" sz="1600" dirty="0">
                <a:ea typeface="+mn-lt"/>
                <a:cs typeface="+mn-lt"/>
              </a:rPr>
              <a:t> </a:t>
            </a:r>
            <a:r>
              <a:rPr lang="de-DE" sz="1600" err="1">
                <a:ea typeface="+mn-lt"/>
                <a:cs typeface="+mn-lt"/>
              </a:rPr>
              <a:t>knowledge</a:t>
            </a:r>
            <a:r>
              <a:rPr lang="de-DE" sz="1600" dirty="0">
                <a:ea typeface="+mn-lt"/>
                <a:cs typeface="+mn-lt"/>
              </a:rPr>
              <a:t> </a:t>
            </a:r>
            <a:r>
              <a:rPr lang="de-DE" sz="1600" err="1">
                <a:ea typeface="+mn-lt"/>
                <a:cs typeface="+mn-lt"/>
              </a:rPr>
              <a:t>of</a:t>
            </a:r>
            <a:r>
              <a:rPr lang="de-DE" sz="1600" dirty="0">
                <a:ea typeface="+mn-lt"/>
                <a:cs typeface="+mn-lt"/>
              </a:rPr>
              <a:t> SQL at all</a:t>
            </a:r>
            <a:endParaRPr lang="de-DE" sz="1600" b="1" dirty="0">
              <a:ea typeface="+mn-lt"/>
              <a:cs typeface="+mn-lt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de-DE" sz="2000" dirty="0">
                <a:ea typeface="+mn-lt"/>
                <a:cs typeface="+mn-lt"/>
              </a:rPr>
              <a:t>Never</a:t>
            </a:r>
            <a:r>
              <a:rPr lang="de-DE" sz="2000" dirty="0"/>
              <a:t> </a:t>
            </a:r>
            <a:r>
              <a:rPr lang="de-DE" sz="2000" err="1"/>
              <a:t>disclose</a:t>
            </a:r>
            <a:r>
              <a:rPr lang="de-DE" sz="2000" dirty="0"/>
              <a:t> </a:t>
            </a:r>
            <a:r>
              <a:rPr lang="de-DE" sz="2000" err="1"/>
              <a:t>confidential</a:t>
            </a:r>
            <a:r>
              <a:rPr lang="de-DE" sz="2000" dirty="0"/>
              <a:t> </a:t>
            </a:r>
            <a:r>
              <a:rPr lang="de-DE" sz="2000" err="1"/>
              <a:t>data</a:t>
            </a:r>
            <a:r>
              <a:rPr lang="de-DE" sz="2000" dirty="0"/>
              <a:t> </a:t>
            </a:r>
            <a:endParaRPr lang="de-DE" dirty="0"/>
          </a:p>
          <a:p>
            <a:pPr lvl="1">
              <a:buFont typeface="Courier New" panose="020B0604020202020204" pitchFamily="34" charset="0"/>
              <a:buChar char="o"/>
            </a:pPr>
            <a:r>
              <a:rPr lang="de-DE" sz="2000" err="1">
                <a:ea typeface="+mn-lt"/>
                <a:cs typeface="+mn-lt"/>
              </a:rPr>
              <a:t>should</a:t>
            </a:r>
            <a:r>
              <a:rPr lang="de-DE" sz="2000" dirty="0">
                <a:ea typeface="+mn-lt"/>
                <a:cs typeface="+mn-lt"/>
              </a:rPr>
              <a:t> not </a:t>
            </a:r>
            <a:r>
              <a:rPr lang="de-DE" sz="2000" err="1">
                <a:ea typeface="+mn-lt"/>
                <a:cs typeface="+mn-lt"/>
              </a:rPr>
              <a:t>generate</a:t>
            </a:r>
            <a:r>
              <a:rPr lang="de-DE" sz="2000" dirty="0">
                <a:ea typeface="+mn-lt"/>
                <a:cs typeface="+mn-lt"/>
              </a:rPr>
              <a:t> </a:t>
            </a:r>
            <a:r>
              <a:rPr lang="de-DE" sz="2000" err="1">
                <a:ea typeface="+mn-lt"/>
                <a:cs typeface="+mn-lt"/>
              </a:rPr>
              <a:t>sql</a:t>
            </a:r>
            <a:r>
              <a:rPr lang="de-DE" sz="2000" dirty="0">
                <a:ea typeface="+mn-lt"/>
                <a:cs typeface="+mn-lt"/>
              </a:rPr>
              <a:t> like </a:t>
            </a:r>
            <a:r>
              <a:rPr lang="de-DE" sz="2000" err="1">
                <a:ea typeface="+mn-lt"/>
                <a:cs typeface="+mn-lt"/>
              </a:rPr>
              <a:t>the</a:t>
            </a:r>
            <a:r>
              <a:rPr lang="de-DE" sz="2000" dirty="0">
                <a:ea typeface="+mn-lt"/>
                <a:cs typeface="+mn-lt"/>
              </a:rPr>
              <a:t> "</a:t>
            </a:r>
            <a:r>
              <a:rPr lang="de-DE" sz="2000" err="1">
                <a:ea typeface="+mn-lt"/>
                <a:cs typeface="+mn-lt"/>
              </a:rPr>
              <a:t>select</a:t>
            </a:r>
            <a:r>
              <a:rPr lang="de-DE" sz="2000" dirty="0">
                <a:ea typeface="+mn-lt"/>
                <a:cs typeface="+mn-lt"/>
              </a:rPr>
              <a:t> </a:t>
            </a:r>
            <a:r>
              <a:rPr lang="de-DE" sz="2000" err="1">
                <a:ea typeface="+mn-lt"/>
                <a:cs typeface="+mn-lt"/>
              </a:rPr>
              <a:t>username</a:t>
            </a:r>
            <a:r>
              <a:rPr lang="de-DE" sz="2000" dirty="0">
                <a:ea typeface="+mn-lt"/>
                <a:cs typeface="+mn-lt"/>
              </a:rPr>
              <a:t>, </a:t>
            </a:r>
            <a:r>
              <a:rPr lang="de-DE" sz="2000" err="1">
                <a:ea typeface="+mn-lt"/>
                <a:cs typeface="+mn-lt"/>
              </a:rPr>
              <a:t>password</a:t>
            </a:r>
            <a:r>
              <a:rPr lang="de-DE" sz="2000" dirty="0">
                <a:ea typeface="+mn-lt"/>
                <a:cs typeface="+mn-lt"/>
              </a:rPr>
              <a:t> </a:t>
            </a:r>
            <a:r>
              <a:rPr lang="de-DE" sz="2000" err="1">
                <a:ea typeface="+mn-lt"/>
                <a:cs typeface="+mn-lt"/>
              </a:rPr>
              <a:t>from</a:t>
            </a:r>
            <a:r>
              <a:rPr lang="de-DE" sz="2000" dirty="0">
                <a:ea typeface="+mn-lt"/>
                <a:cs typeface="+mn-lt"/>
              </a:rPr>
              <a:t> </a:t>
            </a:r>
            <a:r>
              <a:rPr lang="de-DE" sz="2000" err="1">
                <a:ea typeface="+mn-lt"/>
                <a:cs typeface="+mn-lt"/>
              </a:rPr>
              <a:t>customer</a:t>
            </a:r>
            <a:r>
              <a:rPr lang="de-DE" sz="2000" dirty="0">
                <a:ea typeface="+mn-lt"/>
                <a:cs typeface="+mn-lt"/>
              </a:rPr>
              <a:t>"</a:t>
            </a:r>
          </a:p>
          <a:p>
            <a:pPr lvl="1">
              <a:buFont typeface="Courier New" panose="020B0604020202020204" pitchFamily="34" charset="0"/>
              <a:buChar char="o"/>
            </a:pPr>
            <a:endParaRPr lang="de-DE" sz="1800" dirty="0"/>
          </a:p>
          <a:p>
            <a:endParaRPr lang="de-DE" dirty="0"/>
          </a:p>
          <a:p>
            <a:pPr lvl="1">
              <a:buFont typeface="Courier New" panose="020B0604020202020204" pitchFamily="34" charset="0"/>
              <a:buChar char="o"/>
            </a:pPr>
            <a:endParaRPr lang="de-DE" dirty="0"/>
          </a:p>
          <a:p>
            <a:pPr lvl="1">
              <a:buFont typeface="Courier New" panose="020B0604020202020204" pitchFamily="34" charset="0"/>
              <a:buChar char="o"/>
            </a:pP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E6FACCA-79B5-B362-7730-8EB6FE108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7</a:t>
            </a:fld>
            <a:endParaRPr lang="de-DE"/>
          </a:p>
        </p:txBody>
      </p:sp>
      <p:pic>
        <p:nvPicPr>
          <p:cNvPr id="6" name="Grafik 5" descr="Ein Bild, das Text, Schrift, Grün, Screenshot enthält.&#10;&#10;Beschreibung automatisch generiert.">
            <a:extLst>
              <a:ext uri="{FF2B5EF4-FFF2-40B4-BE49-F238E27FC236}">
                <a16:creationId xmlns:a16="http://schemas.microsoft.com/office/drawing/2014/main" id="{9CB7FCB3-8B3A-1427-28AC-E4408FCABA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6264418"/>
            <a:ext cx="2124365" cy="598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5327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B3C300-1A0F-B795-E337-E794F852E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ea typeface="+mj-lt"/>
                <a:cs typeface="+mj-lt"/>
              </a:rPr>
              <a:t>Spider </a:t>
            </a:r>
            <a:r>
              <a:rPr lang="de-DE" b="1" err="1">
                <a:ea typeface="+mj-lt"/>
                <a:cs typeface="+mj-lt"/>
              </a:rPr>
              <a:t>dataset</a:t>
            </a:r>
            <a:endParaRPr lang="de-DE" b="1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0C38B9F-DDAA-3671-515F-1B7FD78841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de-DE" sz="2600" dirty="0">
              <a:ea typeface="+mn-lt"/>
              <a:cs typeface="+mn-lt"/>
            </a:endParaRPr>
          </a:p>
          <a:p>
            <a:r>
              <a:rPr lang="de-DE" sz="2600" err="1">
                <a:ea typeface="+mn-lt"/>
                <a:cs typeface="+mn-lt"/>
              </a:rPr>
              <a:t>requires</a:t>
            </a:r>
            <a:r>
              <a:rPr lang="de-DE" sz="2600" dirty="0">
                <a:ea typeface="+mn-lt"/>
                <a:cs typeface="+mn-lt"/>
              </a:rPr>
              <a:t> </a:t>
            </a:r>
            <a:r>
              <a:rPr lang="de-DE" sz="2600" err="1">
                <a:ea typeface="+mn-lt"/>
                <a:cs typeface="+mn-lt"/>
              </a:rPr>
              <a:t>the</a:t>
            </a:r>
            <a:r>
              <a:rPr lang="de-DE" sz="2600" dirty="0">
                <a:ea typeface="+mn-lt"/>
                <a:cs typeface="+mn-lt"/>
              </a:rPr>
              <a:t> </a:t>
            </a:r>
            <a:r>
              <a:rPr lang="de-DE" sz="2600" err="1">
                <a:ea typeface="+mn-lt"/>
                <a:cs typeface="+mn-lt"/>
              </a:rPr>
              <a:t>model</a:t>
            </a:r>
            <a:r>
              <a:rPr lang="de-DE" sz="2600" dirty="0">
                <a:ea typeface="+mn-lt"/>
                <a:cs typeface="+mn-lt"/>
              </a:rPr>
              <a:t> </a:t>
            </a:r>
            <a:r>
              <a:rPr lang="de-DE" sz="2600" err="1">
                <a:ea typeface="+mn-lt"/>
                <a:cs typeface="+mn-lt"/>
              </a:rPr>
              <a:t>to</a:t>
            </a:r>
            <a:r>
              <a:rPr lang="de-DE" sz="2600" dirty="0">
                <a:ea typeface="+mn-lt"/>
                <a:cs typeface="+mn-lt"/>
              </a:rPr>
              <a:t> </a:t>
            </a:r>
            <a:r>
              <a:rPr lang="de-DE" sz="2600" err="1">
                <a:ea typeface="+mn-lt"/>
                <a:cs typeface="+mn-lt"/>
              </a:rPr>
              <a:t>generalise</a:t>
            </a:r>
            <a:r>
              <a:rPr lang="de-DE" sz="2600" dirty="0">
                <a:ea typeface="+mn-lt"/>
                <a:cs typeface="+mn-lt"/>
              </a:rPr>
              <a:t> </a:t>
            </a:r>
            <a:r>
              <a:rPr lang="de-DE" sz="2600" err="1">
                <a:ea typeface="+mn-lt"/>
                <a:cs typeface="+mn-lt"/>
              </a:rPr>
              <a:t>better</a:t>
            </a:r>
            <a:endParaRPr lang="de-DE" sz="2600">
              <a:ea typeface="+mn-lt"/>
              <a:cs typeface="+mn-lt"/>
            </a:endParaRPr>
          </a:p>
          <a:p>
            <a:r>
              <a:rPr lang="de-DE" sz="2600" dirty="0" err="1">
                <a:ea typeface="+mn-lt"/>
                <a:cs typeface="+mn-lt"/>
              </a:rPr>
              <a:t>various</a:t>
            </a:r>
            <a:r>
              <a:rPr lang="de-DE" sz="2600" dirty="0">
                <a:ea typeface="+mn-lt"/>
                <a:cs typeface="+mn-lt"/>
              </a:rPr>
              <a:t> </a:t>
            </a:r>
            <a:r>
              <a:rPr lang="de-DE" sz="2600" dirty="0" err="1">
                <a:ea typeface="+mn-lt"/>
                <a:cs typeface="+mn-lt"/>
              </a:rPr>
              <a:t>domains</a:t>
            </a:r>
            <a:r>
              <a:rPr lang="de-DE" sz="2600" dirty="0">
                <a:ea typeface="+mn-lt"/>
                <a:cs typeface="+mn-lt"/>
              </a:rPr>
              <a:t> -&gt; </a:t>
            </a:r>
            <a:r>
              <a:rPr lang="de-DE" sz="2600" dirty="0" err="1">
                <a:ea typeface="+mn-lt"/>
                <a:cs typeface="+mn-lt"/>
              </a:rPr>
              <a:t>hence</a:t>
            </a:r>
            <a:r>
              <a:rPr lang="de-DE" sz="2600" dirty="0">
                <a:ea typeface="+mn-lt"/>
                <a:cs typeface="+mn-lt"/>
              </a:rPr>
              <a:t>, </a:t>
            </a:r>
            <a:r>
              <a:rPr lang="de-DE" sz="2600" dirty="0" err="1">
                <a:ea typeface="+mn-lt"/>
                <a:cs typeface="+mn-lt"/>
              </a:rPr>
              <a:t>the</a:t>
            </a:r>
            <a:r>
              <a:rPr lang="de-DE" sz="2600" dirty="0">
                <a:ea typeface="+mn-lt"/>
                <a:cs typeface="+mn-lt"/>
              </a:rPr>
              <a:t> </a:t>
            </a:r>
            <a:r>
              <a:rPr lang="de-DE" sz="2600" dirty="0" err="1">
                <a:ea typeface="+mn-lt"/>
                <a:cs typeface="+mn-lt"/>
              </a:rPr>
              <a:t>name</a:t>
            </a:r>
            <a:r>
              <a:rPr lang="de-DE" sz="2600" dirty="0">
                <a:ea typeface="+mn-lt"/>
                <a:cs typeface="+mn-lt"/>
              </a:rPr>
              <a:t> "</a:t>
            </a:r>
            <a:r>
              <a:rPr lang="de-DE" sz="2600" dirty="0" err="1">
                <a:ea typeface="+mn-lt"/>
                <a:cs typeface="+mn-lt"/>
              </a:rPr>
              <a:t>spider</a:t>
            </a:r>
            <a:r>
              <a:rPr lang="de-DE" sz="2600" dirty="0">
                <a:ea typeface="+mn-lt"/>
                <a:cs typeface="+mn-lt"/>
              </a:rPr>
              <a:t>"</a:t>
            </a:r>
          </a:p>
          <a:p>
            <a:r>
              <a:rPr lang="de-DE" sz="2600" dirty="0" err="1">
                <a:ea typeface="+mn-lt"/>
                <a:cs typeface="+mn-lt"/>
              </a:rPr>
              <a:t>beats</a:t>
            </a:r>
            <a:r>
              <a:rPr lang="de-DE" sz="2600" dirty="0">
                <a:ea typeface="+mn-lt"/>
                <a:cs typeface="+mn-lt"/>
              </a:rPr>
              <a:t> </a:t>
            </a:r>
            <a:r>
              <a:rPr lang="de-DE" sz="2600" dirty="0" err="1">
                <a:ea typeface="+mn-lt"/>
                <a:cs typeface="+mn-lt"/>
              </a:rPr>
              <a:t>WikiSQL</a:t>
            </a:r>
            <a:r>
              <a:rPr lang="de-DE" sz="2600" dirty="0">
                <a:ea typeface="+mn-lt"/>
                <a:cs typeface="+mn-lt"/>
              </a:rPr>
              <a:t>  </a:t>
            </a:r>
            <a:r>
              <a:rPr lang="de-DE" sz="2600" dirty="0" err="1">
                <a:ea typeface="+mn-lt"/>
                <a:cs typeface="+mn-lt"/>
              </a:rPr>
              <a:t>or</a:t>
            </a:r>
            <a:r>
              <a:rPr lang="de-DE" sz="2600" dirty="0">
                <a:ea typeface="+mn-lt"/>
                <a:cs typeface="+mn-lt"/>
              </a:rPr>
              <a:t> </a:t>
            </a:r>
            <a:r>
              <a:rPr lang="de-DE" sz="2600" dirty="0" err="1">
                <a:ea typeface="+mn-lt"/>
                <a:cs typeface="+mn-lt"/>
              </a:rPr>
              <a:t>other</a:t>
            </a:r>
            <a:r>
              <a:rPr lang="de-DE" sz="2600" dirty="0">
                <a:ea typeface="+mn-lt"/>
                <a:cs typeface="+mn-lt"/>
              </a:rPr>
              <a:t> SQL </a:t>
            </a:r>
            <a:r>
              <a:rPr lang="de-DE" sz="2600" dirty="0" err="1">
                <a:ea typeface="+mn-lt"/>
                <a:cs typeface="+mn-lt"/>
              </a:rPr>
              <a:t>datasets</a:t>
            </a:r>
            <a:endParaRPr lang="de-DE" sz="2600" dirty="0" err="1"/>
          </a:p>
          <a:p>
            <a:pPr lvl="1">
              <a:buFont typeface="Courier New" panose="020B0604020202020204" pitchFamily="34" charset="0"/>
              <a:buChar char="o"/>
            </a:pPr>
            <a:r>
              <a:rPr lang="de-DE" sz="2200" b="1" dirty="0"/>
              <a:t>More</a:t>
            </a:r>
            <a:r>
              <a:rPr lang="de-DE" sz="2200" dirty="0"/>
              <a:t> </a:t>
            </a:r>
            <a:r>
              <a:rPr lang="de-DE" sz="2200" dirty="0" err="1"/>
              <a:t>databases</a:t>
            </a:r>
            <a:endParaRPr lang="de-DE" sz="2200" dirty="0"/>
          </a:p>
          <a:p>
            <a:pPr lvl="1">
              <a:buFont typeface="Courier New" panose="020B0604020202020204" pitchFamily="34" charset="0"/>
              <a:buChar char="o"/>
            </a:pPr>
            <a:r>
              <a:rPr lang="de-DE" sz="2200" dirty="0">
                <a:ea typeface="+mn-lt"/>
                <a:cs typeface="+mn-lt"/>
              </a:rPr>
              <a:t>Covers a wider </a:t>
            </a:r>
            <a:r>
              <a:rPr lang="de-DE" sz="2200" dirty="0" err="1">
                <a:ea typeface="+mn-lt"/>
                <a:cs typeface="+mn-lt"/>
              </a:rPr>
              <a:t>range</a:t>
            </a:r>
            <a:r>
              <a:rPr lang="de-DE" sz="2200" dirty="0">
                <a:ea typeface="+mn-lt"/>
                <a:cs typeface="+mn-lt"/>
              </a:rPr>
              <a:t> </a:t>
            </a:r>
            <a:r>
              <a:rPr lang="de-DE" sz="2200" dirty="0" err="1">
                <a:ea typeface="+mn-lt"/>
                <a:cs typeface="+mn-lt"/>
              </a:rPr>
              <a:t>of</a:t>
            </a:r>
            <a:r>
              <a:rPr lang="de-DE" sz="2200" dirty="0">
                <a:ea typeface="+mn-lt"/>
                <a:cs typeface="+mn-lt"/>
              </a:rPr>
              <a:t> </a:t>
            </a:r>
            <a:r>
              <a:rPr lang="de-DE" sz="2200" dirty="0" err="1">
                <a:ea typeface="+mn-lt"/>
                <a:cs typeface="+mn-lt"/>
              </a:rPr>
              <a:t>domains</a:t>
            </a:r>
          </a:p>
          <a:p>
            <a:pPr lvl="1">
              <a:buFont typeface="Courier New" panose="020B0604020202020204" pitchFamily="34" charset="0"/>
              <a:buChar char="o"/>
            </a:pPr>
            <a:endParaRPr lang="de-DE" dirty="0"/>
          </a:p>
          <a:p>
            <a:pPr lvl="1">
              <a:buFont typeface="Courier New" panose="020B0604020202020204" pitchFamily="34" charset="0"/>
              <a:buChar char="o"/>
            </a:pP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A689D57-27FB-29A6-EFA7-7F67A30F1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8</a:t>
            </a:fld>
            <a:endParaRPr lang="de-DE"/>
          </a:p>
        </p:txBody>
      </p:sp>
      <p:pic>
        <p:nvPicPr>
          <p:cNvPr id="6" name="Grafik 5" descr="Ein Bild, das Text, Schrift, Grün, Screenshot enthält.&#10;&#10;Beschreibung automatisch generiert.">
            <a:extLst>
              <a:ext uri="{FF2B5EF4-FFF2-40B4-BE49-F238E27FC236}">
                <a16:creationId xmlns:a16="http://schemas.microsoft.com/office/drawing/2014/main" id="{63B56F03-404F-82C6-2606-0638212F2D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6264418"/>
            <a:ext cx="2124365" cy="598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9267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1AA3F45A-F1E5-BE19-CD3C-6D2D6D77A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52672"/>
            <a:ext cx="10069902" cy="1138657"/>
          </a:xfrm>
        </p:spPr>
        <p:txBody>
          <a:bodyPr>
            <a:normAutofit fontScale="90000"/>
          </a:bodyPr>
          <a:lstStyle/>
          <a:p>
            <a:r>
              <a:rPr lang="de-DE" b="1" dirty="0"/>
              <a:t>Natural Language </a:t>
            </a:r>
            <a:r>
              <a:rPr lang="de-DE" b="1" dirty="0" err="1"/>
              <a:t>Meets</a:t>
            </a:r>
            <a:r>
              <a:rPr lang="de-DE" b="1" dirty="0"/>
              <a:t> Database: </a:t>
            </a:r>
            <a:br>
              <a:rPr lang="de-DE" b="1" dirty="0"/>
            </a:br>
            <a:r>
              <a:rPr lang="de-DE" sz="2800" dirty="0"/>
              <a:t>System Transparency and User Understanding in NL-</a:t>
            </a:r>
            <a:r>
              <a:rPr lang="de-DE" sz="2800" dirty="0" err="1"/>
              <a:t>to</a:t>
            </a:r>
            <a:r>
              <a:rPr lang="de-DE" sz="2800" dirty="0"/>
              <a:t>-SQL Translation</a:t>
            </a:r>
          </a:p>
          <a:p>
            <a:endParaRPr lang="de-DE" b="1" dirty="0"/>
          </a:p>
          <a:p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0C38B9F-DDAA-3671-515F-1B7FD78841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de-DE" b="1" dirty="0">
                <a:solidFill>
                  <a:srgbClr val="030712"/>
                </a:solidFill>
              </a:rPr>
              <a:t>Problem Statement</a:t>
            </a:r>
            <a:endParaRPr lang="de-DE" sz="1800" dirty="0"/>
          </a:p>
          <a:p>
            <a:r>
              <a:rPr lang="en-US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Create SQL-queries dynamically with machine learning to replace conventional template systems</a:t>
            </a:r>
          </a:p>
          <a:p>
            <a:r>
              <a:rPr lang="de-DE" dirty="0">
                <a:solidFill>
                  <a:srgbClr val="030712"/>
                </a:solidFill>
                <a:ea typeface="+mn-lt"/>
                <a:cs typeface="+mn-lt"/>
              </a:rPr>
              <a:t>Understanding </a:t>
            </a:r>
            <a:r>
              <a:rPr lang="de-DE" dirty="0" err="1">
                <a:solidFill>
                  <a:srgbClr val="030712"/>
                </a:solidFill>
                <a:ea typeface="+mn-lt"/>
                <a:cs typeface="+mn-lt"/>
              </a:rPr>
              <a:t>user</a:t>
            </a:r>
            <a:r>
              <a:rPr lang="de-DE" dirty="0">
                <a:solidFill>
                  <a:srgbClr val="030712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rgbClr val="030712"/>
                </a:solidFill>
                <a:ea typeface="+mn-lt"/>
                <a:cs typeface="+mn-lt"/>
              </a:rPr>
              <a:t>requirements</a:t>
            </a:r>
            <a:r>
              <a:rPr lang="de-DE" dirty="0">
                <a:solidFill>
                  <a:srgbClr val="030712"/>
                </a:solidFill>
                <a:ea typeface="+mn-lt"/>
                <a:cs typeface="+mn-lt"/>
              </a:rPr>
              <a:t> and </a:t>
            </a:r>
            <a:r>
              <a:rPr lang="de-DE" dirty="0" err="1">
                <a:solidFill>
                  <a:srgbClr val="030712"/>
                </a:solidFill>
                <a:ea typeface="+mn-lt"/>
                <a:cs typeface="+mn-lt"/>
              </a:rPr>
              <a:t>feedback</a:t>
            </a:r>
            <a:endParaRPr lang="en-US" sz="2600" dirty="0">
              <a:solidFill>
                <a:srgbClr val="000000"/>
              </a:solidFill>
              <a:ea typeface="+mn-lt"/>
              <a:cs typeface="+mn-lt"/>
            </a:endParaRPr>
          </a:p>
          <a:p>
            <a:r>
              <a:rPr lang="de-DE" dirty="0" err="1">
                <a:solidFill>
                  <a:srgbClr val="030712"/>
                </a:solidFill>
                <a:ea typeface="+mn-lt"/>
                <a:cs typeface="+mn-lt"/>
              </a:rPr>
              <a:t>Enhancing</a:t>
            </a:r>
            <a:r>
              <a:rPr lang="de-DE" dirty="0">
                <a:solidFill>
                  <a:srgbClr val="030712"/>
                </a:solidFill>
                <a:ea typeface="+mn-lt"/>
                <a:cs typeface="+mn-lt"/>
              </a:rPr>
              <a:t> AI </a:t>
            </a:r>
            <a:r>
              <a:rPr lang="de-DE" dirty="0" err="1">
                <a:solidFill>
                  <a:srgbClr val="030712"/>
                </a:solidFill>
                <a:ea typeface="+mn-lt"/>
                <a:cs typeface="+mn-lt"/>
              </a:rPr>
              <a:t>system</a:t>
            </a:r>
            <a:r>
              <a:rPr lang="de-DE" dirty="0">
                <a:solidFill>
                  <a:srgbClr val="030712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rgbClr val="030712"/>
                </a:solidFill>
                <a:ea typeface="+mn-lt"/>
                <a:cs typeface="+mn-lt"/>
              </a:rPr>
              <a:t>effectiveness</a:t>
            </a:r>
            <a:endParaRPr lang="de-DE" dirty="0" err="1">
              <a:solidFill>
                <a:srgbClr val="030712"/>
              </a:solidFill>
            </a:endParaRPr>
          </a:p>
          <a:p>
            <a:r>
              <a:rPr lang="de-DE" dirty="0" err="1">
                <a:solidFill>
                  <a:srgbClr val="030712"/>
                </a:solidFill>
                <a:ea typeface="+mn-lt"/>
                <a:cs typeface="+mn-lt"/>
              </a:rPr>
              <a:t>Improving</a:t>
            </a:r>
            <a:r>
              <a:rPr lang="de-DE" dirty="0">
                <a:solidFill>
                  <a:srgbClr val="030712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rgbClr val="030712"/>
                </a:solidFill>
                <a:ea typeface="+mn-lt"/>
                <a:cs typeface="+mn-lt"/>
              </a:rPr>
              <a:t>overall</a:t>
            </a:r>
            <a:r>
              <a:rPr lang="de-DE" dirty="0">
                <a:solidFill>
                  <a:srgbClr val="030712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rgbClr val="030712"/>
                </a:solidFill>
                <a:ea typeface="+mn-lt"/>
                <a:cs typeface="+mn-lt"/>
              </a:rPr>
              <a:t>user</a:t>
            </a:r>
            <a:r>
              <a:rPr lang="de-DE" dirty="0">
                <a:solidFill>
                  <a:srgbClr val="030712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rgbClr val="030712"/>
                </a:solidFill>
                <a:ea typeface="+mn-lt"/>
                <a:cs typeface="+mn-lt"/>
              </a:rPr>
              <a:t>experience</a:t>
            </a:r>
            <a:br>
              <a:rPr lang="en-US" dirty="0"/>
            </a:br>
            <a:endParaRPr lang="en-US"/>
          </a:p>
          <a:p>
            <a:endParaRPr lang="de-DE" dirty="0">
              <a:solidFill>
                <a:srgbClr val="030712"/>
              </a:solidFill>
            </a:endParaRPr>
          </a:p>
          <a:p>
            <a:endParaRPr lang="de-DE" sz="1800" dirty="0"/>
          </a:p>
          <a:p>
            <a:endParaRPr lang="de-DE" dirty="0"/>
          </a:p>
          <a:p>
            <a:pPr lvl="1">
              <a:buFont typeface="Courier New" panose="020B0604020202020204" pitchFamily="34" charset="0"/>
              <a:buChar char="o"/>
            </a:pPr>
            <a:endParaRPr lang="de-DE" dirty="0"/>
          </a:p>
          <a:p>
            <a:pPr lvl="1">
              <a:buFont typeface="Courier New" panose="020B0604020202020204" pitchFamily="34" charset="0"/>
              <a:buChar char="o"/>
            </a:pP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A689D57-27FB-29A6-EFA7-7F67A30F1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9</a:t>
            </a:fld>
            <a:endParaRPr lang="de-DE"/>
          </a:p>
        </p:txBody>
      </p:sp>
      <p:pic>
        <p:nvPicPr>
          <p:cNvPr id="6" name="Grafik 5" descr="Ein Bild, das Text, Schrift, Grün, Screenshot enthält.&#10;&#10;Beschreibung automatisch generiert.">
            <a:extLst>
              <a:ext uri="{FF2B5EF4-FFF2-40B4-BE49-F238E27FC236}">
                <a16:creationId xmlns:a16="http://schemas.microsoft.com/office/drawing/2014/main" id="{63B56F03-404F-82C6-2606-0638212F2D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6264418"/>
            <a:ext cx="2124365" cy="598346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977B7BDA-3A76-9136-10CE-438CCA90C086}"/>
              </a:ext>
            </a:extLst>
          </p:cNvPr>
          <p:cNvSpPr txBox="1"/>
          <p:nvPr/>
        </p:nvSpPr>
        <p:spPr>
          <a:xfrm>
            <a:off x="7743645" y="6492815"/>
            <a:ext cx="3462068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/>
              <a:t>https://arxiv.org/pdf/2308.15363</a:t>
            </a:r>
          </a:p>
        </p:txBody>
      </p:sp>
    </p:spTree>
    <p:extLst>
      <p:ext uri="{BB962C8B-B14F-4D97-AF65-F5344CB8AC3E}">
        <p14:creationId xmlns:p14="http://schemas.microsoft.com/office/powerpoint/2010/main" val="2200550202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Larissa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14</Slides>
  <Notes>11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5" baseType="lpstr">
      <vt:lpstr>Larissa</vt:lpstr>
      <vt:lpstr> SQI:  Search-Query-Interpreter  </vt:lpstr>
      <vt:lpstr>Problem</vt:lpstr>
      <vt:lpstr>State of the Art</vt:lpstr>
      <vt:lpstr>Idea</vt:lpstr>
      <vt:lpstr>Focus of our project</vt:lpstr>
      <vt:lpstr>Focus of our project</vt:lpstr>
      <vt:lpstr>Focus of our project</vt:lpstr>
      <vt:lpstr>Spider dataset</vt:lpstr>
      <vt:lpstr>Natural Language Meets Database:  System Transparency and User Understanding in NL-to-SQL Translation  </vt:lpstr>
      <vt:lpstr>Natural Language Meets Database:  System Transparency and User Understanding in NL-to-SQL Translation  </vt:lpstr>
      <vt:lpstr>Natural Language Meets Database:  System Transparency and User Understanding in NL-to-SQL Translation  </vt:lpstr>
      <vt:lpstr>Natural Language Meets Database:  System Transparency and User Understanding in NL-to-SQL Translation  </vt:lpstr>
      <vt:lpstr>Natural Language Meets Database:  System Transparency and User Understanding in NL-to-SQL Translation  </vt:lpstr>
      <vt:lpstr>Thank you  For your 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575</cp:revision>
  <dcterms:created xsi:type="dcterms:W3CDTF">2024-11-04T05:50:55Z</dcterms:created>
  <dcterms:modified xsi:type="dcterms:W3CDTF">2024-12-01T11:18:17Z</dcterms:modified>
</cp:coreProperties>
</file>