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8" r:id="rId4"/>
    <p:sldId id="260" r:id="rId5"/>
    <p:sldId id="257" r:id="rId6"/>
    <p:sldId id="259"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77" d="100"/>
          <a:sy n="77" d="100"/>
        </p:scale>
        <p:origin x="82"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3/18/2019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6B0-6E45-4B47-B2A1-248A51D47560}"/>
              </a:ext>
            </a:extLst>
          </p:cNvPr>
          <p:cNvSpPr>
            <a:spLocks noGrp="1"/>
          </p:cNvSpPr>
          <p:nvPr>
            <p:ph type="ctrTitle"/>
          </p:nvPr>
        </p:nvSpPr>
        <p:spPr>
          <a:xfrm>
            <a:off x="684212" y="685799"/>
            <a:ext cx="8390214" cy="2971801"/>
          </a:xfrm>
        </p:spPr>
        <p:txBody>
          <a:bodyPr/>
          <a:lstStyle/>
          <a:p>
            <a:r>
              <a:rPr lang="en-US" dirty="0"/>
              <a:t>Predicting Big data USING OKCUPID DATABASE</a:t>
            </a:r>
          </a:p>
        </p:txBody>
      </p:sp>
      <p:sp>
        <p:nvSpPr>
          <p:cNvPr id="3" name="Subtitle 2">
            <a:extLst>
              <a:ext uri="{FF2B5EF4-FFF2-40B4-BE49-F238E27FC236}">
                <a16:creationId xmlns:a16="http://schemas.microsoft.com/office/drawing/2014/main" id="{2580DE50-AA16-4194-A9E1-0B2B0A0FD42A}"/>
              </a:ext>
            </a:extLst>
          </p:cNvPr>
          <p:cNvSpPr>
            <a:spLocks noGrp="1"/>
          </p:cNvSpPr>
          <p:nvPr>
            <p:ph type="subTitle" idx="1"/>
          </p:nvPr>
        </p:nvSpPr>
        <p:spPr/>
        <p:txBody>
          <a:bodyPr/>
          <a:lstStyle/>
          <a:p>
            <a:r>
              <a:rPr lang="en-US" dirty="0"/>
              <a:t>Machine Learning Fundamentals</a:t>
            </a:r>
          </a:p>
          <a:p>
            <a:r>
              <a:rPr lang="en-US" dirty="0"/>
              <a:t>Ben Davis</a:t>
            </a:r>
          </a:p>
          <a:p>
            <a:r>
              <a:rPr lang="en-US" dirty="0"/>
              <a:t>3/19/2019</a:t>
            </a:r>
          </a:p>
        </p:txBody>
      </p:sp>
    </p:spTree>
    <p:extLst>
      <p:ext uri="{BB962C8B-B14F-4D97-AF65-F5344CB8AC3E}">
        <p14:creationId xmlns:p14="http://schemas.microsoft.com/office/powerpoint/2010/main" val="426024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725E-A8D4-4393-9491-D5CD529B4179}"/>
              </a:ext>
            </a:extLst>
          </p:cNvPr>
          <p:cNvSpPr>
            <a:spLocks noGrp="1"/>
          </p:cNvSpPr>
          <p:nvPr>
            <p:ph type="title"/>
          </p:nvPr>
        </p:nvSpPr>
        <p:spPr>
          <a:xfrm>
            <a:off x="684212" y="367747"/>
            <a:ext cx="8534401" cy="640539"/>
          </a:xfrm>
        </p:spPr>
        <p:txBody>
          <a:bodyPr/>
          <a:lstStyle/>
          <a:p>
            <a:r>
              <a:rPr lang="en-US" dirty="0"/>
              <a:t>conclusion</a:t>
            </a:r>
          </a:p>
        </p:txBody>
      </p:sp>
      <p:sp>
        <p:nvSpPr>
          <p:cNvPr id="3" name="Text Placeholder 2">
            <a:extLst>
              <a:ext uri="{FF2B5EF4-FFF2-40B4-BE49-F238E27FC236}">
                <a16:creationId xmlns:a16="http://schemas.microsoft.com/office/drawing/2014/main" id="{DD848F84-A357-44A3-97F5-8B53A83BD16D}"/>
              </a:ext>
            </a:extLst>
          </p:cNvPr>
          <p:cNvSpPr>
            <a:spLocks noGrp="1"/>
          </p:cNvSpPr>
          <p:nvPr>
            <p:ph type="body" idx="1"/>
          </p:nvPr>
        </p:nvSpPr>
        <p:spPr>
          <a:xfrm>
            <a:off x="684213" y="1381539"/>
            <a:ext cx="8534400" cy="4612861"/>
          </a:xfrm>
        </p:spPr>
        <p:txBody>
          <a:bodyPr>
            <a:normAutofit lnSpcReduction="10000"/>
          </a:bodyPr>
          <a:lstStyle/>
          <a:p>
            <a:r>
              <a:rPr lang="en-US" sz="2400" dirty="0"/>
              <a:t>To answer our initial question, can we predict whether or not the </a:t>
            </a:r>
            <a:r>
              <a:rPr lang="en-US" sz="2400" dirty="0" err="1"/>
              <a:t>OKCupid</a:t>
            </a:r>
            <a:r>
              <a:rPr lang="en-US" sz="2400" dirty="0"/>
              <a:t> user has offspring? The answer is yes. Using the Naïve Bayes classifier we were able to classify which users had offspring with nearly 85% success rate. The regression model didn’t quite make the cut, though.</a:t>
            </a:r>
          </a:p>
          <a:p>
            <a:endParaRPr lang="en-US" sz="2400" dirty="0"/>
          </a:p>
          <a:p>
            <a:r>
              <a:rPr lang="en-US" sz="2400" dirty="0"/>
              <a:t>Could we be more accurate, though? With a larger dataset it is very likely. The biggest problem was that most users did not input whether or not they had offspring, with only about half of the users specifying yes or no. With users being sure to fill out all criteria, it would be very possible for our classifier to be </a:t>
            </a:r>
            <a:r>
              <a:rPr lang="en-US" sz="2400"/>
              <a:t>more accurate.</a:t>
            </a:r>
            <a:endParaRPr lang="en-US" sz="2400" dirty="0"/>
          </a:p>
        </p:txBody>
      </p:sp>
    </p:spTree>
    <p:extLst>
      <p:ext uri="{BB962C8B-B14F-4D97-AF65-F5344CB8AC3E}">
        <p14:creationId xmlns:p14="http://schemas.microsoft.com/office/powerpoint/2010/main" val="273912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A13D-CE1C-4F76-ADBE-1C1244CA625F}"/>
              </a:ext>
            </a:extLst>
          </p:cNvPr>
          <p:cNvSpPr>
            <a:spLocks noGrp="1"/>
          </p:cNvSpPr>
          <p:nvPr>
            <p:ph type="title"/>
          </p:nvPr>
        </p:nvSpPr>
        <p:spPr>
          <a:xfrm>
            <a:off x="2850941" y="4104300"/>
            <a:ext cx="8534401" cy="2281600"/>
          </a:xfrm>
        </p:spPr>
        <p:txBody>
          <a:bodyPr>
            <a:noAutofit/>
          </a:bodyPr>
          <a:lstStyle/>
          <a:p>
            <a:r>
              <a:rPr lang="en-US" sz="20000" dirty="0"/>
              <a:t>THE END</a:t>
            </a:r>
          </a:p>
        </p:txBody>
      </p:sp>
    </p:spTree>
    <p:extLst>
      <p:ext uri="{BB962C8B-B14F-4D97-AF65-F5344CB8AC3E}">
        <p14:creationId xmlns:p14="http://schemas.microsoft.com/office/powerpoint/2010/main" val="267306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48DC-41E3-4581-A36C-7B0B232DDE94}"/>
              </a:ext>
            </a:extLst>
          </p:cNvPr>
          <p:cNvSpPr>
            <a:spLocks noGrp="1"/>
          </p:cNvSpPr>
          <p:nvPr>
            <p:ph type="title"/>
          </p:nvPr>
        </p:nvSpPr>
        <p:spPr>
          <a:xfrm>
            <a:off x="684212" y="685800"/>
            <a:ext cx="8534400" cy="1507067"/>
          </a:xfrm>
        </p:spPr>
        <p:txBody>
          <a:bodyPr/>
          <a:lstStyle/>
          <a:p>
            <a:r>
              <a:rPr lang="en-US" dirty="0"/>
              <a:t>Table of contents</a:t>
            </a:r>
          </a:p>
        </p:txBody>
      </p:sp>
      <p:sp>
        <p:nvSpPr>
          <p:cNvPr id="3" name="Content Placeholder 2">
            <a:extLst>
              <a:ext uri="{FF2B5EF4-FFF2-40B4-BE49-F238E27FC236}">
                <a16:creationId xmlns:a16="http://schemas.microsoft.com/office/drawing/2014/main" id="{0B5806B6-1529-4054-B8DD-B1098E492772}"/>
              </a:ext>
            </a:extLst>
          </p:cNvPr>
          <p:cNvSpPr>
            <a:spLocks noGrp="1"/>
          </p:cNvSpPr>
          <p:nvPr>
            <p:ph idx="1"/>
          </p:nvPr>
        </p:nvSpPr>
        <p:spPr>
          <a:xfrm>
            <a:off x="684212" y="2037522"/>
            <a:ext cx="8534400" cy="3615267"/>
          </a:xfrm>
        </p:spPr>
        <p:txBody>
          <a:bodyPr/>
          <a:lstStyle/>
          <a:p>
            <a:r>
              <a:rPr lang="en-US" dirty="0"/>
              <a:t>Adding new columns to explore the dataset (Slides 1-2)</a:t>
            </a:r>
          </a:p>
          <a:p>
            <a:r>
              <a:rPr lang="en-US" dirty="0"/>
              <a:t>Exploring the data of the new columns (Slides 3-4)</a:t>
            </a:r>
          </a:p>
          <a:p>
            <a:r>
              <a:rPr lang="en-US" dirty="0"/>
              <a:t>The Question (Slide 5)</a:t>
            </a:r>
          </a:p>
          <a:p>
            <a:r>
              <a:rPr lang="en-US" dirty="0"/>
              <a:t>Creating our prediction models (Slides 6-7)</a:t>
            </a:r>
          </a:p>
          <a:p>
            <a:r>
              <a:rPr lang="en-US" dirty="0"/>
              <a:t>Conclusion (Slide 8)</a:t>
            </a:r>
          </a:p>
          <a:p>
            <a:endParaRPr lang="en-US" dirty="0"/>
          </a:p>
          <a:p>
            <a:endParaRPr lang="en-US" dirty="0"/>
          </a:p>
        </p:txBody>
      </p:sp>
    </p:spTree>
    <p:extLst>
      <p:ext uri="{BB962C8B-B14F-4D97-AF65-F5344CB8AC3E}">
        <p14:creationId xmlns:p14="http://schemas.microsoft.com/office/powerpoint/2010/main" val="156645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09793-39BC-4865-9B78-B81D107F02B4}"/>
              </a:ext>
            </a:extLst>
          </p:cNvPr>
          <p:cNvSpPr>
            <a:spLocks noGrp="1"/>
          </p:cNvSpPr>
          <p:nvPr>
            <p:ph type="ctrTitle"/>
          </p:nvPr>
        </p:nvSpPr>
        <p:spPr>
          <a:xfrm>
            <a:off x="7532710" y="628618"/>
            <a:ext cx="3971902" cy="429716"/>
          </a:xfrm>
        </p:spPr>
        <p:txBody>
          <a:bodyPr>
            <a:normAutofit fontScale="90000"/>
          </a:bodyPr>
          <a:lstStyle/>
          <a:p>
            <a:r>
              <a:rPr lang="en-US" sz="2400" dirty="0"/>
              <a:t>Adding new columns</a:t>
            </a:r>
          </a:p>
        </p:txBody>
      </p:sp>
      <p:sp>
        <p:nvSpPr>
          <p:cNvPr id="3" name="Subtitle 2">
            <a:extLst>
              <a:ext uri="{FF2B5EF4-FFF2-40B4-BE49-F238E27FC236}">
                <a16:creationId xmlns:a16="http://schemas.microsoft.com/office/drawing/2014/main" id="{0DFB6CEA-F4A7-461B-BE75-5298082D92CE}"/>
              </a:ext>
            </a:extLst>
          </p:cNvPr>
          <p:cNvSpPr>
            <a:spLocks noGrp="1"/>
          </p:cNvSpPr>
          <p:nvPr>
            <p:ph type="subTitle" idx="1"/>
          </p:nvPr>
        </p:nvSpPr>
        <p:spPr>
          <a:xfrm>
            <a:off x="7532710" y="1257073"/>
            <a:ext cx="4401787" cy="4485091"/>
          </a:xfrm>
        </p:spPr>
        <p:txBody>
          <a:bodyPr>
            <a:normAutofit lnSpcReduction="10000"/>
          </a:bodyPr>
          <a:lstStyle/>
          <a:p>
            <a:pPr marL="342900" indent="-342900">
              <a:buFont typeface="Century Gothic" panose="020B0502020202020204" pitchFamily="34" charset="0"/>
              <a:buChar char="►"/>
            </a:pPr>
            <a:r>
              <a:rPr lang="en-US" dirty="0"/>
              <a:t>To start exploring the dataset, we needed to add new columns with new values</a:t>
            </a:r>
          </a:p>
          <a:p>
            <a:pPr marL="342900" indent="-342900">
              <a:buFont typeface="Century Gothic" panose="020B0502020202020204" pitchFamily="34" charset="0"/>
              <a:buChar char="►"/>
            </a:pPr>
            <a:r>
              <a:rPr lang="en-US" dirty="0"/>
              <a:t>To the left is the mapping for one of the new columns labeled ‘kids’ which will utilize the ‘offspring’ column</a:t>
            </a:r>
          </a:p>
          <a:p>
            <a:pPr marL="342900" indent="-342900">
              <a:buFont typeface="Century Gothic" panose="020B0502020202020204" pitchFamily="34" charset="0"/>
              <a:buChar char="►"/>
            </a:pPr>
            <a:r>
              <a:rPr lang="en-US" dirty="0"/>
              <a:t>Each new label is a 1 or a 2</a:t>
            </a:r>
          </a:p>
          <a:p>
            <a:pPr marL="342900" indent="-342900">
              <a:buFont typeface="Century Gothic" panose="020B0502020202020204" pitchFamily="34" charset="0"/>
              <a:buChar char="►"/>
            </a:pPr>
            <a:r>
              <a:rPr lang="en-US" dirty="0"/>
              <a:t>This is to differentiate which users have, or don’t            have, offspring numerically </a:t>
            </a:r>
          </a:p>
          <a:p>
            <a:pPr marL="800100" lvl="1" indent="-342900" algn="l">
              <a:buFont typeface="Century Gothic" panose="020B0502020202020204" pitchFamily="34" charset="0"/>
              <a:buChar char="►"/>
            </a:pPr>
            <a:r>
              <a:rPr lang="en-US" dirty="0"/>
              <a:t>1 = Doesn’t have offspring</a:t>
            </a:r>
          </a:p>
          <a:p>
            <a:pPr marL="800100" lvl="1" indent="-342900" algn="l">
              <a:buFont typeface="Century Gothic" panose="020B0502020202020204" pitchFamily="34" charset="0"/>
              <a:buChar char="►"/>
            </a:pPr>
            <a:r>
              <a:rPr lang="en-US" dirty="0"/>
              <a:t>2 = Does have offspring</a:t>
            </a:r>
          </a:p>
        </p:txBody>
      </p:sp>
      <p:sp>
        <p:nvSpPr>
          <p:cNvPr id="1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CCCD8F5-50CA-433F-98A9-27F8C07322DD}"/>
              </a:ext>
            </a:extLst>
          </p:cNvPr>
          <p:cNvPicPr>
            <a:picLocks noChangeAspect="1"/>
          </p:cNvPicPr>
          <p:nvPr/>
        </p:nvPicPr>
        <p:blipFill rotWithShape="1">
          <a:blip r:embed="rId2"/>
          <a:srcRect r="11551" b="1"/>
          <a:stretch/>
        </p:blipFill>
        <p:spPr>
          <a:xfrm>
            <a:off x="799072" y="786117"/>
            <a:ext cx="6245352" cy="4956048"/>
          </a:xfrm>
          <a:custGeom>
            <a:avLst/>
            <a:gdLst>
              <a:gd name="connsiteX0" fmla="*/ 534609 w 6245352"/>
              <a:gd name="connsiteY0" fmla="*/ 0 h 4956048"/>
              <a:gd name="connsiteX1" fmla="*/ 6245352 w 6245352"/>
              <a:gd name="connsiteY1" fmla="*/ 0 h 4956048"/>
              <a:gd name="connsiteX2" fmla="*/ 6245352 w 6245352"/>
              <a:gd name="connsiteY2" fmla="*/ 4421439 h 4956048"/>
              <a:gd name="connsiteX3" fmla="*/ 5710743 w 6245352"/>
              <a:gd name="connsiteY3" fmla="*/ 4956048 h 4956048"/>
              <a:gd name="connsiteX4" fmla="*/ 0 w 6245352"/>
              <a:gd name="connsiteY4" fmla="*/ 4956048 h 4956048"/>
              <a:gd name="connsiteX5" fmla="*/ 0 w 6245352"/>
              <a:gd name="connsiteY5" fmla="*/ 534609 h 49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14" name="Group 13">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0210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9F8AD66-CC09-4C8D-94EE-932C3785BD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EE364623-3F66-4AAD-94F8-C053CD4F13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7E37E17-44F9-4E44-8F2F-0E873C68EE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D327A4D-ADCE-482F-9F55-3B64D197AC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600A8AB-CDF2-4E93-92C8-2CCB8230B4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F8EE76C-974C-43A5-806B-47687FCB9B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9">
            <a:extLst>
              <a:ext uri="{FF2B5EF4-FFF2-40B4-BE49-F238E27FC236}">
                <a16:creationId xmlns:a16="http://schemas.microsoft.com/office/drawing/2014/main" id="{CB67C462-E59B-4144-AD18-57E43BA64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A9F0C-BF4A-4645-B1DB-6A94D2C1E25B}"/>
              </a:ext>
            </a:extLst>
          </p:cNvPr>
          <p:cNvSpPr>
            <a:spLocks noGrp="1"/>
          </p:cNvSpPr>
          <p:nvPr>
            <p:ph type="title"/>
          </p:nvPr>
        </p:nvSpPr>
        <p:spPr>
          <a:xfrm>
            <a:off x="7532710" y="79123"/>
            <a:ext cx="3518748" cy="1142462"/>
          </a:xfrm>
        </p:spPr>
        <p:txBody>
          <a:bodyPr vert="horz" lIns="91440" tIns="45720" rIns="91440" bIns="45720" rtlCol="0" anchor="b">
            <a:normAutofit/>
          </a:bodyPr>
          <a:lstStyle/>
          <a:p>
            <a:r>
              <a:rPr lang="en-US" sz="2800" dirty="0"/>
              <a:t>Creating new columns cont.</a:t>
            </a:r>
          </a:p>
        </p:txBody>
      </p:sp>
      <p:sp>
        <p:nvSpPr>
          <p:cNvPr id="22" name="Snip Diagonal Corner Rectangle 24">
            <a:extLst>
              <a:ext uri="{FF2B5EF4-FFF2-40B4-BE49-F238E27FC236}">
                <a16:creationId xmlns:a16="http://schemas.microsoft.com/office/drawing/2014/main" id="{4D13A3DE-C04A-4777-9292-EA421D1ED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20">
            <a:extLst>
              <a:ext uri="{FF2B5EF4-FFF2-40B4-BE49-F238E27FC236}">
                <a16:creationId xmlns:a16="http://schemas.microsoft.com/office/drawing/2014/main" id="{3E2B7BAB-D8D8-407E-ABF9-562FE089E7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716" y="786117"/>
            <a:ext cx="3311118" cy="1859119"/>
          </a:xfrm>
          <a:custGeom>
            <a:avLst/>
            <a:gdLst>
              <a:gd name="connsiteX0" fmla="*/ 534609 w 3311118"/>
              <a:gd name="connsiteY0" fmla="*/ 0 h 1859119"/>
              <a:gd name="connsiteX1" fmla="*/ 3311118 w 3311118"/>
              <a:gd name="connsiteY1" fmla="*/ 0 h 1859119"/>
              <a:gd name="connsiteX2" fmla="*/ 3311118 w 3311118"/>
              <a:gd name="connsiteY2" fmla="*/ 1859119 h 1859119"/>
              <a:gd name="connsiteX3" fmla="*/ 0 w 3311118"/>
              <a:gd name="connsiteY3" fmla="*/ 1859119 h 1859119"/>
              <a:gd name="connsiteX4" fmla="*/ 0 w 3311118"/>
              <a:gd name="connsiteY4" fmla="*/ 534609 h 1859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1118" h="1859119">
                <a:moveTo>
                  <a:pt x="534609" y="0"/>
                </a:moveTo>
                <a:lnTo>
                  <a:pt x="3311118" y="0"/>
                </a:lnTo>
                <a:lnTo>
                  <a:pt x="3311118" y="1859119"/>
                </a:lnTo>
                <a:lnTo>
                  <a:pt x="0" y="1859119"/>
                </a:lnTo>
                <a:lnTo>
                  <a:pt x="0" y="5346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1E417A56-27AA-4541-A6F9-2EFD94AC2084}"/>
              </a:ext>
            </a:extLst>
          </p:cNvPr>
          <p:cNvPicPr>
            <a:picLocks noGrp="1" noChangeAspect="1"/>
          </p:cNvPicPr>
          <p:nvPr>
            <p:ph idx="1"/>
          </p:nvPr>
        </p:nvPicPr>
        <p:blipFill>
          <a:blip r:embed="rId2"/>
          <a:stretch>
            <a:fillRect/>
          </a:stretch>
        </p:blipFill>
        <p:spPr>
          <a:xfrm>
            <a:off x="806853" y="2869852"/>
            <a:ext cx="3302666" cy="2813093"/>
          </a:xfrm>
          <a:prstGeom prst="rect">
            <a:avLst/>
          </a:prstGeom>
        </p:spPr>
      </p:pic>
      <p:pic>
        <p:nvPicPr>
          <p:cNvPr id="8" name="Picture 7">
            <a:extLst>
              <a:ext uri="{FF2B5EF4-FFF2-40B4-BE49-F238E27FC236}">
                <a16:creationId xmlns:a16="http://schemas.microsoft.com/office/drawing/2014/main" id="{D34AD78D-5FDD-42EF-BA65-7219A90E1D6F}"/>
              </a:ext>
            </a:extLst>
          </p:cNvPr>
          <p:cNvPicPr>
            <a:picLocks noChangeAspect="1"/>
          </p:cNvPicPr>
          <p:nvPr/>
        </p:nvPicPr>
        <p:blipFill>
          <a:blip r:embed="rId3"/>
          <a:stretch>
            <a:fillRect/>
          </a:stretch>
        </p:blipFill>
        <p:spPr>
          <a:xfrm>
            <a:off x="4409967" y="786770"/>
            <a:ext cx="2478070" cy="3087858"/>
          </a:xfrm>
          <a:prstGeom prst="rect">
            <a:avLst/>
          </a:prstGeom>
        </p:spPr>
      </p:pic>
      <p:sp useBgFill="1">
        <p:nvSpPr>
          <p:cNvPr id="26" name="Freeform 21">
            <a:extLst>
              <a:ext uri="{FF2B5EF4-FFF2-40B4-BE49-F238E27FC236}">
                <a16:creationId xmlns:a16="http://schemas.microsoft.com/office/drawing/2014/main" id="{013887E5-9D8F-4B85-A11D-8760ADB78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580" y="4052378"/>
            <a:ext cx="2790845" cy="1702145"/>
          </a:xfrm>
          <a:custGeom>
            <a:avLst/>
            <a:gdLst>
              <a:gd name="connsiteX0" fmla="*/ 0 w 2790845"/>
              <a:gd name="connsiteY0" fmla="*/ 0 h 1702145"/>
              <a:gd name="connsiteX1" fmla="*/ 2790845 w 2790845"/>
              <a:gd name="connsiteY1" fmla="*/ 0 h 1702145"/>
              <a:gd name="connsiteX2" fmla="*/ 2790845 w 2790845"/>
              <a:gd name="connsiteY2" fmla="*/ 1167536 h 1702145"/>
              <a:gd name="connsiteX3" fmla="*/ 2256236 w 2790845"/>
              <a:gd name="connsiteY3" fmla="*/ 1702145 h 1702145"/>
              <a:gd name="connsiteX4" fmla="*/ 0 w 2790845"/>
              <a:gd name="connsiteY4" fmla="*/ 1702145 h 1702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845" h="1702145">
                <a:moveTo>
                  <a:pt x="0" y="0"/>
                </a:moveTo>
                <a:lnTo>
                  <a:pt x="2790845" y="0"/>
                </a:lnTo>
                <a:lnTo>
                  <a:pt x="2790845" y="1167536"/>
                </a:lnTo>
                <a:lnTo>
                  <a:pt x="2256236" y="1702145"/>
                </a:lnTo>
                <a:lnTo>
                  <a:pt x="0" y="170214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515B5366-9EA9-49E4-858D-1BBBA301D3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8E7DFC48-610D-4AC7-BF94-4BAE86776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0A69B914-AEA8-48D6-A643-58EA3412A4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6A0AF1D-2F06-4064-AC56-DEC62AB9DB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78D931-0D06-4152-A0B9-118EC6CC62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0ED45E-F75A-47B6-8EDC-F4205D02AF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Text Placeholder 3">
            <a:extLst>
              <a:ext uri="{FF2B5EF4-FFF2-40B4-BE49-F238E27FC236}">
                <a16:creationId xmlns:a16="http://schemas.microsoft.com/office/drawing/2014/main" id="{8194D5FF-964D-41CE-A2DB-36B8D387D297}"/>
              </a:ext>
            </a:extLst>
          </p:cNvPr>
          <p:cNvSpPr>
            <a:spLocks noGrp="1"/>
          </p:cNvSpPr>
          <p:nvPr>
            <p:ph type="body" sz="half" idx="2"/>
          </p:nvPr>
        </p:nvSpPr>
        <p:spPr>
          <a:xfrm>
            <a:off x="7512571" y="1246496"/>
            <a:ext cx="3872576" cy="2888700"/>
          </a:xfrm>
        </p:spPr>
        <p:txBody>
          <a:bodyPr vert="horz" lIns="91440" tIns="45720" rIns="91440" bIns="45720" rtlCol="0" anchor="t">
            <a:normAutofit/>
          </a:bodyPr>
          <a:lstStyle/>
          <a:p>
            <a:pPr>
              <a:buFont typeface="Wingdings 3" panose="05040102010807070707" pitchFamily="18" charset="2"/>
              <a:buChar char=""/>
            </a:pPr>
            <a:r>
              <a:rPr lang="en-US" sz="1400" dirty="0"/>
              <a:t>The top right picture seen is the mapping for the new ‘body type’ column</a:t>
            </a:r>
          </a:p>
          <a:p>
            <a:pPr lvl="1">
              <a:buFont typeface="Wingdings 3" panose="05040102010807070707" pitchFamily="18" charset="2"/>
              <a:buChar char=""/>
            </a:pPr>
            <a:r>
              <a:rPr lang="en-US" sz="1000" dirty="0"/>
              <a:t> New numerical values were assigned</a:t>
            </a:r>
          </a:p>
          <a:p>
            <a:pPr lvl="1">
              <a:buFont typeface="Wingdings 3" panose="05040102010807070707" pitchFamily="18" charset="2"/>
              <a:buChar char=""/>
            </a:pPr>
            <a:r>
              <a:rPr lang="en-US" sz="1000" dirty="0"/>
              <a:t>With numerical data, we can now use the data</a:t>
            </a:r>
          </a:p>
          <a:p>
            <a:pPr lvl="1"/>
            <a:r>
              <a:rPr lang="en-US" sz="1000" dirty="0"/>
              <a:t>    more easily</a:t>
            </a:r>
            <a:endParaRPr lang="en-US" sz="1400" dirty="0"/>
          </a:p>
          <a:p>
            <a:pPr>
              <a:buFont typeface="Wingdings 3" panose="05040102010807070707" pitchFamily="18" charset="2"/>
              <a:buChar char=""/>
            </a:pPr>
            <a:r>
              <a:rPr lang="en-US" sz="1400" dirty="0"/>
              <a:t>The bottom left code snippet shows the creation of our new columns</a:t>
            </a:r>
          </a:p>
          <a:p>
            <a:pPr lvl="1">
              <a:buFont typeface="Wingdings 3" panose="05040102010807070707" pitchFamily="18" charset="2"/>
              <a:buChar char=""/>
            </a:pPr>
            <a:r>
              <a:rPr lang="en-US" sz="1000" dirty="0"/>
              <a:t>Using the maps specified </a:t>
            </a:r>
          </a:p>
          <a:p>
            <a:pPr lvl="1">
              <a:buFont typeface="Wingdings 3" panose="05040102010807070707" pitchFamily="18" charset="2"/>
              <a:buChar char=""/>
            </a:pPr>
            <a:r>
              <a:rPr lang="en-US" sz="1000" dirty="0"/>
              <a:t>Then grouping the data and removing all “</a:t>
            </a:r>
            <a:r>
              <a:rPr lang="en-US" sz="1000" dirty="0" err="1"/>
              <a:t>NaN’s</a:t>
            </a:r>
            <a:r>
              <a:rPr lang="en-US" sz="1000" dirty="0"/>
              <a:t>”</a:t>
            </a:r>
            <a:br>
              <a:rPr lang="en-US" sz="1000" dirty="0"/>
            </a:br>
            <a:r>
              <a:rPr lang="en-US" sz="1000" dirty="0"/>
              <a:t>so we don’t include users that didn’t input the data we want to use</a:t>
            </a:r>
          </a:p>
          <a:p>
            <a:pPr>
              <a:buFont typeface="Wingdings 3" panose="05040102010807070707" pitchFamily="18" charset="2"/>
              <a:buChar char=""/>
            </a:pPr>
            <a:endParaRPr lang="en-US" sz="1400" dirty="0"/>
          </a:p>
        </p:txBody>
      </p:sp>
    </p:spTree>
    <p:extLst>
      <p:ext uri="{BB962C8B-B14F-4D97-AF65-F5344CB8AC3E}">
        <p14:creationId xmlns:p14="http://schemas.microsoft.com/office/powerpoint/2010/main" val="253056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E9F8AD66-CC09-4C8D-94EE-932C3785BD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3" name="Straight Connector 32">
              <a:extLst>
                <a:ext uri="{FF2B5EF4-FFF2-40B4-BE49-F238E27FC236}">
                  <a16:creationId xmlns:a16="http://schemas.microsoft.com/office/drawing/2014/main" id="{EE364623-3F66-4AAD-94F8-C053CD4F13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7E37E17-44F9-4E44-8F2F-0E873C68EE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D327A4D-ADCE-482F-9F55-3B64D197AC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600A8AB-CDF2-4E93-92C8-2CCB8230B4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F8EE76C-974C-43A5-806B-47687FCB9B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9" name="Rectangle 38">
            <a:extLst>
              <a:ext uri="{FF2B5EF4-FFF2-40B4-BE49-F238E27FC236}">
                <a16:creationId xmlns:a16="http://schemas.microsoft.com/office/drawing/2014/main" id="{CB67C462-E59B-4144-AD18-57E43BA64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AA52E-48D2-460C-9DB7-19E6912BD80E}"/>
              </a:ext>
            </a:extLst>
          </p:cNvPr>
          <p:cNvSpPr>
            <a:spLocks noGrp="1"/>
          </p:cNvSpPr>
          <p:nvPr>
            <p:ph type="title"/>
          </p:nvPr>
        </p:nvSpPr>
        <p:spPr>
          <a:xfrm>
            <a:off x="7532710" y="650354"/>
            <a:ext cx="4046300" cy="1142462"/>
          </a:xfrm>
        </p:spPr>
        <p:txBody>
          <a:bodyPr vert="horz" lIns="91440" tIns="45720" rIns="91440" bIns="45720" rtlCol="0" anchor="b">
            <a:normAutofit/>
          </a:bodyPr>
          <a:lstStyle/>
          <a:p>
            <a:pPr>
              <a:lnSpc>
                <a:spcPct val="90000"/>
              </a:lnSpc>
            </a:pPr>
            <a:r>
              <a:rPr lang="en-US" dirty="0"/>
              <a:t>Exploring which users</a:t>
            </a:r>
            <a:br>
              <a:rPr lang="en-US" dirty="0"/>
            </a:br>
            <a:r>
              <a:rPr lang="en-US" dirty="0"/>
              <a:t>have offspring</a:t>
            </a:r>
          </a:p>
        </p:txBody>
      </p:sp>
      <p:sp>
        <p:nvSpPr>
          <p:cNvPr id="41" name="Snip Diagonal Corner Rectangle 24">
            <a:extLst>
              <a:ext uri="{FF2B5EF4-FFF2-40B4-BE49-F238E27FC236}">
                <a16:creationId xmlns:a16="http://schemas.microsoft.com/office/drawing/2014/main" id="{4D13A3DE-C04A-4777-9292-EA421D1ED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20">
            <a:extLst>
              <a:ext uri="{FF2B5EF4-FFF2-40B4-BE49-F238E27FC236}">
                <a16:creationId xmlns:a16="http://schemas.microsoft.com/office/drawing/2014/main" id="{3E2B7BAB-D8D8-407E-ABF9-562FE089E7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6716" y="786117"/>
            <a:ext cx="3311118" cy="1859119"/>
          </a:xfrm>
          <a:custGeom>
            <a:avLst/>
            <a:gdLst>
              <a:gd name="connsiteX0" fmla="*/ 534609 w 3311118"/>
              <a:gd name="connsiteY0" fmla="*/ 0 h 1859119"/>
              <a:gd name="connsiteX1" fmla="*/ 3311118 w 3311118"/>
              <a:gd name="connsiteY1" fmla="*/ 0 h 1859119"/>
              <a:gd name="connsiteX2" fmla="*/ 3311118 w 3311118"/>
              <a:gd name="connsiteY2" fmla="*/ 1859119 h 1859119"/>
              <a:gd name="connsiteX3" fmla="*/ 0 w 3311118"/>
              <a:gd name="connsiteY3" fmla="*/ 1859119 h 1859119"/>
              <a:gd name="connsiteX4" fmla="*/ 0 w 3311118"/>
              <a:gd name="connsiteY4" fmla="*/ 534609 h 1859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1118" h="1859119">
                <a:moveTo>
                  <a:pt x="534609" y="0"/>
                </a:moveTo>
                <a:lnTo>
                  <a:pt x="3311118" y="0"/>
                </a:lnTo>
                <a:lnTo>
                  <a:pt x="3311118" y="1859119"/>
                </a:lnTo>
                <a:lnTo>
                  <a:pt x="0" y="1859119"/>
                </a:lnTo>
                <a:lnTo>
                  <a:pt x="0" y="5346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00B60878-86F2-47F8-85D8-9C94A2F13616}"/>
              </a:ext>
            </a:extLst>
          </p:cNvPr>
          <p:cNvPicPr>
            <a:picLocks noChangeAspect="1"/>
          </p:cNvPicPr>
          <p:nvPr/>
        </p:nvPicPr>
        <p:blipFill>
          <a:blip r:embed="rId2"/>
          <a:stretch>
            <a:fillRect/>
          </a:stretch>
        </p:blipFill>
        <p:spPr>
          <a:xfrm>
            <a:off x="795168" y="3472825"/>
            <a:ext cx="3302666" cy="1607146"/>
          </a:xfrm>
          <a:prstGeom prst="rect">
            <a:avLst/>
          </a:prstGeom>
        </p:spPr>
      </p:pic>
      <p:pic>
        <p:nvPicPr>
          <p:cNvPr id="6" name="Content Placeholder 5">
            <a:extLst>
              <a:ext uri="{FF2B5EF4-FFF2-40B4-BE49-F238E27FC236}">
                <a16:creationId xmlns:a16="http://schemas.microsoft.com/office/drawing/2014/main" id="{ECFF01B2-7EB3-4E56-A227-A560A124538C}"/>
              </a:ext>
            </a:extLst>
          </p:cNvPr>
          <p:cNvPicPr>
            <a:picLocks noGrp="1" noChangeAspect="1"/>
          </p:cNvPicPr>
          <p:nvPr>
            <p:ph idx="1"/>
          </p:nvPr>
        </p:nvPicPr>
        <p:blipFill rotWithShape="1">
          <a:blip r:embed="rId3"/>
          <a:srcRect r="4546" b="2"/>
          <a:stretch/>
        </p:blipFill>
        <p:spPr>
          <a:xfrm>
            <a:off x="4253580" y="786117"/>
            <a:ext cx="2790845" cy="3113224"/>
          </a:xfrm>
          <a:prstGeom prst="rect">
            <a:avLst/>
          </a:prstGeom>
        </p:spPr>
      </p:pic>
      <p:sp useBgFill="1">
        <p:nvSpPr>
          <p:cNvPr id="45" name="Freeform 21">
            <a:extLst>
              <a:ext uri="{FF2B5EF4-FFF2-40B4-BE49-F238E27FC236}">
                <a16:creationId xmlns:a16="http://schemas.microsoft.com/office/drawing/2014/main" id="{013887E5-9D8F-4B85-A11D-8760ADB78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3580" y="4052378"/>
            <a:ext cx="2790845" cy="1702145"/>
          </a:xfrm>
          <a:custGeom>
            <a:avLst/>
            <a:gdLst>
              <a:gd name="connsiteX0" fmla="*/ 0 w 2790845"/>
              <a:gd name="connsiteY0" fmla="*/ 0 h 1702145"/>
              <a:gd name="connsiteX1" fmla="*/ 2790845 w 2790845"/>
              <a:gd name="connsiteY1" fmla="*/ 0 h 1702145"/>
              <a:gd name="connsiteX2" fmla="*/ 2790845 w 2790845"/>
              <a:gd name="connsiteY2" fmla="*/ 1167536 h 1702145"/>
              <a:gd name="connsiteX3" fmla="*/ 2256236 w 2790845"/>
              <a:gd name="connsiteY3" fmla="*/ 1702145 h 1702145"/>
              <a:gd name="connsiteX4" fmla="*/ 0 w 2790845"/>
              <a:gd name="connsiteY4" fmla="*/ 1702145 h 1702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0845" h="1702145">
                <a:moveTo>
                  <a:pt x="0" y="0"/>
                </a:moveTo>
                <a:lnTo>
                  <a:pt x="2790845" y="0"/>
                </a:lnTo>
                <a:lnTo>
                  <a:pt x="2790845" y="1167536"/>
                </a:lnTo>
                <a:lnTo>
                  <a:pt x="2256236" y="1702145"/>
                </a:lnTo>
                <a:lnTo>
                  <a:pt x="0" y="170214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7" name="Group 46">
            <a:extLst>
              <a:ext uri="{FF2B5EF4-FFF2-40B4-BE49-F238E27FC236}">
                <a16:creationId xmlns:a16="http://schemas.microsoft.com/office/drawing/2014/main" id="{515B5366-9EA9-49E4-858D-1BBBA301D3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8" name="Straight Connector 47">
              <a:extLst>
                <a:ext uri="{FF2B5EF4-FFF2-40B4-BE49-F238E27FC236}">
                  <a16:creationId xmlns:a16="http://schemas.microsoft.com/office/drawing/2014/main" id="{8E7DFC48-610D-4AC7-BF94-4BAE867760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0A69B914-AEA8-48D6-A643-58EA3412A4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16A0AF1D-2F06-4064-AC56-DEC62AB9DB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178D931-0D06-4152-A0B9-118EC6CC62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AA0ED45E-F75A-47B6-8EDC-F4205D02AF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Text Placeholder 3">
            <a:extLst>
              <a:ext uri="{FF2B5EF4-FFF2-40B4-BE49-F238E27FC236}">
                <a16:creationId xmlns:a16="http://schemas.microsoft.com/office/drawing/2014/main" id="{70251266-0FD7-42D2-8061-3F772D10ED2E}"/>
              </a:ext>
            </a:extLst>
          </p:cNvPr>
          <p:cNvSpPr>
            <a:spLocks noGrp="1"/>
          </p:cNvSpPr>
          <p:nvPr>
            <p:ph type="body" sz="half" idx="2"/>
          </p:nvPr>
        </p:nvSpPr>
        <p:spPr>
          <a:xfrm>
            <a:off x="7532710" y="1822448"/>
            <a:ext cx="3872576" cy="4215745"/>
          </a:xfrm>
        </p:spPr>
        <p:txBody>
          <a:bodyPr vert="horz" lIns="91440" tIns="45720" rIns="91440" bIns="45720" rtlCol="0" anchor="t">
            <a:normAutofit/>
          </a:bodyPr>
          <a:lstStyle/>
          <a:p>
            <a:pPr>
              <a:buFont typeface="Wingdings 3" panose="05040102010807070707" pitchFamily="18" charset="2"/>
              <a:buChar char=""/>
            </a:pPr>
            <a:r>
              <a:rPr lang="en-US" sz="1400" dirty="0"/>
              <a:t>  Out of ~50,000 users from</a:t>
            </a:r>
          </a:p>
          <a:p>
            <a:r>
              <a:rPr lang="en-US" sz="1400" dirty="0"/>
              <a:t>    the database</a:t>
            </a:r>
          </a:p>
          <a:p>
            <a:pPr lvl="1">
              <a:buFont typeface="Wingdings 3" panose="05040102010807070707" pitchFamily="18" charset="2"/>
              <a:buChar char=""/>
            </a:pPr>
            <a:r>
              <a:rPr lang="en-US" sz="1400" dirty="0"/>
              <a:t> Only 4,919 have offspring</a:t>
            </a:r>
          </a:p>
          <a:p>
            <a:pPr lvl="1">
              <a:buFont typeface="Wingdings 3" panose="05040102010807070707" pitchFamily="18" charset="2"/>
              <a:buChar char=""/>
            </a:pPr>
            <a:r>
              <a:rPr lang="en-US" sz="1400" dirty="0"/>
              <a:t>About half of all users did</a:t>
            </a:r>
          </a:p>
          <a:p>
            <a:pPr lvl="1"/>
            <a:r>
              <a:rPr lang="en-US" sz="1400" dirty="0"/>
              <a:t>   not specify</a:t>
            </a:r>
          </a:p>
          <a:p>
            <a:pPr lvl="1">
              <a:buFont typeface="Wingdings 3" panose="05040102010807070707" pitchFamily="18" charset="2"/>
              <a:buChar char=""/>
            </a:pPr>
            <a:endParaRPr lang="en-US" sz="1400" dirty="0"/>
          </a:p>
          <a:p>
            <a:pPr marL="285750" indent="-285750">
              <a:buFont typeface="Wingdings 3" panose="05040102010807070707" pitchFamily="18" charset="2"/>
              <a:buChar char=""/>
            </a:pPr>
            <a:r>
              <a:rPr lang="en-US" sz="1400" dirty="0"/>
              <a:t>How the graph was made</a:t>
            </a:r>
          </a:p>
          <a:p>
            <a:pPr marL="742950" lvl="1" indent="-285750">
              <a:buFont typeface="Wingdings 3" panose="05040102010807070707" pitchFamily="18" charset="2"/>
              <a:buChar char=""/>
            </a:pPr>
            <a:r>
              <a:rPr lang="en-US" sz="1400" dirty="0"/>
              <a:t>Using value counts from the new ‘kids’ column</a:t>
            </a:r>
          </a:p>
          <a:p>
            <a:pPr marL="742950" lvl="1" indent="-285750">
              <a:buFont typeface="Wingdings 3" panose="05040102010807070707" pitchFamily="18" charset="2"/>
              <a:buChar char=""/>
            </a:pPr>
            <a:r>
              <a:rPr lang="en-US" sz="1400" dirty="0"/>
              <a:t>Assigning labels for users with offspring and without offspring</a:t>
            </a:r>
          </a:p>
          <a:p>
            <a:pPr marL="742950" lvl="1" indent="-285750">
              <a:buFont typeface="Wingdings 3" panose="05040102010807070707" pitchFamily="18" charset="2"/>
              <a:buChar char=""/>
            </a:pPr>
            <a:r>
              <a:rPr lang="en-US" sz="1400" dirty="0"/>
              <a:t>To the bottom left you will see the code implemented</a:t>
            </a:r>
          </a:p>
          <a:p>
            <a:pPr lvl="1">
              <a:buFont typeface="Wingdings 3" panose="05040102010807070707" pitchFamily="18" charset="2"/>
              <a:buChar char=""/>
            </a:pPr>
            <a:endParaRPr lang="en-US" sz="1400" dirty="0"/>
          </a:p>
          <a:p>
            <a:pPr lvl="1">
              <a:buFont typeface="Wingdings 3" panose="05040102010807070707" pitchFamily="18" charset="2"/>
              <a:buChar char=""/>
            </a:pPr>
            <a:endParaRPr lang="en-US" sz="1400" dirty="0"/>
          </a:p>
          <a:p>
            <a:pPr>
              <a:buFont typeface="Wingdings 3" panose="05040102010807070707" pitchFamily="18" charset="2"/>
              <a:buChar char=""/>
            </a:pPr>
            <a:endParaRPr lang="en-US" sz="1400" dirty="0"/>
          </a:p>
        </p:txBody>
      </p:sp>
    </p:spTree>
    <p:extLst>
      <p:ext uri="{BB962C8B-B14F-4D97-AF65-F5344CB8AC3E}">
        <p14:creationId xmlns:p14="http://schemas.microsoft.com/office/powerpoint/2010/main" val="3582227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D7C08167-CFBF-4DCB-8E96-04970AB110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8" name="Straight Connector 57">
              <a:extLst>
                <a:ext uri="{FF2B5EF4-FFF2-40B4-BE49-F238E27FC236}">
                  <a16:creationId xmlns:a16="http://schemas.microsoft.com/office/drawing/2014/main" id="{82AB236E-3A06-4660-8CAC-76D68F90A5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F9EDA09C-3BE4-42FE-9F11-C3AC64F2E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B8DC8663-F36E-48C0-AFDE-8DC2D7BD6F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D90957B-E13E-454D-B812-E6716E7DE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D630C507-BE71-4AEB-ABDB-AC2BAB3DA6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64" name="Rectangle 63">
            <a:extLst>
              <a:ext uri="{FF2B5EF4-FFF2-40B4-BE49-F238E27FC236}">
                <a16:creationId xmlns:a16="http://schemas.microsoft.com/office/drawing/2014/main" id="{CBEC666E-043C-4EA7-B3A5-55D2F52D5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9A7C8-81E4-48A3-8EFF-6A07850CD4C1}"/>
              </a:ext>
            </a:extLst>
          </p:cNvPr>
          <p:cNvSpPr>
            <a:spLocks noGrp="1"/>
          </p:cNvSpPr>
          <p:nvPr>
            <p:ph type="title"/>
          </p:nvPr>
        </p:nvSpPr>
        <p:spPr>
          <a:xfrm>
            <a:off x="4658686" y="110067"/>
            <a:ext cx="5627258" cy="1507067"/>
          </a:xfrm>
        </p:spPr>
        <p:txBody>
          <a:bodyPr vert="horz" lIns="91440" tIns="45720" rIns="91440" bIns="45720" rtlCol="0" anchor="ctr">
            <a:normAutofit/>
          </a:bodyPr>
          <a:lstStyle/>
          <a:p>
            <a:r>
              <a:rPr lang="en-US" sz="3600" dirty="0"/>
              <a:t>Exploring body types</a:t>
            </a:r>
          </a:p>
        </p:txBody>
      </p:sp>
      <p:sp>
        <p:nvSpPr>
          <p:cNvPr id="66" name="Snip Diagonal Corner Rectangle 16">
            <a:extLst>
              <a:ext uri="{FF2B5EF4-FFF2-40B4-BE49-F238E27FC236}">
                <a16:creationId xmlns:a16="http://schemas.microsoft.com/office/drawing/2014/main" id="{D05C369B-0FDD-402D-9EE1-858137FB5D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551A83DA-86C6-443F-B01B-E5771791C521}"/>
              </a:ext>
            </a:extLst>
          </p:cNvPr>
          <p:cNvPicPr>
            <a:picLocks noGrp="1" noChangeAspect="1"/>
          </p:cNvPicPr>
          <p:nvPr>
            <p:ph idx="1"/>
          </p:nvPr>
        </p:nvPicPr>
        <p:blipFill rotWithShape="1">
          <a:blip r:embed="rId2"/>
          <a:srcRect t="5806" r="1" b="5808"/>
          <a:stretch/>
        </p:blipFill>
        <p:spPr>
          <a:xfrm>
            <a:off x="800558" y="786118"/>
            <a:ext cx="3337560" cy="2404227"/>
          </a:xfrm>
          <a:custGeom>
            <a:avLst/>
            <a:gdLst>
              <a:gd name="connsiteX0" fmla="*/ 384420 w 3337560"/>
              <a:gd name="connsiteY0" fmla="*/ 0 h 2404227"/>
              <a:gd name="connsiteX1" fmla="*/ 3337560 w 3337560"/>
              <a:gd name="connsiteY1" fmla="*/ 0 h 2404227"/>
              <a:gd name="connsiteX2" fmla="*/ 3337560 w 3337560"/>
              <a:gd name="connsiteY2" fmla="*/ 2404227 h 2404227"/>
              <a:gd name="connsiteX3" fmla="*/ 0 w 3337560"/>
              <a:gd name="connsiteY3" fmla="*/ 2404227 h 2404227"/>
              <a:gd name="connsiteX4" fmla="*/ 0 w 3337560"/>
              <a:gd name="connsiteY4" fmla="*/ 384420 h 240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7560" h="2404227">
                <a:moveTo>
                  <a:pt x="384420" y="0"/>
                </a:moveTo>
                <a:lnTo>
                  <a:pt x="3337560" y="0"/>
                </a:lnTo>
                <a:lnTo>
                  <a:pt x="3337560" y="2404227"/>
                </a:lnTo>
                <a:lnTo>
                  <a:pt x="0" y="2404227"/>
                </a:lnTo>
                <a:lnTo>
                  <a:pt x="0" y="384420"/>
                </a:lnTo>
                <a:close/>
              </a:path>
            </a:pathLst>
          </a:custGeom>
        </p:spPr>
      </p:pic>
      <p:pic>
        <p:nvPicPr>
          <p:cNvPr id="8" name="Picture 7">
            <a:extLst>
              <a:ext uri="{FF2B5EF4-FFF2-40B4-BE49-F238E27FC236}">
                <a16:creationId xmlns:a16="http://schemas.microsoft.com/office/drawing/2014/main" id="{3DD15BF4-F301-40D2-8E5A-BD5A95977036}"/>
              </a:ext>
            </a:extLst>
          </p:cNvPr>
          <p:cNvPicPr>
            <a:picLocks noChangeAspect="1"/>
          </p:cNvPicPr>
          <p:nvPr/>
        </p:nvPicPr>
        <p:blipFill rotWithShape="1">
          <a:blip r:embed="rId3"/>
          <a:srcRect t="5083" r="-4" b="4847"/>
          <a:stretch/>
        </p:blipFill>
        <p:spPr>
          <a:xfrm>
            <a:off x="800558" y="3344575"/>
            <a:ext cx="3337560" cy="2397590"/>
          </a:xfrm>
          <a:custGeom>
            <a:avLst/>
            <a:gdLst>
              <a:gd name="connsiteX0" fmla="*/ 0 w 3337560"/>
              <a:gd name="connsiteY0" fmla="*/ 0 h 2397590"/>
              <a:gd name="connsiteX1" fmla="*/ 3337560 w 3337560"/>
              <a:gd name="connsiteY1" fmla="*/ 0 h 2397590"/>
              <a:gd name="connsiteX2" fmla="*/ 3337560 w 3337560"/>
              <a:gd name="connsiteY2" fmla="*/ 2013170 h 2397590"/>
              <a:gd name="connsiteX3" fmla="*/ 2953140 w 3337560"/>
              <a:gd name="connsiteY3" fmla="*/ 2397590 h 2397590"/>
              <a:gd name="connsiteX4" fmla="*/ 0 w 3337560"/>
              <a:gd name="connsiteY4" fmla="*/ 2397590 h 2397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7560" h="2397590">
                <a:moveTo>
                  <a:pt x="0" y="0"/>
                </a:moveTo>
                <a:lnTo>
                  <a:pt x="3337560" y="0"/>
                </a:lnTo>
                <a:lnTo>
                  <a:pt x="3337560" y="2013170"/>
                </a:lnTo>
                <a:lnTo>
                  <a:pt x="2953140" y="2397590"/>
                </a:lnTo>
                <a:lnTo>
                  <a:pt x="0" y="2397590"/>
                </a:lnTo>
                <a:close/>
              </a:path>
            </a:pathLst>
          </a:custGeom>
        </p:spPr>
      </p:pic>
      <p:sp>
        <p:nvSpPr>
          <p:cNvPr id="4" name="Text Placeholder 3">
            <a:extLst>
              <a:ext uri="{FF2B5EF4-FFF2-40B4-BE49-F238E27FC236}">
                <a16:creationId xmlns:a16="http://schemas.microsoft.com/office/drawing/2014/main" id="{716F7C27-6B8F-4D83-90E9-846AD5E36AF7}"/>
              </a:ext>
            </a:extLst>
          </p:cNvPr>
          <p:cNvSpPr>
            <a:spLocks noGrp="1"/>
          </p:cNvSpPr>
          <p:nvPr>
            <p:ph type="body" sz="half" idx="2"/>
          </p:nvPr>
        </p:nvSpPr>
        <p:spPr>
          <a:xfrm>
            <a:off x="4764652" y="1155699"/>
            <a:ext cx="6253792" cy="4586466"/>
          </a:xfrm>
        </p:spPr>
        <p:txBody>
          <a:bodyPr vert="horz" lIns="91440" tIns="45720" rIns="91440" bIns="45720" rtlCol="0" anchor="ctr">
            <a:normAutofit/>
          </a:bodyPr>
          <a:lstStyle/>
          <a:p>
            <a:pPr marL="228600" indent="-228600">
              <a:buFont typeface="Wingdings 3" panose="05040102010807070707" pitchFamily="18" charset="2"/>
              <a:buChar char=""/>
            </a:pPr>
            <a:r>
              <a:rPr lang="en-US" dirty="0"/>
              <a:t>The top picture is a pie chart of Users’ body types</a:t>
            </a:r>
          </a:p>
          <a:p>
            <a:pPr marL="228600" indent="-228600">
              <a:buFont typeface="Wingdings 3" panose="05040102010807070707" pitchFamily="18" charset="2"/>
              <a:buChar char=""/>
            </a:pPr>
            <a:r>
              <a:rPr lang="en-US" dirty="0"/>
              <a:t>From this we can gather</a:t>
            </a:r>
          </a:p>
          <a:p>
            <a:pPr marL="685800" lvl="1" indent="-228600">
              <a:buFont typeface="Wingdings 3" panose="05040102010807070707" pitchFamily="18" charset="2"/>
              <a:buChar char=""/>
            </a:pPr>
            <a:r>
              <a:rPr lang="en-US" dirty="0"/>
              <a:t>Most users are on the smaller side</a:t>
            </a:r>
          </a:p>
          <a:p>
            <a:pPr marL="685800" lvl="1" indent="-228600">
              <a:buFont typeface="Wingdings 3" panose="05040102010807070707" pitchFamily="18" charset="2"/>
              <a:buChar char=""/>
            </a:pPr>
            <a:r>
              <a:rPr lang="en-US" dirty="0"/>
              <a:t>A small portion of users, similar to our Offspring data (where few users specified to have offspring), have specified a heavier body type</a:t>
            </a:r>
          </a:p>
          <a:p>
            <a:pPr marL="228600" indent="-228600">
              <a:buFont typeface="Wingdings 3" panose="05040102010807070707" pitchFamily="18" charset="2"/>
              <a:buChar char=""/>
            </a:pPr>
            <a:endParaRPr lang="en-US" dirty="0"/>
          </a:p>
          <a:p>
            <a:pPr marL="228600" indent="-228600">
              <a:buFont typeface="Wingdings 3" panose="05040102010807070707" pitchFamily="18" charset="2"/>
              <a:buChar char=""/>
            </a:pPr>
            <a:r>
              <a:rPr lang="en-US" dirty="0"/>
              <a:t>Below is the code used to implement the Body Types pie chart</a:t>
            </a:r>
          </a:p>
          <a:p>
            <a:pPr marL="685800" lvl="1" indent="-228600">
              <a:buFont typeface="Wingdings 3" panose="05040102010807070707" pitchFamily="18" charset="2"/>
              <a:buChar char=""/>
            </a:pPr>
            <a:r>
              <a:rPr lang="en-US" dirty="0"/>
              <a:t>Similar to the Offspring bar graph, value counts from the new Body Types column were used to show the distribution of body types in our data</a:t>
            </a:r>
          </a:p>
          <a:p>
            <a:pPr marL="685800" lvl="1" indent="-228600">
              <a:buFont typeface="Wingdings 3" panose="05040102010807070707" pitchFamily="18" charset="2"/>
              <a:buChar char=""/>
            </a:pPr>
            <a:r>
              <a:rPr lang="en-US" dirty="0"/>
              <a:t>To make the data more readable, we used ‘explode’ to bring some slices further out</a:t>
            </a:r>
          </a:p>
          <a:p>
            <a:pPr marL="685800" lvl="1" indent="-228600">
              <a:buFont typeface="Wingdings 3" panose="05040102010807070707" pitchFamily="18" charset="2"/>
              <a:buChar char=""/>
            </a:pPr>
            <a:r>
              <a:rPr lang="en-US" dirty="0"/>
              <a:t>A labels map was created to show each body type</a:t>
            </a:r>
          </a:p>
          <a:p>
            <a:pPr marL="685800" lvl="1" indent="-228600">
              <a:buFont typeface="Wingdings 3" panose="05040102010807070707" pitchFamily="18" charset="2"/>
              <a:buChar char=""/>
            </a:pPr>
            <a:endParaRPr lang="en-US" dirty="0"/>
          </a:p>
        </p:txBody>
      </p:sp>
      <p:grpSp>
        <p:nvGrpSpPr>
          <p:cNvPr id="68" name="Group 67">
            <a:extLst>
              <a:ext uri="{FF2B5EF4-FFF2-40B4-BE49-F238E27FC236}">
                <a16:creationId xmlns:a16="http://schemas.microsoft.com/office/drawing/2014/main" id="{ADDE2C3E-3205-470A-BD3C-E856A8E21F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9" name="Straight Connector 68">
              <a:extLst>
                <a:ext uri="{FF2B5EF4-FFF2-40B4-BE49-F238E27FC236}">
                  <a16:creationId xmlns:a16="http://schemas.microsoft.com/office/drawing/2014/main" id="{69FA431E-B32D-412B-8EE8-27BFACD9B9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F1AC587-B106-44DD-92F0-2DCA0B700D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FBA5D3-FE61-4D23-AB2F-EC12CE5A6C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DA661ABF-E2D0-44E1-9762-393FF470A4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F0F6BF17-560A-4388-83EB-CD5FABE5DE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3135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55A4-C3D7-40EF-88BB-B6E450A3A691}"/>
              </a:ext>
            </a:extLst>
          </p:cNvPr>
          <p:cNvSpPr>
            <a:spLocks noGrp="1"/>
          </p:cNvSpPr>
          <p:nvPr>
            <p:ph type="title"/>
          </p:nvPr>
        </p:nvSpPr>
        <p:spPr>
          <a:xfrm>
            <a:off x="684212" y="508000"/>
            <a:ext cx="8534401" cy="630068"/>
          </a:xfrm>
        </p:spPr>
        <p:txBody>
          <a:bodyPr>
            <a:normAutofit fontScale="90000"/>
          </a:bodyPr>
          <a:lstStyle/>
          <a:p>
            <a:r>
              <a:rPr lang="en-US" dirty="0"/>
              <a:t>The question</a:t>
            </a:r>
          </a:p>
        </p:txBody>
      </p:sp>
      <p:sp>
        <p:nvSpPr>
          <p:cNvPr id="3" name="Text Placeholder 2">
            <a:extLst>
              <a:ext uri="{FF2B5EF4-FFF2-40B4-BE49-F238E27FC236}">
                <a16:creationId xmlns:a16="http://schemas.microsoft.com/office/drawing/2014/main" id="{1B0C35F5-79BF-4405-864C-DBA487F02B40}"/>
              </a:ext>
            </a:extLst>
          </p:cNvPr>
          <p:cNvSpPr>
            <a:spLocks noGrp="1"/>
          </p:cNvSpPr>
          <p:nvPr>
            <p:ph type="body" idx="1"/>
          </p:nvPr>
        </p:nvSpPr>
        <p:spPr>
          <a:xfrm>
            <a:off x="551048" y="1361982"/>
            <a:ext cx="8534400" cy="4657078"/>
          </a:xfrm>
        </p:spPr>
        <p:txBody>
          <a:bodyPr>
            <a:normAutofit/>
          </a:bodyPr>
          <a:lstStyle/>
          <a:p>
            <a:pPr marL="285750" indent="-285750">
              <a:buFont typeface="Arial" panose="020B0604020202020204" pitchFamily="34" charset="0"/>
              <a:buChar char="•"/>
            </a:pPr>
            <a:r>
              <a:rPr lang="en-US" dirty="0"/>
              <a:t>Seeing the previous data, we began to look at the ~5,000 users who specified to have offspring. The question arose - </a:t>
            </a:r>
          </a:p>
          <a:p>
            <a:pPr marL="285750" indent="-285750">
              <a:buFont typeface="Arial" panose="020B0604020202020204" pitchFamily="34" charset="0"/>
              <a:buChar char="•"/>
            </a:pPr>
            <a:r>
              <a:rPr lang="en-US" sz="4400" dirty="0"/>
              <a:t>Using the data available, can we predict whether or not the user has offspring?</a:t>
            </a:r>
          </a:p>
          <a:p>
            <a:endParaRPr lang="en-US" sz="4400" dirty="0"/>
          </a:p>
        </p:txBody>
      </p:sp>
    </p:spTree>
    <p:extLst>
      <p:ext uri="{BB962C8B-B14F-4D97-AF65-F5344CB8AC3E}">
        <p14:creationId xmlns:p14="http://schemas.microsoft.com/office/powerpoint/2010/main" val="347368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C305-5752-4C9C-B4E7-BEC869A46D3F}"/>
              </a:ext>
            </a:extLst>
          </p:cNvPr>
          <p:cNvSpPr>
            <a:spLocks noGrp="1"/>
          </p:cNvSpPr>
          <p:nvPr>
            <p:ph type="title"/>
          </p:nvPr>
        </p:nvSpPr>
        <p:spPr>
          <a:xfrm>
            <a:off x="684212" y="539688"/>
            <a:ext cx="8534401" cy="647823"/>
          </a:xfrm>
        </p:spPr>
        <p:txBody>
          <a:bodyPr/>
          <a:lstStyle/>
          <a:p>
            <a:r>
              <a:rPr lang="en-US" dirty="0"/>
              <a:t>Creating the prediction model</a:t>
            </a:r>
          </a:p>
        </p:txBody>
      </p:sp>
      <p:sp>
        <p:nvSpPr>
          <p:cNvPr id="3" name="Text Placeholder 2">
            <a:extLst>
              <a:ext uri="{FF2B5EF4-FFF2-40B4-BE49-F238E27FC236}">
                <a16:creationId xmlns:a16="http://schemas.microsoft.com/office/drawing/2014/main" id="{6A71134C-AC09-4DA5-858D-8DA85448B362}"/>
              </a:ext>
            </a:extLst>
          </p:cNvPr>
          <p:cNvSpPr>
            <a:spLocks noGrp="1"/>
          </p:cNvSpPr>
          <p:nvPr>
            <p:ph type="body" idx="1"/>
          </p:nvPr>
        </p:nvSpPr>
        <p:spPr>
          <a:xfrm>
            <a:off x="684213" y="1331650"/>
            <a:ext cx="8534400" cy="4986662"/>
          </a:xfrm>
        </p:spPr>
        <p:txBody>
          <a:bodyPr>
            <a:normAutofit fontScale="85000" lnSpcReduction="10000"/>
          </a:bodyPr>
          <a:lstStyle/>
          <a:p>
            <a:r>
              <a:rPr lang="en-US" dirty="0"/>
              <a:t>To answer the previous question (Can we predict if the user has offspring?) we used two models:</a:t>
            </a:r>
          </a:p>
          <a:p>
            <a:r>
              <a:rPr lang="en-US" dirty="0"/>
              <a:t>The first model was the Linear Regression model</a:t>
            </a:r>
          </a:p>
          <a:p>
            <a:endParaRPr lang="en-US" dirty="0"/>
          </a:p>
          <a:p>
            <a:endParaRPr lang="en-US" dirty="0"/>
          </a:p>
          <a:p>
            <a:r>
              <a:rPr lang="en-US" dirty="0"/>
              <a:t>The weightings are based on our X data input into the Linear Regression function. In order with their weightings they are:</a:t>
            </a:r>
          </a:p>
          <a:p>
            <a:pPr marL="285750" indent="-285750">
              <a:buFont typeface="Arial" panose="020B0604020202020204" pitchFamily="34" charset="0"/>
              <a:buChar char="•"/>
            </a:pPr>
            <a:r>
              <a:rPr lang="en-US" dirty="0"/>
              <a:t>Age – (0.99374437)</a:t>
            </a:r>
          </a:p>
          <a:p>
            <a:pPr marL="285750" indent="-285750">
              <a:buFont typeface="Arial" panose="020B0604020202020204" pitchFamily="34" charset="0"/>
              <a:buChar char="•"/>
            </a:pPr>
            <a:r>
              <a:rPr lang="en-US" dirty="0"/>
              <a:t>Body Type – (0.14060331)</a:t>
            </a:r>
          </a:p>
          <a:p>
            <a:pPr marL="285750" indent="-285750">
              <a:buFont typeface="Arial" panose="020B0604020202020204" pitchFamily="34" charset="0"/>
              <a:buChar char="•"/>
            </a:pPr>
            <a:r>
              <a:rPr lang="en-US" dirty="0"/>
              <a:t>Relationship Status – (0.08595144)</a:t>
            </a:r>
          </a:p>
          <a:p>
            <a:pPr marL="285750" indent="-285750">
              <a:buFont typeface="Arial" panose="020B0604020202020204" pitchFamily="34" charset="0"/>
              <a:buChar char="•"/>
            </a:pPr>
            <a:r>
              <a:rPr lang="en-US" dirty="0"/>
              <a:t>Sexual Orientation – (-0.06589059)</a:t>
            </a:r>
          </a:p>
          <a:p>
            <a:pPr marL="285750" indent="-285750">
              <a:buFont typeface="Arial" panose="020B0604020202020204" pitchFamily="34" charset="0"/>
              <a:buChar char="•"/>
            </a:pPr>
            <a:r>
              <a:rPr lang="en-US" dirty="0"/>
              <a:t>Type of Job – (0.09618336)</a:t>
            </a:r>
          </a:p>
          <a:p>
            <a:r>
              <a:rPr lang="en-US" dirty="0"/>
              <a:t>The column that affected our model the most was age. Indicating certain age groups are more likely to have offspring than others. The second was Body Type!</a:t>
            </a:r>
          </a:p>
          <a:p>
            <a:r>
              <a:rPr lang="en-US" dirty="0"/>
              <a:t>But unfortunately our model was only 31.4% accurate and has a run time of </a:t>
            </a:r>
          </a:p>
          <a:p>
            <a:r>
              <a:rPr lang="en-US" dirty="0"/>
              <a:t>3.7 seconds.</a:t>
            </a:r>
          </a:p>
        </p:txBody>
      </p:sp>
      <p:pic>
        <p:nvPicPr>
          <p:cNvPr id="4" name="Picture 3">
            <a:extLst>
              <a:ext uri="{FF2B5EF4-FFF2-40B4-BE49-F238E27FC236}">
                <a16:creationId xmlns:a16="http://schemas.microsoft.com/office/drawing/2014/main" id="{870284AB-87BD-4BAA-A9BC-6C153B12078C}"/>
              </a:ext>
            </a:extLst>
          </p:cNvPr>
          <p:cNvPicPr>
            <a:picLocks noChangeAspect="1"/>
          </p:cNvPicPr>
          <p:nvPr/>
        </p:nvPicPr>
        <p:blipFill>
          <a:blip r:embed="rId2"/>
          <a:stretch>
            <a:fillRect/>
          </a:stretch>
        </p:blipFill>
        <p:spPr>
          <a:xfrm>
            <a:off x="6096000" y="1853722"/>
            <a:ext cx="5438775" cy="750330"/>
          </a:xfrm>
          <a:prstGeom prst="rect">
            <a:avLst/>
          </a:prstGeom>
        </p:spPr>
      </p:pic>
    </p:spTree>
    <p:extLst>
      <p:ext uri="{BB962C8B-B14F-4D97-AF65-F5344CB8AC3E}">
        <p14:creationId xmlns:p14="http://schemas.microsoft.com/office/powerpoint/2010/main" val="225533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8E89-AC49-418D-991D-0E3F5831A460}"/>
              </a:ext>
            </a:extLst>
          </p:cNvPr>
          <p:cNvSpPr>
            <a:spLocks noGrp="1"/>
          </p:cNvSpPr>
          <p:nvPr>
            <p:ph type="title"/>
          </p:nvPr>
        </p:nvSpPr>
        <p:spPr>
          <a:xfrm>
            <a:off x="395977" y="287131"/>
            <a:ext cx="10179258" cy="736599"/>
          </a:xfrm>
        </p:spPr>
        <p:txBody>
          <a:bodyPr/>
          <a:lstStyle/>
          <a:p>
            <a:r>
              <a:rPr lang="en-US" dirty="0"/>
              <a:t>Creating the prediction model cont.</a:t>
            </a:r>
          </a:p>
        </p:txBody>
      </p:sp>
      <p:sp>
        <p:nvSpPr>
          <p:cNvPr id="3" name="Text Placeholder 2">
            <a:extLst>
              <a:ext uri="{FF2B5EF4-FFF2-40B4-BE49-F238E27FC236}">
                <a16:creationId xmlns:a16="http://schemas.microsoft.com/office/drawing/2014/main" id="{76E886E2-EE6E-4FE7-A6EF-08107B9B46EF}"/>
              </a:ext>
            </a:extLst>
          </p:cNvPr>
          <p:cNvSpPr>
            <a:spLocks noGrp="1"/>
          </p:cNvSpPr>
          <p:nvPr>
            <p:ph type="body" idx="1"/>
          </p:nvPr>
        </p:nvSpPr>
        <p:spPr>
          <a:xfrm>
            <a:off x="684213" y="1113183"/>
            <a:ext cx="8534400" cy="4881217"/>
          </a:xfrm>
        </p:spPr>
        <p:txBody>
          <a:bodyPr/>
          <a:lstStyle/>
          <a:p>
            <a:r>
              <a:rPr lang="en-US" dirty="0"/>
              <a:t>The second model we used was the Naïve Bayes model</a:t>
            </a:r>
          </a:p>
          <a:p>
            <a:endParaRPr lang="en-US" dirty="0"/>
          </a:p>
          <a:p>
            <a:endParaRPr lang="en-US" dirty="0"/>
          </a:p>
          <a:p>
            <a:r>
              <a:rPr lang="en-US" dirty="0"/>
              <a:t>Using the same data as with our Linear Regression model, the Naïve Bayes model not only increased our accuracy score to 84.39%, but it also had a faster run time by 0.2 seconds! Now that’s impressive. </a:t>
            </a:r>
          </a:p>
          <a:p>
            <a:endParaRPr lang="en-US" dirty="0"/>
          </a:p>
          <a:p>
            <a:endParaRPr lang="en-US" dirty="0"/>
          </a:p>
          <a:p>
            <a:endParaRPr lang="en-US" dirty="0"/>
          </a:p>
          <a:p>
            <a:endParaRPr lang="en-US" dirty="0"/>
          </a:p>
          <a:p>
            <a:endParaRPr lang="en-US" dirty="0"/>
          </a:p>
          <a:p>
            <a:r>
              <a:rPr lang="en-US" dirty="0"/>
              <a:t>	Here you will see our model’s code side by side -</a:t>
            </a:r>
          </a:p>
        </p:txBody>
      </p:sp>
      <p:pic>
        <p:nvPicPr>
          <p:cNvPr id="4" name="Picture 3">
            <a:extLst>
              <a:ext uri="{FF2B5EF4-FFF2-40B4-BE49-F238E27FC236}">
                <a16:creationId xmlns:a16="http://schemas.microsoft.com/office/drawing/2014/main" id="{6CD238D6-021D-433A-A678-1A66CE7F1413}"/>
              </a:ext>
            </a:extLst>
          </p:cNvPr>
          <p:cNvPicPr>
            <a:picLocks noChangeAspect="1"/>
          </p:cNvPicPr>
          <p:nvPr/>
        </p:nvPicPr>
        <p:blipFill>
          <a:blip r:embed="rId2"/>
          <a:stretch>
            <a:fillRect/>
          </a:stretch>
        </p:blipFill>
        <p:spPr>
          <a:xfrm>
            <a:off x="2973387" y="1721641"/>
            <a:ext cx="3533775" cy="342900"/>
          </a:xfrm>
          <a:prstGeom prst="rect">
            <a:avLst/>
          </a:prstGeom>
        </p:spPr>
      </p:pic>
      <p:pic>
        <p:nvPicPr>
          <p:cNvPr id="5" name="Picture 4">
            <a:extLst>
              <a:ext uri="{FF2B5EF4-FFF2-40B4-BE49-F238E27FC236}">
                <a16:creationId xmlns:a16="http://schemas.microsoft.com/office/drawing/2014/main" id="{3881F78B-625D-4CD3-BBE7-05EE6AA201E0}"/>
              </a:ext>
            </a:extLst>
          </p:cNvPr>
          <p:cNvPicPr>
            <a:picLocks noChangeAspect="1"/>
          </p:cNvPicPr>
          <p:nvPr/>
        </p:nvPicPr>
        <p:blipFill>
          <a:blip r:embed="rId3"/>
          <a:stretch>
            <a:fillRect/>
          </a:stretch>
        </p:blipFill>
        <p:spPr>
          <a:xfrm>
            <a:off x="6832254" y="3105353"/>
            <a:ext cx="4675533" cy="3226978"/>
          </a:xfrm>
          <a:prstGeom prst="rect">
            <a:avLst/>
          </a:prstGeom>
        </p:spPr>
      </p:pic>
    </p:spTree>
    <p:extLst>
      <p:ext uri="{BB962C8B-B14F-4D97-AF65-F5344CB8AC3E}">
        <p14:creationId xmlns:p14="http://schemas.microsoft.com/office/powerpoint/2010/main" val="134858036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257</TotalTime>
  <Words>736</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Slice</vt:lpstr>
      <vt:lpstr>Predicting Big data USING OKCUPID DATABASE</vt:lpstr>
      <vt:lpstr>Table of contents</vt:lpstr>
      <vt:lpstr>Adding new columns</vt:lpstr>
      <vt:lpstr>Creating new columns cont.</vt:lpstr>
      <vt:lpstr>Exploring which users have offspring</vt:lpstr>
      <vt:lpstr>Exploring body types</vt:lpstr>
      <vt:lpstr>The question</vt:lpstr>
      <vt:lpstr>Creating the prediction model</vt:lpstr>
      <vt:lpstr>Creating the prediction model cont.</vt:lpstr>
      <vt:lpstr>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Big data</dc:title>
  <dc:creator>Benjamin Bird</dc:creator>
  <cp:lastModifiedBy>Benjamin Bird</cp:lastModifiedBy>
  <cp:revision>12</cp:revision>
  <dcterms:created xsi:type="dcterms:W3CDTF">2019-03-18T18:30:11Z</dcterms:created>
  <dcterms:modified xsi:type="dcterms:W3CDTF">2019-03-18T22:48:00Z</dcterms:modified>
</cp:coreProperties>
</file>