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FA645-F8E5-C5D2-A9C5-F1729390C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6A8C37-F1E4-7C99-CE48-2F1013531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F0109-5086-D136-615C-3994F48C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D9A9-45D4-4829-AD1A-63943D6F3E31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CEEC1-634B-DCBD-CB40-48339B09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D40141-5C42-E38E-9114-18E2C412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ED4-5EEE-467E-A954-E4D49E60F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D5D-AA45-E928-090A-57CA16C7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8310E1-7B02-34F1-566C-D0EA9A058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A11E00-F18D-7765-516E-D744DB02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D9A9-45D4-4829-AD1A-63943D6F3E31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CD01B1-3BC2-7996-1C95-E2485ECA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BF887-4E92-C86D-CEE9-34407E0B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ED4-5EEE-467E-A954-E4D49E60F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79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E327BB-031E-BA19-0CD1-5328F14A6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867563-1C80-443A-024B-6F7E957F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805536-0870-5EE4-3D40-B5DB3D4D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D9A9-45D4-4829-AD1A-63943D6F3E31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829439-902A-872F-8081-84FBEE97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585A7-B36E-9CB8-5D19-2DDA4F04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ED4-5EEE-467E-A954-E4D49E60F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9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88AD9-08F3-2504-7907-133D2C03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5B91D8-DE56-7E50-B926-88B5D49E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F0170D-5FA6-AE9A-BBC0-BCD0C785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D9A9-45D4-4829-AD1A-63943D6F3E31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5853C3-3288-CFCA-5D4B-7D8C968B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5CEE74-AEFA-FC6B-829B-37AE0537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ED4-5EEE-467E-A954-E4D49E60F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0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FDDF0-07C1-A9B8-0EB3-4790C466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1C29F5-1170-4943-7866-7EE47A74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890673-85BD-9A52-82D4-4E11C220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D9A9-45D4-4829-AD1A-63943D6F3E31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2B9138-64BB-B64A-C65C-CDCDF16E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088250-9BBE-0224-9DA0-ECD1BE7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ED4-5EEE-467E-A954-E4D49E60F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5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B3B03-67C5-A096-0862-435DDDEC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497E31-E5C6-1D2D-FCCA-1C0EF6F90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1E36F7-500D-31A9-6671-EDE8BD6E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4A4559-2F71-C9B3-FFDA-7FC9BB31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D9A9-45D4-4829-AD1A-63943D6F3E31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409D77-B0E0-88D9-AA08-CC0E9EDD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8EEC39-03FC-52F2-CAF4-FA9C0E3F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ED4-5EEE-467E-A954-E4D49E60F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547BF-836C-0596-F3FF-5EAAD891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372E72-3BE6-45E7-38CC-F9D1E1A14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28D76-E512-E8E9-8209-B7C1E9FA1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2DDD57-C979-3275-BDE1-BC50CB933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50A7FB-EB89-E836-CCA7-8EF27733D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D770A3-7872-F156-3015-C29765C9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D9A9-45D4-4829-AD1A-63943D6F3E31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4B4B62-FEAA-AA13-11B2-5ACA6199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98DD40-578D-1E04-5D53-049650BD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ED4-5EEE-467E-A954-E4D49E60F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68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4FEC9-F29D-FFA7-3307-20D99935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00F08D-83E0-AD3F-3952-BD502769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D9A9-45D4-4829-AD1A-63943D6F3E31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C1F2F-42E1-54FE-7E74-E9092F4C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42476A-27A0-6BBA-C477-AE56C186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ED4-5EEE-467E-A954-E4D49E60F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39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B6E5D6-7C38-DFD6-89BF-CE709DA9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D9A9-45D4-4829-AD1A-63943D6F3E31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A624A6-FA65-BD95-972F-48DDEC3A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BD97C1-C8A3-12CD-BE84-91CB7AF8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ED4-5EEE-467E-A954-E4D49E60F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0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C3C82-0172-469E-12AA-973D2CB5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FDDCA4-944F-B71B-BF17-481BAB98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518824-D0E7-42D1-C531-2DB76A4C6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46E09C-39EA-BF30-3892-D00333E8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D9A9-45D4-4829-AD1A-63943D6F3E31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88C55C-8A8A-ED68-EE90-FC9CCAE9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A9D713-B430-D265-7471-FD24297A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ED4-5EEE-467E-A954-E4D49E60F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14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B51B-0CE0-F075-115B-AC03CC42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2EA43F-699A-716D-5B65-F41BA93A0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556323-7D25-1372-D98C-4C97143D2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70FAE8-143B-183C-EBA0-67ED5FF6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D9A9-45D4-4829-AD1A-63943D6F3E31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483B05-97B5-5D36-8F53-AF1628B5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CFE655-65F5-7E36-91A5-BA7B09BA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ED4-5EEE-467E-A954-E4D49E60F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6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2D45E-6031-D43C-8CFD-C442D325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449DB-80A0-0138-F30C-A11DCF46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AB80BC-6960-7FB1-668B-382F3C54F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AD9A9-45D4-4829-AD1A-63943D6F3E31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7AB32-E571-B99C-8044-01878005E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1C049A-D233-66E8-4DFD-12CD7240A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25ED4-5EEE-467E-A954-E4D49E60F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27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1CC070-331D-0FDB-A44B-FE4ACF42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2965" y="2522268"/>
            <a:ext cx="7046068" cy="1655762"/>
          </a:xfrm>
        </p:spPr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Промежуточная отчетность</a:t>
            </a:r>
          </a:p>
          <a:p>
            <a:r>
              <a:rPr lang="ru-RU" b="1" dirty="0">
                <a:latin typeface="Arial Black" panose="020B0A04020102020204" pitchFamily="34" charset="0"/>
              </a:rPr>
              <a:t>команды «Аврора»</a:t>
            </a:r>
          </a:p>
          <a:p>
            <a:r>
              <a:rPr lang="ru-RU" b="1" dirty="0">
                <a:latin typeface="Arial Black" panose="020B0A04020102020204" pitchFamily="34" charset="0"/>
              </a:rPr>
              <a:t>«АЭРОТОН 2024»</a:t>
            </a:r>
          </a:p>
        </p:txBody>
      </p:sp>
      <p:pic>
        <p:nvPicPr>
          <p:cNvPr id="5" name="Рисунок 4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7E71CCD-7FF1-A084-BC99-B310B6E07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99" y="622570"/>
            <a:ext cx="2844800" cy="16002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8A11770-872B-C3BA-9181-D6EDFB360C15}"/>
              </a:ext>
            </a:extLst>
          </p:cNvPr>
          <p:cNvSpPr txBox="1">
            <a:spLocks/>
          </p:cNvSpPr>
          <p:nvPr/>
        </p:nvSpPr>
        <p:spPr>
          <a:xfrm>
            <a:off x="2906948" y="235896"/>
            <a:ext cx="6378103" cy="291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 Black" panose="020B0A04020102020204" pitchFamily="34" charset="0"/>
              </a:rPr>
              <a:t>Военно-космическая Академия им. А.Ф. Можайского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775065E-1082-456E-14E0-716582D05BD8}"/>
              </a:ext>
            </a:extLst>
          </p:cNvPr>
          <p:cNvSpPr txBox="1">
            <a:spLocks/>
          </p:cNvSpPr>
          <p:nvPr/>
        </p:nvSpPr>
        <p:spPr>
          <a:xfrm>
            <a:off x="2906948" y="6173317"/>
            <a:ext cx="6378103" cy="594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 Black" panose="020B0A04020102020204" pitchFamily="34" charset="0"/>
              </a:rPr>
              <a:t>Санкт-Петербург</a:t>
            </a:r>
          </a:p>
          <a:p>
            <a:r>
              <a:rPr lang="ru-RU" sz="1600" dirty="0">
                <a:latin typeface="Arial Black" panose="020B0A04020102020204" pitchFamily="34" charset="0"/>
              </a:rPr>
              <a:t>2024 год</a:t>
            </a:r>
          </a:p>
          <a:p>
            <a:endParaRPr lang="ru-RU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46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E22F51-8C90-4A19-54F7-CD54898E1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964E24-45D0-6B0C-5A2B-BC8D9AD89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44"/>
            <a:ext cx="12192000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4EE88B3-3801-2645-5711-9809C7CF41CE}"/>
              </a:ext>
            </a:extLst>
          </p:cNvPr>
          <p:cNvSpPr txBox="1">
            <a:spLocks/>
          </p:cNvSpPr>
          <p:nvPr/>
        </p:nvSpPr>
        <p:spPr>
          <a:xfrm>
            <a:off x="2906948" y="145542"/>
            <a:ext cx="6378103" cy="291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 Black" panose="020B0A04020102020204" pitchFamily="34" charset="0"/>
              </a:rPr>
              <a:t>Используемое аппаратное обеспечение</a:t>
            </a:r>
          </a:p>
          <a:p>
            <a:endParaRPr lang="ru-RU" sz="1600" dirty="0">
              <a:latin typeface="Arial Black" panose="020B0A04020102020204" pitchFamily="34" charset="0"/>
            </a:endParaRPr>
          </a:p>
          <a:p>
            <a:endParaRPr lang="ru-RU" sz="1600" dirty="0">
              <a:latin typeface="Arial Black" panose="020B0A04020102020204" pitchFamily="34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4B64A10-512E-9D8D-8180-D13B9C697C41}"/>
              </a:ext>
            </a:extLst>
          </p:cNvPr>
          <p:cNvSpPr txBox="1">
            <a:spLocks/>
          </p:cNvSpPr>
          <p:nvPr/>
        </p:nvSpPr>
        <p:spPr>
          <a:xfrm>
            <a:off x="1422400" y="1148209"/>
            <a:ext cx="9804400" cy="4607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 Black" panose="020B0A04020102020204" pitchFamily="34" charset="0"/>
              </a:rPr>
              <a:t>SpeedyBee</a:t>
            </a:r>
            <a:r>
              <a:rPr lang="en-US" dirty="0">
                <a:latin typeface="Arial Black" panose="020B0A04020102020204" pitchFamily="34" charset="0"/>
              </a:rPr>
              <a:t> F405 V3 </a:t>
            </a:r>
            <a:r>
              <a:rPr lang="ru-RU" dirty="0">
                <a:latin typeface="Arial Black" panose="020B0A04020102020204" pitchFamily="34" charset="0"/>
              </a:rPr>
              <a:t>в </a:t>
            </a:r>
            <a:r>
              <a:rPr lang="ru-RU" dirty="0" err="1">
                <a:latin typeface="Arial Black" panose="020B0A04020102020204" pitchFamily="34" charset="0"/>
              </a:rPr>
              <a:t>стэке</a:t>
            </a:r>
            <a:r>
              <a:rPr lang="ru-RU" dirty="0">
                <a:latin typeface="Arial Black" panose="020B0A04020102020204" pitchFamily="34" charset="0"/>
              </a:rPr>
              <a:t> с </a:t>
            </a:r>
            <a:r>
              <a:rPr lang="en-US" dirty="0">
                <a:latin typeface="Arial Black" panose="020B0A04020102020204" pitchFamily="34" charset="0"/>
              </a:rPr>
              <a:t>ESC 4-in-1</a:t>
            </a:r>
            <a:r>
              <a:rPr lang="ru-RU" dirty="0">
                <a:latin typeface="Arial Black" panose="020B0A04020102020204" pitchFamily="34" charset="0"/>
              </a:rPr>
              <a:t>;</a:t>
            </a:r>
            <a:endParaRPr lang="en-US" dirty="0">
              <a:latin typeface="Arial Black" panose="020B0A040201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Рама из карбона </a:t>
            </a:r>
            <a:r>
              <a:rPr lang="en-US" dirty="0">
                <a:latin typeface="Arial Black" panose="020B0A04020102020204" pitchFamily="34" charset="0"/>
              </a:rPr>
              <a:t>Mark 4</a:t>
            </a:r>
            <a:r>
              <a:rPr lang="ru-RU" dirty="0">
                <a:latin typeface="Arial Black" panose="020B0A04020102020204" pitchFamily="34" charset="0"/>
              </a:rPr>
              <a:t> 5 дюймов;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err="1">
                <a:latin typeface="Arial Black" panose="020B0A04020102020204" pitchFamily="34" charset="0"/>
              </a:rPr>
              <a:t>Бесколлекторный</a:t>
            </a:r>
            <a:r>
              <a:rPr lang="ru-RU" dirty="0">
                <a:latin typeface="Arial Black" panose="020B0A04020102020204" pitchFamily="34" charset="0"/>
              </a:rPr>
              <a:t> мотор</a:t>
            </a:r>
            <a:r>
              <a:rPr lang="en-US" dirty="0">
                <a:latin typeface="Arial Black" panose="020B0A04020102020204" pitchFamily="34" charset="0"/>
              </a:rPr>
              <a:t> XING-E Pro2306 1700 KV</a:t>
            </a:r>
            <a:r>
              <a:rPr lang="ru-RU" dirty="0">
                <a:latin typeface="Arial Black" panose="020B0A04020102020204" pitchFamily="34" charset="0"/>
              </a:rPr>
              <a:t> х 4 </a:t>
            </a:r>
            <a:r>
              <a:rPr lang="ru-RU" dirty="0" err="1">
                <a:latin typeface="Arial Black" panose="020B0A04020102020204" pitchFamily="34" charset="0"/>
              </a:rPr>
              <a:t>шт</a:t>
            </a:r>
            <a:r>
              <a:rPr lang="ru-RU" dirty="0">
                <a:latin typeface="Arial Black" panose="020B0A04020102020204" pitchFamily="34" charset="0"/>
              </a:rPr>
              <a:t>;</a:t>
            </a:r>
            <a:endParaRPr lang="en-US" dirty="0">
              <a:latin typeface="Arial Black" panose="020B0A040201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NVIDIA Jetson</a:t>
            </a:r>
            <a:r>
              <a:rPr lang="ru-RU" dirty="0">
                <a:latin typeface="Arial Black" panose="020B0A04020102020204" pitchFamily="34" charset="0"/>
              </a:rPr>
              <a:t>;</a:t>
            </a:r>
            <a:endParaRPr lang="en-US" dirty="0">
              <a:latin typeface="Arial Black" panose="020B0A040201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Радары </a:t>
            </a:r>
            <a:r>
              <a:rPr lang="en-US" dirty="0">
                <a:latin typeface="Arial Black" panose="020B0A04020102020204" pitchFamily="34" charset="0"/>
              </a:rPr>
              <a:t>HC-SR04</a:t>
            </a:r>
            <a:r>
              <a:rPr lang="ru-RU" dirty="0">
                <a:latin typeface="Arial Black" panose="020B0A04020102020204" pitchFamily="34" charset="0"/>
              </a:rPr>
              <a:t> х 3 </a:t>
            </a:r>
            <a:r>
              <a:rPr lang="ru-RU" dirty="0" err="1">
                <a:latin typeface="Arial Black" panose="020B0A04020102020204" pitchFamily="34" charset="0"/>
              </a:rPr>
              <a:t>шт</a:t>
            </a:r>
            <a:r>
              <a:rPr lang="ru-RU" dirty="0">
                <a:latin typeface="Arial Black" panose="020B0A04020102020204" pitchFamily="34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АКБ </a:t>
            </a:r>
            <a:r>
              <a:rPr lang="en-US" dirty="0">
                <a:latin typeface="Arial Black" panose="020B0A04020102020204" pitchFamily="34" charset="0"/>
              </a:rPr>
              <a:t>Li-P</a:t>
            </a:r>
            <a:r>
              <a:rPr lang="ru-RU" dirty="0">
                <a:latin typeface="Arial Black" panose="020B0A04020102020204" pitchFamily="34" charset="0"/>
              </a:rPr>
              <a:t>о 2500 </a:t>
            </a:r>
            <a:r>
              <a:rPr lang="en-US" dirty="0">
                <a:latin typeface="Arial Black" panose="020B0A04020102020204" pitchFamily="34" charset="0"/>
              </a:rPr>
              <a:t>mA/h</a:t>
            </a:r>
            <a:r>
              <a:rPr lang="ru-RU" dirty="0">
                <a:latin typeface="Arial Black" panose="020B0A04020102020204" pitchFamily="34" charset="0"/>
              </a:rPr>
              <a:t>;</a:t>
            </a:r>
            <a:endParaRPr lang="en-US" dirty="0">
              <a:latin typeface="Arial Black" panose="020B0A040201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Видеокамера </a:t>
            </a:r>
            <a:r>
              <a:rPr lang="en-US" dirty="0">
                <a:latin typeface="Arial Black" panose="020B0A04020102020204" pitchFamily="34" charset="0"/>
              </a:rPr>
              <a:t>Raspberry Pi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Camera Module;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Нестандартные детали, изготовленные на 3</a:t>
            </a:r>
            <a:r>
              <a:rPr lang="en-US" dirty="0">
                <a:latin typeface="Arial Black" panose="020B0A04020102020204" pitchFamily="34" charset="0"/>
              </a:rPr>
              <a:t>d </a:t>
            </a:r>
            <a:r>
              <a:rPr lang="ru-RU" dirty="0">
                <a:latin typeface="Arial Black" panose="020B0A04020102020204" pitchFamily="34" charset="0"/>
              </a:rPr>
              <a:t>принтере;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Алюминиевые трубки;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Приемник </a:t>
            </a:r>
            <a:r>
              <a:rPr lang="en-US" dirty="0">
                <a:latin typeface="Arial Black" panose="020B0A04020102020204" pitchFamily="34" charset="0"/>
              </a:rPr>
              <a:t>ELRS </a:t>
            </a:r>
            <a:r>
              <a:rPr lang="ru-RU" dirty="0">
                <a:latin typeface="Arial Black" panose="020B0A04020102020204" pitchFamily="34" charset="0"/>
              </a:rPr>
              <a:t>2,4 </a:t>
            </a:r>
            <a:r>
              <a:rPr lang="en-US" dirty="0" err="1">
                <a:latin typeface="Arial Black" panose="020B0A04020102020204" pitchFamily="34" charset="0"/>
              </a:rPr>
              <a:t>HHz</a:t>
            </a:r>
            <a:r>
              <a:rPr lang="ru-RU" dirty="0">
                <a:latin typeface="Arial Black" panose="020B0A04020102020204" pitchFamily="34" charset="0"/>
              </a:rPr>
              <a:t>1</a:t>
            </a:r>
            <a:r>
              <a:rPr lang="en-US" dirty="0">
                <a:latin typeface="Arial Black" panose="020B0A04020102020204" pitchFamily="34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АКБ </a:t>
            </a:r>
            <a:r>
              <a:rPr lang="en-US" dirty="0">
                <a:latin typeface="Arial Black" panose="020B0A04020102020204" pitchFamily="34" charset="0"/>
              </a:rPr>
              <a:t>18650 x 2 </a:t>
            </a:r>
            <a:r>
              <a:rPr lang="ru-RU" dirty="0">
                <a:latin typeface="Arial Black" panose="020B0A04020102020204" pitchFamily="34" charset="0"/>
              </a:rPr>
              <a:t>шт.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FC1962D-4715-2D8F-C28F-FF4BCC84023E}"/>
              </a:ext>
            </a:extLst>
          </p:cNvPr>
          <p:cNvSpPr txBox="1">
            <a:spLocks/>
          </p:cNvSpPr>
          <p:nvPr/>
        </p:nvSpPr>
        <p:spPr>
          <a:xfrm>
            <a:off x="10018948" y="137477"/>
            <a:ext cx="2183212" cy="291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 Black" panose="020B0A04020102020204" pitchFamily="34" charset="0"/>
              </a:rPr>
              <a:t>2</a:t>
            </a:r>
          </a:p>
          <a:p>
            <a:endParaRPr lang="ru-RU" sz="1600" dirty="0">
              <a:latin typeface="Arial Black" panose="020B0A04020102020204" pitchFamily="34" charset="0"/>
            </a:endParaRPr>
          </a:p>
          <a:p>
            <a:endParaRPr lang="ru-RU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0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D6688-CFC4-4E85-3A0C-2A6E030B2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F6DB23-9E7F-654F-E82F-4BFCB3B41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39348A-5C60-305E-8D56-123C76772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B23500-80F4-2C4D-1BFA-F62188CBBC49}"/>
              </a:ext>
            </a:extLst>
          </p:cNvPr>
          <p:cNvSpPr txBox="1">
            <a:spLocks/>
          </p:cNvSpPr>
          <p:nvPr/>
        </p:nvSpPr>
        <p:spPr>
          <a:xfrm>
            <a:off x="2906948" y="145542"/>
            <a:ext cx="6378103" cy="291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 Black" panose="020B0A04020102020204" pitchFamily="34" charset="0"/>
              </a:rPr>
              <a:t>Используемое программное обеспечение</a:t>
            </a:r>
          </a:p>
          <a:p>
            <a:endParaRPr lang="ru-RU" sz="1600" dirty="0">
              <a:latin typeface="Arial Black" panose="020B0A04020102020204" pitchFamily="34" charset="0"/>
            </a:endParaRPr>
          </a:p>
          <a:p>
            <a:endParaRPr lang="ru-RU" sz="1600" dirty="0">
              <a:latin typeface="Arial Black" panose="020B0A04020102020204" pitchFamily="34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3374961-E087-A1EE-E829-8D027DB74F4F}"/>
              </a:ext>
            </a:extLst>
          </p:cNvPr>
          <p:cNvSpPr txBox="1">
            <a:spLocks/>
          </p:cNvSpPr>
          <p:nvPr/>
        </p:nvSpPr>
        <p:spPr>
          <a:xfrm>
            <a:off x="1422400" y="1148209"/>
            <a:ext cx="9804400" cy="4607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Python 2.7;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 Black" panose="020B0A04020102020204" pitchFamily="34" charset="0"/>
              </a:rPr>
              <a:t>ArduPilot</a:t>
            </a:r>
            <a:r>
              <a:rPr lang="en-US" dirty="0">
                <a:latin typeface="Arial Black" panose="020B0A04020102020204" pitchFamily="34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Открытые библиотеки для работы с компьютерным зрением и радарами.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56544F6-6068-6D20-A3A6-CFB9CB9D0F1E}"/>
              </a:ext>
            </a:extLst>
          </p:cNvPr>
          <p:cNvSpPr txBox="1">
            <a:spLocks/>
          </p:cNvSpPr>
          <p:nvPr/>
        </p:nvSpPr>
        <p:spPr>
          <a:xfrm>
            <a:off x="10018948" y="137477"/>
            <a:ext cx="2183212" cy="291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 Black" panose="020B0A04020102020204" pitchFamily="34" charset="0"/>
              </a:rPr>
              <a:t>3</a:t>
            </a:r>
          </a:p>
          <a:p>
            <a:endParaRPr lang="ru-RU" sz="1600" dirty="0">
              <a:latin typeface="Arial Black" panose="020B0A04020102020204" pitchFamily="34" charset="0"/>
            </a:endParaRPr>
          </a:p>
          <a:p>
            <a:endParaRPr lang="ru-RU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0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1E926-6F31-A254-11B8-FA0BD00D9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0AC4CE-2F02-6143-8A71-08C27EEE0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5B8918-CD8B-0206-3C89-6C70686E4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31E6D2-49CE-0E79-2DD6-778DBF6B433F}"/>
              </a:ext>
            </a:extLst>
          </p:cNvPr>
          <p:cNvSpPr txBox="1">
            <a:spLocks/>
          </p:cNvSpPr>
          <p:nvPr/>
        </p:nvSpPr>
        <p:spPr>
          <a:xfrm>
            <a:off x="2906948" y="145542"/>
            <a:ext cx="6378103" cy="291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 Black" panose="020B0A04020102020204" pitchFamily="34" charset="0"/>
              </a:rPr>
              <a:t>Структура БВС</a:t>
            </a:r>
          </a:p>
          <a:p>
            <a:endParaRPr lang="ru-RU" sz="1600" dirty="0">
              <a:latin typeface="Arial Black" panose="020B0A04020102020204" pitchFamily="34" charset="0"/>
            </a:endParaRPr>
          </a:p>
          <a:p>
            <a:endParaRPr lang="ru-RU" sz="1600" dirty="0">
              <a:latin typeface="Arial Black" panose="020B0A04020102020204" pitchFamily="34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3A94D74-32D1-5854-38AA-7D7EBD1FD996}"/>
              </a:ext>
            </a:extLst>
          </p:cNvPr>
          <p:cNvSpPr txBox="1">
            <a:spLocks/>
          </p:cNvSpPr>
          <p:nvPr/>
        </p:nvSpPr>
        <p:spPr>
          <a:xfrm>
            <a:off x="10018948" y="137477"/>
            <a:ext cx="2183212" cy="291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 Black" panose="020B0A04020102020204" pitchFamily="34" charset="0"/>
              </a:rPr>
              <a:t>4</a:t>
            </a:r>
          </a:p>
          <a:p>
            <a:endParaRPr lang="ru-RU" sz="1600" dirty="0">
              <a:latin typeface="Arial Black" panose="020B0A04020102020204" pitchFamily="34" charset="0"/>
            </a:endParaRPr>
          </a:p>
          <a:p>
            <a:endParaRPr lang="ru-RU" sz="1600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58D3D22-314A-4FD1-E64C-325AC2B21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109037"/>
              </p:ext>
            </p:extLst>
          </p:nvPr>
        </p:nvGraphicFramePr>
        <p:xfrm>
          <a:off x="1691480" y="1576356"/>
          <a:ext cx="8809038" cy="326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808436" imgH="3268933" progId="Visio.Drawing.15">
                  <p:embed/>
                </p:oleObj>
              </mc:Choice>
              <mc:Fallback>
                <p:oleObj name="Visio" r:id="rId3" imgW="8808436" imgH="326893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480" y="1576356"/>
                        <a:ext cx="8809038" cy="326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63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F0B29-4F29-DC36-087E-17E6555DE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F709DB-6041-0F76-1AF0-DFD9CA18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9295D1-CE34-F42D-081D-C832CD473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4FBEF0-2CE1-DC42-79BC-A5F1F9E3F151}"/>
              </a:ext>
            </a:extLst>
          </p:cNvPr>
          <p:cNvSpPr txBox="1">
            <a:spLocks/>
          </p:cNvSpPr>
          <p:nvPr/>
        </p:nvSpPr>
        <p:spPr>
          <a:xfrm>
            <a:off x="10018948" y="137477"/>
            <a:ext cx="2183212" cy="291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 Black" panose="020B0A04020102020204" pitchFamily="34" charset="0"/>
              </a:rPr>
              <a:t>5</a:t>
            </a:r>
          </a:p>
          <a:p>
            <a:endParaRPr lang="ru-RU" sz="1600" dirty="0">
              <a:latin typeface="Arial Black" panose="020B0A04020102020204" pitchFamily="34" charset="0"/>
            </a:endParaRPr>
          </a:p>
          <a:p>
            <a:endParaRPr lang="ru-RU" sz="16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278B8B0-DFF6-975C-29DB-41CC92D0A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156468"/>
              </p:ext>
            </p:extLst>
          </p:nvPr>
        </p:nvGraphicFramePr>
        <p:xfrm>
          <a:off x="2462014" y="789294"/>
          <a:ext cx="7267969" cy="5716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955280" imgH="6255769" progId="Visio.Drawing.15">
                  <p:embed/>
                </p:oleObj>
              </mc:Choice>
              <mc:Fallback>
                <p:oleObj name="Visio" r:id="rId3" imgW="7955280" imgH="625576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2014" y="789294"/>
                        <a:ext cx="7267969" cy="5716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61A5897-256D-D331-DA11-F81A7339A862}"/>
              </a:ext>
            </a:extLst>
          </p:cNvPr>
          <p:cNvSpPr txBox="1">
            <a:spLocks/>
          </p:cNvSpPr>
          <p:nvPr/>
        </p:nvSpPr>
        <p:spPr>
          <a:xfrm>
            <a:off x="2906948" y="145542"/>
            <a:ext cx="6378103" cy="291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 Black" panose="020B0A04020102020204" pitchFamily="34" charset="0"/>
              </a:rPr>
              <a:t>Структура ПО</a:t>
            </a:r>
          </a:p>
          <a:p>
            <a:endParaRPr lang="ru-RU" sz="1600" dirty="0">
              <a:latin typeface="Arial Black" panose="020B0A04020102020204" pitchFamily="34" charset="0"/>
            </a:endParaRPr>
          </a:p>
          <a:p>
            <a:endParaRPr lang="ru-RU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2F69B-9CF4-6C9C-D2D0-C46A1AF6C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AC5552-6B81-C54F-54FA-1FB0A671C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8B434D-2B63-F8B0-E81D-0BEBF18B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2495E9-34D8-ECC0-DD10-309B77906CE0}"/>
              </a:ext>
            </a:extLst>
          </p:cNvPr>
          <p:cNvSpPr txBox="1">
            <a:spLocks/>
          </p:cNvSpPr>
          <p:nvPr/>
        </p:nvSpPr>
        <p:spPr>
          <a:xfrm>
            <a:off x="10018948" y="137477"/>
            <a:ext cx="2183212" cy="291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 Black" panose="020B0A04020102020204" pitchFamily="34" charset="0"/>
              </a:rPr>
              <a:t>6</a:t>
            </a:r>
          </a:p>
          <a:p>
            <a:endParaRPr lang="ru-RU" sz="1600" dirty="0">
              <a:latin typeface="Arial Black" panose="020B0A04020102020204" pitchFamily="34" charset="0"/>
            </a:endParaRPr>
          </a:p>
          <a:p>
            <a:endParaRPr lang="ru-RU" sz="1600" dirty="0">
              <a:latin typeface="Arial Black" panose="020B0A04020102020204" pitchFamily="34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7D7CEAE-3CCC-96B7-67CD-5B922E12F44C}"/>
              </a:ext>
            </a:extLst>
          </p:cNvPr>
          <p:cNvSpPr txBox="1">
            <a:spLocks/>
          </p:cNvSpPr>
          <p:nvPr/>
        </p:nvSpPr>
        <p:spPr>
          <a:xfrm>
            <a:off x="2906948" y="145542"/>
            <a:ext cx="6378103" cy="291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 Black" panose="020B0A04020102020204" pitchFamily="34" charset="0"/>
              </a:rPr>
              <a:t>Об испытании комплекса</a:t>
            </a:r>
          </a:p>
          <a:p>
            <a:endParaRPr lang="ru-RU" sz="1600" dirty="0">
              <a:latin typeface="Arial Black" panose="020B0A04020102020204" pitchFamily="34" charset="0"/>
            </a:endParaRPr>
          </a:p>
          <a:p>
            <a:endParaRPr lang="ru-RU" sz="1600" dirty="0">
              <a:latin typeface="Arial Black" panose="020B0A04020102020204" pitchFamily="34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F4B180-2163-FF8A-577D-BD27CA161708}"/>
              </a:ext>
            </a:extLst>
          </p:cNvPr>
          <p:cNvSpPr txBox="1">
            <a:spLocks/>
          </p:cNvSpPr>
          <p:nvPr/>
        </p:nvSpPr>
        <p:spPr>
          <a:xfrm>
            <a:off x="1422400" y="1148209"/>
            <a:ext cx="9804400" cy="4607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Испытания комплекса планируется провести 20 октября на стадионе Военно-космической Академии с использованием двух типов поверхности – травяного покрова и асфальта;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Высота – 150 метров;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Расчетное время совершения посадки – 15 секунд.</a:t>
            </a:r>
          </a:p>
        </p:txBody>
      </p:sp>
    </p:spTree>
    <p:extLst>
      <p:ext uri="{BB962C8B-B14F-4D97-AF65-F5344CB8AC3E}">
        <p14:creationId xmlns:p14="http://schemas.microsoft.com/office/powerpoint/2010/main" val="247969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C8FCC-6EC0-974D-60CB-BFD2AD6EB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67F490-EB60-6F6B-513D-1D665665F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68D3FE-3799-2479-1F07-57802FB64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231973-8B48-3B29-CF5A-BD8752898941}"/>
              </a:ext>
            </a:extLst>
          </p:cNvPr>
          <p:cNvSpPr txBox="1">
            <a:spLocks/>
          </p:cNvSpPr>
          <p:nvPr/>
        </p:nvSpPr>
        <p:spPr>
          <a:xfrm>
            <a:off x="10018948" y="137477"/>
            <a:ext cx="2183212" cy="291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 Black" panose="020B0A04020102020204" pitchFamily="34" charset="0"/>
              </a:rPr>
              <a:t>7</a:t>
            </a:r>
          </a:p>
          <a:p>
            <a:endParaRPr lang="ru-RU" sz="1600" dirty="0">
              <a:latin typeface="Arial Black" panose="020B0A04020102020204" pitchFamily="34" charset="0"/>
            </a:endParaRPr>
          </a:p>
          <a:p>
            <a:endParaRPr lang="ru-RU" sz="1600" dirty="0">
              <a:latin typeface="Arial Black" panose="020B0A04020102020204" pitchFamily="34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194B62C-DEC3-F1CE-455C-DBDFD3453F60}"/>
              </a:ext>
            </a:extLst>
          </p:cNvPr>
          <p:cNvSpPr txBox="1">
            <a:spLocks/>
          </p:cNvSpPr>
          <p:nvPr/>
        </p:nvSpPr>
        <p:spPr>
          <a:xfrm>
            <a:off x="2906948" y="145542"/>
            <a:ext cx="6378103" cy="291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 Black" panose="020B0A04020102020204" pitchFamily="34" charset="0"/>
              </a:rPr>
              <a:t>О нерешенных проблемах</a:t>
            </a:r>
          </a:p>
          <a:p>
            <a:endParaRPr lang="ru-RU" sz="1600" dirty="0">
              <a:latin typeface="Arial Black" panose="020B0A04020102020204" pitchFamily="34" charset="0"/>
            </a:endParaRPr>
          </a:p>
          <a:p>
            <a:endParaRPr lang="ru-RU" sz="1600" dirty="0">
              <a:latin typeface="Arial Black" panose="020B0A04020102020204" pitchFamily="34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F88A916-5D1F-0045-BA45-36A143633E62}"/>
              </a:ext>
            </a:extLst>
          </p:cNvPr>
          <p:cNvSpPr txBox="1">
            <a:spLocks/>
          </p:cNvSpPr>
          <p:nvPr/>
        </p:nvSpPr>
        <p:spPr>
          <a:xfrm>
            <a:off x="1422400" y="1148209"/>
            <a:ext cx="9804400" cy="4607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Питание </a:t>
            </a:r>
            <a:r>
              <a:rPr lang="en-US" dirty="0">
                <a:latin typeface="Arial Black" panose="020B0A04020102020204" pitchFamily="34" charset="0"/>
              </a:rPr>
              <a:t>NVIDIA Jetson</a:t>
            </a:r>
            <a:r>
              <a:rPr lang="ru-RU" dirty="0">
                <a:latin typeface="Arial Black" panose="020B0A04020102020204" pitchFamily="34" charset="0"/>
              </a:rPr>
              <a:t> планируется включать только при отсутствии сигнала </a:t>
            </a:r>
            <a:r>
              <a:rPr lang="ru-RU" dirty="0" err="1">
                <a:latin typeface="Arial Black" panose="020B0A04020102020204" pitchFamily="34" charset="0"/>
              </a:rPr>
              <a:t>управлени</a:t>
            </a:r>
            <a:r>
              <a:rPr lang="ru-RU" dirty="0">
                <a:latin typeface="Arial Black" panose="020B0A04020102020204" pitchFamily="34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Необходимость более мощных моторов для проекта;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Скорость обработки сигналов на полетном контроллере;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Скорость обработки данных программных блоков радаров и камеры;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Скорость приземления.</a:t>
            </a:r>
          </a:p>
        </p:txBody>
      </p:sp>
    </p:spTree>
    <p:extLst>
      <p:ext uri="{BB962C8B-B14F-4D97-AF65-F5344CB8AC3E}">
        <p14:creationId xmlns:p14="http://schemas.microsoft.com/office/powerpoint/2010/main" val="26513150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204</Words>
  <Application>Microsoft Office PowerPoint</Application>
  <PresentationFormat>Широкоэкранный</PresentationFormat>
  <Paragraphs>40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 Black</vt:lpstr>
      <vt:lpstr>Тема Office</vt:lpstr>
      <vt:lpstr>Документ Microsoft 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Амир Аллабирдин</dc:creator>
  <cp:lastModifiedBy>Амир Аллабирдин</cp:lastModifiedBy>
  <cp:revision>1</cp:revision>
  <dcterms:created xsi:type="dcterms:W3CDTF">2024-10-13T14:15:49Z</dcterms:created>
  <dcterms:modified xsi:type="dcterms:W3CDTF">2024-10-13T15:38:26Z</dcterms:modified>
</cp:coreProperties>
</file>