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p:regular r:id="rId38"/>
      <p:bold r:id="rId39"/>
      <p:italic r:id="rId40"/>
      <p:boldItalic r:id="rId41"/>
    </p:embeddedFont>
    <p:embeddedFont>
      <p:font typeface="Nunito"/>
      <p:regular r:id="rId42"/>
      <p:bold r:id="rId43"/>
      <p:italic r:id="rId44"/>
      <p:boldItalic r:id="rId45"/>
    </p:embeddedFont>
    <p:embeddedFont>
      <p:font typeface="Maven Pro"/>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E167A7-E08B-4116-8BAF-3564739AC32B}">
  <a:tblStyle styleId="{DAE167A7-E08B-4116-8BAF-3564739AC3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2" Type="http://schemas.openxmlformats.org/officeDocument/2006/relationships/font" Target="fonts/Nunito-regular.fntdata"/><Relationship Id="rId41" Type="http://schemas.openxmlformats.org/officeDocument/2006/relationships/font" Target="fonts/Roboto-boldItalic.fntdata"/><Relationship Id="rId22" Type="http://schemas.openxmlformats.org/officeDocument/2006/relationships/slide" Target="slides/slide16.xml"/><Relationship Id="rId44" Type="http://schemas.openxmlformats.org/officeDocument/2006/relationships/font" Target="fonts/Nunito-italic.fntdata"/><Relationship Id="rId21" Type="http://schemas.openxmlformats.org/officeDocument/2006/relationships/slide" Target="slides/slide15.xml"/><Relationship Id="rId43" Type="http://schemas.openxmlformats.org/officeDocument/2006/relationships/font" Target="fonts/Nunito-bold.fntdata"/><Relationship Id="rId24" Type="http://schemas.openxmlformats.org/officeDocument/2006/relationships/slide" Target="slides/slide18.xml"/><Relationship Id="rId46" Type="http://schemas.openxmlformats.org/officeDocument/2006/relationships/font" Target="fonts/MavenPro-regular.fntdata"/><Relationship Id="rId23" Type="http://schemas.openxmlformats.org/officeDocument/2006/relationships/slide" Target="slides/slide17.xml"/><Relationship Id="rId45"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MavenPro-bold.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135f1d1b5_1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27135f1d1b5_1_5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Hello everyone, Today we will be presenting </a:t>
            </a:r>
            <a:r>
              <a:rPr lang="en" sz="1400"/>
              <a:t>you all the demo for our project. The topic for our presentation is predictive analytics for social media virality. </a:t>
            </a:r>
            <a:br>
              <a:rPr lang="en" sz="1400"/>
            </a:br>
            <a:br>
              <a:rPr lang="en" sz="1400"/>
            </a:br>
            <a:r>
              <a:rPr lang="en" sz="1400"/>
              <a:t>Before moving to our code ill give yall the gist about the problem statement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ultimate goal is to predict the Annotations, which reflect the popularity and engagement level on Twitter. By leveraging the insights derived from the regression models, social media managers can optimize content strategies to maximize engagement.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713a31e379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713a31e379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bar plot shows the average attention level across seven days, from Day 0 to Day 6."</a:t>
            </a:r>
            <a:endParaRPr/>
          </a:p>
          <a:p>
            <a:pPr indent="0" lvl="0" marL="0" rtl="0" algn="l">
              <a:spcBef>
                <a:spcPts val="0"/>
              </a:spcBef>
              <a:spcAft>
                <a:spcPts val="0"/>
              </a:spcAft>
              <a:buClr>
                <a:schemeClr val="dk1"/>
              </a:buClr>
              <a:buSzPts val="1100"/>
              <a:buFont typeface="Arial"/>
              <a:buNone/>
            </a:pPr>
            <a:r>
              <a:rPr lang="en"/>
              <a:t>"We observe an increasing trend, with Day 0 having the lowest attention level and Day 6 the highest. This suggests that topics gain more attention as the week progresses."</a:t>
            </a:r>
            <a:endParaRPr/>
          </a:p>
          <a:p>
            <a:pPr indent="0" lvl="0" marL="0" rtl="0" algn="l">
              <a:spcBef>
                <a:spcPts val="0"/>
              </a:spcBef>
              <a:spcAft>
                <a:spcPts val="0"/>
              </a:spcAft>
              <a:buClr>
                <a:schemeClr val="dk1"/>
              </a:buClr>
              <a:buSzPts val="1100"/>
              <a:buFont typeface="Arial"/>
              <a:buNone/>
            </a:pPr>
            <a:r>
              <a:rPr lang="en"/>
              <a:t>"This increase might indicate that discussions build momentum over time, or it could reflect higher user engagement later in the week."</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713a31e379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713a31e379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scatter plot shows the results of a cluster analysis based on the number of authors and created discussions at Time 0."</a:t>
            </a:r>
            <a:endParaRPr/>
          </a:p>
          <a:p>
            <a:pPr indent="0" lvl="0" marL="0" rtl="0" algn="l">
              <a:spcBef>
                <a:spcPts val="0"/>
              </a:spcBef>
              <a:spcAft>
                <a:spcPts val="0"/>
              </a:spcAft>
              <a:buNone/>
            </a:pPr>
            <a:r>
              <a:rPr lang="en"/>
              <a:t>"The x-axis represents the number of authors participating, and the y-axis shows the number of created discussions."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"We have three clusters: Cluster 0 (yellow) with low numbers of authors and discussions, </a:t>
            </a:r>
            <a:endParaRPr/>
          </a:p>
          <a:p>
            <a:pPr indent="0" lvl="0" marL="0" rtl="0" algn="l">
              <a:spcBef>
                <a:spcPts val="0"/>
              </a:spcBef>
              <a:spcAft>
                <a:spcPts val="0"/>
              </a:spcAft>
              <a:buNone/>
            </a:pPr>
            <a:r>
              <a:rPr lang="en"/>
              <a:t>Cluster 1 (purple) with moderate numbers, </a:t>
            </a:r>
            <a:endParaRPr/>
          </a:p>
          <a:p>
            <a:pPr indent="0" lvl="0" marL="0" rtl="0" algn="l">
              <a:spcBef>
                <a:spcPts val="0"/>
              </a:spcBef>
              <a:spcAft>
                <a:spcPts val="0"/>
              </a:spcAft>
              <a:buNone/>
            </a:pPr>
            <a:r>
              <a:rPr lang="en"/>
              <a:t>and Cluster 2 (teal) with high numbers."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"There's a clear positive correlation between the number of authors and discussions, indicating that more authors lead to more discussions.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713a31e379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713a31e379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correlation matrix shows the correlation coefficients between different average metrics in our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see high positive correlations, such as </a:t>
            </a:r>
            <a:r>
              <a:rPr b="1" lang="en"/>
              <a:t>between Avg Author Increase and Avg Attention Level with Avg Number of Contributions</a:t>
            </a:r>
            <a:r>
              <a:rPr lang="en"/>
              <a:t>, suggesting these metrics move together."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"Metrics like </a:t>
            </a:r>
            <a:r>
              <a:rPr b="1" lang="en"/>
              <a:t>Avg Author Interaction have low correlations with others, indicating they are influenced by different factors.</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Important to identify key metrics influencing the buzz of a topic."</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c4358e594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c4358e594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Bagging Models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Definition: Bagging, or Bootstrap Aggregating, is a machine learning ensemble technique designed to improve the stability and accuracy of machine learning algorithms used in statistical classification and regression.</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How It Works: It reduces variance and helps to avoid overfitting. Typically, it involves training multiple models on different subsets of the dataset, then averaging the predictions to achieve a more generalized model.</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Key Point: Each model is built independently providing a way to reduce errors primarily by reducing variance.</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Example: Common algorithms include Random Forests and Bagging with decision trees, linear regression models.</a:t>
            </a:r>
            <a:endParaRPr sz="1200">
              <a:solidFill>
                <a:srgbClr val="0D0D0D"/>
              </a:solidFill>
              <a:highlight>
                <a:srgbClr val="FFFFFF"/>
              </a:highlight>
              <a:latin typeface="Roboto"/>
              <a:ea typeface="Roboto"/>
              <a:cs typeface="Roboto"/>
              <a:sym typeface="Roboto"/>
            </a:endParaRPr>
          </a:p>
          <a:p>
            <a:pPr indent="0" lvl="0" marL="0" rtl="0" algn="l">
              <a:spcBef>
                <a:spcPts val="210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711d8e09e1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711d8e09e1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b="1" lang="en" sz="1200">
                <a:solidFill>
                  <a:srgbClr val="0D0D0D"/>
                </a:solidFill>
                <a:highlight>
                  <a:srgbClr val="FFFFFF"/>
                </a:highlight>
                <a:latin typeface="Roboto"/>
                <a:ea typeface="Roboto"/>
                <a:cs typeface="Roboto"/>
                <a:sym typeface="Roboto"/>
              </a:rPr>
              <a:t>Ridge Regression (Bagging)</a:t>
            </a:r>
            <a:endParaRPr b="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What the Model Is: Ridge Regression is a regularization technique used to analyze multiple regression data that suffer from multicollinearity (independent variables are highly correlated). It includes a penalty term to the loss function (L2 regularization).</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How the Model Works: By adding a degree of bias to the regression estimates, it reduces model complexity and prevents overfitting. This is achieved by adding the squared magnitude of coefficient as a penalty term to the loss function.</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Strengths of the Model:</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Reduces model complexity and overfitting.</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Better generalization for predicting outcomes on unseen data.</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Strengths of Model Regarding This Application: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Efficient at handling 'noise' in large social media data.</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Can stabilize predictions across highly correlated inputs common in social media metrics (like likes, shares, and comments).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Rationale &amp; Why We Chose This Model:</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Chosen for its ability to perform well in situations with high feature correlation and when the dataset is large, which is typical in social media analytics.</a:t>
            </a:r>
            <a:endParaRPr sz="1200">
              <a:solidFill>
                <a:srgbClr val="0D0D0D"/>
              </a:solidFill>
              <a:highlight>
                <a:srgbClr val="FFFFFF"/>
              </a:highlight>
              <a:latin typeface="Roboto"/>
              <a:ea typeface="Roboto"/>
              <a:cs typeface="Roboto"/>
              <a:sym typeface="Roboto"/>
            </a:endParaRPr>
          </a:p>
          <a:p>
            <a:pPr indent="0" lvl="0" marL="457200" rtl="0" algn="l">
              <a:lnSpc>
                <a:spcPct val="115000"/>
              </a:lnSpc>
              <a:spcBef>
                <a:spcPts val="3600"/>
              </a:spcBef>
              <a:spcAft>
                <a:spcPts val="0"/>
              </a:spcAft>
              <a:buNone/>
            </a:pPr>
            <a:r>
              <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36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ridge = Ridge(alpha=0.1)bag_reg = BaggingRegressor(ridge, n_estimators = 100, max_samples= 500, n_jobs = -1, random_state=0)</a:t>
            </a:r>
            <a:endParaRPr sz="1200">
              <a:solidFill>
                <a:srgbClr val="0D0D0D"/>
              </a:solidFill>
              <a:highlight>
                <a:srgbClr val="FFFFFF"/>
              </a:highlight>
              <a:latin typeface="Roboto"/>
              <a:ea typeface="Roboto"/>
              <a:cs typeface="Roboto"/>
              <a:sym typeface="Roboto"/>
            </a:endParaRPr>
          </a:p>
          <a:p>
            <a:pPr indent="0" lvl="0" marL="457200" rtl="0" algn="l">
              <a:lnSpc>
                <a:spcPct val="115000"/>
              </a:lnSpc>
              <a:spcBef>
                <a:spcPts val="36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210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713a31e37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713a31e37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Lasso Regression (Bagging)</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What the Model Is: Lasso Regression is another type of linear regression that uses shrinkage. Shrinkage is where data values are shrunk towards a central point, like the mean. It includes an L1 penalty to reduce some coefficients to zero.</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How the Model Works: Lasso helps in feature selection by reducing the coefficients of less important features to zero, effectively removing them from the equation.</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Strengths of the Model:</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Performs feature selection automatically, which is useful for models with many variables.</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Can handle multicollinearity and model complexity by eliminating irrelevant features.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Strengths of Model Regarding This Application:</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Helps in identifying key features that contribute most to social media post virality.</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Rationale &amp; Why We Chose This Model:</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The feature selection capability makes it suitable for processing social media data where many features might be sparse or irrelevant.</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lasso = Lasso(alpha=0.01)</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bag_reg_lasso = BaggingRegressor(lasso, n_estimators = 100, max_samples= 500, n_jobs = -1, random_state=0)</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711d8e09e1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711d8e09e1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Boosting </a:t>
            </a:r>
            <a:r>
              <a:rPr lang="en" sz="1200">
                <a:solidFill>
                  <a:srgbClr val="0D0D0D"/>
                </a:solidFill>
                <a:highlight>
                  <a:srgbClr val="FFFFFF"/>
                </a:highlight>
                <a:latin typeface="Roboto"/>
                <a:ea typeface="Roboto"/>
                <a:cs typeface="Roboto"/>
                <a:sym typeface="Roboto"/>
              </a:rPr>
              <a:t>Models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Definition: Boosting is a family of machine learning algorithms that convert weak learners to strong ones. A weak learner is defined as a classifier that is only slightly correlated with the true classification.</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How It Works: It focuses on examples that are hard to predict, by iteratively adjusting the weights of the training samples. Each subsequent model attempts to correct the errors of the previous models.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Key Point: Models are built sequentially to minimize the errors from previous models and the final prediction is a weighted average of all models.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Example: Popular boosting algorithms include AdaBoost, Gradient Boosting, and XGBoost.</a:t>
            </a:r>
            <a:endParaRPr sz="1200">
              <a:solidFill>
                <a:srgbClr val="0D0D0D"/>
              </a:solidFill>
              <a:highlight>
                <a:srgbClr val="FFFFFF"/>
              </a:highlight>
              <a:latin typeface="Roboto"/>
              <a:ea typeface="Roboto"/>
              <a:cs typeface="Roboto"/>
              <a:sym typeface="Roboto"/>
            </a:endParaRPr>
          </a:p>
          <a:p>
            <a:pPr indent="0" lvl="0" marL="0" rtl="0" algn="l">
              <a:spcBef>
                <a:spcPts val="210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713a31e379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713a31e379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Decision Tree with AdaBoost (Boosting)</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What the Model Is: AdaBoost, or Adaptive Boosting, is a boosting technique used to boost the performance of decision trees. It works by combining multiple weak learners into a single strong learner.</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How the Model Works: AdaBoost changes the weights of incorrectly classified instances so that subsequent classifiers focus more on difficult cases.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Strengths of the Model:</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Improves the accuracy of simple models and reduces bias and variance.</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Very flexible and requires little preprocessing.</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Strengths of Model Regarding This Application:</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Good at capturing complex interaction structures typically seen in social media data.</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Rationale &amp; Why We Chose This Model:</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Selected for its ability to enhance the performance of basic decision trees by focusing on harder-to-classify instances, often seen in the nuanced world of social media trends.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Applications of the Model:</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Used in customer segmentation, credit scoring, and other classification tasks where precision is crucial.</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adatree = AdaBoostRegressor(dtree, n_estimators = 100, learning_rate= 0.5, random_state=0)</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713a31e379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713a31e379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b="1" lang="en" sz="1200">
                <a:solidFill>
                  <a:srgbClr val="0D0D0D"/>
                </a:solidFill>
                <a:highlight>
                  <a:srgbClr val="FFFFFF"/>
                </a:highlight>
                <a:latin typeface="Roboto"/>
                <a:ea typeface="Roboto"/>
                <a:cs typeface="Roboto"/>
                <a:sym typeface="Roboto"/>
              </a:rPr>
              <a:t>Linear Regression with AdaBoost (Boosting)</a:t>
            </a:r>
            <a:endParaRPr b="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What the Model Is: It applies the AdaBoost boosting technique to linear regression models to improve their prediction accuracy under variance.</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How the Model Works: It sequentially applies a linear regression model to repeatedly modified versions of the data, increasing the focus on cases where the previous models performed poorly.</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Strengths of the Model:</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Enhances the performance of linear regression by reducing variance without making the model overly complex.</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Strengths of Model Regarding This Application: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Useful when trying to predict numerical outcomes like the number of shares or likes, which can be predicted based on linear tendencies.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Rationale &amp; Why We Chose This Model:</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Chosen for its straightforward interpretation and improved handling of outliers and variance, which are common in viral content analysis.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Applications of the Model:</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Used in economics, sales forecasting, and resource allocation, where trend prediction is vital.</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3600"/>
              </a:spcBef>
              <a:spcAft>
                <a:spcPts val="0"/>
              </a:spcAft>
              <a:buNone/>
            </a:pPr>
            <a:r>
              <a:rPr lang="en" sz="1200">
                <a:solidFill>
                  <a:srgbClr val="0D0D0D"/>
                </a:solidFill>
                <a:highlight>
                  <a:srgbClr val="FFFFFF"/>
                </a:highlight>
                <a:latin typeface="Roboto"/>
                <a:ea typeface="Roboto"/>
                <a:cs typeface="Roboto"/>
                <a:sym typeface="Roboto"/>
              </a:rPr>
              <a:t>adatree = AdaBoostRegressor(lreg, n_estimators = 100, learning_rate= 0.5, random_state=0)</a:t>
            </a:r>
            <a:endParaRPr sz="1200">
              <a:solidFill>
                <a:srgbClr val="0D0D0D"/>
              </a:solidFill>
              <a:highlight>
                <a:srgbClr val="FFFFFF"/>
              </a:highlight>
              <a:latin typeface="Roboto"/>
              <a:ea typeface="Roboto"/>
              <a:cs typeface="Roboto"/>
              <a:sym typeface="Roboto"/>
            </a:endParaRPr>
          </a:p>
          <a:p>
            <a:pPr indent="0" lvl="0" marL="0" rtl="0" algn="l">
              <a:spcBef>
                <a:spcPts val="360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713a31e379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713a31e379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b="1" lang="en" sz="1200">
                <a:solidFill>
                  <a:srgbClr val="0D0D0D"/>
                </a:solidFill>
                <a:highlight>
                  <a:srgbClr val="FFFFFF"/>
                </a:highlight>
                <a:latin typeface="Roboto"/>
                <a:ea typeface="Roboto"/>
                <a:cs typeface="Roboto"/>
                <a:sym typeface="Roboto"/>
              </a:rPr>
              <a:t>XGBoost</a:t>
            </a:r>
            <a:endParaRPr b="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What the Model Is: XGBoost stands for eXtreme Gradient Boosting. It is an implementation of gradient boosted decision trees designed for speed and performance.</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How the Model Works: XGBoost systematically refines its models, focusing on correcting the mistakes of the previous trees built and combines them into a strong learner.</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Strengths of the Model:</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High performance and speed, can handle large datasets efficiently.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Provides built-in support for regularization to avoid overfitting.</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Strengths of Model Regarding This Application: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Capable of handling diverse and complex data structures typical in social media data, delivering high predictive accuracy.</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Rationale &amp; Why We Chose This Model:</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Opted for its robustness and scalability, essential for the dynamic and vast nature of social media datasets.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Applications of the Model:</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Extensively used in competitive machine learning and in industries for critical applications such as fraud detection and predictive maintenance</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3600"/>
              </a:spcBef>
              <a:spcAft>
                <a:spcPts val="0"/>
              </a:spcAft>
              <a:buNone/>
            </a:pPr>
            <a:r>
              <a:rPr lang="en" sz="1200">
                <a:solidFill>
                  <a:srgbClr val="0D0D0D"/>
                </a:solidFill>
                <a:highlight>
                  <a:srgbClr val="FFFFFF"/>
                </a:highlight>
                <a:latin typeface="Roboto"/>
                <a:ea typeface="Roboto"/>
                <a:cs typeface="Roboto"/>
                <a:sym typeface="Roboto"/>
              </a:rPr>
              <a:t>gbrt = GradientBoostingRegressor(max_depth=3, random_state=0)</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3600"/>
              </a:spcBef>
              <a:spcAft>
                <a:spcPts val="0"/>
              </a:spcAft>
              <a:buNone/>
            </a:pPr>
            <a:r>
              <a:rPr lang="en" sz="1200">
                <a:solidFill>
                  <a:srgbClr val="0D0D0D"/>
                </a:solidFill>
                <a:highlight>
                  <a:srgbClr val="FFFFFF"/>
                </a:highlight>
                <a:latin typeface="Roboto"/>
                <a:ea typeface="Roboto"/>
                <a:cs typeface="Roboto"/>
                <a:sym typeface="Roboto"/>
              </a:rPr>
              <a:t>param_grid = {'n_estimators': [100, 200], 'learning_rate':[0.5, 1.0]}</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3600"/>
              </a:spcBef>
              <a:spcAft>
                <a:spcPts val="360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c4358e5942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2c4358e5942_1_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713a31e37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713a31e37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1. Purpose of PCA:</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210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"The primary goal of PCA, or Principal Component Analysis, is to reduce the dimensionality of our dataset. This means we're transforming our original set of features into a smaller set that still retains most of the information, or variance, present in the data. By doing this, we make our data easier to visualize and analyze, especially when dealing with high-dimensional data like ours."</a:t>
            </a:r>
            <a:endParaRPr i="1" sz="1200">
              <a:solidFill>
                <a:srgbClr val="0D0D0D"/>
              </a:solidFill>
              <a:highlight>
                <a:srgbClr val="FFFFFF"/>
              </a:highlight>
              <a:latin typeface="Roboto"/>
              <a:ea typeface="Roboto"/>
              <a:cs typeface="Roboto"/>
              <a:sym typeface="Roboto"/>
            </a:endParaRPr>
          </a:p>
          <a:p>
            <a:pPr indent="0" lvl="0" marL="0" rtl="0" algn="l">
              <a:lnSpc>
                <a:spcPct val="115000"/>
              </a:lnSpc>
              <a:spcBef>
                <a:spcPts val="21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2. Process: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210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"To start, we standardized the features. Standardization ensures that all our features have a mean of zero and a standard deviation of one. This step is crucial because PCA is sensitive to the variances of the original features, and we want to make sure each feature contributes equally."</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"Next, we applied PCA to our standardized data. We decided to retain 95% of the variance, which is a good balance between simplification and retaining important information. This process reduced our original 77 features down to 18 principal components."</a:t>
            </a:r>
            <a:endParaRPr i="1" sz="1200">
              <a:solidFill>
                <a:srgbClr val="0D0D0D"/>
              </a:solidFill>
              <a:highlight>
                <a:srgbClr val="FFFFFF"/>
              </a:highlight>
              <a:latin typeface="Roboto"/>
              <a:ea typeface="Roboto"/>
              <a:cs typeface="Roboto"/>
              <a:sym typeface="Roboto"/>
            </a:endParaRPr>
          </a:p>
          <a:p>
            <a:pPr indent="0" lvl="0" marL="0" rtl="0" algn="l">
              <a:lnSpc>
                <a:spcPct val="115000"/>
              </a:lnSpc>
              <a:spcBef>
                <a:spcPts val="21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3. Benefits: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210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"The immediate benefit of PCA is the reduction in complexity. Instead of working with 77 features, we now only need to consider 18 principal components. This makes our data much more manageable."</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"Additionally, PCA helps us visualize and interpret our data more easily. With fewer dimensions, we can create clearer plots and graphs."</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"Lastly, PCA helps us identify the most influential features in our dataset. By looking at which original features contribute most to the principal components, we can better understand what drives social media virality."</a:t>
            </a:r>
            <a:endParaRPr i="1" sz="1200">
              <a:solidFill>
                <a:srgbClr val="0D0D0D"/>
              </a:solidFill>
              <a:highlight>
                <a:srgbClr val="FFFFFF"/>
              </a:highlight>
              <a:latin typeface="Roboto"/>
              <a:ea typeface="Roboto"/>
              <a:cs typeface="Roboto"/>
              <a:sym typeface="Roboto"/>
            </a:endParaRPr>
          </a:p>
          <a:p>
            <a:pPr indent="0" lvl="0" marL="0" rtl="0" algn="l">
              <a:lnSpc>
                <a:spcPct val="115000"/>
              </a:lnSpc>
              <a:spcBef>
                <a:spcPts val="21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4. Results: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210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"Our first principal component, or PC1, captures the highest amount of variance in the dataset. When we examined the loadings, we found that features like the </a:t>
            </a:r>
            <a:r>
              <a:rPr i="1" lang="en" sz="1050">
                <a:solidFill>
                  <a:srgbClr val="0D0D0D"/>
                </a:solidFill>
                <a:highlight>
                  <a:srgbClr val="FFFFFF"/>
                </a:highlight>
                <a:latin typeface="Courier New"/>
                <a:ea typeface="Courier New"/>
                <a:cs typeface="Courier New"/>
                <a:sym typeface="Courier New"/>
              </a:rPr>
              <a:t>Number of Created Discussions</a:t>
            </a:r>
            <a:r>
              <a:rPr i="1" lang="en" sz="1200">
                <a:solidFill>
                  <a:srgbClr val="0D0D0D"/>
                </a:solidFill>
                <a:highlight>
                  <a:srgbClr val="FFFFFF"/>
                </a:highlight>
                <a:latin typeface="Roboto"/>
                <a:ea typeface="Roboto"/>
                <a:cs typeface="Roboto"/>
                <a:sym typeface="Roboto"/>
              </a:rPr>
              <a:t> and </a:t>
            </a:r>
            <a:r>
              <a:rPr i="1" lang="en" sz="1050">
                <a:solidFill>
                  <a:srgbClr val="0D0D0D"/>
                </a:solidFill>
                <a:highlight>
                  <a:srgbClr val="FFFFFF"/>
                </a:highlight>
                <a:latin typeface="Courier New"/>
                <a:ea typeface="Courier New"/>
                <a:cs typeface="Courier New"/>
                <a:sym typeface="Courier New"/>
              </a:rPr>
              <a:t>Author Increase</a:t>
            </a:r>
            <a:r>
              <a:rPr i="1" lang="en" sz="1200">
                <a:solidFill>
                  <a:srgbClr val="0D0D0D"/>
                </a:solidFill>
                <a:highlight>
                  <a:srgbClr val="FFFFFF"/>
                </a:highlight>
                <a:latin typeface="Roboto"/>
                <a:ea typeface="Roboto"/>
                <a:cs typeface="Roboto"/>
                <a:sym typeface="Roboto"/>
              </a:rPr>
              <a:t> had high contributions to PC1. This indicates that these features are particularly important in explaining the variability in our data."</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"To help visualize these results, we created a heatmap of the loadings. This heatmap shows us how much each original feature contributes to each principal component."</a:t>
            </a:r>
            <a:endParaRPr i="1" sz="1200">
              <a:solidFill>
                <a:srgbClr val="0D0D0D"/>
              </a:solidFill>
              <a:highlight>
                <a:srgbClr val="FFFFFF"/>
              </a:highlight>
              <a:latin typeface="Roboto"/>
              <a:ea typeface="Roboto"/>
              <a:cs typeface="Roboto"/>
              <a:sym typeface="Roboto"/>
            </a:endParaRPr>
          </a:p>
          <a:p>
            <a:pPr indent="0" lvl="0" marL="0" rtl="0" algn="l">
              <a:lnSpc>
                <a:spcPct val="115000"/>
              </a:lnSpc>
              <a:spcBef>
                <a:spcPts val="21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5. Visualization:</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210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"Here we have a heatmap that visualizes the feature contributions to the principal components. The darker colors represent higher contributions. This visual tool helps us quickly see which features are most influential for each principal component."</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[Point to the heatmap on the slide]</a:t>
            </a:r>
            <a:endParaRPr i="1" sz="1200">
              <a:solidFill>
                <a:srgbClr val="0D0D0D"/>
              </a:solidFill>
              <a:highlight>
                <a:srgbClr val="FFFFFF"/>
              </a:highlight>
              <a:latin typeface="Roboto"/>
              <a:ea typeface="Roboto"/>
              <a:cs typeface="Roboto"/>
              <a:sym typeface="Roboto"/>
            </a:endParaRPr>
          </a:p>
          <a:p>
            <a:pPr indent="0" lvl="0" marL="0" rtl="0" algn="l">
              <a:lnSpc>
                <a:spcPct val="115000"/>
              </a:lnSpc>
              <a:spcBef>
                <a:spcPts val="21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6. Key Takeaways: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210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"To summarize, PCA was crucial for effectively reducing the dimensionality of our dataset. By simplifying our data, we didn't lose significant information, making it easier to handle and analyze."</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"Moreover, PCA allowed us to identify key features that significantly influence social media virality, such as the number of discussions and author interactions. This insight is invaluable for understanding what drives content to go viral on social media platforms."</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713a31e37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713a31e37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Speaker Notes: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i="1" lang="en" sz="1200">
                <a:solidFill>
                  <a:srgbClr val="0D0D0D"/>
                </a:solidFill>
                <a:highlight>
                  <a:srgbClr val="FFFFFF"/>
                </a:highlight>
                <a:latin typeface="Roboto"/>
                <a:ea typeface="Roboto"/>
                <a:cs typeface="Roboto"/>
                <a:sym typeface="Roboto"/>
              </a:rPr>
              <a:t>Welcome to the model selection section of my presentation on Social Media Virality Prediction. First, let's discuss Linear Support Vector Regression (SVR) with PCA.</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210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Description: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Linear SVR is a support vector machine adapted for linear regression, particularly effective in high-dimensional spaces.</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Strengths: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This model can handle extensive feature spaces and offers a unique solution due to the convex nature of its optimization.</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Application to Social Media Virality: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In the context of social media data, Linear SVR effectively captures linear relationships.</a:t>
            </a:r>
            <a:endParaRPr i="1"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It's particularly suitable for our dataset, which has numerous features even after PCA transformation.</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Rationale: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We chose Linear SVR for its efficiency in handling high-dimensional data, crucial for our extensive social media metrics.</a:t>
            </a:r>
            <a:endParaRPr i="1"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It scales well with large datasets, ensuring robust and scalable predictions.</a:t>
            </a:r>
            <a:endParaRPr i="1" sz="1200">
              <a:solidFill>
                <a:srgbClr val="0D0D0D"/>
              </a:solidFill>
              <a:highlight>
                <a:srgbClr val="FFFFFF"/>
              </a:highlight>
              <a:latin typeface="Roboto"/>
              <a:ea typeface="Roboto"/>
              <a:cs typeface="Roboto"/>
              <a:sym typeface="Roboto"/>
            </a:endParaRPr>
          </a:p>
          <a:p>
            <a:pPr indent="0" lvl="0" marL="0" rtl="0" algn="l">
              <a:spcBef>
                <a:spcPts val="36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713a31e37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713a31e37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Speaker Notes: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i="1" lang="en" sz="1200">
                <a:solidFill>
                  <a:srgbClr val="0D0D0D"/>
                </a:solidFill>
                <a:highlight>
                  <a:srgbClr val="FFFFFF"/>
                </a:highlight>
                <a:latin typeface="Roboto"/>
                <a:ea typeface="Roboto"/>
                <a:cs typeface="Roboto"/>
                <a:sym typeface="Roboto"/>
              </a:rPr>
              <a:t>Next, we have Kernel Support Vector Regression (SVR) with PCA.</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210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Description: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Kernel SVR extends the linear SVR by incorporating the kernel trick, allowing it to capture nonlinear relationships.</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Strengths: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It's capable of modeling complex nonlinear interactions and transforming data into higher dimensions using kernel functions.</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Application to Social Media Virality: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Kernel SVR is particularly useful for capturing intricate and complex patterns in social media interactions.</a:t>
            </a:r>
            <a:endParaRPr i="1"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It adapts well to various data distributions, making it versatile for our analysis.</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Rationale: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We chose Kernel SVR due to its strength in modeling nonlinear relationships, crucial for capturing the dynamics of social media virality.</a:t>
            </a:r>
            <a:endParaRPr i="1"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This flexibility allows us to uncover deeper patterns in our data, providing more accurate predictions.</a:t>
            </a:r>
            <a:endParaRPr i="1" sz="1200">
              <a:solidFill>
                <a:srgbClr val="0D0D0D"/>
              </a:solidFill>
              <a:highlight>
                <a:srgbClr val="FFFFFF"/>
              </a:highlight>
              <a:latin typeface="Roboto"/>
              <a:ea typeface="Roboto"/>
              <a:cs typeface="Roboto"/>
              <a:sym typeface="Roboto"/>
            </a:endParaRPr>
          </a:p>
          <a:p>
            <a:pPr indent="0" lvl="0" marL="0" rtl="0" algn="l">
              <a:spcBef>
                <a:spcPts val="36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713a31e37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713a31e37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Speaker Notes: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i="1" lang="en" sz="1200">
                <a:solidFill>
                  <a:srgbClr val="0D0D0D"/>
                </a:solidFill>
                <a:highlight>
                  <a:srgbClr val="FFFFFF"/>
                </a:highlight>
                <a:latin typeface="Roboto"/>
                <a:ea typeface="Roboto"/>
                <a:cs typeface="Roboto"/>
                <a:sym typeface="Roboto"/>
              </a:rPr>
              <a:t>Now, let's look at K-Nearest Neighbors (KNN) Regression with PCA.</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210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Description: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KNN regression predicts the target variable by averaging the outcomes of the k-nearest neighbors in the feature space.</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Strengths: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It's straightforward to implement and doesn't make any assumptions about the underlying data distribution.</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Application to Social Media Virality: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KNN is effective for datasets with local structures, which is often the case after PCA.</a:t>
            </a:r>
            <a:endParaRPr i="1"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It can adapt to different scales and data distributions, making it flexible for our social media data.</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Rationale: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We selected KNN for its simplicity and ability to capture local relationships within the data.</a:t>
            </a:r>
            <a:endParaRPr i="1"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Its non-parametric nature allows it to perform well without strict assumptions, which is beneficial for the varied nature of social media metrics.</a:t>
            </a:r>
            <a:endParaRPr i="1" sz="1200">
              <a:solidFill>
                <a:srgbClr val="0D0D0D"/>
              </a:solidFill>
              <a:highlight>
                <a:srgbClr val="FFFFFF"/>
              </a:highlight>
              <a:latin typeface="Roboto"/>
              <a:ea typeface="Roboto"/>
              <a:cs typeface="Roboto"/>
              <a:sym typeface="Roboto"/>
            </a:endParaRPr>
          </a:p>
          <a:p>
            <a:pPr indent="0" lvl="0" marL="0" rtl="0" algn="l">
              <a:lnSpc>
                <a:spcPct val="115000"/>
              </a:lnSpc>
              <a:spcBef>
                <a:spcPts val="36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30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713a31e379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713a31e379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210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Description: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Polynomial regression extends linear regression by fitting an nth degree polynomial to the data, capturing more complex relationships.</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Strengths: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It models nonlinear relationships effectively using polynomial terms.</a:t>
            </a:r>
            <a:endParaRPr i="1"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This model can fit a wide range of curves, making it adaptable to various data patterns.</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Application to Social Media Virality:</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In our application, polynomial regression is useful for capturing quadratic relationships in social media interactions.</a:t>
            </a:r>
            <a:endParaRPr i="1"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It fits well with data that exhibits polynomial-like distributions, which is common in social media metrics.</a:t>
            </a:r>
            <a:endParaRPr i="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Rationale: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We chose Polynomial Regression for its ability to model the nonlinear relationships prevalent in social media data.</a:t>
            </a:r>
            <a:endParaRPr i="1"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i="1" lang="en" sz="1200">
                <a:solidFill>
                  <a:srgbClr val="0D0D0D"/>
                </a:solidFill>
                <a:highlight>
                  <a:srgbClr val="FFFFFF"/>
                </a:highlight>
                <a:latin typeface="Roboto"/>
                <a:ea typeface="Roboto"/>
                <a:cs typeface="Roboto"/>
                <a:sym typeface="Roboto"/>
              </a:rPr>
              <a:t>It provides a balance between complexity and predictive power, making it a strong candidate for our analysis.</a:t>
            </a:r>
            <a:endParaRPr i="1" sz="1200">
              <a:solidFill>
                <a:srgbClr val="0D0D0D"/>
              </a:solidFill>
              <a:highlight>
                <a:srgbClr val="FFFFFF"/>
              </a:highlight>
              <a:latin typeface="Roboto"/>
              <a:ea typeface="Roboto"/>
              <a:cs typeface="Roboto"/>
              <a:sym typeface="Roboto"/>
            </a:endParaRPr>
          </a:p>
          <a:p>
            <a:pPr indent="0" lvl="0" marL="0" rtl="0" algn="l">
              <a:spcBef>
                <a:spcPts val="36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713a31e379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713a31e379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lang="en" sz="1400">
                <a:solidFill>
                  <a:srgbClr val="424242"/>
                </a:solidFill>
                <a:latin typeface="Times New Roman"/>
                <a:ea typeface="Times New Roman"/>
                <a:cs typeface="Times New Roman"/>
                <a:sym typeface="Times New Roman"/>
              </a:rPr>
              <a:t>For boosting models</a:t>
            </a:r>
            <a:endParaRPr sz="1400">
              <a:solidFill>
                <a:srgbClr val="424242"/>
              </a:solidFill>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100"/>
              <a:buFont typeface="Arial"/>
              <a:buNone/>
            </a:pPr>
            <a:r>
              <a:rPr lang="en" sz="1400">
                <a:solidFill>
                  <a:srgbClr val="424242"/>
                </a:solidFill>
                <a:latin typeface="Times New Roman"/>
                <a:ea typeface="Times New Roman"/>
                <a:cs typeface="Times New Roman"/>
                <a:sym typeface="Times New Roman"/>
              </a:rPr>
              <a:t>Chose param grid</a:t>
            </a:r>
            <a:endParaRPr sz="1400">
              <a:solidFill>
                <a:srgbClr val="424242"/>
              </a:solidFill>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100"/>
              <a:buFont typeface="Arial"/>
              <a:buNone/>
            </a:pPr>
            <a:r>
              <a:rPr lang="en" sz="1400">
                <a:solidFill>
                  <a:srgbClr val="424242"/>
                </a:solidFill>
                <a:latin typeface="Times New Roman"/>
                <a:ea typeface="Times New Roman"/>
                <a:cs typeface="Times New Roman"/>
                <a:sym typeface="Times New Roman"/>
              </a:rPr>
              <a:t>Configured GRid search cv</a:t>
            </a:r>
            <a:endParaRPr sz="1400">
              <a:solidFill>
                <a:srgbClr val="424242"/>
              </a:solidFill>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100"/>
              <a:buFont typeface="Arial"/>
              <a:buNone/>
            </a:pPr>
            <a:r>
              <a:rPr lang="en" sz="1400">
                <a:solidFill>
                  <a:srgbClr val="424242"/>
                </a:solidFill>
                <a:latin typeface="Times New Roman"/>
                <a:ea typeface="Times New Roman"/>
                <a:cs typeface="Times New Roman"/>
                <a:sym typeface="Times New Roman"/>
              </a:rPr>
              <a:t>Trained the model on best parameter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7135f1d1b5_1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7135f1d1b5_1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7135f1d1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7135f1d1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7135f1d1b5_1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7135f1d1b5_1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7135f1d1b5_1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7135f1d1b5_1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c4358e594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c4358e594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Ultimate Goal</a:t>
            </a:r>
            <a:endParaRPr/>
          </a:p>
          <a:p>
            <a:pPr indent="0" lvl="0" marL="0" rtl="0" algn="l">
              <a:spcBef>
                <a:spcPts val="0"/>
              </a:spcBef>
              <a:spcAft>
                <a:spcPts val="0"/>
              </a:spcAft>
              <a:buClr>
                <a:schemeClr val="dk1"/>
              </a:buClr>
              <a:buSzPts val="1100"/>
              <a:buFont typeface="Arial"/>
              <a:buNone/>
            </a:pPr>
            <a:r>
              <a:rPr lang="en"/>
              <a:t>The ultimate goal is to predict the Annotations, which reflect the popularity and engagement level on Twitter. By leveraging the insights derived from the regression models, social media managers can optimize content strategies to maximize engagement.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c4358e5942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g2c4358e5942_1_1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c4a579241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2c4a5792417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ca502b6a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ca502b6a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"Buzz Prediction on Twitter" dataset comprises 577,233 records and 77 attributes related to Twitter activity, including metrics like discussion counts, author metrics, and interaction levels. Designed for regression analysis, it aims to predict the average number of active discussions, reflecting topic popularity.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c4358e5942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on predicting Twitter buzz follows a structured approach: **Data Collection and Exploration** to gather and examine the dataset; **Data Preprocessing** for cleaning and feature scaling; **Feature Engineering** to enhance predictive capabilities; **Model Selection and Training** to identify and train the best algorithms; **Model Evaluation** using metrics like RMSE or R^2 to test accuracy; and **Deployment** to integrate the model for real-time predictions and analysis, completing our predictive modeling lifecycle.</a:t>
            </a:r>
            <a:endParaRPr/>
          </a:p>
        </p:txBody>
      </p:sp>
      <p:sp>
        <p:nvSpPr>
          <p:cNvPr id="307" name="Google Shape;307;g2c4358e5942_1_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c4358e594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c4358e594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First, we checked the dataset for any missing values. And there were no missing values found.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then </a:t>
            </a:r>
            <a:endParaRPr>
              <a:solidFill>
                <a:schemeClr val="dk1"/>
              </a:solidFill>
            </a:endParaRPr>
          </a:p>
          <a:p>
            <a:pPr indent="0" lvl="0" marL="0" rtl="0" algn="l">
              <a:spcBef>
                <a:spcPts val="0"/>
              </a:spcBef>
              <a:spcAft>
                <a:spcPts val="0"/>
              </a:spcAft>
              <a:buNone/>
            </a:pPr>
            <a:r>
              <a:rPr lang="en">
                <a:solidFill>
                  <a:schemeClr val="dk1"/>
                </a:solidFill>
              </a:rPr>
              <a:t>Next, we focused on computing average values for the key metrics over time for all the metrics that Aditi just mentioned.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By computing these averages, we were able to simplify the dataset and prepare it for detailed data analysis.</a:t>
            </a:r>
            <a:endParaRPr b="1" sz="165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ca49f33a20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ca49f33a20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In our feature engineering process, we created new columns that represented the average values of the key metrics over the observation period to condense the data.</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used</a:t>
            </a:r>
            <a:r>
              <a:rPr lang="en">
                <a:solidFill>
                  <a:schemeClr val="dk1"/>
                </a:solidFill>
              </a:rPr>
              <a:t> newly created average metrics columns to perform EDA.</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713a31e379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713a31e379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Starting with the EDA part:</a:t>
            </a:r>
            <a:br>
              <a:rPr lang="en"/>
            </a:br>
            <a:endParaRPr/>
          </a:p>
          <a:p>
            <a:pPr indent="0" lvl="0" marL="0" rtl="0" algn="l">
              <a:spcBef>
                <a:spcPts val="0"/>
              </a:spcBef>
              <a:spcAft>
                <a:spcPts val="0"/>
              </a:spcAft>
              <a:buClr>
                <a:schemeClr val="dk1"/>
              </a:buClr>
              <a:buSzPts val="1100"/>
              <a:buFont typeface="Arial"/>
              <a:buNone/>
            </a:pPr>
            <a:r>
              <a:rPr lang="en"/>
              <a:t>This line chart shows the trend in the number of discussions created over time for each week. The spikes represent periods of high activity, possibly due to trending topics or events.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figure is useful for understanding the dynamics of discussions across different weeks, identifying peak discussion times, and potentially aligning them with external events.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13a31e379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713a31e379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area plot visualizes the cumulative number of created discussions over a period of seven days."</a:t>
            </a:r>
            <a:endParaRPr/>
          </a:p>
          <a:p>
            <a:pPr indent="0" lvl="0" marL="0" rtl="0" algn="l">
              <a:spcBef>
                <a:spcPts val="0"/>
              </a:spcBef>
              <a:spcAft>
                <a:spcPts val="0"/>
              </a:spcAft>
              <a:buClr>
                <a:schemeClr val="dk1"/>
              </a:buClr>
              <a:buSzPts val="1100"/>
              <a:buFont typeface="Arial"/>
              <a:buNone/>
            </a:pPr>
            <a:r>
              <a:rPr lang="en"/>
              <a:t>"We can see a steady increase in the cumulative discussions, which indicates continuous engagement and growing interest in the topics being discussed."</a:t>
            </a:r>
            <a:endParaRPr/>
          </a:p>
          <a:p>
            <a:pPr indent="0" lvl="0" marL="0" rtl="0" algn="l">
              <a:spcBef>
                <a:spcPts val="0"/>
              </a:spcBef>
              <a:spcAft>
                <a:spcPts val="0"/>
              </a:spcAft>
              <a:buClr>
                <a:schemeClr val="dk1"/>
              </a:buClr>
              <a:buSzPts val="1100"/>
              <a:buFont typeface="Arial"/>
              <a:buNone/>
            </a:pPr>
            <a:r>
              <a:rPr lang="en"/>
              <a:t>"Each layer in the plot represents the cumulative discussions for a specific day, with different colors helping to distinguish the contributions of each day."</a:t>
            </a:r>
            <a:endParaRPr/>
          </a:p>
          <a:p>
            <a:pPr indent="0" lvl="0" marL="0" rtl="0" algn="l">
              <a:spcBef>
                <a:spcPts val="0"/>
              </a:spcBef>
              <a:spcAft>
                <a:spcPts val="0"/>
              </a:spcAft>
              <a:buNone/>
            </a:pPr>
            <a:r>
              <a:rPr lang="en"/>
              <a:t>It is useful in understanding long-term engagement trends on Twitter. It highlights periods of high activity and sustained engagement.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5" name="Shape 135"/>
        <p:cNvGrpSpPr/>
        <p:nvPr/>
      </p:nvGrpSpPr>
      <p:grpSpPr>
        <a:xfrm>
          <a:off x="0" y="0"/>
          <a:ext cx="0" cy="0"/>
          <a:chOff x="0" y="0"/>
          <a:chExt cx="0" cy="0"/>
        </a:xfrm>
      </p:grpSpPr>
      <p:grpSp>
        <p:nvGrpSpPr>
          <p:cNvPr id="136" name="Google Shape;136;p11"/>
          <p:cNvGrpSpPr/>
          <p:nvPr/>
        </p:nvGrpSpPr>
        <p:grpSpPr>
          <a:xfrm>
            <a:off x="625966" y="299376"/>
            <a:ext cx="999312" cy="999312"/>
            <a:chOff x="348199" y="179450"/>
            <a:chExt cx="1116300" cy="1116300"/>
          </a:xfrm>
        </p:grpSpPr>
        <p:sp>
          <p:nvSpPr>
            <p:cNvPr id="137" name="Google Shape;137;p1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1"/>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0" name="Google Shape;140;p11"/>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41" name="Google Shape;141;p11"/>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42" name="Google Shape;142;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grpSp>
        <p:nvGrpSpPr>
          <p:cNvPr id="144" name="Google Shape;144;p12"/>
          <p:cNvGrpSpPr/>
          <p:nvPr/>
        </p:nvGrpSpPr>
        <p:grpSpPr>
          <a:xfrm>
            <a:off x="713373" y="3847119"/>
            <a:ext cx="825392" cy="825392"/>
            <a:chOff x="348199" y="179450"/>
            <a:chExt cx="1116300" cy="1116300"/>
          </a:xfrm>
        </p:grpSpPr>
        <p:sp>
          <p:nvSpPr>
            <p:cNvPr id="145" name="Google Shape;145;p1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 name="Google Shape;147;p12"/>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8" name="Google Shape;148;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 name="Shape 149"/>
        <p:cNvGrpSpPr/>
        <p:nvPr/>
      </p:nvGrpSpPr>
      <p:grpSpPr>
        <a:xfrm>
          <a:off x="0" y="0"/>
          <a:ext cx="0" cy="0"/>
          <a:chOff x="0" y="0"/>
          <a:chExt cx="0" cy="0"/>
        </a:xfrm>
      </p:grpSpPr>
      <p:grpSp>
        <p:nvGrpSpPr>
          <p:cNvPr id="150" name="Google Shape;150;p13"/>
          <p:cNvGrpSpPr/>
          <p:nvPr/>
        </p:nvGrpSpPr>
        <p:grpSpPr>
          <a:xfrm>
            <a:off x="49" y="4099200"/>
            <a:ext cx="9144039" cy="1044300"/>
            <a:chOff x="49" y="4099200"/>
            <a:chExt cx="9144039" cy="1044300"/>
          </a:xfrm>
        </p:grpSpPr>
        <p:grpSp>
          <p:nvGrpSpPr>
            <p:cNvPr id="151" name="Google Shape;151;p13"/>
            <p:cNvGrpSpPr/>
            <p:nvPr/>
          </p:nvGrpSpPr>
          <p:grpSpPr>
            <a:xfrm>
              <a:off x="49" y="4309200"/>
              <a:ext cx="231622" cy="834300"/>
              <a:chOff x="2688737" y="4301380"/>
              <a:chExt cx="231900" cy="834300"/>
            </a:xfrm>
          </p:grpSpPr>
          <p:sp>
            <p:nvSpPr>
              <p:cNvPr id="152" name="Google Shape;152;p1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13"/>
            <p:cNvGrpSpPr/>
            <p:nvPr/>
          </p:nvGrpSpPr>
          <p:grpSpPr>
            <a:xfrm>
              <a:off x="371403" y="4099200"/>
              <a:ext cx="231622" cy="1044300"/>
              <a:chOff x="2688737" y="4091380"/>
              <a:chExt cx="231900" cy="1044300"/>
            </a:xfrm>
          </p:grpSpPr>
          <p:sp>
            <p:nvSpPr>
              <p:cNvPr id="157" name="Google Shape;157;p1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3"/>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 name="Google Shape;162;p13"/>
            <p:cNvGrpSpPr/>
            <p:nvPr/>
          </p:nvGrpSpPr>
          <p:grpSpPr>
            <a:xfrm>
              <a:off x="742758" y="4309200"/>
              <a:ext cx="231622" cy="834300"/>
              <a:chOff x="2688737" y="4301380"/>
              <a:chExt cx="231900" cy="834300"/>
            </a:xfrm>
          </p:grpSpPr>
          <p:sp>
            <p:nvSpPr>
              <p:cNvPr id="163" name="Google Shape;163;p1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13"/>
            <p:cNvGrpSpPr/>
            <p:nvPr/>
          </p:nvGrpSpPr>
          <p:grpSpPr>
            <a:xfrm>
              <a:off x="1114112" y="4518900"/>
              <a:ext cx="231622" cy="624600"/>
              <a:chOff x="2688737" y="4511080"/>
              <a:chExt cx="231900" cy="624600"/>
            </a:xfrm>
          </p:grpSpPr>
          <p:sp>
            <p:nvSpPr>
              <p:cNvPr id="168" name="Google Shape;168;p1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 name="Google Shape;171;p13"/>
            <p:cNvGrpSpPr/>
            <p:nvPr/>
          </p:nvGrpSpPr>
          <p:grpSpPr>
            <a:xfrm>
              <a:off x="1856753" y="4099200"/>
              <a:ext cx="231600" cy="1044300"/>
              <a:chOff x="1856753" y="4099200"/>
              <a:chExt cx="231600" cy="1044300"/>
            </a:xfrm>
          </p:grpSpPr>
          <p:sp>
            <p:nvSpPr>
              <p:cNvPr id="172" name="Google Shape;172;p13"/>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3"/>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3"/>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3"/>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3"/>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 name="Google Shape;177;p13"/>
            <p:cNvGrpSpPr/>
            <p:nvPr/>
          </p:nvGrpSpPr>
          <p:grpSpPr>
            <a:xfrm>
              <a:off x="2228107" y="4309200"/>
              <a:ext cx="231600" cy="834300"/>
              <a:chOff x="2228107" y="4309200"/>
              <a:chExt cx="231600" cy="834300"/>
            </a:xfrm>
          </p:grpSpPr>
          <p:sp>
            <p:nvSpPr>
              <p:cNvPr id="178" name="Google Shape;178;p13"/>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3"/>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3"/>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3"/>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 name="Google Shape;182;p13"/>
            <p:cNvGrpSpPr/>
            <p:nvPr/>
          </p:nvGrpSpPr>
          <p:grpSpPr>
            <a:xfrm>
              <a:off x="2599462" y="4518900"/>
              <a:ext cx="231600" cy="624600"/>
              <a:chOff x="2599462" y="4518900"/>
              <a:chExt cx="231600" cy="624600"/>
            </a:xfrm>
          </p:grpSpPr>
          <p:sp>
            <p:nvSpPr>
              <p:cNvPr id="183" name="Google Shape;183;p13"/>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3"/>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3"/>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13"/>
            <p:cNvGrpSpPr/>
            <p:nvPr/>
          </p:nvGrpSpPr>
          <p:grpSpPr>
            <a:xfrm>
              <a:off x="3342171" y="4099200"/>
              <a:ext cx="231600" cy="1044300"/>
              <a:chOff x="3342171" y="4099200"/>
              <a:chExt cx="231600" cy="1044300"/>
            </a:xfrm>
          </p:grpSpPr>
          <p:sp>
            <p:nvSpPr>
              <p:cNvPr id="187" name="Google Shape;187;p13"/>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3"/>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3"/>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3"/>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3"/>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13"/>
            <p:cNvGrpSpPr/>
            <p:nvPr/>
          </p:nvGrpSpPr>
          <p:grpSpPr>
            <a:xfrm>
              <a:off x="3713525" y="4309200"/>
              <a:ext cx="231600" cy="834300"/>
              <a:chOff x="3713525" y="4309200"/>
              <a:chExt cx="231600" cy="834300"/>
            </a:xfrm>
          </p:grpSpPr>
          <p:sp>
            <p:nvSpPr>
              <p:cNvPr id="193" name="Google Shape;193;p13"/>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3"/>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3"/>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3"/>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13"/>
            <p:cNvGrpSpPr/>
            <p:nvPr/>
          </p:nvGrpSpPr>
          <p:grpSpPr>
            <a:xfrm>
              <a:off x="1485398" y="4309200"/>
              <a:ext cx="231600" cy="834300"/>
              <a:chOff x="1485398" y="4309200"/>
              <a:chExt cx="231600" cy="834300"/>
            </a:xfrm>
          </p:grpSpPr>
          <p:sp>
            <p:nvSpPr>
              <p:cNvPr id="198" name="Google Shape;198;p13"/>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3"/>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3"/>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3"/>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 name="Google Shape;202;p13"/>
            <p:cNvGrpSpPr/>
            <p:nvPr/>
          </p:nvGrpSpPr>
          <p:grpSpPr>
            <a:xfrm>
              <a:off x="4084879" y="4518900"/>
              <a:ext cx="231600" cy="624600"/>
              <a:chOff x="4084879" y="4518900"/>
              <a:chExt cx="231600" cy="624600"/>
            </a:xfrm>
          </p:grpSpPr>
          <p:sp>
            <p:nvSpPr>
              <p:cNvPr id="203" name="Google Shape;203;p13"/>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3"/>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3"/>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13"/>
            <p:cNvGrpSpPr/>
            <p:nvPr/>
          </p:nvGrpSpPr>
          <p:grpSpPr>
            <a:xfrm>
              <a:off x="2970816" y="4309200"/>
              <a:ext cx="231600" cy="834300"/>
              <a:chOff x="2970816" y="4309200"/>
              <a:chExt cx="231600" cy="834300"/>
            </a:xfrm>
          </p:grpSpPr>
          <p:sp>
            <p:nvSpPr>
              <p:cNvPr id="207" name="Google Shape;207;p13"/>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3"/>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3"/>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3"/>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13"/>
            <p:cNvGrpSpPr/>
            <p:nvPr/>
          </p:nvGrpSpPr>
          <p:grpSpPr>
            <a:xfrm>
              <a:off x="4456234" y="4309200"/>
              <a:ext cx="231600" cy="834300"/>
              <a:chOff x="4456234" y="4309200"/>
              <a:chExt cx="231600" cy="834300"/>
            </a:xfrm>
          </p:grpSpPr>
          <p:sp>
            <p:nvSpPr>
              <p:cNvPr id="212" name="Google Shape;212;p13"/>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3"/>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3"/>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3"/>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13"/>
            <p:cNvGrpSpPr/>
            <p:nvPr/>
          </p:nvGrpSpPr>
          <p:grpSpPr>
            <a:xfrm>
              <a:off x="4827588" y="4099200"/>
              <a:ext cx="231600" cy="1044300"/>
              <a:chOff x="4827588" y="4099200"/>
              <a:chExt cx="231600" cy="1044300"/>
            </a:xfrm>
          </p:grpSpPr>
          <p:sp>
            <p:nvSpPr>
              <p:cNvPr id="217" name="Google Shape;217;p13"/>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3"/>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3"/>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3"/>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3"/>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 name="Google Shape;222;p13"/>
            <p:cNvGrpSpPr/>
            <p:nvPr/>
          </p:nvGrpSpPr>
          <p:grpSpPr>
            <a:xfrm>
              <a:off x="5198943" y="4309200"/>
              <a:ext cx="231600" cy="834300"/>
              <a:chOff x="5198943" y="4309200"/>
              <a:chExt cx="231600" cy="834300"/>
            </a:xfrm>
          </p:grpSpPr>
          <p:sp>
            <p:nvSpPr>
              <p:cNvPr id="223" name="Google Shape;223;p13"/>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3"/>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3"/>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3"/>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 name="Google Shape;227;p13"/>
            <p:cNvGrpSpPr/>
            <p:nvPr/>
          </p:nvGrpSpPr>
          <p:grpSpPr>
            <a:xfrm>
              <a:off x="5570297" y="4518900"/>
              <a:ext cx="231600" cy="624600"/>
              <a:chOff x="5570297" y="4518900"/>
              <a:chExt cx="231600" cy="624600"/>
            </a:xfrm>
          </p:grpSpPr>
          <p:sp>
            <p:nvSpPr>
              <p:cNvPr id="228" name="Google Shape;228;p13"/>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3"/>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3"/>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1" name="Google Shape;231;p13"/>
            <p:cNvGrpSpPr/>
            <p:nvPr/>
          </p:nvGrpSpPr>
          <p:grpSpPr>
            <a:xfrm>
              <a:off x="5941652" y="4309200"/>
              <a:ext cx="231600" cy="834300"/>
              <a:chOff x="5941652" y="4309200"/>
              <a:chExt cx="231600" cy="834300"/>
            </a:xfrm>
          </p:grpSpPr>
          <p:sp>
            <p:nvSpPr>
              <p:cNvPr id="232" name="Google Shape;232;p13"/>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3"/>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3"/>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3"/>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 name="Google Shape;236;p13"/>
            <p:cNvGrpSpPr/>
            <p:nvPr/>
          </p:nvGrpSpPr>
          <p:grpSpPr>
            <a:xfrm>
              <a:off x="6313006" y="4099200"/>
              <a:ext cx="231600" cy="1044300"/>
              <a:chOff x="6313006" y="4099200"/>
              <a:chExt cx="231600" cy="1044300"/>
            </a:xfrm>
          </p:grpSpPr>
          <p:sp>
            <p:nvSpPr>
              <p:cNvPr id="237" name="Google Shape;237;p13"/>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3"/>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3"/>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3"/>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3"/>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 name="Google Shape;242;p13"/>
            <p:cNvGrpSpPr/>
            <p:nvPr/>
          </p:nvGrpSpPr>
          <p:grpSpPr>
            <a:xfrm>
              <a:off x="6684361" y="4309200"/>
              <a:ext cx="231600" cy="834300"/>
              <a:chOff x="6684361" y="4309200"/>
              <a:chExt cx="231600" cy="834300"/>
            </a:xfrm>
          </p:grpSpPr>
          <p:sp>
            <p:nvSpPr>
              <p:cNvPr id="243" name="Google Shape;243;p13"/>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3"/>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3"/>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3"/>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13"/>
            <p:cNvGrpSpPr/>
            <p:nvPr/>
          </p:nvGrpSpPr>
          <p:grpSpPr>
            <a:xfrm>
              <a:off x="7055715" y="4518900"/>
              <a:ext cx="231600" cy="624600"/>
              <a:chOff x="7055715" y="4518900"/>
              <a:chExt cx="231600" cy="624600"/>
            </a:xfrm>
          </p:grpSpPr>
          <p:sp>
            <p:nvSpPr>
              <p:cNvPr id="248" name="Google Shape;248;p13"/>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3"/>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3"/>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13"/>
            <p:cNvGrpSpPr/>
            <p:nvPr/>
          </p:nvGrpSpPr>
          <p:grpSpPr>
            <a:xfrm>
              <a:off x="7798424" y="4099200"/>
              <a:ext cx="231600" cy="1044300"/>
              <a:chOff x="7798424" y="4099200"/>
              <a:chExt cx="231600" cy="1044300"/>
            </a:xfrm>
          </p:grpSpPr>
          <p:sp>
            <p:nvSpPr>
              <p:cNvPr id="252" name="Google Shape;252;p13"/>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3"/>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3"/>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3"/>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3"/>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7" name="Google Shape;257;p13"/>
            <p:cNvGrpSpPr/>
            <p:nvPr/>
          </p:nvGrpSpPr>
          <p:grpSpPr>
            <a:xfrm>
              <a:off x="8169779" y="4309200"/>
              <a:ext cx="231600" cy="834300"/>
              <a:chOff x="8169779" y="4309200"/>
              <a:chExt cx="231600" cy="834300"/>
            </a:xfrm>
          </p:grpSpPr>
          <p:sp>
            <p:nvSpPr>
              <p:cNvPr id="258" name="Google Shape;258;p13"/>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3"/>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3"/>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3"/>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 name="Google Shape;262;p13"/>
            <p:cNvGrpSpPr/>
            <p:nvPr/>
          </p:nvGrpSpPr>
          <p:grpSpPr>
            <a:xfrm>
              <a:off x="7427070" y="4309200"/>
              <a:ext cx="231600" cy="834300"/>
              <a:chOff x="7427070" y="4309200"/>
              <a:chExt cx="231600" cy="834300"/>
            </a:xfrm>
          </p:grpSpPr>
          <p:sp>
            <p:nvSpPr>
              <p:cNvPr id="263" name="Google Shape;263;p13"/>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3"/>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3"/>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3"/>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 name="Google Shape;267;p13"/>
            <p:cNvGrpSpPr/>
            <p:nvPr/>
          </p:nvGrpSpPr>
          <p:grpSpPr>
            <a:xfrm>
              <a:off x="8541133" y="4518900"/>
              <a:ext cx="231600" cy="624600"/>
              <a:chOff x="8541133" y="4518900"/>
              <a:chExt cx="231600" cy="624600"/>
            </a:xfrm>
          </p:grpSpPr>
          <p:sp>
            <p:nvSpPr>
              <p:cNvPr id="268" name="Google Shape;268;p13"/>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3"/>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3"/>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 name="Google Shape;271;p13"/>
            <p:cNvGrpSpPr/>
            <p:nvPr/>
          </p:nvGrpSpPr>
          <p:grpSpPr>
            <a:xfrm>
              <a:off x="8912488" y="4309200"/>
              <a:ext cx="231600" cy="834300"/>
              <a:chOff x="8912488" y="4309200"/>
              <a:chExt cx="231600" cy="834300"/>
            </a:xfrm>
          </p:grpSpPr>
          <p:sp>
            <p:nvSpPr>
              <p:cNvPr id="272" name="Google Shape;272;p13"/>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3"/>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3"/>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3"/>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6" name="Google Shape;276;p13"/>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77" name="Google Shape;277;p13"/>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8" name="Google Shape;278;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14" name="Google Shape;14;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 name="Google Shape;16;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grpSp>
        <p:nvGrpSpPr>
          <p:cNvPr id="18" name="Google Shape;18;p4"/>
          <p:cNvGrpSpPr/>
          <p:nvPr/>
        </p:nvGrpSpPr>
        <p:grpSpPr>
          <a:xfrm>
            <a:off x="7343003" y="3409675"/>
            <a:ext cx="1691422" cy="1732548"/>
            <a:chOff x="7343003" y="3409675"/>
            <a:chExt cx="1691422" cy="1732548"/>
          </a:xfrm>
        </p:grpSpPr>
        <p:grpSp>
          <p:nvGrpSpPr>
            <p:cNvPr id="19" name="Google Shape;19;p4"/>
            <p:cNvGrpSpPr/>
            <p:nvPr/>
          </p:nvGrpSpPr>
          <p:grpSpPr>
            <a:xfrm>
              <a:off x="7343003" y="4453711"/>
              <a:ext cx="316800" cy="688512"/>
              <a:chOff x="7343003" y="4453711"/>
              <a:chExt cx="316800" cy="688512"/>
            </a:xfrm>
          </p:grpSpPr>
          <p:sp>
            <p:nvSpPr>
              <p:cNvPr id="20" name="Google Shape;20;p4"/>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4"/>
            <p:cNvGrpSpPr/>
            <p:nvPr/>
          </p:nvGrpSpPr>
          <p:grpSpPr>
            <a:xfrm>
              <a:off x="7801210" y="4105700"/>
              <a:ext cx="316800" cy="1036523"/>
              <a:chOff x="7801210" y="4105700"/>
              <a:chExt cx="316800" cy="1036523"/>
            </a:xfrm>
          </p:grpSpPr>
          <p:sp>
            <p:nvSpPr>
              <p:cNvPr id="23" name="Google Shape;23;p4"/>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4"/>
            <p:cNvGrpSpPr/>
            <p:nvPr/>
          </p:nvGrpSpPr>
          <p:grpSpPr>
            <a:xfrm>
              <a:off x="8259418" y="3757688"/>
              <a:ext cx="316800" cy="1384535"/>
              <a:chOff x="8259418" y="3757688"/>
              <a:chExt cx="316800" cy="1384535"/>
            </a:xfrm>
          </p:grpSpPr>
          <p:sp>
            <p:nvSpPr>
              <p:cNvPr id="27" name="Google Shape;27;p4"/>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 name="Google Shape;31;p4"/>
            <p:cNvGrpSpPr/>
            <p:nvPr/>
          </p:nvGrpSpPr>
          <p:grpSpPr>
            <a:xfrm>
              <a:off x="8717625" y="3409675"/>
              <a:ext cx="316800" cy="1732548"/>
              <a:chOff x="8717625" y="3409675"/>
              <a:chExt cx="316800" cy="1732548"/>
            </a:xfrm>
          </p:grpSpPr>
          <p:sp>
            <p:nvSpPr>
              <p:cNvPr id="32" name="Google Shape;32;p4"/>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7" name="Google Shape;37;p4"/>
          <p:cNvGrpSpPr/>
          <p:nvPr/>
        </p:nvGrpSpPr>
        <p:grpSpPr>
          <a:xfrm>
            <a:off x="5043503" y="0"/>
            <a:ext cx="3814072" cy="3839102"/>
            <a:chOff x="5043503" y="0"/>
            <a:chExt cx="3814072" cy="3839102"/>
          </a:xfrm>
        </p:grpSpPr>
        <p:sp>
          <p:nvSpPr>
            <p:cNvPr id="38" name="Google Shape;38;p4"/>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9830444">
              <a:off x="6469759" y="3480727"/>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4"/>
            <p:cNvGrpSpPr/>
            <p:nvPr/>
          </p:nvGrpSpPr>
          <p:grpSpPr>
            <a:xfrm>
              <a:off x="7647815" y="2704283"/>
              <a:ext cx="635220" cy="635219"/>
              <a:chOff x="6725724" y="2701260"/>
              <a:chExt cx="1208101" cy="1208100"/>
            </a:xfrm>
          </p:grpSpPr>
          <p:sp>
            <p:nvSpPr>
              <p:cNvPr id="41" name="Google Shape;41;p4"/>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4"/>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 name="Google Shape;45;p4"/>
            <p:cNvGrpSpPr/>
            <p:nvPr/>
          </p:nvGrpSpPr>
          <p:grpSpPr>
            <a:xfrm>
              <a:off x="7952718" y="179238"/>
              <a:ext cx="873165" cy="873002"/>
              <a:chOff x="7754428" y="208725"/>
              <a:chExt cx="541800" cy="541800"/>
            </a:xfrm>
          </p:grpSpPr>
          <p:sp>
            <p:nvSpPr>
              <p:cNvPr id="46" name="Google Shape;46;p4"/>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4"/>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rot="-9830444">
              <a:off x="6469759" y="3480726"/>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55" name="Google Shape;55;p4"/>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56" name="Google Shape;56;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grpSp>
        <p:nvGrpSpPr>
          <p:cNvPr id="58" name="Google Shape;58;p5"/>
          <p:cNvGrpSpPr/>
          <p:nvPr/>
        </p:nvGrpSpPr>
        <p:grpSpPr>
          <a:xfrm>
            <a:off x="146769" y="3406"/>
            <a:ext cx="1233214" cy="1384535"/>
            <a:chOff x="146769" y="3406"/>
            <a:chExt cx="1233214" cy="1384535"/>
          </a:xfrm>
        </p:grpSpPr>
        <p:grpSp>
          <p:nvGrpSpPr>
            <p:cNvPr id="59" name="Google Shape;59;p5"/>
            <p:cNvGrpSpPr/>
            <p:nvPr/>
          </p:nvGrpSpPr>
          <p:grpSpPr>
            <a:xfrm>
              <a:off x="1063183" y="3406"/>
              <a:ext cx="316800" cy="688513"/>
              <a:chOff x="1063183" y="3406"/>
              <a:chExt cx="316800" cy="688513"/>
            </a:xfrm>
          </p:grpSpPr>
          <p:sp>
            <p:nvSpPr>
              <p:cNvPr id="60" name="Google Shape;60;p5"/>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 name="Google Shape;62;p5"/>
            <p:cNvGrpSpPr/>
            <p:nvPr/>
          </p:nvGrpSpPr>
          <p:grpSpPr>
            <a:xfrm>
              <a:off x="604976" y="3406"/>
              <a:ext cx="316800" cy="1036524"/>
              <a:chOff x="604976" y="3406"/>
              <a:chExt cx="316800" cy="1036524"/>
            </a:xfrm>
          </p:grpSpPr>
          <p:sp>
            <p:nvSpPr>
              <p:cNvPr id="63" name="Google Shape;63;p5"/>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 name="Google Shape;66;p5"/>
            <p:cNvGrpSpPr/>
            <p:nvPr/>
          </p:nvGrpSpPr>
          <p:grpSpPr>
            <a:xfrm>
              <a:off x="146769" y="3406"/>
              <a:ext cx="316800" cy="1384535"/>
              <a:chOff x="146769" y="3406"/>
              <a:chExt cx="316800" cy="1384535"/>
            </a:xfrm>
          </p:grpSpPr>
          <p:sp>
            <p:nvSpPr>
              <p:cNvPr id="67" name="Google Shape;67;p5"/>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1" name="Google Shape;71;p5"/>
          <p:cNvGrpSpPr/>
          <p:nvPr/>
        </p:nvGrpSpPr>
        <p:grpSpPr>
          <a:xfrm>
            <a:off x="6775084" y="2904008"/>
            <a:ext cx="2186147" cy="2239500"/>
            <a:chOff x="6775084" y="2904008"/>
            <a:chExt cx="2186147" cy="2239500"/>
          </a:xfrm>
        </p:grpSpPr>
        <p:grpSp>
          <p:nvGrpSpPr>
            <p:cNvPr id="72" name="Google Shape;72;p5"/>
            <p:cNvGrpSpPr/>
            <p:nvPr/>
          </p:nvGrpSpPr>
          <p:grpSpPr>
            <a:xfrm>
              <a:off x="6775084" y="4253708"/>
              <a:ext cx="409500" cy="889800"/>
              <a:chOff x="6775084" y="4253708"/>
              <a:chExt cx="409500" cy="889800"/>
            </a:xfrm>
          </p:grpSpPr>
          <p:sp>
            <p:nvSpPr>
              <p:cNvPr id="73" name="Google Shape;73;p5"/>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5"/>
            <p:cNvGrpSpPr/>
            <p:nvPr/>
          </p:nvGrpSpPr>
          <p:grpSpPr>
            <a:xfrm>
              <a:off x="7367299" y="3804008"/>
              <a:ext cx="409500" cy="1339500"/>
              <a:chOff x="7367299" y="3804008"/>
              <a:chExt cx="409500" cy="1339500"/>
            </a:xfrm>
          </p:grpSpPr>
          <p:sp>
            <p:nvSpPr>
              <p:cNvPr id="76" name="Google Shape;76;p5"/>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5"/>
            <p:cNvGrpSpPr/>
            <p:nvPr/>
          </p:nvGrpSpPr>
          <p:grpSpPr>
            <a:xfrm>
              <a:off x="7959516" y="3354008"/>
              <a:ext cx="409500" cy="1789500"/>
              <a:chOff x="7959516" y="3354008"/>
              <a:chExt cx="409500" cy="1789500"/>
            </a:xfrm>
          </p:grpSpPr>
          <p:sp>
            <p:nvSpPr>
              <p:cNvPr id="80" name="Google Shape;80;p5"/>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 name="Google Shape;84;p5"/>
            <p:cNvGrpSpPr/>
            <p:nvPr/>
          </p:nvGrpSpPr>
          <p:grpSpPr>
            <a:xfrm>
              <a:off x="8551731" y="2904008"/>
              <a:ext cx="409500" cy="2239500"/>
              <a:chOff x="8551731" y="2904008"/>
              <a:chExt cx="409500" cy="2239500"/>
            </a:xfrm>
          </p:grpSpPr>
          <p:sp>
            <p:nvSpPr>
              <p:cNvPr id="85" name="Google Shape;85;p5"/>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0" name="Google Shape;90;p5"/>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1" name="Google Shape;91;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grpSp>
        <p:nvGrpSpPr>
          <p:cNvPr id="93" name="Google Shape;93;p6"/>
          <p:cNvGrpSpPr/>
          <p:nvPr/>
        </p:nvGrpSpPr>
        <p:grpSpPr>
          <a:xfrm>
            <a:off x="625966" y="299376"/>
            <a:ext cx="999312" cy="999312"/>
            <a:chOff x="348199" y="179450"/>
            <a:chExt cx="1116300" cy="1116300"/>
          </a:xfrm>
        </p:grpSpPr>
        <p:sp>
          <p:nvSpPr>
            <p:cNvPr id="94" name="Google Shape;94;p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7" name="Google Shape;97;p6"/>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9" name="Shape 99"/>
        <p:cNvGrpSpPr/>
        <p:nvPr/>
      </p:nvGrpSpPr>
      <p:grpSpPr>
        <a:xfrm>
          <a:off x="0" y="0"/>
          <a:ext cx="0" cy="0"/>
          <a:chOff x="0" y="0"/>
          <a:chExt cx="0" cy="0"/>
        </a:xfrm>
      </p:grpSpPr>
      <p:grpSp>
        <p:nvGrpSpPr>
          <p:cNvPr id="100" name="Google Shape;100;p7"/>
          <p:cNvGrpSpPr/>
          <p:nvPr/>
        </p:nvGrpSpPr>
        <p:grpSpPr>
          <a:xfrm>
            <a:off x="625966" y="299376"/>
            <a:ext cx="999312" cy="999312"/>
            <a:chOff x="348199" y="179450"/>
            <a:chExt cx="1116300" cy="1116300"/>
          </a:xfrm>
        </p:grpSpPr>
        <p:sp>
          <p:nvSpPr>
            <p:cNvPr id="101" name="Google Shape;101;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7"/>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5" name="Google Shape;105;p7"/>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6" name="Google Shape;106;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7" name="Shape 107"/>
        <p:cNvGrpSpPr/>
        <p:nvPr/>
      </p:nvGrpSpPr>
      <p:grpSpPr>
        <a:xfrm>
          <a:off x="0" y="0"/>
          <a:ext cx="0" cy="0"/>
          <a:chOff x="0" y="0"/>
          <a:chExt cx="0" cy="0"/>
        </a:xfrm>
      </p:grpSpPr>
      <p:grpSp>
        <p:nvGrpSpPr>
          <p:cNvPr id="108" name="Google Shape;108;p8"/>
          <p:cNvGrpSpPr/>
          <p:nvPr/>
        </p:nvGrpSpPr>
        <p:grpSpPr>
          <a:xfrm>
            <a:off x="625966" y="299376"/>
            <a:ext cx="999312" cy="999312"/>
            <a:chOff x="348199" y="179450"/>
            <a:chExt cx="1116300" cy="1116300"/>
          </a:xfrm>
        </p:grpSpPr>
        <p:sp>
          <p:nvSpPr>
            <p:cNvPr id="109" name="Google Shape;109;p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2" name="Google Shape;112;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3" name="Shape 113"/>
        <p:cNvGrpSpPr/>
        <p:nvPr/>
      </p:nvGrpSpPr>
      <p:grpSpPr>
        <a:xfrm>
          <a:off x="0" y="0"/>
          <a:ext cx="0" cy="0"/>
          <a:chOff x="0" y="0"/>
          <a:chExt cx="0" cy="0"/>
        </a:xfrm>
      </p:grpSpPr>
      <p:grpSp>
        <p:nvGrpSpPr>
          <p:cNvPr id="114" name="Google Shape;114;p9"/>
          <p:cNvGrpSpPr/>
          <p:nvPr/>
        </p:nvGrpSpPr>
        <p:grpSpPr>
          <a:xfrm>
            <a:off x="625966" y="299376"/>
            <a:ext cx="999312" cy="999312"/>
            <a:chOff x="348199" y="179450"/>
            <a:chExt cx="1116300" cy="1116300"/>
          </a:xfrm>
        </p:grpSpPr>
        <p:sp>
          <p:nvSpPr>
            <p:cNvPr id="115" name="Google Shape;115;p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 name="Google Shape;117;p9"/>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9"/>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9" name="Google Shape;119;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0" name="Shape 120"/>
        <p:cNvGrpSpPr/>
        <p:nvPr/>
      </p:nvGrpSpPr>
      <p:grpSpPr>
        <a:xfrm>
          <a:off x="0" y="0"/>
          <a:ext cx="0" cy="0"/>
          <a:chOff x="0" y="0"/>
          <a:chExt cx="0" cy="0"/>
        </a:xfrm>
      </p:grpSpPr>
      <p:grpSp>
        <p:nvGrpSpPr>
          <p:cNvPr id="121" name="Google Shape;121;p10"/>
          <p:cNvGrpSpPr/>
          <p:nvPr/>
        </p:nvGrpSpPr>
        <p:grpSpPr>
          <a:xfrm>
            <a:off x="6866714" y="1359"/>
            <a:ext cx="2267522" cy="2601638"/>
            <a:chOff x="6790514" y="1359"/>
            <a:chExt cx="2267522" cy="2601638"/>
          </a:xfrm>
        </p:grpSpPr>
        <p:grpSp>
          <p:nvGrpSpPr>
            <p:cNvPr id="122" name="Google Shape;122;p10"/>
            <p:cNvGrpSpPr/>
            <p:nvPr/>
          </p:nvGrpSpPr>
          <p:grpSpPr>
            <a:xfrm>
              <a:off x="7067536" y="1359"/>
              <a:ext cx="1990500" cy="1990200"/>
              <a:chOff x="7067536" y="1359"/>
              <a:chExt cx="1990500" cy="1990200"/>
            </a:xfrm>
          </p:grpSpPr>
          <p:sp>
            <p:nvSpPr>
              <p:cNvPr id="123" name="Google Shape;123;p10"/>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0"/>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0"/>
              <p:cNvSpPr/>
              <p:nvPr/>
            </p:nvSpPr>
            <p:spPr>
              <a:xfrm rot="-8649154">
                <a:off x="7349962" y="283757"/>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10"/>
            <p:cNvGrpSpPr/>
            <p:nvPr/>
          </p:nvGrpSpPr>
          <p:grpSpPr>
            <a:xfrm>
              <a:off x="8207126" y="1807997"/>
              <a:ext cx="795000" cy="795000"/>
              <a:chOff x="8207126" y="1807997"/>
              <a:chExt cx="795000" cy="795000"/>
            </a:xfrm>
          </p:grpSpPr>
          <p:sp>
            <p:nvSpPr>
              <p:cNvPr id="127" name="Google Shape;127;p10"/>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0"/>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0"/>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 name="Google Shape;130;p10"/>
            <p:cNvGrpSpPr/>
            <p:nvPr/>
          </p:nvGrpSpPr>
          <p:grpSpPr>
            <a:xfrm>
              <a:off x="6790514" y="118857"/>
              <a:ext cx="548700" cy="548700"/>
              <a:chOff x="6790514" y="118857"/>
              <a:chExt cx="548700" cy="548700"/>
            </a:xfrm>
          </p:grpSpPr>
          <p:sp>
            <p:nvSpPr>
              <p:cNvPr id="131" name="Google Shape;131;p10"/>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0"/>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3" name="Google Shape;133;p10"/>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34" name="Google Shape;134;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blipFill>
          <a:blip r:embed="rId1">
            <a:alphaModFix amt="23000"/>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4294967295" type="title"/>
          </p:nvPr>
        </p:nvSpPr>
        <p:spPr>
          <a:xfrm>
            <a:off x="316700" y="429750"/>
            <a:ext cx="4848000" cy="85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Font typeface="Arial"/>
              <a:buNone/>
            </a:pPr>
            <a:r>
              <a:rPr lang="en" sz="3000">
                <a:solidFill>
                  <a:srgbClr val="0D0D0D"/>
                </a:solidFill>
                <a:latin typeface="Times New Roman"/>
                <a:ea typeface="Times New Roman"/>
                <a:cs typeface="Times New Roman"/>
                <a:sym typeface="Times New Roman"/>
              </a:rPr>
              <a:t>Predictive Analytics for Social Media Virality</a:t>
            </a:r>
            <a:endParaRPr sz="3000">
              <a:solidFill>
                <a:srgbClr val="0D0D0D"/>
              </a:solidFill>
              <a:latin typeface="Times New Roman"/>
              <a:ea typeface="Times New Roman"/>
              <a:cs typeface="Times New Roman"/>
              <a:sym typeface="Times New Roman"/>
            </a:endParaRPr>
          </a:p>
        </p:txBody>
      </p:sp>
      <p:sp>
        <p:nvSpPr>
          <p:cNvPr id="284" name="Google Shape;284;p14"/>
          <p:cNvSpPr txBox="1"/>
          <p:nvPr/>
        </p:nvSpPr>
        <p:spPr>
          <a:xfrm>
            <a:off x="1253650" y="2148775"/>
            <a:ext cx="3190200" cy="15639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1" i="0" lang="en" sz="1600" u="none" cap="none" strike="noStrike">
                <a:solidFill>
                  <a:srgbClr val="000000"/>
                </a:solidFill>
                <a:latin typeface="Times New Roman"/>
                <a:ea typeface="Times New Roman"/>
                <a:cs typeface="Times New Roman"/>
                <a:sym typeface="Times New Roman"/>
              </a:rPr>
              <a:t>Aditi Shah</a:t>
            </a:r>
            <a:r>
              <a:rPr b="1" lang="en" sz="1600">
                <a:latin typeface="Times New Roman"/>
                <a:ea typeface="Times New Roman"/>
                <a:cs typeface="Times New Roman"/>
                <a:sym typeface="Times New Roman"/>
              </a:rPr>
              <a:t> </a:t>
            </a:r>
            <a:endParaRPr b="1" sz="1600">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b="1" i="0" lang="en" sz="1600" u="none" cap="none" strike="noStrike">
                <a:solidFill>
                  <a:srgbClr val="000000"/>
                </a:solidFill>
                <a:latin typeface="Times New Roman"/>
                <a:ea typeface="Times New Roman"/>
                <a:cs typeface="Times New Roman"/>
                <a:sym typeface="Times New Roman"/>
              </a:rPr>
              <a:t>Anshika Khandelwal</a:t>
            </a:r>
            <a:endParaRPr b="1" sz="1600">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b="1" i="0" lang="en" sz="1600" u="none" cap="none" strike="noStrike">
                <a:solidFill>
                  <a:srgbClr val="000000"/>
                </a:solidFill>
                <a:latin typeface="Times New Roman"/>
                <a:ea typeface="Times New Roman"/>
                <a:cs typeface="Times New Roman"/>
                <a:sym typeface="Times New Roman"/>
              </a:rPr>
              <a:t>Parth Marathe</a:t>
            </a:r>
            <a:r>
              <a:rPr b="1" lang="en" sz="1600">
                <a:latin typeface="Times New Roman"/>
                <a:ea typeface="Times New Roman"/>
                <a:cs typeface="Times New Roman"/>
                <a:sym typeface="Times New Roman"/>
              </a:rPr>
              <a:t> </a:t>
            </a:r>
            <a:endParaRPr b="1" sz="1600">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b="1" i="0" lang="en" sz="1600" u="none" cap="none" strike="noStrike">
                <a:solidFill>
                  <a:srgbClr val="000000"/>
                </a:solidFill>
                <a:latin typeface="Times New Roman"/>
                <a:ea typeface="Times New Roman"/>
                <a:cs typeface="Times New Roman"/>
                <a:sym typeface="Times New Roman"/>
              </a:rPr>
              <a:t>Tanisha Dhopeshwar</a:t>
            </a:r>
            <a:endParaRPr b="1" sz="1600">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b="1" i="0" lang="en" sz="1600" u="none" cap="none" strike="noStrike">
                <a:solidFill>
                  <a:srgbClr val="000000"/>
                </a:solidFill>
                <a:latin typeface="Times New Roman"/>
                <a:ea typeface="Times New Roman"/>
                <a:cs typeface="Times New Roman"/>
                <a:sym typeface="Times New Roman"/>
              </a:rPr>
              <a:t>Vinay Bhati</a:t>
            </a:r>
            <a:endParaRPr b="1" i="0" sz="1600" u="none" cap="none" strike="noStrike">
              <a:solidFill>
                <a:srgbClr val="000000"/>
              </a:solidFill>
              <a:latin typeface="Times New Roman"/>
              <a:ea typeface="Times New Roman"/>
              <a:cs typeface="Times New Roman"/>
              <a:sym typeface="Times New Roman"/>
            </a:endParaRPr>
          </a:p>
        </p:txBody>
      </p:sp>
      <p:pic>
        <p:nvPicPr>
          <p:cNvPr id="285" name="Google Shape;285;p14"/>
          <p:cNvPicPr preferRelativeResize="0"/>
          <p:nvPr/>
        </p:nvPicPr>
        <p:blipFill rotWithShape="1">
          <a:blip r:embed="rId3">
            <a:alphaModFix/>
          </a:blip>
          <a:srcRect b="0" l="0" r="0" t="0"/>
          <a:stretch/>
        </p:blipFill>
        <p:spPr>
          <a:xfrm>
            <a:off x="5715000" y="0"/>
            <a:ext cx="3429000" cy="5143500"/>
          </a:xfrm>
          <a:prstGeom prst="rect">
            <a:avLst/>
          </a:prstGeom>
          <a:noFill/>
          <a:ln>
            <a:noFill/>
          </a:ln>
        </p:spPr>
      </p:pic>
      <p:sp>
        <p:nvSpPr>
          <p:cNvPr id="286" name="Google Shape;286;p14"/>
          <p:cNvSpPr txBox="1"/>
          <p:nvPr/>
        </p:nvSpPr>
        <p:spPr>
          <a:xfrm>
            <a:off x="316700" y="4336725"/>
            <a:ext cx="4548300" cy="739200"/>
          </a:xfrm>
          <a:prstGeom prst="rect">
            <a:avLst/>
          </a:prstGeom>
          <a:noFill/>
          <a:ln>
            <a:noFill/>
          </a:ln>
        </p:spPr>
        <p:txBody>
          <a:bodyPr anchorCtr="0" anchor="t" bIns="91425" lIns="91425" spcFirstLastPara="1" rIns="91425" wrap="square" tIns="91425">
            <a:noAutofit/>
          </a:bodyPr>
          <a:lstStyle/>
          <a:p>
            <a:pPr indent="0" lvl="0" marL="0" rtl="0" algn="l">
              <a:lnSpc>
                <a:spcPct val="70000"/>
              </a:lnSpc>
              <a:spcBef>
                <a:spcPts val="800"/>
              </a:spcBef>
              <a:spcAft>
                <a:spcPts val="0"/>
              </a:spcAft>
              <a:buNone/>
            </a:pPr>
            <a:r>
              <a:rPr b="1" lang="en" sz="1500">
                <a:latin typeface="Times New Roman"/>
                <a:ea typeface="Times New Roman"/>
                <a:cs typeface="Times New Roman"/>
                <a:sym typeface="Times New Roman"/>
              </a:rPr>
              <a:t>San Jose State University</a:t>
            </a:r>
            <a:endParaRPr b="1" sz="15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rPr b="1" lang="en" sz="1500">
                <a:latin typeface="Times New Roman"/>
                <a:ea typeface="Times New Roman"/>
                <a:cs typeface="Times New Roman"/>
                <a:sym typeface="Times New Roman"/>
              </a:rPr>
              <a:t>DATA245 - Machine Learning Technologies</a:t>
            </a:r>
            <a:endParaRPr b="1" sz="15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rPr b="1" lang="en" sz="1500">
                <a:latin typeface="Times New Roman"/>
                <a:ea typeface="Times New Roman"/>
                <a:cs typeface="Times New Roman"/>
                <a:sym typeface="Times New Roman"/>
              </a:rPr>
              <a:t>Prof</a:t>
            </a:r>
            <a:r>
              <a:rPr b="1" lang="en" sz="1500">
                <a:latin typeface="Times New Roman"/>
                <a:ea typeface="Times New Roman"/>
                <a:cs typeface="Times New Roman"/>
                <a:sym typeface="Times New Roman"/>
              </a:rPr>
              <a:t> Dr. Shih Yu. Chang</a:t>
            </a:r>
            <a:endParaRPr sz="1500">
              <a:latin typeface="Times New Roman"/>
              <a:ea typeface="Times New Roman"/>
              <a:cs typeface="Times New Roman"/>
              <a:sym typeface="Times New Roman"/>
            </a:endParaRPr>
          </a:p>
          <a:p>
            <a:pPr indent="0" lvl="0" marL="0" rtl="0" algn="ctr">
              <a:lnSpc>
                <a:spcPct val="70000"/>
              </a:lnSpc>
              <a:spcBef>
                <a:spcPts val="800"/>
              </a:spcBef>
              <a:spcAft>
                <a:spcPts val="0"/>
              </a:spcAft>
              <a:buNone/>
            </a:pPr>
            <a:r>
              <a:t/>
            </a:r>
            <a:endParaRPr b="1" sz="15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b="1" sz="15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idx="1" type="body"/>
          </p:nvPr>
        </p:nvSpPr>
        <p:spPr>
          <a:xfrm>
            <a:off x="628650" y="309725"/>
            <a:ext cx="7886700" cy="4745400"/>
          </a:xfrm>
          <a:prstGeom prst="rect">
            <a:avLst/>
          </a:prstGeom>
        </p:spPr>
        <p:txBody>
          <a:bodyPr anchorCtr="0" anchor="t" bIns="34275" lIns="68575" spcFirstLastPara="1" rIns="68575" wrap="square" tIns="34275">
            <a:noAutofit/>
          </a:bodyPr>
          <a:lstStyle/>
          <a:p>
            <a:pPr indent="0" lvl="0" marL="0" rtl="0" algn="l">
              <a:lnSpc>
                <a:spcPct val="80000"/>
              </a:lnSpc>
              <a:spcBef>
                <a:spcPts val="800"/>
              </a:spcBef>
              <a:spcAft>
                <a:spcPts val="0"/>
              </a:spcAft>
              <a:buNone/>
            </a:pPr>
            <a:r>
              <a:rPr b="1" lang="en" sz="1400">
                <a:latin typeface="Times New Roman"/>
                <a:ea typeface="Times New Roman"/>
                <a:cs typeface="Times New Roman"/>
                <a:sym typeface="Times New Roman"/>
              </a:rPr>
              <a:t>Average Attention Level by Days</a:t>
            </a:r>
            <a:endParaRPr b="1"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b="1"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rPr lang="en" sz="1400">
                <a:latin typeface="Times New Roman"/>
                <a:ea typeface="Times New Roman"/>
                <a:cs typeface="Times New Roman"/>
                <a:sym typeface="Times New Roman"/>
              </a:rPr>
              <a:t>The bar plot illustrates the average attention level over a week (Days 0 to 6). The plot reveals a general increasing trend in attention levels as the days progress, with Day 0 having the lowest average attention level and Day 6 having the highest. This suggests that discussions or topics tend to gain more attention as the week progresses, potentially due to the accumulation of content or the spread of information over time. The gradual rise in attention levels indicates that users might become more engaged as the week progresses, possibly due to increased activity or interest in ongoing discussions.</a:t>
            </a:r>
            <a:endParaRPr sz="1400">
              <a:latin typeface="Times New Roman"/>
              <a:ea typeface="Times New Roman"/>
              <a:cs typeface="Times New Roman"/>
              <a:sym typeface="Times New Roman"/>
            </a:endParaRPr>
          </a:p>
        </p:txBody>
      </p:sp>
      <p:pic>
        <p:nvPicPr>
          <p:cNvPr id="350" name="Google Shape;350;p23"/>
          <p:cNvPicPr preferRelativeResize="0"/>
          <p:nvPr/>
        </p:nvPicPr>
        <p:blipFill>
          <a:blip r:embed="rId3">
            <a:alphaModFix/>
          </a:blip>
          <a:stretch>
            <a:fillRect/>
          </a:stretch>
        </p:blipFill>
        <p:spPr>
          <a:xfrm>
            <a:off x="2777625" y="642775"/>
            <a:ext cx="4130825" cy="3001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idx="1" type="body"/>
          </p:nvPr>
        </p:nvSpPr>
        <p:spPr>
          <a:xfrm>
            <a:off x="628650" y="309725"/>
            <a:ext cx="7886700" cy="4745400"/>
          </a:xfrm>
          <a:prstGeom prst="rect">
            <a:avLst/>
          </a:prstGeom>
        </p:spPr>
        <p:txBody>
          <a:bodyPr anchorCtr="0" anchor="t" bIns="34275" lIns="68575" spcFirstLastPara="1" rIns="68575" wrap="square" tIns="34275">
            <a:noAutofit/>
          </a:bodyPr>
          <a:lstStyle/>
          <a:p>
            <a:pPr indent="0" lvl="0" marL="0" rtl="0" algn="l">
              <a:lnSpc>
                <a:spcPct val="80000"/>
              </a:lnSpc>
              <a:spcBef>
                <a:spcPts val="800"/>
              </a:spcBef>
              <a:spcAft>
                <a:spcPts val="0"/>
              </a:spcAft>
              <a:buNone/>
            </a:pPr>
            <a:r>
              <a:rPr b="1" lang="en" sz="1400">
                <a:latin typeface="Times New Roman"/>
                <a:ea typeface="Times New Roman"/>
                <a:cs typeface="Times New Roman"/>
                <a:sym typeface="Times New Roman"/>
              </a:rPr>
              <a:t>Cluster Analysis of Authors and Discussions</a:t>
            </a:r>
            <a:endParaRPr b="1"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b="1"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317500" lvl="0" marL="457200" rtl="0" algn="l">
              <a:lnSpc>
                <a:spcPct val="80000"/>
              </a:lnSpc>
              <a:spcBef>
                <a:spcPts val="80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Scatter plot with KMeans clustering based on the number of authors and created discussions at Time 0.</a:t>
            </a:r>
            <a:endParaRPr sz="1400">
              <a:solidFill>
                <a:srgbClr val="0D0D0D"/>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Identified three distinct clusters representing different levels of topic popularity and engagement.</a:t>
            </a:r>
            <a:endParaRPr sz="1400">
              <a:solidFill>
                <a:srgbClr val="0D0D0D"/>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Understanding these clusters helps in targeting engagement strategies effectively, focusing on high-engagement clusters and developing strategies to boost lower-engagement ones.</a:t>
            </a:r>
            <a:endParaRPr sz="1400">
              <a:solidFill>
                <a:srgbClr val="0D0D0D"/>
              </a:solidFill>
              <a:latin typeface="Times New Roman"/>
              <a:ea typeface="Times New Roman"/>
              <a:cs typeface="Times New Roman"/>
              <a:sym typeface="Times New Roman"/>
            </a:endParaRPr>
          </a:p>
        </p:txBody>
      </p:sp>
      <p:pic>
        <p:nvPicPr>
          <p:cNvPr id="356" name="Google Shape;356;p24"/>
          <p:cNvPicPr preferRelativeResize="0"/>
          <p:nvPr/>
        </p:nvPicPr>
        <p:blipFill>
          <a:blip r:embed="rId3">
            <a:alphaModFix/>
          </a:blip>
          <a:stretch>
            <a:fillRect/>
          </a:stretch>
        </p:blipFill>
        <p:spPr>
          <a:xfrm>
            <a:off x="2583450" y="753725"/>
            <a:ext cx="4004175" cy="2967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idx="1" type="body"/>
          </p:nvPr>
        </p:nvSpPr>
        <p:spPr>
          <a:xfrm>
            <a:off x="309725" y="309725"/>
            <a:ext cx="3827100" cy="4745400"/>
          </a:xfrm>
          <a:prstGeom prst="rect">
            <a:avLst/>
          </a:prstGeom>
        </p:spPr>
        <p:txBody>
          <a:bodyPr anchorCtr="0" anchor="t" bIns="34275" lIns="68575" spcFirstLastPara="1" rIns="68575" wrap="square" tIns="34275">
            <a:noAutofit/>
          </a:bodyPr>
          <a:lstStyle/>
          <a:p>
            <a:pPr indent="0" lvl="0" marL="0" rtl="0" algn="l">
              <a:lnSpc>
                <a:spcPct val="80000"/>
              </a:lnSpc>
              <a:spcBef>
                <a:spcPts val="800"/>
              </a:spcBef>
              <a:spcAft>
                <a:spcPts val="0"/>
              </a:spcAft>
              <a:buNone/>
            </a:pPr>
            <a:r>
              <a:rPr b="1" lang="en" sz="1400">
                <a:latin typeface="Times New Roman"/>
                <a:ea typeface="Times New Roman"/>
                <a:cs typeface="Times New Roman"/>
                <a:sym typeface="Times New Roman"/>
              </a:rPr>
              <a:t>Correlation Matrix Among Averaged Metrics</a:t>
            </a:r>
            <a:endParaRPr b="1"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b="1" sz="1400">
              <a:latin typeface="Times New Roman"/>
              <a:ea typeface="Times New Roman"/>
              <a:cs typeface="Times New Roman"/>
              <a:sym typeface="Times New Roman"/>
            </a:endParaRPr>
          </a:p>
          <a:p>
            <a:pPr indent="-317500" lvl="0" marL="457200" rtl="0" algn="l">
              <a:lnSpc>
                <a:spcPct val="80000"/>
              </a:lnSpc>
              <a:spcBef>
                <a:spcPts val="80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Heatmap showing the correlation between average metrics such as Author Increase, Attention Level, Burstiness Level, etc.</a:t>
            </a:r>
            <a:endParaRPr sz="1400">
              <a:solidFill>
                <a:srgbClr val="0D0D0D"/>
              </a:solidFill>
              <a:latin typeface="Times New Roman"/>
              <a:ea typeface="Times New Roman"/>
              <a:cs typeface="Times New Roman"/>
              <a:sym typeface="Times New Roman"/>
            </a:endParaRPr>
          </a:p>
          <a:p>
            <a:pPr indent="0" lvl="0" marL="457200" rtl="0" algn="l">
              <a:lnSpc>
                <a:spcPct val="80000"/>
              </a:lnSpc>
              <a:spcBef>
                <a:spcPts val="800"/>
              </a:spcBef>
              <a:spcAft>
                <a:spcPts val="0"/>
              </a:spcAft>
              <a:buNone/>
            </a:pPr>
            <a:r>
              <a:t/>
            </a:r>
            <a:endParaRPr sz="1400">
              <a:solidFill>
                <a:srgbClr val="0D0D0D"/>
              </a:solidFill>
              <a:latin typeface="Times New Roman"/>
              <a:ea typeface="Times New Roman"/>
              <a:cs typeface="Times New Roman"/>
              <a:sym typeface="Times New Roman"/>
            </a:endParaRPr>
          </a:p>
          <a:p>
            <a:pPr indent="-317500" lvl="0" marL="457200" rtl="0" algn="l">
              <a:lnSpc>
                <a:spcPct val="80000"/>
              </a:lnSpc>
              <a:spcBef>
                <a:spcPts val="80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High positive correlations between several metrics, indicating interdependencies, while some metrics like Author Interaction show weaker correlations.</a:t>
            </a:r>
            <a:endParaRPr sz="1400">
              <a:solidFill>
                <a:srgbClr val="0D0D0D"/>
              </a:solidFill>
              <a:latin typeface="Times New Roman"/>
              <a:ea typeface="Times New Roman"/>
              <a:cs typeface="Times New Roman"/>
              <a:sym typeface="Times New Roman"/>
            </a:endParaRPr>
          </a:p>
          <a:p>
            <a:pPr indent="0" lvl="0" marL="457200" rtl="0" algn="l">
              <a:lnSpc>
                <a:spcPct val="80000"/>
              </a:lnSpc>
              <a:spcBef>
                <a:spcPts val="800"/>
              </a:spcBef>
              <a:spcAft>
                <a:spcPts val="0"/>
              </a:spcAft>
              <a:buNone/>
            </a:pPr>
            <a:r>
              <a:t/>
            </a:r>
            <a:endParaRPr sz="1400">
              <a:solidFill>
                <a:srgbClr val="0D0D0D"/>
              </a:solidFill>
              <a:latin typeface="Times New Roman"/>
              <a:ea typeface="Times New Roman"/>
              <a:cs typeface="Times New Roman"/>
              <a:sym typeface="Times New Roman"/>
            </a:endParaRPr>
          </a:p>
          <a:p>
            <a:pPr indent="-317500" lvl="0" marL="457200" rtl="0" algn="l">
              <a:lnSpc>
                <a:spcPct val="80000"/>
              </a:lnSpc>
              <a:spcBef>
                <a:spcPts val="80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Identifying strong correlations helps understand which metrics move together, aiding in strategic decision-making. Weak correlations indicate areas for targeted intervention.</a:t>
            </a:r>
            <a:endParaRPr sz="1400">
              <a:solidFill>
                <a:srgbClr val="0D0D0D"/>
              </a:solidFill>
              <a:latin typeface="Times New Roman"/>
              <a:ea typeface="Times New Roman"/>
              <a:cs typeface="Times New Roman"/>
              <a:sym typeface="Times New Roman"/>
            </a:endParaRPr>
          </a:p>
        </p:txBody>
      </p:sp>
      <p:pic>
        <p:nvPicPr>
          <p:cNvPr id="362" name="Google Shape;362;p25"/>
          <p:cNvPicPr preferRelativeResize="0"/>
          <p:nvPr/>
        </p:nvPicPr>
        <p:blipFill>
          <a:blip r:embed="rId3">
            <a:alphaModFix/>
          </a:blip>
          <a:stretch>
            <a:fillRect/>
          </a:stretch>
        </p:blipFill>
        <p:spPr>
          <a:xfrm>
            <a:off x="4192249" y="583800"/>
            <a:ext cx="4854649" cy="4399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6"/>
          <p:cNvSpPr txBox="1"/>
          <p:nvPr>
            <p:ph type="title"/>
          </p:nvPr>
        </p:nvSpPr>
        <p:spPr>
          <a:xfrm>
            <a:off x="426750" y="326950"/>
            <a:ext cx="8290500" cy="846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3000">
                <a:solidFill>
                  <a:srgbClr val="0D0D0D"/>
                </a:solidFill>
                <a:latin typeface="Times New Roman"/>
                <a:ea typeface="Times New Roman"/>
                <a:cs typeface="Times New Roman"/>
                <a:sym typeface="Times New Roman"/>
              </a:rPr>
              <a:t>Model Selection </a:t>
            </a:r>
            <a:endParaRPr sz="3000">
              <a:solidFill>
                <a:srgbClr val="0D0D0D"/>
              </a:solidFill>
              <a:latin typeface="Times New Roman"/>
              <a:ea typeface="Times New Roman"/>
              <a:cs typeface="Times New Roman"/>
              <a:sym typeface="Times New Roman"/>
            </a:endParaRPr>
          </a:p>
        </p:txBody>
      </p:sp>
      <p:sp>
        <p:nvSpPr>
          <p:cNvPr id="368" name="Google Shape;368;p26"/>
          <p:cNvSpPr txBox="1"/>
          <p:nvPr/>
        </p:nvSpPr>
        <p:spPr>
          <a:xfrm>
            <a:off x="306525" y="1309200"/>
            <a:ext cx="8176200" cy="1727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300">
                <a:solidFill>
                  <a:srgbClr val="0D0D0D"/>
                </a:solidFill>
                <a:latin typeface="Times New Roman"/>
                <a:ea typeface="Times New Roman"/>
                <a:cs typeface="Times New Roman"/>
                <a:sym typeface="Times New Roman"/>
              </a:rPr>
              <a:t>Bagging Models</a:t>
            </a:r>
            <a:endParaRPr b="1" sz="1300">
              <a:solidFill>
                <a:srgbClr val="0D0D0D"/>
              </a:solidFill>
              <a:latin typeface="Times New Roman"/>
              <a:ea typeface="Times New Roman"/>
              <a:cs typeface="Times New Roman"/>
              <a:sym typeface="Times New Roman"/>
            </a:endParaRPr>
          </a:p>
          <a:p>
            <a:pPr indent="-311150" lvl="0" marL="457200" marR="0" rtl="0" algn="l">
              <a:lnSpc>
                <a:spcPct val="115000"/>
              </a:lnSpc>
              <a:spcBef>
                <a:spcPts val="150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Bagging, or Bootstrap Aggregating, is a machine learning ensemble technique designed to improve the stability and accuracy of machine learning algorithms used in classification and regression.</a:t>
            </a:r>
            <a:endParaRPr sz="1300">
              <a:solidFill>
                <a:srgbClr val="0D0D0D"/>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Typically, it involves training multiple models on different subsets of the dataset, then averaging the predictions to achieve a more generalized model.</a:t>
            </a:r>
            <a:endParaRPr sz="1300">
              <a:solidFill>
                <a:srgbClr val="0D0D0D"/>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Each model is built independently providing a way to reduce errors primarily by reducing variance.</a:t>
            </a:r>
            <a:endParaRPr sz="1300">
              <a:solidFill>
                <a:srgbClr val="0D0D0D"/>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426750" y="326950"/>
            <a:ext cx="8290500" cy="846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3000">
                <a:solidFill>
                  <a:srgbClr val="0D0D0D"/>
                </a:solidFill>
                <a:latin typeface="Times New Roman"/>
                <a:ea typeface="Times New Roman"/>
                <a:cs typeface="Times New Roman"/>
                <a:sym typeface="Times New Roman"/>
              </a:rPr>
              <a:t>Model Selection </a:t>
            </a:r>
            <a:endParaRPr sz="3000">
              <a:solidFill>
                <a:srgbClr val="0D0D0D"/>
              </a:solidFill>
              <a:latin typeface="Times New Roman"/>
              <a:ea typeface="Times New Roman"/>
              <a:cs typeface="Times New Roman"/>
              <a:sym typeface="Times New Roman"/>
            </a:endParaRPr>
          </a:p>
        </p:txBody>
      </p:sp>
      <p:sp>
        <p:nvSpPr>
          <p:cNvPr id="374" name="Google Shape;374;p27"/>
          <p:cNvSpPr txBox="1"/>
          <p:nvPr/>
        </p:nvSpPr>
        <p:spPr>
          <a:xfrm>
            <a:off x="350750" y="1121150"/>
            <a:ext cx="8176200" cy="2878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300">
                <a:solidFill>
                  <a:srgbClr val="0D0D0D"/>
                </a:solidFill>
                <a:latin typeface="Times New Roman"/>
                <a:ea typeface="Times New Roman"/>
                <a:cs typeface="Times New Roman"/>
                <a:sym typeface="Times New Roman"/>
              </a:rPr>
              <a:t>Ridge Regression (Bagging)</a:t>
            </a:r>
            <a:endParaRPr b="1" sz="1300">
              <a:solidFill>
                <a:srgbClr val="0D0D0D"/>
              </a:solidFill>
              <a:latin typeface="Times New Roman"/>
              <a:ea typeface="Times New Roman"/>
              <a:cs typeface="Times New Roman"/>
              <a:sym typeface="Times New Roman"/>
            </a:endParaRPr>
          </a:p>
          <a:p>
            <a:pPr indent="-311150" lvl="0" marL="457200" marR="0" rtl="0" algn="l">
              <a:lnSpc>
                <a:spcPct val="115000"/>
              </a:lnSpc>
              <a:spcBef>
                <a:spcPts val="150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Regularization technique used to analyze multiple regression data that suffer from multicollinearity. </a:t>
            </a:r>
            <a:endParaRPr sz="1300">
              <a:solidFill>
                <a:srgbClr val="0D0D0D"/>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Adds a degree of bias to the regression estimates, which reduces model complexity and prevents overfitting.</a:t>
            </a:r>
            <a:endParaRPr sz="1300">
              <a:solidFill>
                <a:srgbClr val="0D0D0D"/>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Strengths: </a:t>
            </a:r>
            <a:endParaRPr sz="1300">
              <a:solidFill>
                <a:srgbClr val="0D0D0D"/>
              </a:solidFill>
              <a:latin typeface="Times New Roman"/>
              <a:ea typeface="Times New Roman"/>
              <a:cs typeface="Times New Roman"/>
              <a:sym typeface="Times New Roman"/>
            </a:endParaRPr>
          </a:p>
          <a:p>
            <a:pPr indent="-311150" lvl="1" marL="9144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Reduces model complexity and overfitting.</a:t>
            </a:r>
            <a:endParaRPr sz="1300">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Better generalization for predicting outcomes on unseen data.</a:t>
            </a:r>
            <a:endParaRPr sz="1300">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Strengths of Model Regarding This Application:</a:t>
            </a:r>
            <a:endParaRPr sz="1300">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Efficient at handling noise in large social media data.</a:t>
            </a:r>
            <a:endParaRPr sz="1300">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Can stabilize predictions across highly correlated inputs common in social media metrics.</a:t>
            </a:r>
            <a:endParaRPr sz="1300">
              <a:solidFill>
                <a:srgbClr val="0D0D0D"/>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Rationale: Chosen for its ability to perform well in situations with high feature correlation and when the dataset is large.</a:t>
            </a:r>
            <a:endParaRPr sz="1300">
              <a:solidFill>
                <a:srgbClr val="0D0D0D"/>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title"/>
          </p:nvPr>
        </p:nvSpPr>
        <p:spPr>
          <a:xfrm>
            <a:off x="426750" y="326950"/>
            <a:ext cx="8290500" cy="846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3000">
                <a:solidFill>
                  <a:srgbClr val="0D0D0D"/>
                </a:solidFill>
                <a:latin typeface="Times New Roman"/>
                <a:ea typeface="Times New Roman"/>
                <a:cs typeface="Times New Roman"/>
                <a:sym typeface="Times New Roman"/>
              </a:rPr>
              <a:t>Model Selection </a:t>
            </a:r>
            <a:endParaRPr sz="3000">
              <a:solidFill>
                <a:srgbClr val="0D0D0D"/>
              </a:solidFill>
              <a:latin typeface="Times New Roman"/>
              <a:ea typeface="Times New Roman"/>
              <a:cs typeface="Times New Roman"/>
              <a:sym typeface="Times New Roman"/>
            </a:endParaRPr>
          </a:p>
        </p:txBody>
      </p:sp>
      <p:sp>
        <p:nvSpPr>
          <p:cNvPr id="380" name="Google Shape;380;p28"/>
          <p:cNvSpPr txBox="1"/>
          <p:nvPr/>
        </p:nvSpPr>
        <p:spPr>
          <a:xfrm>
            <a:off x="350750" y="1121150"/>
            <a:ext cx="8176200" cy="3108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300">
                <a:solidFill>
                  <a:srgbClr val="0D0D0D"/>
                </a:solidFill>
                <a:latin typeface="Times New Roman"/>
                <a:ea typeface="Times New Roman"/>
                <a:cs typeface="Times New Roman"/>
                <a:sym typeface="Times New Roman"/>
              </a:rPr>
              <a:t>Lasso Regression (Bagging)</a:t>
            </a:r>
            <a:endParaRPr b="1" sz="1300">
              <a:solidFill>
                <a:srgbClr val="0D0D0D"/>
              </a:solidFill>
              <a:latin typeface="Times New Roman"/>
              <a:ea typeface="Times New Roman"/>
              <a:cs typeface="Times New Roman"/>
              <a:sym typeface="Times New Roman"/>
            </a:endParaRPr>
          </a:p>
          <a:p>
            <a:pPr indent="-311150" lvl="0" marL="457200" marR="0" rtl="0" algn="l">
              <a:lnSpc>
                <a:spcPct val="115000"/>
              </a:lnSpc>
              <a:spcBef>
                <a:spcPts val="150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Type of linear regression that uses shrinkage. Shrinkage is where data values are shrunk towards a central point, like the mean. </a:t>
            </a:r>
            <a:endParaRPr sz="1300">
              <a:solidFill>
                <a:srgbClr val="0D0D0D"/>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Lasso helps in feature selection by reducing the coefficients of less important features to zero, effectively removing them from the equation.</a:t>
            </a:r>
            <a:endParaRPr sz="1300">
              <a:solidFill>
                <a:srgbClr val="0D0D0D"/>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Strengths:</a:t>
            </a:r>
            <a:endParaRPr sz="1300">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Performs feature selection automatically, which is useful for models with many variables.</a:t>
            </a:r>
            <a:endParaRPr sz="1300">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Can handle multicollinearity and model complexity by eliminating irrelevant features.</a:t>
            </a:r>
            <a:endParaRPr sz="1300">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Strengths of Model Regarding This Application:</a:t>
            </a:r>
            <a:endParaRPr sz="1300">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Helps in identifying key features that contribute most to social media post virality.</a:t>
            </a:r>
            <a:endParaRPr sz="1300">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Rationale: The feature selection capability makes it suitable for processing social media data where many features might be sparse or irrelevant.</a:t>
            </a:r>
            <a:endParaRPr sz="1300">
              <a:solidFill>
                <a:srgbClr val="0D0D0D"/>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title"/>
          </p:nvPr>
        </p:nvSpPr>
        <p:spPr>
          <a:xfrm>
            <a:off x="426750" y="326950"/>
            <a:ext cx="8290500" cy="846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3000">
                <a:solidFill>
                  <a:srgbClr val="0D0D0D"/>
                </a:solidFill>
                <a:latin typeface="Times New Roman"/>
                <a:ea typeface="Times New Roman"/>
                <a:cs typeface="Times New Roman"/>
                <a:sym typeface="Times New Roman"/>
              </a:rPr>
              <a:t>Model Selection </a:t>
            </a:r>
            <a:endParaRPr sz="3000">
              <a:solidFill>
                <a:srgbClr val="0D0D0D"/>
              </a:solidFill>
              <a:latin typeface="Times New Roman"/>
              <a:ea typeface="Times New Roman"/>
              <a:cs typeface="Times New Roman"/>
              <a:sym typeface="Times New Roman"/>
            </a:endParaRPr>
          </a:p>
        </p:txBody>
      </p:sp>
      <p:sp>
        <p:nvSpPr>
          <p:cNvPr id="386" name="Google Shape;386;p29"/>
          <p:cNvSpPr txBox="1"/>
          <p:nvPr/>
        </p:nvSpPr>
        <p:spPr>
          <a:xfrm>
            <a:off x="306525" y="1309200"/>
            <a:ext cx="8176200" cy="1727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300">
                <a:solidFill>
                  <a:srgbClr val="0D0D0D"/>
                </a:solidFill>
                <a:latin typeface="Times New Roman"/>
                <a:ea typeface="Times New Roman"/>
                <a:cs typeface="Times New Roman"/>
                <a:sym typeface="Times New Roman"/>
              </a:rPr>
              <a:t>Boosting </a:t>
            </a:r>
            <a:r>
              <a:rPr b="1" lang="en" sz="1300">
                <a:solidFill>
                  <a:srgbClr val="0D0D0D"/>
                </a:solidFill>
                <a:latin typeface="Times New Roman"/>
                <a:ea typeface="Times New Roman"/>
                <a:cs typeface="Times New Roman"/>
                <a:sym typeface="Times New Roman"/>
              </a:rPr>
              <a:t>Models</a:t>
            </a:r>
            <a:endParaRPr b="1" sz="1300">
              <a:solidFill>
                <a:srgbClr val="0D0D0D"/>
              </a:solidFill>
              <a:latin typeface="Times New Roman"/>
              <a:ea typeface="Times New Roman"/>
              <a:cs typeface="Times New Roman"/>
              <a:sym typeface="Times New Roman"/>
            </a:endParaRPr>
          </a:p>
          <a:p>
            <a:pPr indent="-311150" lvl="0" marL="457200" marR="0" rtl="0" algn="l">
              <a:lnSpc>
                <a:spcPct val="115000"/>
              </a:lnSpc>
              <a:spcBef>
                <a:spcPts val="150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Boosting is a family of machine learning algorithms that convert weak learners to strong ones..</a:t>
            </a:r>
            <a:endParaRPr sz="1300">
              <a:solidFill>
                <a:srgbClr val="0D0D0D"/>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It focuses on examples that are hard to predict, by iteratively adjusting the weights of the training samples. Each subsequent model attempts to correct the errors of the previous models.</a:t>
            </a:r>
            <a:endParaRPr sz="1300">
              <a:solidFill>
                <a:srgbClr val="0D0D0D"/>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Models are built sequentially to minimize the errors from previous models and the final prediction is a weighted average of all models.</a:t>
            </a:r>
            <a:endParaRPr sz="1300">
              <a:solidFill>
                <a:srgbClr val="0D0D0D"/>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426750" y="326950"/>
            <a:ext cx="8290500" cy="846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3000">
                <a:solidFill>
                  <a:srgbClr val="0D0D0D"/>
                </a:solidFill>
                <a:latin typeface="Times New Roman"/>
                <a:ea typeface="Times New Roman"/>
                <a:cs typeface="Times New Roman"/>
                <a:sym typeface="Times New Roman"/>
              </a:rPr>
              <a:t>Model Selection </a:t>
            </a:r>
            <a:endParaRPr sz="3000">
              <a:solidFill>
                <a:srgbClr val="0D0D0D"/>
              </a:solidFill>
              <a:latin typeface="Times New Roman"/>
              <a:ea typeface="Times New Roman"/>
              <a:cs typeface="Times New Roman"/>
              <a:sym typeface="Times New Roman"/>
            </a:endParaRPr>
          </a:p>
        </p:txBody>
      </p:sp>
      <p:sp>
        <p:nvSpPr>
          <p:cNvPr id="392" name="Google Shape;392;p30"/>
          <p:cNvSpPr txBox="1"/>
          <p:nvPr/>
        </p:nvSpPr>
        <p:spPr>
          <a:xfrm>
            <a:off x="328700" y="1172950"/>
            <a:ext cx="8176200" cy="353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300">
                <a:solidFill>
                  <a:srgbClr val="0D0D0D"/>
                </a:solidFill>
                <a:latin typeface="Times New Roman"/>
                <a:ea typeface="Times New Roman"/>
                <a:cs typeface="Times New Roman"/>
                <a:sym typeface="Times New Roman"/>
              </a:rPr>
              <a:t>Decision Tree with AdaBoost (Boosting)</a:t>
            </a:r>
            <a:endParaRPr b="1" sz="1300">
              <a:solidFill>
                <a:srgbClr val="0D0D0D"/>
              </a:solidFill>
              <a:latin typeface="Times New Roman"/>
              <a:ea typeface="Times New Roman"/>
              <a:cs typeface="Times New Roman"/>
              <a:sym typeface="Times New Roman"/>
            </a:endParaRPr>
          </a:p>
          <a:p>
            <a:pPr indent="-311150" lvl="0" marL="457200" marR="0" rtl="0" algn="l">
              <a:lnSpc>
                <a:spcPct val="115000"/>
              </a:lnSpc>
              <a:spcBef>
                <a:spcPts val="150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AdaBoost, or Adaptive Boosting, is a boosting technique used to boost the performance of decision trees. It works by combining multiple weak learners into a single strong learner.</a:t>
            </a:r>
            <a:endParaRPr sz="1300">
              <a:solidFill>
                <a:srgbClr val="0D0D0D"/>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AdaBoost changes the weights of incorrectly classified instances so that subsequent classifiers focus more on difficult cases.</a:t>
            </a:r>
            <a:endParaRPr sz="1300">
              <a:solidFill>
                <a:srgbClr val="0D0D0D"/>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Strengths:</a:t>
            </a:r>
            <a:endParaRPr sz="1300">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Improves the accuracy of simple models and reduces bias and variance.</a:t>
            </a:r>
            <a:endParaRPr sz="1300">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Very flexible and requires little preprocessing.</a:t>
            </a:r>
            <a:endParaRPr sz="1300">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Strengths of Model Regarding This Application:</a:t>
            </a:r>
            <a:endParaRPr sz="1300">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Good at capturing complex interaction structures typically seen in social media data.</a:t>
            </a:r>
            <a:endParaRPr sz="1300">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Rationale: Selected for its ability to enhance the performance of basic decision trees by focusing on harder-to-classify instances.</a:t>
            </a:r>
            <a:endParaRPr sz="1300">
              <a:solidFill>
                <a:srgbClr val="0D0D0D"/>
              </a:solidFill>
              <a:latin typeface="Times New Roman"/>
              <a:ea typeface="Times New Roman"/>
              <a:cs typeface="Times New Roman"/>
              <a:sym typeface="Times New Roman"/>
            </a:endParaRPr>
          </a:p>
          <a:p>
            <a:pPr indent="0" lvl="0" marL="0" rtl="0" algn="l">
              <a:lnSpc>
                <a:spcPct val="115000"/>
              </a:lnSpc>
              <a:spcBef>
                <a:spcPts val="1500"/>
              </a:spcBef>
              <a:spcAft>
                <a:spcPts val="1500"/>
              </a:spcAft>
              <a:buNone/>
            </a:pPr>
            <a:r>
              <a:t/>
            </a:r>
            <a:endParaRPr sz="1300">
              <a:solidFill>
                <a:srgbClr val="0D0D0D"/>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1"/>
          <p:cNvSpPr txBox="1"/>
          <p:nvPr>
            <p:ph type="title"/>
          </p:nvPr>
        </p:nvSpPr>
        <p:spPr>
          <a:xfrm>
            <a:off x="426750" y="326950"/>
            <a:ext cx="8290500" cy="846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3000">
                <a:solidFill>
                  <a:srgbClr val="0D0D0D"/>
                </a:solidFill>
                <a:latin typeface="Times New Roman"/>
                <a:ea typeface="Times New Roman"/>
                <a:cs typeface="Times New Roman"/>
                <a:sym typeface="Times New Roman"/>
              </a:rPr>
              <a:t>Model Selection </a:t>
            </a:r>
            <a:endParaRPr sz="3000">
              <a:solidFill>
                <a:srgbClr val="0D0D0D"/>
              </a:solidFill>
              <a:latin typeface="Times New Roman"/>
              <a:ea typeface="Times New Roman"/>
              <a:cs typeface="Times New Roman"/>
              <a:sym typeface="Times New Roman"/>
            </a:endParaRPr>
          </a:p>
        </p:txBody>
      </p:sp>
      <p:sp>
        <p:nvSpPr>
          <p:cNvPr id="398" name="Google Shape;398;p31"/>
          <p:cNvSpPr txBox="1"/>
          <p:nvPr/>
        </p:nvSpPr>
        <p:spPr>
          <a:xfrm>
            <a:off x="328700" y="1172950"/>
            <a:ext cx="8176200" cy="310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0D0D0D"/>
                </a:solidFill>
                <a:latin typeface="Times New Roman"/>
                <a:ea typeface="Times New Roman"/>
                <a:cs typeface="Times New Roman"/>
                <a:sym typeface="Times New Roman"/>
              </a:rPr>
              <a:t>Linear Regression with AdaBoost (Boosting)</a:t>
            </a:r>
            <a:endParaRPr b="1" sz="1300">
              <a:solidFill>
                <a:srgbClr val="0D0D0D"/>
              </a:solidFill>
              <a:latin typeface="Times New Roman"/>
              <a:ea typeface="Times New Roman"/>
              <a:cs typeface="Times New Roman"/>
              <a:sym typeface="Times New Roman"/>
            </a:endParaRPr>
          </a:p>
          <a:p>
            <a:pPr indent="-311150" lvl="0" marL="457200" rtl="0" algn="l">
              <a:lnSpc>
                <a:spcPct val="115000"/>
              </a:lnSpc>
              <a:spcBef>
                <a:spcPts val="150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It applies the AdaBoost boosting technique to linear regression models to improve their prediction accuracy under variance.</a:t>
            </a:r>
            <a:endParaRPr sz="1300">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It sequentially applies a linear regression model to repeatedly modified versions of the data, increasing the focus on cases where the previous models performed poorly.</a:t>
            </a:r>
            <a:endParaRPr sz="1300">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Strengths:</a:t>
            </a:r>
            <a:endParaRPr sz="1300">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Enhances the performance of linear regression by reducing variance without making the model overly complex.</a:t>
            </a:r>
            <a:endParaRPr sz="1300">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Strengths of Model Regarding This Application:</a:t>
            </a:r>
            <a:endParaRPr sz="1300">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Useful when trying to predict numerical outcomes which can be predicted based on linear tendencies.</a:t>
            </a:r>
            <a:endParaRPr sz="1300">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Rationale: Chosen for its straightforward interpretation and improved handling of outliers and variance, which are common in viral content analysis.</a:t>
            </a:r>
            <a:endParaRPr sz="1300">
              <a:solidFill>
                <a:srgbClr val="0D0D0D"/>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2"/>
          <p:cNvSpPr txBox="1"/>
          <p:nvPr>
            <p:ph type="title"/>
          </p:nvPr>
        </p:nvSpPr>
        <p:spPr>
          <a:xfrm>
            <a:off x="426750" y="326950"/>
            <a:ext cx="8290500" cy="846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3000">
                <a:solidFill>
                  <a:srgbClr val="0D0D0D"/>
                </a:solidFill>
                <a:latin typeface="Times New Roman"/>
                <a:ea typeface="Times New Roman"/>
                <a:cs typeface="Times New Roman"/>
                <a:sym typeface="Times New Roman"/>
              </a:rPr>
              <a:t>Model Selection </a:t>
            </a:r>
            <a:endParaRPr sz="3000">
              <a:solidFill>
                <a:srgbClr val="0D0D0D"/>
              </a:solidFill>
              <a:latin typeface="Times New Roman"/>
              <a:ea typeface="Times New Roman"/>
              <a:cs typeface="Times New Roman"/>
              <a:sym typeface="Times New Roman"/>
            </a:endParaRPr>
          </a:p>
        </p:txBody>
      </p:sp>
      <p:sp>
        <p:nvSpPr>
          <p:cNvPr id="404" name="Google Shape;404;p32"/>
          <p:cNvSpPr txBox="1"/>
          <p:nvPr/>
        </p:nvSpPr>
        <p:spPr>
          <a:xfrm>
            <a:off x="328700" y="1172950"/>
            <a:ext cx="81762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0D0D0D"/>
                </a:solidFill>
                <a:latin typeface="Times New Roman"/>
                <a:ea typeface="Times New Roman"/>
                <a:cs typeface="Times New Roman"/>
                <a:sym typeface="Times New Roman"/>
              </a:rPr>
              <a:t>XGBoost</a:t>
            </a:r>
            <a:endParaRPr b="1" sz="1300">
              <a:solidFill>
                <a:srgbClr val="0D0D0D"/>
              </a:solidFill>
              <a:latin typeface="Times New Roman"/>
              <a:ea typeface="Times New Roman"/>
              <a:cs typeface="Times New Roman"/>
              <a:sym typeface="Times New Roman"/>
            </a:endParaRPr>
          </a:p>
          <a:p>
            <a:pPr indent="-311150" lvl="0" marL="457200" rtl="0" algn="l">
              <a:lnSpc>
                <a:spcPct val="115000"/>
              </a:lnSpc>
              <a:spcBef>
                <a:spcPts val="150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It is an implementation of gradient boosted decision trees designed for speed and performance.</a:t>
            </a:r>
            <a:endParaRPr sz="1300">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XGBoost systematically refines its models, focusing on correcting the mistakes of the previous trees built and combines them into a strong learner.</a:t>
            </a:r>
            <a:endParaRPr sz="1300">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Strengths</a:t>
            </a:r>
            <a:r>
              <a:rPr lang="en" sz="1300">
                <a:solidFill>
                  <a:srgbClr val="0D0D0D"/>
                </a:solidFill>
                <a:latin typeface="Times New Roman"/>
                <a:ea typeface="Times New Roman"/>
                <a:cs typeface="Times New Roman"/>
                <a:sym typeface="Times New Roman"/>
              </a:rPr>
              <a:t>:</a:t>
            </a:r>
            <a:endParaRPr sz="1300">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High performance and speed, can handle large datasets efficiently.</a:t>
            </a:r>
            <a:endParaRPr sz="1300">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Provides built-in support for regularization to avoid overfitting.</a:t>
            </a:r>
            <a:endParaRPr sz="1300">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Strengths of Model Regarding This Application:</a:t>
            </a:r>
            <a:endParaRPr sz="1300">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Capable of handling diverse and complex data structures, delivering high predictive accuracy.</a:t>
            </a:r>
            <a:endParaRPr sz="1300">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Rationale: Opted for its robustness and scalability, essential for the dynamic and vast nature of social media datasets.</a:t>
            </a:r>
            <a:endParaRPr sz="1300">
              <a:solidFill>
                <a:srgbClr val="0D0D0D"/>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2006200" y="239238"/>
            <a:ext cx="5131500" cy="10251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sz="3000">
                <a:solidFill>
                  <a:srgbClr val="0D0D0D"/>
                </a:solidFill>
                <a:latin typeface="Times New Roman"/>
                <a:ea typeface="Times New Roman"/>
                <a:cs typeface="Times New Roman"/>
                <a:sym typeface="Times New Roman"/>
              </a:rPr>
              <a:t>Concepts</a:t>
            </a:r>
            <a:endParaRPr sz="3000">
              <a:solidFill>
                <a:srgbClr val="0D0D0D"/>
              </a:solidFill>
              <a:latin typeface="Times New Roman"/>
              <a:ea typeface="Times New Roman"/>
              <a:cs typeface="Times New Roman"/>
              <a:sym typeface="Times New Roman"/>
            </a:endParaRPr>
          </a:p>
        </p:txBody>
      </p:sp>
      <p:sp>
        <p:nvSpPr>
          <p:cNvPr id="292" name="Google Shape;292;p15"/>
          <p:cNvSpPr txBox="1"/>
          <p:nvPr/>
        </p:nvSpPr>
        <p:spPr>
          <a:xfrm>
            <a:off x="1100550" y="1318850"/>
            <a:ext cx="6942900" cy="3415200"/>
          </a:xfrm>
          <a:prstGeom prst="rect">
            <a:avLst/>
          </a:prstGeom>
          <a:noFill/>
          <a:ln>
            <a:noFill/>
          </a:ln>
        </p:spPr>
        <p:txBody>
          <a:bodyPr anchorCtr="0" anchor="t" bIns="34275" lIns="68575" spcFirstLastPara="1" rIns="68575" wrap="square" tIns="34275">
            <a:noAutofit/>
          </a:bodyPr>
          <a:lstStyle/>
          <a:p>
            <a:pPr indent="-138112" lvl="0" marL="177800" marR="0" rtl="0" algn="ctr">
              <a:lnSpc>
                <a:spcPct val="130000"/>
              </a:lnSpc>
              <a:spcBef>
                <a:spcPts val="0"/>
              </a:spcBef>
              <a:spcAft>
                <a:spcPts val="0"/>
              </a:spcAft>
              <a:buClr>
                <a:srgbClr val="0D0D0D"/>
              </a:buClr>
              <a:buSzPts val="1375"/>
              <a:buFont typeface="Times New Roman"/>
              <a:buChar char="•"/>
            </a:pPr>
            <a:r>
              <a:rPr i="0" lang="en" sz="1375" u="none" cap="none" strike="noStrike">
                <a:solidFill>
                  <a:srgbClr val="0D0D0D"/>
                </a:solidFill>
                <a:latin typeface="Times New Roman"/>
                <a:ea typeface="Times New Roman"/>
                <a:cs typeface="Times New Roman"/>
                <a:sym typeface="Times New Roman"/>
              </a:rPr>
              <a:t>Problem Statement</a:t>
            </a:r>
            <a:endParaRPr i="0" sz="1375" u="none" cap="none" strike="noStrike">
              <a:solidFill>
                <a:srgbClr val="0D0D0D"/>
              </a:solidFill>
              <a:latin typeface="Times New Roman"/>
              <a:ea typeface="Times New Roman"/>
              <a:cs typeface="Times New Roman"/>
              <a:sym typeface="Times New Roman"/>
            </a:endParaRPr>
          </a:p>
          <a:p>
            <a:pPr indent="-138112" lvl="0" marL="177800" marR="0" rtl="0" algn="ctr">
              <a:lnSpc>
                <a:spcPct val="130000"/>
              </a:lnSpc>
              <a:spcBef>
                <a:spcPts val="1000"/>
              </a:spcBef>
              <a:spcAft>
                <a:spcPts val="0"/>
              </a:spcAft>
              <a:buClr>
                <a:srgbClr val="0D0D0D"/>
              </a:buClr>
              <a:buSzPts val="1375"/>
              <a:buFont typeface="Times New Roman"/>
              <a:buChar char="•"/>
            </a:pPr>
            <a:r>
              <a:rPr lang="en" sz="1375">
                <a:solidFill>
                  <a:srgbClr val="0D0D0D"/>
                </a:solidFill>
                <a:latin typeface="Times New Roman"/>
                <a:ea typeface="Times New Roman"/>
                <a:cs typeface="Times New Roman"/>
                <a:sym typeface="Times New Roman"/>
              </a:rPr>
              <a:t>About Dataset</a:t>
            </a:r>
            <a:endParaRPr sz="1375">
              <a:solidFill>
                <a:srgbClr val="0D0D0D"/>
              </a:solidFill>
              <a:latin typeface="Times New Roman"/>
              <a:ea typeface="Times New Roman"/>
              <a:cs typeface="Times New Roman"/>
              <a:sym typeface="Times New Roman"/>
            </a:endParaRPr>
          </a:p>
          <a:p>
            <a:pPr indent="-138112" lvl="0" marL="177800" marR="0" rtl="0" algn="ctr">
              <a:lnSpc>
                <a:spcPct val="130000"/>
              </a:lnSpc>
              <a:spcBef>
                <a:spcPts val="1000"/>
              </a:spcBef>
              <a:spcAft>
                <a:spcPts val="0"/>
              </a:spcAft>
              <a:buClr>
                <a:srgbClr val="0D0D0D"/>
              </a:buClr>
              <a:buSzPts val="1375"/>
              <a:buFont typeface="Times New Roman"/>
              <a:buChar char="•"/>
            </a:pPr>
            <a:r>
              <a:rPr i="0" lang="en" sz="1375" u="none" cap="none" strike="noStrike">
                <a:solidFill>
                  <a:srgbClr val="0D0D0D"/>
                </a:solidFill>
                <a:latin typeface="Times New Roman"/>
                <a:ea typeface="Times New Roman"/>
                <a:cs typeface="Times New Roman"/>
                <a:sym typeface="Times New Roman"/>
              </a:rPr>
              <a:t>Project Architecture</a:t>
            </a:r>
            <a:endParaRPr sz="1375">
              <a:solidFill>
                <a:srgbClr val="0D0D0D"/>
              </a:solidFill>
              <a:latin typeface="Times New Roman"/>
              <a:ea typeface="Times New Roman"/>
              <a:cs typeface="Times New Roman"/>
              <a:sym typeface="Times New Roman"/>
            </a:endParaRPr>
          </a:p>
          <a:p>
            <a:pPr indent="-138112" lvl="0" marL="177800" marR="0" rtl="0" algn="ctr">
              <a:lnSpc>
                <a:spcPct val="130000"/>
              </a:lnSpc>
              <a:spcBef>
                <a:spcPts val="1000"/>
              </a:spcBef>
              <a:spcAft>
                <a:spcPts val="0"/>
              </a:spcAft>
              <a:buClr>
                <a:srgbClr val="0D0D0D"/>
              </a:buClr>
              <a:buSzPts val="1375"/>
              <a:buFont typeface="Times New Roman"/>
              <a:buChar char="•"/>
            </a:pPr>
            <a:r>
              <a:rPr lang="en" sz="1375">
                <a:solidFill>
                  <a:srgbClr val="0D0D0D"/>
                </a:solidFill>
                <a:latin typeface="Times New Roman"/>
                <a:ea typeface="Times New Roman"/>
                <a:cs typeface="Times New Roman"/>
                <a:sym typeface="Times New Roman"/>
              </a:rPr>
              <a:t>Data </a:t>
            </a:r>
            <a:r>
              <a:rPr lang="en" sz="1375">
                <a:solidFill>
                  <a:srgbClr val="0D0D0D"/>
                </a:solidFill>
                <a:latin typeface="Times New Roman"/>
                <a:ea typeface="Times New Roman"/>
                <a:cs typeface="Times New Roman"/>
                <a:sym typeface="Times New Roman"/>
              </a:rPr>
              <a:t>Preparation</a:t>
            </a:r>
            <a:endParaRPr sz="1375">
              <a:solidFill>
                <a:srgbClr val="0D0D0D"/>
              </a:solidFill>
              <a:latin typeface="Times New Roman"/>
              <a:ea typeface="Times New Roman"/>
              <a:cs typeface="Times New Roman"/>
              <a:sym typeface="Times New Roman"/>
            </a:endParaRPr>
          </a:p>
          <a:p>
            <a:pPr indent="-138112" lvl="0" marL="177800" marR="0" rtl="0" algn="ctr">
              <a:lnSpc>
                <a:spcPct val="130000"/>
              </a:lnSpc>
              <a:spcBef>
                <a:spcPts val="1000"/>
              </a:spcBef>
              <a:spcAft>
                <a:spcPts val="0"/>
              </a:spcAft>
              <a:buClr>
                <a:srgbClr val="0D0D0D"/>
              </a:buClr>
              <a:buSzPts val="1375"/>
              <a:buFont typeface="Times New Roman"/>
              <a:buChar char="•"/>
            </a:pPr>
            <a:r>
              <a:rPr i="0" lang="en" sz="1375" u="none" cap="none" strike="noStrike">
                <a:solidFill>
                  <a:srgbClr val="0D0D0D"/>
                </a:solidFill>
                <a:latin typeface="Times New Roman"/>
                <a:ea typeface="Times New Roman"/>
                <a:cs typeface="Times New Roman"/>
                <a:sym typeface="Times New Roman"/>
              </a:rPr>
              <a:t>Model </a:t>
            </a:r>
            <a:r>
              <a:rPr lang="en" sz="1375">
                <a:solidFill>
                  <a:srgbClr val="0D0D0D"/>
                </a:solidFill>
                <a:latin typeface="Times New Roman"/>
                <a:ea typeface="Times New Roman"/>
                <a:cs typeface="Times New Roman"/>
                <a:sym typeface="Times New Roman"/>
              </a:rPr>
              <a:t>Selection</a:t>
            </a:r>
            <a:endParaRPr sz="1375">
              <a:solidFill>
                <a:srgbClr val="0D0D0D"/>
              </a:solidFill>
              <a:latin typeface="Times New Roman"/>
              <a:ea typeface="Times New Roman"/>
              <a:cs typeface="Times New Roman"/>
              <a:sym typeface="Times New Roman"/>
            </a:endParaRPr>
          </a:p>
          <a:p>
            <a:pPr indent="-138112" lvl="0" marL="177800" marR="0" rtl="0" algn="ctr">
              <a:lnSpc>
                <a:spcPct val="130000"/>
              </a:lnSpc>
              <a:spcBef>
                <a:spcPts val="1000"/>
              </a:spcBef>
              <a:spcAft>
                <a:spcPts val="0"/>
              </a:spcAft>
              <a:buClr>
                <a:srgbClr val="0D0D0D"/>
              </a:buClr>
              <a:buSzPts val="1375"/>
              <a:buFont typeface="Times New Roman"/>
              <a:buChar char="•"/>
            </a:pPr>
            <a:r>
              <a:rPr lang="en" sz="1375">
                <a:solidFill>
                  <a:srgbClr val="0D0D0D"/>
                </a:solidFill>
                <a:latin typeface="Times New Roman"/>
                <a:ea typeface="Times New Roman"/>
                <a:cs typeface="Times New Roman"/>
                <a:sym typeface="Times New Roman"/>
              </a:rPr>
              <a:t>Model Evaluation</a:t>
            </a:r>
            <a:endParaRPr sz="1375">
              <a:solidFill>
                <a:srgbClr val="0D0D0D"/>
              </a:solidFill>
              <a:latin typeface="Times New Roman"/>
              <a:ea typeface="Times New Roman"/>
              <a:cs typeface="Times New Roman"/>
              <a:sym typeface="Times New Roman"/>
            </a:endParaRPr>
          </a:p>
          <a:p>
            <a:pPr indent="-138112" lvl="0" marL="177800" marR="0" rtl="0" algn="ctr">
              <a:lnSpc>
                <a:spcPct val="130000"/>
              </a:lnSpc>
              <a:spcBef>
                <a:spcPts val="1000"/>
              </a:spcBef>
              <a:spcAft>
                <a:spcPts val="0"/>
              </a:spcAft>
              <a:buClr>
                <a:srgbClr val="0D0D0D"/>
              </a:buClr>
              <a:buSzPts val="1375"/>
              <a:buFont typeface="Times New Roman"/>
              <a:buChar char="•"/>
            </a:pPr>
            <a:r>
              <a:rPr lang="en" sz="1375">
                <a:solidFill>
                  <a:srgbClr val="0D0D0D"/>
                </a:solidFill>
                <a:latin typeface="Times New Roman"/>
                <a:ea typeface="Times New Roman"/>
                <a:cs typeface="Times New Roman"/>
                <a:sym typeface="Times New Roman"/>
              </a:rPr>
              <a:t>Deployment</a:t>
            </a:r>
            <a:endParaRPr sz="1375">
              <a:solidFill>
                <a:srgbClr val="0D0D0D"/>
              </a:solidFill>
              <a:latin typeface="Times New Roman"/>
              <a:ea typeface="Times New Roman"/>
              <a:cs typeface="Times New Roman"/>
              <a:sym typeface="Times New Roman"/>
            </a:endParaRPr>
          </a:p>
          <a:p>
            <a:pPr indent="-138112" lvl="0" marL="177800" marR="0" rtl="0" algn="ctr">
              <a:lnSpc>
                <a:spcPct val="130000"/>
              </a:lnSpc>
              <a:spcBef>
                <a:spcPts val="1000"/>
              </a:spcBef>
              <a:spcAft>
                <a:spcPts val="0"/>
              </a:spcAft>
              <a:buClr>
                <a:srgbClr val="0D0D0D"/>
              </a:buClr>
              <a:buSzPts val="1375"/>
              <a:buFont typeface="Times New Roman"/>
              <a:buChar char="•"/>
            </a:pPr>
            <a:r>
              <a:rPr i="0" lang="en" sz="1375" u="none" cap="none" strike="noStrike">
                <a:solidFill>
                  <a:srgbClr val="0D0D0D"/>
                </a:solidFill>
                <a:latin typeface="Times New Roman"/>
                <a:ea typeface="Times New Roman"/>
                <a:cs typeface="Times New Roman"/>
                <a:sym typeface="Times New Roman"/>
              </a:rPr>
              <a:t>Conclusion</a:t>
            </a:r>
            <a:endParaRPr i="0" sz="1375" u="none" cap="none" strike="noStrike">
              <a:solidFill>
                <a:srgbClr val="0D0D0D"/>
              </a:solidFill>
              <a:latin typeface="Times New Roman"/>
              <a:ea typeface="Times New Roman"/>
              <a:cs typeface="Times New Roman"/>
              <a:sym typeface="Times New Roman"/>
            </a:endParaRPr>
          </a:p>
          <a:p>
            <a:pPr indent="0" lvl="0" marL="0" marR="0" rtl="0" algn="l">
              <a:lnSpc>
                <a:spcPct val="130000"/>
              </a:lnSpc>
              <a:spcBef>
                <a:spcPts val="1000"/>
              </a:spcBef>
              <a:spcAft>
                <a:spcPts val="1000"/>
              </a:spcAft>
              <a:buSzPts val="935"/>
              <a:buNone/>
            </a:pPr>
            <a:r>
              <a:t/>
            </a:r>
            <a:endParaRPr sz="1375">
              <a:solidFill>
                <a:srgbClr val="0D0D0D"/>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sz="3000">
                <a:solidFill>
                  <a:srgbClr val="0D0D0D"/>
                </a:solidFill>
                <a:latin typeface="Times New Roman"/>
                <a:ea typeface="Times New Roman"/>
                <a:cs typeface="Times New Roman"/>
                <a:sym typeface="Times New Roman"/>
              </a:rPr>
              <a:t>Model Selection </a:t>
            </a:r>
            <a:endParaRPr sz="3000">
              <a:solidFill>
                <a:srgbClr val="0D0D0D"/>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410" name="Google Shape;410;p33"/>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marR="0" rtl="0" algn="l">
              <a:lnSpc>
                <a:spcPct val="115000"/>
              </a:lnSpc>
              <a:spcBef>
                <a:spcPts val="0"/>
              </a:spcBef>
              <a:spcAft>
                <a:spcPts val="0"/>
              </a:spcAft>
              <a:buNone/>
            </a:pPr>
            <a:r>
              <a:rPr b="1" lang="en">
                <a:solidFill>
                  <a:srgbClr val="0D0D0D"/>
                </a:solidFill>
                <a:latin typeface="Times New Roman"/>
                <a:ea typeface="Times New Roman"/>
                <a:cs typeface="Times New Roman"/>
                <a:sym typeface="Times New Roman"/>
              </a:rPr>
              <a:t>Principal Component Analysis (PCA)</a:t>
            </a:r>
            <a:endParaRPr b="1">
              <a:solidFill>
                <a:srgbClr val="0D0D0D"/>
              </a:solidFill>
              <a:latin typeface="Times New Roman"/>
              <a:ea typeface="Times New Roman"/>
              <a:cs typeface="Times New Roman"/>
              <a:sym typeface="Times New Roman"/>
            </a:endParaRPr>
          </a:p>
          <a:p>
            <a:pPr indent="-317500" lvl="0" marL="457200" marR="0" rtl="0" algn="l">
              <a:lnSpc>
                <a:spcPct val="115000"/>
              </a:lnSpc>
              <a:spcBef>
                <a:spcPts val="1500"/>
              </a:spcBef>
              <a:spcAft>
                <a:spcPts val="0"/>
              </a:spcAft>
              <a:buClr>
                <a:srgbClr val="0D0D0D"/>
              </a:buClr>
              <a:buSzPts val="1400"/>
              <a:buFont typeface="Times New Roman"/>
              <a:buChar char="●"/>
            </a:pPr>
            <a:r>
              <a:rPr lang="en">
                <a:solidFill>
                  <a:srgbClr val="0D0D0D"/>
                </a:solidFill>
                <a:latin typeface="Times New Roman"/>
                <a:ea typeface="Times New Roman"/>
                <a:cs typeface="Times New Roman"/>
                <a:sym typeface="Times New Roman"/>
              </a:rPr>
              <a:t>Purpose of PCA: Dimensionality reduction while retaining variance, Simplifies dataset for better analysis</a:t>
            </a:r>
            <a:endParaRPr>
              <a:solidFill>
                <a:srgbClr val="0D0D0D"/>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rgbClr val="0D0D0D"/>
              </a:buClr>
              <a:buSzPts val="1400"/>
              <a:buFont typeface="Times New Roman"/>
              <a:buChar char="●"/>
            </a:pPr>
            <a:r>
              <a:rPr lang="en">
                <a:solidFill>
                  <a:srgbClr val="0D0D0D"/>
                </a:solidFill>
                <a:latin typeface="Times New Roman"/>
                <a:ea typeface="Times New Roman"/>
                <a:cs typeface="Times New Roman"/>
                <a:sym typeface="Times New Roman"/>
              </a:rPr>
              <a:t>Process: Standardized features, Applied PCA retaining 95% variance, Reduced 77 features to 18 principal components</a:t>
            </a:r>
            <a:endParaRPr>
              <a:solidFill>
                <a:srgbClr val="0D0D0D"/>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rgbClr val="0D0D0D"/>
              </a:buClr>
              <a:buSzPts val="1400"/>
              <a:buFont typeface="Times New Roman"/>
              <a:buChar char="●"/>
            </a:pPr>
            <a:r>
              <a:rPr lang="en">
                <a:solidFill>
                  <a:srgbClr val="0D0D0D"/>
                </a:solidFill>
                <a:latin typeface="Times New Roman"/>
                <a:ea typeface="Times New Roman"/>
                <a:cs typeface="Times New Roman"/>
                <a:sym typeface="Times New Roman"/>
              </a:rPr>
              <a:t>Benefits: Reduced complexity, Identification of influential features</a:t>
            </a:r>
            <a:endParaRPr>
              <a:solidFill>
                <a:srgbClr val="0D0D0D"/>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rgbClr val="0D0D0D"/>
              </a:buClr>
              <a:buSzPts val="1400"/>
              <a:buFont typeface="Times New Roman"/>
              <a:buChar char="●"/>
            </a:pPr>
            <a:r>
              <a:rPr lang="en">
                <a:solidFill>
                  <a:srgbClr val="0D0D0D"/>
                </a:solidFill>
                <a:latin typeface="Times New Roman"/>
                <a:ea typeface="Times New Roman"/>
                <a:cs typeface="Times New Roman"/>
                <a:sym typeface="Times New Roman"/>
              </a:rPr>
              <a:t>Results: PC1 heavily influenced by Number of Created Discussions and Author Increase</a:t>
            </a:r>
            <a:endParaRPr>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a:solidFill>
                <a:srgbClr val="0D0D0D"/>
              </a:solidFill>
              <a:highlight>
                <a:srgbClr val="FFFFFF"/>
              </a:highlight>
              <a:latin typeface="Times New Roman"/>
              <a:ea typeface="Times New Roman"/>
              <a:cs typeface="Times New Roman"/>
              <a:sym typeface="Times New Roman"/>
            </a:endParaRPr>
          </a:p>
          <a:p>
            <a:pPr indent="0" lvl="0" marL="0" rtl="0" algn="l">
              <a:lnSpc>
                <a:spcPct val="100000"/>
              </a:lnSpc>
              <a:spcBef>
                <a:spcPts val="1500"/>
              </a:spcBef>
              <a:spcAft>
                <a:spcPts val="0"/>
              </a:spcAft>
              <a:buNone/>
            </a:pPr>
            <a:r>
              <a:t/>
            </a:r>
            <a:endParaRPr b="1">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4"/>
          <p:cNvSpPr txBox="1"/>
          <p:nvPr>
            <p:ph type="title"/>
          </p:nvPr>
        </p:nvSpPr>
        <p:spPr>
          <a:xfrm>
            <a:off x="628650" y="273844"/>
            <a:ext cx="7886700" cy="9942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t/>
            </a:r>
            <a:endParaRPr/>
          </a:p>
          <a:p>
            <a:pPr indent="0" lvl="0" marL="0" rtl="0" algn="ctr">
              <a:spcBef>
                <a:spcPts val="0"/>
              </a:spcBef>
              <a:spcAft>
                <a:spcPts val="0"/>
              </a:spcAft>
              <a:buNone/>
            </a:pPr>
            <a:r>
              <a:rPr lang="en" sz="3000">
                <a:solidFill>
                  <a:srgbClr val="0D0D0D"/>
                </a:solidFill>
                <a:latin typeface="Times New Roman"/>
                <a:ea typeface="Times New Roman"/>
                <a:cs typeface="Times New Roman"/>
                <a:sym typeface="Times New Roman"/>
              </a:rPr>
              <a:t>Model Selection </a:t>
            </a:r>
            <a:endParaRPr sz="3000">
              <a:solidFill>
                <a:srgbClr val="0D0D0D"/>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416" name="Google Shape;416;p34"/>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60000"/>
              </a:lnSpc>
              <a:spcBef>
                <a:spcPts val="1400"/>
              </a:spcBef>
              <a:spcAft>
                <a:spcPts val="0"/>
              </a:spcAft>
              <a:buNone/>
            </a:pPr>
            <a:r>
              <a:rPr b="1" lang="en">
                <a:solidFill>
                  <a:srgbClr val="0D0D0D"/>
                </a:solidFill>
                <a:latin typeface="Times New Roman"/>
                <a:ea typeface="Times New Roman"/>
                <a:cs typeface="Times New Roman"/>
                <a:sym typeface="Times New Roman"/>
              </a:rPr>
              <a:t>LinearSVR (PCA)</a:t>
            </a:r>
            <a:endParaRPr b="1">
              <a:solidFill>
                <a:srgbClr val="0D0D0D"/>
              </a:solidFill>
              <a:highlight>
                <a:srgbClr val="FFFFFF"/>
              </a:highlight>
              <a:latin typeface="Times New Roman"/>
              <a:ea typeface="Times New Roman"/>
              <a:cs typeface="Times New Roman"/>
              <a:sym typeface="Times New Roman"/>
            </a:endParaRPr>
          </a:p>
          <a:p>
            <a:pPr indent="-311150" lvl="0" marL="457200" marR="0" rtl="0" algn="l">
              <a:lnSpc>
                <a:spcPct val="115000"/>
              </a:lnSpc>
              <a:spcBef>
                <a:spcPts val="40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Linear Support Vector Regression (SVR) is a type of support vector machine that performs linear regression in a high-dimensional space.</a:t>
            </a:r>
            <a:endParaRPr>
              <a:solidFill>
                <a:srgbClr val="0D0D0D"/>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Strengths: </a:t>
            </a:r>
            <a:endParaRPr>
              <a:solidFill>
                <a:srgbClr val="0D0D0D"/>
              </a:solidFill>
              <a:latin typeface="Times New Roman"/>
              <a:ea typeface="Times New Roman"/>
              <a:cs typeface="Times New Roman"/>
              <a:sym typeface="Times New Roman"/>
            </a:endParaRPr>
          </a:p>
          <a:p>
            <a:pPr indent="-311150" lvl="1" marL="9144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Capable of handling large feature spaces.</a:t>
            </a:r>
            <a:endParaRPr sz="1300">
              <a:solidFill>
                <a:srgbClr val="0D0D0D"/>
              </a:solidFill>
              <a:latin typeface="Times New Roman"/>
              <a:ea typeface="Times New Roman"/>
              <a:cs typeface="Times New Roman"/>
              <a:sym typeface="Times New Roman"/>
            </a:endParaRPr>
          </a:p>
          <a:p>
            <a:pPr indent="-311150" lvl="1" marL="9144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Provides a unique solution due to the convex nature of the optimization problem.</a:t>
            </a:r>
            <a:endParaRPr sz="1300">
              <a:solidFill>
                <a:srgbClr val="0D0D0D"/>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Strengths of Model Regarding This Application:</a:t>
            </a:r>
            <a:endParaRPr>
              <a:solidFill>
                <a:srgbClr val="0D0D0D"/>
              </a:solidFill>
              <a:latin typeface="Times New Roman"/>
              <a:ea typeface="Times New Roman"/>
              <a:cs typeface="Times New Roman"/>
              <a:sym typeface="Times New Roman"/>
            </a:endParaRPr>
          </a:p>
          <a:p>
            <a:pPr indent="-311150" lvl="1" marL="9144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Effective at capturing linear relationships within social media data.</a:t>
            </a:r>
            <a:endParaRPr sz="1300">
              <a:solidFill>
                <a:srgbClr val="0D0D0D"/>
              </a:solidFill>
              <a:latin typeface="Times New Roman"/>
              <a:ea typeface="Times New Roman"/>
              <a:cs typeface="Times New Roman"/>
              <a:sym typeface="Times New Roman"/>
            </a:endParaRPr>
          </a:p>
          <a:p>
            <a:pPr indent="-311150" lvl="1" marL="9144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Suitable for datasets with a large number of features after PCA.</a:t>
            </a:r>
            <a:endParaRPr sz="1300">
              <a:solidFill>
                <a:srgbClr val="0D0D0D"/>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Rationale: </a:t>
            </a:r>
            <a:endParaRPr>
              <a:solidFill>
                <a:srgbClr val="0D0D0D"/>
              </a:solidFill>
              <a:latin typeface="Times New Roman"/>
              <a:ea typeface="Times New Roman"/>
              <a:cs typeface="Times New Roman"/>
              <a:sym typeface="Times New Roman"/>
            </a:endParaRPr>
          </a:p>
          <a:p>
            <a:pPr indent="-311150" lvl="1" marL="9144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Chosen for its ability to perform linear regression in high-dimensional spaces, which is beneficial after dimensionality reduction with PCA.</a:t>
            </a:r>
            <a:endParaRPr sz="1300">
              <a:solidFill>
                <a:srgbClr val="0D0D0D"/>
              </a:solidFill>
              <a:latin typeface="Times New Roman"/>
              <a:ea typeface="Times New Roman"/>
              <a:cs typeface="Times New Roman"/>
              <a:sym typeface="Times New Roman"/>
            </a:endParaRPr>
          </a:p>
          <a:p>
            <a:pPr indent="-311150" lvl="1" marL="9144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Handles large datasets efficiently, making it suitable for social media analytics.</a:t>
            </a:r>
            <a:endParaRPr sz="1300">
              <a:solidFill>
                <a:srgbClr val="0D0D0D"/>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500"/>
              </a:spcBef>
              <a:spcAft>
                <a:spcPts val="0"/>
              </a:spcAft>
              <a:buNone/>
            </a:pPr>
            <a:r>
              <a:t/>
            </a:r>
            <a:endParaRPr>
              <a:solidFill>
                <a:srgbClr val="0D0D0D"/>
              </a:solidFill>
              <a:latin typeface="Times New Roman"/>
              <a:ea typeface="Times New Roman"/>
              <a:cs typeface="Times New Roman"/>
              <a:sym typeface="Times New Roman"/>
            </a:endParaRPr>
          </a:p>
          <a:p>
            <a:pPr indent="0" lvl="0" marL="0" rtl="0" algn="l">
              <a:spcBef>
                <a:spcPts val="15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5"/>
          <p:cNvSpPr txBox="1"/>
          <p:nvPr>
            <p:ph type="title"/>
          </p:nvPr>
        </p:nvSpPr>
        <p:spPr>
          <a:xfrm>
            <a:off x="628650" y="273844"/>
            <a:ext cx="7886700" cy="994200"/>
          </a:xfrm>
          <a:prstGeom prst="rect">
            <a:avLst/>
          </a:prstGeom>
        </p:spPr>
        <p:txBody>
          <a:bodyPr anchorCtr="0" anchor="ctr" bIns="34275" lIns="68575" spcFirstLastPara="1" rIns="68575" wrap="square" tIns="34275">
            <a:normAutofit fontScale="90000"/>
          </a:bodyPr>
          <a:lstStyle/>
          <a:p>
            <a:pPr indent="0" lvl="0" marL="0" rtl="0" algn="ctr">
              <a:spcBef>
                <a:spcPts val="0"/>
              </a:spcBef>
              <a:spcAft>
                <a:spcPts val="0"/>
              </a:spcAft>
              <a:buNone/>
            </a:pPr>
            <a:r>
              <a:t/>
            </a:r>
            <a:endParaRPr sz="3000">
              <a:solidFill>
                <a:srgbClr val="0D0D0D"/>
              </a:solidFill>
              <a:latin typeface="Times New Roman"/>
              <a:ea typeface="Times New Roman"/>
              <a:cs typeface="Times New Roman"/>
              <a:sym typeface="Times New Roman"/>
            </a:endParaRPr>
          </a:p>
          <a:p>
            <a:pPr indent="0" lvl="0" marL="0" rtl="0" algn="ctr">
              <a:spcBef>
                <a:spcPts val="0"/>
              </a:spcBef>
              <a:spcAft>
                <a:spcPts val="0"/>
              </a:spcAft>
              <a:buNone/>
            </a:pPr>
            <a:r>
              <a:t/>
            </a:r>
            <a:endParaRPr sz="3000">
              <a:solidFill>
                <a:srgbClr val="0D0D0D"/>
              </a:solidFill>
              <a:latin typeface="Times New Roman"/>
              <a:ea typeface="Times New Roman"/>
              <a:cs typeface="Times New Roman"/>
              <a:sym typeface="Times New Roman"/>
            </a:endParaRPr>
          </a:p>
          <a:p>
            <a:pPr indent="0" lvl="0" marL="0" rtl="0" algn="ctr">
              <a:spcBef>
                <a:spcPts val="0"/>
              </a:spcBef>
              <a:spcAft>
                <a:spcPts val="0"/>
              </a:spcAft>
              <a:buNone/>
            </a:pPr>
            <a:r>
              <a:rPr lang="en" sz="3000">
                <a:solidFill>
                  <a:srgbClr val="0D0D0D"/>
                </a:solidFill>
                <a:latin typeface="Times New Roman"/>
                <a:ea typeface="Times New Roman"/>
                <a:cs typeface="Times New Roman"/>
                <a:sym typeface="Times New Roman"/>
              </a:rPr>
              <a:t>Model Selection</a:t>
            </a:r>
            <a:endParaRPr sz="3000">
              <a:solidFill>
                <a:srgbClr val="0D0D0D"/>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0D0D0D"/>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0D0D0D"/>
              </a:solidFill>
              <a:latin typeface="Times New Roman"/>
              <a:ea typeface="Times New Roman"/>
              <a:cs typeface="Times New Roman"/>
              <a:sym typeface="Times New Roman"/>
            </a:endParaRPr>
          </a:p>
        </p:txBody>
      </p:sp>
      <p:sp>
        <p:nvSpPr>
          <p:cNvPr id="422" name="Google Shape;422;p3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60000"/>
              </a:lnSpc>
              <a:spcBef>
                <a:spcPts val="1400"/>
              </a:spcBef>
              <a:spcAft>
                <a:spcPts val="0"/>
              </a:spcAft>
              <a:buNone/>
            </a:pPr>
            <a:r>
              <a:rPr b="1" lang="en">
                <a:solidFill>
                  <a:srgbClr val="0D0D0D"/>
                </a:solidFill>
                <a:latin typeface="Times New Roman"/>
                <a:ea typeface="Times New Roman"/>
                <a:cs typeface="Times New Roman"/>
                <a:sym typeface="Times New Roman"/>
              </a:rPr>
              <a:t>KernelSVR (PCA)</a:t>
            </a:r>
            <a:endParaRPr b="1">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Kernel Support Vector Regression (SVR) extends SVR by applying the kernel trick, enabling it to model nonlinear relationships.</a:t>
            </a:r>
            <a:endParaRPr>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Strengths:</a:t>
            </a:r>
            <a:endParaRPr>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Can model complex nonlinear relationships.</a:t>
            </a:r>
            <a:endParaRPr sz="1300">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Uses kernel functions to transform data into higher dimensions.</a:t>
            </a:r>
            <a:endParaRPr sz="1300">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Strengths of Model Regarding This Application:</a:t>
            </a:r>
            <a:endParaRPr>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Potential to capture complex patterns in social media interactions.</a:t>
            </a:r>
            <a:endParaRPr sz="1300">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Flexible in handling various types of data distributions in social media metrics.</a:t>
            </a:r>
            <a:endParaRPr sz="1300">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Rationale:</a:t>
            </a:r>
            <a:endParaRPr>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Chosen for its ability to handle nonlinear relationships, which can be present in social media data after PCA transformation.</a:t>
            </a:r>
            <a:endParaRPr sz="1300">
              <a:solidFill>
                <a:srgbClr val="0D0D0D"/>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Provides flexibility in capturing intricate patterns in the data.</a:t>
            </a:r>
            <a:endParaRPr sz="1300">
              <a:solidFill>
                <a:srgbClr val="0D0D0D"/>
              </a:solidFill>
              <a:latin typeface="Times New Roman"/>
              <a:ea typeface="Times New Roman"/>
              <a:cs typeface="Times New Roman"/>
              <a:sym typeface="Times New Roman"/>
            </a:endParaRPr>
          </a:p>
          <a:p>
            <a:pPr indent="0" lvl="0" marL="0" rtl="0" algn="l">
              <a:lnSpc>
                <a:spcPct val="115000"/>
              </a:lnSpc>
              <a:spcBef>
                <a:spcPts val="2100"/>
              </a:spcBef>
              <a:spcAft>
                <a:spcPts val="0"/>
              </a:spcAft>
              <a:buNone/>
            </a:pPr>
            <a:r>
              <a:t/>
            </a:r>
            <a:endParaRPr>
              <a:solidFill>
                <a:srgbClr val="0D0D0D"/>
              </a:solidFill>
              <a:latin typeface="Times New Roman"/>
              <a:ea typeface="Times New Roman"/>
              <a:cs typeface="Times New Roman"/>
              <a:sym typeface="Times New Roman"/>
            </a:endParaRPr>
          </a:p>
          <a:p>
            <a:pPr indent="0" lvl="0" marL="0" rtl="0" algn="l">
              <a:spcBef>
                <a:spcPts val="21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sz="3000">
                <a:solidFill>
                  <a:srgbClr val="0D0D0D"/>
                </a:solidFill>
                <a:latin typeface="Times New Roman"/>
                <a:ea typeface="Times New Roman"/>
                <a:cs typeface="Times New Roman"/>
                <a:sym typeface="Times New Roman"/>
              </a:rPr>
              <a:t>Model Selection </a:t>
            </a:r>
            <a:endParaRPr sz="3000">
              <a:solidFill>
                <a:srgbClr val="0D0D0D"/>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428" name="Google Shape;428;p36"/>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lnSpc>
                <a:spcPct val="115000"/>
              </a:lnSpc>
              <a:spcBef>
                <a:spcPts val="1500"/>
              </a:spcBef>
              <a:spcAft>
                <a:spcPts val="0"/>
              </a:spcAft>
              <a:buNone/>
            </a:pPr>
            <a:r>
              <a:rPr b="1" lang="en">
                <a:solidFill>
                  <a:srgbClr val="0D0D0D"/>
                </a:solidFill>
                <a:latin typeface="Times New Roman"/>
                <a:ea typeface="Times New Roman"/>
                <a:cs typeface="Times New Roman"/>
                <a:sym typeface="Times New Roman"/>
              </a:rPr>
              <a:t>KNN Regression (PCA):</a:t>
            </a:r>
            <a:endParaRPr b="1">
              <a:solidFill>
                <a:srgbClr val="0D0D0D"/>
              </a:solidFill>
              <a:latin typeface="Times New Roman"/>
              <a:ea typeface="Times New Roman"/>
              <a:cs typeface="Times New Roman"/>
              <a:sym typeface="Times New Roman"/>
            </a:endParaRPr>
          </a:p>
          <a:p>
            <a:pPr indent="-311150" lvl="0" marL="457200" rtl="0" algn="l">
              <a:lnSpc>
                <a:spcPct val="115000"/>
              </a:lnSpc>
              <a:spcBef>
                <a:spcPts val="210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Description: Predicts target variable based on the k-nearest training samples in feature space.</a:t>
            </a:r>
            <a:endParaRPr>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Strengths:</a:t>
            </a:r>
            <a:endParaRPr>
              <a:solidFill>
                <a:srgbClr val="0D0D0D"/>
              </a:solidFill>
              <a:latin typeface="Times New Roman"/>
              <a:ea typeface="Times New Roman"/>
              <a:cs typeface="Times New Roman"/>
              <a:sym typeface="Times New Roman"/>
            </a:endParaRPr>
          </a:p>
          <a:p>
            <a:pPr indent="-311150" lvl="1" marL="9144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Simple to implement.</a:t>
            </a:r>
            <a:endParaRPr sz="1300">
              <a:solidFill>
                <a:srgbClr val="0D0D0D"/>
              </a:solidFill>
              <a:latin typeface="Times New Roman"/>
              <a:ea typeface="Times New Roman"/>
              <a:cs typeface="Times New Roman"/>
              <a:sym typeface="Times New Roman"/>
            </a:endParaRPr>
          </a:p>
          <a:p>
            <a:pPr indent="-311150" lvl="1" marL="9144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No assumptions about data distribution.</a:t>
            </a:r>
            <a:endParaRPr sz="1300">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Application to Social Media Virality Prediction:</a:t>
            </a:r>
            <a:endParaRPr>
              <a:solidFill>
                <a:srgbClr val="0D0D0D"/>
              </a:solidFill>
              <a:latin typeface="Times New Roman"/>
              <a:ea typeface="Times New Roman"/>
              <a:cs typeface="Times New Roman"/>
              <a:sym typeface="Times New Roman"/>
            </a:endParaRPr>
          </a:p>
          <a:p>
            <a:pPr indent="-311150" lvl="1" marL="9144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Effective for datasets with local structure post-PCA.</a:t>
            </a:r>
            <a:endParaRPr sz="1300">
              <a:solidFill>
                <a:srgbClr val="0D0D0D"/>
              </a:solidFill>
              <a:latin typeface="Times New Roman"/>
              <a:ea typeface="Times New Roman"/>
              <a:cs typeface="Times New Roman"/>
              <a:sym typeface="Times New Roman"/>
            </a:endParaRPr>
          </a:p>
          <a:p>
            <a:pPr indent="-311150" lvl="1" marL="9144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Adapts to different scales and distributions of social media data.</a:t>
            </a:r>
            <a:endParaRPr sz="1300">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Rationale: Chosen for simplicity and capturing local relationships. Suitable for non-parametric modeling.</a:t>
            </a:r>
            <a:endParaRPr>
              <a:solidFill>
                <a:srgbClr val="0D0D0D"/>
              </a:solidFill>
              <a:latin typeface="Times New Roman"/>
              <a:ea typeface="Times New Roman"/>
              <a:cs typeface="Times New Roman"/>
              <a:sym typeface="Times New Roman"/>
            </a:endParaRPr>
          </a:p>
          <a:p>
            <a:pPr indent="0" lvl="0" marL="0" rtl="0" algn="l">
              <a:spcBef>
                <a:spcPts val="21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7"/>
          <p:cNvSpPr txBox="1"/>
          <p:nvPr>
            <p:ph type="title"/>
          </p:nvPr>
        </p:nvSpPr>
        <p:spPr>
          <a:xfrm>
            <a:off x="628650" y="273844"/>
            <a:ext cx="7886700" cy="994200"/>
          </a:xfrm>
          <a:prstGeom prst="rect">
            <a:avLst/>
          </a:prstGeom>
        </p:spPr>
        <p:txBody>
          <a:bodyPr anchorCtr="0" anchor="ctr" bIns="34275" lIns="68575" spcFirstLastPara="1" rIns="68575" wrap="square" tIns="34275">
            <a:normAutofit fontScale="90000"/>
          </a:bodyPr>
          <a:lstStyle/>
          <a:p>
            <a:pPr indent="0" lvl="0" marL="0" rtl="0" algn="ctr">
              <a:spcBef>
                <a:spcPts val="0"/>
              </a:spcBef>
              <a:spcAft>
                <a:spcPts val="0"/>
              </a:spcAft>
              <a:buNone/>
            </a:pPr>
            <a:r>
              <a:rPr lang="en" sz="3000">
                <a:solidFill>
                  <a:srgbClr val="0D0D0D"/>
                </a:solidFill>
                <a:latin typeface="Times New Roman"/>
                <a:ea typeface="Times New Roman"/>
                <a:cs typeface="Times New Roman"/>
                <a:sym typeface="Times New Roman"/>
              </a:rPr>
              <a:t>Model Selection </a:t>
            </a:r>
            <a:endParaRPr sz="3000">
              <a:solidFill>
                <a:srgbClr val="0D0D0D"/>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4" name="Google Shape;434;p3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lnSpc>
                <a:spcPct val="115000"/>
              </a:lnSpc>
              <a:spcBef>
                <a:spcPts val="1500"/>
              </a:spcBef>
              <a:spcAft>
                <a:spcPts val="0"/>
              </a:spcAft>
              <a:buNone/>
            </a:pPr>
            <a:r>
              <a:rPr b="1" lang="en">
                <a:solidFill>
                  <a:srgbClr val="0D0D0D"/>
                </a:solidFill>
                <a:latin typeface="Times New Roman"/>
                <a:ea typeface="Times New Roman"/>
                <a:cs typeface="Times New Roman"/>
                <a:sym typeface="Times New Roman"/>
              </a:rPr>
              <a:t>Polynomial Regression (PCA):</a:t>
            </a:r>
            <a:endParaRPr b="1">
              <a:solidFill>
                <a:srgbClr val="0D0D0D"/>
              </a:solidFill>
              <a:latin typeface="Times New Roman"/>
              <a:ea typeface="Times New Roman"/>
              <a:cs typeface="Times New Roman"/>
              <a:sym typeface="Times New Roman"/>
            </a:endParaRPr>
          </a:p>
          <a:p>
            <a:pPr indent="-311150" lvl="0" marL="457200" rtl="0" algn="l">
              <a:lnSpc>
                <a:spcPct val="115000"/>
              </a:lnSpc>
              <a:spcBef>
                <a:spcPts val="210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Description: Models relationship as an nth degree polynomial.</a:t>
            </a:r>
            <a:endParaRPr>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Strengths:</a:t>
            </a:r>
            <a:endParaRPr>
              <a:solidFill>
                <a:srgbClr val="0D0D0D"/>
              </a:solidFill>
              <a:latin typeface="Times New Roman"/>
              <a:ea typeface="Times New Roman"/>
              <a:cs typeface="Times New Roman"/>
              <a:sym typeface="Times New Roman"/>
            </a:endParaRPr>
          </a:p>
          <a:p>
            <a:pPr indent="-311150" lvl="1" marL="9144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Models nonlinear relationships with polynomial terms.</a:t>
            </a:r>
            <a:endParaRPr sz="1300">
              <a:solidFill>
                <a:srgbClr val="0D0D0D"/>
              </a:solidFill>
              <a:latin typeface="Times New Roman"/>
              <a:ea typeface="Times New Roman"/>
              <a:cs typeface="Times New Roman"/>
              <a:sym typeface="Times New Roman"/>
            </a:endParaRPr>
          </a:p>
          <a:p>
            <a:pPr indent="-311150" lvl="1" marL="9144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Fits a wide range of curves to the data.</a:t>
            </a:r>
            <a:endParaRPr sz="1300">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Application to Social Media Virality Prediction:</a:t>
            </a:r>
            <a:endParaRPr>
              <a:solidFill>
                <a:srgbClr val="0D0D0D"/>
              </a:solidFill>
              <a:latin typeface="Times New Roman"/>
              <a:ea typeface="Times New Roman"/>
              <a:cs typeface="Times New Roman"/>
              <a:sym typeface="Times New Roman"/>
            </a:endParaRPr>
          </a:p>
          <a:p>
            <a:pPr indent="-311150" lvl="1" marL="9144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Captures quadratic relationships in social media interactions post-PCA.</a:t>
            </a:r>
            <a:endParaRPr sz="1300">
              <a:solidFill>
                <a:srgbClr val="0D0D0D"/>
              </a:solidFill>
              <a:latin typeface="Times New Roman"/>
              <a:ea typeface="Times New Roman"/>
              <a:cs typeface="Times New Roman"/>
              <a:sym typeface="Times New Roman"/>
            </a:endParaRPr>
          </a:p>
          <a:p>
            <a:pPr indent="-311150" lvl="1" marL="914400" marR="0" rtl="0" algn="l">
              <a:lnSpc>
                <a:spcPct val="115000"/>
              </a:lnSpc>
              <a:spcBef>
                <a:spcPts val="0"/>
              </a:spcBef>
              <a:spcAft>
                <a:spcPts val="0"/>
              </a:spcAft>
              <a:buClr>
                <a:srgbClr val="0D0D0D"/>
              </a:buClr>
              <a:buSzPts val="1300"/>
              <a:buFont typeface="Times New Roman"/>
              <a:buChar char="○"/>
            </a:pPr>
            <a:r>
              <a:rPr lang="en" sz="1300">
                <a:solidFill>
                  <a:srgbClr val="0D0D0D"/>
                </a:solidFill>
                <a:latin typeface="Times New Roman"/>
                <a:ea typeface="Times New Roman"/>
                <a:cs typeface="Times New Roman"/>
                <a:sym typeface="Times New Roman"/>
              </a:rPr>
              <a:t>Fits data with polynomial-like distributions well.</a:t>
            </a:r>
            <a:endParaRPr sz="1300">
              <a:solidFill>
                <a:srgbClr val="0D0D0D"/>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Rationale: Chosen for modeling nonlinear relationships common in social media data. Balances complexity and predictive power.</a:t>
            </a:r>
            <a:endParaRPr>
              <a:solidFill>
                <a:srgbClr val="0D0D0D"/>
              </a:solidFill>
              <a:latin typeface="Times New Roman"/>
              <a:ea typeface="Times New Roman"/>
              <a:cs typeface="Times New Roman"/>
              <a:sym typeface="Times New Roman"/>
            </a:endParaRPr>
          </a:p>
          <a:p>
            <a:pPr indent="0" lvl="0" marL="0" rtl="0" algn="l">
              <a:spcBef>
                <a:spcPts val="21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8"/>
          <p:cNvSpPr txBox="1"/>
          <p:nvPr>
            <p:ph type="title"/>
          </p:nvPr>
        </p:nvSpPr>
        <p:spPr>
          <a:xfrm>
            <a:off x="628650" y="273844"/>
            <a:ext cx="7886700" cy="994200"/>
          </a:xfrm>
          <a:prstGeom prst="rect">
            <a:avLst/>
          </a:prstGeom>
        </p:spPr>
        <p:txBody>
          <a:bodyPr anchorCtr="0" anchor="ctr" bIns="34275" lIns="68575" spcFirstLastPara="1" rIns="68575" wrap="square" tIns="34275">
            <a:normAutofit fontScale="90000"/>
          </a:bodyPr>
          <a:lstStyle/>
          <a:p>
            <a:pPr indent="0" lvl="0" marL="0" rtl="0" algn="ctr">
              <a:spcBef>
                <a:spcPts val="0"/>
              </a:spcBef>
              <a:spcAft>
                <a:spcPts val="0"/>
              </a:spcAft>
              <a:buNone/>
            </a:pPr>
            <a:r>
              <a:rPr lang="en" sz="3000">
                <a:solidFill>
                  <a:srgbClr val="0D0D0D"/>
                </a:solidFill>
                <a:latin typeface="Times New Roman"/>
                <a:ea typeface="Times New Roman"/>
                <a:cs typeface="Times New Roman"/>
                <a:sym typeface="Times New Roman"/>
              </a:rPr>
              <a:t>Model Training</a:t>
            </a:r>
            <a:endParaRPr sz="3000">
              <a:solidFill>
                <a:srgbClr val="0D0D0D"/>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40" name="Google Shape;440;p38"/>
          <p:cNvPicPr preferRelativeResize="0"/>
          <p:nvPr/>
        </p:nvPicPr>
        <p:blipFill>
          <a:blip r:embed="rId3">
            <a:alphaModFix/>
          </a:blip>
          <a:stretch>
            <a:fillRect/>
          </a:stretch>
        </p:blipFill>
        <p:spPr>
          <a:xfrm>
            <a:off x="714250" y="1268038"/>
            <a:ext cx="7023599" cy="770325"/>
          </a:xfrm>
          <a:prstGeom prst="rect">
            <a:avLst/>
          </a:prstGeom>
          <a:noFill/>
          <a:ln>
            <a:noFill/>
          </a:ln>
        </p:spPr>
      </p:pic>
      <p:sp>
        <p:nvSpPr>
          <p:cNvPr id="441" name="Google Shape;441;p38"/>
          <p:cNvSpPr txBox="1"/>
          <p:nvPr/>
        </p:nvSpPr>
        <p:spPr>
          <a:xfrm>
            <a:off x="628650" y="686225"/>
            <a:ext cx="3125100" cy="492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0"/>
              </a:spcAft>
              <a:buNone/>
            </a:pPr>
            <a:r>
              <a:rPr b="1" lang="en">
                <a:solidFill>
                  <a:schemeClr val="dk2"/>
                </a:solidFill>
                <a:latin typeface="Times New Roman"/>
                <a:ea typeface="Times New Roman"/>
                <a:cs typeface="Times New Roman"/>
                <a:sym typeface="Times New Roman"/>
              </a:rPr>
              <a:t>Split Data into Training and Testing</a:t>
            </a:r>
            <a:endParaRPr b="1" sz="1300">
              <a:solidFill>
                <a:schemeClr val="dk2"/>
              </a:solidFill>
              <a:latin typeface="Nunito"/>
              <a:ea typeface="Nunito"/>
              <a:cs typeface="Nunito"/>
              <a:sym typeface="Nunito"/>
            </a:endParaRPr>
          </a:p>
        </p:txBody>
      </p:sp>
      <p:sp>
        <p:nvSpPr>
          <p:cNvPr id="442" name="Google Shape;442;p38"/>
          <p:cNvSpPr txBox="1"/>
          <p:nvPr/>
        </p:nvSpPr>
        <p:spPr>
          <a:xfrm>
            <a:off x="714250" y="2415125"/>
            <a:ext cx="3125100" cy="492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0"/>
              </a:spcAft>
              <a:buNone/>
            </a:pPr>
            <a:r>
              <a:rPr b="1" lang="en">
                <a:solidFill>
                  <a:schemeClr val="dk2"/>
                </a:solidFill>
                <a:latin typeface="Times New Roman"/>
                <a:ea typeface="Times New Roman"/>
                <a:cs typeface="Times New Roman"/>
                <a:sym typeface="Times New Roman"/>
              </a:rPr>
              <a:t>Performed Scaling of features</a:t>
            </a:r>
            <a:endParaRPr b="1" sz="1300">
              <a:solidFill>
                <a:schemeClr val="dk2"/>
              </a:solidFill>
              <a:latin typeface="Nunito"/>
              <a:ea typeface="Nunito"/>
              <a:cs typeface="Nunito"/>
              <a:sym typeface="Nunito"/>
            </a:endParaRPr>
          </a:p>
          <a:p>
            <a:pPr indent="0" lvl="0" marL="0" rtl="0" algn="l">
              <a:lnSpc>
                <a:spcPct val="90000"/>
              </a:lnSpc>
              <a:spcBef>
                <a:spcPts val="800"/>
              </a:spcBef>
              <a:spcAft>
                <a:spcPts val="0"/>
              </a:spcAft>
              <a:buNone/>
            </a:pPr>
            <a:r>
              <a:t/>
            </a:r>
            <a:endParaRPr b="1">
              <a:solidFill>
                <a:schemeClr val="dk2"/>
              </a:solidFill>
              <a:latin typeface="Times New Roman"/>
              <a:ea typeface="Times New Roman"/>
              <a:cs typeface="Times New Roman"/>
              <a:sym typeface="Times New Roman"/>
            </a:endParaRPr>
          </a:p>
        </p:txBody>
      </p:sp>
      <p:pic>
        <p:nvPicPr>
          <p:cNvPr id="443" name="Google Shape;443;p38"/>
          <p:cNvPicPr preferRelativeResize="0"/>
          <p:nvPr/>
        </p:nvPicPr>
        <p:blipFill>
          <a:blip r:embed="rId4">
            <a:alphaModFix/>
          </a:blip>
          <a:stretch>
            <a:fillRect/>
          </a:stretch>
        </p:blipFill>
        <p:spPr>
          <a:xfrm>
            <a:off x="714250" y="3106025"/>
            <a:ext cx="6504599" cy="1593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9"/>
          <p:cNvSpPr txBox="1"/>
          <p:nvPr>
            <p:ph type="title"/>
          </p:nvPr>
        </p:nvSpPr>
        <p:spPr>
          <a:xfrm>
            <a:off x="878375" y="136096"/>
            <a:ext cx="7886700" cy="335400"/>
          </a:xfrm>
          <a:prstGeom prst="rect">
            <a:avLst/>
          </a:prstGeom>
        </p:spPr>
        <p:txBody>
          <a:bodyPr anchorCtr="0" anchor="t" bIns="34275" lIns="68575" spcFirstLastPara="1" rIns="68575" wrap="square" tIns="34275">
            <a:normAutofit fontScale="90000"/>
          </a:bodyPr>
          <a:lstStyle/>
          <a:p>
            <a:pPr indent="0" lvl="0" marL="0" marR="0" rtl="0" algn="ctr">
              <a:lnSpc>
                <a:spcPct val="100000"/>
              </a:lnSpc>
              <a:spcBef>
                <a:spcPts val="0"/>
              </a:spcBef>
              <a:spcAft>
                <a:spcPts val="0"/>
              </a:spcAft>
              <a:buNone/>
            </a:pPr>
            <a:r>
              <a:rPr lang="en" sz="1850">
                <a:solidFill>
                  <a:srgbClr val="0D0D0D"/>
                </a:solidFill>
                <a:latin typeface="Times New Roman"/>
                <a:ea typeface="Times New Roman"/>
                <a:cs typeface="Times New Roman"/>
                <a:sym typeface="Times New Roman"/>
              </a:rPr>
              <a:t>Evaluation</a:t>
            </a:r>
            <a:endParaRPr sz="1850">
              <a:solidFill>
                <a:srgbClr val="0D0D0D"/>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0" sz="1300">
              <a:solidFill>
                <a:srgbClr val="0D0D0D"/>
              </a:solidFill>
              <a:latin typeface="Times New Roman"/>
              <a:ea typeface="Times New Roman"/>
              <a:cs typeface="Times New Roman"/>
              <a:sym typeface="Times New Roman"/>
            </a:endParaRPr>
          </a:p>
        </p:txBody>
      </p:sp>
      <p:graphicFrame>
        <p:nvGraphicFramePr>
          <p:cNvPr id="449" name="Google Shape;449;p39"/>
          <p:cNvGraphicFramePr/>
          <p:nvPr/>
        </p:nvGraphicFramePr>
        <p:xfrm>
          <a:off x="1202225" y="579325"/>
          <a:ext cx="3000000" cy="3000000"/>
        </p:xfrm>
        <a:graphic>
          <a:graphicData uri="http://schemas.openxmlformats.org/drawingml/2006/table">
            <a:tbl>
              <a:tblPr>
                <a:noFill/>
                <a:tableStyleId>{DAE167A7-E08B-4116-8BAF-3564739AC32B}</a:tableStyleId>
              </a:tblPr>
              <a:tblGrid>
                <a:gridCol w="1447800"/>
                <a:gridCol w="1447800"/>
                <a:gridCol w="1657525"/>
                <a:gridCol w="1238075"/>
              </a:tblGrid>
              <a:tr h="350850">
                <a:tc>
                  <a:txBody>
                    <a:bodyPr/>
                    <a:lstStyle/>
                    <a:p>
                      <a:pPr indent="0" lvl="0" marL="0" marR="0" rtl="0" algn="ctr">
                        <a:lnSpc>
                          <a:spcPct val="100000"/>
                        </a:lnSpc>
                        <a:spcBef>
                          <a:spcPts val="0"/>
                        </a:spcBef>
                        <a:spcAft>
                          <a:spcPts val="0"/>
                        </a:spcAft>
                        <a:buNone/>
                      </a:pPr>
                      <a:r>
                        <a:rPr b="1" lang="en" sz="1300">
                          <a:solidFill>
                            <a:srgbClr val="0D0D0D"/>
                          </a:solidFill>
                          <a:latin typeface="Times New Roman"/>
                          <a:ea typeface="Times New Roman"/>
                          <a:cs typeface="Times New Roman"/>
                          <a:sym typeface="Times New Roman"/>
                        </a:rPr>
                        <a:t>Model Name</a:t>
                      </a:r>
                      <a:endParaRPr b="1"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300">
                          <a:solidFill>
                            <a:srgbClr val="0D0D0D"/>
                          </a:solidFill>
                          <a:latin typeface="Times New Roman"/>
                          <a:ea typeface="Times New Roman"/>
                          <a:cs typeface="Times New Roman"/>
                          <a:sym typeface="Times New Roman"/>
                        </a:rPr>
                        <a:t>Model Parameter</a:t>
                      </a:r>
                      <a:endParaRPr b="1"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300">
                          <a:solidFill>
                            <a:srgbClr val="0D0D0D"/>
                          </a:solidFill>
                          <a:latin typeface="Times New Roman"/>
                          <a:ea typeface="Times New Roman"/>
                          <a:cs typeface="Times New Roman"/>
                          <a:sym typeface="Times New Roman"/>
                        </a:rPr>
                        <a:t>Train Accuracy</a:t>
                      </a:r>
                      <a:endParaRPr b="1"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300">
                          <a:solidFill>
                            <a:srgbClr val="0D0D0D"/>
                          </a:solidFill>
                          <a:latin typeface="Times New Roman"/>
                          <a:ea typeface="Times New Roman"/>
                          <a:cs typeface="Times New Roman"/>
                          <a:sym typeface="Times New Roman"/>
                        </a:rPr>
                        <a:t>Test Accuracy</a:t>
                      </a:r>
                      <a:endParaRPr b="1"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r>
              <a:tr h="350850">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KNN</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k = 3</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0.893</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0.908</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r>
              <a:tr h="350850">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Linear Reg</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0.957</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0.952</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r>
              <a:tr h="533250">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SGD Reg</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max_iter=10000, penalty=L2</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-2.930e+06</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-3.476e+06</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r>
              <a:tr h="350850">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Polynomial</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0.981</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0.024</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r>
              <a:tr h="350850">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Ridge</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alpha=0.00001</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0.957</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0.952</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r>
              <a:tr h="350850">
                <a:tc>
                  <a:txBody>
                    <a:bodyPr/>
                    <a:lstStyle/>
                    <a:p>
                      <a:pPr indent="0" lvl="0" marL="0" marR="0" rtl="0" algn="ctr">
                        <a:lnSpc>
                          <a:spcPct val="100000"/>
                        </a:lnSpc>
                        <a:spcBef>
                          <a:spcPts val="0"/>
                        </a:spcBef>
                        <a:spcAft>
                          <a:spcPts val="0"/>
                        </a:spcAft>
                        <a:buNone/>
                      </a:pPr>
                      <a:r>
                        <a:rPr b="1" lang="en" sz="1300">
                          <a:solidFill>
                            <a:srgbClr val="0D0D0D"/>
                          </a:solidFill>
                          <a:latin typeface="Times New Roman"/>
                          <a:ea typeface="Times New Roman"/>
                          <a:cs typeface="Times New Roman"/>
                          <a:sym typeface="Times New Roman"/>
                        </a:rPr>
                        <a:t>Lasso</a:t>
                      </a:r>
                      <a:endParaRPr b="1"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300">
                          <a:solidFill>
                            <a:srgbClr val="0D0D0D"/>
                          </a:solidFill>
                          <a:latin typeface="Times New Roman"/>
                          <a:ea typeface="Times New Roman"/>
                          <a:cs typeface="Times New Roman"/>
                          <a:sym typeface="Times New Roman"/>
                        </a:rPr>
                        <a:t>alpha=0.005</a:t>
                      </a:r>
                      <a:endParaRPr b="1"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300">
                          <a:solidFill>
                            <a:srgbClr val="0D0D0D"/>
                          </a:solidFill>
                          <a:latin typeface="Times New Roman"/>
                          <a:ea typeface="Times New Roman"/>
                          <a:cs typeface="Times New Roman"/>
                          <a:sym typeface="Times New Roman"/>
                        </a:rPr>
                        <a:t>0.957</a:t>
                      </a:r>
                      <a:endParaRPr b="1"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300">
                          <a:solidFill>
                            <a:srgbClr val="0D0D0D"/>
                          </a:solidFill>
                          <a:latin typeface="Times New Roman"/>
                          <a:ea typeface="Times New Roman"/>
                          <a:cs typeface="Times New Roman"/>
                          <a:sym typeface="Times New Roman"/>
                        </a:rPr>
                        <a:t>0.953</a:t>
                      </a:r>
                      <a:endParaRPr b="1"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r>
              <a:tr h="533250">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Linear SVM</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C=1000, gamma=0.01</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0.710</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0.731</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r>
              <a:tr h="715700">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Kernel SVM</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C=1000, gamma=0.02, epsilon=10</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0.891</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0.897</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r>
            </a:tbl>
          </a:graphicData>
        </a:graphic>
      </p:graphicFrame>
      <p:sp>
        <p:nvSpPr>
          <p:cNvPr id="450" name="Google Shape;450;p39"/>
          <p:cNvSpPr txBox="1"/>
          <p:nvPr/>
        </p:nvSpPr>
        <p:spPr>
          <a:xfrm>
            <a:off x="270775" y="12200"/>
            <a:ext cx="23271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500">
                <a:solidFill>
                  <a:srgbClr val="0D0D0D"/>
                </a:solidFill>
                <a:latin typeface="Times New Roman"/>
                <a:ea typeface="Times New Roman"/>
                <a:cs typeface="Times New Roman"/>
                <a:sym typeface="Times New Roman"/>
              </a:rPr>
              <a:t>WITHOUT PCA</a:t>
            </a:r>
            <a:endParaRPr b="1" sz="1500">
              <a:solidFill>
                <a:srgbClr val="0D0D0D"/>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1300">
              <a:solidFill>
                <a:srgbClr val="0D0D0D"/>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0"/>
          <p:cNvSpPr txBox="1"/>
          <p:nvPr>
            <p:ph type="title"/>
          </p:nvPr>
        </p:nvSpPr>
        <p:spPr>
          <a:xfrm>
            <a:off x="878375" y="136096"/>
            <a:ext cx="7886700" cy="335400"/>
          </a:xfrm>
          <a:prstGeom prst="rect">
            <a:avLst/>
          </a:prstGeom>
        </p:spPr>
        <p:txBody>
          <a:bodyPr anchorCtr="0" anchor="t" bIns="34275" lIns="68575" spcFirstLastPara="1" rIns="68575" wrap="square" tIns="34275">
            <a:normAutofit fontScale="90000"/>
          </a:bodyPr>
          <a:lstStyle/>
          <a:p>
            <a:pPr indent="0" lvl="0" marL="0" marR="0" rtl="0" algn="ctr">
              <a:lnSpc>
                <a:spcPct val="100000"/>
              </a:lnSpc>
              <a:spcBef>
                <a:spcPts val="0"/>
              </a:spcBef>
              <a:spcAft>
                <a:spcPts val="0"/>
              </a:spcAft>
              <a:buNone/>
            </a:pPr>
            <a:r>
              <a:rPr lang="en" sz="1850">
                <a:solidFill>
                  <a:srgbClr val="0D0D0D"/>
                </a:solidFill>
                <a:latin typeface="Times New Roman"/>
                <a:ea typeface="Times New Roman"/>
                <a:cs typeface="Times New Roman"/>
                <a:sym typeface="Times New Roman"/>
              </a:rPr>
              <a:t>Evaluation</a:t>
            </a:r>
            <a:endParaRPr sz="1850">
              <a:solidFill>
                <a:srgbClr val="0D0D0D"/>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0" sz="1300">
              <a:solidFill>
                <a:srgbClr val="0D0D0D"/>
              </a:solidFill>
              <a:latin typeface="Times New Roman"/>
              <a:ea typeface="Times New Roman"/>
              <a:cs typeface="Times New Roman"/>
              <a:sym typeface="Times New Roman"/>
            </a:endParaRPr>
          </a:p>
        </p:txBody>
      </p:sp>
      <p:sp>
        <p:nvSpPr>
          <p:cNvPr id="456" name="Google Shape;456;p40"/>
          <p:cNvSpPr txBox="1"/>
          <p:nvPr/>
        </p:nvSpPr>
        <p:spPr>
          <a:xfrm>
            <a:off x="270775" y="12200"/>
            <a:ext cx="23271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500">
                <a:solidFill>
                  <a:srgbClr val="0D0D0D"/>
                </a:solidFill>
                <a:latin typeface="Times New Roman"/>
                <a:ea typeface="Times New Roman"/>
                <a:cs typeface="Times New Roman"/>
                <a:sym typeface="Times New Roman"/>
              </a:rPr>
              <a:t>WITH PCA</a:t>
            </a:r>
            <a:endParaRPr b="1" sz="1500">
              <a:solidFill>
                <a:srgbClr val="0D0D0D"/>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1300">
              <a:solidFill>
                <a:srgbClr val="0D0D0D"/>
              </a:solidFill>
              <a:latin typeface="Times New Roman"/>
              <a:ea typeface="Times New Roman"/>
              <a:cs typeface="Times New Roman"/>
              <a:sym typeface="Times New Roman"/>
            </a:endParaRPr>
          </a:p>
        </p:txBody>
      </p:sp>
      <p:graphicFrame>
        <p:nvGraphicFramePr>
          <p:cNvPr id="457" name="Google Shape;457;p40"/>
          <p:cNvGraphicFramePr/>
          <p:nvPr/>
        </p:nvGraphicFramePr>
        <p:xfrm>
          <a:off x="1202225" y="702650"/>
          <a:ext cx="3000000" cy="3000000"/>
        </p:xfrm>
        <a:graphic>
          <a:graphicData uri="http://schemas.openxmlformats.org/drawingml/2006/table">
            <a:tbl>
              <a:tblPr>
                <a:noFill/>
                <a:tableStyleId>{DAE167A7-E08B-4116-8BAF-3564739AC32B}</a:tableStyleId>
              </a:tblPr>
              <a:tblGrid>
                <a:gridCol w="1447800"/>
                <a:gridCol w="1447800"/>
                <a:gridCol w="1447800"/>
                <a:gridCol w="1447800"/>
              </a:tblGrid>
              <a:tr h="381000">
                <a:tc>
                  <a:txBody>
                    <a:bodyPr/>
                    <a:lstStyle/>
                    <a:p>
                      <a:pPr indent="0" lvl="0" marL="0" marR="0" rtl="0" algn="ctr">
                        <a:lnSpc>
                          <a:spcPct val="100000"/>
                        </a:lnSpc>
                        <a:spcBef>
                          <a:spcPts val="0"/>
                        </a:spcBef>
                        <a:spcAft>
                          <a:spcPts val="0"/>
                        </a:spcAft>
                        <a:buNone/>
                      </a:pPr>
                      <a:r>
                        <a:rPr b="1" lang="en" sz="1300">
                          <a:solidFill>
                            <a:srgbClr val="0D0D0D"/>
                          </a:solidFill>
                          <a:latin typeface="Times New Roman"/>
                          <a:ea typeface="Times New Roman"/>
                          <a:cs typeface="Times New Roman"/>
                          <a:sym typeface="Times New Roman"/>
                        </a:rPr>
                        <a:t>Model Name</a:t>
                      </a:r>
                      <a:endParaRPr b="1"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300">
                          <a:solidFill>
                            <a:srgbClr val="0D0D0D"/>
                          </a:solidFill>
                          <a:latin typeface="Times New Roman"/>
                          <a:ea typeface="Times New Roman"/>
                          <a:cs typeface="Times New Roman"/>
                          <a:sym typeface="Times New Roman"/>
                        </a:rPr>
                        <a:t>Model Parameter</a:t>
                      </a:r>
                      <a:endParaRPr b="1"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300">
                          <a:solidFill>
                            <a:srgbClr val="0D0D0D"/>
                          </a:solidFill>
                          <a:latin typeface="Times New Roman"/>
                          <a:ea typeface="Times New Roman"/>
                          <a:cs typeface="Times New Roman"/>
                          <a:sym typeface="Times New Roman"/>
                        </a:rPr>
                        <a:t>Train Accuracy</a:t>
                      </a:r>
                      <a:endParaRPr b="1"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300">
                          <a:solidFill>
                            <a:srgbClr val="0D0D0D"/>
                          </a:solidFill>
                          <a:latin typeface="Times New Roman"/>
                          <a:ea typeface="Times New Roman"/>
                          <a:cs typeface="Times New Roman"/>
                          <a:sym typeface="Times New Roman"/>
                        </a:rPr>
                        <a:t>Test Accuracy</a:t>
                      </a:r>
                      <a:endParaRPr b="1"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KNN</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k = 3</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0.931</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0.811</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Linear Reg</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0.751</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0.740</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SGD Reg</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max_iter=10000, penalty=L2</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0.855</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0.837</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Polynomial</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0.878</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-1.337</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Ridge</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alpha=0.00001</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0.855</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0.835</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None/>
                      </a:pPr>
                      <a:r>
                        <a:rPr b="1" lang="en" sz="1300">
                          <a:solidFill>
                            <a:srgbClr val="0D0D0D"/>
                          </a:solidFill>
                          <a:latin typeface="Times New Roman"/>
                          <a:ea typeface="Times New Roman"/>
                          <a:cs typeface="Times New Roman"/>
                          <a:sym typeface="Times New Roman"/>
                        </a:rPr>
                        <a:t>Lasso</a:t>
                      </a:r>
                      <a:endParaRPr b="1"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300">
                          <a:solidFill>
                            <a:srgbClr val="0D0D0D"/>
                          </a:solidFill>
                          <a:latin typeface="Times New Roman"/>
                          <a:ea typeface="Times New Roman"/>
                          <a:cs typeface="Times New Roman"/>
                          <a:sym typeface="Times New Roman"/>
                        </a:rPr>
                        <a:t>alpha=0.005</a:t>
                      </a:r>
                      <a:endParaRPr b="1"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300">
                          <a:solidFill>
                            <a:srgbClr val="0D0D0D"/>
                          </a:solidFill>
                          <a:latin typeface="Times New Roman"/>
                          <a:ea typeface="Times New Roman"/>
                          <a:cs typeface="Times New Roman"/>
                          <a:sym typeface="Times New Roman"/>
                        </a:rPr>
                        <a:t>0.855</a:t>
                      </a:r>
                      <a:endParaRPr b="1"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300">
                          <a:solidFill>
                            <a:srgbClr val="0D0D0D"/>
                          </a:solidFill>
                          <a:latin typeface="Times New Roman"/>
                          <a:ea typeface="Times New Roman"/>
                          <a:cs typeface="Times New Roman"/>
                          <a:sym typeface="Times New Roman"/>
                        </a:rPr>
                        <a:t>0.835</a:t>
                      </a:r>
                      <a:endParaRPr b="1"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Linear SVM</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C=1000, gamma=0.01</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0.710</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0.731</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Kernel SVM</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C=10, gamma=0.1, epsilon=10</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0.831</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0D0D0D"/>
                          </a:solidFill>
                          <a:latin typeface="Times New Roman"/>
                          <a:ea typeface="Times New Roman"/>
                          <a:cs typeface="Times New Roman"/>
                          <a:sym typeface="Times New Roman"/>
                        </a:rPr>
                        <a:t>0.824</a:t>
                      </a:r>
                      <a:endParaRPr sz="1300">
                        <a:solidFill>
                          <a:srgbClr val="0D0D0D"/>
                        </a:solidFill>
                        <a:latin typeface="Times New Roman"/>
                        <a:ea typeface="Times New Roman"/>
                        <a:cs typeface="Times New Roman"/>
                        <a:sym typeface="Times New Roman"/>
                      </a:endParaRPr>
                    </a:p>
                  </a:txBody>
                  <a:tcPr marT="91425" marB="91425" marR="91425" marL="91425">
                    <a:lnL cap="flat" cmpd="sng" w="8475">
                      <a:solidFill>
                        <a:srgbClr val="0D0D0D"/>
                      </a:solidFill>
                      <a:prstDash val="solid"/>
                      <a:round/>
                      <a:headEnd len="sm" w="sm" type="none"/>
                      <a:tailEnd len="sm" w="sm" type="none"/>
                    </a:lnL>
                    <a:lnR cap="flat" cmpd="sng" w="8475">
                      <a:solidFill>
                        <a:srgbClr val="0D0D0D"/>
                      </a:solidFill>
                      <a:prstDash val="solid"/>
                      <a:round/>
                      <a:headEnd len="sm" w="sm" type="none"/>
                      <a:tailEnd len="sm" w="sm" type="none"/>
                    </a:lnR>
                    <a:lnT cap="flat" cmpd="sng" w="8475">
                      <a:solidFill>
                        <a:srgbClr val="0D0D0D"/>
                      </a:solidFill>
                      <a:prstDash val="solid"/>
                      <a:round/>
                      <a:headEnd len="sm" w="sm" type="none"/>
                      <a:tailEnd len="sm" w="sm" type="none"/>
                    </a:lnT>
                    <a:lnB cap="flat" cmpd="sng" w="8475">
                      <a:solidFill>
                        <a:srgbClr val="0D0D0D"/>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1"/>
          <p:cNvSpPr txBox="1"/>
          <p:nvPr>
            <p:ph type="title"/>
          </p:nvPr>
        </p:nvSpPr>
        <p:spPr>
          <a:xfrm>
            <a:off x="628650" y="74094"/>
            <a:ext cx="7886700" cy="994200"/>
          </a:xfrm>
          <a:prstGeom prst="rect">
            <a:avLst/>
          </a:prstGeom>
        </p:spPr>
        <p:txBody>
          <a:bodyPr anchorCtr="0" anchor="ctr" bIns="34275" lIns="68575" spcFirstLastPara="1" rIns="68575" wrap="square" tIns="34275">
            <a:normAutofit/>
          </a:bodyPr>
          <a:lstStyle/>
          <a:p>
            <a:pPr indent="0" lvl="0" marL="0" rtl="0" algn="ctr">
              <a:lnSpc>
                <a:spcPct val="100000"/>
              </a:lnSpc>
              <a:spcBef>
                <a:spcPts val="0"/>
              </a:spcBef>
              <a:spcAft>
                <a:spcPts val="0"/>
              </a:spcAft>
              <a:buNone/>
            </a:pPr>
            <a:r>
              <a:rPr lang="en" sz="3000">
                <a:solidFill>
                  <a:srgbClr val="0D0D0D"/>
                </a:solidFill>
                <a:latin typeface="Times New Roman"/>
                <a:ea typeface="Times New Roman"/>
                <a:cs typeface="Times New Roman"/>
                <a:sym typeface="Times New Roman"/>
              </a:rPr>
              <a:t>GUI Design And Functionality</a:t>
            </a:r>
            <a:endParaRPr/>
          </a:p>
        </p:txBody>
      </p:sp>
      <p:pic>
        <p:nvPicPr>
          <p:cNvPr id="463" name="Google Shape;463;p41"/>
          <p:cNvPicPr preferRelativeResize="0"/>
          <p:nvPr/>
        </p:nvPicPr>
        <p:blipFill>
          <a:blip r:embed="rId3">
            <a:alphaModFix/>
          </a:blip>
          <a:stretch>
            <a:fillRect/>
          </a:stretch>
        </p:blipFill>
        <p:spPr>
          <a:xfrm>
            <a:off x="414138" y="1180744"/>
            <a:ext cx="8315714" cy="357065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2"/>
          <p:cNvSpPr txBox="1"/>
          <p:nvPr>
            <p:ph type="title"/>
          </p:nvPr>
        </p:nvSpPr>
        <p:spPr>
          <a:xfrm>
            <a:off x="628650" y="104069"/>
            <a:ext cx="7886700" cy="994200"/>
          </a:xfrm>
          <a:prstGeom prst="rect">
            <a:avLst/>
          </a:prstGeom>
        </p:spPr>
        <p:txBody>
          <a:bodyPr anchorCtr="0" anchor="ctr" bIns="34275" lIns="68575" spcFirstLastPara="1" rIns="68575" wrap="square" tIns="34275">
            <a:normAutofit/>
          </a:bodyPr>
          <a:lstStyle/>
          <a:p>
            <a:pPr indent="0" lvl="0" marL="0" rtl="0" algn="ctr">
              <a:lnSpc>
                <a:spcPct val="100000"/>
              </a:lnSpc>
              <a:spcBef>
                <a:spcPts val="0"/>
              </a:spcBef>
              <a:spcAft>
                <a:spcPts val="0"/>
              </a:spcAft>
              <a:buNone/>
            </a:pPr>
            <a:r>
              <a:rPr lang="en" sz="3000">
                <a:solidFill>
                  <a:srgbClr val="0D0D0D"/>
                </a:solidFill>
                <a:latin typeface="Times New Roman"/>
                <a:ea typeface="Times New Roman"/>
                <a:cs typeface="Times New Roman"/>
                <a:sym typeface="Times New Roman"/>
              </a:rPr>
              <a:t>GUI Design And Functionality</a:t>
            </a:r>
            <a:endParaRPr/>
          </a:p>
        </p:txBody>
      </p:sp>
      <p:pic>
        <p:nvPicPr>
          <p:cNvPr id="469" name="Google Shape;469;p42"/>
          <p:cNvPicPr preferRelativeResize="0"/>
          <p:nvPr/>
        </p:nvPicPr>
        <p:blipFill>
          <a:blip r:embed="rId3">
            <a:alphaModFix/>
          </a:blip>
          <a:stretch>
            <a:fillRect/>
          </a:stretch>
        </p:blipFill>
        <p:spPr>
          <a:xfrm>
            <a:off x="889975" y="1170750"/>
            <a:ext cx="7460575" cy="3795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130550" y="201850"/>
            <a:ext cx="68829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sz="3000">
                <a:solidFill>
                  <a:srgbClr val="0D0D0D"/>
                </a:solidFill>
                <a:latin typeface="Times New Roman"/>
                <a:ea typeface="Times New Roman"/>
                <a:cs typeface="Times New Roman"/>
                <a:sym typeface="Times New Roman"/>
              </a:rPr>
              <a:t>Problem Statement</a:t>
            </a:r>
            <a:endParaRPr sz="3000">
              <a:solidFill>
                <a:srgbClr val="0D0D0D"/>
              </a:solidFill>
              <a:latin typeface="Times New Roman"/>
              <a:ea typeface="Times New Roman"/>
              <a:cs typeface="Times New Roman"/>
              <a:sym typeface="Times New Roman"/>
            </a:endParaRPr>
          </a:p>
        </p:txBody>
      </p:sp>
      <p:sp>
        <p:nvSpPr>
          <p:cNvPr id="298" name="Google Shape;298;p16"/>
          <p:cNvSpPr txBox="1"/>
          <p:nvPr>
            <p:ph idx="1" type="body"/>
          </p:nvPr>
        </p:nvSpPr>
        <p:spPr>
          <a:xfrm>
            <a:off x="351125" y="1081850"/>
            <a:ext cx="8493300" cy="3682200"/>
          </a:xfrm>
          <a:prstGeom prst="rect">
            <a:avLst/>
          </a:prstGeom>
        </p:spPr>
        <p:txBody>
          <a:bodyPr anchorCtr="0" anchor="t" bIns="34275" lIns="68575" spcFirstLastPara="1" rIns="68575" wrap="square" tIns="34275">
            <a:noAutofit/>
          </a:bodyPr>
          <a:lstStyle/>
          <a:p>
            <a:pPr indent="0" lvl="0" marL="0" rtl="0" algn="just">
              <a:lnSpc>
                <a:spcPct val="150000"/>
              </a:lnSpc>
              <a:spcBef>
                <a:spcPts val="800"/>
              </a:spcBef>
              <a:spcAft>
                <a:spcPts val="0"/>
              </a:spcAft>
              <a:buClr>
                <a:schemeClr val="dk1"/>
              </a:buClr>
              <a:buSzPts val="1100"/>
              <a:buFont typeface="Arial"/>
              <a:buNone/>
            </a:pPr>
            <a:r>
              <a:rPr lang="en">
                <a:solidFill>
                  <a:srgbClr val="0D0D0D"/>
                </a:solidFill>
                <a:latin typeface="Times New Roman"/>
                <a:ea typeface="Times New Roman"/>
                <a:cs typeface="Times New Roman"/>
                <a:sym typeface="Times New Roman"/>
              </a:rPr>
              <a:t>This project aims to develop regression models to predict user attention levels on social media based on discussion characteristics such as the number of authors, discussion length, and discussion volume. The insights from these models will guide social media strategies to enhance user engagement over time.</a:t>
            </a:r>
            <a:endParaRPr>
              <a:solidFill>
                <a:srgbClr val="0D0D0D"/>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t/>
            </a:r>
            <a:endParaRPr>
              <a:solidFill>
                <a:srgbClr val="0D0D0D"/>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b="1" lang="en">
                <a:solidFill>
                  <a:srgbClr val="0D0D0D"/>
                </a:solidFill>
                <a:latin typeface="Times New Roman"/>
                <a:ea typeface="Times New Roman"/>
                <a:cs typeface="Times New Roman"/>
                <a:sym typeface="Times New Roman"/>
              </a:rPr>
              <a:t>Objective</a:t>
            </a:r>
            <a:r>
              <a:rPr lang="en">
                <a:solidFill>
                  <a:srgbClr val="0D0D0D"/>
                </a:solidFill>
                <a:latin typeface="Times New Roman"/>
                <a:ea typeface="Times New Roman"/>
                <a:cs typeface="Times New Roman"/>
                <a:sym typeface="Times New Roman"/>
              </a:rPr>
              <a:t>:</a:t>
            </a:r>
            <a:endParaRPr>
              <a:solidFill>
                <a:srgbClr val="0D0D0D"/>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
                <a:solidFill>
                  <a:srgbClr val="0D0D0D"/>
                </a:solidFill>
                <a:latin typeface="Times New Roman"/>
                <a:ea typeface="Times New Roman"/>
                <a:cs typeface="Times New Roman"/>
                <a:sym typeface="Times New Roman"/>
              </a:rPr>
              <a:t>The objective of this project is to build regression models that predict social media user attention based on factors like the number of authors, discussion length, and discussion volume. By analyzing patterns in historical data, the project will derive insights to guide social media strategies, helping professionals optimize content timing and engagement practices for maximum impact.</a:t>
            </a:r>
            <a:endParaRPr>
              <a:solidFill>
                <a:srgbClr val="0D0D0D"/>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t/>
            </a:r>
            <a:endParaRPr>
              <a:solidFill>
                <a:srgbClr val="0D0D0D"/>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3"/>
          <p:cNvSpPr txBox="1"/>
          <p:nvPr>
            <p:ph type="title"/>
          </p:nvPr>
        </p:nvSpPr>
        <p:spPr>
          <a:xfrm>
            <a:off x="1780193" y="190096"/>
            <a:ext cx="5583600" cy="8574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lang="en" sz="3000">
                <a:solidFill>
                  <a:srgbClr val="0D0D0D"/>
                </a:solidFill>
                <a:latin typeface="Times New Roman"/>
                <a:ea typeface="Times New Roman"/>
                <a:cs typeface="Times New Roman"/>
                <a:sym typeface="Times New Roman"/>
              </a:rPr>
              <a:t>Conclusion</a:t>
            </a:r>
            <a:endParaRPr sz="3000">
              <a:latin typeface="Times New Roman"/>
              <a:ea typeface="Times New Roman"/>
              <a:cs typeface="Times New Roman"/>
              <a:sym typeface="Times New Roman"/>
            </a:endParaRPr>
          </a:p>
        </p:txBody>
      </p:sp>
      <p:sp>
        <p:nvSpPr>
          <p:cNvPr id="475" name="Google Shape;475;p43"/>
          <p:cNvSpPr txBox="1"/>
          <p:nvPr/>
        </p:nvSpPr>
        <p:spPr>
          <a:xfrm>
            <a:off x="452100" y="1101750"/>
            <a:ext cx="8239800" cy="1269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300">
                <a:solidFill>
                  <a:srgbClr val="0D0D0D"/>
                </a:solidFill>
                <a:latin typeface="Times New Roman"/>
                <a:ea typeface="Times New Roman"/>
                <a:cs typeface="Times New Roman"/>
                <a:sym typeface="Times New Roman"/>
              </a:rPr>
              <a:t>Our project proposal aims to predict social media post virality using advanced machine learning techniques. By analyzing extensive data and leveraging various models, we seek to deepen understanding of engagement dynamics on social media. Our innovative approach includes novel feature engineering and combining multiple models to enhance predictive accuracy. The anticipated outcome is a tool for real-time virality prediction, offering valuable insights for optimizing social media content. This project promises to fill a gap in current knowledge and provide strategic advantages for content creators and marketers, marking a significant contribution to social media analytics.</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4"/>
          <p:cNvSpPr txBox="1"/>
          <p:nvPr/>
        </p:nvSpPr>
        <p:spPr>
          <a:xfrm>
            <a:off x="-287025" y="1498225"/>
            <a:ext cx="8239800" cy="992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000"/>
              <a:buFont typeface="Arial"/>
              <a:buNone/>
            </a:pPr>
            <a:r>
              <a:rPr b="1" lang="en" sz="6000">
                <a:solidFill>
                  <a:srgbClr val="0D0D0D"/>
                </a:solidFill>
                <a:latin typeface="Times New Roman"/>
                <a:ea typeface="Times New Roman"/>
                <a:cs typeface="Times New Roman"/>
                <a:sym typeface="Times New Roman"/>
              </a:rPr>
              <a:t>THANK </a:t>
            </a:r>
            <a:endParaRPr b="1" i="0" sz="6000" u="none" cap="none" strike="noStrike">
              <a:solidFill>
                <a:srgbClr val="C0791B"/>
              </a:solidFill>
              <a:latin typeface="Times New Roman"/>
              <a:ea typeface="Times New Roman"/>
              <a:cs typeface="Times New Roman"/>
              <a:sym typeface="Times New Roman"/>
            </a:endParaRPr>
          </a:p>
        </p:txBody>
      </p:sp>
      <p:sp>
        <p:nvSpPr>
          <p:cNvPr id="481" name="Google Shape;481;p44"/>
          <p:cNvSpPr txBox="1"/>
          <p:nvPr/>
        </p:nvSpPr>
        <p:spPr>
          <a:xfrm>
            <a:off x="3930625" y="2112300"/>
            <a:ext cx="3555600" cy="9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rgbClr val="0D0D0D"/>
                </a:solidFill>
                <a:latin typeface="Times New Roman"/>
                <a:ea typeface="Times New Roman"/>
                <a:cs typeface="Times New Roman"/>
                <a:sym typeface="Times New Roman"/>
              </a:rPr>
              <a:t>YOU</a:t>
            </a:r>
            <a:r>
              <a:rPr b="1" lang="en" sz="6000">
                <a:solidFill>
                  <a:srgbClr val="0D0D0D"/>
                </a:solidFill>
                <a:latin typeface="Calibri"/>
                <a:ea typeface="Calibri"/>
                <a:cs typeface="Calibri"/>
                <a:sym typeface="Calibri"/>
              </a:rPr>
              <a:t>!!</a:t>
            </a:r>
            <a:endParaRPr b="1" sz="6000">
              <a:solidFill>
                <a:srgbClr val="42424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sz="3000">
                <a:solidFill>
                  <a:srgbClr val="0D0D0D"/>
                </a:solidFill>
                <a:latin typeface="Times New Roman"/>
                <a:ea typeface="Times New Roman"/>
                <a:cs typeface="Times New Roman"/>
                <a:sym typeface="Times New Roman"/>
              </a:rPr>
              <a:t>About Dataset</a:t>
            </a:r>
            <a:endParaRPr sz="3000">
              <a:solidFill>
                <a:srgbClr val="0D0D0D"/>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04" name="Google Shape;304;p17"/>
          <p:cNvSpPr txBox="1"/>
          <p:nvPr>
            <p:ph idx="1" type="body"/>
          </p:nvPr>
        </p:nvSpPr>
        <p:spPr>
          <a:xfrm>
            <a:off x="628650" y="968525"/>
            <a:ext cx="7886700" cy="4327500"/>
          </a:xfrm>
          <a:prstGeom prst="rect">
            <a:avLst/>
          </a:prstGeom>
        </p:spPr>
        <p:txBody>
          <a:bodyPr anchorCtr="0" anchor="t" bIns="34275" lIns="68575" spcFirstLastPara="1" rIns="68575" wrap="square" tIns="34275">
            <a:noAutofit/>
          </a:bodyPr>
          <a:lstStyle/>
          <a:p>
            <a:pPr indent="-317500" lvl="0" marL="457200" rtl="0" algn="just">
              <a:lnSpc>
                <a:spcPct val="150000"/>
              </a:lnSpc>
              <a:spcBef>
                <a:spcPts val="0"/>
              </a:spcBef>
              <a:spcAft>
                <a:spcPts val="0"/>
              </a:spcAft>
              <a:buClr>
                <a:srgbClr val="0D0D0D"/>
              </a:buClr>
              <a:buSzPts val="1400"/>
              <a:buFont typeface="Times New Roman"/>
              <a:buChar char="●"/>
            </a:pPr>
            <a:r>
              <a:rPr lang="en">
                <a:solidFill>
                  <a:srgbClr val="0D0D0D"/>
                </a:solidFill>
                <a:latin typeface="Times New Roman"/>
                <a:ea typeface="Times New Roman"/>
                <a:cs typeface="Times New Roman"/>
                <a:sym typeface="Times New Roman"/>
              </a:rPr>
              <a:t>Overview: The dataset titled "Buzz Prediction on Twitter" includes 577,233 instances, each described by 77 features that represent various metrics of social media activity over time.</a:t>
            </a:r>
            <a:endParaRPr>
              <a:solidFill>
                <a:srgbClr val="0D0D0D"/>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solidFill>
                <a:srgbClr val="0D0D0D"/>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D0D0D"/>
              </a:buClr>
              <a:buSzPts val="1400"/>
              <a:buFont typeface="Times New Roman"/>
              <a:buChar char="●"/>
            </a:pPr>
            <a:r>
              <a:rPr lang="en">
                <a:solidFill>
                  <a:srgbClr val="0D0D0D"/>
                </a:solidFill>
                <a:latin typeface="Times New Roman"/>
                <a:ea typeface="Times New Roman"/>
                <a:cs typeface="Times New Roman"/>
                <a:sym typeface="Times New Roman"/>
              </a:rPr>
              <a:t>Key Metrics: Attributes include the number of created discussions (NCD), author increase (AI), attention levels (AS(NA) and AS(NAC)), burstiness level (BL), contribution sparseness (CS), author interaction (AT), number of authors (NA), average discussion length (ADL), and number of active discussions (NAD).</a:t>
            </a:r>
            <a:endParaRPr>
              <a:solidFill>
                <a:srgbClr val="0D0D0D"/>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solidFill>
                <a:srgbClr val="0D0D0D"/>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D0D0D"/>
              </a:buClr>
              <a:buSzPts val="1400"/>
              <a:buFont typeface="Times New Roman"/>
              <a:buChar char="●"/>
            </a:pPr>
            <a:r>
              <a:rPr lang="en">
                <a:solidFill>
                  <a:srgbClr val="0D0D0D"/>
                </a:solidFill>
                <a:latin typeface="Times New Roman"/>
                <a:ea typeface="Times New Roman"/>
                <a:cs typeface="Times New Roman"/>
                <a:sym typeface="Times New Roman"/>
              </a:rPr>
              <a:t>Purpose and Use: The dataset is designed for regression tasks to predict the mean number of active discussions, reflecting the popularity of topics on Twitter, and is suitable for analyzing trends in user engagement and interaction.</a:t>
            </a:r>
            <a:endParaRPr>
              <a:solidFill>
                <a:srgbClr val="0D0D0D"/>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None/>
            </a:pPr>
            <a:r>
              <a:t/>
            </a:r>
            <a:endParaRPr>
              <a:solidFill>
                <a:srgbClr val="0D0D0D"/>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917201" y="282136"/>
            <a:ext cx="5075700" cy="8574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lang="en" sz="3000">
                <a:solidFill>
                  <a:srgbClr val="0D0D0D"/>
                </a:solidFill>
                <a:latin typeface="Times New Roman"/>
                <a:ea typeface="Times New Roman"/>
                <a:cs typeface="Times New Roman"/>
                <a:sym typeface="Times New Roman"/>
              </a:rPr>
              <a:t>Project Flow</a:t>
            </a:r>
            <a:br>
              <a:rPr lang="en" sz="3000">
                <a:solidFill>
                  <a:srgbClr val="0D0D0D"/>
                </a:solidFill>
                <a:latin typeface="Times New Roman"/>
                <a:ea typeface="Times New Roman"/>
                <a:cs typeface="Times New Roman"/>
                <a:sym typeface="Times New Roman"/>
              </a:rPr>
            </a:br>
            <a:endParaRPr sz="3000">
              <a:solidFill>
                <a:srgbClr val="0D0D0D"/>
              </a:solidFill>
              <a:latin typeface="Times New Roman"/>
              <a:ea typeface="Times New Roman"/>
              <a:cs typeface="Times New Roman"/>
              <a:sym typeface="Times New Roman"/>
            </a:endParaRPr>
          </a:p>
        </p:txBody>
      </p:sp>
      <p:sp>
        <p:nvSpPr>
          <p:cNvPr id="310" name="Google Shape;310;p18"/>
          <p:cNvSpPr txBox="1"/>
          <p:nvPr/>
        </p:nvSpPr>
        <p:spPr>
          <a:xfrm>
            <a:off x="0" y="2287375"/>
            <a:ext cx="1611300" cy="61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0D0D0D"/>
                </a:solidFill>
                <a:latin typeface="Times New Roman"/>
                <a:ea typeface="Times New Roman"/>
                <a:cs typeface="Times New Roman"/>
                <a:sym typeface="Times New Roman"/>
              </a:rPr>
              <a:t>Data Collection and Explora</a:t>
            </a:r>
            <a:r>
              <a:rPr lang="en" sz="1300">
                <a:solidFill>
                  <a:srgbClr val="0D0D0D"/>
                </a:solidFill>
                <a:latin typeface="Times New Roman"/>
                <a:ea typeface="Times New Roman"/>
                <a:cs typeface="Times New Roman"/>
                <a:sym typeface="Times New Roman"/>
              </a:rPr>
              <a:t>tion</a:t>
            </a:r>
            <a:endParaRPr sz="1300">
              <a:solidFill>
                <a:srgbClr val="0D0D0D"/>
              </a:solidFill>
              <a:latin typeface="Times New Roman"/>
              <a:ea typeface="Times New Roman"/>
              <a:cs typeface="Times New Roman"/>
              <a:sym typeface="Times New Roman"/>
            </a:endParaRPr>
          </a:p>
        </p:txBody>
      </p:sp>
      <p:sp>
        <p:nvSpPr>
          <p:cNvPr id="311" name="Google Shape;311;p18"/>
          <p:cNvSpPr txBox="1"/>
          <p:nvPr/>
        </p:nvSpPr>
        <p:spPr>
          <a:xfrm>
            <a:off x="1877625" y="2287375"/>
            <a:ext cx="1219200" cy="60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0D0D0D"/>
                </a:solidFill>
                <a:latin typeface="Times New Roman"/>
                <a:ea typeface="Times New Roman"/>
                <a:cs typeface="Times New Roman"/>
                <a:sym typeface="Times New Roman"/>
              </a:rPr>
              <a:t>Data Preprocessing</a:t>
            </a:r>
            <a:endParaRPr sz="1300">
              <a:solidFill>
                <a:srgbClr val="0D0D0D"/>
              </a:solidFill>
              <a:latin typeface="Times New Roman"/>
              <a:ea typeface="Times New Roman"/>
              <a:cs typeface="Times New Roman"/>
              <a:sym typeface="Times New Roman"/>
            </a:endParaRPr>
          </a:p>
        </p:txBody>
      </p:sp>
      <p:sp>
        <p:nvSpPr>
          <p:cNvPr id="312" name="Google Shape;312;p18"/>
          <p:cNvSpPr txBox="1"/>
          <p:nvPr/>
        </p:nvSpPr>
        <p:spPr>
          <a:xfrm>
            <a:off x="3522250" y="2274925"/>
            <a:ext cx="1125000" cy="61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0D0D0D"/>
                </a:solidFill>
                <a:latin typeface="Times New Roman"/>
                <a:ea typeface="Times New Roman"/>
                <a:cs typeface="Times New Roman"/>
                <a:sym typeface="Times New Roman"/>
              </a:rPr>
              <a:t>Feature Engineering</a:t>
            </a:r>
            <a:endParaRPr sz="1300">
              <a:solidFill>
                <a:srgbClr val="0D0D0D"/>
              </a:solidFill>
              <a:latin typeface="Times New Roman"/>
              <a:ea typeface="Times New Roman"/>
              <a:cs typeface="Times New Roman"/>
              <a:sym typeface="Times New Roman"/>
            </a:endParaRPr>
          </a:p>
        </p:txBody>
      </p:sp>
      <p:sp>
        <p:nvSpPr>
          <p:cNvPr id="313" name="Google Shape;313;p18"/>
          <p:cNvSpPr txBox="1"/>
          <p:nvPr/>
        </p:nvSpPr>
        <p:spPr>
          <a:xfrm>
            <a:off x="4914500" y="2270550"/>
            <a:ext cx="1377300" cy="63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0D0D0D"/>
                </a:solidFill>
                <a:latin typeface="Times New Roman"/>
                <a:ea typeface="Times New Roman"/>
                <a:cs typeface="Times New Roman"/>
                <a:sym typeface="Times New Roman"/>
              </a:rPr>
              <a:t>Model Selection and Training</a:t>
            </a:r>
            <a:endParaRPr sz="1300">
              <a:solidFill>
                <a:srgbClr val="0D0D0D"/>
              </a:solidFill>
              <a:latin typeface="Times New Roman"/>
              <a:ea typeface="Times New Roman"/>
              <a:cs typeface="Times New Roman"/>
              <a:sym typeface="Times New Roman"/>
            </a:endParaRPr>
          </a:p>
        </p:txBody>
      </p:sp>
      <p:sp>
        <p:nvSpPr>
          <p:cNvPr id="314" name="Google Shape;314;p18"/>
          <p:cNvSpPr txBox="1"/>
          <p:nvPr/>
        </p:nvSpPr>
        <p:spPr>
          <a:xfrm>
            <a:off x="6558950" y="2278975"/>
            <a:ext cx="978900" cy="63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0D0D0D"/>
                </a:solidFill>
                <a:latin typeface="Times New Roman"/>
                <a:ea typeface="Times New Roman"/>
                <a:cs typeface="Times New Roman"/>
                <a:sym typeface="Times New Roman"/>
              </a:rPr>
              <a:t>Model Evaluation</a:t>
            </a:r>
            <a:endParaRPr sz="1300">
              <a:solidFill>
                <a:srgbClr val="0D0D0D"/>
              </a:solidFill>
              <a:latin typeface="Times New Roman"/>
              <a:ea typeface="Times New Roman"/>
              <a:cs typeface="Times New Roman"/>
              <a:sym typeface="Times New Roman"/>
            </a:endParaRPr>
          </a:p>
        </p:txBody>
      </p:sp>
      <p:cxnSp>
        <p:nvCxnSpPr>
          <p:cNvPr id="315" name="Google Shape;315;p18"/>
          <p:cNvCxnSpPr>
            <a:stCxn id="310" idx="3"/>
            <a:endCxn id="311" idx="1"/>
          </p:cNvCxnSpPr>
          <p:nvPr/>
        </p:nvCxnSpPr>
        <p:spPr>
          <a:xfrm flipH="1" rot="10800000">
            <a:off x="1611300" y="2588575"/>
            <a:ext cx="266400" cy="6300"/>
          </a:xfrm>
          <a:prstGeom prst="straightConnector1">
            <a:avLst/>
          </a:prstGeom>
          <a:noFill/>
          <a:ln cap="flat" cmpd="sng" w="9525">
            <a:solidFill>
              <a:schemeClr val="dk2"/>
            </a:solidFill>
            <a:prstDash val="solid"/>
            <a:round/>
            <a:headEnd len="med" w="med" type="none"/>
            <a:tailEnd len="med" w="med" type="triangle"/>
          </a:ln>
        </p:spPr>
      </p:cxnSp>
      <p:cxnSp>
        <p:nvCxnSpPr>
          <p:cNvPr id="316" name="Google Shape;316;p18"/>
          <p:cNvCxnSpPr>
            <a:stCxn id="311" idx="3"/>
          </p:cNvCxnSpPr>
          <p:nvPr/>
        </p:nvCxnSpPr>
        <p:spPr>
          <a:xfrm>
            <a:off x="3096825" y="2588575"/>
            <a:ext cx="381600" cy="8700"/>
          </a:xfrm>
          <a:prstGeom prst="straightConnector1">
            <a:avLst/>
          </a:prstGeom>
          <a:noFill/>
          <a:ln cap="flat" cmpd="sng" w="9525">
            <a:solidFill>
              <a:schemeClr val="dk2"/>
            </a:solidFill>
            <a:prstDash val="solid"/>
            <a:round/>
            <a:headEnd len="med" w="med" type="none"/>
            <a:tailEnd len="med" w="med" type="triangle"/>
          </a:ln>
        </p:spPr>
      </p:cxnSp>
      <p:sp>
        <p:nvSpPr>
          <p:cNvPr id="317" name="Google Shape;317;p18"/>
          <p:cNvSpPr txBox="1"/>
          <p:nvPr/>
        </p:nvSpPr>
        <p:spPr>
          <a:xfrm>
            <a:off x="7805000" y="2310025"/>
            <a:ext cx="1125000" cy="5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0D0D0D"/>
                </a:solidFill>
                <a:latin typeface="Times New Roman"/>
                <a:ea typeface="Times New Roman"/>
                <a:cs typeface="Times New Roman"/>
                <a:sym typeface="Times New Roman"/>
              </a:rPr>
              <a:t>Deployment</a:t>
            </a:r>
            <a:endParaRPr sz="1300">
              <a:solidFill>
                <a:srgbClr val="0D0D0D"/>
              </a:solidFill>
              <a:latin typeface="Times New Roman"/>
              <a:ea typeface="Times New Roman"/>
              <a:cs typeface="Times New Roman"/>
              <a:sym typeface="Times New Roman"/>
            </a:endParaRPr>
          </a:p>
        </p:txBody>
      </p:sp>
      <p:cxnSp>
        <p:nvCxnSpPr>
          <p:cNvPr id="318" name="Google Shape;318;p18"/>
          <p:cNvCxnSpPr>
            <a:stCxn id="312" idx="3"/>
            <a:endCxn id="313" idx="1"/>
          </p:cNvCxnSpPr>
          <p:nvPr/>
        </p:nvCxnSpPr>
        <p:spPr>
          <a:xfrm>
            <a:off x="4647250" y="2582425"/>
            <a:ext cx="267300" cy="3900"/>
          </a:xfrm>
          <a:prstGeom prst="straightConnector1">
            <a:avLst/>
          </a:prstGeom>
          <a:noFill/>
          <a:ln cap="flat" cmpd="sng" w="9525">
            <a:solidFill>
              <a:schemeClr val="dk2"/>
            </a:solidFill>
            <a:prstDash val="solid"/>
            <a:round/>
            <a:headEnd len="med" w="med" type="none"/>
            <a:tailEnd len="med" w="med" type="triangle"/>
          </a:ln>
        </p:spPr>
      </p:cxnSp>
      <p:cxnSp>
        <p:nvCxnSpPr>
          <p:cNvPr id="319" name="Google Shape;319;p18"/>
          <p:cNvCxnSpPr>
            <a:stCxn id="313" idx="3"/>
            <a:endCxn id="314" idx="1"/>
          </p:cNvCxnSpPr>
          <p:nvPr/>
        </p:nvCxnSpPr>
        <p:spPr>
          <a:xfrm>
            <a:off x="6291800" y="2586450"/>
            <a:ext cx="267300" cy="8400"/>
          </a:xfrm>
          <a:prstGeom prst="straightConnector1">
            <a:avLst/>
          </a:prstGeom>
          <a:noFill/>
          <a:ln cap="flat" cmpd="sng" w="9525">
            <a:solidFill>
              <a:schemeClr val="dk2"/>
            </a:solidFill>
            <a:prstDash val="solid"/>
            <a:round/>
            <a:headEnd len="med" w="med" type="none"/>
            <a:tailEnd len="med" w="med" type="triangle"/>
          </a:ln>
        </p:spPr>
      </p:cxnSp>
      <p:cxnSp>
        <p:nvCxnSpPr>
          <p:cNvPr id="320" name="Google Shape;320;p18"/>
          <p:cNvCxnSpPr>
            <a:stCxn id="314" idx="3"/>
            <a:endCxn id="317" idx="1"/>
          </p:cNvCxnSpPr>
          <p:nvPr/>
        </p:nvCxnSpPr>
        <p:spPr>
          <a:xfrm>
            <a:off x="7537850" y="2594875"/>
            <a:ext cx="267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9"/>
          <p:cNvSpPr txBox="1"/>
          <p:nvPr>
            <p:ph type="title"/>
          </p:nvPr>
        </p:nvSpPr>
        <p:spPr>
          <a:xfrm>
            <a:off x="493575" y="-140356"/>
            <a:ext cx="7886700" cy="994200"/>
          </a:xfrm>
          <a:prstGeom prst="rect">
            <a:avLst/>
          </a:prstGeom>
        </p:spPr>
        <p:txBody>
          <a:bodyPr anchorCtr="0" anchor="ctr" bIns="34275" lIns="68575" spcFirstLastPara="1" rIns="68575" wrap="square" tIns="34275">
            <a:normAutofit/>
          </a:bodyPr>
          <a:lstStyle/>
          <a:p>
            <a:pPr indent="0" lvl="0" marL="0" marR="0" rtl="0" algn="ctr">
              <a:lnSpc>
                <a:spcPct val="150000"/>
              </a:lnSpc>
              <a:spcBef>
                <a:spcPts val="1200"/>
              </a:spcBef>
              <a:spcAft>
                <a:spcPts val="200"/>
              </a:spcAft>
              <a:buNone/>
            </a:pPr>
            <a:r>
              <a:rPr lang="en" sz="3000">
                <a:solidFill>
                  <a:srgbClr val="0D0D0D"/>
                </a:solidFill>
                <a:latin typeface="Times New Roman"/>
                <a:ea typeface="Times New Roman"/>
                <a:cs typeface="Times New Roman"/>
                <a:sym typeface="Times New Roman"/>
              </a:rPr>
              <a:t>Data </a:t>
            </a:r>
            <a:r>
              <a:rPr lang="en" sz="3000">
                <a:solidFill>
                  <a:srgbClr val="0D0D0D"/>
                </a:solidFill>
                <a:latin typeface="Times New Roman"/>
                <a:ea typeface="Times New Roman"/>
                <a:cs typeface="Times New Roman"/>
                <a:sym typeface="Times New Roman"/>
              </a:rPr>
              <a:t>Preparation</a:t>
            </a:r>
            <a:endParaRPr sz="3000">
              <a:solidFill>
                <a:srgbClr val="0D0D0D"/>
              </a:solidFill>
              <a:latin typeface="Times New Roman"/>
              <a:ea typeface="Times New Roman"/>
              <a:cs typeface="Times New Roman"/>
              <a:sym typeface="Times New Roman"/>
            </a:endParaRPr>
          </a:p>
        </p:txBody>
      </p:sp>
      <p:sp>
        <p:nvSpPr>
          <p:cNvPr id="326" name="Google Shape;326;p19"/>
          <p:cNvSpPr txBox="1"/>
          <p:nvPr>
            <p:ph idx="1" type="body"/>
          </p:nvPr>
        </p:nvSpPr>
        <p:spPr>
          <a:xfrm>
            <a:off x="611125" y="632450"/>
            <a:ext cx="8144700" cy="4282800"/>
          </a:xfrm>
          <a:prstGeom prst="rect">
            <a:avLst/>
          </a:prstGeom>
        </p:spPr>
        <p:txBody>
          <a:bodyPr anchorCtr="0" anchor="t" bIns="34275" lIns="68575" spcFirstLastPara="1" rIns="68575" wrap="square" tIns="34275">
            <a:noAutofit/>
          </a:bodyPr>
          <a:lstStyle/>
          <a:p>
            <a:pPr indent="0" lvl="0" marL="0" rtl="0" algn="l">
              <a:lnSpc>
                <a:spcPct val="160000"/>
              </a:lnSpc>
              <a:spcBef>
                <a:spcPts val="1400"/>
              </a:spcBef>
              <a:spcAft>
                <a:spcPts val="0"/>
              </a:spcAft>
              <a:buNone/>
            </a:pPr>
            <a:r>
              <a:t/>
            </a:r>
            <a:endParaRPr b="1">
              <a:solidFill>
                <a:srgbClr val="0D0D0D"/>
              </a:solidFill>
              <a:latin typeface="Times New Roman"/>
              <a:ea typeface="Times New Roman"/>
              <a:cs typeface="Times New Roman"/>
              <a:sym typeface="Times New Roman"/>
            </a:endParaRPr>
          </a:p>
          <a:p>
            <a:pPr indent="0" lvl="0" marL="0" rtl="0" algn="l">
              <a:lnSpc>
                <a:spcPct val="200000"/>
              </a:lnSpc>
              <a:spcBef>
                <a:spcPts val="1400"/>
              </a:spcBef>
              <a:spcAft>
                <a:spcPts val="0"/>
              </a:spcAft>
              <a:buNone/>
            </a:pPr>
            <a:r>
              <a:rPr b="1" lang="en">
                <a:solidFill>
                  <a:srgbClr val="0D0D0D"/>
                </a:solidFill>
                <a:latin typeface="Times New Roman"/>
                <a:ea typeface="Times New Roman"/>
                <a:cs typeface="Times New Roman"/>
                <a:sym typeface="Times New Roman"/>
              </a:rPr>
              <a:t>Data Cleaning:</a:t>
            </a:r>
            <a:endParaRPr b="1">
              <a:solidFill>
                <a:srgbClr val="0D0D0D"/>
              </a:solidFill>
              <a:latin typeface="Times New Roman"/>
              <a:ea typeface="Times New Roman"/>
              <a:cs typeface="Times New Roman"/>
              <a:sym typeface="Times New Roman"/>
            </a:endParaRPr>
          </a:p>
          <a:p>
            <a:pPr indent="-311150" lvl="0" marL="457200" rtl="0" algn="l">
              <a:lnSpc>
                <a:spcPct val="200000"/>
              </a:lnSpc>
              <a:spcBef>
                <a:spcPts val="40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Missing Values: Checked for missing values in the dataset and there were no missing values found.</a:t>
            </a:r>
            <a:endParaRPr>
              <a:solidFill>
                <a:srgbClr val="0D0D0D"/>
              </a:solidFill>
              <a:latin typeface="Times New Roman"/>
              <a:ea typeface="Times New Roman"/>
              <a:cs typeface="Times New Roman"/>
              <a:sym typeface="Times New Roman"/>
            </a:endParaRPr>
          </a:p>
          <a:p>
            <a:pPr indent="-311150" lvl="0" marL="457200" rtl="0" algn="l">
              <a:lnSpc>
                <a:spcPct val="200000"/>
              </a:lnSpc>
              <a:spcBef>
                <a:spcPts val="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Computed average values for key metrics: Number of Created Discussions, Author Increase, Attention Level, Burstiness Level, Number of Atomic Containers, Number of Contributions, Contribution Sparseness, Author Interaction, Number of Authors, Average Discussions Length, Number of Discussions.</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lnSpc>
                <a:spcPct val="150000"/>
              </a:lnSpc>
              <a:spcBef>
                <a:spcPts val="1200"/>
              </a:spcBef>
              <a:spcAft>
                <a:spcPts val="200"/>
              </a:spcAft>
              <a:buNone/>
            </a:pPr>
            <a:r>
              <a:rPr lang="en" sz="3000">
                <a:solidFill>
                  <a:srgbClr val="0D0D0D"/>
                </a:solidFill>
                <a:latin typeface="Times New Roman"/>
                <a:ea typeface="Times New Roman"/>
                <a:cs typeface="Times New Roman"/>
                <a:sym typeface="Times New Roman"/>
              </a:rPr>
              <a:t>Data Preparation</a:t>
            </a:r>
            <a:endParaRPr sz="3000">
              <a:latin typeface="Times New Roman"/>
              <a:ea typeface="Times New Roman"/>
              <a:cs typeface="Times New Roman"/>
              <a:sym typeface="Times New Roman"/>
            </a:endParaRPr>
          </a:p>
        </p:txBody>
      </p:sp>
      <p:sp>
        <p:nvSpPr>
          <p:cNvPr id="332" name="Google Shape;332;p2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200000"/>
              </a:lnSpc>
              <a:spcBef>
                <a:spcPts val="1400"/>
              </a:spcBef>
              <a:spcAft>
                <a:spcPts val="0"/>
              </a:spcAft>
              <a:buNone/>
            </a:pPr>
            <a:r>
              <a:rPr b="1" lang="en">
                <a:solidFill>
                  <a:srgbClr val="0D0D0D"/>
                </a:solidFill>
                <a:latin typeface="Times New Roman"/>
                <a:ea typeface="Times New Roman"/>
                <a:cs typeface="Times New Roman"/>
                <a:sym typeface="Times New Roman"/>
              </a:rPr>
              <a:t>Feature Engineering:</a:t>
            </a:r>
            <a:endParaRPr b="1">
              <a:solidFill>
                <a:srgbClr val="0D0D0D"/>
              </a:solidFill>
              <a:latin typeface="Times New Roman"/>
              <a:ea typeface="Times New Roman"/>
              <a:cs typeface="Times New Roman"/>
              <a:sym typeface="Times New Roman"/>
            </a:endParaRPr>
          </a:p>
          <a:p>
            <a:pPr indent="-311150" lvl="0" marL="457200" rtl="0" algn="l">
              <a:lnSpc>
                <a:spcPct val="200000"/>
              </a:lnSpc>
              <a:spcBef>
                <a:spcPts val="40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Feature Selection: Created new columns for the average values of key metrics over time. </a:t>
            </a:r>
            <a:endParaRPr>
              <a:solidFill>
                <a:srgbClr val="0D0D0D"/>
              </a:solidFill>
              <a:latin typeface="Times New Roman"/>
              <a:ea typeface="Times New Roman"/>
              <a:cs typeface="Times New Roman"/>
              <a:sym typeface="Times New Roman"/>
            </a:endParaRPr>
          </a:p>
          <a:p>
            <a:pPr indent="-311150" lvl="0" marL="457200" rtl="0" algn="l">
              <a:lnSpc>
                <a:spcPct val="200000"/>
              </a:lnSpc>
              <a:spcBef>
                <a:spcPts val="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Selected newly created average metrics columns for correlation analysis.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1"/>
          <p:cNvSpPr txBox="1"/>
          <p:nvPr>
            <p:ph idx="1" type="body"/>
          </p:nvPr>
        </p:nvSpPr>
        <p:spPr>
          <a:xfrm>
            <a:off x="628650" y="309725"/>
            <a:ext cx="7886700" cy="4689900"/>
          </a:xfrm>
          <a:prstGeom prst="rect">
            <a:avLst/>
          </a:prstGeom>
        </p:spPr>
        <p:txBody>
          <a:bodyPr anchorCtr="0" anchor="t" bIns="34275" lIns="68575" spcFirstLastPara="1" rIns="68575" wrap="square" tIns="34275">
            <a:noAutofit/>
          </a:bodyPr>
          <a:lstStyle/>
          <a:p>
            <a:pPr indent="0" lvl="0" marL="0" rtl="0" algn="l">
              <a:lnSpc>
                <a:spcPct val="80000"/>
              </a:lnSpc>
              <a:spcBef>
                <a:spcPts val="800"/>
              </a:spcBef>
              <a:spcAft>
                <a:spcPts val="0"/>
              </a:spcAft>
              <a:buNone/>
            </a:pPr>
            <a:r>
              <a:t/>
            </a:r>
            <a:endParaRPr b="1" sz="1400">
              <a:latin typeface="Times New Roman"/>
              <a:ea typeface="Times New Roman"/>
              <a:cs typeface="Times New Roman"/>
              <a:sym typeface="Times New Roman"/>
            </a:endParaRPr>
          </a:p>
          <a:p>
            <a:pPr indent="0" lvl="0" marL="0" rtl="0" algn="ctr">
              <a:lnSpc>
                <a:spcPct val="80000"/>
              </a:lnSpc>
              <a:spcBef>
                <a:spcPts val="800"/>
              </a:spcBef>
              <a:spcAft>
                <a:spcPts val="0"/>
              </a:spcAft>
              <a:buNone/>
            </a:pPr>
            <a:r>
              <a:rPr b="1" lang="en" sz="3000">
                <a:latin typeface="Times New Roman"/>
                <a:ea typeface="Times New Roman"/>
                <a:cs typeface="Times New Roman"/>
                <a:sym typeface="Times New Roman"/>
              </a:rPr>
              <a:t>Data Exploration</a:t>
            </a:r>
            <a:endParaRPr b="1"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rPr b="1" lang="en" sz="1400">
                <a:latin typeface="Times New Roman"/>
                <a:ea typeface="Times New Roman"/>
                <a:cs typeface="Times New Roman"/>
                <a:sym typeface="Times New Roman"/>
              </a:rPr>
              <a:t>Number of Created Discussions Over Time</a:t>
            </a:r>
            <a:endParaRPr b="1"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b="1"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rPr lang="en" sz="1400">
                <a:latin typeface="Times New Roman"/>
                <a:ea typeface="Times New Roman"/>
                <a:cs typeface="Times New Roman"/>
                <a:sym typeface="Times New Roman"/>
              </a:rPr>
              <a:t>Line plot showing the trend in the number of discussions created over seven days. The plot shows a consistent trend in discussion creation, with visible spikes indicating periods of high activity.</a:t>
            </a:r>
            <a:endParaRPr sz="1400">
              <a:latin typeface="Times New Roman"/>
              <a:ea typeface="Times New Roman"/>
              <a:cs typeface="Times New Roman"/>
              <a:sym typeface="Times New Roman"/>
            </a:endParaRPr>
          </a:p>
        </p:txBody>
      </p:sp>
      <p:pic>
        <p:nvPicPr>
          <p:cNvPr id="338" name="Google Shape;338;p21"/>
          <p:cNvPicPr preferRelativeResize="0"/>
          <p:nvPr/>
        </p:nvPicPr>
        <p:blipFill>
          <a:blip r:embed="rId3">
            <a:alphaModFix/>
          </a:blip>
          <a:stretch>
            <a:fillRect/>
          </a:stretch>
        </p:blipFill>
        <p:spPr>
          <a:xfrm>
            <a:off x="2750578" y="1558400"/>
            <a:ext cx="3642849" cy="2710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txBox="1"/>
          <p:nvPr>
            <p:ph idx="1" type="body"/>
          </p:nvPr>
        </p:nvSpPr>
        <p:spPr>
          <a:xfrm>
            <a:off x="628650" y="309725"/>
            <a:ext cx="7886700" cy="4712100"/>
          </a:xfrm>
          <a:prstGeom prst="rect">
            <a:avLst/>
          </a:prstGeom>
        </p:spPr>
        <p:txBody>
          <a:bodyPr anchorCtr="0" anchor="t" bIns="34275" lIns="68575" spcFirstLastPara="1" rIns="68575" wrap="square" tIns="34275">
            <a:noAutofit/>
          </a:bodyPr>
          <a:lstStyle/>
          <a:p>
            <a:pPr indent="0" lvl="0" marL="0" rtl="0" algn="l">
              <a:lnSpc>
                <a:spcPct val="80000"/>
              </a:lnSpc>
              <a:spcBef>
                <a:spcPts val="800"/>
              </a:spcBef>
              <a:spcAft>
                <a:spcPts val="0"/>
              </a:spcAft>
              <a:buNone/>
            </a:pPr>
            <a:r>
              <a:rPr b="1" lang="en" sz="1400">
                <a:latin typeface="Times New Roman"/>
                <a:ea typeface="Times New Roman"/>
                <a:cs typeface="Times New Roman"/>
                <a:sym typeface="Times New Roman"/>
              </a:rPr>
              <a:t>Cumulative Number of Created Discussions Over Time</a:t>
            </a:r>
            <a:endParaRPr b="1"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b="1"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rPr lang="en" sz="1400">
                <a:latin typeface="Times New Roman"/>
                <a:ea typeface="Times New Roman"/>
                <a:cs typeface="Times New Roman"/>
                <a:sym typeface="Times New Roman"/>
              </a:rPr>
              <a:t>The area plot visualizes the cumulative number of created discussions over time across seven days (Days 0 to 6). The plot shows a steady increase in cumulative discussions, indicating continuous engagement and interest in the topics discussed. Each layer represents the cumulative discussions for a specific day, and the colors distinguish the contributions of each day, demonstrating how discussions from different days accumulate over time.</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a:p>
            <a:pPr indent="0" lvl="0" marL="0" rtl="0" algn="l">
              <a:lnSpc>
                <a:spcPct val="80000"/>
              </a:lnSpc>
              <a:spcBef>
                <a:spcPts val="800"/>
              </a:spcBef>
              <a:spcAft>
                <a:spcPts val="0"/>
              </a:spcAft>
              <a:buNone/>
            </a:pPr>
            <a:r>
              <a:t/>
            </a:r>
            <a:endParaRPr sz="1400">
              <a:latin typeface="Times New Roman"/>
              <a:ea typeface="Times New Roman"/>
              <a:cs typeface="Times New Roman"/>
              <a:sym typeface="Times New Roman"/>
            </a:endParaRPr>
          </a:p>
        </p:txBody>
      </p:sp>
      <p:pic>
        <p:nvPicPr>
          <p:cNvPr id="344" name="Google Shape;344;p22"/>
          <p:cNvPicPr preferRelativeResize="0"/>
          <p:nvPr/>
        </p:nvPicPr>
        <p:blipFill>
          <a:blip r:embed="rId3">
            <a:alphaModFix/>
          </a:blip>
          <a:stretch>
            <a:fillRect/>
          </a:stretch>
        </p:blipFill>
        <p:spPr>
          <a:xfrm>
            <a:off x="2775625" y="779676"/>
            <a:ext cx="3706299" cy="3025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