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73" r:id="rId3"/>
    <p:sldId id="276" r:id="rId4"/>
    <p:sldId id="275" r:id="rId5"/>
    <p:sldId id="260" r:id="rId6"/>
    <p:sldId id="282" r:id="rId7"/>
    <p:sldId id="274" r:id="rId8"/>
    <p:sldId id="267" r:id="rId9"/>
    <p:sldId id="259" r:id="rId10"/>
    <p:sldId id="261" r:id="rId11"/>
    <p:sldId id="262" r:id="rId12"/>
    <p:sldId id="263" r:id="rId13"/>
    <p:sldId id="278" r:id="rId14"/>
    <p:sldId id="265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9A5"/>
    <a:srgbClr val="0B426D"/>
    <a:srgbClr val="19A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2168" autoAdjust="0"/>
  </p:normalViewPr>
  <p:slideViewPr>
    <p:cSldViewPr snapToGrid="0" snapToObjects="1">
      <p:cViewPr varScale="1">
        <p:scale>
          <a:sx n="108" d="100"/>
          <a:sy n="108" d="100"/>
        </p:scale>
        <p:origin x="-636" y="-78"/>
      </p:cViewPr>
      <p:guideLst>
        <p:guide orient="horz" pos="2160"/>
        <p:guide pos="3840"/>
      </p:guideLst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FE7FC-A5DE-8A4E-A26D-4CB0CEB4D596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B61C8-061D-3640-B23E-6B8D64698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7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B61C8-061D-3640-B23E-6B8D646987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05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B61C8-061D-3640-B23E-6B8D646987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84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B61C8-061D-3640-B23E-6B8D646987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37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B61C8-061D-3640-B23E-6B8D646987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82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B61C8-061D-3640-B23E-6B8D646987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7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B61C8-061D-3640-B23E-6B8D646987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81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B61C8-061D-3640-B23E-6B8D646987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34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B61C8-061D-3640-B23E-6B8D646987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B61C8-061D-3640-B23E-6B8D64698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95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B61C8-061D-3640-B23E-6B8D646987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8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B61C8-061D-3640-B23E-6B8D646987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B61C8-061D-3640-B23E-6B8D646987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16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B61C8-061D-3640-B23E-6B8D646987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9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B61C8-061D-3640-B23E-6B8D646987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90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B61C8-061D-3640-B23E-6B8D646987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19A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743200" cy="5330952"/>
          </a:xfrm>
          <a:prstGeom prst="rect">
            <a:avLst/>
          </a:prstGeom>
          <a:solidFill>
            <a:srgbClr val="19A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38821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6119" y="864108"/>
            <a:ext cx="8188349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5586B75A-687E-405C-8A0B-8D00578BA2C3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1AF0EAD-189F-554A-B2C5-D8EE04957BB6}"/>
              </a:ext>
            </a:extLst>
          </p:cNvPr>
          <p:cNvGrpSpPr/>
          <p:nvPr userDrawn="1"/>
        </p:nvGrpSpPr>
        <p:grpSpPr>
          <a:xfrm>
            <a:off x="10565532" y="39751"/>
            <a:ext cx="1442356" cy="533400"/>
            <a:chOff x="10565532" y="39751"/>
            <a:chExt cx="1442356" cy="533400"/>
          </a:xfrm>
        </p:grpSpPr>
        <p:pic>
          <p:nvPicPr>
            <p:cNvPr id="9" name="Picture 8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xmlns="" id="{E3A9681A-22E5-CE48-8225-4E9C540566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1055388" y="39751"/>
              <a:ext cx="952500" cy="533400"/>
            </a:xfrm>
            <a:prstGeom prst="rect">
              <a:avLst/>
            </a:prstGeom>
          </p:spPr>
        </p:pic>
        <p:pic>
          <p:nvPicPr>
            <p:cNvPr id="11" name="Picture 10" descr="A picture containing text, light&#10;&#10;Description automatically generated">
              <a:extLst>
                <a:ext uri="{FF2B5EF4-FFF2-40B4-BE49-F238E27FC236}">
                  <a16:creationId xmlns:a16="http://schemas.microsoft.com/office/drawing/2014/main" xmlns="" id="{A2A815C8-6090-5B4D-A104-F7F63A9031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10565532" y="72409"/>
              <a:ext cx="457200" cy="4572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20ADD6B-37C6-A942-A344-04E793C0A0F0}"/>
              </a:ext>
            </a:extLst>
          </p:cNvPr>
          <p:cNvSpPr/>
          <p:nvPr userDrawn="1"/>
        </p:nvSpPr>
        <p:spPr>
          <a:xfrm>
            <a:off x="0" y="6748729"/>
            <a:ext cx="12192000" cy="137160"/>
          </a:xfrm>
          <a:prstGeom prst="rect">
            <a:avLst/>
          </a:prstGeom>
          <a:solidFill>
            <a:srgbClr val="0B4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FB31045-FBDF-AF4A-B7A8-65F5C6D29323}"/>
              </a:ext>
            </a:extLst>
          </p:cNvPr>
          <p:cNvSpPr/>
          <p:nvPr userDrawn="1"/>
        </p:nvSpPr>
        <p:spPr>
          <a:xfrm>
            <a:off x="1" y="0"/>
            <a:ext cx="4407107" cy="137160"/>
          </a:xfrm>
          <a:prstGeom prst="rect">
            <a:avLst/>
          </a:prstGeom>
          <a:solidFill>
            <a:srgbClr val="0B4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xmlns="" id="{23C170C2-275D-4C41-A468-C2270EED6230}"/>
              </a:ext>
            </a:extLst>
          </p:cNvPr>
          <p:cNvSpPr/>
          <p:nvPr userDrawn="1"/>
        </p:nvSpPr>
        <p:spPr>
          <a:xfrm>
            <a:off x="3987384" y="0"/>
            <a:ext cx="2893863" cy="136525"/>
          </a:xfrm>
          <a:custGeom>
            <a:avLst/>
            <a:gdLst>
              <a:gd name="connsiteX0" fmla="*/ 0 w 2893863"/>
              <a:gd name="connsiteY0" fmla="*/ 137160 h 137160"/>
              <a:gd name="connsiteX1" fmla="*/ 34290 w 2893863"/>
              <a:gd name="connsiteY1" fmla="*/ 0 h 137160"/>
              <a:gd name="connsiteX2" fmla="*/ 2893863 w 2893863"/>
              <a:gd name="connsiteY2" fmla="*/ 0 h 137160"/>
              <a:gd name="connsiteX3" fmla="*/ 2859573 w 2893863"/>
              <a:gd name="connsiteY3" fmla="*/ 137160 h 137160"/>
              <a:gd name="connsiteX4" fmla="*/ 0 w 2893863"/>
              <a:gd name="connsiteY4" fmla="*/ 137160 h 137160"/>
              <a:gd name="connsiteX0" fmla="*/ 0 w 2893863"/>
              <a:gd name="connsiteY0" fmla="*/ 137160 h 144910"/>
              <a:gd name="connsiteX1" fmla="*/ 34290 w 2893863"/>
              <a:gd name="connsiteY1" fmla="*/ 0 h 144910"/>
              <a:gd name="connsiteX2" fmla="*/ 2893863 w 2893863"/>
              <a:gd name="connsiteY2" fmla="*/ 0 h 144910"/>
              <a:gd name="connsiteX3" fmla="*/ 2479864 w 2893863"/>
              <a:gd name="connsiteY3" fmla="*/ 144910 h 144910"/>
              <a:gd name="connsiteX4" fmla="*/ 0 w 2893863"/>
              <a:gd name="connsiteY4" fmla="*/ 137160 h 14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863" h="144910">
                <a:moveTo>
                  <a:pt x="0" y="137160"/>
                </a:moveTo>
                <a:lnTo>
                  <a:pt x="34290" y="0"/>
                </a:lnTo>
                <a:lnTo>
                  <a:pt x="2893863" y="0"/>
                </a:lnTo>
                <a:lnTo>
                  <a:pt x="2479864" y="144910"/>
                </a:lnTo>
                <a:lnTo>
                  <a:pt x="0" y="137160"/>
                </a:lnTo>
                <a:close/>
              </a:path>
            </a:pathLst>
          </a:custGeom>
          <a:solidFill>
            <a:srgbClr val="0B42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Georgia" panose="02040502050405020303" pitchFamily="18" charset="0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Georgia" panose="02040502050405020303" pitchFamily="18" charset="0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Georgia" panose="02040502050405020303" pitchFamily="18" charset="0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Georgia" panose="02040502050405020303" pitchFamily="18" charset="0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Ir3rW0YTKmk7MSjVjCU_UGMQevhe1v9W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43F56-68AB-3743-ADB1-7DF1250A7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Consulting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CB7890A-148C-4241-BBE3-14A52774B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681" y="4670246"/>
            <a:ext cx="7165534" cy="914400"/>
          </a:xfrm>
        </p:spPr>
        <p:txBody>
          <a:bodyPr/>
          <a:lstStyle/>
          <a:p>
            <a:r>
              <a:rPr lang="en-US" dirty="0"/>
              <a:t>Telecom – </a:t>
            </a:r>
            <a:r>
              <a:rPr lang="en-US" dirty="0" smtClean="0"/>
              <a:t>Maharashtra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A25E566-9265-4447-9276-AC87A10E1FC7}"/>
              </a:ext>
            </a:extLst>
          </p:cNvPr>
          <p:cNvGrpSpPr/>
          <p:nvPr/>
        </p:nvGrpSpPr>
        <p:grpSpPr>
          <a:xfrm>
            <a:off x="182279" y="148035"/>
            <a:ext cx="1442356" cy="533400"/>
            <a:chOff x="10565532" y="39751"/>
            <a:chExt cx="1442356" cy="533400"/>
          </a:xfrm>
        </p:grpSpPr>
        <p:pic>
          <p:nvPicPr>
            <p:cNvPr id="5" name="Picture 4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xmlns="" id="{631D01AA-578A-0D45-97B1-B86A6F83FA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055388" y="39751"/>
              <a:ext cx="952500" cy="533400"/>
            </a:xfrm>
            <a:prstGeom prst="rect">
              <a:avLst/>
            </a:prstGeom>
          </p:spPr>
        </p:pic>
        <p:pic>
          <p:nvPicPr>
            <p:cNvPr id="6" name="Picture 5" descr="A picture containing text, light&#10;&#10;Description automatically generated">
              <a:extLst>
                <a:ext uri="{FF2B5EF4-FFF2-40B4-BE49-F238E27FC236}">
                  <a16:creationId xmlns:a16="http://schemas.microsoft.com/office/drawing/2014/main" xmlns="" id="{B0497235-757C-9D47-9524-2AFE46AAB4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565532" y="7240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173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8A257F8-1CE0-5A4D-9A83-FD6B7CCB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2676947" cy="4601183"/>
          </a:xfrm>
        </p:spPr>
        <p:txBody>
          <a:bodyPr/>
          <a:lstStyle/>
          <a:p>
            <a:pPr algn="ctr"/>
            <a:r>
              <a:rPr lang="en-US" dirty="0"/>
              <a:t>Brand wise Analysis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64D05F6F-5FE7-0949-88A1-1B9F35775EBC}"/>
              </a:ext>
            </a:extLst>
          </p:cNvPr>
          <p:cNvSpPr txBox="1">
            <a:spLocks/>
          </p:cNvSpPr>
          <p:nvPr/>
        </p:nvSpPr>
        <p:spPr>
          <a:xfrm>
            <a:off x="660435" y="704850"/>
            <a:ext cx="1223784" cy="1040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EDA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92EE724-03A1-1340-A59E-396D69D69766}"/>
              </a:ext>
            </a:extLst>
          </p:cNvPr>
          <p:cNvSpPr/>
          <p:nvPr/>
        </p:nvSpPr>
        <p:spPr>
          <a:xfrm>
            <a:off x="279809" y="1808913"/>
            <a:ext cx="718457" cy="657893"/>
          </a:xfrm>
          <a:prstGeom prst="ellipse">
            <a:avLst/>
          </a:prstGeom>
          <a:solidFill>
            <a:srgbClr val="D9E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2</a:t>
            </a:r>
            <a:endParaRPr 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1C53C62-78CF-FE4E-A3BA-143AC44948E0}"/>
              </a:ext>
            </a:extLst>
          </p:cNvPr>
          <p:cNvSpPr txBox="1"/>
          <p:nvPr/>
        </p:nvSpPr>
        <p:spPr>
          <a:xfrm>
            <a:off x="8691938" y="457200"/>
            <a:ext cx="203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Top 10 brands (2010 -2016)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7DD7AFD-EB22-2840-9B73-BF74F532A1D0}"/>
              </a:ext>
            </a:extLst>
          </p:cNvPr>
          <p:cNvSpPr txBox="1"/>
          <p:nvPr/>
        </p:nvSpPr>
        <p:spPr>
          <a:xfrm>
            <a:off x="2803557" y="4302945"/>
            <a:ext cx="2232678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Analysis</a:t>
            </a:r>
          </a:p>
          <a:p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xmlns="" id="{CCA5238B-961F-4941-A505-C131EBF90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911" y="4255476"/>
            <a:ext cx="6354654" cy="2114638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xmlns="" id="{BB4470B5-5C9A-4B71-A610-5C5BE1CDE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557" y="638199"/>
            <a:ext cx="8728008" cy="3436278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164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8A257F8-1CE0-5A4D-9A83-FD6B7CCB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40154"/>
            <a:ext cx="2238821" cy="4384866"/>
          </a:xfrm>
        </p:spPr>
        <p:txBody>
          <a:bodyPr/>
          <a:lstStyle/>
          <a:p>
            <a:pPr algn="ctr"/>
            <a:r>
              <a:rPr lang="en-US" dirty="0"/>
              <a:t>Gender wise &amp; Age Group  based analysis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xmlns="" id="{2735F816-824E-4F48-A088-382D72311584}"/>
              </a:ext>
            </a:extLst>
          </p:cNvPr>
          <p:cNvSpPr txBox="1">
            <a:spLocks/>
          </p:cNvSpPr>
          <p:nvPr/>
        </p:nvSpPr>
        <p:spPr>
          <a:xfrm>
            <a:off x="660435" y="704850"/>
            <a:ext cx="1223784" cy="1040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EDA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378BC4B1-7A24-7F40-89AA-9DC95E08299C}"/>
              </a:ext>
            </a:extLst>
          </p:cNvPr>
          <p:cNvSpPr/>
          <p:nvPr/>
        </p:nvSpPr>
        <p:spPr>
          <a:xfrm>
            <a:off x="222154" y="1340154"/>
            <a:ext cx="718457" cy="657893"/>
          </a:xfrm>
          <a:prstGeom prst="ellipse">
            <a:avLst/>
          </a:prstGeom>
          <a:solidFill>
            <a:srgbClr val="D9E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32D3AD9-0B0B-C541-8BF7-DF5B151B6692}"/>
              </a:ext>
            </a:extLst>
          </p:cNvPr>
          <p:cNvSpPr txBox="1"/>
          <p:nvPr/>
        </p:nvSpPr>
        <p:spPr>
          <a:xfrm>
            <a:off x="5992838" y="4755774"/>
            <a:ext cx="5538727" cy="646331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Male    2186002 &amp; Female    1066948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72D70BA-66CE-451C-8675-286448FD6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111" y="757061"/>
            <a:ext cx="8183454" cy="3758668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xmlns="" id="{5A6E90DC-9353-4EE5-A838-2FBD7D9A3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231" y="4259124"/>
            <a:ext cx="2711919" cy="2285963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4086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8A257F8-1CE0-5A4D-9A83-FD6B7CCB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Co-relation of with other parameters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xmlns="" id="{5201B78F-E60E-FC47-85E8-ADF0E72FB45E}"/>
              </a:ext>
            </a:extLst>
          </p:cNvPr>
          <p:cNvSpPr txBox="1">
            <a:spLocks/>
          </p:cNvSpPr>
          <p:nvPr/>
        </p:nvSpPr>
        <p:spPr>
          <a:xfrm>
            <a:off x="660435" y="704850"/>
            <a:ext cx="1223784" cy="1040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EDA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9E134B12-0D81-0542-9BAA-671A4A89005B}"/>
              </a:ext>
            </a:extLst>
          </p:cNvPr>
          <p:cNvSpPr/>
          <p:nvPr/>
        </p:nvSpPr>
        <p:spPr>
          <a:xfrm>
            <a:off x="279809" y="1808913"/>
            <a:ext cx="718457" cy="657893"/>
          </a:xfrm>
          <a:prstGeom prst="ellipse">
            <a:avLst/>
          </a:prstGeom>
          <a:solidFill>
            <a:srgbClr val="D9E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4</a:t>
            </a:r>
            <a:endParaRPr 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DCBAF32-6BB3-BD4D-AF26-9A6A892ECF90}"/>
              </a:ext>
            </a:extLst>
          </p:cNvPr>
          <p:cNvSpPr txBox="1"/>
          <p:nvPr/>
        </p:nvSpPr>
        <p:spPr>
          <a:xfrm>
            <a:off x="6013185" y="651594"/>
            <a:ext cx="453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Positive correlation between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557705F-3BCF-4FFF-B514-593833965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97" y="1470374"/>
            <a:ext cx="5181600" cy="35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9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SQL Connector: Reporting Tools &amp; Dashboards for MySQL | Sisense">
            <a:extLst>
              <a:ext uri="{FF2B5EF4-FFF2-40B4-BE49-F238E27FC236}">
                <a16:creationId xmlns:a16="http://schemas.microsoft.com/office/drawing/2014/main" xmlns="" id="{3302BF36-DA11-4F3F-9225-8EA548ED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223" y="3227557"/>
            <a:ext cx="31242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PowerPoint 2016 Review | PCMag">
            <a:extLst>
              <a:ext uri="{FF2B5EF4-FFF2-40B4-BE49-F238E27FC236}">
                <a16:creationId xmlns:a16="http://schemas.microsoft.com/office/drawing/2014/main" xmlns="" id="{B5B083E3-D008-4F31-B799-1B0836AD5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331" y="1627357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28A257F8-1CE0-5A4D-9A83-FD6B7CCB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Tools Used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BFE00FF-6380-4997-B27B-7872F353E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5335" y="2582174"/>
            <a:ext cx="3775501" cy="1403283"/>
          </a:xfrm>
          <a:prstGeom prst="rect">
            <a:avLst/>
          </a:prstGeom>
        </p:spPr>
      </p:pic>
      <p:pic>
        <p:nvPicPr>
          <p:cNvPr id="1028" name="Picture 4" descr="seaborn: statistical data visualization — seaborn 0.11.1 documentation">
            <a:extLst>
              <a:ext uri="{FF2B5EF4-FFF2-40B4-BE49-F238E27FC236}">
                <a16:creationId xmlns:a16="http://schemas.microsoft.com/office/drawing/2014/main" xmlns="" id="{4B1BC027-4A32-42D2-A213-D672EB01F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228" y="3704435"/>
            <a:ext cx="4000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mPy - Wikipedia">
            <a:extLst>
              <a:ext uri="{FF2B5EF4-FFF2-40B4-BE49-F238E27FC236}">
                <a16:creationId xmlns:a16="http://schemas.microsoft.com/office/drawing/2014/main" xmlns="" id="{2CB75046-776E-44C9-B43B-C17ABC039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335" y="4813844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DataFrame (Python): 10 useful tricks | by Maurizio Sluijmers | Level  Up Coding">
            <a:extLst>
              <a:ext uri="{FF2B5EF4-FFF2-40B4-BE49-F238E27FC236}">
                <a16:creationId xmlns:a16="http://schemas.microsoft.com/office/drawing/2014/main" xmlns="" id="{13BE02CF-F04B-41A8-9841-280B29FB4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985" y="1123837"/>
            <a:ext cx="33147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cikit-learn - Wikipedia">
            <a:extLst>
              <a:ext uri="{FF2B5EF4-FFF2-40B4-BE49-F238E27FC236}">
                <a16:creationId xmlns:a16="http://schemas.microsoft.com/office/drawing/2014/main" xmlns="" id="{E6EDC548-2081-42D0-B717-97FAD7759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931" y="575111"/>
            <a:ext cx="29146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xcel 365 Download for Free - 2021 Latest Version">
            <a:extLst>
              <a:ext uri="{FF2B5EF4-FFF2-40B4-BE49-F238E27FC236}">
                <a16:creationId xmlns:a16="http://schemas.microsoft.com/office/drawing/2014/main" xmlns="" id="{FE1CC5D8-2A0E-4DAB-9B7A-AA37233AE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331" y="4900886"/>
            <a:ext cx="1872591" cy="164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150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FFE65E-2C0B-2D46-BFF6-FEC0AE2F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Conclusion</a:t>
            </a:r>
            <a:br>
              <a:rPr lang="en-US" sz="3200" dirty="0"/>
            </a:br>
            <a:r>
              <a:rPr lang="en-US" sz="3200" dirty="0"/>
              <a:t>&amp;</a:t>
            </a:r>
            <a:br>
              <a:rPr lang="en-US" sz="3200" dirty="0"/>
            </a:br>
            <a:r>
              <a:rPr lang="en-US" sz="3200" dirty="0"/>
              <a:t>Actionable Insights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ED1CF012-21CC-8445-89D4-74858820F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21" y="941651"/>
            <a:ext cx="7758142" cy="51462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870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  <a:cs typeface="Arial" pitchFamily="34" charset="0"/>
              </a:rPr>
              <a:t>Insaid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  <a:cs typeface="Arial" pitchFamily="34" charset="0"/>
              </a:rPr>
              <a:t>Telecom must divide the target market into smaller market segments and introduce specialized plans for each segment such as M32-38, F23-, in order to target customers more efficiently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  <a:cs typeface="Arial" pitchFamily="34" charset="0"/>
              </a:rPr>
              <a:t>Tie ups with brands such as </a:t>
            </a:r>
            <a:r>
              <a:rPr lang="en-US" dirty="0" err="1" smtClean="0">
                <a:solidFill>
                  <a:srgbClr val="000000"/>
                </a:solidFill>
                <a:latin typeface="Georgia" panose="02040502050405020303" pitchFamily="18" charset="0"/>
                <a:cs typeface="Arial" pitchFamily="34" charset="0"/>
              </a:rPr>
              <a:t>LeEco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  <a:cs typeface="Arial" pitchFamily="34" charset="0"/>
              </a:rPr>
              <a:t>, Lenovo, HTC are highly recommended to attract customers who buy a new phone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  <a:cs typeface="Arial" pitchFamily="34" charset="0"/>
              </a:rPr>
              <a:t>Geolocation analysis highlights the need to address the tier 2 cities aggressively. This can be done by introducing competitive promotional strategies like family plans to increase the number of users.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  <a:cs typeface="Arial" pitchFamily="34" charset="0"/>
              </a:rPr>
              <a:t>Retention strategies should be deployed in tier 1 cities due to the competitive nature of the industry, as the market has already been penetrated sufficiently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Georgia" panose="02040502050405020303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966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43F56-68AB-3743-ADB1-7DF1250A7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CB7890A-148C-4241-BBE3-14A52774B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681" y="4670246"/>
            <a:ext cx="7165534" cy="914400"/>
          </a:xfrm>
        </p:spPr>
        <p:txBody>
          <a:bodyPr/>
          <a:lstStyle/>
          <a:p>
            <a:r>
              <a:rPr lang="en-US" dirty="0"/>
              <a:t>Telecom – </a:t>
            </a:r>
            <a:r>
              <a:rPr lang="en-US" dirty="0" smtClean="0"/>
              <a:t>Maharashtra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A25E566-9265-4447-9276-AC87A10E1FC7}"/>
              </a:ext>
            </a:extLst>
          </p:cNvPr>
          <p:cNvGrpSpPr/>
          <p:nvPr/>
        </p:nvGrpSpPr>
        <p:grpSpPr>
          <a:xfrm>
            <a:off x="182279" y="148035"/>
            <a:ext cx="1442356" cy="533400"/>
            <a:chOff x="10565532" y="39751"/>
            <a:chExt cx="1442356" cy="533400"/>
          </a:xfrm>
        </p:grpSpPr>
        <p:pic>
          <p:nvPicPr>
            <p:cNvPr id="5" name="Picture 4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xmlns="" id="{631D01AA-578A-0D45-97B1-B86A6F83FA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055388" y="39751"/>
              <a:ext cx="952500" cy="533400"/>
            </a:xfrm>
            <a:prstGeom prst="rect">
              <a:avLst/>
            </a:prstGeom>
          </p:spPr>
        </p:pic>
        <p:pic>
          <p:nvPicPr>
            <p:cNvPr id="6" name="Picture 5" descr="A picture containing text, light&#10;&#10;Description automatically generated">
              <a:extLst>
                <a:ext uri="{FF2B5EF4-FFF2-40B4-BE49-F238E27FC236}">
                  <a16:creationId xmlns:a16="http://schemas.microsoft.com/office/drawing/2014/main" xmlns="" id="{B0497235-757C-9D47-9524-2AFE46AAB4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565532" y="7240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314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68E085FF-9F31-487E-A3D7-50F10A10B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78415"/>
              </p:ext>
            </p:extLst>
          </p:nvPr>
        </p:nvGraphicFramePr>
        <p:xfrm>
          <a:off x="2885576" y="774580"/>
          <a:ext cx="8702686" cy="5318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2686">
                  <a:extLst>
                    <a:ext uri="{9D8B030D-6E8A-4147-A177-3AD203B41FA5}">
                      <a16:colId xmlns:a16="http://schemas.microsoft.com/office/drawing/2014/main" xmlns="" val="4161542872"/>
                    </a:ext>
                  </a:extLst>
                </a:gridCol>
              </a:tblGrid>
              <a:tr h="7127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latin typeface="Georgia" panose="02040502050405020303" pitchFamily="18" charset="0"/>
                        </a:rPr>
                        <a:t>Description</a:t>
                      </a:r>
                      <a:endParaRPr lang="en-IN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2838782"/>
                  </a:ext>
                </a:extLst>
              </a:tr>
              <a:tr h="575722">
                <a:tc>
                  <a:txBody>
                    <a:bodyPr/>
                    <a:lstStyle/>
                    <a:p>
                      <a:pPr lvl="1"/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 panose="02040502050405020303" pitchFamily="18" charset="0"/>
                        </a:rPr>
                        <a:t>Context Setting &amp; Problem Statement</a:t>
                      </a:r>
                      <a:endParaRPr lang="en-I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9590714"/>
                  </a:ext>
                </a:extLst>
              </a:tr>
              <a:tr h="575722">
                <a:tc>
                  <a:txBody>
                    <a:bodyPr/>
                    <a:lstStyle/>
                    <a:p>
                      <a:pPr lvl="1"/>
                      <a:r>
                        <a:rPr lang="en-US" sz="2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 panose="02040502050405020303" pitchFamily="18" charset="0"/>
                        </a:rPr>
                        <a:t>Data Set Summary</a:t>
                      </a:r>
                      <a:endParaRPr lang="en-IN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1693985"/>
                  </a:ext>
                </a:extLst>
              </a:tr>
              <a:tr h="575722">
                <a:tc>
                  <a:txBody>
                    <a:bodyPr/>
                    <a:lstStyle/>
                    <a:p>
                      <a:pPr lvl="1"/>
                      <a:r>
                        <a:rPr lang="en-US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Data Mining</a:t>
                      </a:r>
                      <a:endParaRPr lang="en-IN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3554663"/>
                  </a:ext>
                </a:extLst>
              </a:tr>
              <a:tr h="575722">
                <a:tc>
                  <a:txBody>
                    <a:bodyPr/>
                    <a:lstStyle/>
                    <a:p>
                      <a:pPr lvl="1"/>
                      <a:r>
                        <a:rPr lang="en-US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Data Cleaning &amp; Analysis</a:t>
                      </a:r>
                      <a:endParaRPr lang="en-IN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2142489"/>
                  </a:ext>
                </a:extLst>
              </a:tr>
              <a:tr h="575722">
                <a:tc>
                  <a:txBody>
                    <a:bodyPr/>
                    <a:lstStyle/>
                    <a:p>
                      <a:pPr lvl="1"/>
                      <a:r>
                        <a:rPr lang="en-US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EDA</a:t>
                      </a:r>
                      <a:endParaRPr lang="en-IN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5549728"/>
                  </a:ext>
                </a:extLst>
              </a:tr>
              <a:tr h="575722">
                <a:tc>
                  <a:txBody>
                    <a:bodyPr/>
                    <a:lstStyle/>
                    <a:p>
                      <a:pPr lvl="1"/>
                      <a:r>
                        <a:rPr lang="en-US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Proposed Solution</a:t>
                      </a:r>
                      <a:endParaRPr lang="en-IN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2969219"/>
                  </a:ext>
                </a:extLst>
              </a:tr>
              <a:tr h="575722">
                <a:tc>
                  <a:txBody>
                    <a:bodyPr/>
                    <a:lstStyle/>
                    <a:p>
                      <a:pPr lvl="1"/>
                      <a:r>
                        <a:rPr lang="en-US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Tools Used</a:t>
                      </a:r>
                      <a:endParaRPr lang="en-IN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2851415"/>
                  </a:ext>
                </a:extLst>
              </a:tr>
              <a:tr h="575722">
                <a:tc>
                  <a:txBody>
                    <a:bodyPr/>
                    <a:lstStyle/>
                    <a:p>
                      <a:pPr lvl="1"/>
                      <a:r>
                        <a:rPr lang="en-US" sz="2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Conclusion</a:t>
                      </a:r>
                      <a:endParaRPr lang="en-IN" sz="2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8451648"/>
                  </a:ext>
                </a:extLst>
              </a:tr>
            </a:tbl>
          </a:graphicData>
        </a:graphic>
      </p:graphicFrame>
      <p:sp>
        <p:nvSpPr>
          <p:cNvPr id="24" name="Title 1">
            <a:extLst>
              <a:ext uri="{FF2B5EF4-FFF2-40B4-BE49-F238E27FC236}">
                <a16:creationId xmlns:a16="http://schemas.microsoft.com/office/drawing/2014/main" xmlns="" id="{52F3340E-5B23-48E2-9323-4F57A46E6704}"/>
              </a:ext>
            </a:extLst>
          </p:cNvPr>
          <p:cNvSpPr txBox="1">
            <a:spLocks/>
          </p:cNvSpPr>
          <p:nvPr/>
        </p:nvSpPr>
        <p:spPr>
          <a:xfrm>
            <a:off x="1896" y="2301240"/>
            <a:ext cx="2726064" cy="1280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60" baseline="0">
                <a:solidFill>
                  <a:srgbClr val="FFFFF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Table </a:t>
            </a:r>
            <a:r>
              <a:rPr lang="en-US" dirty="0" smtClean="0">
                <a:solidFill>
                  <a:schemeClr val="bg1"/>
                </a:solidFill>
              </a:rPr>
              <a:t>of Contents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67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EA1ABD-9E50-D848-A6BF-83DC1770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0862"/>
            <a:ext cx="2760811" cy="1099578"/>
          </a:xfrm>
        </p:spPr>
        <p:txBody>
          <a:bodyPr/>
          <a:lstStyle/>
          <a:p>
            <a:pPr algn="ctr"/>
            <a:r>
              <a:rPr lang="en-US" dirty="0"/>
              <a:t>Context Setting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30BA55A-C776-7E46-9288-1762C6DCB402}"/>
              </a:ext>
            </a:extLst>
          </p:cNvPr>
          <p:cNvSpPr txBox="1"/>
          <p:nvPr/>
        </p:nvSpPr>
        <p:spPr>
          <a:xfrm>
            <a:off x="4710824" y="636487"/>
            <a:ext cx="6256421" cy="307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200" dirty="0">
              <a:latin typeface="Georgia" panose="02040502050405020303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Leading Telecom Service Provider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Focus on Client Satisfaction and Future Requirement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Georgia" panose="02040502050405020303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5B9179A6-44A1-3A43-BFFC-16ABBD486AC6}"/>
              </a:ext>
            </a:extLst>
          </p:cNvPr>
          <p:cNvSpPr/>
          <p:nvPr/>
        </p:nvSpPr>
        <p:spPr>
          <a:xfrm>
            <a:off x="3214916" y="908217"/>
            <a:ext cx="1280160" cy="1280160"/>
          </a:xfrm>
          <a:prstGeom prst="ellipse">
            <a:avLst/>
          </a:prstGeom>
          <a:solidFill>
            <a:srgbClr val="D9E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C49DAB9F-6ACC-1844-B0EE-C4AD730E91C7}"/>
              </a:ext>
            </a:extLst>
          </p:cNvPr>
          <p:cNvGrpSpPr/>
          <p:nvPr/>
        </p:nvGrpSpPr>
        <p:grpSpPr>
          <a:xfrm>
            <a:off x="3298629" y="2611934"/>
            <a:ext cx="1188720" cy="1188720"/>
            <a:chOff x="6014643" y="2905719"/>
            <a:chExt cx="1507235" cy="152420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E56EBE9D-B969-8642-88C7-1CE48DCB8D04}"/>
                </a:ext>
              </a:extLst>
            </p:cNvPr>
            <p:cNvSpPr/>
            <p:nvPr/>
          </p:nvSpPr>
          <p:spPr>
            <a:xfrm>
              <a:off x="6014643" y="2905719"/>
              <a:ext cx="1507235" cy="1524205"/>
            </a:xfrm>
            <a:prstGeom prst="ellipse">
              <a:avLst/>
            </a:prstGeom>
            <a:solidFill>
              <a:srgbClr val="D9E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Internet with solid fill">
              <a:extLst>
                <a:ext uri="{FF2B5EF4-FFF2-40B4-BE49-F238E27FC236}">
                  <a16:creationId xmlns:a16="http://schemas.microsoft.com/office/drawing/2014/main" xmlns="" id="{BB30D119-6849-AA4B-A5E8-AEF3D26B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288200" y="3187761"/>
              <a:ext cx="960119" cy="960119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3E6FF13-2CE2-0F4D-830E-E32649E54187}"/>
              </a:ext>
            </a:extLst>
          </p:cNvPr>
          <p:cNvSpPr/>
          <p:nvPr/>
        </p:nvSpPr>
        <p:spPr>
          <a:xfrm>
            <a:off x="4681852" y="2835460"/>
            <a:ext cx="6823211" cy="1046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Online Presence – Website, Mobile apps, Social Media presence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969621A9-BF21-644F-99AD-184C3DF2D088}"/>
              </a:ext>
            </a:extLst>
          </p:cNvPr>
          <p:cNvGrpSpPr/>
          <p:nvPr/>
        </p:nvGrpSpPr>
        <p:grpSpPr>
          <a:xfrm>
            <a:off x="3277896" y="4280363"/>
            <a:ext cx="1188720" cy="1188720"/>
            <a:chOff x="2524916" y="4211223"/>
            <a:chExt cx="1188720" cy="118872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FE17E317-F77C-A946-9983-42972CBCA659}"/>
                </a:ext>
              </a:extLst>
            </p:cNvPr>
            <p:cNvSpPr/>
            <p:nvPr/>
          </p:nvSpPr>
          <p:spPr>
            <a:xfrm>
              <a:off x="2524916" y="4211223"/>
              <a:ext cx="1188720" cy="1188720"/>
            </a:xfrm>
            <a:prstGeom prst="ellipse">
              <a:avLst/>
            </a:prstGeom>
            <a:solidFill>
              <a:srgbClr val="D9E9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Graphic 36" descr="Question mark with solid fill">
              <a:extLst>
                <a:ext uri="{FF2B5EF4-FFF2-40B4-BE49-F238E27FC236}">
                  <a16:creationId xmlns:a16="http://schemas.microsoft.com/office/drawing/2014/main" xmlns="" id="{0B576EC0-7962-1A48-A445-03AD0B53F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679817" y="4389685"/>
              <a:ext cx="831795" cy="831795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34F2C618-9520-214E-A48A-A0FA016A549A}"/>
              </a:ext>
            </a:extLst>
          </p:cNvPr>
          <p:cNvSpPr/>
          <p:nvPr/>
        </p:nvSpPr>
        <p:spPr>
          <a:xfrm>
            <a:off x="4681852" y="4386593"/>
            <a:ext cx="3942105" cy="1554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Target Gender &amp; location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Identify Gap in Service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Georgia" panose="02040502050405020303" pitchFamily="18" charset="0"/>
              </a:rPr>
              <a:t> Marketing and Advertising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79743A17-9393-9840-9EAC-C9458D8EDE81}"/>
              </a:ext>
            </a:extLst>
          </p:cNvPr>
          <p:cNvSpPr/>
          <p:nvPr/>
        </p:nvSpPr>
        <p:spPr>
          <a:xfrm>
            <a:off x="3223236" y="3782253"/>
            <a:ext cx="1330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Digital Footprint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04C8910C-9B1D-E242-9BE0-CF42D2C8C61E}"/>
              </a:ext>
            </a:extLst>
          </p:cNvPr>
          <p:cNvSpPr/>
          <p:nvPr/>
        </p:nvSpPr>
        <p:spPr>
          <a:xfrm>
            <a:off x="3519470" y="2175517"/>
            <a:ext cx="673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Service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4340715A-4DAD-EC47-A180-7EF4F8D31212}"/>
              </a:ext>
            </a:extLst>
          </p:cNvPr>
          <p:cNvSpPr/>
          <p:nvPr/>
        </p:nvSpPr>
        <p:spPr>
          <a:xfrm>
            <a:off x="3440923" y="5457088"/>
            <a:ext cx="830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Problems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E47E934E-EF25-4D77-9E68-F4391B739366}"/>
              </a:ext>
            </a:extLst>
          </p:cNvPr>
          <p:cNvSpPr/>
          <p:nvPr/>
        </p:nvSpPr>
        <p:spPr>
          <a:xfrm>
            <a:off x="3278768" y="1030137"/>
            <a:ext cx="1188720" cy="1188720"/>
          </a:xfrm>
          <a:prstGeom prst="ellipse">
            <a:avLst/>
          </a:prstGeom>
          <a:solidFill>
            <a:srgbClr val="D9E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Call center">
            <a:extLst>
              <a:ext uri="{FF2B5EF4-FFF2-40B4-BE49-F238E27FC236}">
                <a16:creationId xmlns:a16="http://schemas.microsoft.com/office/drawing/2014/main" xmlns="" id="{66159DCE-4C61-4F6C-B29F-6BCA229B81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485510" y="1200113"/>
            <a:ext cx="756120" cy="75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2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EA1ABD-9E50-D848-A6BF-83DC1770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0862"/>
            <a:ext cx="2760811" cy="10995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 </a:t>
            </a:r>
            <a:r>
              <a:rPr lang="en-US" dirty="0" smtClean="0"/>
              <a:t>Statement</a:t>
            </a:r>
            <a:br>
              <a:rPr lang="en-US" dirty="0" smtClean="0"/>
            </a:br>
            <a:r>
              <a:rPr lang="en-US" dirty="0"/>
              <a:t>P</a:t>
            </a:r>
            <a:r>
              <a:rPr lang="en-US" dirty="0" smtClean="0"/>
              <a:t>rovided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30BA55A-C776-7E46-9288-1762C6DCB402}"/>
              </a:ext>
            </a:extLst>
          </p:cNvPr>
          <p:cNvSpPr txBox="1"/>
          <p:nvPr/>
        </p:nvSpPr>
        <p:spPr>
          <a:xfrm>
            <a:off x="2996418" y="636487"/>
            <a:ext cx="8651631" cy="538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200" dirty="0">
              <a:latin typeface="Georgia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A026716-0265-4775-BBF4-7A8B232356B0}"/>
              </a:ext>
            </a:extLst>
          </p:cNvPr>
          <p:cNvSpPr txBox="1"/>
          <p:nvPr/>
        </p:nvSpPr>
        <p:spPr>
          <a:xfrm>
            <a:off x="2869809" y="661249"/>
            <a:ext cx="8778240" cy="5632311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It's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always wonderful to see services customized to your needs. Businesses try to understand your behavior and adjust their offerings so as to ensure you feel attached to their services.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Do an Analysis of the preprocessed data.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Here are the points about how Analysis should be done: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Distribution of Users(device_id) across States.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Distribution of Users across Phone Brands(Consider only 10 Most used Phone Brands).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Distribution of Users across Gender.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Distribution of Users across Age Segments.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Distribution of Phone Brands(Consider only 10 Most used Phone Brands) for each Age Segment, State, Gender.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Distribution of Gender for each State, Age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Segment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 and Phone Brand(Consider only 10 Most used Phone Brands).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Distribution of Age Segments for each State, Gender and Phone Brand(Consider only 10 Most used Phone Brands).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Note: While doing analysis for the above points, consider only one instance of a particular User(device_id) as a User can do multiple phone calls and considering every instance of the same User can give misleading numbers.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Hourly distribution of Phone Calls.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Plot the Users on the Map using any suitable package.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2313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8A257F8-1CE0-5A4D-9A83-FD6B7CCB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Set Summary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xmlns="" id="{3C8BFE8D-4C0A-43A9-BF3B-EAC31C935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3610"/>
              </p:ext>
            </p:extLst>
          </p:nvPr>
        </p:nvGraphicFramePr>
        <p:xfrm>
          <a:off x="8925559" y="1356360"/>
          <a:ext cx="2905760" cy="29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246">
                  <a:extLst>
                    <a:ext uri="{9D8B030D-6E8A-4147-A177-3AD203B41FA5}">
                      <a16:colId xmlns:a16="http://schemas.microsoft.com/office/drawing/2014/main" xmlns="" val="2080372915"/>
                    </a:ext>
                  </a:extLst>
                </a:gridCol>
                <a:gridCol w="1297514">
                  <a:extLst>
                    <a:ext uri="{9D8B030D-6E8A-4147-A177-3AD203B41FA5}">
                      <a16:colId xmlns:a16="http://schemas.microsoft.com/office/drawing/2014/main" xmlns="" val="2409609597"/>
                    </a:ext>
                  </a:extLst>
                </a:gridCol>
              </a:tblGrid>
              <a:tr h="3716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 Count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468669790"/>
                  </a:ext>
                </a:extLst>
              </a:tr>
              <a:tr h="371685"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event_id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183487041"/>
                  </a:ext>
                </a:extLst>
              </a:tr>
              <a:tr h="371685"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692765364"/>
                  </a:ext>
                </a:extLst>
              </a:tr>
              <a:tr h="371685"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436052318"/>
                  </a:ext>
                </a:extLst>
              </a:tr>
              <a:tr h="371685"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423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312579634"/>
                  </a:ext>
                </a:extLst>
              </a:tr>
              <a:tr h="371685"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latitude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423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134719005"/>
                  </a:ext>
                </a:extLst>
              </a:tr>
              <a:tr h="371685"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city 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488221340"/>
                  </a:ext>
                </a:extLst>
              </a:tr>
              <a:tr h="371685"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377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873405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BFE62D0-4229-45FE-95A8-063BAC99C14E}"/>
              </a:ext>
            </a:extLst>
          </p:cNvPr>
          <p:cNvSpPr txBox="1"/>
          <p:nvPr/>
        </p:nvSpPr>
        <p:spPr>
          <a:xfrm>
            <a:off x="9435944" y="699765"/>
            <a:ext cx="196880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Events Table </a:t>
            </a:r>
          </a:p>
          <a:p>
            <a:pPr algn="ctr"/>
            <a:r>
              <a:rPr lang="en-US" dirty="0">
                <a:latin typeface="Georgia" panose="02040502050405020303" pitchFamily="18" charset="0"/>
              </a:rPr>
              <a:t>3252950 Records</a:t>
            </a:r>
          </a:p>
          <a:p>
            <a:pPr algn="ctr"/>
            <a:endParaRPr lang="en-IN" sz="1200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xmlns="" id="{D120B6E4-874A-42F1-8467-D36871C5F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63027"/>
              </p:ext>
            </p:extLst>
          </p:nvPr>
        </p:nvGraphicFramePr>
        <p:xfrm>
          <a:off x="5882639" y="1363122"/>
          <a:ext cx="2905760" cy="1515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246">
                  <a:extLst>
                    <a:ext uri="{9D8B030D-6E8A-4147-A177-3AD203B41FA5}">
                      <a16:colId xmlns:a16="http://schemas.microsoft.com/office/drawing/2014/main" xmlns="" val="2080372915"/>
                    </a:ext>
                  </a:extLst>
                </a:gridCol>
                <a:gridCol w="1297514">
                  <a:extLst>
                    <a:ext uri="{9D8B030D-6E8A-4147-A177-3AD203B41FA5}">
                      <a16:colId xmlns:a16="http://schemas.microsoft.com/office/drawing/2014/main" xmlns="" val="2409609597"/>
                    </a:ext>
                  </a:extLst>
                </a:gridCol>
              </a:tblGrid>
              <a:tr h="3787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 Count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468669790"/>
                  </a:ext>
                </a:extLst>
              </a:tr>
              <a:tr h="378751"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692765364"/>
                  </a:ext>
                </a:extLst>
              </a:tr>
              <a:tr h="378751"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/>
                      <a:r>
                        <a:rPr lang="en-IN" dirty="0"/>
                        <a:t>phone_brand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436052318"/>
                  </a:ext>
                </a:extLst>
              </a:tr>
              <a:tr h="378751">
                <a:tc>
                  <a:txBody>
                    <a:bodyPr/>
                    <a:lstStyle/>
                    <a:p>
                      <a:pPr marL="0" lvl="0" algn="ctr" defTabSz="914400" rtl="0" eaLnBrk="1" fontAlgn="ctr" latinLnBrk="0" hangingPunct="1"/>
                      <a:r>
                        <a:rPr lang="en-IN" dirty="0"/>
                        <a:t>device_model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1257963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85BF1EF-D194-4DED-BC68-FF6B39378142}"/>
              </a:ext>
            </a:extLst>
          </p:cNvPr>
          <p:cNvSpPr txBox="1"/>
          <p:nvPr/>
        </p:nvSpPr>
        <p:spPr>
          <a:xfrm>
            <a:off x="6233159" y="692126"/>
            <a:ext cx="223651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Device Brand Table </a:t>
            </a:r>
          </a:p>
          <a:p>
            <a:pPr algn="ctr"/>
            <a:r>
              <a:rPr lang="en-US" dirty="0">
                <a:latin typeface="Georgia" panose="02040502050405020303" pitchFamily="18" charset="0"/>
              </a:rPr>
              <a:t>87726 Records</a:t>
            </a:r>
          </a:p>
          <a:p>
            <a:pPr algn="ctr"/>
            <a:endParaRPr lang="en-IN" sz="1200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xmlns="" id="{745E4902-B26D-4B2D-B6B6-90DEEB404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33856"/>
              </p:ext>
            </p:extLst>
          </p:nvPr>
        </p:nvGraphicFramePr>
        <p:xfrm>
          <a:off x="2840374" y="1388522"/>
          <a:ext cx="29057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246">
                  <a:extLst>
                    <a:ext uri="{9D8B030D-6E8A-4147-A177-3AD203B41FA5}">
                      <a16:colId xmlns:a16="http://schemas.microsoft.com/office/drawing/2014/main" xmlns="" val="2080372915"/>
                    </a:ext>
                  </a:extLst>
                </a:gridCol>
                <a:gridCol w="1297514">
                  <a:extLst>
                    <a:ext uri="{9D8B030D-6E8A-4147-A177-3AD203B41FA5}">
                      <a16:colId xmlns:a16="http://schemas.microsoft.com/office/drawing/2014/main" xmlns="" val="2409609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 Count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46866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device_id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69276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IN" dirty="0"/>
                        <a:t>gender 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43605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IN" dirty="0"/>
                        <a:t>age 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31257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algn="l" defTabSz="914400" rtl="0" eaLnBrk="1" fontAlgn="ctr" latinLnBrk="0" hangingPunct="1"/>
                      <a:r>
                        <a:rPr lang="en-IN" dirty="0"/>
                        <a:t>group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347190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D0ACC4C-B314-4466-9548-5442044BDBAA}"/>
              </a:ext>
            </a:extLst>
          </p:cNvPr>
          <p:cNvSpPr txBox="1"/>
          <p:nvPr/>
        </p:nvSpPr>
        <p:spPr>
          <a:xfrm>
            <a:off x="3194884" y="716586"/>
            <a:ext cx="228940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Device Owner Table </a:t>
            </a:r>
          </a:p>
          <a:p>
            <a:pPr algn="ctr"/>
            <a:r>
              <a:rPr lang="en-US" dirty="0">
                <a:latin typeface="Georgia" panose="02040502050405020303" pitchFamily="18" charset="0"/>
              </a:rPr>
              <a:t>74645 Records</a:t>
            </a:r>
          </a:p>
          <a:p>
            <a:pPr algn="ctr"/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52448BC-18B4-498B-AD29-1C7F66D635D5}"/>
              </a:ext>
            </a:extLst>
          </p:cNvPr>
          <p:cNvSpPr txBox="1"/>
          <p:nvPr/>
        </p:nvSpPr>
        <p:spPr>
          <a:xfrm>
            <a:off x="2732612" y="4734064"/>
            <a:ext cx="90987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Loaded Events data from : </a:t>
            </a:r>
            <a:r>
              <a:rPr lang="en-US" sz="2000" dirty="0">
                <a:solidFill>
                  <a:schemeClr val="dk1"/>
                </a:solidFill>
                <a:hlinkClick r:id="rId3"/>
              </a:rPr>
              <a:t>events_data.csv</a:t>
            </a:r>
            <a:endParaRPr lang="en-US" sz="2000" dirty="0">
              <a:solidFill>
                <a:schemeClr val="dk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Loaded Owner &amp; Device Brand data using MySQL Connector based on given credentials.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17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8A257F8-1CE0-5A4D-9A83-FD6B7CCB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Set Summary</a:t>
            </a:r>
            <a:br>
              <a:rPr lang="en-US" dirty="0"/>
            </a:br>
            <a:r>
              <a:rPr lang="en-US" dirty="0"/>
              <a:t>MAP</a:t>
            </a:r>
          </a:p>
        </p:txBody>
      </p:sp>
      <p:pic>
        <p:nvPicPr>
          <p:cNvPr id="12" name="Picture 11" descr="Map&#10;&#10;Description automatically generated">
            <a:extLst>
              <a:ext uri="{FF2B5EF4-FFF2-40B4-BE49-F238E27FC236}">
                <a16:creationId xmlns:a16="http://schemas.microsoft.com/office/drawing/2014/main" xmlns="" id="{6DCC32FE-736A-42B0-AA33-C2867CC17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674" y="745588"/>
            <a:ext cx="8482817" cy="59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0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8A257F8-1CE0-5A4D-9A83-FD6B7CCB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Mining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52448BC-18B4-498B-AD29-1C7F66D635D5}"/>
              </a:ext>
            </a:extLst>
          </p:cNvPr>
          <p:cNvSpPr txBox="1"/>
          <p:nvPr/>
        </p:nvSpPr>
        <p:spPr>
          <a:xfrm>
            <a:off x="2840374" y="685527"/>
            <a:ext cx="9098707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</a:rPr>
              <a:t>Our consulting team focused on the priority markets of Maharashtra to study the user’s behavior based on :</a:t>
            </a:r>
          </a:p>
          <a:p>
            <a:endParaRPr lang="en-US" sz="2000" dirty="0">
              <a:solidFill>
                <a:schemeClr val="dk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dk1"/>
                </a:solidFill>
              </a:rPr>
              <a:t>Mobile usage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dk1"/>
                </a:solidFill>
              </a:rPr>
              <a:t>Geolocation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dk1"/>
                </a:solidFill>
              </a:rPr>
              <a:t>Demographic profiling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dk1"/>
                </a:solidFill>
              </a:rPr>
              <a:t>Mobile device</a:t>
            </a:r>
          </a:p>
          <a:p>
            <a:endParaRPr lang="en-IN" sz="2000" dirty="0">
              <a:solidFill>
                <a:schemeClr val="dk1"/>
              </a:solidFill>
            </a:endParaRPr>
          </a:p>
          <a:p>
            <a:r>
              <a:rPr lang="en-US" sz="2000" dirty="0">
                <a:solidFill>
                  <a:schemeClr val="dk1"/>
                </a:solidFill>
              </a:rPr>
              <a:t>As per the study need and observations on the above-mentioned parameters.</a:t>
            </a:r>
          </a:p>
          <a:p>
            <a:r>
              <a:rPr lang="en-US" sz="2000" dirty="0">
                <a:solidFill>
                  <a:schemeClr val="dk1"/>
                </a:solidFill>
              </a:rPr>
              <a:t>we have cleaned and purified the data to extract useful insights and knowledge to identify the business opportunities in the focused markets. </a:t>
            </a:r>
          </a:p>
          <a:p>
            <a:endParaRPr lang="en-IN" dirty="0"/>
          </a:p>
          <a:p>
            <a:r>
              <a:rPr lang="en-IN" sz="1800" b="1" dirty="0">
                <a:solidFill>
                  <a:schemeClr val="dk1"/>
                </a:solidFill>
              </a:rPr>
              <a:t>Observations: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</a:rPr>
              <a:t>Event Data imputation/correction required for device_id, latitude, longitude &amp; state, no missing values in Owner and Brand Data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1"/>
                </a:solidFill>
              </a:rPr>
              <a:t>Timestamp is of object datatype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dk1"/>
                </a:solidFill>
              </a:rPr>
              <a:t>In phone brand translation of non-English data to English is required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49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8A257F8-1CE0-5A4D-9A83-FD6B7CCB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238821" cy="23051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Data Analysis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xmlns="" id="{A150F7BB-C93E-EF44-B5D9-99667AC9571B}"/>
              </a:ext>
            </a:extLst>
          </p:cNvPr>
          <p:cNvSpPr txBox="1">
            <a:spLocks/>
          </p:cNvSpPr>
          <p:nvPr/>
        </p:nvSpPr>
        <p:spPr>
          <a:xfrm>
            <a:off x="-56897" y="2295468"/>
            <a:ext cx="2858452" cy="2305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Loading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Profiling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Pre-Processing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Profiling post Pre-Processing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xmlns="" id="{BF7BF5D5-D55D-A540-B00D-C99A452F8FAC}"/>
              </a:ext>
            </a:extLst>
          </p:cNvPr>
          <p:cNvSpPr/>
          <p:nvPr/>
        </p:nvSpPr>
        <p:spPr>
          <a:xfrm>
            <a:off x="2906502" y="1025236"/>
            <a:ext cx="2022764" cy="77585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B426D"/>
                </a:solidFill>
                <a:latin typeface="Georgia" panose="02040502050405020303" pitchFamily="18" charset="0"/>
              </a:rPr>
              <a:t>Importing &amp; Loading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xmlns="" id="{A900BE81-793A-1043-8460-7BD4E6B4168F}"/>
              </a:ext>
            </a:extLst>
          </p:cNvPr>
          <p:cNvSpPr/>
          <p:nvPr/>
        </p:nvSpPr>
        <p:spPr>
          <a:xfrm>
            <a:off x="4128653" y="775852"/>
            <a:ext cx="7187574" cy="1280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xmlns="" id="{8A8FC1BD-73BD-8948-817F-F0581EE1DEDC}"/>
              </a:ext>
            </a:extLst>
          </p:cNvPr>
          <p:cNvSpPr/>
          <p:nvPr/>
        </p:nvSpPr>
        <p:spPr>
          <a:xfrm>
            <a:off x="2906502" y="2443249"/>
            <a:ext cx="2022764" cy="61791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B426D"/>
                </a:solidFill>
                <a:latin typeface="Georgia" panose="02040502050405020303" pitchFamily="18" charset="0"/>
              </a:rPr>
              <a:t>Profiling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xmlns="" id="{77E4A478-4421-8B48-B38B-68DB04FA7B6C}"/>
              </a:ext>
            </a:extLst>
          </p:cNvPr>
          <p:cNvSpPr/>
          <p:nvPr/>
        </p:nvSpPr>
        <p:spPr>
          <a:xfrm>
            <a:off x="4128653" y="2194676"/>
            <a:ext cx="7187574" cy="1280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1458DB9B-9DFF-1449-991D-F41BB505C488}"/>
              </a:ext>
            </a:extLst>
          </p:cNvPr>
          <p:cNvSpPr/>
          <p:nvPr/>
        </p:nvSpPr>
        <p:spPr>
          <a:xfrm>
            <a:off x="2906502" y="3761682"/>
            <a:ext cx="1471532" cy="61791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B426D"/>
                </a:solidFill>
                <a:latin typeface="Georgia" panose="02040502050405020303" pitchFamily="18" charset="0"/>
              </a:rPr>
              <a:t>Pre-Processing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xmlns="" id="{B9B837F3-7B66-0E4F-AEF0-FB6657B7C734}"/>
              </a:ext>
            </a:extLst>
          </p:cNvPr>
          <p:cNvSpPr/>
          <p:nvPr/>
        </p:nvSpPr>
        <p:spPr>
          <a:xfrm>
            <a:off x="4128653" y="3547775"/>
            <a:ext cx="7187574" cy="1280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xmlns="" id="{FC2CD3E5-74F1-6949-85CE-4E0E0B13C9A7}"/>
              </a:ext>
            </a:extLst>
          </p:cNvPr>
          <p:cNvSpPr/>
          <p:nvPr/>
        </p:nvSpPr>
        <p:spPr>
          <a:xfrm>
            <a:off x="2867879" y="5120583"/>
            <a:ext cx="1371612" cy="77585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B426D"/>
                </a:solidFill>
                <a:latin typeface="Georgia" panose="02040502050405020303" pitchFamily="18" charset="0"/>
              </a:rPr>
              <a:t>Profiling post Pre-Processing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xmlns="" id="{1B82117F-0645-CE42-9117-FB52B09F25E4}"/>
              </a:ext>
            </a:extLst>
          </p:cNvPr>
          <p:cNvSpPr/>
          <p:nvPr/>
        </p:nvSpPr>
        <p:spPr>
          <a:xfrm>
            <a:off x="4128653" y="4962840"/>
            <a:ext cx="7187574" cy="1280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xmlns="" id="{CB7A9C81-3142-C34B-B0E4-96A836C0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035" y="1076532"/>
            <a:ext cx="66687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solidFill>
                  <a:srgbClr val="000000"/>
                </a:solidFill>
                <a:latin typeface="Georgia" panose="02040502050405020303" pitchFamily="18" charset="0"/>
              </a:rPr>
              <a:t>Imported required </a:t>
            </a:r>
            <a:r>
              <a:rPr lang="en-US" altLang="en-US" sz="1400" dirty="0" err="1">
                <a:solidFill>
                  <a:srgbClr val="000000"/>
                </a:solidFill>
                <a:latin typeface="Georgia" panose="02040502050405020303" pitchFamily="18" charset="0"/>
              </a:rPr>
              <a:t>numpy</a:t>
            </a:r>
            <a:r>
              <a:rPr lang="en-US" altLang="en-US" sz="1400" dirty="0">
                <a:solidFill>
                  <a:srgbClr val="000000"/>
                </a:solidFill>
                <a:latin typeface="Georgia" panose="02040502050405020303" pitchFamily="18" charset="0"/>
              </a:rPr>
              <a:t>, pandas, </a:t>
            </a:r>
            <a:r>
              <a:rPr lang="en-US" altLang="en-US" sz="1400" dirty="0" err="1">
                <a:solidFill>
                  <a:srgbClr val="000000"/>
                </a:solidFill>
                <a:latin typeface="Georgia" panose="02040502050405020303" pitchFamily="18" charset="0"/>
              </a:rPr>
              <a:t>mysql.connector</a:t>
            </a:r>
            <a:r>
              <a:rPr lang="en-US" altLang="en-US" sz="1400" dirty="0">
                <a:solidFill>
                  <a:srgbClr val="000000"/>
                </a:solidFill>
                <a:latin typeface="Georgia" panose="02040502050405020303" pitchFamily="18" charset="0"/>
              </a:rPr>
              <a:t>,  </a:t>
            </a:r>
            <a:r>
              <a:rPr lang="en-US" altLang="en-US" sz="1400" dirty="0" err="1">
                <a:solidFill>
                  <a:srgbClr val="000000"/>
                </a:solidFill>
                <a:latin typeface="Georgia" panose="02040502050405020303" pitchFamily="18" charset="0"/>
              </a:rPr>
              <a:t>matplotlib,seaborn</a:t>
            </a:r>
            <a:r>
              <a:rPr lang="en-US" altLang="en-US" sz="1400" dirty="0">
                <a:solidFill>
                  <a:srgbClr val="000000"/>
                </a:solidFill>
                <a:latin typeface="Georgia" panose="02040502050405020303" pitchFamily="18" charset="0"/>
              </a:rPr>
              <a:t> library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solidFill>
                  <a:srgbClr val="000000"/>
                </a:solidFill>
                <a:latin typeface="Georgia" panose="02040502050405020303" pitchFamily="18" charset="0"/>
              </a:rPr>
              <a:t>Loaded Events Data from csv file, Owner and Brand data from </a:t>
            </a:r>
            <a:r>
              <a:rPr lang="en-US" altLang="en-US" sz="1400" dirty="0" err="1">
                <a:solidFill>
                  <a:srgbClr val="000000"/>
                </a:solidFill>
                <a:latin typeface="Georgia" panose="02040502050405020303" pitchFamily="18" charset="0"/>
              </a:rPr>
              <a:t>mysql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xmlns="" id="{98103DD6-6336-0844-863C-34B558DAB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034" y="2220447"/>
            <a:ext cx="6938193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Performed Pandas Profiling before preprocessing. Output generated in Event_Pre_Processing.html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Georgia" panose="02040502050405020303" pitchFamily="18" charset="0"/>
              </a:rPr>
              <a:t>Preliminary analysis using pandas commands like .info(), ,shape, describe(), head(), columns, unique(), </a:t>
            </a:r>
            <a:r>
              <a:rPr lang="en-US" altLang="en-US" sz="1400" dirty="0" err="1">
                <a:solidFill>
                  <a:srgbClr val="000000"/>
                </a:solidFill>
                <a:latin typeface="Georgia" panose="02040502050405020303" pitchFamily="18" charset="0"/>
              </a:rPr>
              <a:t>nunique</a:t>
            </a:r>
            <a:r>
              <a:rPr lang="en-US" altLang="en-US" sz="1400" dirty="0">
                <a:solidFill>
                  <a:srgbClr val="000000"/>
                </a:solidFill>
                <a:latin typeface="Georgia" panose="02040502050405020303" pitchFamily="18" charset="0"/>
              </a:rPr>
              <a:t>() and Pandas profiling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Observed missing values, duplicate &amp;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erroronous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data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xmlns="" id="{A48F08D3-A1BE-C141-B123-82BC42FAE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033" y="3779437"/>
            <a:ext cx="666874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Removed Duplicate data</a:t>
            </a:r>
          </a:p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Performed Data correction for missing &amp; </a:t>
            </a:r>
            <a:r>
              <a:rPr lang="en-US" sz="1400" dirty="0" err="1" smtClean="0">
                <a:latin typeface="Georgia" panose="02040502050405020303" pitchFamily="18" charset="0"/>
              </a:rPr>
              <a:t>erroronous</a:t>
            </a:r>
            <a:r>
              <a:rPr lang="en-US" sz="1400" dirty="0" smtClean="0">
                <a:latin typeface="Georgia" panose="02040502050405020303" pitchFamily="18" charset="0"/>
              </a:rPr>
              <a:t> </a:t>
            </a:r>
            <a:r>
              <a:rPr lang="en-US" sz="1400" dirty="0">
                <a:latin typeface="Georgia" panose="02040502050405020303" pitchFamily="18" charset="0"/>
              </a:rPr>
              <a:t>data for price</a:t>
            </a:r>
            <a:r>
              <a:rPr lang="en-US" sz="1400" dirty="0" smtClean="0">
                <a:latin typeface="Georgia" panose="02040502050405020303" pitchFamily="18" charset="0"/>
              </a:rPr>
              <a:t>, mileage</a:t>
            </a:r>
            <a:r>
              <a:rPr lang="en-US" sz="1400" dirty="0">
                <a:latin typeface="Georgia" panose="02040502050405020303" pitchFamily="18" charset="0"/>
              </a:rPr>
              <a:t>, </a:t>
            </a:r>
            <a:r>
              <a:rPr lang="en-US" sz="1400" dirty="0" err="1">
                <a:latin typeface="Georgia" panose="02040502050405020303" pitchFamily="18" charset="0"/>
              </a:rPr>
              <a:t>engV</a:t>
            </a:r>
            <a:r>
              <a:rPr lang="en-US" sz="1400" dirty="0">
                <a:latin typeface="Georgia" panose="02040502050405020303" pitchFamily="18" charset="0"/>
              </a:rPr>
              <a:t>, </a:t>
            </a:r>
            <a:r>
              <a:rPr lang="en-US" sz="1400" dirty="0" err="1">
                <a:latin typeface="Georgia" panose="02040502050405020303" pitchFamily="18" charset="0"/>
              </a:rPr>
              <a:t>engType</a:t>
            </a:r>
            <a:r>
              <a:rPr lang="en-US" sz="1400" dirty="0">
                <a:latin typeface="Georgia" panose="02040502050405020303" pitchFamily="18" charset="0"/>
              </a:rPr>
              <a:t>, Drive data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xmlns="" id="{EBB9332C-2F42-7142-AB84-9D4E93336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033" y="5273504"/>
            <a:ext cx="666874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sz="1400" dirty="0">
                <a:latin typeface="Georgia" panose="02040502050405020303" pitchFamily="18" charset="0"/>
              </a:rPr>
              <a:t>Performed Pandas Profiling before preprocessing. Output generated in Event_Post_Processing.html</a:t>
            </a:r>
          </a:p>
          <a:p>
            <a:pPr lvl="0" defTabSz="914400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xmlns="" id="{33CD1132-74E4-9745-8517-AB10A61548E6}"/>
              </a:ext>
            </a:extLst>
          </p:cNvPr>
          <p:cNvSpPr/>
          <p:nvPr/>
        </p:nvSpPr>
        <p:spPr>
          <a:xfrm rot="5400000">
            <a:off x="3384645" y="1910687"/>
            <a:ext cx="436728" cy="309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xmlns="" id="{73657378-A950-EE49-A4A7-E3D7F6EB0726}"/>
              </a:ext>
            </a:extLst>
          </p:cNvPr>
          <p:cNvSpPr/>
          <p:nvPr/>
        </p:nvSpPr>
        <p:spPr>
          <a:xfrm rot="5400000">
            <a:off x="3371430" y="3236308"/>
            <a:ext cx="436728" cy="309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xmlns="" id="{823718E0-F1C1-BD43-9FD9-4A9FA7E4C463}"/>
              </a:ext>
            </a:extLst>
          </p:cNvPr>
          <p:cNvSpPr/>
          <p:nvPr/>
        </p:nvSpPr>
        <p:spPr>
          <a:xfrm rot="5400000">
            <a:off x="3333536" y="4619141"/>
            <a:ext cx="436728" cy="309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0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8A257F8-1CE0-5A4D-9A83-FD6B7CCB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57" y="2233238"/>
            <a:ext cx="2238821" cy="2131981"/>
          </a:xfrm>
        </p:spPr>
        <p:txBody>
          <a:bodyPr/>
          <a:lstStyle/>
          <a:p>
            <a:pPr algn="ctr"/>
            <a:r>
              <a:rPr lang="en-US" dirty="0"/>
              <a:t>State wise Overview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xmlns="" id="{46DC4BAF-F47D-3740-BB07-5BE84E6D8A31}"/>
              </a:ext>
            </a:extLst>
          </p:cNvPr>
          <p:cNvSpPr txBox="1">
            <a:spLocks/>
          </p:cNvSpPr>
          <p:nvPr/>
        </p:nvSpPr>
        <p:spPr>
          <a:xfrm>
            <a:off x="660435" y="704850"/>
            <a:ext cx="1223784" cy="1040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EDA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F1C305F-8509-9247-8986-E05A74E74786}"/>
              </a:ext>
            </a:extLst>
          </p:cNvPr>
          <p:cNvSpPr/>
          <p:nvPr/>
        </p:nvSpPr>
        <p:spPr>
          <a:xfrm>
            <a:off x="279809" y="1828800"/>
            <a:ext cx="718457" cy="638006"/>
          </a:xfrm>
          <a:prstGeom prst="ellipse">
            <a:avLst/>
          </a:prstGeom>
          <a:solidFill>
            <a:srgbClr val="D9E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1</a:t>
            </a:r>
            <a:endParaRPr 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FBCDFCC-EDCC-481A-B619-901AF60223CC}"/>
              </a:ext>
            </a:extLst>
          </p:cNvPr>
          <p:cNvSpPr txBox="1"/>
          <p:nvPr/>
        </p:nvSpPr>
        <p:spPr>
          <a:xfrm>
            <a:off x="2908727" y="4348968"/>
            <a:ext cx="2465132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Analysis</a:t>
            </a:r>
          </a:p>
          <a:p>
            <a:endParaRPr lang="en-US" dirty="0"/>
          </a:p>
        </p:txBody>
      </p:sp>
      <p:pic>
        <p:nvPicPr>
          <p:cNvPr id="6" name="Picture 5" descr="Bar chart&#10;&#10;Description automatically generated with low confidence">
            <a:extLst>
              <a:ext uri="{FF2B5EF4-FFF2-40B4-BE49-F238E27FC236}">
                <a16:creationId xmlns:a16="http://schemas.microsoft.com/office/drawing/2014/main" xmlns="" id="{6835B1E3-821C-474B-8DF5-2CB958C9C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726" y="736798"/>
            <a:ext cx="8622839" cy="3441307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xmlns="" id="{E0D5C301-0246-4266-8713-DC5973714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393" y="4340914"/>
            <a:ext cx="6021172" cy="2131981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364891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1221</TotalTime>
  <Words>689</Words>
  <Application>Microsoft Office PowerPoint</Application>
  <PresentationFormat>Custom</PresentationFormat>
  <Paragraphs>157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Frame</vt:lpstr>
      <vt:lpstr>Consulting Report</vt:lpstr>
      <vt:lpstr>PowerPoint Presentation</vt:lpstr>
      <vt:lpstr>Context Setting</vt:lpstr>
      <vt:lpstr>Problem Statement Provided</vt:lpstr>
      <vt:lpstr>Data Set Summary</vt:lpstr>
      <vt:lpstr>Data Set Summary MAP</vt:lpstr>
      <vt:lpstr>Data Mining</vt:lpstr>
      <vt:lpstr>Data Analysis</vt:lpstr>
      <vt:lpstr>State wise Overview</vt:lpstr>
      <vt:lpstr>Brand wise Analysis</vt:lpstr>
      <vt:lpstr>Gender wise &amp; Age Group  based analysis</vt:lpstr>
      <vt:lpstr>Co-relation of with other parameters</vt:lpstr>
      <vt:lpstr>Tools Used</vt:lpstr>
      <vt:lpstr>Conclusion &amp; Actionable Insights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Used Car Sales Data</dc:title>
  <dc:creator>Khatwani, Kashish</dc:creator>
  <cp:lastModifiedBy>Admin</cp:lastModifiedBy>
  <cp:revision>50</cp:revision>
  <dcterms:created xsi:type="dcterms:W3CDTF">2020-12-12T09:11:38Z</dcterms:created>
  <dcterms:modified xsi:type="dcterms:W3CDTF">2021-06-29T06:37:45Z</dcterms:modified>
</cp:coreProperties>
</file>