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embeddedFontLst>
    <p:embeddedFont>
      <p:font typeface="Economica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4" roundtripDataSignature="AMtx7mj4j1XN029VxyZeIpL+OBy1k8EA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regular.fntdata"/><Relationship Id="rId25" Type="http://schemas.openxmlformats.org/officeDocument/2006/relationships/slide" Target="slides/slide20.xml"/><Relationship Id="rId28" Type="http://schemas.openxmlformats.org/officeDocument/2006/relationships/font" Target="fonts/Economica-italic.fntdata"/><Relationship Id="rId27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conomic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6be8c33fb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6be8c33f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dd249a56a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dd249a56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dd249a56a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dd249a56a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dd249a56a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dd249a56a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6bcb803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202122"/>
                </a:solidFill>
                <a:highlight>
                  <a:srgbClr val="FFFFFF"/>
                </a:highlight>
              </a:rPr>
              <a:t>Bidirectional encoder representations from transformers</a:t>
            </a:r>
            <a:r>
              <a:rPr lang="en-US" sz="1200">
                <a:solidFill>
                  <a:srgbClr val="202122"/>
                </a:solidFill>
                <a:highlight>
                  <a:srgbClr val="FFFFFF"/>
                </a:highlight>
              </a:rPr>
              <a:t> (</a:t>
            </a:r>
            <a:r>
              <a:rPr b="1" lang="en-US" sz="1200">
                <a:solidFill>
                  <a:srgbClr val="202122"/>
                </a:solidFill>
                <a:highlight>
                  <a:srgbClr val="FFFFFF"/>
                </a:highlight>
              </a:rPr>
              <a:t>BERT</a:t>
            </a:r>
            <a:r>
              <a:rPr lang="en-US" sz="1200">
                <a:solidFill>
                  <a:srgbClr val="202122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175" name="Google Shape;175;g2d6bcb803f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dbdd1e1a3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dbdd1e1a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dbdd1e1a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dbdd1e1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6bcb803f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6bcb803f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bcb803f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bcb803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6bcb803f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6bcb803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dd249a56a_0_182"/>
          <p:cNvSpPr/>
          <p:nvPr/>
        </p:nvSpPr>
        <p:spPr>
          <a:xfrm>
            <a:off x="2744013" y="10089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31dd249a56a_0_182"/>
          <p:cNvSpPr/>
          <p:nvPr/>
        </p:nvSpPr>
        <p:spPr>
          <a:xfrm rot="10800000">
            <a:off x="5318350" y="43556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g31dd249a56a_0_182"/>
          <p:cNvSpPr txBox="1"/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g31dd249a56a_0_182"/>
          <p:cNvSpPr txBox="1"/>
          <p:nvPr>
            <p:ph idx="1" type="subTitle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g31dd249a56a_0_18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dd249a56a_0_22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31dd249a56a_0_224"/>
          <p:cNvSpPr txBox="1"/>
          <p:nvPr>
            <p:ph hasCustomPrompt="1" type="title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g31dd249a56a_0_224"/>
          <p:cNvSpPr txBox="1"/>
          <p:nvPr>
            <p:ph idx="1" type="body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31dd249a56a_0_2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d249a56a_0_2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dd249a56a_0_2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" name="Google Shape;60;g31dd249a56a_0_23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31dd249a56a_0_2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1dd249a56a_0_2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1dd249a56a_0_2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1dd249a56a_0_188"/>
          <p:cNvSpPr/>
          <p:nvPr/>
        </p:nvSpPr>
        <p:spPr>
          <a:xfrm flipH="1">
            <a:off x="7595938" y="613633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g31dd249a56a_0_188"/>
          <p:cNvSpPr/>
          <p:nvPr/>
        </p:nvSpPr>
        <p:spPr>
          <a:xfrm flipH="1" rot="10800000">
            <a:off x="466425" y="47444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g31dd249a56a_0_188"/>
          <p:cNvSpPr txBox="1"/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g31dd249a56a_0_1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1dd249a56a_0_19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g31dd249a56a_0_19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g31dd249a56a_0_193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31dd249a56a_0_19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1dd249a56a_0_19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g31dd249a56a_0_198"/>
          <p:cNvSpPr txBox="1"/>
          <p:nvPr>
            <p:ph idx="1" type="body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1dd249a56a_0_198"/>
          <p:cNvSpPr txBox="1"/>
          <p:nvPr>
            <p:ph idx="2" type="body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1dd249a56a_0_19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1dd249a56a_0_203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g31dd249a56a_0_20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1dd249a56a_0_206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g31dd249a56a_0_206"/>
          <p:cNvSpPr txBox="1"/>
          <p:nvPr>
            <p:ph idx="1" type="body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31dd249a56a_0_2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1dd249a56a_0_210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31dd249a56a_0_210"/>
          <p:cNvSpPr txBox="1"/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g31dd249a56a_0_2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1dd249a56a_0_214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31dd249a56a_0_214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g31dd249a56a_0_214"/>
          <p:cNvSpPr txBox="1"/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g31dd249a56a_0_214"/>
          <p:cNvSpPr txBox="1"/>
          <p:nvPr>
            <p:ph idx="1" type="subTitle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g31dd249a56a_0_214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1dd249a56a_0_2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1dd249a56a_0_221"/>
          <p:cNvSpPr txBox="1"/>
          <p:nvPr>
            <p:ph idx="1" type="body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g31dd249a56a_0_2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1dd249a56a_0_178"/>
          <p:cNvSpPr txBox="1"/>
          <p:nvPr>
            <p:ph type="title"/>
          </p:nvPr>
        </p:nvSpPr>
        <p:spPr>
          <a:xfrm>
            <a:off x="311700" y="421233"/>
            <a:ext cx="85206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g31dd249a56a_0_178"/>
          <p:cNvSpPr txBox="1"/>
          <p:nvPr>
            <p:ph idx="1" type="body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g31dd249a56a_0_17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geeksforgeeks.org/what-is-sentiment-analysis/" TargetMode="External"/><Relationship Id="rId4" Type="http://schemas.openxmlformats.org/officeDocument/2006/relationships/hyperlink" Target="https://www.ibm.com/topics/sentiment-analysis" TargetMode="External"/><Relationship Id="rId5" Type="http://schemas.openxmlformats.org/officeDocument/2006/relationships/hyperlink" Target="https://www.kaggle.com/datasets/datafiniti/consumer-reviews-of-amazon-product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3044700" y="1282700"/>
            <a:ext cx="3054600" cy="24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Feedback Analysis for E-commerce</a:t>
            </a:r>
            <a:endParaRPr/>
          </a:p>
        </p:txBody>
      </p:sp>
      <p:sp>
        <p:nvSpPr>
          <p:cNvPr id="69" name="Google Shape;69;p1"/>
          <p:cNvSpPr txBox="1"/>
          <p:nvPr>
            <p:ph idx="1" type="subTitle"/>
          </p:nvPr>
        </p:nvSpPr>
        <p:spPr>
          <a:xfrm>
            <a:off x="3044700" y="3977658"/>
            <a:ext cx="3054600" cy="1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rPr lang="en-US">
                <a:solidFill>
                  <a:srgbClr val="888888"/>
                </a:solidFill>
              </a:rPr>
              <a:t>A comprehensive project analyzing sentiment and uncovering customer review themes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-351948" lvl="0" marL="45720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Char char="-"/>
            </a:pPr>
            <a:r>
              <a:rPr lang="en-US">
                <a:solidFill>
                  <a:srgbClr val="888888"/>
                </a:solidFill>
              </a:rPr>
              <a:t>Shubham Patel </a:t>
            </a:r>
            <a:endParaRPr>
              <a:solidFill>
                <a:srgbClr val="888888"/>
              </a:solidFill>
            </a:endParaRPr>
          </a:p>
          <a:p>
            <a:pPr indent="-351948" lvl="0" marL="45720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Char char="-"/>
            </a:pPr>
            <a:r>
              <a:rPr lang="en-US">
                <a:solidFill>
                  <a:srgbClr val="888888"/>
                </a:solidFill>
              </a:rPr>
              <a:t>Parth Patel 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2d6be8c33f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20975"/>
            <a:ext cx="8229600" cy="59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Sentiment Analysis Results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457200" y="1600200"/>
            <a:ext cx="3975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463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distribution:</a:t>
            </a:r>
            <a:endParaRPr sz="2400"/>
          </a:p>
          <a:p>
            <a:pPr indent="45720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   :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32,315</a:t>
            </a:r>
            <a:endParaRPr sz="2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1,499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Negative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812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Accuracy: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94%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Positive sentiment shows the best performance (F1-score = 0.97).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Neutral and negative sentiments are underperforming due to low recall.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35" name="Google Shape;13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800" y="2560638"/>
            <a:ext cx="4407000" cy="22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Topic Modeling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457200" y="1358900"/>
            <a:ext cx="7886700" cy="28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692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Used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Latent Dirichlet Allocation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(LDA).</a:t>
            </a:r>
            <a:endParaRPr sz="2400"/>
          </a:p>
          <a:p>
            <a:pPr indent="-2692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Identified 5 key topics: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1. Amazon TV and Prime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2. Tablets and Accessories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3. Kindle and Reading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4. Alexa and Smart Devices</a:t>
            </a:r>
            <a:endParaRPr sz="2400"/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5. Children's Gadgets</a:t>
            </a:r>
            <a:endParaRPr sz="2400"/>
          </a:p>
        </p:txBody>
      </p:sp>
      <p:pic>
        <p:nvPicPr>
          <p:cNvPr id="142" name="Google Shape;14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00" y="4336100"/>
            <a:ext cx="8331201" cy="22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 Insights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457200" y="1600200"/>
            <a:ext cx="82296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Popular themes include affordable tablets and user-friendly devices.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 identified in product quality and functionality for specific items.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Visualizations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distribution bar chart.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cloud for frequent terms.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proportions bar chart.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dd249a56a_0_245"/>
          <p:cNvSpPr txBox="1"/>
          <p:nvPr>
            <p:ph type="title"/>
          </p:nvPr>
        </p:nvSpPr>
        <p:spPr>
          <a:xfrm>
            <a:off x="311700" y="421228"/>
            <a:ext cx="8520600" cy="6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Sentiment distribution bar chart.</a:t>
            </a:r>
            <a:endParaRPr b="1" sz="3000"/>
          </a:p>
        </p:txBody>
      </p:sp>
      <p:pic>
        <p:nvPicPr>
          <p:cNvPr id="160" name="Google Shape;160;g31dd249a56a_0_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388" y="1831108"/>
            <a:ext cx="56102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dd249a56a_0_241"/>
          <p:cNvSpPr txBox="1"/>
          <p:nvPr>
            <p:ph type="title"/>
          </p:nvPr>
        </p:nvSpPr>
        <p:spPr>
          <a:xfrm>
            <a:off x="311700" y="421229"/>
            <a:ext cx="8520600" cy="6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 Word cloud for frequent terms.</a:t>
            </a:r>
            <a:endParaRPr b="1" sz="3000"/>
          </a:p>
        </p:txBody>
      </p:sp>
      <p:pic>
        <p:nvPicPr>
          <p:cNvPr id="166" name="Google Shape;166;g31dd249a56a_0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2025025"/>
            <a:ext cx="8020049" cy="43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dd249a56a_0_237"/>
          <p:cNvSpPr txBox="1"/>
          <p:nvPr>
            <p:ph type="title"/>
          </p:nvPr>
        </p:nvSpPr>
        <p:spPr>
          <a:xfrm>
            <a:off x="311700" y="421228"/>
            <a:ext cx="8520600" cy="7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Topic proportions bar chart</a:t>
            </a:r>
            <a:endParaRPr b="1"/>
          </a:p>
        </p:txBody>
      </p:sp>
      <p:pic>
        <p:nvPicPr>
          <p:cNvPr id="172" name="Google Shape;172;g31dd249a56a_0_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500" y="1642475"/>
            <a:ext cx="7141249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6bcb803ff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Further Work  and lesson learned</a:t>
            </a:r>
            <a:endParaRPr b="1" sz="3000"/>
          </a:p>
        </p:txBody>
      </p:sp>
      <p:sp>
        <p:nvSpPr>
          <p:cNvPr id="178" name="Google Shape;178;g2d6bcb803ff_0_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64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Need to address data imbalance by </a:t>
            </a:r>
            <a:r>
              <a:rPr lang="en-US" sz="2400"/>
              <a:t>using</a:t>
            </a:r>
            <a:r>
              <a:rPr lang="en-US" sz="2400"/>
              <a:t> different techniques.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Need to apply different techniques ex : Deep learning models (</a:t>
            </a:r>
            <a:r>
              <a:rPr lang="en-US" sz="2400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BERT</a:t>
            </a:r>
            <a:r>
              <a:rPr lang="en-US" sz="2400"/>
              <a:t>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➔"/>
            </a:pPr>
            <a:r>
              <a:rPr lang="en-US" sz="2400"/>
              <a:t>Need to collect more diverse feedback data and recent data 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64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Successfully analyzed customer feedback using sentiment analysis techniques.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Demonstrated high accuracy for the positive sentiment class, showcasing the effectiveness of the model for majority classes.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342900" rtl="0" algn="l">
              <a:spcBef>
                <a:spcPts val="1200"/>
              </a:spcBef>
              <a:spcAft>
                <a:spcPts val="1200"/>
              </a:spcAft>
              <a:buSzPts val="2400"/>
              <a:buChar char="●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Identified challenges in handling imbalanced datasets, particularly for neutral and negative sentiments.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Project Objective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Analyze customer reviews to extract sentiment and identify themes.</a:t>
            </a:r>
            <a:endParaRPr sz="2400"/>
          </a:p>
          <a:p>
            <a:pPr indent="-2921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Provide actionable insights for e-commerce improvement.</a:t>
            </a:r>
            <a:endParaRPr sz="2400"/>
          </a:p>
          <a:p>
            <a:pPr indent="-292100" lvl="0" marL="342900" rtl="0" algn="l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Focus on sentiment classification and topic modeling.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dbdd1e1a3_0_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</a:t>
            </a:r>
            <a:endParaRPr/>
          </a:p>
        </p:txBody>
      </p:sp>
      <p:sp>
        <p:nvSpPr>
          <p:cNvPr id="190" name="Google Shape;190;g31dbdd1e1a3_0_6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https://www.geeksforgeeks.org/what-is-sentiment-analysis/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https://www.ibm.com/topics/sentiment-analysis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https://www.kaggle.com/datasets/datafiniti/consumer-reviews-of-amazon-products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dbdd1e1a3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pen Sans"/>
                <a:ea typeface="Open Sans"/>
                <a:cs typeface="Open Sans"/>
                <a:sym typeface="Open Sans"/>
              </a:rPr>
              <a:t>Statement of the problem : 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g31dbdd1e1a3_0_0"/>
          <p:cNvSpPr txBox="1"/>
          <p:nvPr>
            <p:ph idx="1" type="body"/>
          </p:nvPr>
        </p:nvSpPr>
        <p:spPr>
          <a:xfrm>
            <a:off x="457200" y="1600200"/>
            <a:ext cx="4419600" cy="48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D3B4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2D3B45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</a:rPr>
              <a:t>E-commerce platforms gather extensive customer feedback.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</a:rPr>
              <a:t>Insights from this unstructured data are essential for enhancing customer satisfaction and business strategies.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2D3B45"/>
                </a:solidFill>
                <a:highlight>
                  <a:srgbClr val="FFFFFF"/>
                </a:highlight>
              </a:rPr>
              <a:t>Challenges: Complexity of textual data analysis.</a:t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rgbClr val="2D3B45"/>
              </a:solidFill>
              <a:highlight>
                <a:srgbClr val="FFFFFF"/>
              </a:highlight>
            </a:endParaRPr>
          </a:p>
        </p:txBody>
      </p:sp>
      <p:pic>
        <p:nvPicPr>
          <p:cNvPr id="82" name="Google Shape;82;g31dbdd1e1a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0" y="1874875"/>
            <a:ext cx="3302000" cy="37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6bcb803ff_0_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latin typeface="Open Sans"/>
                <a:ea typeface="Open Sans"/>
                <a:cs typeface="Open Sans"/>
                <a:sym typeface="Open Sans"/>
              </a:rPr>
              <a:t>Why People Should Care</a:t>
            </a:r>
            <a:endParaRPr b="1" sz="3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2d6bcb803ff_0_16"/>
          <p:cNvSpPr txBox="1"/>
          <p:nvPr>
            <p:ph idx="1" type="body"/>
          </p:nvPr>
        </p:nvSpPr>
        <p:spPr>
          <a:xfrm>
            <a:off x="457200" y="1600200"/>
            <a:ext cx="8229600" cy="4216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048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-US" sz="3000"/>
              <a:t>Timely analysis of feedback improves</a:t>
            </a:r>
            <a:endParaRPr sz="3000"/>
          </a:p>
          <a:p>
            <a:pPr indent="-4048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US" sz="3000"/>
              <a:t>    Customer satisfaction</a:t>
            </a:r>
            <a:endParaRPr sz="3000"/>
          </a:p>
          <a:p>
            <a:pPr indent="-4048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US" sz="3000"/>
              <a:t> 	Enhances product quality</a:t>
            </a:r>
            <a:endParaRPr sz="3000"/>
          </a:p>
          <a:p>
            <a:pPr indent="-40481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◆"/>
            </a:pPr>
            <a:r>
              <a:rPr lang="en-US" sz="3000"/>
              <a:t>	Boosts revenue. </a:t>
            </a:r>
            <a:endParaRPr sz="3000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0481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n-US" sz="3000"/>
              <a:t>Neglecting feedback risks losing customers to competitors and damages brand reputation.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Dataset Overview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457200" y="1600200"/>
            <a:ext cx="39750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3200">
                <a:solidFill>
                  <a:schemeClr val="dk1"/>
                </a:solidFill>
              </a:rPr>
              <a:t>Dataset</a:t>
            </a:r>
            <a:r>
              <a:rPr lang="en-US" sz="3200">
                <a:solidFill>
                  <a:schemeClr val="dk1"/>
                </a:solidFill>
              </a:rPr>
              <a:t>: Amazon customer reviews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3200">
                <a:solidFill>
                  <a:schemeClr val="dk1"/>
                </a:solidFill>
              </a:rPr>
              <a:t>Total records</a:t>
            </a:r>
            <a:r>
              <a:rPr lang="en-US" sz="3200">
                <a:solidFill>
                  <a:schemeClr val="dk1"/>
                </a:solidFill>
              </a:rPr>
              <a:t>: 34,660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3200">
                <a:solidFill>
                  <a:schemeClr val="dk1"/>
                </a:solidFill>
              </a:rPr>
              <a:t>Key columns</a:t>
            </a:r>
            <a:r>
              <a:rPr lang="en-US" sz="3200">
                <a:solidFill>
                  <a:schemeClr val="dk1"/>
                </a:solidFill>
              </a:rPr>
              <a:t>: 'reviews.text', 'reviews.rating'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3200">
                <a:solidFill>
                  <a:schemeClr val="dk1"/>
                </a:solidFill>
              </a:rPr>
              <a:t>Data preprocessing:</a:t>
            </a:r>
            <a:r>
              <a:rPr lang="en-US" sz="3200">
                <a:solidFill>
                  <a:schemeClr val="dk1"/>
                </a:solidFill>
              </a:rPr>
              <a:t> Cleaning, tokenization, lemmatization.</a:t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800" y="1600200"/>
            <a:ext cx="3975000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6bcb803ff_0_0"/>
          <p:cNvSpPr txBox="1"/>
          <p:nvPr>
            <p:ph type="title"/>
          </p:nvPr>
        </p:nvSpPr>
        <p:spPr>
          <a:xfrm>
            <a:off x="457200" y="274646"/>
            <a:ext cx="8229600" cy="75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Open Sans"/>
                <a:ea typeface="Open Sans"/>
                <a:cs typeface="Open Sans"/>
                <a:sym typeface="Open Sans"/>
              </a:rPr>
              <a:t>data file 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g2d6bcb803ff_0_0"/>
          <p:cNvSpPr txBox="1"/>
          <p:nvPr>
            <p:ph idx="1" type="body"/>
          </p:nvPr>
        </p:nvSpPr>
        <p:spPr>
          <a:xfrm>
            <a:off x="457200" y="1600200"/>
            <a:ext cx="40512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2d6bcb803f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7650"/>
            <a:ext cx="4648199" cy="470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d6bcb803ff_0_0"/>
          <p:cNvSpPr txBox="1"/>
          <p:nvPr/>
        </p:nvSpPr>
        <p:spPr>
          <a:xfrm>
            <a:off x="5270500" y="1447800"/>
            <a:ext cx="32130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-"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Contains </a:t>
            </a: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different</a:t>
            </a: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data from datafile.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pen Sans"/>
              <a:buChar char="-"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 </a:t>
            </a: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columns</a:t>
            </a: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are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Review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Rating </a:t>
            </a:r>
            <a:endParaRPr sz="23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Preprocessing</a:t>
            </a:r>
            <a:endParaRPr b="1"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75438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null values.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Tokenized and lemmatized text.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stopwords and special characters.</a:t>
            </a:r>
            <a:endParaRPr sz="2400"/>
          </a:p>
          <a:p>
            <a:pPr indent="-2921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'cleaned_reviews' column.</a:t>
            </a:r>
            <a:endParaRPr sz="2400"/>
          </a:p>
        </p:txBody>
      </p:sp>
      <p:pic>
        <p:nvPicPr>
          <p:cNvPr id="110" name="Google Shape;11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3759200"/>
            <a:ext cx="7708902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b="1" sz="3000"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78993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labeling based on ratings:</a:t>
            </a:r>
            <a:endParaRPr/>
          </a:p>
          <a:p>
            <a:pPr indent="114300" lvl="0" marL="12573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Positive: Rating &gt;= 4</a:t>
            </a:r>
            <a:endParaRPr/>
          </a:p>
          <a:p>
            <a:pPr indent="114300" lvl="0" marL="12573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Neutral: Rating = 3</a:t>
            </a:r>
            <a:endParaRPr/>
          </a:p>
          <a:p>
            <a:pPr indent="114300" lvl="0" marL="12573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Negative: Rating &lt;= 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vectorization using TF-IDF.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Classification with Naive Bayes and SVM.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6bcb803ff_0_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Open Sans"/>
                <a:ea typeface="Open Sans"/>
                <a:cs typeface="Open Sans"/>
                <a:sym typeface="Open Sans"/>
              </a:rPr>
              <a:t>Distribution of Ratings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g2d6bcb803ff_0_2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2d6bcb803f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200"/>
            <a:ext cx="8229599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