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DFB08-5732-438E-BC71-5DA4B0B4DF8E}" type="doc">
      <dgm:prSet loTypeId="urn:microsoft.com/office/officeart/2011/layout/CircleProcess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894C86-5458-4E05-90EA-7F094695A2FC}">
      <dgm:prSet phldrT="[Text]"/>
      <dgm:spPr/>
      <dgm:t>
        <a:bodyPr/>
        <a:lstStyle/>
        <a:p>
          <a:r>
            <a:rPr lang="en-US" dirty="0"/>
            <a:t>Column Renaming</a:t>
          </a:r>
        </a:p>
      </dgm:t>
    </dgm:pt>
    <dgm:pt modelId="{EA1B4151-C037-487F-A2C7-00430F2F9CE2}" type="parTrans" cxnId="{2B8D91FD-0AFF-4D20-B725-421339508A08}">
      <dgm:prSet/>
      <dgm:spPr/>
      <dgm:t>
        <a:bodyPr/>
        <a:lstStyle/>
        <a:p>
          <a:endParaRPr lang="en-US"/>
        </a:p>
      </dgm:t>
    </dgm:pt>
    <dgm:pt modelId="{F925A109-69AB-49B7-BD3E-10D39AC840EB}" type="sibTrans" cxnId="{2B8D91FD-0AFF-4D20-B725-421339508A08}">
      <dgm:prSet/>
      <dgm:spPr/>
      <dgm:t>
        <a:bodyPr/>
        <a:lstStyle/>
        <a:p>
          <a:endParaRPr lang="en-US"/>
        </a:p>
      </dgm:t>
    </dgm:pt>
    <dgm:pt modelId="{7A98407B-36BA-40D8-A24F-88B6A1D36D25}">
      <dgm:prSet phldrT="[Text]" custT="1"/>
      <dgm:spPr/>
      <dgm:t>
        <a:bodyPr/>
        <a:lstStyle/>
        <a:p>
          <a:r>
            <a:rPr lang="en-US" sz="1100" dirty="0"/>
            <a:t>Replaced spaces with underscores </a:t>
          </a:r>
        </a:p>
      </dgm:t>
    </dgm:pt>
    <dgm:pt modelId="{28F6FAA5-EDB2-4F5B-922F-83FDC2948FEA}" type="parTrans" cxnId="{A6F979BC-22E5-4F28-A5E9-0476DB65CCDE}">
      <dgm:prSet/>
      <dgm:spPr/>
      <dgm:t>
        <a:bodyPr/>
        <a:lstStyle/>
        <a:p>
          <a:endParaRPr lang="en-US"/>
        </a:p>
      </dgm:t>
    </dgm:pt>
    <dgm:pt modelId="{2A7C38DF-CE8C-4032-AE22-56BF478A9476}" type="sibTrans" cxnId="{A6F979BC-22E5-4F28-A5E9-0476DB65CCDE}">
      <dgm:prSet/>
      <dgm:spPr/>
      <dgm:t>
        <a:bodyPr/>
        <a:lstStyle/>
        <a:p>
          <a:endParaRPr lang="en-US"/>
        </a:p>
      </dgm:t>
    </dgm:pt>
    <dgm:pt modelId="{937169D2-1B95-4091-BBFE-AC791094782A}">
      <dgm:prSet phldrT="[Text]"/>
      <dgm:spPr/>
      <dgm:t>
        <a:bodyPr/>
        <a:lstStyle/>
        <a:p>
          <a:r>
            <a:rPr lang="en-US" dirty="0"/>
            <a:t>Age Conversion </a:t>
          </a:r>
        </a:p>
      </dgm:t>
    </dgm:pt>
    <dgm:pt modelId="{F275FD58-387E-452E-97EA-E4E6A6225655}" type="parTrans" cxnId="{F31AE72D-76C1-4D9D-B457-6272ABB7E45D}">
      <dgm:prSet/>
      <dgm:spPr/>
      <dgm:t>
        <a:bodyPr/>
        <a:lstStyle/>
        <a:p>
          <a:endParaRPr lang="en-US"/>
        </a:p>
      </dgm:t>
    </dgm:pt>
    <dgm:pt modelId="{E2F0F3AB-D472-4238-A17B-6CA74E037B51}" type="sibTrans" cxnId="{F31AE72D-76C1-4D9D-B457-6272ABB7E45D}">
      <dgm:prSet/>
      <dgm:spPr/>
      <dgm:t>
        <a:bodyPr/>
        <a:lstStyle/>
        <a:p>
          <a:endParaRPr lang="en-US"/>
        </a:p>
      </dgm:t>
    </dgm:pt>
    <dgm:pt modelId="{958AAB28-D0A2-49DB-A558-91095EE68196}">
      <dgm:prSet phldrT="[Text]" custT="1"/>
      <dgm:spPr/>
      <dgm:t>
        <a:bodyPr/>
        <a:lstStyle/>
        <a:p>
          <a:r>
            <a:rPr lang="en-US" sz="1100" dirty="0"/>
            <a:t>Transformed victim/perpetrator age fields to numeric </a:t>
          </a:r>
        </a:p>
      </dgm:t>
    </dgm:pt>
    <dgm:pt modelId="{ADC5DA70-587B-4FB7-A15F-5E60FAA6C052}" type="parTrans" cxnId="{DC3694A0-9072-47B8-AB42-0953B0FD6F9E}">
      <dgm:prSet/>
      <dgm:spPr/>
      <dgm:t>
        <a:bodyPr/>
        <a:lstStyle/>
        <a:p>
          <a:endParaRPr lang="en-US"/>
        </a:p>
      </dgm:t>
    </dgm:pt>
    <dgm:pt modelId="{F5991AB6-6100-4039-9747-223D1705593D}" type="sibTrans" cxnId="{DC3694A0-9072-47B8-AB42-0953B0FD6F9E}">
      <dgm:prSet/>
      <dgm:spPr/>
      <dgm:t>
        <a:bodyPr/>
        <a:lstStyle/>
        <a:p>
          <a:endParaRPr lang="en-US"/>
        </a:p>
      </dgm:t>
    </dgm:pt>
    <dgm:pt modelId="{C23E387D-205B-443D-BDE2-E4C4D8608F1E}">
      <dgm:prSet phldrT="[Text]"/>
      <dgm:spPr/>
      <dgm:t>
        <a:bodyPr/>
        <a:lstStyle/>
        <a:p>
          <a:r>
            <a:rPr lang="en-US" dirty="0"/>
            <a:t>Filtering Invalid Entries </a:t>
          </a:r>
        </a:p>
      </dgm:t>
    </dgm:pt>
    <dgm:pt modelId="{2DBBE651-74CF-4D0A-B9D1-C04C90FCCD2D}" type="parTrans" cxnId="{AAB11A46-7EAB-440B-A1FF-D4E2444E8023}">
      <dgm:prSet/>
      <dgm:spPr/>
      <dgm:t>
        <a:bodyPr/>
        <a:lstStyle/>
        <a:p>
          <a:endParaRPr lang="en-US"/>
        </a:p>
      </dgm:t>
    </dgm:pt>
    <dgm:pt modelId="{8C1F0347-3B44-49F7-A1F2-5111EB3C79F0}" type="sibTrans" cxnId="{AAB11A46-7EAB-440B-A1FF-D4E2444E8023}">
      <dgm:prSet/>
      <dgm:spPr/>
      <dgm:t>
        <a:bodyPr/>
        <a:lstStyle/>
        <a:p>
          <a:endParaRPr lang="en-US"/>
        </a:p>
      </dgm:t>
    </dgm:pt>
    <dgm:pt modelId="{14EF4CF9-2952-495D-B11D-B444C7EFCBA0}">
      <dgm:prSet phldrT="[Text]" custT="1"/>
      <dgm:spPr/>
      <dgm:t>
        <a:bodyPr/>
        <a:lstStyle/>
        <a:p>
          <a:r>
            <a:rPr lang="en-US" sz="1100" dirty="0"/>
            <a:t>Clean, consistent, and structured </a:t>
          </a:r>
        </a:p>
      </dgm:t>
    </dgm:pt>
    <dgm:pt modelId="{E79E809A-A32F-4113-9E83-3F26A4AE241E}" type="parTrans" cxnId="{C5D1B726-AD70-4F64-813E-B6591D19648A}">
      <dgm:prSet/>
      <dgm:spPr/>
      <dgm:t>
        <a:bodyPr/>
        <a:lstStyle/>
        <a:p>
          <a:endParaRPr lang="en-US"/>
        </a:p>
      </dgm:t>
    </dgm:pt>
    <dgm:pt modelId="{E9E29049-4E0D-4E29-A989-5B97661C5CB0}" type="sibTrans" cxnId="{C5D1B726-AD70-4F64-813E-B6591D19648A}">
      <dgm:prSet/>
      <dgm:spPr/>
      <dgm:t>
        <a:bodyPr/>
        <a:lstStyle/>
        <a:p>
          <a:endParaRPr lang="en-US"/>
        </a:p>
      </dgm:t>
    </dgm:pt>
    <dgm:pt modelId="{72E3FC39-676F-4CEE-A3B2-6E8EA8A1B9DC}">
      <dgm:prSet custT="1"/>
      <dgm:spPr/>
      <dgm:t>
        <a:bodyPr/>
        <a:lstStyle/>
        <a:p>
          <a:r>
            <a:rPr lang="en-US" sz="1100" dirty="0"/>
            <a:t>Standardized all names to lowercase (e.g., Record_ID → record_id)</a:t>
          </a:r>
        </a:p>
      </dgm:t>
    </dgm:pt>
    <dgm:pt modelId="{70037149-4557-4A0D-A72A-FD04CC6662C0}" type="parTrans" cxnId="{CA5601A3-A359-4420-9239-5CAA9AA664BD}">
      <dgm:prSet/>
      <dgm:spPr/>
      <dgm:t>
        <a:bodyPr/>
        <a:lstStyle/>
        <a:p>
          <a:endParaRPr lang="en-US"/>
        </a:p>
      </dgm:t>
    </dgm:pt>
    <dgm:pt modelId="{5BBE8188-1BC9-4BDA-B6F4-D8143945D058}" type="sibTrans" cxnId="{CA5601A3-A359-4420-9239-5CAA9AA664BD}">
      <dgm:prSet/>
      <dgm:spPr/>
      <dgm:t>
        <a:bodyPr/>
        <a:lstStyle/>
        <a:p>
          <a:endParaRPr lang="en-US"/>
        </a:p>
      </dgm:t>
    </dgm:pt>
    <dgm:pt modelId="{1092C5D8-534C-4559-9511-8767F0E979B0}">
      <dgm:prSet custT="1"/>
      <dgm:spPr/>
      <dgm:t>
        <a:bodyPr/>
        <a:lstStyle/>
        <a:p>
          <a:r>
            <a:rPr lang="en-US" sz="1100" dirty="0"/>
            <a:t>Prepared age data for PCA and clustering</a:t>
          </a:r>
        </a:p>
      </dgm:t>
    </dgm:pt>
    <dgm:pt modelId="{CF781E7C-1591-4812-B886-A08664FC028B}" type="parTrans" cxnId="{927039FC-032A-48C3-BFC3-6CF20645C3F8}">
      <dgm:prSet/>
      <dgm:spPr/>
      <dgm:t>
        <a:bodyPr/>
        <a:lstStyle/>
        <a:p>
          <a:endParaRPr lang="en-US"/>
        </a:p>
      </dgm:t>
    </dgm:pt>
    <dgm:pt modelId="{BBF61FC5-B4AF-432F-9D6A-3C673F0182DC}" type="sibTrans" cxnId="{927039FC-032A-48C3-BFC3-6CF20645C3F8}">
      <dgm:prSet/>
      <dgm:spPr/>
      <dgm:t>
        <a:bodyPr/>
        <a:lstStyle/>
        <a:p>
          <a:endParaRPr lang="en-US"/>
        </a:p>
      </dgm:t>
    </dgm:pt>
    <dgm:pt modelId="{77505E07-CE6C-4EAF-AA9A-530271F6B7DB}">
      <dgm:prSet phldrT="[Text]" custT="1"/>
      <dgm:spPr/>
      <dgm:t>
        <a:bodyPr/>
        <a:lstStyle/>
        <a:p>
          <a:r>
            <a:rPr lang="en-US" sz="1100" dirty="0"/>
            <a:t>Removed unknowns in categorical fields (Gender, weapon, relationship) </a:t>
          </a:r>
        </a:p>
      </dgm:t>
    </dgm:pt>
    <dgm:pt modelId="{14AF1F65-F183-452D-8FB0-B13B1DD7C05D}" type="parTrans" cxnId="{6885B799-6F31-4CB2-9943-F746E5DCFB08}">
      <dgm:prSet/>
      <dgm:spPr/>
      <dgm:t>
        <a:bodyPr/>
        <a:lstStyle/>
        <a:p>
          <a:endParaRPr lang="en-US"/>
        </a:p>
      </dgm:t>
    </dgm:pt>
    <dgm:pt modelId="{0FC3248F-9AB6-42FE-B947-4A7E4611340C}" type="sibTrans" cxnId="{6885B799-6F31-4CB2-9943-F746E5DCFB08}">
      <dgm:prSet/>
      <dgm:spPr/>
      <dgm:t>
        <a:bodyPr/>
        <a:lstStyle/>
        <a:p>
          <a:endParaRPr lang="en-US"/>
        </a:p>
      </dgm:t>
    </dgm:pt>
    <dgm:pt modelId="{15A34677-698D-40BC-951F-43D1D7616603}">
      <dgm:prSet custT="1"/>
      <dgm:spPr/>
      <dgm:t>
        <a:bodyPr/>
        <a:lstStyle/>
        <a:p>
          <a:r>
            <a:rPr lang="en-US" sz="1100" dirty="0"/>
            <a:t>Excluded ages ≤0 or &gt;110 </a:t>
          </a:r>
        </a:p>
      </dgm:t>
    </dgm:pt>
    <dgm:pt modelId="{14670C0B-29ED-494B-B76F-FCB958492AEB}" type="parTrans" cxnId="{88D56281-B664-4BF9-9FB9-38AC8C481C91}">
      <dgm:prSet/>
      <dgm:spPr/>
      <dgm:t>
        <a:bodyPr/>
        <a:lstStyle/>
        <a:p>
          <a:endParaRPr lang="en-US"/>
        </a:p>
      </dgm:t>
    </dgm:pt>
    <dgm:pt modelId="{76E42A91-68EB-4D4F-9736-94C3D06CF57A}" type="sibTrans" cxnId="{88D56281-B664-4BF9-9FB9-38AC8C481C91}">
      <dgm:prSet/>
      <dgm:spPr/>
      <dgm:t>
        <a:bodyPr/>
        <a:lstStyle/>
        <a:p>
          <a:endParaRPr lang="en-US"/>
        </a:p>
      </dgm:t>
    </dgm:pt>
    <dgm:pt modelId="{5C152048-54BA-41E8-93E5-C0F5829DAC81}">
      <dgm:prSet custT="1"/>
      <dgm:spPr/>
      <dgm:t>
        <a:bodyPr/>
        <a:lstStyle/>
        <a:p>
          <a:r>
            <a:rPr lang="en-US" sz="1100" dirty="0"/>
            <a:t>Dropped rows with victim_count or perpetrator_count &lt; 1</a:t>
          </a:r>
        </a:p>
      </dgm:t>
    </dgm:pt>
    <dgm:pt modelId="{A33AA429-2D85-42C4-9F19-B6C7D03ECA28}" type="parTrans" cxnId="{4139F01F-A715-4A52-9CBA-0A722FDE43BF}">
      <dgm:prSet/>
      <dgm:spPr/>
      <dgm:t>
        <a:bodyPr/>
        <a:lstStyle/>
        <a:p>
          <a:endParaRPr lang="en-US"/>
        </a:p>
      </dgm:t>
    </dgm:pt>
    <dgm:pt modelId="{CA5D390C-8D2E-49A2-8F20-828A0242337A}" type="sibTrans" cxnId="{4139F01F-A715-4A52-9CBA-0A722FDE43BF}">
      <dgm:prSet/>
      <dgm:spPr/>
      <dgm:t>
        <a:bodyPr/>
        <a:lstStyle/>
        <a:p>
          <a:endParaRPr lang="en-US"/>
        </a:p>
      </dgm:t>
    </dgm:pt>
    <dgm:pt modelId="{D238BAB7-3B1A-4792-AC7E-A3C2853CF1C4}">
      <dgm:prSet/>
      <dgm:spPr/>
      <dgm:t>
        <a:bodyPr/>
        <a:lstStyle/>
        <a:p>
          <a:r>
            <a:rPr lang="en-US" dirty="0"/>
            <a:t>Final Dataset </a:t>
          </a:r>
        </a:p>
      </dgm:t>
    </dgm:pt>
    <dgm:pt modelId="{654E9EFC-173F-4A3D-8A9B-72DB8A327196}" type="parTrans" cxnId="{2C541482-6B38-41EA-814F-9AAC4587CC4F}">
      <dgm:prSet/>
      <dgm:spPr/>
      <dgm:t>
        <a:bodyPr/>
        <a:lstStyle/>
        <a:p>
          <a:endParaRPr lang="en-US"/>
        </a:p>
      </dgm:t>
    </dgm:pt>
    <dgm:pt modelId="{4D8F7165-AF13-4D00-90AF-1A6E24BDDBD3}" type="sibTrans" cxnId="{2C541482-6B38-41EA-814F-9AAC4587CC4F}">
      <dgm:prSet/>
      <dgm:spPr/>
      <dgm:t>
        <a:bodyPr/>
        <a:lstStyle/>
        <a:p>
          <a:endParaRPr lang="en-US"/>
        </a:p>
      </dgm:t>
    </dgm:pt>
    <dgm:pt modelId="{F100B105-B9CA-4CEB-A4A1-0E356FF0C4E0}">
      <dgm:prSet custT="1"/>
      <dgm:spPr/>
      <dgm:t>
        <a:bodyPr/>
        <a:lstStyle/>
        <a:p>
          <a:r>
            <a:rPr lang="en-US" sz="1100" dirty="0"/>
            <a:t>Ready for multivariate analysis</a:t>
          </a:r>
        </a:p>
      </dgm:t>
    </dgm:pt>
    <dgm:pt modelId="{A8539E8B-3DBE-43D3-99C6-7F5606A9D1B5}" type="parTrans" cxnId="{4CF49A79-AE84-4654-AA9D-9A541A71A85D}">
      <dgm:prSet/>
      <dgm:spPr/>
      <dgm:t>
        <a:bodyPr/>
        <a:lstStyle/>
        <a:p>
          <a:endParaRPr lang="en-US"/>
        </a:p>
      </dgm:t>
    </dgm:pt>
    <dgm:pt modelId="{3F646D31-5FF3-4CD1-99B5-44BA30F3ADB4}" type="sibTrans" cxnId="{4CF49A79-AE84-4654-AA9D-9A541A71A85D}">
      <dgm:prSet/>
      <dgm:spPr/>
      <dgm:t>
        <a:bodyPr/>
        <a:lstStyle/>
        <a:p>
          <a:endParaRPr lang="en-US"/>
        </a:p>
      </dgm:t>
    </dgm:pt>
    <dgm:pt modelId="{4303A044-8331-46F2-A987-52FA1A064F4C}" type="pres">
      <dgm:prSet presAssocID="{0F6DFB08-5732-438E-BC71-5DA4B0B4DF8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47DEE73-DA3E-4151-B767-06D5D1211DDE}" type="pres">
      <dgm:prSet presAssocID="{D238BAB7-3B1A-4792-AC7E-A3C2853CF1C4}" presName="Accent4" presStyleCnt="0"/>
      <dgm:spPr/>
    </dgm:pt>
    <dgm:pt modelId="{61800951-77AC-4E9C-BCC4-1B0E6645BAE0}" type="pres">
      <dgm:prSet presAssocID="{D238BAB7-3B1A-4792-AC7E-A3C2853CF1C4}" presName="Accent" presStyleLbl="node1" presStyleIdx="0" presStyleCnt="4"/>
      <dgm:spPr/>
    </dgm:pt>
    <dgm:pt modelId="{B203B461-558D-4AB6-99AB-BE9592E49A6A}" type="pres">
      <dgm:prSet presAssocID="{D238BAB7-3B1A-4792-AC7E-A3C2853CF1C4}" presName="ParentBackground4" presStyleCnt="0"/>
      <dgm:spPr/>
    </dgm:pt>
    <dgm:pt modelId="{93EA394A-261C-4876-816B-1517CF5F05B2}" type="pres">
      <dgm:prSet presAssocID="{D238BAB7-3B1A-4792-AC7E-A3C2853CF1C4}" presName="ParentBackground" presStyleLbl="fgAcc1" presStyleIdx="0" presStyleCnt="4"/>
      <dgm:spPr/>
    </dgm:pt>
    <dgm:pt modelId="{098FEA25-C0AA-465F-A8F2-C3CC054743A8}" type="pres">
      <dgm:prSet presAssocID="{D238BAB7-3B1A-4792-AC7E-A3C2853CF1C4}" presName="Child4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BCC1C22-CCA7-46CB-AC26-CEF0687E6191}" type="pres">
      <dgm:prSet presAssocID="{D238BAB7-3B1A-4792-AC7E-A3C2853CF1C4}" presName="Parent4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A54F57A9-81F9-484B-9943-E54B42247B5B}" type="pres">
      <dgm:prSet presAssocID="{C23E387D-205B-443D-BDE2-E4C4D8608F1E}" presName="Accent3" presStyleCnt="0"/>
      <dgm:spPr/>
    </dgm:pt>
    <dgm:pt modelId="{52C38659-52A5-430C-B727-3C78DC3C2FA1}" type="pres">
      <dgm:prSet presAssocID="{C23E387D-205B-443D-BDE2-E4C4D8608F1E}" presName="Accent" presStyleLbl="node1" presStyleIdx="1" presStyleCnt="4"/>
      <dgm:spPr/>
    </dgm:pt>
    <dgm:pt modelId="{28D75AE9-4BFF-47EA-BFFD-F9AD1C179B5D}" type="pres">
      <dgm:prSet presAssocID="{C23E387D-205B-443D-BDE2-E4C4D8608F1E}" presName="ParentBackground3" presStyleCnt="0"/>
      <dgm:spPr/>
    </dgm:pt>
    <dgm:pt modelId="{9FB40CA3-085B-4FCC-A487-D7827B4EA318}" type="pres">
      <dgm:prSet presAssocID="{C23E387D-205B-443D-BDE2-E4C4D8608F1E}" presName="ParentBackground" presStyleLbl="fgAcc1" presStyleIdx="1" presStyleCnt="4"/>
      <dgm:spPr/>
    </dgm:pt>
    <dgm:pt modelId="{8F612C33-93D9-4347-B61B-B282F0FF22BD}" type="pres">
      <dgm:prSet presAssocID="{C23E387D-205B-443D-BDE2-E4C4D8608F1E}" presName="Child3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0DF7DFD-1286-4F6F-A02D-4DFDA2394DBE}" type="pres">
      <dgm:prSet presAssocID="{C23E387D-205B-443D-BDE2-E4C4D8608F1E}" presName="Parent3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1B752F22-0C16-42D5-8C06-EF5234F71626}" type="pres">
      <dgm:prSet presAssocID="{937169D2-1B95-4091-BBFE-AC791094782A}" presName="Accent2" presStyleCnt="0"/>
      <dgm:spPr/>
    </dgm:pt>
    <dgm:pt modelId="{CFFFEEE5-766E-4ADE-B2D0-CCDDFCC57449}" type="pres">
      <dgm:prSet presAssocID="{937169D2-1B95-4091-BBFE-AC791094782A}" presName="Accent" presStyleLbl="node1" presStyleIdx="2" presStyleCnt="4"/>
      <dgm:spPr/>
    </dgm:pt>
    <dgm:pt modelId="{1862E938-338C-4098-910D-654D4FD934FA}" type="pres">
      <dgm:prSet presAssocID="{937169D2-1B95-4091-BBFE-AC791094782A}" presName="ParentBackground2" presStyleCnt="0"/>
      <dgm:spPr/>
    </dgm:pt>
    <dgm:pt modelId="{782A9D7F-5821-4EA5-9C04-DF0D38550D9E}" type="pres">
      <dgm:prSet presAssocID="{937169D2-1B95-4091-BBFE-AC791094782A}" presName="ParentBackground" presStyleLbl="fgAcc1" presStyleIdx="2" presStyleCnt="4"/>
      <dgm:spPr/>
    </dgm:pt>
    <dgm:pt modelId="{3BAA4181-5803-46C7-8C92-194E6D8C5F9F}" type="pres">
      <dgm:prSet presAssocID="{937169D2-1B95-4091-BBFE-AC791094782A}" presName="Child2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C8D9AB0-EA4E-4CAD-A3CD-BF217FACF642}" type="pres">
      <dgm:prSet presAssocID="{937169D2-1B95-4091-BBFE-AC791094782A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27A49D22-7030-4922-AAEF-DCA03EA276AA}" type="pres">
      <dgm:prSet presAssocID="{8D894C86-5458-4E05-90EA-7F094695A2FC}" presName="Accent1" presStyleCnt="0"/>
      <dgm:spPr/>
    </dgm:pt>
    <dgm:pt modelId="{0C1590D2-B5D0-4ACC-B3A1-4EB85E008101}" type="pres">
      <dgm:prSet presAssocID="{8D894C86-5458-4E05-90EA-7F094695A2FC}" presName="Accent" presStyleLbl="node1" presStyleIdx="3" presStyleCnt="4"/>
      <dgm:spPr/>
    </dgm:pt>
    <dgm:pt modelId="{AE1CA3A2-0F3E-481D-8DCC-0632FA744CDA}" type="pres">
      <dgm:prSet presAssocID="{8D894C86-5458-4E05-90EA-7F094695A2FC}" presName="ParentBackground1" presStyleCnt="0"/>
      <dgm:spPr/>
    </dgm:pt>
    <dgm:pt modelId="{4764FAA8-2723-4973-9418-6F72E69C822F}" type="pres">
      <dgm:prSet presAssocID="{8D894C86-5458-4E05-90EA-7F094695A2FC}" presName="ParentBackground" presStyleLbl="fgAcc1" presStyleIdx="3" presStyleCnt="4"/>
      <dgm:spPr/>
    </dgm:pt>
    <dgm:pt modelId="{2AA003D9-49AA-44B9-A131-AFFEDAEBAECD}" type="pres">
      <dgm:prSet presAssocID="{8D894C86-5458-4E05-90EA-7F094695A2FC}" presName="Child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856C20F-C1B4-4AAA-870A-81C6143A9615}" type="pres">
      <dgm:prSet presAssocID="{8D894C86-5458-4E05-90EA-7F094695A2FC}" presName="Parent1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4139F01F-A715-4A52-9CBA-0A722FDE43BF}" srcId="{C23E387D-205B-443D-BDE2-E4C4D8608F1E}" destId="{5C152048-54BA-41E8-93E5-C0F5829DAC81}" srcOrd="2" destOrd="0" parTransId="{A33AA429-2D85-42C4-9F19-B6C7D03ECA28}" sibTransId="{CA5D390C-8D2E-49A2-8F20-828A0242337A}"/>
    <dgm:cxn modelId="{C5D1B726-AD70-4F64-813E-B6591D19648A}" srcId="{D238BAB7-3B1A-4792-AC7E-A3C2853CF1C4}" destId="{14EF4CF9-2952-495D-B11D-B444C7EFCBA0}" srcOrd="0" destOrd="0" parTransId="{E79E809A-A32F-4113-9E83-3F26A4AE241E}" sibTransId="{E9E29049-4E0D-4E29-A989-5B97661C5CB0}"/>
    <dgm:cxn modelId="{C94F412C-28FE-4A93-8939-F32923881373}" type="presOf" srcId="{937169D2-1B95-4091-BBFE-AC791094782A}" destId="{782A9D7F-5821-4EA5-9C04-DF0D38550D9E}" srcOrd="0" destOrd="0" presId="urn:microsoft.com/office/officeart/2011/layout/CircleProcess"/>
    <dgm:cxn modelId="{C6A75E2D-7011-4174-A6F9-A03F664595FB}" type="presOf" srcId="{77505E07-CE6C-4EAF-AA9A-530271F6B7DB}" destId="{8F612C33-93D9-4347-B61B-B282F0FF22BD}" srcOrd="0" destOrd="0" presId="urn:microsoft.com/office/officeart/2011/layout/CircleProcess"/>
    <dgm:cxn modelId="{F31AE72D-76C1-4D9D-B457-6272ABB7E45D}" srcId="{0F6DFB08-5732-438E-BC71-5DA4B0B4DF8E}" destId="{937169D2-1B95-4091-BBFE-AC791094782A}" srcOrd="1" destOrd="0" parTransId="{F275FD58-387E-452E-97EA-E4E6A6225655}" sibTransId="{E2F0F3AB-D472-4238-A17B-6CA74E037B51}"/>
    <dgm:cxn modelId="{77C9685C-40EA-48F5-B70B-2DFDEE3B099F}" type="presOf" srcId="{7A98407B-36BA-40D8-A24F-88B6A1D36D25}" destId="{2AA003D9-49AA-44B9-A131-AFFEDAEBAECD}" srcOrd="0" destOrd="0" presId="urn:microsoft.com/office/officeart/2011/layout/CircleProcess"/>
    <dgm:cxn modelId="{C2CF6261-BDB7-4E12-B099-05953D022B3F}" type="presOf" srcId="{937169D2-1B95-4091-BBFE-AC791094782A}" destId="{CC8D9AB0-EA4E-4CAD-A3CD-BF217FACF642}" srcOrd="1" destOrd="0" presId="urn:microsoft.com/office/officeart/2011/layout/CircleProcess"/>
    <dgm:cxn modelId="{E0BBBF45-63C1-485E-9768-6392CC2CEC12}" type="presOf" srcId="{C23E387D-205B-443D-BDE2-E4C4D8608F1E}" destId="{80DF7DFD-1286-4F6F-A02D-4DFDA2394DBE}" srcOrd="1" destOrd="0" presId="urn:microsoft.com/office/officeart/2011/layout/CircleProcess"/>
    <dgm:cxn modelId="{AAB11A46-7EAB-440B-A1FF-D4E2444E8023}" srcId="{0F6DFB08-5732-438E-BC71-5DA4B0B4DF8E}" destId="{C23E387D-205B-443D-BDE2-E4C4D8608F1E}" srcOrd="2" destOrd="0" parTransId="{2DBBE651-74CF-4D0A-B9D1-C04C90FCCD2D}" sibTransId="{8C1F0347-3B44-49F7-A1F2-5111EB3C79F0}"/>
    <dgm:cxn modelId="{69FD7C79-4FD5-4D7C-B16B-6279E7CE6F7D}" type="presOf" srcId="{1092C5D8-534C-4559-9511-8767F0E979B0}" destId="{3BAA4181-5803-46C7-8C92-194E6D8C5F9F}" srcOrd="0" destOrd="1" presId="urn:microsoft.com/office/officeart/2011/layout/CircleProcess"/>
    <dgm:cxn modelId="{4CF49A79-AE84-4654-AA9D-9A541A71A85D}" srcId="{D238BAB7-3B1A-4792-AC7E-A3C2853CF1C4}" destId="{F100B105-B9CA-4CEB-A4A1-0E356FF0C4E0}" srcOrd="1" destOrd="0" parTransId="{A8539E8B-3DBE-43D3-99C6-7F5606A9D1B5}" sibTransId="{3F646D31-5FF3-4CD1-99B5-44BA30F3ADB4}"/>
    <dgm:cxn modelId="{DDF6CF59-750A-43F0-BFB6-C6301A2778C9}" type="presOf" srcId="{F100B105-B9CA-4CEB-A4A1-0E356FF0C4E0}" destId="{098FEA25-C0AA-465F-A8F2-C3CC054743A8}" srcOrd="0" destOrd="1" presId="urn:microsoft.com/office/officeart/2011/layout/CircleProcess"/>
    <dgm:cxn modelId="{88D56281-B664-4BF9-9FB9-38AC8C481C91}" srcId="{C23E387D-205B-443D-BDE2-E4C4D8608F1E}" destId="{15A34677-698D-40BC-951F-43D1D7616603}" srcOrd="1" destOrd="0" parTransId="{14670C0B-29ED-494B-B76F-FCB958492AEB}" sibTransId="{76E42A91-68EB-4D4F-9736-94C3D06CF57A}"/>
    <dgm:cxn modelId="{2C541482-6B38-41EA-814F-9AAC4587CC4F}" srcId="{0F6DFB08-5732-438E-BC71-5DA4B0B4DF8E}" destId="{D238BAB7-3B1A-4792-AC7E-A3C2853CF1C4}" srcOrd="3" destOrd="0" parTransId="{654E9EFC-173F-4A3D-8A9B-72DB8A327196}" sibTransId="{4D8F7165-AF13-4D00-90AF-1A6E24BDDBD3}"/>
    <dgm:cxn modelId="{56856F8C-EE57-426C-804D-7DE6A3424307}" type="presOf" srcId="{8D894C86-5458-4E05-90EA-7F094695A2FC}" destId="{7856C20F-C1B4-4AAA-870A-81C6143A9615}" srcOrd="1" destOrd="0" presId="urn:microsoft.com/office/officeart/2011/layout/CircleProcess"/>
    <dgm:cxn modelId="{94C5F998-AC2A-4221-A234-0B4653E84FEA}" type="presOf" srcId="{C23E387D-205B-443D-BDE2-E4C4D8608F1E}" destId="{9FB40CA3-085B-4FCC-A487-D7827B4EA318}" srcOrd="0" destOrd="0" presId="urn:microsoft.com/office/officeart/2011/layout/CircleProcess"/>
    <dgm:cxn modelId="{6885B799-6F31-4CB2-9943-F746E5DCFB08}" srcId="{C23E387D-205B-443D-BDE2-E4C4D8608F1E}" destId="{77505E07-CE6C-4EAF-AA9A-530271F6B7DB}" srcOrd="0" destOrd="0" parTransId="{14AF1F65-F183-452D-8FB0-B13B1DD7C05D}" sibTransId="{0FC3248F-9AB6-42FE-B947-4A7E4611340C}"/>
    <dgm:cxn modelId="{83B2A49C-0962-46F5-87EE-29488944D074}" type="presOf" srcId="{72E3FC39-676F-4CEE-A3B2-6E8EA8A1B9DC}" destId="{2AA003D9-49AA-44B9-A131-AFFEDAEBAECD}" srcOrd="0" destOrd="1" presId="urn:microsoft.com/office/officeart/2011/layout/CircleProcess"/>
    <dgm:cxn modelId="{DC3694A0-9072-47B8-AB42-0953B0FD6F9E}" srcId="{937169D2-1B95-4091-BBFE-AC791094782A}" destId="{958AAB28-D0A2-49DB-A558-91095EE68196}" srcOrd="0" destOrd="0" parTransId="{ADC5DA70-587B-4FB7-A15F-5E60FAA6C052}" sibTransId="{F5991AB6-6100-4039-9747-223D1705593D}"/>
    <dgm:cxn modelId="{CA5601A3-A359-4420-9239-5CAA9AA664BD}" srcId="{8D894C86-5458-4E05-90EA-7F094695A2FC}" destId="{72E3FC39-676F-4CEE-A3B2-6E8EA8A1B9DC}" srcOrd="1" destOrd="0" parTransId="{70037149-4557-4A0D-A72A-FD04CC6662C0}" sibTransId="{5BBE8188-1BC9-4BDA-B6F4-D8143945D058}"/>
    <dgm:cxn modelId="{BCE409A6-6FFE-481F-901A-6CD27BECBF52}" type="presOf" srcId="{D238BAB7-3B1A-4792-AC7E-A3C2853CF1C4}" destId="{BBCC1C22-CCA7-46CB-AC26-CEF0687E6191}" srcOrd="1" destOrd="0" presId="urn:microsoft.com/office/officeart/2011/layout/CircleProcess"/>
    <dgm:cxn modelId="{99431EAA-3463-452E-9B24-8E4BEBA5ADD7}" type="presOf" srcId="{8D894C86-5458-4E05-90EA-7F094695A2FC}" destId="{4764FAA8-2723-4973-9418-6F72E69C822F}" srcOrd="0" destOrd="0" presId="urn:microsoft.com/office/officeart/2011/layout/CircleProcess"/>
    <dgm:cxn modelId="{A6F979BC-22E5-4F28-A5E9-0476DB65CCDE}" srcId="{8D894C86-5458-4E05-90EA-7F094695A2FC}" destId="{7A98407B-36BA-40D8-A24F-88B6A1D36D25}" srcOrd="0" destOrd="0" parTransId="{28F6FAA5-EDB2-4F5B-922F-83FDC2948FEA}" sibTransId="{2A7C38DF-CE8C-4032-AE22-56BF478A9476}"/>
    <dgm:cxn modelId="{5FE42FBD-5A2B-4280-A467-4D84FE74637B}" type="presOf" srcId="{5C152048-54BA-41E8-93E5-C0F5829DAC81}" destId="{8F612C33-93D9-4347-B61B-B282F0FF22BD}" srcOrd="0" destOrd="2" presId="urn:microsoft.com/office/officeart/2011/layout/CircleProcess"/>
    <dgm:cxn modelId="{38F8FEC5-9691-44BD-B919-436EF8A469DF}" type="presOf" srcId="{15A34677-698D-40BC-951F-43D1D7616603}" destId="{8F612C33-93D9-4347-B61B-B282F0FF22BD}" srcOrd="0" destOrd="1" presId="urn:microsoft.com/office/officeart/2011/layout/CircleProcess"/>
    <dgm:cxn modelId="{A8B1EFD1-C199-413F-9A16-CF91A75CDF1C}" type="presOf" srcId="{D238BAB7-3B1A-4792-AC7E-A3C2853CF1C4}" destId="{93EA394A-261C-4876-816B-1517CF5F05B2}" srcOrd="0" destOrd="0" presId="urn:microsoft.com/office/officeart/2011/layout/CircleProcess"/>
    <dgm:cxn modelId="{C990D2EE-C93E-4FBF-BCBD-0F934DA163CA}" type="presOf" srcId="{0F6DFB08-5732-438E-BC71-5DA4B0B4DF8E}" destId="{4303A044-8331-46F2-A987-52FA1A064F4C}" srcOrd="0" destOrd="0" presId="urn:microsoft.com/office/officeart/2011/layout/CircleProcess"/>
    <dgm:cxn modelId="{12DB1AF0-0559-4AC3-B47C-2306ADE5FACC}" type="presOf" srcId="{958AAB28-D0A2-49DB-A558-91095EE68196}" destId="{3BAA4181-5803-46C7-8C92-194E6D8C5F9F}" srcOrd="0" destOrd="0" presId="urn:microsoft.com/office/officeart/2011/layout/CircleProcess"/>
    <dgm:cxn modelId="{1149BBF0-62C9-41D1-A5FA-896BEAA45E6F}" type="presOf" srcId="{14EF4CF9-2952-495D-B11D-B444C7EFCBA0}" destId="{098FEA25-C0AA-465F-A8F2-C3CC054743A8}" srcOrd="0" destOrd="0" presId="urn:microsoft.com/office/officeart/2011/layout/CircleProcess"/>
    <dgm:cxn modelId="{927039FC-032A-48C3-BFC3-6CF20645C3F8}" srcId="{937169D2-1B95-4091-BBFE-AC791094782A}" destId="{1092C5D8-534C-4559-9511-8767F0E979B0}" srcOrd="1" destOrd="0" parTransId="{CF781E7C-1591-4812-B886-A08664FC028B}" sibTransId="{BBF61FC5-B4AF-432F-9D6A-3C673F0182DC}"/>
    <dgm:cxn modelId="{2B8D91FD-0AFF-4D20-B725-421339508A08}" srcId="{0F6DFB08-5732-438E-BC71-5DA4B0B4DF8E}" destId="{8D894C86-5458-4E05-90EA-7F094695A2FC}" srcOrd="0" destOrd="0" parTransId="{EA1B4151-C037-487F-A2C7-00430F2F9CE2}" sibTransId="{F925A109-69AB-49B7-BD3E-10D39AC840EB}"/>
    <dgm:cxn modelId="{AD561FE0-86B3-4D20-A7A6-4AC2BABBFDA3}" type="presParOf" srcId="{4303A044-8331-46F2-A987-52FA1A064F4C}" destId="{747DEE73-DA3E-4151-B767-06D5D1211DDE}" srcOrd="0" destOrd="0" presId="urn:microsoft.com/office/officeart/2011/layout/CircleProcess"/>
    <dgm:cxn modelId="{77DABA6E-756F-4486-A093-5D013492CF51}" type="presParOf" srcId="{747DEE73-DA3E-4151-B767-06D5D1211DDE}" destId="{61800951-77AC-4E9C-BCC4-1B0E6645BAE0}" srcOrd="0" destOrd="0" presId="urn:microsoft.com/office/officeart/2011/layout/CircleProcess"/>
    <dgm:cxn modelId="{DFF7D595-0D46-4208-B0EC-E15E6E2335D0}" type="presParOf" srcId="{4303A044-8331-46F2-A987-52FA1A064F4C}" destId="{B203B461-558D-4AB6-99AB-BE9592E49A6A}" srcOrd="1" destOrd="0" presId="urn:microsoft.com/office/officeart/2011/layout/CircleProcess"/>
    <dgm:cxn modelId="{2778F203-64E1-4BAD-8E28-49B48049931D}" type="presParOf" srcId="{B203B461-558D-4AB6-99AB-BE9592E49A6A}" destId="{93EA394A-261C-4876-816B-1517CF5F05B2}" srcOrd="0" destOrd="0" presId="urn:microsoft.com/office/officeart/2011/layout/CircleProcess"/>
    <dgm:cxn modelId="{4D5B9060-3B59-4708-939D-DD32E42DAEAC}" type="presParOf" srcId="{4303A044-8331-46F2-A987-52FA1A064F4C}" destId="{098FEA25-C0AA-465F-A8F2-C3CC054743A8}" srcOrd="2" destOrd="0" presId="urn:microsoft.com/office/officeart/2011/layout/CircleProcess"/>
    <dgm:cxn modelId="{E5A8C6DD-C6CD-4129-9162-E39B9C6E1168}" type="presParOf" srcId="{4303A044-8331-46F2-A987-52FA1A064F4C}" destId="{BBCC1C22-CCA7-46CB-AC26-CEF0687E6191}" srcOrd="3" destOrd="0" presId="urn:microsoft.com/office/officeart/2011/layout/CircleProcess"/>
    <dgm:cxn modelId="{D10BD2C7-6754-475C-BE06-23682CAC0FD6}" type="presParOf" srcId="{4303A044-8331-46F2-A987-52FA1A064F4C}" destId="{A54F57A9-81F9-484B-9943-E54B42247B5B}" srcOrd="4" destOrd="0" presId="urn:microsoft.com/office/officeart/2011/layout/CircleProcess"/>
    <dgm:cxn modelId="{F87EDEA2-257C-4A60-8A8D-5857A8926ED9}" type="presParOf" srcId="{A54F57A9-81F9-484B-9943-E54B42247B5B}" destId="{52C38659-52A5-430C-B727-3C78DC3C2FA1}" srcOrd="0" destOrd="0" presId="urn:microsoft.com/office/officeart/2011/layout/CircleProcess"/>
    <dgm:cxn modelId="{F56A978E-A0BC-4AF7-82B6-2E05BFD58683}" type="presParOf" srcId="{4303A044-8331-46F2-A987-52FA1A064F4C}" destId="{28D75AE9-4BFF-47EA-BFFD-F9AD1C179B5D}" srcOrd="5" destOrd="0" presId="urn:microsoft.com/office/officeart/2011/layout/CircleProcess"/>
    <dgm:cxn modelId="{BDB82E6C-5634-44B8-B262-A91E4AB2F83B}" type="presParOf" srcId="{28D75AE9-4BFF-47EA-BFFD-F9AD1C179B5D}" destId="{9FB40CA3-085B-4FCC-A487-D7827B4EA318}" srcOrd="0" destOrd="0" presId="urn:microsoft.com/office/officeart/2011/layout/CircleProcess"/>
    <dgm:cxn modelId="{2FFE0F83-B4D3-4CDB-AECA-896196408B05}" type="presParOf" srcId="{4303A044-8331-46F2-A987-52FA1A064F4C}" destId="{8F612C33-93D9-4347-B61B-B282F0FF22BD}" srcOrd="6" destOrd="0" presId="urn:microsoft.com/office/officeart/2011/layout/CircleProcess"/>
    <dgm:cxn modelId="{CB8012C3-E9E6-4282-9D6E-CB5BC05C36CC}" type="presParOf" srcId="{4303A044-8331-46F2-A987-52FA1A064F4C}" destId="{80DF7DFD-1286-4F6F-A02D-4DFDA2394DBE}" srcOrd="7" destOrd="0" presId="urn:microsoft.com/office/officeart/2011/layout/CircleProcess"/>
    <dgm:cxn modelId="{F6C40EFD-FAB9-43DD-A0F4-67211EC1C5FF}" type="presParOf" srcId="{4303A044-8331-46F2-A987-52FA1A064F4C}" destId="{1B752F22-0C16-42D5-8C06-EF5234F71626}" srcOrd="8" destOrd="0" presId="urn:microsoft.com/office/officeart/2011/layout/CircleProcess"/>
    <dgm:cxn modelId="{754C1BF5-BDA5-4961-8D79-48B84A121FFE}" type="presParOf" srcId="{1B752F22-0C16-42D5-8C06-EF5234F71626}" destId="{CFFFEEE5-766E-4ADE-B2D0-CCDDFCC57449}" srcOrd="0" destOrd="0" presId="urn:microsoft.com/office/officeart/2011/layout/CircleProcess"/>
    <dgm:cxn modelId="{B104C64C-3DB7-47BC-8E2D-38F69BEB9277}" type="presParOf" srcId="{4303A044-8331-46F2-A987-52FA1A064F4C}" destId="{1862E938-338C-4098-910D-654D4FD934FA}" srcOrd="9" destOrd="0" presId="urn:microsoft.com/office/officeart/2011/layout/CircleProcess"/>
    <dgm:cxn modelId="{E7A98B7A-3243-442D-BA84-C78DFB65C88C}" type="presParOf" srcId="{1862E938-338C-4098-910D-654D4FD934FA}" destId="{782A9D7F-5821-4EA5-9C04-DF0D38550D9E}" srcOrd="0" destOrd="0" presId="urn:microsoft.com/office/officeart/2011/layout/CircleProcess"/>
    <dgm:cxn modelId="{E0904544-D2C6-44B9-AF03-32563015F611}" type="presParOf" srcId="{4303A044-8331-46F2-A987-52FA1A064F4C}" destId="{3BAA4181-5803-46C7-8C92-194E6D8C5F9F}" srcOrd="10" destOrd="0" presId="urn:microsoft.com/office/officeart/2011/layout/CircleProcess"/>
    <dgm:cxn modelId="{6DBE3541-534E-4BC9-9C24-BB7F299F9167}" type="presParOf" srcId="{4303A044-8331-46F2-A987-52FA1A064F4C}" destId="{CC8D9AB0-EA4E-4CAD-A3CD-BF217FACF642}" srcOrd="11" destOrd="0" presId="urn:microsoft.com/office/officeart/2011/layout/CircleProcess"/>
    <dgm:cxn modelId="{03EFC822-BE14-4DBD-B150-0C1A0E24585D}" type="presParOf" srcId="{4303A044-8331-46F2-A987-52FA1A064F4C}" destId="{27A49D22-7030-4922-AAEF-DCA03EA276AA}" srcOrd="12" destOrd="0" presId="urn:microsoft.com/office/officeart/2011/layout/CircleProcess"/>
    <dgm:cxn modelId="{E7EC233F-EE2F-4591-84D2-72A357123018}" type="presParOf" srcId="{27A49D22-7030-4922-AAEF-DCA03EA276AA}" destId="{0C1590D2-B5D0-4ACC-B3A1-4EB85E008101}" srcOrd="0" destOrd="0" presId="urn:microsoft.com/office/officeart/2011/layout/CircleProcess"/>
    <dgm:cxn modelId="{B25CB3FD-407E-4D0E-8073-ACB6E03F6E59}" type="presParOf" srcId="{4303A044-8331-46F2-A987-52FA1A064F4C}" destId="{AE1CA3A2-0F3E-481D-8DCC-0632FA744CDA}" srcOrd="13" destOrd="0" presId="urn:microsoft.com/office/officeart/2011/layout/CircleProcess"/>
    <dgm:cxn modelId="{88A0C932-DA19-4FDA-A1D5-279E65481AE9}" type="presParOf" srcId="{AE1CA3A2-0F3E-481D-8DCC-0632FA744CDA}" destId="{4764FAA8-2723-4973-9418-6F72E69C822F}" srcOrd="0" destOrd="0" presId="urn:microsoft.com/office/officeart/2011/layout/CircleProcess"/>
    <dgm:cxn modelId="{B5657C28-07AF-458C-8F0A-1815038D5295}" type="presParOf" srcId="{4303A044-8331-46F2-A987-52FA1A064F4C}" destId="{2AA003D9-49AA-44B9-A131-AFFEDAEBAECD}" srcOrd="14" destOrd="0" presId="urn:microsoft.com/office/officeart/2011/layout/CircleProcess"/>
    <dgm:cxn modelId="{6D379781-3EB7-43BA-84C9-CF2008C81490}" type="presParOf" srcId="{4303A044-8331-46F2-A987-52FA1A064F4C}" destId="{7856C20F-C1B4-4AAA-870A-81C6143A9615}" srcOrd="1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00951-77AC-4E9C-BCC4-1B0E6645BAE0}">
      <dsp:nvSpPr>
        <dsp:cNvPr id="0" name=""/>
        <dsp:cNvSpPr/>
      </dsp:nvSpPr>
      <dsp:spPr>
        <a:xfrm>
          <a:off x="8750829" y="771149"/>
          <a:ext cx="2610709" cy="261084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EA394A-261C-4876-816B-1517CF5F05B2}">
      <dsp:nvSpPr>
        <dsp:cNvPr id="0" name=""/>
        <dsp:cNvSpPr/>
      </dsp:nvSpPr>
      <dsp:spPr>
        <a:xfrm>
          <a:off x="8838151" y="858192"/>
          <a:ext cx="2437184" cy="2436756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Final Dataset </a:t>
          </a:r>
        </a:p>
      </dsp:txBody>
      <dsp:txXfrm>
        <a:off x="9186320" y="1206366"/>
        <a:ext cx="1740846" cy="1740409"/>
      </dsp:txXfrm>
    </dsp:sp>
    <dsp:sp modelId="{098FEA25-C0AA-465F-A8F2-C3CC054743A8}">
      <dsp:nvSpPr>
        <dsp:cNvPr id="0" name=""/>
        <dsp:cNvSpPr/>
      </dsp:nvSpPr>
      <dsp:spPr>
        <a:xfrm>
          <a:off x="8838151" y="3430095"/>
          <a:ext cx="2437184" cy="14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Clean, consistent, and structured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Ready for multivariate analysis</a:t>
          </a:r>
        </a:p>
      </dsp:txBody>
      <dsp:txXfrm>
        <a:off x="8838151" y="3430095"/>
        <a:ext cx="2437184" cy="1431176"/>
      </dsp:txXfrm>
    </dsp:sp>
    <dsp:sp modelId="{52C38659-52A5-430C-B727-3C78DC3C2FA1}">
      <dsp:nvSpPr>
        <dsp:cNvPr id="0" name=""/>
        <dsp:cNvSpPr/>
      </dsp:nvSpPr>
      <dsp:spPr>
        <a:xfrm rot="2700000">
          <a:off x="6041581" y="770965"/>
          <a:ext cx="2610752" cy="261075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B40CA3-085B-4FCC-A487-D7827B4EA318}">
      <dsp:nvSpPr>
        <dsp:cNvPr id="0" name=""/>
        <dsp:cNvSpPr/>
      </dsp:nvSpPr>
      <dsp:spPr>
        <a:xfrm>
          <a:off x="6140119" y="858192"/>
          <a:ext cx="2437184" cy="2436756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Filtering Invalid Entries </a:t>
          </a:r>
        </a:p>
      </dsp:txBody>
      <dsp:txXfrm>
        <a:off x="6488288" y="1206366"/>
        <a:ext cx="1740846" cy="1740409"/>
      </dsp:txXfrm>
    </dsp:sp>
    <dsp:sp modelId="{8F612C33-93D9-4347-B61B-B282F0FF22BD}">
      <dsp:nvSpPr>
        <dsp:cNvPr id="0" name=""/>
        <dsp:cNvSpPr/>
      </dsp:nvSpPr>
      <dsp:spPr>
        <a:xfrm>
          <a:off x="6140119" y="3430095"/>
          <a:ext cx="2437184" cy="14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Removed unknowns in categorical fields (Gender, weapon, relationship)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Excluded ages ≤0 or &gt;110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Dropped rows with victim_count or perpetrator_count &lt; 1</a:t>
          </a:r>
        </a:p>
      </dsp:txBody>
      <dsp:txXfrm>
        <a:off x="6140119" y="3430095"/>
        <a:ext cx="2437184" cy="1431176"/>
      </dsp:txXfrm>
    </dsp:sp>
    <dsp:sp modelId="{CFFFEEE5-766E-4ADE-B2D0-CCDDFCC57449}">
      <dsp:nvSpPr>
        <dsp:cNvPr id="0" name=""/>
        <dsp:cNvSpPr/>
      </dsp:nvSpPr>
      <dsp:spPr>
        <a:xfrm rot="2700000">
          <a:off x="3354744" y="770965"/>
          <a:ext cx="2610752" cy="261075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2A9D7F-5821-4EA5-9C04-DF0D38550D9E}">
      <dsp:nvSpPr>
        <dsp:cNvPr id="0" name=""/>
        <dsp:cNvSpPr/>
      </dsp:nvSpPr>
      <dsp:spPr>
        <a:xfrm>
          <a:off x="3442087" y="858192"/>
          <a:ext cx="2437184" cy="2436756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Age Conversion </a:t>
          </a:r>
        </a:p>
      </dsp:txBody>
      <dsp:txXfrm>
        <a:off x="3790257" y="1206366"/>
        <a:ext cx="1740846" cy="1740409"/>
      </dsp:txXfrm>
    </dsp:sp>
    <dsp:sp modelId="{3BAA4181-5803-46C7-8C92-194E6D8C5F9F}">
      <dsp:nvSpPr>
        <dsp:cNvPr id="0" name=""/>
        <dsp:cNvSpPr/>
      </dsp:nvSpPr>
      <dsp:spPr>
        <a:xfrm>
          <a:off x="3442087" y="3430095"/>
          <a:ext cx="2437184" cy="14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Transformed victim/perpetrator age fields to numeric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Prepared age data for PCA and clustering</a:t>
          </a:r>
        </a:p>
      </dsp:txBody>
      <dsp:txXfrm>
        <a:off x="3442087" y="3430095"/>
        <a:ext cx="2437184" cy="1431176"/>
      </dsp:txXfrm>
    </dsp:sp>
    <dsp:sp modelId="{0C1590D2-B5D0-4ACC-B3A1-4EB85E008101}">
      <dsp:nvSpPr>
        <dsp:cNvPr id="0" name=""/>
        <dsp:cNvSpPr/>
      </dsp:nvSpPr>
      <dsp:spPr>
        <a:xfrm rot="2700000">
          <a:off x="656712" y="770965"/>
          <a:ext cx="2610752" cy="2610752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64FAA8-2723-4973-9418-6F72E69C822F}">
      <dsp:nvSpPr>
        <dsp:cNvPr id="0" name=""/>
        <dsp:cNvSpPr/>
      </dsp:nvSpPr>
      <dsp:spPr>
        <a:xfrm>
          <a:off x="744056" y="858192"/>
          <a:ext cx="2437184" cy="2436756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Column Renaming</a:t>
          </a:r>
        </a:p>
      </dsp:txBody>
      <dsp:txXfrm>
        <a:off x="1092225" y="1206366"/>
        <a:ext cx="1740846" cy="1740409"/>
      </dsp:txXfrm>
    </dsp:sp>
    <dsp:sp modelId="{2AA003D9-49AA-44B9-A131-AFFEDAEBAECD}">
      <dsp:nvSpPr>
        <dsp:cNvPr id="0" name=""/>
        <dsp:cNvSpPr/>
      </dsp:nvSpPr>
      <dsp:spPr>
        <a:xfrm>
          <a:off x="744056" y="3430095"/>
          <a:ext cx="2437184" cy="1431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Replaced spaces with underscores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Standardized all names to lowercase (e.g., Record_ID → record_id)</a:t>
          </a:r>
        </a:p>
      </dsp:txBody>
      <dsp:txXfrm>
        <a:off x="744056" y="3430095"/>
        <a:ext cx="2437184" cy="1431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067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1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8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D1FA-7D50-43CA-924D-AFE8EFA6D2F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5A36-3F00-47FA-BD63-2064264E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2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urderaccountability/homicide-reports?resource=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43A4-6F78-2145-D2AF-06334B1D6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950977"/>
            <a:ext cx="9144001" cy="166055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Multivariate Analysis of </a:t>
            </a:r>
            <a:br>
              <a:rPr lang="en-US" sz="2800" dirty="0"/>
            </a:br>
            <a:r>
              <a:rPr lang="en-US" sz="2800" dirty="0"/>
              <a:t>U.S. Homicide Data  </a:t>
            </a:r>
            <a:br>
              <a:rPr lang="en-US" sz="2800" dirty="0"/>
            </a:br>
            <a:r>
              <a:rPr lang="en-US" sz="2800" dirty="0"/>
              <a:t>Patterns in Demographics, Weapons, and Crime Solvability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5146B-25E5-482D-F852-DD949DBFE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4070" y="3767327"/>
            <a:ext cx="3703930" cy="1711757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600" dirty="0"/>
              <a:t>Presented by: Parth Maniar  </a:t>
            </a:r>
          </a:p>
          <a:p>
            <a:pPr algn="r">
              <a:lnSpc>
                <a:spcPct val="100000"/>
              </a:lnSpc>
            </a:pPr>
            <a:r>
              <a:rPr lang="en-US" sz="1600" dirty="0"/>
              <a:t>Applied Multivariate Analysis</a:t>
            </a:r>
          </a:p>
          <a:p>
            <a:pPr algn="r">
              <a:lnSpc>
                <a:spcPct val="100000"/>
              </a:lnSpc>
            </a:pPr>
            <a:r>
              <a:rPr lang="en-US" sz="1600" dirty="0"/>
              <a:t>Summer 2025</a:t>
            </a:r>
          </a:p>
          <a:p>
            <a:pPr algn="r">
              <a:lnSpc>
                <a:spcPct val="100000"/>
              </a:lnSpc>
            </a:pPr>
            <a:r>
              <a:rPr lang="en-US" sz="1600" dirty="0"/>
              <a:t>July 18</a:t>
            </a:r>
            <a:r>
              <a:rPr lang="en-US" sz="1600" baseline="30000" dirty="0"/>
              <a:t>th</a:t>
            </a:r>
            <a:r>
              <a:rPr lang="en-US" sz="16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305621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0612-9C48-ADBE-F946-82ED0C3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7B202-C50B-4900-B66E-4405273CE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umber of cases&#10;&#10;AI-generated content may be incorrect.">
            <a:extLst>
              <a:ext uri="{FF2B5EF4-FFF2-40B4-BE49-F238E27FC236}">
                <a16:creationId xmlns:a16="http://schemas.microsoft.com/office/drawing/2014/main" id="{07F41E06-ED40-B511-48FA-241CD675C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" r="-4" b="896"/>
          <a:stretch>
            <a:fillRect/>
          </a:stretch>
        </p:blipFill>
        <p:spPr>
          <a:xfrm>
            <a:off x="1137490" y="1114868"/>
            <a:ext cx="5926045" cy="46282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7C81A9-037D-4D51-AB3A-FC9786B3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C3310F-D14B-FD14-776C-5974C01A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695136"/>
          </a:xfrm>
        </p:spPr>
        <p:txBody>
          <a:bodyPr>
            <a:normAutofit/>
          </a:bodyPr>
          <a:lstStyle/>
          <a:p>
            <a:r>
              <a:rPr lang="en-US" sz="1600" dirty="0"/>
              <a:t>Cluster 1 (Red): Older individuals, higher victim/perpetrator counts  </a:t>
            </a:r>
          </a:p>
          <a:p>
            <a:r>
              <a:rPr lang="en-US" sz="1600" dirty="0"/>
              <a:t>Cluster 2 (Teal): Younger profiles, smaller-scale incidents  </a:t>
            </a:r>
          </a:p>
          <a:p>
            <a:r>
              <a:rPr lang="en-US" sz="1600" dirty="0"/>
              <a:t>Ellipses show strong separation and cohesion within each group  </a:t>
            </a:r>
          </a:p>
          <a:p>
            <a:r>
              <a:rPr lang="en-US" sz="1600" dirty="0"/>
              <a:t>Confirms earlier PCA findings: age and case scale are key dimensions</a:t>
            </a:r>
          </a:p>
        </p:txBody>
      </p:sp>
    </p:spTree>
    <p:extLst>
      <p:ext uri="{BB962C8B-B14F-4D97-AF65-F5344CB8AC3E}">
        <p14:creationId xmlns:p14="http://schemas.microsoft.com/office/powerpoint/2010/main" val="2996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4" grpId="0" animBg="1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F72D2-16DA-FD43-CDDD-C8429E75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Factor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umber&#10;&#10;AI-generated content may be incorrect.">
            <a:extLst>
              <a:ext uri="{FF2B5EF4-FFF2-40B4-BE49-F238E27FC236}">
                <a16:creationId xmlns:a16="http://schemas.microsoft.com/office/drawing/2014/main" id="{0A953879-5E8D-EA99-71F8-10F410D79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1639744"/>
            <a:ext cx="4450460" cy="3578512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F34F71-94AA-9396-2A96-99F957C97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Factor analysis revealed two hidden dimensions: </a:t>
            </a:r>
            <a:r>
              <a:rPr lang="en-US" b="1" dirty="0">
                <a:solidFill>
                  <a:srgbClr val="FFFFFF"/>
                </a:solidFill>
              </a:rPr>
              <a:t>Age</a:t>
            </a:r>
            <a:r>
              <a:rPr lang="en-US" dirty="0">
                <a:solidFill>
                  <a:srgbClr val="FFFFFF"/>
                </a:solidFill>
              </a:rPr>
              <a:t> (victim/perpetrator) and </a:t>
            </a:r>
            <a:r>
              <a:rPr lang="en-US" b="1" dirty="0">
                <a:solidFill>
                  <a:srgbClr val="FFFFFF"/>
                </a:solidFill>
              </a:rPr>
              <a:t>Case Scale</a:t>
            </a:r>
            <a:r>
              <a:rPr lang="en-US" dirty="0">
                <a:solidFill>
                  <a:srgbClr val="FFFFFF"/>
                </a:solidFill>
              </a:rPr>
              <a:t> (number of people involved).</a:t>
            </a:r>
          </a:p>
          <a:p>
            <a:r>
              <a:rPr lang="en-US" dirty="0">
                <a:solidFill>
                  <a:srgbClr val="FFFFFF"/>
                </a:solidFill>
              </a:rPr>
              <a:t>Parallel scree plot confirmed that these two factors explain the most meaningful variation in homicide data.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8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5" grpId="0" animBg="1"/>
      <p:bldP spid="27" grpId="0" animBg="1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9195-0485-AB8B-2531-80D08E0E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57764"/>
          </a:xfrm>
        </p:spPr>
        <p:txBody>
          <a:bodyPr/>
          <a:lstStyle/>
          <a:p>
            <a:r>
              <a:rPr lang="en-US" dirty="0"/>
              <a:t>Factor Loadings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E13926E-A2D0-4ED8-8393-28EDCB94B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979248"/>
              </p:ext>
            </p:extLst>
          </p:nvPr>
        </p:nvGraphicFramePr>
        <p:xfrm>
          <a:off x="913795" y="2055628"/>
          <a:ext cx="10353675" cy="184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866466705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99894474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523728499"/>
                    </a:ext>
                  </a:extLst>
                </a:gridCol>
              </a:tblGrid>
              <a:tr h="251133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6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victim_age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7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perpetrator_age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4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victim_count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perpetrator_count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127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AA2DB3-8ACF-476F-B5A8-6BE7EC40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65431"/>
              </p:ext>
            </p:extLst>
          </p:nvPr>
        </p:nvGraphicFramePr>
        <p:xfrm>
          <a:off x="913795" y="4511945"/>
          <a:ext cx="10353675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5505112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261202466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4144068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 1 (ML1)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 2 (ML2)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9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 loadings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42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Proportion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17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865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A020073-DFAE-AD95-F42C-335DB9B7DAD7}"/>
              </a:ext>
            </a:extLst>
          </p:cNvPr>
          <p:cNvSpPr txBox="1"/>
          <p:nvPr/>
        </p:nvSpPr>
        <p:spPr>
          <a:xfrm>
            <a:off x="913795" y="4023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Factor Summary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BAF03B-B2D3-AA58-B439-0F77B71FDAA9}"/>
              </a:ext>
            </a:extLst>
          </p:cNvPr>
          <p:cNvSpPr txBox="1"/>
          <p:nvPr/>
        </p:nvSpPr>
        <p:spPr>
          <a:xfrm>
            <a:off x="857693" y="15673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Factor Loadings Matrix</a:t>
            </a:r>
          </a:p>
        </p:txBody>
      </p:sp>
    </p:spTree>
    <p:extLst>
      <p:ext uri="{BB962C8B-B14F-4D97-AF65-F5344CB8AC3E}">
        <p14:creationId xmlns:p14="http://schemas.microsoft.com/office/powerpoint/2010/main" val="1102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D799-B3B6-2CB5-35CB-B7EAA3D0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2612-0A00-D6E8-A4AD-C12C1419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 analysis confirms two distinct underlying patterns:</a:t>
            </a:r>
          </a:p>
          <a:p>
            <a:r>
              <a:rPr lang="en-US" b="1" dirty="0"/>
              <a:t>ML1 (Age Factor)</a:t>
            </a:r>
            <a:r>
              <a:rPr lang="en-US" dirty="0"/>
              <a:t> is driven by victim and perpetrator age, capturing 9.1% of variance</a:t>
            </a:r>
          </a:p>
          <a:p>
            <a:r>
              <a:rPr lang="en-US" b="1" dirty="0"/>
              <a:t>ML2 (Case Scale Factor)</a:t>
            </a:r>
            <a:r>
              <a:rPr lang="en-US" dirty="0"/>
              <a:t> reflects incident size via victim/perpetrator count, explaining 7.4%</a:t>
            </a:r>
          </a:p>
          <a:p>
            <a:r>
              <a:rPr lang="en-US" dirty="0"/>
              <a:t>Together, they account for </a:t>
            </a:r>
            <a:r>
              <a:rPr lang="en-US" b="1" dirty="0"/>
              <a:t>16.5%</a:t>
            </a:r>
            <a:r>
              <a:rPr lang="en-US" dirty="0"/>
              <a:t> of the data’s variation and align with PCA insights.</a:t>
            </a:r>
          </a:p>
        </p:txBody>
      </p:sp>
    </p:spTree>
    <p:extLst>
      <p:ext uri="{BB962C8B-B14F-4D97-AF65-F5344CB8AC3E}">
        <p14:creationId xmlns:p14="http://schemas.microsoft.com/office/powerpoint/2010/main" val="18811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C6ED-54F7-C3C9-C2EF-76F5A7C3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Exploratory Visualizations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51F77-AE74-4F38-B1DC-29475E38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weapons used in crime&#10;&#10;AI-generated content may be incorrect.">
            <a:extLst>
              <a:ext uri="{FF2B5EF4-FFF2-40B4-BE49-F238E27FC236}">
                <a16:creationId xmlns:a16="http://schemas.microsoft.com/office/drawing/2014/main" id="{59EFB779-0931-EEE5-D651-B4ECF3D35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1886"/>
          <a:stretch>
            <a:fillRect/>
          </a:stretch>
        </p:blipFill>
        <p:spPr>
          <a:xfrm>
            <a:off x="1137490" y="1114868"/>
            <a:ext cx="5926045" cy="46282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E87B8C-E5AA-4044-AB91-DDA3084B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DE7B202-C50B-4900-B66E-4405273CE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lines and numbers">
            <a:extLst>
              <a:ext uri="{FF2B5EF4-FFF2-40B4-BE49-F238E27FC236}">
                <a16:creationId xmlns:a16="http://schemas.microsoft.com/office/drawing/2014/main" id="{AA03F483-8D7F-F6E2-A29D-0CE80A9B0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7" b="1"/>
          <a:stretch>
            <a:fillRect/>
          </a:stretch>
        </p:blipFill>
        <p:spPr>
          <a:xfrm>
            <a:off x="1137490" y="1114868"/>
            <a:ext cx="5926045" cy="46282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7C81A9-037D-4D51-AB3A-FC9786B3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26F90-1AED-D7F0-D5D6-558AD342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crime&#10;&#10;AI-generated content may be incorrect.">
            <a:extLst>
              <a:ext uri="{FF2B5EF4-FFF2-40B4-BE49-F238E27FC236}">
                <a16:creationId xmlns:a16="http://schemas.microsoft.com/office/drawing/2014/main" id="{B75F4D18-00A3-9D19-C758-E2513FC3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9" r="701" b="-1"/>
          <a:stretch>
            <a:fillRect/>
          </a:stretch>
        </p:blipFill>
        <p:spPr>
          <a:xfrm>
            <a:off x="1436914" y="1114868"/>
            <a:ext cx="5366657" cy="480696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999729-5E76-BEE0-6F88-5DAAB7A9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3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/>
      <p:bldP spid="28" grpId="0" animBg="1"/>
      <p:bldP spid="30" grpId="0" animBg="1"/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1025C-2BF2-0C37-72B4-BD47B39B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red squares with white text&#10;&#10;AI-generated content may be incorrect.">
            <a:extLst>
              <a:ext uri="{FF2B5EF4-FFF2-40B4-BE49-F238E27FC236}">
                <a16:creationId xmlns:a16="http://schemas.microsoft.com/office/drawing/2014/main" id="{E89AB005-F19D-5A96-4737-95F1119F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90" y="1318318"/>
            <a:ext cx="5926045" cy="42213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ABB4C1-FB6D-4610-E0F4-ACE8434C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18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14" grpId="0" animBg="1"/>
      <p:bldP spid="16" grpId="0" animBg="1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E61E6-525A-721A-B5A9-59A2A1CE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</a:rPr>
              <a:t>Multivariate Insights – Final Takeaways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0056917-3808-591D-E158-CF759C2D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219" y="273774"/>
            <a:ext cx="6566564" cy="614796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Latent Dimensions</a:t>
            </a:r>
            <a:r>
              <a:rPr lang="en-US" sz="1400" dirty="0"/>
              <a:t> 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Age and incident scale explain 16.5% of data variation 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Clear split between younger/small-scale and older/large-scale homicide clusters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Temporal &amp; Geographic Trends </a:t>
            </a:r>
            <a:r>
              <a:rPr lang="en-US" sz="14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Homicide rates peaked in the mid-1990s, then declined 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California and Texas consistently report the highest counts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Weapon Usage Patterns</a:t>
            </a:r>
            <a:r>
              <a:rPr lang="en-US" sz="1400" dirty="0"/>
              <a:t> 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Handguns dominate overall 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Women face close-range weapons (knives, strangulation) 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Men face broader firearm types 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Weapon choice influences victim age distribution: strangulation skews older, poisoning skews younger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Racial Dynamics</a:t>
            </a:r>
            <a:r>
              <a:rPr lang="en-US" sz="1400" dirty="0"/>
              <a:t> 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Strong same-race victim–perpetrator pairings 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Cross-race incidents are relatively rare</a:t>
            </a:r>
          </a:p>
        </p:txBody>
      </p:sp>
    </p:spTree>
    <p:extLst>
      <p:ext uri="{BB962C8B-B14F-4D97-AF65-F5344CB8AC3E}">
        <p14:creationId xmlns:p14="http://schemas.microsoft.com/office/powerpoint/2010/main" val="357265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13" grpId="0" animBg="1"/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ADD9-6696-24FE-A210-0E304CB2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81" y="1122363"/>
            <a:ext cx="58963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A5FB7D-3284-F951-35C9-007AFFA3CF73}"/>
              </a:ext>
            </a:extLst>
          </p:cNvPr>
          <p:cNvSpPr txBox="1">
            <a:spLocks/>
          </p:cNvSpPr>
          <p:nvPr/>
        </p:nvSpPr>
        <p:spPr>
          <a:xfrm>
            <a:off x="1135781" y="3602038"/>
            <a:ext cx="589639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Question?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4E6CCBC1-023E-E19E-F42E-BCC0EEBA4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7450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66A0-E667-F1F4-F7CE-E86AB2F6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2D70-ED9C-1F40-EDA7-36383BD4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This presentation analyzes U.S. homicide data using PCA, clustering, and factor analysis to uncover key patterns.</a:t>
            </a:r>
          </a:p>
          <a:p>
            <a:r>
              <a:rPr lang="en-US" b="1" dirty="0"/>
              <a:t>Goals </a:t>
            </a:r>
          </a:p>
          <a:p>
            <a:pPr lvl="1"/>
            <a:r>
              <a:rPr lang="en-US" dirty="0"/>
              <a:t>Reveal hidden dimensions like age and case size (Dimension Reduction)  </a:t>
            </a:r>
          </a:p>
          <a:p>
            <a:pPr lvl="1"/>
            <a:r>
              <a:rPr lang="en-US" dirty="0"/>
              <a:t>Explore weapon use, temporal trends, and race dynamics  </a:t>
            </a:r>
          </a:p>
          <a:p>
            <a:r>
              <a:rPr lang="en-US" b="1" dirty="0"/>
              <a:t>Methods</a:t>
            </a:r>
          </a:p>
          <a:p>
            <a:pPr lvl="1"/>
            <a:r>
              <a:rPr lang="en-US" dirty="0"/>
              <a:t>PCA, K-means, Factor Analysis</a:t>
            </a:r>
          </a:p>
          <a:p>
            <a:pPr lvl="1"/>
            <a:r>
              <a:rPr lang="en-US" dirty="0"/>
              <a:t>Visualizations by gender, region, and ethnicity </a:t>
            </a:r>
          </a:p>
          <a:p>
            <a:r>
              <a:rPr lang="en-US" b="1" dirty="0"/>
              <a:t>Key Insights</a:t>
            </a:r>
          </a:p>
          <a:p>
            <a:pPr lvl="1"/>
            <a:r>
              <a:rPr lang="en-US" dirty="0"/>
              <a:t>Age and scale explain most variation</a:t>
            </a:r>
          </a:p>
          <a:p>
            <a:pPr lvl="1"/>
            <a:r>
              <a:rPr lang="en-US" dirty="0"/>
              <a:t>Weapon choice and victim profiles differ by gender</a:t>
            </a:r>
          </a:p>
          <a:p>
            <a:pPr lvl="1"/>
            <a:r>
              <a:rPr lang="en-US" dirty="0"/>
              <a:t>Strong same-race pairing in victim–offender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252605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A916-F71E-0E1B-7FBC-80817E75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4122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Dataset Overview: U.S. Homicide Reports (1980–2014)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54C6-6ACA-5E76-C6E7-0BDD9FB18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29108"/>
            <a:ext cx="10353762" cy="49911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dataset gives detailed records of homicide incidents reported to the FBI, including both solved and unsolved cases. It’s one of the most comprehensive public homicide databases available.</a:t>
            </a:r>
          </a:p>
          <a:p>
            <a:pPr marL="0" indent="0">
              <a:buNone/>
            </a:pPr>
            <a:r>
              <a:rPr lang="en-US" sz="1600" dirty="0"/>
              <a:t>Dataset :- </a:t>
            </a:r>
            <a:r>
              <a:rPr lang="en-US" sz="1600" dirty="0">
                <a:hlinkClick r:id="rId2"/>
              </a:rPr>
              <a:t>https://www.kaggle.com/datasets/murderaccountability/homicide-reports?resource=download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Key Variables: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7CBCAB-4ABB-562C-6C3C-B148335CF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83327"/>
              </p:ext>
            </p:extLst>
          </p:nvPr>
        </p:nvGraphicFramePr>
        <p:xfrm>
          <a:off x="1004909" y="3296677"/>
          <a:ext cx="9938630" cy="309686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72377">
                  <a:extLst>
                    <a:ext uri="{9D8B030D-6E8A-4147-A177-3AD203B41FA5}">
                      <a16:colId xmlns:a16="http://schemas.microsoft.com/office/drawing/2014/main" val="405774145"/>
                    </a:ext>
                  </a:extLst>
                </a:gridCol>
                <a:gridCol w="7966253">
                  <a:extLst>
                    <a:ext uri="{9D8B030D-6E8A-4147-A177-3AD203B41FA5}">
                      <a16:colId xmlns:a16="http://schemas.microsoft.com/office/drawing/2014/main" val="4162035277"/>
                    </a:ext>
                  </a:extLst>
                </a:gridCol>
              </a:tblGrid>
              <a:tr h="298901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40353"/>
                  </a:ext>
                </a:extLst>
              </a:tr>
              <a:tr h="902307">
                <a:tc>
                  <a:txBody>
                    <a:bodyPr/>
                    <a:lstStyle/>
                    <a:p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victim_age,victim_sex,victim_race,perpetrator_age,perpetrator_sex, </a:t>
                      </a:r>
                      <a:r>
                        <a:rPr lang="en-US" dirty="0" err="1"/>
                        <a:t>perpetrator_race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05253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victim_count,perpetrator_count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95120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r>
                        <a:rPr lang="en-US" dirty="0"/>
                        <a:t>Crime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weapon, </a:t>
                      </a:r>
                      <a:r>
                        <a:rPr lang="en-US" dirty="0" err="1"/>
                        <a:t>crime_type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crime_solved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410795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r>
                        <a:rPr lang="en-US" dirty="0"/>
                        <a:t>Location &amp;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state,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11464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r>
                        <a:rPr lang="en-US" dirty="0"/>
                        <a:t>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victim_ethnicity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perpetrator_ethnicity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62354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 (between victim and perpetrator)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9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7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3555-6BD9-3DAE-70B4-8709DAEC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29082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CleaNing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71C1C0-4F09-84A0-7BE0-C66ECB5E3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178573"/>
              </p:ext>
            </p:extLst>
          </p:nvPr>
        </p:nvGraphicFramePr>
        <p:xfrm>
          <a:off x="131674" y="1572769"/>
          <a:ext cx="11477547" cy="509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6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2535-BEF4-AA45-B401-ABB9714B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57B8-F124-1F46-459E-658BAE5A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latent dimensions in homicide data by reducing complexity in numeric features.</a:t>
            </a:r>
          </a:p>
          <a:p>
            <a:pPr marL="0" indent="0">
              <a:buNone/>
            </a:pPr>
            <a:r>
              <a:rPr lang="en-US" dirty="0"/>
              <a:t>⚙️ Methodology  </a:t>
            </a:r>
          </a:p>
          <a:p>
            <a:pPr lvl="1"/>
            <a:r>
              <a:rPr lang="en-US" dirty="0"/>
              <a:t>Scaled numeric variables to standardize ranges  </a:t>
            </a:r>
          </a:p>
          <a:p>
            <a:pPr lvl="1"/>
            <a:r>
              <a:rPr lang="en-US" dirty="0"/>
              <a:t>Applied PCA to extract key components  </a:t>
            </a:r>
          </a:p>
          <a:p>
            <a:pPr lvl="1"/>
            <a:r>
              <a:rPr lang="en-US" dirty="0"/>
              <a:t>Visualized variance with scree plot and relationships with biplot</a:t>
            </a:r>
          </a:p>
        </p:txBody>
      </p:sp>
    </p:spTree>
    <p:extLst>
      <p:ext uri="{BB962C8B-B14F-4D97-AF65-F5344CB8AC3E}">
        <p14:creationId xmlns:p14="http://schemas.microsoft.com/office/powerpoint/2010/main" val="6479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C933-D396-2935-FA04-14A3CEDC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PCA – Scree Plot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7FD69A-93DC-62D2-FC81-DB423345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5182205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Interpretation  </a:t>
            </a:r>
          </a:p>
          <a:p>
            <a:pPr lvl="1"/>
            <a:r>
              <a:rPr lang="en-US" dirty="0"/>
              <a:t>PC1 explains ~30.2% of the variance  </a:t>
            </a:r>
          </a:p>
          <a:p>
            <a:pPr lvl="1"/>
            <a:r>
              <a:rPr lang="en-US" dirty="0"/>
              <a:t>PC2 adds ~27.5%—together covering 57% total  </a:t>
            </a:r>
          </a:p>
          <a:p>
            <a:pPr lvl="1"/>
            <a:r>
              <a:rPr lang="en-US" dirty="0"/>
              <a:t>Sharp drop after PC2 forms an “elbow,” confirming 2 components capture the essential structure  </a:t>
            </a:r>
          </a:p>
          <a:p>
            <a:pPr lvl="1"/>
            <a:r>
              <a:rPr lang="en-US" dirty="0"/>
              <a:t>Retaining 2 dimensions balances interpretability and information preservation</a:t>
            </a:r>
          </a:p>
        </p:txBody>
      </p:sp>
      <p:pic>
        <p:nvPicPr>
          <p:cNvPr id="5" name="Content Placeholder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6B7A7952-AFAF-E25A-851E-1F4D954BB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" r="12726"/>
          <a:stretch>
            <a:fillRect/>
          </a:stretch>
        </p:blipFill>
        <p:spPr>
          <a:xfrm>
            <a:off x="6357257" y="2210935"/>
            <a:ext cx="5281226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6668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053D-298C-C728-9B27-4E8349C3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709845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PCA – Biplot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E33AABC-A043-23B8-5DF8-920F0005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09" y="1540109"/>
            <a:ext cx="4086840" cy="4028512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PC1 (Horizontal Axis) → Age-driven variation </a:t>
            </a:r>
          </a:p>
          <a:p>
            <a:r>
              <a:rPr lang="en-US" sz="1800" dirty="0"/>
              <a:t>PC2 (Vertical Axis) → Scale of incidents (victim/perpetrator count)  </a:t>
            </a:r>
          </a:p>
          <a:p>
            <a:r>
              <a:rPr lang="en-US" sz="1800" dirty="0"/>
              <a:t>Points in top-right quadrant reflect older victims and larger incidents  </a:t>
            </a:r>
          </a:p>
          <a:p>
            <a:r>
              <a:rPr lang="en-US" sz="1800" dirty="0"/>
              <a:t>Points in bottom-left quadrant show younger ages and smaller cases  </a:t>
            </a:r>
          </a:p>
          <a:p>
            <a:r>
              <a:rPr lang="en-US" sz="1800" dirty="0"/>
              <a:t>Biplot confirms that age and incident scale operate as independent dimensions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red lines and numbers&#10;&#10;AI-generated content may be incorrect.">
            <a:extLst>
              <a:ext uri="{FF2B5EF4-FFF2-40B4-BE49-F238E27FC236}">
                <a16:creationId xmlns:a16="http://schemas.microsoft.com/office/drawing/2014/main" id="{EE542312-8522-F8E8-734F-92C1705A7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18" y="1151910"/>
            <a:ext cx="5695082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6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3F99-9E16-5A6A-F813-0A1B6EF1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K-Means Clustering Analysis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E7B202-C50B-4900-B66E-4405273CE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blue lines&#10;&#10;AI-generated content may be incorrect.">
            <a:extLst>
              <a:ext uri="{FF2B5EF4-FFF2-40B4-BE49-F238E27FC236}">
                <a16:creationId xmlns:a16="http://schemas.microsoft.com/office/drawing/2014/main" id="{4D2A1BF9-1E60-A75E-09BF-4648F9DCF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2866"/>
          <a:stretch>
            <a:fillRect/>
          </a:stretch>
        </p:blipFill>
        <p:spPr>
          <a:xfrm>
            <a:off x="1137490" y="1114868"/>
            <a:ext cx="5926045" cy="462826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7C81A9-037D-4D51-AB3A-FC9786B3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BB48875-DBAF-31DF-F871-BF3D3B79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/>
              <a:t>Elbow Method Interpretation  </a:t>
            </a:r>
          </a:p>
          <a:p>
            <a:r>
              <a:rPr lang="en-US" sz="1600"/>
              <a:t>Shows steep drop in within-cluster sum of squares from k = 1 to k = 2  </a:t>
            </a:r>
          </a:p>
          <a:p>
            <a:r>
              <a:rPr lang="en-US" sz="1600"/>
              <a:t>Curve flattens after k = 2, forming a clear “elbow”  </a:t>
            </a:r>
          </a:p>
          <a:p>
            <a:r>
              <a:rPr lang="en-US" sz="1600"/>
              <a:t>Indicates that 2 clusters balance structure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28139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42" grpId="0" animBg="1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BDA75-D819-2AD0-EF6E-975C8A7C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30A1D0C9-1F19-A9EB-36C9-8809DDCDB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52" y="1114868"/>
            <a:ext cx="5729921" cy="462826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D74165-AE61-3616-B161-1ED584A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FFFFFF"/>
                </a:solidFill>
              </a:rPr>
              <a:t>Silhouette Method Interpretation  </a:t>
            </a:r>
          </a:p>
          <a:p>
            <a:r>
              <a:rPr lang="en-US" sz="1500" dirty="0">
                <a:solidFill>
                  <a:srgbClr val="FFFFFF"/>
                </a:solidFill>
              </a:rPr>
              <a:t>Maximum average silhouette width observed at k = 2  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Clusters are well-separated and internally cohesive  </a:t>
            </a:r>
          </a:p>
          <a:p>
            <a:r>
              <a:rPr lang="en-US" sz="1500" dirty="0">
                <a:solidFill>
                  <a:srgbClr val="FFFFFF"/>
                </a:solidFill>
              </a:rPr>
              <a:t>Higher values = stronger grouping structure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Conclusion: Both methods independently confirm that k = 2 is the most meaningful cluster solution for homicide case segmentation.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74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23" grpId="0" animBg="1"/>
      <p:bldP spid="25" grpId="0" animBg="1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155</TotalTime>
  <Words>880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Rockwell</vt:lpstr>
      <vt:lpstr>Damask</vt:lpstr>
      <vt:lpstr>Multivariate Analysis of  U.S. Homicide Data   Patterns in Demographics, Weapons, and Crime Solvability </vt:lpstr>
      <vt:lpstr>Project overview</vt:lpstr>
      <vt:lpstr>Dataset Overview: U.S. Homicide Reports (1980–2014)</vt:lpstr>
      <vt:lpstr>Data CleaNing</vt:lpstr>
      <vt:lpstr>Principal Component Analysis(PCA)</vt:lpstr>
      <vt:lpstr>PCA – Scree Plot</vt:lpstr>
      <vt:lpstr>PCA – Biplot</vt:lpstr>
      <vt:lpstr>K-Means Clustering Analysis</vt:lpstr>
      <vt:lpstr>PowerPoint Presentation</vt:lpstr>
      <vt:lpstr>PowerPoint Presentation</vt:lpstr>
      <vt:lpstr>Factor analysis</vt:lpstr>
      <vt:lpstr>Factor Loadings</vt:lpstr>
      <vt:lpstr>PowerPoint Presentation</vt:lpstr>
      <vt:lpstr>Exploratory Visualizations</vt:lpstr>
      <vt:lpstr>PowerPoint Presentation</vt:lpstr>
      <vt:lpstr>PowerPoint Presentation</vt:lpstr>
      <vt:lpstr>PowerPoint Presentation</vt:lpstr>
      <vt:lpstr>Multivariate Insights – Final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Maniar</dc:creator>
  <cp:lastModifiedBy>Parth Maniar</cp:lastModifiedBy>
  <cp:revision>24</cp:revision>
  <dcterms:created xsi:type="dcterms:W3CDTF">2025-07-18T03:42:50Z</dcterms:created>
  <dcterms:modified xsi:type="dcterms:W3CDTF">2025-07-18T06:19:54Z</dcterms:modified>
</cp:coreProperties>
</file>