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2"/>
  </p:notesMasterIdLst>
  <p:handoutMasterIdLst>
    <p:handoutMasterId r:id="rId23"/>
  </p:handoutMasterIdLst>
  <p:sldIdLst>
    <p:sldId id="289" r:id="rId5"/>
    <p:sldId id="288" r:id="rId6"/>
    <p:sldId id="276" r:id="rId7"/>
    <p:sldId id="283" r:id="rId8"/>
    <p:sldId id="298" r:id="rId9"/>
    <p:sldId id="261" r:id="rId10"/>
    <p:sldId id="290" r:id="rId11"/>
    <p:sldId id="291" r:id="rId12"/>
    <p:sldId id="292" r:id="rId13"/>
    <p:sldId id="299" r:id="rId14"/>
    <p:sldId id="293" r:id="rId15"/>
    <p:sldId id="297" r:id="rId16"/>
    <p:sldId id="294" r:id="rId17"/>
    <p:sldId id="295" r:id="rId18"/>
    <p:sldId id="296" r:id="rId19"/>
    <p:sldId id="257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14" autoAdjust="0"/>
    <p:restoredTop sz="94694" autoAdjust="0"/>
  </p:normalViewPr>
  <p:slideViewPr>
    <p:cSldViewPr snapToGrid="0">
      <p:cViewPr>
        <p:scale>
          <a:sx n="87" d="100"/>
          <a:sy n="87" d="100"/>
        </p:scale>
        <p:origin x="22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066DD9-FA8A-46C8-AFB8-ED0A15E53AB5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3064D3-ECA8-479E-94CF-9FCB4886E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Analyzed Reddit posts using a custom list of toxic words (50+ keywords)</a:t>
          </a:r>
        </a:p>
      </dgm:t>
    </dgm:pt>
    <dgm:pt modelId="{9F47BC56-E98E-4E58-B3FC-3811EC7307EB}" type="parTrans" cxnId="{442FBFD5-11E3-4143-98CC-537DBF782891}">
      <dgm:prSet/>
      <dgm:spPr/>
      <dgm:t>
        <a:bodyPr/>
        <a:lstStyle/>
        <a:p>
          <a:endParaRPr lang="en-US"/>
        </a:p>
      </dgm:t>
    </dgm:pt>
    <dgm:pt modelId="{20A2A370-5F57-4F43-8E64-56C8D7C2EACF}" type="sibTrans" cxnId="{442FBFD5-11E3-4143-98CC-537DBF782891}">
      <dgm:prSet/>
      <dgm:spPr/>
      <dgm:t>
        <a:bodyPr/>
        <a:lstStyle/>
        <a:p>
          <a:endParaRPr lang="en-US"/>
        </a:p>
      </dgm:t>
    </dgm:pt>
    <dgm:pt modelId="{AAF1774E-1C26-4C37-B605-9CC93C601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Matched words using keyword lookup logic (no external model required)</a:t>
          </a:r>
        </a:p>
      </dgm:t>
    </dgm:pt>
    <dgm:pt modelId="{7D1A978A-EA25-419B-B8F3-717CB2FA97E7}" type="parTrans" cxnId="{4B69891E-30B6-4375-9DF5-F57008DD324A}">
      <dgm:prSet/>
      <dgm:spPr/>
      <dgm:t>
        <a:bodyPr/>
        <a:lstStyle/>
        <a:p>
          <a:endParaRPr lang="en-US"/>
        </a:p>
      </dgm:t>
    </dgm:pt>
    <dgm:pt modelId="{40F8A7B5-32EA-4DD6-9E22-A822336B993E}" type="sibTrans" cxnId="{4B69891E-30B6-4375-9DF5-F57008DD324A}">
      <dgm:prSet/>
      <dgm:spPr/>
      <dgm:t>
        <a:bodyPr/>
        <a:lstStyle/>
        <a:p>
          <a:endParaRPr lang="en-US"/>
        </a:p>
      </dgm:t>
    </dgm:pt>
    <dgm:pt modelId="{61259496-3321-446D-8CC8-347F14D0D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Counted the frequency of each word across all posts</a:t>
          </a:r>
        </a:p>
      </dgm:t>
    </dgm:pt>
    <dgm:pt modelId="{2CFFE4EE-F184-4463-8936-24324C71E32E}" type="parTrans" cxnId="{27FA8D26-3F9C-4B5A-A502-2C6E93D11DBE}">
      <dgm:prSet/>
      <dgm:spPr/>
      <dgm:t>
        <a:bodyPr/>
        <a:lstStyle/>
        <a:p>
          <a:endParaRPr lang="en-US"/>
        </a:p>
      </dgm:t>
    </dgm:pt>
    <dgm:pt modelId="{7897D118-A901-4982-9F7C-ED0C1AE25B65}" type="sibTrans" cxnId="{27FA8D26-3F9C-4B5A-A502-2C6E93D11DBE}">
      <dgm:prSet/>
      <dgm:spPr/>
      <dgm:t>
        <a:bodyPr/>
        <a:lstStyle/>
        <a:p>
          <a:endParaRPr lang="en-US"/>
        </a:p>
      </dgm:t>
    </dgm:pt>
    <dgm:pt modelId="{5F396BC8-7A79-4FCD-9E5E-DCEBADBF43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the 10 most commonly occurring toxic terms</a:t>
          </a:r>
        </a:p>
      </dgm:t>
    </dgm:pt>
    <dgm:pt modelId="{6691A014-46C1-4A95-A8FF-547855C252CF}" type="parTrans" cxnId="{74069FB7-EAF2-4B37-BE8C-951007A0A192}">
      <dgm:prSet/>
      <dgm:spPr/>
      <dgm:t>
        <a:bodyPr/>
        <a:lstStyle/>
        <a:p>
          <a:endParaRPr lang="en-US"/>
        </a:p>
      </dgm:t>
    </dgm:pt>
    <dgm:pt modelId="{9B3B59FF-D149-40F4-9ACB-643F8659E934}" type="sibTrans" cxnId="{74069FB7-EAF2-4B37-BE8C-951007A0A192}">
      <dgm:prSet/>
      <dgm:spPr/>
      <dgm:t>
        <a:bodyPr/>
        <a:lstStyle/>
        <a:p>
          <a:endParaRPr lang="en-US"/>
        </a:p>
      </dgm:t>
    </dgm:pt>
    <dgm:pt modelId="{170A5905-4E0E-421F-A22D-ED6C99844B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understand patterns in harmful language and its prevalence</a:t>
          </a:r>
        </a:p>
      </dgm:t>
    </dgm:pt>
    <dgm:pt modelId="{A0E41B75-C972-438D-887A-6BEA0F767336}" type="parTrans" cxnId="{8547B3AF-EF29-4993-AA72-C8A7D0EB7F23}">
      <dgm:prSet/>
      <dgm:spPr/>
      <dgm:t>
        <a:bodyPr/>
        <a:lstStyle/>
        <a:p>
          <a:endParaRPr lang="en-US"/>
        </a:p>
      </dgm:t>
    </dgm:pt>
    <dgm:pt modelId="{1C39DB58-48C8-48B2-8DED-3A91C9556F08}" type="sibTrans" cxnId="{8547B3AF-EF29-4993-AA72-C8A7D0EB7F23}">
      <dgm:prSet/>
      <dgm:spPr/>
      <dgm:t>
        <a:bodyPr/>
        <a:lstStyle/>
        <a:p>
          <a:endParaRPr lang="en-US"/>
        </a:p>
      </dgm:t>
    </dgm:pt>
    <dgm:pt modelId="{68EC7B45-05A1-47F1-8FA4-B053232E5FE0}" type="pres">
      <dgm:prSet presAssocID="{3E066DD9-FA8A-46C8-AFB8-ED0A15E53AB5}" presName="root" presStyleCnt="0">
        <dgm:presLayoutVars>
          <dgm:dir/>
          <dgm:resizeHandles val="exact"/>
        </dgm:presLayoutVars>
      </dgm:prSet>
      <dgm:spPr/>
    </dgm:pt>
    <dgm:pt modelId="{FDA224EB-9EC3-4DFC-92B6-C5B27F2ABC44}" type="pres">
      <dgm:prSet presAssocID="{1E3064D3-ECA8-479E-94CF-9FCB4886EE56}" presName="compNode" presStyleCnt="0"/>
      <dgm:spPr/>
    </dgm:pt>
    <dgm:pt modelId="{0B7FFFB7-1600-4173-9062-59630266DC18}" type="pres">
      <dgm:prSet presAssocID="{1E3064D3-ECA8-479E-94CF-9FCB4886EE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92375D2-BD44-44AA-A9AD-2543F2725AC9}" type="pres">
      <dgm:prSet presAssocID="{1E3064D3-ECA8-479E-94CF-9FCB4886EE56}" presName="spaceRect" presStyleCnt="0"/>
      <dgm:spPr/>
    </dgm:pt>
    <dgm:pt modelId="{E4287DDE-2448-4F8E-A671-492AF9572994}" type="pres">
      <dgm:prSet presAssocID="{1E3064D3-ECA8-479E-94CF-9FCB4886EE56}" presName="textRect" presStyleLbl="revTx" presStyleIdx="0" presStyleCnt="5">
        <dgm:presLayoutVars>
          <dgm:chMax val="1"/>
          <dgm:chPref val="1"/>
        </dgm:presLayoutVars>
      </dgm:prSet>
      <dgm:spPr/>
    </dgm:pt>
    <dgm:pt modelId="{EB532E08-0D99-4173-A4BD-A2054D874156}" type="pres">
      <dgm:prSet presAssocID="{20A2A370-5F57-4F43-8E64-56C8D7C2EACF}" presName="sibTrans" presStyleCnt="0"/>
      <dgm:spPr/>
    </dgm:pt>
    <dgm:pt modelId="{80D3E263-44BB-498C-B598-C361D2B5856B}" type="pres">
      <dgm:prSet presAssocID="{AAF1774E-1C26-4C37-B605-9CC93C6012EE}" presName="compNode" presStyleCnt="0"/>
      <dgm:spPr/>
    </dgm:pt>
    <dgm:pt modelId="{0B3F1A01-CE1D-4152-9C80-50A89C8C7879}" type="pres">
      <dgm:prSet presAssocID="{AAF1774E-1C26-4C37-B605-9CC93C6012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939E83-1EB0-4ED6-A799-89BBDD3CF4C4}" type="pres">
      <dgm:prSet presAssocID="{AAF1774E-1C26-4C37-B605-9CC93C6012EE}" presName="spaceRect" presStyleCnt="0"/>
      <dgm:spPr/>
    </dgm:pt>
    <dgm:pt modelId="{6801E971-6094-4340-982E-D69A12D6A0C3}" type="pres">
      <dgm:prSet presAssocID="{AAF1774E-1C26-4C37-B605-9CC93C6012EE}" presName="textRect" presStyleLbl="revTx" presStyleIdx="1" presStyleCnt="5">
        <dgm:presLayoutVars>
          <dgm:chMax val="1"/>
          <dgm:chPref val="1"/>
        </dgm:presLayoutVars>
      </dgm:prSet>
      <dgm:spPr/>
    </dgm:pt>
    <dgm:pt modelId="{C9835D2B-DAB2-4928-8571-567D7A8AA88F}" type="pres">
      <dgm:prSet presAssocID="{40F8A7B5-32EA-4DD6-9E22-A822336B993E}" presName="sibTrans" presStyleCnt="0"/>
      <dgm:spPr/>
    </dgm:pt>
    <dgm:pt modelId="{7F32B3C2-38F2-4159-B953-A4711079A5DD}" type="pres">
      <dgm:prSet presAssocID="{61259496-3321-446D-8CC8-347F14D0D9F6}" presName="compNode" presStyleCnt="0"/>
      <dgm:spPr/>
    </dgm:pt>
    <dgm:pt modelId="{7B40A92F-FAA7-4B2B-9337-879FA34A0A50}" type="pres">
      <dgm:prSet presAssocID="{61259496-3321-446D-8CC8-347F14D0D9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D20DA66-118F-4697-B4D7-D805BB76B3B2}" type="pres">
      <dgm:prSet presAssocID="{61259496-3321-446D-8CC8-347F14D0D9F6}" presName="spaceRect" presStyleCnt="0"/>
      <dgm:spPr/>
    </dgm:pt>
    <dgm:pt modelId="{7745D027-977B-4378-B2BB-C689E9073AC9}" type="pres">
      <dgm:prSet presAssocID="{61259496-3321-446D-8CC8-347F14D0D9F6}" presName="textRect" presStyleLbl="revTx" presStyleIdx="2" presStyleCnt="5">
        <dgm:presLayoutVars>
          <dgm:chMax val="1"/>
          <dgm:chPref val="1"/>
        </dgm:presLayoutVars>
      </dgm:prSet>
      <dgm:spPr/>
    </dgm:pt>
    <dgm:pt modelId="{486D588D-E735-46A3-8FF3-662169FC8F86}" type="pres">
      <dgm:prSet presAssocID="{7897D118-A901-4982-9F7C-ED0C1AE25B65}" presName="sibTrans" presStyleCnt="0"/>
      <dgm:spPr/>
    </dgm:pt>
    <dgm:pt modelId="{C3CFD9FD-1FB0-42DC-B6A5-18AD5F4269BF}" type="pres">
      <dgm:prSet presAssocID="{5F396BC8-7A79-4FCD-9E5E-DCEBADBF437E}" presName="compNode" presStyleCnt="0"/>
      <dgm:spPr/>
    </dgm:pt>
    <dgm:pt modelId="{84E009AA-DB9E-49C6-A492-36959E909FF1}" type="pres">
      <dgm:prSet presAssocID="{5F396BC8-7A79-4FCD-9E5E-DCEBADBF437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FE251418-6F27-4BF5-BB76-6DC7E5AB4264}" type="pres">
      <dgm:prSet presAssocID="{5F396BC8-7A79-4FCD-9E5E-DCEBADBF437E}" presName="spaceRect" presStyleCnt="0"/>
      <dgm:spPr/>
    </dgm:pt>
    <dgm:pt modelId="{A3677C6B-72F9-4B92-B326-0681BD0450CB}" type="pres">
      <dgm:prSet presAssocID="{5F396BC8-7A79-4FCD-9E5E-DCEBADBF437E}" presName="textRect" presStyleLbl="revTx" presStyleIdx="3" presStyleCnt="5">
        <dgm:presLayoutVars>
          <dgm:chMax val="1"/>
          <dgm:chPref val="1"/>
        </dgm:presLayoutVars>
      </dgm:prSet>
      <dgm:spPr/>
    </dgm:pt>
    <dgm:pt modelId="{B333271B-B632-4198-903C-60E132746A3B}" type="pres">
      <dgm:prSet presAssocID="{9B3B59FF-D149-40F4-9ACB-643F8659E934}" presName="sibTrans" presStyleCnt="0"/>
      <dgm:spPr/>
    </dgm:pt>
    <dgm:pt modelId="{FAC22BCF-51B3-4287-BFCF-9F37632D9CFB}" type="pres">
      <dgm:prSet presAssocID="{170A5905-4E0E-421F-A22D-ED6C99844BF2}" presName="compNode" presStyleCnt="0"/>
      <dgm:spPr/>
    </dgm:pt>
    <dgm:pt modelId="{3E3CA7EF-B130-4DDF-8DB7-1CDB9D9280A8}" type="pres">
      <dgm:prSet presAssocID="{170A5905-4E0E-421F-A22D-ED6C99844B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9FAB132-D7F3-435D-A311-6ADB517845B8}" type="pres">
      <dgm:prSet presAssocID="{170A5905-4E0E-421F-A22D-ED6C99844BF2}" presName="spaceRect" presStyleCnt="0"/>
      <dgm:spPr/>
    </dgm:pt>
    <dgm:pt modelId="{9C70862A-1CF6-4567-A53C-23BFBB18566D}" type="pres">
      <dgm:prSet presAssocID="{170A5905-4E0E-421F-A22D-ED6C99844BF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B69891E-30B6-4375-9DF5-F57008DD324A}" srcId="{3E066DD9-FA8A-46C8-AFB8-ED0A15E53AB5}" destId="{AAF1774E-1C26-4C37-B605-9CC93C6012EE}" srcOrd="1" destOrd="0" parTransId="{7D1A978A-EA25-419B-B8F3-717CB2FA97E7}" sibTransId="{40F8A7B5-32EA-4DD6-9E22-A822336B993E}"/>
    <dgm:cxn modelId="{27FA8D26-3F9C-4B5A-A502-2C6E93D11DBE}" srcId="{3E066DD9-FA8A-46C8-AFB8-ED0A15E53AB5}" destId="{61259496-3321-446D-8CC8-347F14D0D9F6}" srcOrd="2" destOrd="0" parTransId="{2CFFE4EE-F184-4463-8936-24324C71E32E}" sibTransId="{7897D118-A901-4982-9F7C-ED0C1AE25B65}"/>
    <dgm:cxn modelId="{8C45F041-FC02-4354-8D7E-CFC97ADDC1CE}" type="presOf" srcId="{1E3064D3-ECA8-479E-94CF-9FCB4886EE56}" destId="{E4287DDE-2448-4F8E-A671-492AF9572994}" srcOrd="0" destOrd="0" presId="urn:microsoft.com/office/officeart/2018/2/layout/IconLabelList"/>
    <dgm:cxn modelId="{4CE7B36B-7B6A-4322-976C-B4E4995F34FB}" type="presOf" srcId="{61259496-3321-446D-8CC8-347F14D0D9F6}" destId="{7745D027-977B-4378-B2BB-C689E9073AC9}" srcOrd="0" destOrd="0" presId="urn:microsoft.com/office/officeart/2018/2/layout/IconLabelList"/>
    <dgm:cxn modelId="{B9DD4C6E-42D7-465F-9754-9D16C1CAB836}" type="presOf" srcId="{3E066DD9-FA8A-46C8-AFB8-ED0A15E53AB5}" destId="{68EC7B45-05A1-47F1-8FA4-B053232E5FE0}" srcOrd="0" destOrd="0" presId="urn:microsoft.com/office/officeart/2018/2/layout/IconLabelList"/>
    <dgm:cxn modelId="{8D4A14AD-9B0B-48DC-B1B6-72DC4CA5E698}" type="presOf" srcId="{AAF1774E-1C26-4C37-B605-9CC93C6012EE}" destId="{6801E971-6094-4340-982E-D69A12D6A0C3}" srcOrd="0" destOrd="0" presId="urn:microsoft.com/office/officeart/2018/2/layout/IconLabelList"/>
    <dgm:cxn modelId="{8547B3AF-EF29-4993-AA72-C8A7D0EB7F23}" srcId="{3E066DD9-FA8A-46C8-AFB8-ED0A15E53AB5}" destId="{170A5905-4E0E-421F-A22D-ED6C99844BF2}" srcOrd="4" destOrd="0" parTransId="{A0E41B75-C972-438D-887A-6BEA0F767336}" sibTransId="{1C39DB58-48C8-48B2-8DED-3A91C9556F08}"/>
    <dgm:cxn modelId="{5AA3FAB1-AE15-484F-BFC6-C512E46655DB}" type="presOf" srcId="{170A5905-4E0E-421F-A22D-ED6C99844BF2}" destId="{9C70862A-1CF6-4567-A53C-23BFBB18566D}" srcOrd="0" destOrd="0" presId="urn:microsoft.com/office/officeart/2018/2/layout/IconLabelList"/>
    <dgm:cxn modelId="{74069FB7-EAF2-4B37-BE8C-951007A0A192}" srcId="{3E066DD9-FA8A-46C8-AFB8-ED0A15E53AB5}" destId="{5F396BC8-7A79-4FCD-9E5E-DCEBADBF437E}" srcOrd="3" destOrd="0" parTransId="{6691A014-46C1-4A95-A8FF-547855C252CF}" sibTransId="{9B3B59FF-D149-40F4-9ACB-643F8659E934}"/>
    <dgm:cxn modelId="{805CCFC0-5078-41AC-B5BF-32B250E18920}" type="presOf" srcId="{5F396BC8-7A79-4FCD-9E5E-DCEBADBF437E}" destId="{A3677C6B-72F9-4B92-B326-0681BD0450CB}" srcOrd="0" destOrd="0" presId="urn:microsoft.com/office/officeart/2018/2/layout/IconLabelList"/>
    <dgm:cxn modelId="{442FBFD5-11E3-4143-98CC-537DBF782891}" srcId="{3E066DD9-FA8A-46C8-AFB8-ED0A15E53AB5}" destId="{1E3064D3-ECA8-479E-94CF-9FCB4886EE56}" srcOrd="0" destOrd="0" parTransId="{9F47BC56-E98E-4E58-B3FC-3811EC7307EB}" sibTransId="{20A2A370-5F57-4F43-8E64-56C8D7C2EACF}"/>
    <dgm:cxn modelId="{B00810AE-20AD-4A24-A010-6D47EEA90A87}" type="presParOf" srcId="{68EC7B45-05A1-47F1-8FA4-B053232E5FE0}" destId="{FDA224EB-9EC3-4DFC-92B6-C5B27F2ABC44}" srcOrd="0" destOrd="0" presId="urn:microsoft.com/office/officeart/2018/2/layout/IconLabelList"/>
    <dgm:cxn modelId="{1C7C3640-B1E8-44CC-AC9A-0B08EF78BA8B}" type="presParOf" srcId="{FDA224EB-9EC3-4DFC-92B6-C5B27F2ABC44}" destId="{0B7FFFB7-1600-4173-9062-59630266DC18}" srcOrd="0" destOrd="0" presId="urn:microsoft.com/office/officeart/2018/2/layout/IconLabelList"/>
    <dgm:cxn modelId="{467627DE-F1AE-4D21-AF8B-4313C8031D23}" type="presParOf" srcId="{FDA224EB-9EC3-4DFC-92B6-C5B27F2ABC44}" destId="{F92375D2-BD44-44AA-A9AD-2543F2725AC9}" srcOrd="1" destOrd="0" presId="urn:microsoft.com/office/officeart/2018/2/layout/IconLabelList"/>
    <dgm:cxn modelId="{E0EC8009-212B-4EF4-BF9B-2FEA778D28FE}" type="presParOf" srcId="{FDA224EB-9EC3-4DFC-92B6-C5B27F2ABC44}" destId="{E4287DDE-2448-4F8E-A671-492AF9572994}" srcOrd="2" destOrd="0" presId="urn:microsoft.com/office/officeart/2018/2/layout/IconLabelList"/>
    <dgm:cxn modelId="{D02BB78E-48FB-453C-B84F-9621115177A9}" type="presParOf" srcId="{68EC7B45-05A1-47F1-8FA4-B053232E5FE0}" destId="{EB532E08-0D99-4173-A4BD-A2054D874156}" srcOrd="1" destOrd="0" presId="urn:microsoft.com/office/officeart/2018/2/layout/IconLabelList"/>
    <dgm:cxn modelId="{773F40A6-3238-46CC-A5D4-9E47BC87A7F7}" type="presParOf" srcId="{68EC7B45-05A1-47F1-8FA4-B053232E5FE0}" destId="{80D3E263-44BB-498C-B598-C361D2B5856B}" srcOrd="2" destOrd="0" presId="urn:microsoft.com/office/officeart/2018/2/layout/IconLabelList"/>
    <dgm:cxn modelId="{D3C5C01F-8447-4A7A-A20B-F03799146BA8}" type="presParOf" srcId="{80D3E263-44BB-498C-B598-C361D2B5856B}" destId="{0B3F1A01-CE1D-4152-9C80-50A89C8C7879}" srcOrd="0" destOrd="0" presId="urn:microsoft.com/office/officeart/2018/2/layout/IconLabelList"/>
    <dgm:cxn modelId="{49B20EEE-6BBD-4EE4-BFB1-994CCE2AF5B1}" type="presParOf" srcId="{80D3E263-44BB-498C-B598-C361D2B5856B}" destId="{5D939E83-1EB0-4ED6-A799-89BBDD3CF4C4}" srcOrd="1" destOrd="0" presId="urn:microsoft.com/office/officeart/2018/2/layout/IconLabelList"/>
    <dgm:cxn modelId="{F4D9EC6C-A67D-464E-B72B-B40B7D3CC677}" type="presParOf" srcId="{80D3E263-44BB-498C-B598-C361D2B5856B}" destId="{6801E971-6094-4340-982E-D69A12D6A0C3}" srcOrd="2" destOrd="0" presId="urn:microsoft.com/office/officeart/2018/2/layout/IconLabelList"/>
    <dgm:cxn modelId="{B477A111-548C-4C58-9523-021A36BD2F9B}" type="presParOf" srcId="{68EC7B45-05A1-47F1-8FA4-B053232E5FE0}" destId="{C9835D2B-DAB2-4928-8571-567D7A8AA88F}" srcOrd="3" destOrd="0" presId="urn:microsoft.com/office/officeart/2018/2/layout/IconLabelList"/>
    <dgm:cxn modelId="{F26D08FA-F94E-49B5-B9B4-BD5D17413981}" type="presParOf" srcId="{68EC7B45-05A1-47F1-8FA4-B053232E5FE0}" destId="{7F32B3C2-38F2-4159-B953-A4711079A5DD}" srcOrd="4" destOrd="0" presId="urn:microsoft.com/office/officeart/2018/2/layout/IconLabelList"/>
    <dgm:cxn modelId="{E7E4EEDB-D952-4B3E-881E-D4EA91C396A4}" type="presParOf" srcId="{7F32B3C2-38F2-4159-B953-A4711079A5DD}" destId="{7B40A92F-FAA7-4B2B-9337-879FA34A0A50}" srcOrd="0" destOrd="0" presId="urn:microsoft.com/office/officeart/2018/2/layout/IconLabelList"/>
    <dgm:cxn modelId="{A0175427-B2D5-4887-B8A5-0DDFC8BF3B0B}" type="presParOf" srcId="{7F32B3C2-38F2-4159-B953-A4711079A5DD}" destId="{ED20DA66-118F-4697-B4D7-D805BB76B3B2}" srcOrd="1" destOrd="0" presId="urn:microsoft.com/office/officeart/2018/2/layout/IconLabelList"/>
    <dgm:cxn modelId="{66C6ED55-E502-4588-9088-B5019408196A}" type="presParOf" srcId="{7F32B3C2-38F2-4159-B953-A4711079A5DD}" destId="{7745D027-977B-4378-B2BB-C689E9073AC9}" srcOrd="2" destOrd="0" presId="urn:microsoft.com/office/officeart/2018/2/layout/IconLabelList"/>
    <dgm:cxn modelId="{D3D3E5D2-47E5-4C36-8AF5-3A8173A35188}" type="presParOf" srcId="{68EC7B45-05A1-47F1-8FA4-B053232E5FE0}" destId="{486D588D-E735-46A3-8FF3-662169FC8F86}" srcOrd="5" destOrd="0" presId="urn:microsoft.com/office/officeart/2018/2/layout/IconLabelList"/>
    <dgm:cxn modelId="{1A0ED559-E11F-4F4D-8F84-89A3E76A9F72}" type="presParOf" srcId="{68EC7B45-05A1-47F1-8FA4-B053232E5FE0}" destId="{C3CFD9FD-1FB0-42DC-B6A5-18AD5F4269BF}" srcOrd="6" destOrd="0" presId="urn:microsoft.com/office/officeart/2018/2/layout/IconLabelList"/>
    <dgm:cxn modelId="{652ABA1D-E960-4C97-84DE-659380AD0AFC}" type="presParOf" srcId="{C3CFD9FD-1FB0-42DC-B6A5-18AD5F4269BF}" destId="{84E009AA-DB9E-49C6-A492-36959E909FF1}" srcOrd="0" destOrd="0" presId="urn:microsoft.com/office/officeart/2018/2/layout/IconLabelList"/>
    <dgm:cxn modelId="{F6B651CB-5CFD-443C-BEB2-B52AEF7C59FB}" type="presParOf" srcId="{C3CFD9FD-1FB0-42DC-B6A5-18AD5F4269BF}" destId="{FE251418-6F27-4BF5-BB76-6DC7E5AB4264}" srcOrd="1" destOrd="0" presId="urn:microsoft.com/office/officeart/2018/2/layout/IconLabelList"/>
    <dgm:cxn modelId="{9A1DE4BC-E70F-4D42-997A-404A53FF7288}" type="presParOf" srcId="{C3CFD9FD-1FB0-42DC-B6A5-18AD5F4269BF}" destId="{A3677C6B-72F9-4B92-B326-0681BD0450CB}" srcOrd="2" destOrd="0" presId="urn:microsoft.com/office/officeart/2018/2/layout/IconLabelList"/>
    <dgm:cxn modelId="{D36B7B1E-6917-4908-8FC3-DCBDA958A7A9}" type="presParOf" srcId="{68EC7B45-05A1-47F1-8FA4-B053232E5FE0}" destId="{B333271B-B632-4198-903C-60E132746A3B}" srcOrd="7" destOrd="0" presId="urn:microsoft.com/office/officeart/2018/2/layout/IconLabelList"/>
    <dgm:cxn modelId="{0FED03AD-5D43-4580-B20D-2E7A9182FE67}" type="presParOf" srcId="{68EC7B45-05A1-47F1-8FA4-B053232E5FE0}" destId="{FAC22BCF-51B3-4287-BFCF-9F37632D9CFB}" srcOrd="8" destOrd="0" presId="urn:microsoft.com/office/officeart/2018/2/layout/IconLabelList"/>
    <dgm:cxn modelId="{4D1DAC5B-7D84-4C65-9F36-FBB0BF5D7812}" type="presParOf" srcId="{FAC22BCF-51B3-4287-BFCF-9F37632D9CFB}" destId="{3E3CA7EF-B130-4DDF-8DB7-1CDB9D9280A8}" srcOrd="0" destOrd="0" presId="urn:microsoft.com/office/officeart/2018/2/layout/IconLabelList"/>
    <dgm:cxn modelId="{11167DD8-43B0-40F1-9CEF-3C6EF1FEC8B8}" type="presParOf" srcId="{FAC22BCF-51B3-4287-BFCF-9F37632D9CFB}" destId="{49FAB132-D7F3-435D-A311-6ADB517845B8}" srcOrd="1" destOrd="0" presId="urn:microsoft.com/office/officeart/2018/2/layout/IconLabelList"/>
    <dgm:cxn modelId="{1A5500EB-3222-4A5F-8C32-D5A617B1A29D}" type="presParOf" srcId="{FAC22BCF-51B3-4287-BFCF-9F37632D9CFB}" destId="{9C70862A-1CF6-4567-A53C-23BFBB1856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FFFB7-1600-4173-9062-59630266DC18}">
      <dsp:nvSpPr>
        <dsp:cNvPr id="0" name=""/>
        <dsp:cNvSpPr/>
      </dsp:nvSpPr>
      <dsp:spPr>
        <a:xfrm>
          <a:off x="624732" y="50964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87DDE-2448-4F8E-A671-492AF9572994}">
      <dsp:nvSpPr>
        <dsp:cNvPr id="0" name=""/>
        <dsp:cNvSpPr/>
      </dsp:nvSpPr>
      <dsp:spPr>
        <a:xfrm>
          <a:off x="129732" y="16284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Analyzed Reddit posts using a custom list of toxic words (50+ keywords)</a:t>
          </a:r>
        </a:p>
      </dsp:txBody>
      <dsp:txXfrm>
        <a:off x="129732" y="1628460"/>
        <a:ext cx="1800000" cy="720000"/>
      </dsp:txXfrm>
    </dsp:sp>
    <dsp:sp modelId="{0B3F1A01-CE1D-4152-9C80-50A89C8C7879}">
      <dsp:nvSpPr>
        <dsp:cNvPr id="0" name=""/>
        <dsp:cNvSpPr/>
      </dsp:nvSpPr>
      <dsp:spPr>
        <a:xfrm>
          <a:off x="2739733" y="50964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1E971-6094-4340-982E-D69A12D6A0C3}">
      <dsp:nvSpPr>
        <dsp:cNvPr id="0" name=""/>
        <dsp:cNvSpPr/>
      </dsp:nvSpPr>
      <dsp:spPr>
        <a:xfrm>
          <a:off x="2244733" y="16284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Matched words using keyword lookup logic (no external model required)</a:t>
          </a:r>
        </a:p>
      </dsp:txBody>
      <dsp:txXfrm>
        <a:off x="2244733" y="1628460"/>
        <a:ext cx="1800000" cy="720000"/>
      </dsp:txXfrm>
    </dsp:sp>
    <dsp:sp modelId="{7B40A92F-FAA7-4B2B-9337-879FA34A0A50}">
      <dsp:nvSpPr>
        <dsp:cNvPr id="0" name=""/>
        <dsp:cNvSpPr/>
      </dsp:nvSpPr>
      <dsp:spPr>
        <a:xfrm>
          <a:off x="4854733" y="50964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5D027-977B-4378-B2BB-C689E9073AC9}">
      <dsp:nvSpPr>
        <dsp:cNvPr id="0" name=""/>
        <dsp:cNvSpPr/>
      </dsp:nvSpPr>
      <dsp:spPr>
        <a:xfrm>
          <a:off x="4359733" y="16284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Counted the frequency of each word across all posts</a:t>
          </a:r>
        </a:p>
      </dsp:txBody>
      <dsp:txXfrm>
        <a:off x="4359733" y="1628460"/>
        <a:ext cx="1800000" cy="720000"/>
      </dsp:txXfrm>
    </dsp:sp>
    <dsp:sp modelId="{84E009AA-DB9E-49C6-A492-36959E909FF1}">
      <dsp:nvSpPr>
        <dsp:cNvPr id="0" name=""/>
        <dsp:cNvSpPr/>
      </dsp:nvSpPr>
      <dsp:spPr>
        <a:xfrm>
          <a:off x="1682233" y="2798461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77C6B-72F9-4B92-B326-0681BD0450CB}">
      <dsp:nvSpPr>
        <dsp:cNvPr id="0" name=""/>
        <dsp:cNvSpPr/>
      </dsp:nvSpPr>
      <dsp:spPr>
        <a:xfrm>
          <a:off x="1187233" y="39172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Identified the 10 most commonly occurring toxic terms</a:t>
          </a:r>
        </a:p>
      </dsp:txBody>
      <dsp:txXfrm>
        <a:off x="1187233" y="3917276"/>
        <a:ext cx="1800000" cy="720000"/>
      </dsp:txXfrm>
    </dsp:sp>
    <dsp:sp modelId="{3E3CA7EF-B130-4DDF-8DB7-1CDB9D9280A8}">
      <dsp:nvSpPr>
        <dsp:cNvPr id="0" name=""/>
        <dsp:cNvSpPr/>
      </dsp:nvSpPr>
      <dsp:spPr>
        <a:xfrm>
          <a:off x="3797233" y="2798461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862A-1CF6-4567-A53C-23BFBB18566D}">
      <dsp:nvSpPr>
        <dsp:cNvPr id="0" name=""/>
        <dsp:cNvSpPr/>
      </dsp:nvSpPr>
      <dsp:spPr>
        <a:xfrm>
          <a:off x="3302233" y="391727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Helps understand patterns in harmful language and its prevalence</a:t>
          </a:r>
        </a:p>
      </dsp:txBody>
      <dsp:txXfrm>
        <a:off x="3302233" y="391727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33401"/>
            <a:ext cx="8695167" cy="16778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solidFill>
                  <a:schemeClr val="tx2"/>
                </a:solidFill>
              </a:rPr>
              <a:t>Emotion &amp; Toxicity Detection in Reddit Communities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358640" cy="5334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470107-0A46-6106-5A3B-26739BDD7DF3}"/>
              </a:ext>
            </a:extLst>
          </p:cNvPr>
          <p:cNvSpPr txBox="1"/>
          <p:nvPr/>
        </p:nvSpPr>
        <p:spPr>
          <a:xfrm>
            <a:off x="1129554" y="2211294"/>
            <a:ext cx="9299688" cy="386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Presented By:</a:t>
            </a:r>
            <a:r>
              <a:rPr lang="en-US" dirty="0">
                <a:solidFill>
                  <a:schemeClr val="tx2"/>
                </a:solidFill>
              </a:rPr>
              <a:t> Parth Maniar</a:t>
            </a:r>
          </a:p>
          <a:p>
            <a:pPr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Course:</a:t>
            </a:r>
            <a:r>
              <a:rPr lang="en-US" dirty="0">
                <a:solidFill>
                  <a:schemeClr val="tx2"/>
                </a:solidFill>
              </a:rPr>
              <a:t> Data Mining II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10633"/>
            <a:ext cx="1398104" cy="4450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282519" y="-10633"/>
            <a:ext cx="1909481" cy="50547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4CA14D-52DC-4F3C-A1CE-235B99A17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02400" y="0"/>
            <a:ext cx="5689600" cy="1633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718313"/>
            <a:ext cx="5357757" cy="11503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779565" y="6033977"/>
            <a:ext cx="3412435" cy="8346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546795-155F-00CC-BAFE-59A226CBA1E6}"/>
              </a:ext>
            </a:extLst>
          </p:cNvPr>
          <p:cNvSpPr txBox="1"/>
          <p:nvPr/>
        </p:nvSpPr>
        <p:spPr>
          <a:xfrm>
            <a:off x="1129553" y="2705786"/>
            <a:ext cx="8039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Analyzing public reaction and behavior through sentiment trends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9" grpId="0"/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917A6092-B370-A4B4-24C0-ACBE161EB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779126"/>
            <a:ext cx="6021199" cy="4261606"/>
          </a:xfrm>
          <a:prstGeom prst="rect">
            <a:avLst/>
          </a:prstGeom>
        </p:spPr>
      </p:pic>
      <p:pic>
        <p:nvPicPr>
          <p:cNvPr id="8" name="Picture 7" descr="A green circle with red triangle and a red triangle">
            <a:extLst>
              <a:ext uri="{FF2B5EF4-FFF2-40B4-BE49-F238E27FC236}">
                <a16:creationId xmlns:a16="http://schemas.microsoft.com/office/drawing/2014/main" id="{AD7C5BE0-1219-B3A6-EF16-7AF91087C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72" y="779125"/>
            <a:ext cx="4327712" cy="42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E36F91-76D3-C564-CC24-C84437DC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Event-Based Sentiment Mapping (Step 3)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8852B-36A9-8B82-59B3-C6454CED2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61553"/>
              </p:ext>
            </p:extLst>
          </p:nvPr>
        </p:nvGraphicFramePr>
        <p:xfrm>
          <a:off x="5709142" y="1274901"/>
          <a:ext cx="5949536" cy="466644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361212">
                  <a:extLst>
                    <a:ext uri="{9D8B030D-6E8A-4147-A177-3AD203B41FA5}">
                      <a16:colId xmlns:a16="http://schemas.microsoft.com/office/drawing/2014/main" val="3430930882"/>
                    </a:ext>
                  </a:extLst>
                </a:gridCol>
                <a:gridCol w="4588324">
                  <a:extLst>
                    <a:ext uri="{9D8B030D-6E8A-4147-A177-3AD203B41FA5}">
                      <a16:colId xmlns:a16="http://schemas.microsoft.com/office/drawing/2014/main" val="2164233041"/>
                    </a:ext>
                  </a:extLst>
                </a:gridCol>
              </a:tblGrid>
              <a:tr h="372116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Section</a:t>
                      </a:r>
                    </a:p>
                  </a:txBody>
                  <a:tcPr marL="92410" marR="92410" marT="46205" marB="462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Content</a:t>
                      </a:r>
                    </a:p>
                  </a:txBody>
                  <a:tcPr marL="92410" marR="92410" marT="46205" marB="46205"/>
                </a:tc>
                <a:extLst>
                  <a:ext uri="{0D108BD9-81ED-4DB2-BD59-A6C34878D82A}">
                    <a16:rowId xmlns:a16="http://schemas.microsoft.com/office/drawing/2014/main" val="2095639753"/>
                  </a:ext>
                </a:extLst>
              </a:tr>
              <a:tr h="623082">
                <a:tc>
                  <a:txBody>
                    <a:bodyPr/>
                    <a:lstStyle/>
                    <a:p>
                      <a:r>
                        <a:rPr lang="en-US" sz="1800" b="1" dirty="0"/>
                        <a:t>Keyword Used</a:t>
                      </a:r>
                      <a:endParaRPr lang="en-US" sz="1800" dirty="0"/>
                    </a:p>
                  </a:txBody>
                  <a:tcPr marL="92410" marR="92410" marT="46205" marB="4620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“War”</a:t>
                      </a:r>
                    </a:p>
                  </a:txBody>
                  <a:tcPr marL="92410" marR="92410" marT="46205" marB="46205"/>
                </a:tc>
                <a:extLst>
                  <a:ext uri="{0D108BD9-81ED-4DB2-BD59-A6C34878D82A}">
                    <a16:rowId xmlns:a16="http://schemas.microsoft.com/office/drawing/2014/main" val="2943697984"/>
                  </a:ext>
                </a:extLst>
              </a:tr>
              <a:tr h="623082">
                <a:tc>
                  <a:txBody>
                    <a:bodyPr/>
                    <a:lstStyle/>
                    <a:p>
                      <a:r>
                        <a:rPr lang="en-US" sz="1800"/>
                        <a:t>Goal</a:t>
                      </a:r>
                    </a:p>
                  </a:txBody>
                  <a:tcPr marL="92410" marR="92410" marT="46205" marB="4620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Analyze how Reddit users emotionally react to real-world events</a:t>
                      </a:r>
                    </a:p>
                  </a:txBody>
                  <a:tcPr marL="92410" marR="92410" marT="46205" marB="46205" anchor="ctr"/>
                </a:tc>
                <a:extLst>
                  <a:ext uri="{0D108BD9-81ED-4DB2-BD59-A6C34878D82A}">
                    <a16:rowId xmlns:a16="http://schemas.microsoft.com/office/drawing/2014/main" val="2519300348"/>
                  </a:ext>
                </a:extLst>
              </a:tr>
              <a:tr h="1125015">
                <a:tc>
                  <a:txBody>
                    <a:bodyPr/>
                    <a:lstStyle/>
                    <a:p>
                      <a:r>
                        <a:rPr lang="en-US" sz="1800" b="1"/>
                        <a:t>Method</a:t>
                      </a:r>
                      <a:endParaRPr lang="en-US" sz="1800"/>
                    </a:p>
                  </a:txBody>
                  <a:tcPr marL="92410" marR="92410" marT="46205" marB="4620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- Filtered posts containing the keyword</a:t>
                      </a:r>
                      <a:br>
                        <a:rPr lang="en-US" sz="1800"/>
                      </a:br>
                      <a:r>
                        <a:rPr lang="en-US" sz="1800"/>
                        <a:t>- Grouped by date</a:t>
                      </a:r>
                      <a:br>
                        <a:rPr lang="en-US" sz="1800"/>
                      </a:br>
                      <a:r>
                        <a:rPr lang="en-US" sz="1800"/>
                        <a:t>- Calculated average sentiment and toxicity</a:t>
                      </a:r>
                    </a:p>
                  </a:txBody>
                  <a:tcPr marL="92410" marR="92410" marT="46205" marB="46205"/>
                </a:tc>
                <a:extLst>
                  <a:ext uri="{0D108BD9-81ED-4DB2-BD59-A6C34878D82A}">
                    <a16:rowId xmlns:a16="http://schemas.microsoft.com/office/drawing/2014/main" val="3571390973"/>
                  </a:ext>
                </a:extLst>
              </a:tr>
              <a:tr h="623082">
                <a:tc>
                  <a:txBody>
                    <a:bodyPr/>
                    <a:lstStyle/>
                    <a:p>
                      <a:r>
                        <a:rPr lang="en-US" sz="1800" b="1"/>
                        <a:t>Tool Used</a:t>
                      </a:r>
                      <a:endParaRPr lang="en-US" sz="1800"/>
                    </a:p>
                  </a:txBody>
                  <a:tcPr marL="92410" marR="92410" marT="46205" marB="4620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Python (pandas, seaborn, matplotlib)</a:t>
                      </a:r>
                    </a:p>
                  </a:txBody>
                  <a:tcPr marL="92410" marR="92410" marT="46205" marB="46205" anchor="ctr"/>
                </a:tc>
                <a:extLst>
                  <a:ext uri="{0D108BD9-81ED-4DB2-BD59-A6C34878D82A}">
                    <a16:rowId xmlns:a16="http://schemas.microsoft.com/office/drawing/2014/main" val="3295041121"/>
                  </a:ext>
                </a:extLst>
              </a:tr>
              <a:tr h="623082">
                <a:tc>
                  <a:txBody>
                    <a:bodyPr/>
                    <a:lstStyle/>
                    <a:p>
                      <a:r>
                        <a:rPr lang="en-US" sz="1800" b="1"/>
                        <a:t>Output</a:t>
                      </a:r>
                      <a:endParaRPr lang="en-US" sz="1800"/>
                    </a:p>
                  </a:txBody>
                  <a:tcPr marL="92410" marR="92410" marT="46205" marB="46205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Line chart: event_sentiment_trend_&lt;keyword&gt;.png</a:t>
                      </a:r>
                    </a:p>
                  </a:txBody>
                  <a:tcPr marL="92410" marR="92410" marT="46205" marB="46205" anchor="ctr"/>
                </a:tc>
                <a:extLst>
                  <a:ext uri="{0D108BD9-81ED-4DB2-BD59-A6C34878D82A}">
                    <a16:rowId xmlns:a16="http://schemas.microsoft.com/office/drawing/2014/main" val="2372775665"/>
                  </a:ext>
                </a:extLst>
              </a:tr>
              <a:tr h="623082">
                <a:tc>
                  <a:txBody>
                    <a:bodyPr/>
                    <a:lstStyle/>
                    <a:p>
                      <a:r>
                        <a:rPr lang="en-US" sz="1800" b="1"/>
                        <a:t>Insight</a:t>
                      </a:r>
                      <a:endParaRPr lang="en-US" sz="1800"/>
                    </a:p>
                  </a:txBody>
                  <a:tcPr marL="92410" marR="92410" marT="46205" marB="46205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spikes/dips in emotion &amp; toxic tone over time related to event</a:t>
                      </a:r>
                    </a:p>
                  </a:txBody>
                  <a:tcPr marL="92410" marR="92410" marT="46205" marB="46205" anchor="ctr"/>
                </a:tc>
                <a:extLst>
                  <a:ext uri="{0D108BD9-81ED-4DB2-BD59-A6C34878D82A}">
                    <a16:rowId xmlns:a16="http://schemas.microsoft.com/office/drawing/2014/main" val="3339884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9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02377B-8508-A084-CAD4-615732BA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3" y="676894"/>
            <a:ext cx="9811061" cy="50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851C1C-90B4-4D68-8D77-ACEDEBF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66A6C3B0-6FDC-4B35-B7CE-CC75F30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0" y="-10952"/>
            <a:ext cx="5037413" cy="6881907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58016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358016 w 6132997"/>
              <a:gd name="connsiteY4" fmla="*/ 0 h 6881904"/>
              <a:gd name="connsiteX0" fmla="*/ 1916832 w 6132997"/>
              <a:gd name="connsiteY0" fmla="*/ 0 h 6892855"/>
              <a:gd name="connsiteX1" fmla="*/ 6132997 w 6132997"/>
              <a:gd name="connsiteY1" fmla="*/ 10951 h 6892855"/>
              <a:gd name="connsiteX2" fmla="*/ 6132997 w 6132997"/>
              <a:gd name="connsiteY2" fmla="*/ 6868949 h 6892855"/>
              <a:gd name="connsiteX3" fmla="*/ 0 w 6132997"/>
              <a:gd name="connsiteY3" fmla="*/ 6892855 h 6892855"/>
              <a:gd name="connsiteX4" fmla="*/ 1916832 w 6132997"/>
              <a:gd name="connsiteY4" fmla="*/ 0 h 6892855"/>
              <a:gd name="connsiteX0" fmla="*/ 2210210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210210 w 6426375"/>
              <a:gd name="connsiteY4" fmla="*/ 0 h 6881905"/>
              <a:gd name="connsiteX0" fmla="*/ 2755055 w 6426375"/>
              <a:gd name="connsiteY0" fmla="*/ 0 h 6881905"/>
              <a:gd name="connsiteX1" fmla="*/ 6426375 w 6426375"/>
              <a:gd name="connsiteY1" fmla="*/ 10951 h 6881905"/>
              <a:gd name="connsiteX2" fmla="*/ 6426375 w 6426375"/>
              <a:gd name="connsiteY2" fmla="*/ 6868949 h 6881905"/>
              <a:gd name="connsiteX3" fmla="*/ 0 w 6426375"/>
              <a:gd name="connsiteY3" fmla="*/ 6881905 h 6881905"/>
              <a:gd name="connsiteX4" fmla="*/ 2755055 w 6426375"/>
              <a:gd name="connsiteY4" fmla="*/ 0 h 688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6375" h="6881905">
                <a:moveTo>
                  <a:pt x="2755055" y="0"/>
                </a:moveTo>
                <a:lnTo>
                  <a:pt x="6426375" y="10951"/>
                </a:lnTo>
                <a:lnTo>
                  <a:pt x="6426375" y="6868949"/>
                </a:lnTo>
                <a:lnTo>
                  <a:pt x="0" y="6881905"/>
                </a:lnTo>
                <a:lnTo>
                  <a:pt x="275505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F135C-352B-4218-8C4A-72DA56E2B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486400" y="0"/>
            <a:ext cx="6705600" cy="199853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58AD04-C5C5-4EED-9739-2CCED6989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68513" y="4035406"/>
            <a:ext cx="4723487" cy="28225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A09171-30F7-4DDD-8406-68606DFBE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34056" y="0"/>
            <a:ext cx="2036307" cy="687095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and orange lines&#10;&#10;AI-generated content may be incorrect.">
            <a:extLst>
              <a:ext uri="{FF2B5EF4-FFF2-40B4-BE49-F238E27FC236}">
                <a16:creationId xmlns:a16="http://schemas.microsoft.com/office/drawing/2014/main" id="{8D7AA09E-2D77-F523-DAE6-C46E10904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0" y="66825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6C9E09-C3A7-D9FD-A0C7-77B64FF1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Key  Findings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1C7214-E2EA-4EFA-8D2F-CF1CD8CE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66904"/>
              </p:ext>
            </p:extLst>
          </p:nvPr>
        </p:nvGraphicFramePr>
        <p:xfrm>
          <a:off x="5402179" y="638968"/>
          <a:ext cx="6352673" cy="557830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40589">
                  <a:extLst>
                    <a:ext uri="{9D8B030D-6E8A-4147-A177-3AD203B41FA5}">
                      <a16:colId xmlns:a16="http://schemas.microsoft.com/office/drawing/2014/main" val="3960352805"/>
                    </a:ext>
                  </a:extLst>
                </a:gridCol>
                <a:gridCol w="3812084">
                  <a:extLst>
                    <a:ext uri="{9D8B030D-6E8A-4147-A177-3AD203B41FA5}">
                      <a16:colId xmlns:a16="http://schemas.microsoft.com/office/drawing/2014/main" val="3205853575"/>
                    </a:ext>
                  </a:extLst>
                </a:gridCol>
              </a:tblGrid>
              <a:tr h="383509">
                <a:tc>
                  <a:txBody>
                    <a:bodyPr/>
                    <a:lstStyle/>
                    <a:p>
                      <a:r>
                        <a:rPr lang="en-US" sz="1500"/>
                        <a:t>💡 Finding</a:t>
                      </a:r>
                    </a:p>
                  </a:txBody>
                  <a:tcPr marL="75624" marR="75624" marT="37812" marB="37812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🔍 Insight / Interpretation</a:t>
                      </a:r>
                    </a:p>
                  </a:txBody>
                  <a:tcPr marL="75624" marR="75624" marT="37812" marB="37812" anchor="ctr"/>
                </a:tc>
                <a:extLst>
                  <a:ext uri="{0D108BD9-81ED-4DB2-BD59-A6C34878D82A}">
                    <a16:rowId xmlns:a16="http://schemas.microsoft.com/office/drawing/2014/main" val="4209065431"/>
                  </a:ext>
                </a:extLst>
              </a:tr>
              <a:tr h="1429441">
                <a:tc>
                  <a:txBody>
                    <a:bodyPr/>
                    <a:lstStyle/>
                    <a:p>
                      <a:r>
                        <a:rPr lang="en-US" sz="1500" dirty="0"/>
                        <a:t>🟥 </a:t>
                      </a:r>
                      <a:r>
                        <a:rPr lang="en-US" sz="1500" b="1" dirty="0"/>
                        <a:t>1. Toxic Posts = More Negative Sentiment</a:t>
                      </a:r>
                      <a:endParaRPr lang="en-US" sz="1500" dirty="0"/>
                    </a:p>
                  </a:txBody>
                  <a:tcPr marL="75624" marR="75624" marT="37812" marB="37812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Posts flagged as toxic had consistently lower VADER scores — shows strong overlap between emotional negativity and toxic language.</a:t>
                      </a:r>
                    </a:p>
                  </a:txBody>
                  <a:tcPr marL="75624" marR="75624" marT="37812" marB="37812" anchor="ctr"/>
                </a:tc>
                <a:extLst>
                  <a:ext uri="{0D108BD9-81ED-4DB2-BD59-A6C34878D82A}">
                    <a16:rowId xmlns:a16="http://schemas.microsoft.com/office/drawing/2014/main" val="1953403705"/>
                  </a:ext>
                </a:extLst>
              </a:tr>
              <a:tr h="1167957">
                <a:tc>
                  <a:txBody>
                    <a:bodyPr/>
                    <a:lstStyle/>
                    <a:p>
                      <a:r>
                        <a:rPr lang="en-US" sz="1500" dirty="0"/>
                        <a:t>🌍 </a:t>
                      </a:r>
                      <a:r>
                        <a:rPr lang="en-US" sz="1500" b="1" dirty="0"/>
                        <a:t>2. Current Events Communities Were More Toxic</a:t>
                      </a:r>
                      <a:endParaRPr lang="en-US" sz="1500" dirty="0"/>
                    </a:p>
                  </a:txBody>
                  <a:tcPr marL="75624" marR="75624" marT="37812" marB="37812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Subreddits like r/worldnews and r/politics showed higher toxicity — likely due to the emotionally charged nature of global/political topics.</a:t>
                      </a:r>
                    </a:p>
                  </a:txBody>
                  <a:tcPr marL="75624" marR="75624" marT="37812" marB="37812" anchor="ctr"/>
                </a:tc>
                <a:extLst>
                  <a:ext uri="{0D108BD9-81ED-4DB2-BD59-A6C34878D82A}">
                    <a16:rowId xmlns:a16="http://schemas.microsoft.com/office/drawing/2014/main" val="49346300"/>
                  </a:ext>
                </a:extLst>
              </a:tr>
              <a:tr h="1167957">
                <a:tc>
                  <a:txBody>
                    <a:bodyPr/>
                    <a:lstStyle/>
                    <a:p>
                      <a:r>
                        <a:rPr lang="en-US" sz="1500"/>
                        <a:t>😊 </a:t>
                      </a:r>
                      <a:r>
                        <a:rPr lang="en-US" sz="1500" b="1"/>
                        <a:t>3. Casual Subreddits Are More Positive</a:t>
                      </a:r>
                      <a:endParaRPr lang="en-US" sz="1500"/>
                    </a:p>
                  </a:txBody>
                  <a:tcPr marL="75624" marR="75624" marT="37812" marB="37812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Communities like r/AskReddit and r/TIL had higher average sentiment — reflects their lighthearted or curiosity-based tone.</a:t>
                      </a:r>
                    </a:p>
                  </a:txBody>
                  <a:tcPr marL="75624" marR="75624" marT="37812" marB="37812" anchor="ctr"/>
                </a:tc>
                <a:extLst>
                  <a:ext uri="{0D108BD9-81ED-4DB2-BD59-A6C34878D82A}">
                    <a16:rowId xmlns:a16="http://schemas.microsoft.com/office/drawing/2014/main" val="2819272433"/>
                  </a:ext>
                </a:extLst>
              </a:tr>
              <a:tr h="1429441">
                <a:tc>
                  <a:txBody>
                    <a:bodyPr/>
                    <a:lstStyle/>
                    <a:p>
                      <a:r>
                        <a:rPr lang="en-US" sz="1500"/>
                        <a:t>⚠️ </a:t>
                      </a:r>
                      <a:r>
                        <a:rPr lang="en-US" sz="1500" b="1"/>
                        <a:t>4. Event Tracking Captured Mood Shifts</a:t>
                      </a:r>
                      <a:endParaRPr lang="en-US" sz="1500"/>
                    </a:p>
                  </a:txBody>
                  <a:tcPr marL="75624" marR="75624" marT="37812" marB="37812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Posts filtered by keywords like "war" showed dips in sentiment and spikes in toxicity during major events — proves Reddit reflects real-time public emotion.</a:t>
                      </a:r>
                    </a:p>
                  </a:txBody>
                  <a:tcPr marL="75624" marR="75624" marT="37812" marB="37812" anchor="ctr"/>
                </a:tc>
                <a:extLst>
                  <a:ext uri="{0D108BD9-81ED-4DB2-BD59-A6C34878D82A}">
                    <a16:rowId xmlns:a16="http://schemas.microsoft.com/office/drawing/2014/main" val="3484736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121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DD3C04-29BB-FE88-265E-DB2EFFB5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/>
              <a:t>Future Work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267495-0ED5-EF72-ADD6-54FF7A225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57772"/>
              </p:ext>
            </p:extLst>
          </p:nvPr>
        </p:nvGraphicFramePr>
        <p:xfrm>
          <a:off x="5269832" y="631853"/>
          <a:ext cx="6388768" cy="558542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49769">
                  <a:extLst>
                    <a:ext uri="{9D8B030D-6E8A-4147-A177-3AD203B41FA5}">
                      <a16:colId xmlns:a16="http://schemas.microsoft.com/office/drawing/2014/main" val="1872062238"/>
                    </a:ext>
                  </a:extLst>
                </a:gridCol>
                <a:gridCol w="3338999">
                  <a:extLst>
                    <a:ext uri="{9D8B030D-6E8A-4147-A177-3AD203B41FA5}">
                      <a16:colId xmlns:a16="http://schemas.microsoft.com/office/drawing/2014/main" val="1161691565"/>
                    </a:ext>
                  </a:extLst>
                </a:gridCol>
              </a:tblGrid>
              <a:tr h="92672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🚀 Opportunity</a:t>
                      </a:r>
                    </a:p>
                  </a:txBody>
                  <a:tcPr marL="100731" marR="100731" marT="50366" marB="5036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🔍 What It Will Add to the Project</a:t>
                      </a:r>
                    </a:p>
                  </a:txBody>
                  <a:tcPr marL="100731" marR="100731" marT="50366" marB="50366" anchor="ctr"/>
                </a:tc>
                <a:extLst>
                  <a:ext uri="{0D108BD9-81ED-4DB2-BD59-A6C34878D82A}">
                    <a16:rowId xmlns:a16="http://schemas.microsoft.com/office/drawing/2014/main" val="3714562297"/>
                  </a:ext>
                </a:extLst>
              </a:tr>
              <a:tr h="1678131">
                <a:tc>
                  <a:txBody>
                    <a:bodyPr/>
                    <a:lstStyle/>
                    <a:p>
                      <a:r>
                        <a:rPr lang="en-US" sz="2000" dirty="0"/>
                        <a:t>🔄 </a:t>
                      </a:r>
                      <a:r>
                        <a:rPr lang="en-US" sz="2000" b="1" dirty="0"/>
                        <a:t>Use Google Perspective API for toxicity scoring</a:t>
                      </a:r>
                      <a:endParaRPr lang="en-US" sz="2000" dirty="0"/>
                    </a:p>
                  </a:txBody>
                  <a:tcPr marL="100731" marR="100731" marT="50366" marB="5036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Adds industry-grade toxicity scores with nuanced metrics (e.g., insult, threat, profanity)</a:t>
                      </a:r>
                    </a:p>
                  </a:txBody>
                  <a:tcPr marL="100731" marR="100731" marT="50366" marB="50366" anchor="ctr"/>
                </a:tc>
                <a:extLst>
                  <a:ext uri="{0D108BD9-81ED-4DB2-BD59-A6C34878D82A}">
                    <a16:rowId xmlns:a16="http://schemas.microsoft.com/office/drawing/2014/main" val="3220252074"/>
                  </a:ext>
                </a:extLst>
              </a:tr>
              <a:tr h="1302431">
                <a:tc>
                  <a:txBody>
                    <a:bodyPr/>
                    <a:lstStyle/>
                    <a:p>
                      <a:r>
                        <a:rPr lang="en-US" sz="2000"/>
                        <a:t>🧪 </a:t>
                      </a:r>
                      <a:r>
                        <a:rPr lang="en-US" sz="2000" b="1"/>
                        <a:t>Cross-platform Analysis (Reddit + Twitter + News)</a:t>
                      </a:r>
                      <a:endParaRPr lang="en-US" sz="2000"/>
                    </a:p>
                  </a:txBody>
                  <a:tcPr marL="100731" marR="100731" marT="50366" marB="5036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Correlate how different platforms react to the same events</a:t>
                      </a:r>
                    </a:p>
                  </a:txBody>
                  <a:tcPr marL="100731" marR="100731" marT="50366" marB="50366" anchor="ctr"/>
                </a:tc>
                <a:extLst>
                  <a:ext uri="{0D108BD9-81ED-4DB2-BD59-A6C34878D82A}">
                    <a16:rowId xmlns:a16="http://schemas.microsoft.com/office/drawing/2014/main" val="2326527913"/>
                  </a:ext>
                </a:extLst>
              </a:tr>
              <a:tr h="1678131">
                <a:tc>
                  <a:txBody>
                    <a:bodyPr/>
                    <a:lstStyle/>
                    <a:p>
                      <a:r>
                        <a:rPr lang="en-US" sz="2000"/>
                        <a:t>🌐 </a:t>
                      </a:r>
                      <a:r>
                        <a:rPr lang="en-US" sz="2000" b="1"/>
                        <a:t>Add Real-Time Dashboard (e.g., using Streamlit)</a:t>
                      </a:r>
                      <a:endParaRPr lang="en-US" sz="2000"/>
                    </a:p>
                  </a:txBody>
                  <a:tcPr marL="100731" marR="100731" marT="50366" marB="5036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Make it interactive and usable by moderators, journalists, or researchers</a:t>
                      </a:r>
                    </a:p>
                  </a:txBody>
                  <a:tcPr marL="100731" marR="100731" marT="50366" marB="50366" anchor="ctr"/>
                </a:tc>
                <a:extLst>
                  <a:ext uri="{0D108BD9-81ED-4DB2-BD59-A6C34878D82A}">
                    <a16:rowId xmlns:a16="http://schemas.microsoft.com/office/drawing/2014/main" val="44894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95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784E83-D5CA-1142-B48B-F3AA0DB842E5}"/>
              </a:ext>
            </a:extLst>
          </p:cNvPr>
          <p:cNvSpPr txBox="1">
            <a:spLocks/>
          </p:cNvSpPr>
          <p:nvPr/>
        </p:nvSpPr>
        <p:spPr>
          <a:xfrm>
            <a:off x="883920" y="800849"/>
            <a:ext cx="4065767" cy="3510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b="1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A4E544-6990-B24A-87C6-B3C7A51F53F9}"/>
              </a:ext>
            </a:extLst>
          </p:cNvPr>
          <p:cNvSpPr txBox="1"/>
          <p:nvPr/>
        </p:nvSpPr>
        <p:spPr>
          <a:xfrm>
            <a:off x="5895753" y="533400"/>
            <a:ext cx="5458046" cy="579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Reddit is a powerful platform for understanding </a:t>
            </a:r>
            <a:r>
              <a:rPr lang="en-US" b="1" dirty="0">
                <a:solidFill>
                  <a:schemeClr val="tx2"/>
                </a:solidFill>
              </a:rPr>
              <a:t>real-time public emotion</a:t>
            </a:r>
            <a:r>
              <a:rPr lang="en-US" dirty="0">
                <a:solidFill>
                  <a:schemeClr val="tx2"/>
                </a:solidFill>
              </a:rPr>
              <a:t> and </a:t>
            </a:r>
            <a:r>
              <a:rPr lang="en-US" b="1" dirty="0">
                <a:solidFill>
                  <a:schemeClr val="tx2"/>
                </a:solidFill>
              </a:rPr>
              <a:t>toxic discourse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VADER + keyword-based models offer </a:t>
            </a:r>
            <a:r>
              <a:rPr lang="en-US" b="1" dirty="0">
                <a:solidFill>
                  <a:schemeClr val="tx2"/>
                </a:solidFill>
              </a:rPr>
              <a:t>lightweight, explainable sentiment tracking</a:t>
            </a:r>
            <a:r>
              <a:rPr lang="en-US" dirty="0">
                <a:solidFill>
                  <a:schemeClr val="tx2"/>
                </a:solidFill>
              </a:rPr>
              <a:t> — suitable for fast, scalable analysis.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Event-based filtering revealed </a:t>
            </a:r>
            <a:r>
              <a:rPr lang="en-US" b="1" dirty="0">
                <a:solidFill>
                  <a:schemeClr val="tx2"/>
                </a:solidFill>
              </a:rPr>
              <a:t>emotional shifts during major global topics</a:t>
            </a:r>
            <a:r>
              <a:rPr lang="en-US" dirty="0">
                <a:solidFill>
                  <a:schemeClr val="tx2"/>
                </a:solidFill>
              </a:rPr>
              <a:t>, proving Reddit reflects public mood.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Toxicity and sentiment often correlate — giving insight into </a:t>
            </a:r>
            <a:r>
              <a:rPr lang="en-US" b="1" dirty="0">
                <a:solidFill>
                  <a:schemeClr val="tx2"/>
                </a:solidFill>
              </a:rPr>
              <a:t>how communities respond emotionally and behaviorally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This project shows how simple NLP tools can solve </a:t>
            </a:r>
            <a:r>
              <a:rPr lang="en-US" b="1" dirty="0">
                <a:solidFill>
                  <a:schemeClr val="tx2"/>
                </a:solidFill>
              </a:rPr>
              <a:t>real-world problems</a:t>
            </a:r>
            <a:r>
              <a:rPr lang="en-US" dirty="0">
                <a:solidFill>
                  <a:schemeClr val="tx2"/>
                </a:solidFill>
              </a:rPr>
              <a:t> like moderation, media analysis, and crisis monitoring.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9" grpId="0" animBg="1"/>
      <p:bldP spid="8" grpId="0"/>
      <p:bldP spid="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350" y="4700659"/>
            <a:ext cx="3834392" cy="160422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cap="all" spc="300">
                <a:solidFill>
                  <a:schemeClr val="tx2"/>
                </a:solidFill>
              </a:rPr>
              <a:t>Alok Kumar Jha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xfrm>
            <a:off x="6096000" y="991714"/>
            <a:ext cx="5562600" cy="488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246888"/>
            <a:ext cx="5458046" cy="6077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🎯 Goal: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sentiment and detect toxicity to understand community behavior and emotional shifts.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🔧 Approach: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Collected 10,000 Reddit posts using PRAW API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Applied VADER for sentiment scoring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custom keyword-based logic for toxicity detection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Performed event-based analysis to track public reactions (e.g., "war", "AI")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💡 Innovation: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Focused on solving real problems, not just labeling sentiment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Mapped real-time emotional and toxic trends across communities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Applications: Journalism, content moderation, and behavioral research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/>
              <a:t>Key Research Questions &amp; Their Purpose</a:t>
            </a:r>
            <a:endParaRPr lang="en-US" sz="5400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B55D63-3E83-1D9C-3473-B15F371DC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28181"/>
              </p:ext>
            </p:extLst>
          </p:nvPr>
        </p:nvGraphicFramePr>
        <p:xfrm>
          <a:off x="5855413" y="839669"/>
          <a:ext cx="6114083" cy="518722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004167">
                  <a:extLst>
                    <a:ext uri="{9D8B030D-6E8A-4147-A177-3AD203B41FA5}">
                      <a16:colId xmlns:a16="http://schemas.microsoft.com/office/drawing/2014/main" val="3401173753"/>
                    </a:ext>
                  </a:extLst>
                </a:gridCol>
                <a:gridCol w="3109916">
                  <a:extLst>
                    <a:ext uri="{9D8B030D-6E8A-4147-A177-3AD203B41FA5}">
                      <a16:colId xmlns:a16="http://schemas.microsoft.com/office/drawing/2014/main" val="4078535582"/>
                    </a:ext>
                  </a:extLst>
                </a:gridCol>
              </a:tblGrid>
              <a:tr h="1218402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Research Question</a:t>
                      </a:r>
                    </a:p>
                  </a:txBody>
                  <a:tcPr marL="211832" marR="158874" marT="105915" marB="10591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Why It Matters / What It Helps Solve</a:t>
                      </a:r>
                    </a:p>
                  </a:txBody>
                  <a:tcPr marL="211832" marR="158874" marT="105915" marB="105915" anchor="ctr"/>
                </a:tc>
                <a:extLst>
                  <a:ext uri="{0D108BD9-81ED-4DB2-BD59-A6C34878D82A}">
                    <a16:rowId xmlns:a16="http://schemas.microsoft.com/office/drawing/2014/main" val="1929090390"/>
                  </a:ext>
                </a:extLst>
              </a:tr>
              <a:tr h="93565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How does sentiment vary across Reddit posts over time?</a:t>
                      </a:r>
                    </a:p>
                  </a:txBody>
                  <a:tcPr marL="211832" marR="158874" marT="105915" marB="105915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Detects community mood swings and tracks how public opinion evolves.</a:t>
                      </a:r>
                    </a:p>
                  </a:txBody>
                  <a:tcPr marL="211832" marR="158874" marT="105915" marB="105915" anchor="ctr"/>
                </a:tc>
                <a:extLst>
                  <a:ext uri="{0D108BD9-81ED-4DB2-BD59-A6C34878D82A}">
                    <a16:rowId xmlns:a16="http://schemas.microsoft.com/office/drawing/2014/main" val="3470640612"/>
                  </a:ext>
                </a:extLst>
              </a:tr>
              <a:tr h="935657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Are certain topics or communities more toxic?</a:t>
                      </a:r>
                    </a:p>
                  </a:txBody>
                  <a:tcPr marL="211832" marR="158874" marT="105915" marB="105915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Identifies which subreddits need moderation or display extreme behavior patterns.</a:t>
                      </a:r>
                    </a:p>
                  </a:txBody>
                  <a:tcPr marL="211832" marR="158874" marT="105915" marB="105915" anchor="ctr"/>
                </a:tc>
                <a:extLst>
                  <a:ext uri="{0D108BD9-81ED-4DB2-BD59-A6C34878D82A}">
                    <a16:rowId xmlns:a16="http://schemas.microsoft.com/office/drawing/2014/main" val="3789330936"/>
                  </a:ext>
                </a:extLst>
              </a:tr>
              <a:tr h="1161853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How do emotions shift around global events (e.g., war, AI, inflation)?</a:t>
                      </a:r>
                    </a:p>
                  </a:txBody>
                  <a:tcPr marL="211832" marR="158874" marT="105915" marB="105915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Helps measure real-time public reactions to world events — useful for media/policy.</a:t>
                      </a:r>
                    </a:p>
                  </a:txBody>
                  <a:tcPr marL="211832" marR="158874" marT="105915" marB="105915" anchor="ctr"/>
                </a:tc>
                <a:extLst>
                  <a:ext uri="{0D108BD9-81ED-4DB2-BD59-A6C34878D82A}">
                    <a16:rowId xmlns:a16="http://schemas.microsoft.com/office/drawing/2014/main" val="3865898366"/>
                  </a:ext>
                </a:extLst>
              </a:tr>
              <a:tr h="935657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Can we build tools to detect and visualize toxic or emotional spikes?</a:t>
                      </a:r>
                    </a:p>
                  </a:txBody>
                  <a:tcPr marL="211832" marR="158874" marT="105915" marB="105915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Enables proactive content moderation or alert systems for sudden emotional surges.</a:t>
                      </a:r>
                    </a:p>
                  </a:txBody>
                  <a:tcPr marL="211832" marR="158874" marT="105915" marB="105915" anchor="ctr"/>
                </a:tc>
                <a:extLst>
                  <a:ext uri="{0D108BD9-81ED-4DB2-BD59-A6C34878D82A}">
                    <a16:rowId xmlns:a16="http://schemas.microsoft.com/office/drawing/2014/main" val="270631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Data Collection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4787BF-43E7-1C2B-CEC3-65E56F859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476986"/>
              </p:ext>
            </p:extLst>
          </p:nvPr>
        </p:nvGraphicFramePr>
        <p:xfrm>
          <a:off x="6095999" y="937843"/>
          <a:ext cx="5921830" cy="540849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85008">
                  <a:extLst>
                    <a:ext uri="{9D8B030D-6E8A-4147-A177-3AD203B41FA5}">
                      <a16:colId xmlns:a16="http://schemas.microsoft.com/office/drawing/2014/main" val="2673369555"/>
                    </a:ext>
                  </a:extLst>
                </a:gridCol>
                <a:gridCol w="4236822">
                  <a:extLst>
                    <a:ext uri="{9D8B030D-6E8A-4147-A177-3AD203B41FA5}">
                      <a16:colId xmlns:a16="http://schemas.microsoft.com/office/drawing/2014/main" val="1652385955"/>
                    </a:ext>
                  </a:extLst>
                </a:gridCol>
              </a:tblGrid>
              <a:tr h="519594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Component</a:t>
                      </a:r>
                    </a:p>
                  </a:txBody>
                  <a:tcPr marL="91315" marR="91315" marT="45657" marB="456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Details</a:t>
                      </a:r>
                    </a:p>
                  </a:txBody>
                  <a:tcPr marL="91315" marR="91315" marT="45657" marB="45657"/>
                </a:tc>
                <a:extLst>
                  <a:ext uri="{0D108BD9-81ED-4DB2-BD59-A6C34878D82A}">
                    <a16:rowId xmlns:a16="http://schemas.microsoft.com/office/drawing/2014/main" val="955476775"/>
                  </a:ext>
                </a:extLst>
              </a:tr>
              <a:tr h="519594">
                <a:tc>
                  <a:txBody>
                    <a:bodyPr/>
                    <a:lstStyle/>
                    <a:p>
                      <a:r>
                        <a:rPr lang="en-US" sz="1800" b="0"/>
                        <a:t>Tool</a:t>
                      </a:r>
                    </a:p>
                  </a:txBody>
                  <a:tcPr marL="91315" marR="91315" marT="45657" marB="45657"/>
                </a:tc>
                <a:tc>
                  <a:txBody>
                    <a:bodyPr/>
                    <a:lstStyle/>
                    <a:p>
                      <a:r>
                        <a:rPr lang="it-IT" sz="1800" b="0"/>
                        <a:t>PRAW (Python Reddit API Wrapper)</a:t>
                      </a: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2533907270"/>
                  </a:ext>
                </a:extLst>
              </a:tr>
              <a:tr h="519594">
                <a:tc>
                  <a:txBody>
                    <a:bodyPr/>
                    <a:lstStyle/>
                    <a:p>
                      <a:r>
                        <a:rPr lang="en-US" sz="1800" b="0"/>
                        <a:t>Script Used</a:t>
                      </a:r>
                    </a:p>
                  </a:txBody>
                  <a:tcPr marL="91315" marR="91315" marT="45657" marB="45657" anchor="ctr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reddit_scraper.py</a:t>
                      </a: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661855965"/>
                  </a:ext>
                </a:extLst>
              </a:tr>
              <a:tr h="1582398">
                <a:tc>
                  <a:txBody>
                    <a:bodyPr/>
                    <a:lstStyle/>
                    <a:p>
                      <a:r>
                        <a:rPr lang="en-US" sz="1800" b="0" dirty="0"/>
                        <a:t>Subreddits</a:t>
                      </a:r>
                    </a:p>
                  </a:txBody>
                  <a:tcPr marL="91315" marR="91315" marT="45657" marB="4565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Worldnews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news, politics,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AskReddit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technology, Economics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Science,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TodayILearned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UpliftingNews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explainlikeimfive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2162764298"/>
                  </a:ext>
                </a:extLst>
              </a:tr>
              <a:tr h="873862">
                <a:tc>
                  <a:txBody>
                    <a:bodyPr/>
                    <a:lstStyle/>
                    <a:p>
                      <a:r>
                        <a:rPr lang="en-US" sz="1800" b="0"/>
                        <a:t>Filters Applied</a:t>
                      </a:r>
                    </a:p>
                  </a:txBody>
                  <a:tcPr marL="91315" marR="91315" marT="45657" marB="45657" anchor="ctr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Top 10,000 posts (sorted by score), Time filter: past 1 year</a:t>
                      </a: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2022888085"/>
                  </a:ext>
                </a:extLst>
              </a:tr>
              <a:tr h="873862">
                <a:tc>
                  <a:txBody>
                    <a:bodyPr/>
                    <a:lstStyle/>
                    <a:p>
                      <a:r>
                        <a:rPr lang="en-US" sz="1800" b="0"/>
                        <a:t>Fields Collected</a:t>
                      </a:r>
                    </a:p>
                  </a:txBody>
                  <a:tcPr marL="91315" marR="91315" marT="45657" marB="45657" anchor="ctr"/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title, text, score, comments, created, url, subreddit</a:t>
                      </a: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1026806580"/>
                  </a:ext>
                </a:extLst>
              </a:tr>
              <a:tr h="519594">
                <a:tc>
                  <a:txBody>
                    <a:bodyPr/>
                    <a:lstStyle/>
                    <a:p>
                      <a:r>
                        <a:rPr lang="en-US" sz="1800" b="0"/>
                        <a:t>Output File</a:t>
                      </a:r>
                    </a:p>
                  </a:txBody>
                  <a:tcPr marL="91315" marR="91315" marT="45657" marB="45657"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reddit_combined_10k.csv</a:t>
                      </a:r>
                    </a:p>
                  </a:txBody>
                  <a:tcPr marL="91315" marR="91315" marT="45657" marB="45657" anchor="ctr"/>
                </a:tc>
                <a:extLst>
                  <a:ext uri="{0D108BD9-81ED-4DB2-BD59-A6C34878D82A}">
                    <a16:rowId xmlns:a16="http://schemas.microsoft.com/office/drawing/2014/main" val="243395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DDC7579-3A22-FF09-1F09-8A813726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28" y="795647"/>
            <a:ext cx="9912144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Sentiment Analysis (Step 1)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16E657-B158-0543-AA8D-EDC0EDD39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73597"/>
              </p:ext>
            </p:extLst>
          </p:nvPr>
        </p:nvGraphicFramePr>
        <p:xfrm>
          <a:off x="5974634" y="1101143"/>
          <a:ext cx="5662612" cy="478228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46829">
                  <a:extLst>
                    <a:ext uri="{9D8B030D-6E8A-4147-A177-3AD203B41FA5}">
                      <a16:colId xmlns:a16="http://schemas.microsoft.com/office/drawing/2014/main" val="3129059623"/>
                    </a:ext>
                  </a:extLst>
                </a:gridCol>
                <a:gridCol w="4115783">
                  <a:extLst>
                    <a:ext uri="{9D8B030D-6E8A-4147-A177-3AD203B41FA5}">
                      <a16:colId xmlns:a16="http://schemas.microsoft.com/office/drawing/2014/main" val="1455382457"/>
                    </a:ext>
                  </a:extLst>
                </a:gridCol>
              </a:tblGrid>
              <a:tr h="406218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Element</a:t>
                      </a:r>
                    </a:p>
                  </a:txBody>
                  <a:tcPr marL="77154" marR="77154" marT="38577" marB="3857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Details</a:t>
                      </a:r>
                    </a:p>
                  </a:txBody>
                  <a:tcPr marL="77154" marR="77154" marT="38577" marB="38577"/>
                </a:tc>
                <a:extLst>
                  <a:ext uri="{0D108BD9-81ED-4DB2-BD59-A6C34878D82A}">
                    <a16:rowId xmlns:a16="http://schemas.microsoft.com/office/drawing/2014/main" val="2675299754"/>
                  </a:ext>
                </a:extLst>
              </a:tr>
              <a:tr h="683183">
                <a:tc>
                  <a:txBody>
                    <a:bodyPr/>
                    <a:lstStyle/>
                    <a:p>
                      <a:r>
                        <a:rPr lang="en-US" sz="1500" b="1"/>
                        <a:t>Tool Used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VADER (Valence Aware Dictionary and sEntiment Reasoner)</a:t>
                      </a:r>
                    </a:p>
                  </a:txBody>
                  <a:tcPr marL="77154" marR="77154" marT="38577" marB="38577" anchor="ctr"/>
                </a:tc>
                <a:extLst>
                  <a:ext uri="{0D108BD9-81ED-4DB2-BD59-A6C34878D82A}">
                    <a16:rowId xmlns:a16="http://schemas.microsoft.com/office/drawing/2014/main" val="1074584290"/>
                  </a:ext>
                </a:extLst>
              </a:tr>
              <a:tr h="683183">
                <a:tc>
                  <a:txBody>
                    <a:bodyPr/>
                    <a:lstStyle/>
                    <a:p>
                      <a:r>
                        <a:rPr lang="en-US" sz="1500" b="1"/>
                        <a:t>Why VADER?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Designed for social media — handles slangs, emojis, punctuation emphasis</a:t>
                      </a:r>
                    </a:p>
                  </a:txBody>
                  <a:tcPr marL="77154" marR="77154" marT="38577" marB="38577" anchor="ctr"/>
                </a:tc>
                <a:extLst>
                  <a:ext uri="{0D108BD9-81ED-4DB2-BD59-A6C34878D82A}">
                    <a16:rowId xmlns:a16="http://schemas.microsoft.com/office/drawing/2014/main" val="409259412"/>
                  </a:ext>
                </a:extLst>
              </a:tr>
              <a:tr h="683183">
                <a:tc>
                  <a:txBody>
                    <a:bodyPr/>
                    <a:lstStyle/>
                    <a:p>
                      <a:r>
                        <a:rPr lang="en-US" sz="1500" b="1"/>
                        <a:t>Sentiment Score Range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Compound score from </a:t>
                      </a:r>
                      <a:r>
                        <a:rPr lang="en-US" sz="1500" b="1"/>
                        <a:t>-1 (most negative)</a:t>
                      </a:r>
                      <a:r>
                        <a:rPr lang="en-US" sz="1500"/>
                        <a:t> to </a:t>
                      </a:r>
                      <a:r>
                        <a:rPr lang="en-US" sz="1500" b="1"/>
                        <a:t>+1 (most positive)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extLst>
                  <a:ext uri="{0D108BD9-81ED-4DB2-BD59-A6C34878D82A}">
                    <a16:rowId xmlns:a16="http://schemas.microsoft.com/office/drawing/2014/main" val="407992497"/>
                  </a:ext>
                </a:extLst>
              </a:tr>
              <a:tr h="1237116">
                <a:tc>
                  <a:txBody>
                    <a:bodyPr/>
                    <a:lstStyle/>
                    <a:p>
                      <a:r>
                        <a:rPr lang="en-US" sz="1500" b="1"/>
                        <a:t>Classification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Thresholds:</a:t>
                      </a:r>
                      <a:br>
                        <a:rPr lang="en-US" sz="1500"/>
                      </a:br>
                      <a:r>
                        <a:rPr lang="en-US" sz="1500"/>
                        <a:t>• ≥ +0.05 → Positive</a:t>
                      </a:r>
                      <a:br>
                        <a:rPr lang="en-US" sz="1500"/>
                      </a:br>
                      <a:r>
                        <a:rPr lang="en-US" sz="1500"/>
                        <a:t>• ≤ -0.05 → Negative</a:t>
                      </a:r>
                      <a:br>
                        <a:rPr lang="en-US" sz="1500"/>
                      </a:br>
                      <a:r>
                        <a:rPr lang="en-US" sz="1500"/>
                        <a:t>• Else → Neutral</a:t>
                      </a:r>
                    </a:p>
                  </a:txBody>
                  <a:tcPr marL="77154" marR="77154" marT="38577" marB="38577"/>
                </a:tc>
                <a:extLst>
                  <a:ext uri="{0D108BD9-81ED-4DB2-BD59-A6C34878D82A}">
                    <a16:rowId xmlns:a16="http://schemas.microsoft.com/office/drawing/2014/main" val="2922010304"/>
                  </a:ext>
                </a:extLst>
              </a:tr>
              <a:tr h="406218">
                <a:tc>
                  <a:txBody>
                    <a:bodyPr/>
                    <a:lstStyle/>
                    <a:p>
                      <a:r>
                        <a:rPr lang="en-US" sz="1500" b="1"/>
                        <a:t>Applied On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Combined title + selftext of each Reddit post</a:t>
                      </a:r>
                    </a:p>
                  </a:txBody>
                  <a:tcPr marL="77154" marR="77154" marT="38577" marB="38577" anchor="ctr"/>
                </a:tc>
                <a:extLst>
                  <a:ext uri="{0D108BD9-81ED-4DB2-BD59-A6C34878D82A}">
                    <a16:rowId xmlns:a16="http://schemas.microsoft.com/office/drawing/2014/main" val="2234100764"/>
                  </a:ext>
                </a:extLst>
              </a:tr>
              <a:tr h="683183">
                <a:tc>
                  <a:txBody>
                    <a:bodyPr/>
                    <a:lstStyle/>
                    <a:p>
                      <a:r>
                        <a:rPr lang="en-US" sz="1500" b="1"/>
                        <a:t>Output Column</a:t>
                      </a:r>
                      <a:endParaRPr lang="en-US" sz="1500"/>
                    </a:p>
                  </a:txBody>
                  <a:tcPr marL="77154" marR="77154" marT="38577" marB="38577" anchor="ctr"/>
                </a:tc>
                <a:tc>
                  <a:txBody>
                    <a:bodyPr/>
                    <a:lstStyle/>
                    <a:p>
                      <a:r>
                        <a:rPr lang="en-US" sz="1500" dirty="0" err="1"/>
                        <a:t>vader_score</a:t>
                      </a:r>
                      <a:r>
                        <a:rPr lang="en-US" sz="1500" dirty="0"/>
                        <a:t> + sentiment (generate reddit_sentiment.csv)</a:t>
                      </a:r>
                    </a:p>
                  </a:txBody>
                  <a:tcPr marL="77154" marR="77154" marT="38577" marB="38577" anchor="ctr"/>
                </a:tc>
                <a:extLst>
                  <a:ext uri="{0D108BD9-81ED-4DB2-BD59-A6C34878D82A}">
                    <a16:rowId xmlns:a16="http://schemas.microsoft.com/office/drawing/2014/main" val="162937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different colored squares">
            <a:extLst>
              <a:ext uri="{FF2B5EF4-FFF2-40B4-BE49-F238E27FC236}">
                <a16:creationId xmlns:a16="http://schemas.microsoft.com/office/drawing/2014/main" id="{03DB777F-294B-87E1-6DCE-8733957A7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4" y="295502"/>
            <a:ext cx="11355667" cy="3233859"/>
          </a:xfrm>
          <a:prstGeom prst="rect">
            <a:avLst/>
          </a:prstGeom>
        </p:spPr>
      </p:pic>
      <p:pic>
        <p:nvPicPr>
          <p:cNvPr id="14" name="Picture 13" descr="A graph with blue lines">
            <a:extLst>
              <a:ext uri="{FF2B5EF4-FFF2-40B4-BE49-F238E27FC236}">
                <a16:creationId xmlns:a16="http://schemas.microsoft.com/office/drawing/2014/main" id="{472C97D7-D912-64FC-128E-9C0F2EC89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4" y="3775231"/>
            <a:ext cx="11355668" cy="27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9C736008-93D7-A7C4-819B-EEDB7F6CD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809896"/>
            <a:ext cx="8377645" cy="47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0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FF4BD241-F172-410B-B0DE-9D7344B35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0"/>
            <a:ext cx="4850735" cy="685799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320626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320626 w 6125882"/>
              <a:gd name="connsiteY4" fmla="*/ 0 h 6857998"/>
              <a:gd name="connsiteX0" fmla="*/ 2034528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034528 w 5839784"/>
              <a:gd name="connsiteY4" fmla="*/ 0 h 6857998"/>
              <a:gd name="connsiteX0" fmla="*/ 2482758 w 5839784"/>
              <a:gd name="connsiteY0" fmla="*/ 10951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82758 w 5839784"/>
              <a:gd name="connsiteY4" fmla="*/ 10951 h 6857998"/>
              <a:gd name="connsiteX0" fmla="*/ 2495565 w 5839784"/>
              <a:gd name="connsiteY0" fmla="*/ 0 h 6857998"/>
              <a:gd name="connsiteX1" fmla="*/ 5839784 w 5839784"/>
              <a:gd name="connsiteY1" fmla="*/ 0 h 6857998"/>
              <a:gd name="connsiteX2" fmla="*/ 5839784 w 5839784"/>
              <a:gd name="connsiteY2" fmla="*/ 6857998 h 6857998"/>
              <a:gd name="connsiteX3" fmla="*/ 0 w 5839784"/>
              <a:gd name="connsiteY3" fmla="*/ 6856093 h 6857998"/>
              <a:gd name="connsiteX4" fmla="*/ 2495565 w 5839784"/>
              <a:gd name="connsiteY4" fmla="*/ 0 h 6857998"/>
              <a:gd name="connsiteX0" fmla="*/ 2328480 w 5672699"/>
              <a:gd name="connsiteY0" fmla="*/ 0 h 6857998"/>
              <a:gd name="connsiteX1" fmla="*/ 5672699 w 5672699"/>
              <a:gd name="connsiteY1" fmla="*/ 0 h 6857998"/>
              <a:gd name="connsiteX2" fmla="*/ 5672699 w 5672699"/>
              <a:gd name="connsiteY2" fmla="*/ 6857998 h 6857998"/>
              <a:gd name="connsiteX3" fmla="*/ 0 w 5672699"/>
              <a:gd name="connsiteY3" fmla="*/ 6856093 h 6857998"/>
              <a:gd name="connsiteX4" fmla="*/ 2328480 w 5672699"/>
              <a:gd name="connsiteY4" fmla="*/ 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2699" h="6857998">
                <a:moveTo>
                  <a:pt x="2328480" y="0"/>
                </a:moveTo>
                <a:lnTo>
                  <a:pt x="5672699" y="0"/>
                </a:lnTo>
                <a:lnTo>
                  <a:pt x="5672699" y="6857998"/>
                </a:lnTo>
                <a:lnTo>
                  <a:pt x="0" y="6856093"/>
                </a:lnTo>
                <a:lnTo>
                  <a:pt x="232848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4DCF2-D898-45FD-947E-DD423F145624}"/>
              </a:ext>
            </a:extLst>
          </p:cNvPr>
          <p:cNvSpPr txBox="1"/>
          <p:nvPr/>
        </p:nvSpPr>
        <p:spPr>
          <a:xfrm>
            <a:off x="286877" y="1043119"/>
            <a:ext cx="4013052" cy="3569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Toxic Word Frequency Analysis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93" y="4305300"/>
            <a:ext cx="4515220" cy="25527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extBox 7">
            <a:extLst>
              <a:ext uri="{FF2B5EF4-FFF2-40B4-BE49-F238E27FC236}">
                <a16:creationId xmlns:a16="http://schemas.microsoft.com/office/drawing/2014/main" id="{7709AC4C-3360-1768-A5F9-2F14E4EBC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175978"/>
              </p:ext>
            </p:extLst>
          </p:nvPr>
        </p:nvGraphicFramePr>
        <p:xfrm>
          <a:off x="5146923" y="832268"/>
          <a:ext cx="6289466" cy="5146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753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6" grpId="0"/>
      <p:bldGraphic spid="35" grpId="0">
        <p:bldAsOne/>
      </p:bldGraphic>
    </p:bldLst>
  </p:timing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{4527E7C7-9595-40BC-992F-7CD892105D53}tf22797433_win32</Template>
  <TotalTime>300</TotalTime>
  <Words>867</Words>
  <Application>Microsoft Office PowerPoint</Application>
  <PresentationFormat>Widescreen</PresentationFormat>
  <Paragraphs>114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Univers Condensed Light</vt:lpstr>
      <vt:lpstr>Walbaum Display Light</vt:lpstr>
      <vt:lpstr>AngleLinesVTI</vt:lpstr>
      <vt:lpstr>Emotion &amp; Toxicity Detection in Reddit Communities</vt:lpstr>
      <vt:lpstr>Project Overview</vt:lpstr>
      <vt:lpstr>Key Research Questions &amp; Their Purpose</vt:lpstr>
      <vt:lpstr>Data Collection</vt:lpstr>
      <vt:lpstr>PowerPoint Presentation</vt:lpstr>
      <vt:lpstr>Sentiment Analysis (Step 1)</vt:lpstr>
      <vt:lpstr>PowerPoint Presentation</vt:lpstr>
      <vt:lpstr>PowerPoint Presentation</vt:lpstr>
      <vt:lpstr>PowerPoint Presentation</vt:lpstr>
      <vt:lpstr>PowerPoint Presentation</vt:lpstr>
      <vt:lpstr>Event-Based Sentiment Mapping (Step 3)</vt:lpstr>
      <vt:lpstr>PowerPoint Presentation</vt:lpstr>
      <vt:lpstr>PowerPoint Presentation</vt:lpstr>
      <vt:lpstr>Key  Findings</vt:lpstr>
      <vt:lpstr>Future Work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 Maniar</dc:creator>
  <cp:lastModifiedBy>Parth Maniar</cp:lastModifiedBy>
  <cp:revision>4</cp:revision>
  <dcterms:created xsi:type="dcterms:W3CDTF">2025-04-16T16:17:33Z</dcterms:created>
  <dcterms:modified xsi:type="dcterms:W3CDTF">2025-08-21T00:44:01Z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