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0" r:id="rId5"/>
    <p:sldId id="259" r:id="rId6"/>
    <p:sldId id="261" r:id="rId7"/>
    <p:sldId id="258"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7" d="100"/>
          <a:sy n="87" d="100"/>
        </p:scale>
        <p:origin x="4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480C2-7E30-4377-81FE-AB9578CAE0C7}"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52D41-0744-41B8-9C67-43F8AEAD161F}" type="slidenum">
              <a:rPr lang="en-US" smtClean="0"/>
              <a:t>‹#›</a:t>
            </a:fld>
            <a:endParaRPr lang="en-US"/>
          </a:p>
        </p:txBody>
      </p:sp>
    </p:spTree>
    <p:extLst>
      <p:ext uri="{BB962C8B-B14F-4D97-AF65-F5344CB8AC3E}">
        <p14:creationId xmlns:p14="http://schemas.microsoft.com/office/powerpoint/2010/main" val="188144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452D41-0744-41B8-9C67-43F8AEAD161F}" type="slidenum">
              <a:rPr lang="en-US" smtClean="0"/>
              <a:t>3</a:t>
            </a:fld>
            <a:endParaRPr lang="en-US"/>
          </a:p>
        </p:txBody>
      </p:sp>
    </p:spTree>
    <p:extLst>
      <p:ext uri="{BB962C8B-B14F-4D97-AF65-F5344CB8AC3E}">
        <p14:creationId xmlns:p14="http://schemas.microsoft.com/office/powerpoint/2010/main" val="161134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55239E-96AE-41E5-B522-53175A36621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285175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5239E-96AE-41E5-B522-53175A36621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309108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5239E-96AE-41E5-B522-53175A36621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216A4F-B7A0-441E-9CBA-C2FE796D5DA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7846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5239E-96AE-41E5-B522-53175A36621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290563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5239E-96AE-41E5-B522-53175A36621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216A4F-B7A0-441E-9CBA-C2FE796D5DA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8143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5239E-96AE-41E5-B522-53175A36621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362974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5239E-96AE-41E5-B522-53175A36621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502358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5239E-96AE-41E5-B522-53175A36621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343242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5239E-96AE-41E5-B522-53175A36621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72585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5239E-96AE-41E5-B522-53175A36621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3008376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55239E-96AE-41E5-B522-53175A36621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308570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55239E-96AE-41E5-B522-53175A36621A}"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305177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55239E-96AE-41E5-B522-53175A36621A}"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361696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5239E-96AE-41E5-B522-53175A36621A}"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413506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5239E-96AE-41E5-B522-53175A36621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426334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5239E-96AE-41E5-B522-53175A36621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216A4F-B7A0-441E-9CBA-C2FE796D5DA8}" type="slidenum">
              <a:rPr lang="en-US" smtClean="0"/>
              <a:t>‹#›</a:t>
            </a:fld>
            <a:endParaRPr lang="en-US"/>
          </a:p>
        </p:txBody>
      </p:sp>
    </p:spTree>
    <p:extLst>
      <p:ext uri="{BB962C8B-B14F-4D97-AF65-F5344CB8AC3E}">
        <p14:creationId xmlns:p14="http://schemas.microsoft.com/office/powerpoint/2010/main" val="28276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55239E-96AE-41E5-B522-53175A36621A}" type="datetimeFigureOut">
              <a:rPr lang="en-US" smtClean="0"/>
              <a:t>4/23/2024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B216A4F-B7A0-441E-9CBA-C2FE796D5DA8}" type="slidenum">
              <a:rPr lang="en-US" smtClean="0"/>
              <a:t>‹#›</a:t>
            </a:fld>
            <a:endParaRPr lang="en-US"/>
          </a:p>
        </p:txBody>
      </p:sp>
    </p:spTree>
    <p:extLst>
      <p:ext uri="{BB962C8B-B14F-4D97-AF65-F5344CB8AC3E}">
        <p14:creationId xmlns:p14="http://schemas.microsoft.com/office/powerpoint/2010/main" val="2744147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p:nvPr/>
        </p:nvSpPr>
        <p:spPr bwMode="white">
          <a:xfrm>
            <a:off x="0" y="0"/>
            <a:ext cx="1219200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p:nvPr/>
        </p:nvSpPr>
        <p:spPr bwMode="white">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noFill/>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p:nvPr/>
        </p:nvSpPr>
        <p:spPr bwMode="white">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400BC846-6B60-4CBD-A55C-1416FDAF75C9}"/>
              </a:ext>
            </a:extLst>
          </p:cNvPr>
          <p:cNvSpPr>
            <a:spLocks noGrp="1"/>
          </p:cNvSpPr>
          <p:nvPr/>
        </p:nvSpPr>
        <p:spPr>
          <a:xfrm>
            <a:off x="621792" y="1161288"/>
            <a:ext cx="3602736" cy="45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Calibri"/>
                <a:ea typeface="Calibri"/>
                <a:cs typeface="Calibri"/>
              </a:rPr>
              <a:t>VAST Challenge 2018 MC1</a:t>
            </a:r>
            <a:br>
              <a:rPr lang="en-US" sz="4000" dirty="0">
                <a:latin typeface="Calibri"/>
                <a:ea typeface="Calibri"/>
                <a:cs typeface="Calibri"/>
              </a:rPr>
            </a:br>
            <a:r>
              <a:rPr lang="en-US" sz="4000" dirty="0">
                <a:latin typeface="Calibri"/>
                <a:ea typeface="Calibri"/>
                <a:cs typeface="Calibri"/>
              </a:rPr>
              <a:t>Progress - 3</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latin typeface="Calibri" panose="020F0502020204030204"/>
            </a:endParaRPr>
          </a:p>
        </p:txBody>
      </p:sp>
      <p:sp>
        <p:nvSpPr>
          <p:cNvPr id="15" name="Content Placeholder 2">
            <a:extLst>
              <a:ext uri="{FF2B5EF4-FFF2-40B4-BE49-F238E27FC236}">
                <a16:creationId xmlns:a16="http://schemas.microsoft.com/office/drawing/2014/main" id="{BC210078-FCC5-908B-5ACC-7A28740D4C7D}"/>
              </a:ext>
            </a:extLst>
          </p:cNvPr>
          <p:cNvSpPr>
            <a:spLocks noGrp="1"/>
          </p:cNvSpPr>
          <p:nvPr/>
        </p:nvSpPr>
        <p:spPr>
          <a:xfrm>
            <a:off x="5434149" y="932688"/>
            <a:ext cx="5916603" cy="49926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None/>
            </a:pPr>
            <a:r>
              <a:rPr lang="en-US" sz="2000" dirty="0">
                <a:latin typeface="Calibri"/>
                <a:ea typeface="Calibri"/>
                <a:cs typeface="Calibri"/>
              </a:rPr>
              <a:t>Names:</a:t>
            </a:r>
          </a:p>
          <a:p>
            <a:pPr indent="0">
              <a:spcBef>
                <a:spcPts val="0"/>
              </a:spcBef>
              <a:buNone/>
            </a:pPr>
            <a:endParaRPr lang="en-US" sz="2000" dirty="0">
              <a:latin typeface="Calibri"/>
              <a:ea typeface="Calibri"/>
              <a:cs typeface="Calibri"/>
            </a:endParaRPr>
          </a:p>
          <a:p>
            <a:pPr marL="571500" indent="-342900">
              <a:spcBef>
                <a:spcPts val="0"/>
              </a:spcBef>
            </a:pPr>
            <a:r>
              <a:rPr lang="en-US" sz="2000" dirty="0">
                <a:latin typeface="Calibri"/>
                <a:ea typeface="Calibri"/>
                <a:cs typeface="Calibri"/>
              </a:rPr>
              <a:t>Parth </a:t>
            </a:r>
            <a:r>
              <a:rPr lang="en-US" sz="2000" dirty="0" err="1">
                <a:latin typeface="Calibri"/>
                <a:ea typeface="Calibri"/>
                <a:cs typeface="Calibri"/>
              </a:rPr>
              <a:t>Bharatkumar</a:t>
            </a:r>
            <a:r>
              <a:rPr lang="en-US" sz="2000" dirty="0">
                <a:latin typeface="Calibri"/>
                <a:ea typeface="Calibri"/>
                <a:cs typeface="Calibri"/>
              </a:rPr>
              <a:t> </a:t>
            </a:r>
            <a:r>
              <a:rPr lang="en-US" sz="2000" dirty="0" err="1">
                <a:latin typeface="Calibri"/>
                <a:ea typeface="Calibri"/>
                <a:cs typeface="Calibri"/>
              </a:rPr>
              <a:t>Maniar</a:t>
            </a:r>
            <a:endParaRPr lang="en-US" sz="2000" dirty="0">
              <a:latin typeface="Calibri"/>
              <a:ea typeface="Calibri"/>
              <a:cs typeface="Calibri"/>
            </a:endParaRPr>
          </a:p>
          <a:p>
            <a:pPr marL="571500" indent="-342900">
              <a:spcBef>
                <a:spcPts val="0"/>
              </a:spcBef>
            </a:pPr>
            <a:r>
              <a:rPr lang="en-US" sz="2000" dirty="0" err="1">
                <a:latin typeface="Calibri"/>
                <a:ea typeface="Calibri"/>
                <a:cs typeface="Calibri"/>
              </a:rPr>
              <a:t>Brajeshwari</a:t>
            </a:r>
            <a:r>
              <a:rPr lang="en-US" sz="2000" dirty="0">
                <a:latin typeface="Calibri"/>
                <a:ea typeface="Calibri"/>
                <a:cs typeface="Calibri"/>
              </a:rPr>
              <a:t> Raj</a:t>
            </a:r>
          </a:p>
          <a:p>
            <a:pPr marL="571500" indent="-342900">
              <a:spcBef>
                <a:spcPts val="0"/>
              </a:spcBef>
            </a:pPr>
            <a:r>
              <a:rPr lang="en-US" sz="2000" dirty="0" err="1">
                <a:latin typeface="Calibri"/>
                <a:ea typeface="Calibri"/>
                <a:cs typeface="Calibri"/>
              </a:rPr>
              <a:t>Dadhaniya</a:t>
            </a:r>
            <a:r>
              <a:rPr lang="en-US" sz="2000" dirty="0">
                <a:latin typeface="Calibri"/>
                <a:ea typeface="Calibri"/>
                <a:cs typeface="Calibri"/>
              </a:rPr>
              <a:t>, Deep </a:t>
            </a:r>
            <a:r>
              <a:rPr lang="en-US" sz="2000" dirty="0" err="1">
                <a:latin typeface="Calibri"/>
                <a:ea typeface="Calibri"/>
                <a:cs typeface="Calibri"/>
              </a:rPr>
              <a:t>Chandubhai</a:t>
            </a:r>
            <a:endParaRPr lang="en-US" sz="2000" dirty="0">
              <a:latin typeface="Calibri"/>
              <a:ea typeface="Calibri"/>
              <a:cs typeface="Calibri"/>
            </a:endParaRPr>
          </a:p>
          <a:p>
            <a:pPr marL="571500" indent="-342900">
              <a:spcBef>
                <a:spcPts val="0"/>
              </a:spcBef>
            </a:pPr>
            <a:r>
              <a:rPr lang="en-US" sz="2000" dirty="0">
                <a:latin typeface="Calibri"/>
                <a:ea typeface="Calibri"/>
                <a:cs typeface="Calibri"/>
              </a:rPr>
              <a:t>Venegas Ataca, Alejandro</a:t>
            </a:r>
          </a:p>
          <a:p>
            <a:pPr marL="571500" indent="-342900">
              <a:spcBef>
                <a:spcPts val="0"/>
              </a:spcBef>
            </a:pPr>
            <a:r>
              <a:rPr lang="en-US" sz="2000" dirty="0">
                <a:latin typeface="Calibri"/>
                <a:ea typeface="Calibri"/>
                <a:cs typeface="Calibri"/>
              </a:rPr>
              <a:t>Venegas Ataca, Alessandra</a:t>
            </a:r>
          </a:p>
        </p:txBody>
      </p:sp>
    </p:spTree>
    <p:extLst>
      <p:ext uri="{BB962C8B-B14F-4D97-AF65-F5344CB8AC3E}">
        <p14:creationId xmlns:p14="http://schemas.microsoft.com/office/powerpoint/2010/main" val="2843244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137F-D23A-EABB-7BB1-6132A94BEAE6}"/>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72FD2E5D-6A03-1A04-9333-6B27CAF93E56}"/>
              </a:ext>
            </a:extLst>
          </p:cNvPr>
          <p:cNvSpPr>
            <a:spLocks noGrp="1"/>
          </p:cNvSpPr>
          <p:nvPr>
            <p:ph idx="1"/>
          </p:nvPr>
        </p:nvSpPr>
        <p:spPr>
          <a:xfrm>
            <a:off x="2538006" y="1848307"/>
            <a:ext cx="8915400" cy="3777622"/>
          </a:xfrm>
        </p:spPr>
        <p:txBody>
          <a:bodyPr>
            <a:normAutofit fontScale="92500"/>
          </a:bodyPr>
          <a:lstStyle/>
          <a:p>
            <a:r>
              <a:rPr lang="en-US" b="1" dirty="0">
                <a:latin typeface="Calibri" panose="020F0502020204030204" pitchFamily="34" charset="0"/>
                <a:ea typeface="Calibri" panose="020F0502020204030204" pitchFamily="34" charset="0"/>
                <a:cs typeface="Calibri" panose="020F0502020204030204" pitchFamily="34" charset="0"/>
              </a:rPr>
              <a:t>Alessandra Venegas Ataca</a:t>
            </a:r>
            <a:r>
              <a:rPr lang="en-US" dirty="0">
                <a:latin typeface="Calibri" panose="020F0502020204030204" pitchFamily="34" charset="0"/>
                <a:ea typeface="Calibri" panose="020F0502020204030204" pitchFamily="34" charset="0"/>
                <a:cs typeface="Calibri" panose="020F0502020204030204" pitchFamily="34" charset="0"/>
              </a:rPr>
              <a:t>: Developed a line chart of the distribution of Rose Crested Blue Pipits over the years using D3.(Slide </a:t>
            </a:r>
            <a:r>
              <a:rPr lang="en-US">
                <a:latin typeface="Calibri" panose="020F0502020204030204" pitchFamily="34" charset="0"/>
                <a:ea typeface="Calibri" panose="020F0502020204030204" pitchFamily="34" charset="0"/>
                <a:cs typeface="Calibri" panose="020F0502020204030204" pitchFamily="34" charset="0"/>
              </a:rPr>
              <a:t>:- 4)</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Parth Maniar: </a:t>
            </a:r>
            <a:r>
              <a:rPr lang="en-US" dirty="0">
                <a:latin typeface="Calibri" panose="020F0502020204030204" pitchFamily="34" charset="0"/>
                <a:ea typeface="Calibri" panose="020F0502020204030204" pitchFamily="34" charset="0"/>
                <a:cs typeface="Calibri" panose="020F0502020204030204" pitchFamily="34" charset="0"/>
              </a:rPr>
              <a:t>Developed Bar Graph of the birds overs the years and total birds by quality using D3.(Slide :- 5, 3)</a:t>
            </a:r>
          </a:p>
          <a:p>
            <a:r>
              <a:rPr lang="en-US" b="1" dirty="0">
                <a:latin typeface="Calibri" panose="020F0502020204030204" pitchFamily="34" charset="0"/>
                <a:ea typeface="Calibri" panose="020F0502020204030204" pitchFamily="34" charset="0"/>
                <a:cs typeface="Calibri" panose="020F0502020204030204" pitchFamily="34" charset="0"/>
              </a:rPr>
              <a:t>Alejandro Venegas </a:t>
            </a:r>
            <a:r>
              <a:rPr lang="en-US" b="1" dirty="0" err="1">
                <a:latin typeface="Calibri" panose="020F0502020204030204" pitchFamily="34" charset="0"/>
                <a:ea typeface="Calibri" panose="020F0502020204030204" pitchFamily="34" charset="0"/>
                <a:cs typeface="Calibri" panose="020F0502020204030204" pitchFamily="34" charset="0"/>
              </a:rPr>
              <a:t>Ataca</a:t>
            </a:r>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Scatterplot describes the number of Rose-crested Blue Pipit per year. The scatterplot shows different sizes and color </a:t>
            </a:r>
            <a:r>
              <a:rPr lang="en-US" dirty="0" err="1">
                <a:latin typeface="Calibri" panose="020F0502020204030204" pitchFamily="34" charset="0"/>
                <a:ea typeface="Calibri" panose="020F0502020204030204" pitchFamily="34" charset="0"/>
                <a:cs typeface="Calibri" panose="020F0502020204030204" pitchFamily="34" charset="0"/>
              </a:rPr>
              <a:t>intesity</a:t>
            </a:r>
            <a:r>
              <a:rPr lang="en-US" dirty="0">
                <a:latin typeface="Calibri" panose="020F0502020204030204" pitchFamily="34" charset="0"/>
                <a:ea typeface="Calibri" panose="020F0502020204030204" pitchFamily="34" charset="0"/>
                <a:cs typeface="Calibri" panose="020F0502020204030204" pitchFamily="34" charset="0"/>
              </a:rPr>
              <a:t> according the number of birds.</a:t>
            </a:r>
          </a:p>
          <a:p>
            <a:r>
              <a:rPr lang="en-US" sz="1800" b="1" dirty="0" err="1">
                <a:latin typeface="Calibri" panose="020F0502020204030204" pitchFamily="34" charset="0"/>
                <a:ea typeface="Calibri" panose="020F0502020204030204" pitchFamily="34" charset="0"/>
                <a:cs typeface="Calibri" panose="020F0502020204030204" pitchFamily="34" charset="0"/>
              </a:rPr>
              <a:t>Brajeshwari</a:t>
            </a:r>
            <a:r>
              <a:rPr lang="en-US" sz="1800" b="1" dirty="0">
                <a:latin typeface="Calibri" panose="020F0502020204030204" pitchFamily="34" charset="0"/>
                <a:ea typeface="Calibri" panose="020F0502020204030204" pitchFamily="34" charset="0"/>
                <a:cs typeface="Calibri" panose="020F0502020204030204" pitchFamily="34" charset="0"/>
              </a:rPr>
              <a:t> Raj: </a:t>
            </a:r>
            <a:r>
              <a:rPr lang="en-US" sz="1800" dirty="0">
                <a:latin typeface="Calibri" panose="020F0502020204030204" pitchFamily="34" charset="0"/>
                <a:ea typeface="Calibri" panose="020F0502020204030204" pitchFamily="34" charset="0"/>
                <a:cs typeface="Calibri" panose="020F0502020204030204" pitchFamily="34" charset="0"/>
              </a:rPr>
              <a:t>The bar graph compares the levels of vocalization and quality in the provided dataset. It provides a visual representation of the frequency of different vocalization and quality categories. The pie graph refers to the presence or absence of vocalizations, while quality refers to the perceived quality of those vocalizations.</a:t>
            </a:r>
            <a:endParaRPr lang="en-US" sz="1800" b="1" dirty="0">
              <a:latin typeface="Calibri" panose="020F0502020204030204" pitchFamily="34" charset="0"/>
              <a:ea typeface="Calibri" panose="020F0502020204030204" pitchFamily="34" charset="0"/>
              <a:cs typeface="Calibri" panose="020F0502020204030204" pitchFamily="34" charset="0"/>
            </a:endParaRPr>
          </a:p>
          <a:p>
            <a:r>
              <a:rPr lang="en-US" sz="1800" b="1" dirty="0" err="1">
                <a:latin typeface="Calibri" panose="020F0502020204030204" pitchFamily="34" charset="0"/>
                <a:ea typeface="Calibri" panose="020F0502020204030204" pitchFamily="34" charset="0"/>
                <a:cs typeface="Calibri" panose="020F0502020204030204" pitchFamily="34" charset="0"/>
              </a:rPr>
              <a:t>Dadhaniya</a:t>
            </a:r>
            <a:r>
              <a:rPr lang="en-US" sz="1800" b="1" dirty="0">
                <a:latin typeface="Calibri" panose="020F0502020204030204" pitchFamily="34" charset="0"/>
                <a:ea typeface="Calibri" panose="020F0502020204030204" pitchFamily="34" charset="0"/>
                <a:cs typeface="Calibri" panose="020F0502020204030204" pitchFamily="34" charset="0"/>
              </a:rPr>
              <a:t>, Deep </a:t>
            </a:r>
            <a:r>
              <a:rPr lang="en-US" sz="1800" b="1" dirty="0" err="1">
                <a:latin typeface="Calibri" panose="020F0502020204030204" pitchFamily="34" charset="0"/>
                <a:ea typeface="Calibri" panose="020F0502020204030204" pitchFamily="34" charset="0"/>
                <a:cs typeface="Calibri" panose="020F0502020204030204" pitchFamily="34" charset="0"/>
              </a:rPr>
              <a:t>Chandubhai</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Created area chart count of all birds type ove</a:t>
            </a:r>
            <a:r>
              <a:rPr lang="en-US" dirty="0">
                <a:latin typeface="Calibri" panose="020F0502020204030204" pitchFamily="34" charset="0"/>
                <a:ea typeface="Calibri" panose="020F0502020204030204" pitchFamily="34" charset="0"/>
                <a:cs typeface="Calibri" panose="020F0502020204030204" pitchFamily="34" charset="0"/>
              </a:rPr>
              <a:t>r the years. Also implemented map chart using x and y coordinate.</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628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0F265-F96D-446A-0066-75C24D9669DF}"/>
              </a:ext>
            </a:extLst>
          </p:cNvPr>
          <p:cNvSpPr>
            <a:spLocks noGrp="1"/>
          </p:cNvSpPr>
          <p:nvPr>
            <p:ph type="title"/>
          </p:nvPr>
        </p:nvSpPr>
        <p:spPr>
          <a:xfrm>
            <a:off x="649224" y="645106"/>
            <a:ext cx="3650279" cy="1259894"/>
          </a:xfrm>
        </p:spPr>
        <p:txBody>
          <a:bodyPr>
            <a:normAutofit/>
          </a:bodyPr>
          <a:lstStyle/>
          <a:p>
            <a:r>
              <a:rPr lang="en-US">
                <a:latin typeface="Calibri" panose="020F0502020204030204" pitchFamily="34" charset="0"/>
                <a:ea typeface="Calibri" panose="020F0502020204030204" pitchFamily="34" charset="0"/>
                <a:cs typeface="Calibri" panose="020F0502020204030204" pitchFamily="34" charset="0"/>
              </a:rPr>
              <a:t>Used Tool</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0CBDF25-286A-CB0E-5C92-631C3604E28B}"/>
              </a:ext>
            </a:extLst>
          </p:cNvPr>
          <p:cNvSpPr>
            <a:spLocks noGrp="1"/>
          </p:cNvSpPr>
          <p:nvPr>
            <p:ph idx="1"/>
          </p:nvPr>
        </p:nvSpPr>
        <p:spPr>
          <a:xfrm>
            <a:off x="773583" y="1694688"/>
            <a:ext cx="4924958" cy="4274515"/>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We have used Live server to run this code as all charts data are in one csv file.</a:t>
            </a:r>
          </a:p>
          <a:p>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You may view the changes instantly and immediately when you save your work or make changes to your code since the browser will automatically refresh itself after saving. You may open an HTML page on the live server, which opens a browser window with the file and starts a server on your behalf. </a:t>
            </a:r>
          </a:p>
        </p:txBody>
      </p:sp>
      <p:pic>
        <p:nvPicPr>
          <p:cNvPr id="5" name="Picture 4" descr="A screenshot of a computer program&#10;&#10;Description automatically generated">
            <a:extLst>
              <a:ext uri="{FF2B5EF4-FFF2-40B4-BE49-F238E27FC236}">
                <a16:creationId xmlns:a16="http://schemas.microsoft.com/office/drawing/2014/main" id="{4603EA39-6789-1224-5320-01AF7A5CC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4688"/>
            <a:ext cx="5231693" cy="3092121"/>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18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12F4-7727-46B7-EC8F-3143E9A57128}"/>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Our Hypothesis:</a:t>
            </a:r>
          </a:p>
        </p:txBody>
      </p:sp>
      <p:sp>
        <p:nvSpPr>
          <p:cNvPr id="3" name="Content Placeholder 2">
            <a:extLst>
              <a:ext uri="{FF2B5EF4-FFF2-40B4-BE49-F238E27FC236}">
                <a16:creationId xmlns:a16="http://schemas.microsoft.com/office/drawing/2014/main" id="{968FDC35-B46A-AA09-BA3A-21EF724DE8C2}"/>
              </a:ext>
            </a:extLst>
          </p:cNvPr>
          <p:cNvSpPr>
            <a:spLocks noGrp="1"/>
          </p:cNvSpPr>
          <p:nvPr>
            <p:ph idx="1"/>
          </p:nvPr>
        </p:nvSpPr>
        <p:spPr/>
        <p:txBody>
          <a:bodyPr>
            <a:normAutofit/>
          </a:bodyPr>
          <a:lstStyle/>
          <a:p>
            <a:pPr marL="0" indent="0">
              <a:buNone/>
            </a:pPr>
            <a:r>
              <a:rPr lang="en-US" dirty="0" err="1">
                <a:latin typeface="Calibri" panose="020F0502020204030204" pitchFamily="34" charset="0"/>
                <a:ea typeface="Calibri" panose="020F0502020204030204" pitchFamily="34" charset="0"/>
                <a:cs typeface="Calibri" panose="020F0502020204030204" pitchFamily="34" charset="0"/>
              </a:rPr>
              <a:t>Kasios</a:t>
            </a:r>
            <a:r>
              <a:rPr lang="en-US" dirty="0">
                <a:latin typeface="Calibri" panose="020F0502020204030204" pitchFamily="34" charset="0"/>
                <a:ea typeface="Calibri" panose="020F0502020204030204" pitchFamily="34" charset="0"/>
                <a:cs typeface="Calibri" panose="020F0502020204030204" pitchFamily="34" charset="0"/>
              </a:rPr>
              <a:t> Furniture is a primary contributor to the reduction of the Rose Crested Blue Pipit. We have evidence that:</a:t>
            </a:r>
          </a:p>
          <a:p>
            <a:r>
              <a:rPr lang="en-US" dirty="0">
                <a:latin typeface="Calibri" panose="020F0502020204030204" pitchFamily="34" charset="0"/>
                <a:ea typeface="Calibri" panose="020F0502020204030204" pitchFamily="34" charset="0"/>
                <a:cs typeface="Calibri" panose="020F0502020204030204" pitchFamily="34" charset="0"/>
              </a:rPr>
              <a:t>The location patterns of pipits indicate a massive relocation since 2017.</a:t>
            </a:r>
          </a:p>
          <a:p>
            <a:r>
              <a:rPr lang="en-US" dirty="0">
                <a:latin typeface="Calibri" panose="020F0502020204030204" pitchFamily="34" charset="0"/>
                <a:ea typeface="Calibri" panose="020F0502020204030204" pitchFamily="34" charset="0"/>
                <a:cs typeface="Calibri" panose="020F0502020204030204" pitchFamily="34" charset="0"/>
              </a:rPr>
              <a:t>The number of Pipits started reducing drastically </a:t>
            </a:r>
            <a:r>
              <a:rPr lang="en-US">
                <a:latin typeface="Calibri" panose="020F0502020204030204" pitchFamily="34" charset="0"/>
                <a:ea typeface="Calibri" panose="020F0502020204030204" pitchFamily="34" charset="0"/>
                <a:cs typeface="Calibri" panose="020F0502020204030204" pitchFamily="34" charset="0"/>
              </a:rPr>
              <a:t>since 2017.</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From the audios reported by </a:t>
            </a:r>
            <a:r>
              <a:rPr lang="en-US" dirty="0" err="1">
                <a:latin typeface="Calibri" panose="020F0502020204030204" pitchFamily="34" charset="0"/>
                <a:ea typeface="Calibri" panose="020F0502020204030204" pitchFamily="34" charset="0"/>
                <a:cs typeface="Calibri" panose="020F0502020204030204" pitchFamily="34" charset="0"/>
              </a:rPr>
              <a:t>Kasios</a:t>
            </a:r>
            <a:r>
              <a:rPr lang="en-US" dirty="0">
                <a:latin typeface="Calibri" panose="020F0502020204030204" pitchFamily="34" charset="0"/>
                <a:ea typeface="Calibri" panose="020F0502020204030204" pitchFamily="34" charset="0"/>
                <a:cs typeface="Calibri" panose="020F0502020204030204" pitchFamily="34" charset="0"/>
              </a:rPr>
              <a:t> only 1 out of 15 belong to our specie of interest.</a:t>
            </a:r>
          </a:p>
        </p:txBody>
      </p:sp>
    </p:spTree>
    <p:extLst>
      <p:ext uri="{BB962C8B-B14F-4D97-AF65-F5344CB8AC3E}">
        <p14:creationId xmlns:p14="http://schemas.microsoft.com/office/powerpoint/2010/main" val="198054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0E301-FB27-47F2-DAA4-C5322797D503}"/>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Conduct independent recordings across the entire Preserve over a few months.</a:t>
            </a:r>
          </a:p>
          <a:p>
            <a:pPr algn="l">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Take recordings at regular intervals (daily or weekly) in mornings or evenings.</a:t>
            </a:r>
          </a:p>
          <a:p>
            <a:pPr algn="l">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Determine the true migration patterns of the Pipit species.</a:t>
            </a:r>
          </a:p>
          <a:p>
            <a:pPr algn="l">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 video analytics technologies to capture visual proofs of birds at different locations.</a:t>
            </a:r>
          </a:p>
          <a:p>
            <a:pPr algn="l">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Apply transfer learning approach to extend audio classification methodology to video surveillance methods.</a:t>
            </a:r>
          </a:p>
        </p:txBody>
      </p:sp>
      <p:sp>
        <p:nvSpPr>
          <p:cNvPr id="4" name="Rectangle 1">
            <a:extLst>
              <a:ext uri="{FF2B5EF4-FFF2-40B4-BE49-F238E27FC236}">
                <a16:creationId xmlns:a16="http://schemas.microsoft.com/office/drawing/2014/main" id="{CD099152-DFF6-2E77-DFD8-1F90B25C9666}"/>
              </a:ext>
            </a:extLst>
          </p:cNvPr>
          <p:cNvSpPr>
            <a:spLocks noGrp="1" noChangeArrowheads="1"/>
          </p:cNvSpPr>
          <p:nvPr>
            <p:ph type="title"/>
          </p:nvPr>
        </p:nvSpPr>
        <p:spPr bwMode="auto">
          <a:xfrm>
            <a:off x="2592925" y="664391"/>
            <a:ext cx="61577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Future With This Investigation?</a:t>
            </a:r>
            <a:b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8645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B24F0-ACA0-D2C4-3209-8231FD212DE6}"/>
              </a:ext>
            </a:extLst>
          </p:cNvPr>
          <p:cNvSpPr>
            <a:spLocks noGrp="1"/>
          </p:cNvSpPr>
          <p:nvPr>
            <p:ph idx="1"/>
          </p:nvPr>
        </p:nvSpPr>
        <p:spPr>
          <a:xfrm>
            <a:off x="2077148" y="1285037"/>
            <a:ext cx="8915400" cy="1860499"/>
          </a:xfrm>
        </p:spPr>
        <p:txBody>
          <a:bodyPr/>
          <a:lstStyle/>
          <a:p>
            <a:pPr marL="0" indent="0" algn="ctr">
              <a:buNone/>
            </a:pPr>
            <a:r>
              <a:rPr lang="en-US" sz="11500" b="1" dirty="0">
                <a:latin typeface="Calibri" panose="020F0502020204030204" pitchFamily="34" charset="0"/>
                <a:ea typeface="Calibri" panose="020F0502020204030204" pitchFamily="34" charset="0"/>
                <a:cs typeface="Calibri" panose="020F0502020204030204" pitchFamily="34" charset="0"/>
              </a:rPr>
              <a:t>Thank You</a:t>
            </a:r>
          </a:p>
          <a:p>
            <a:pPr marL="0" indent="0">
              <a:buNone/>
            </a:pPr>
            <a:endParaRPr lang="en-US" dirty="0"/>
          </a:p>
        </p:txBody>
      </p:sp>
    </p:spTree>
    <p:extLst>
      <p:ext uri="{BB962C8B-B14F-4D97-AF65-F5344CB8AC3E}">
        <p14:creationId xmlns:p14="http://schemas.microsoft.com/office/powerpoint/2010/main" val="14926758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4CD756468722469D212D0AF49699D6" ma:contentTypeVersion="4" ma:contentTypeDescription="Create a new document." ma:contentTypeScope="" ma:versionID="f29cc9f28e00c861a88428ca95e2f1e6">
  <xsd:schema xmlns:xsd="http://www.w3.org/2001/XMLSchema" xmlns:xs="http://www.w3.org/2001/XMLSchema" xmlns:p="http://schemas.microsoft.com/office/2006/metadata/properties" xmlns:ns3="088e6f74-2d7b-481a-92df-31f4d786b379" targetNamespace="http://schemas.microsoft.com/office/2006/metadata/properties" ma:root="true" ma:fieldsID="c5ed655a32b7c999a75c5b7cc0acc986" ns3:_="">
    <xsd:import namespace="088e6f74-2d7b-481a-92df-31f4d786b379"/>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8e6f74-2d7b-481a-92df-31f4d786b3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30DFE0-9B4C-4970-A520-E98BE96530ED}">
  <ds:schemaRefs>
    <ds:schemaRef ds:uri="http://schemas.microsoft.com/office/2006/documentManagement/types"/>
    <ds:schemaRef ds:uri="http://schemas.microsoft.com/office/infopath/2007/PartnerControls"/>
    <ds:schemaRef ds:uri="http://purl.org/dc/dcmitype/"/>
    <ds:schemaRef ds:uri="http://schemas.microsoft.com/office/2006/metadata/properties"/>
    <ds:schemaRef ds:uri="http://purl.org/dc/terms/"/>
    <ds:schemaRef ds:uri="http://www.w3.org/XML/1998/namespace"/>
    <ds:schemaRef ds:uri="088e6f74-2d7b-481a-92df-31f4d786b379"/>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0ADEE09E-FAF2-45CA-BCA6-3F1EA4B93C63}">
  <ds:schemaRefs>
    <ds:schemaRef ds:uri="http://schemas.microsoft.com/sharepoint/v3/contenttype/forms"/>
  </ds:schemaRefs>
</ds:datastoreItem>
</file>

<file path=customXml/itemProps3.xml><?xml version="1.0" encoding="utf-8"?>
<ds:datastoreItem xmlns:ds="http://schemas.openxmlformats.org/officeDocument/2006/customXml" ds:itemID="{C9013C49-50E0-4174-91A3-156887AA3F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8e6f74-2d7b-481a-92df-31f4d786b3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TM02892315[[fn=Wisp]]</Template>
  <TotalTime>404</TotalTime>
  <Words>408</Words>
  <Application>Microsoft Office PowerPoint</Application>
  <PresentationFormat>Widescreen</PresentationFormat>
  <Paragraphs>30</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Century Gothic</vt:lpstr>
      <vt:lpstr>Wingdings 3</vt:lpstr>
      <vt:lpstr>Wisp</vt:lpstr>
      <vt:lpstr>PowerPoint Presentation</vt:lpstr>
      <vt:lpstr>Contributions</vt:lpstr>
      <vt:lpstr>Used Tool</vt:lpstr>
      <vt:lpstr>Our Hypothesis:</vt:lpstr>
      <vt:lpstr>Future With This Investigation?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Contributions</dc:title>
  <dc:creator>Venegas Ataca, Alessandra Amparo</dc:creator>
  <cp:lastModifiedBy>Maniar, Parth Bharatkumar</cp:lastModifiedBy>
  <cp:revision>13</cp:revision>
  <dcterms:created xsi:type="dcterms:W3CDTF">2024-04-23T01:32:58Z</dcterms:created>
  <dcterms:modified xsi:type="dcterms:W3CDTF">2024-04-23T21:09:07Z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0x0101006F4CD756468722469D212D0AF49699D6</vt:lpwstr>
  </property>
</Properties>
</file>