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C466"/>
    <a:srgbClr val="100F0D"/>
    <a:srgbClr val="BFE4FF"/>
    <a:srgbClr val="FFFFFF"/>
    <a:srgbClr val="ABABAB"/>
    <a:srgbClr val="FFB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108" d="100"/>
          <a:sy n="108" d="100"/>
        </p:scale>
        <p:origin x="115"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BBB0-8C65-8DEF-03A2-8D59C8E97B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F592DC-094B-D897-1327-83927923F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DEF4A1-2140-AA4C-F767-AE6C352D463F}"/>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5" name="Footer Placeholder 4">
            <a:extLst>
              <a:ext uri="{FF2B5EF4-FFF2-40B4-BE49-F238E27FC236}">
                <a16:creationId xmlns:a16="http://schemas.microsoft.com/office/drawing/2014/main" id="{0C96708D-B2F1-E1DC-597A-E5CB53DA4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39CBC-A7F0-5833-2034-29824C71F8E2}"/>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217989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EEA1-BD44-37FE-E89E-CE2CB37E7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4CBCE5-43DD-B671-00A6-433FC20BFD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C3507-D1B2-188A-B08C-AEA4F607C1D7}"/>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5" name="Footer Placeholder 4">
            <a:extLst>
              <a:ext uri="{FF2B5EF4-FFF2-40B4-BE49-F238E27FC236}">
                <a16:creationId xmlns:a16="http://schemas.microsoft.com/office/drawing/2014/main" id="{5B22F604-8DD9-A3D4-84FB-3E50465FB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67812-94F5-E0DD-5B99-0B054A28CDDF}"/>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374487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ADF0B5-20BA-AC0C-648C-63CAD90E08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88321-F9BF-5E17-437A-E8840E426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AA000-EE11-C6AC-51DB-E27CA2AC0C75}"/>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5" name="Footer Placeholder 4">
            <a:extLst>
              <a:ext uri="{FF2B5EF4-FFF2-40B4-BE49-F238E27FC236}">
                <a16:creationId xmlns:a16="http://schemas.microsoft.com/office/drawing/2014/main" id="{F95142D8-1494-F4B4-610C-D50AC672A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BEB1C-244E-A2FE-CBCF-9D574244A043}"/>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137190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048F-257B-1F04-27A9-635092A4D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5077A-7BE8-664E-D9E6-0E6BC4E55A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C213E-22BA-9676-94B5-ACCC05A407DD}"/>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5" name="Footer Placeholder 4">
            <a:extLst>
              <a:ext uri="{FF2B5EF4-FFF2-40B4-BE49-F238E27FC236}">
                <a16:creationId xmlns:a16="http://schemas.microsoft.com/office/drawing/2014/main" id="{E9733436-1C5E-87F3-DB5D-C964755F1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F4942-34CD-E959-B522-AA8ACD1B1447}"/>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357963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EA14-8D2E-01D0-26DF-02DCA5D985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BF4DA6-4B79-9CC2-E94B-F5D3A487AE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994E9D-849B-B388-0F7C-5462644F54B3}"/>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5" name="Footer Placeholder 4">
            <a:extLst>
              <a:ext uri="{FF2B5EF4-FFF2-40B4-BE49-F238E27FC236}">
                <a16:creationId xmlns:a16="http://schemas.microsoft.com/office/drawing/2014/main" id="{DF9D1B15-25D5-3164-7C2D-1EC72D1B8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65E94-8118-E9D4-C248-080DAE60B2EC}"/>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326515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761C-DF98-6315-69FF-920ACC72B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310BE-DA8B-26DB-BE17-35067660C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09AE71-3486-594E-D4C5-09EB95013D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1987F9-0949-CFFC-9347-7E2AB4957C05}"/>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6" name="Footer Placeholder 5">
            <a:extLst>
              <a:ext uri="{FF2B5EF4-FFF2-40B4-BE49-F238E27FC236}">
                <a16:creationId xmlns:a16="http://schemas.microsoft.com/office/drawing/2014/main" id="{F1654FF5-2A90-79DE-F9CD-AACBCA220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02AC9-85AC-3FFC-B526-A6C0FF5BC0B3}"/>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316676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1CA8-FF61-9F6D-F962-518FA9BDF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F28E25-76C7-62E0-6EF5-1205BBC22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06D4C8-0A92-70CB-00C7-B4AD521EB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A01C35-F3DB-092D-2801-6F14E772A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39793-7119-C427-2EEA-A659235FBF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551B11-4005-B7CA-91A2-127AA9CF0D21}"/>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8" name="Footer Placeholder 7">
            <a:extLst>
              <a:ext uri="{FF2B5EF4-FFF2-40B4-BE49-F238E27FC236}">
                <a16:creationId xmlns:a16="http://schemas.microsoft.com/office/drawing/2014/main" id="{08353D5C-5885-8CB2-3976-85288733E3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850E05-3D10-1B0B-C3B6-128F991CA3B5}"/>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156804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726B-BF7E-B691-EC93-1FEA5233E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ABD27E-8091-D060-5441-2F3B0AC9B33D}"/>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4" name="Footer Placeholder 3">
            <a:extLst>
              <a:ext uri="{FF2B5EF4-FFF2-40B4-BE49-F238E27FC236}">
                <a16:creationId xmlns:a16="http://schemas.microsoft.com/office/drawing/2014/main" id="{A6316803-7C31-132C-0B5E-749B21F241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9CC1EF-E4F1-7D6E-4E03-FB94A8807BEE}"/>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19042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9DA56D-590B-1799-5F11-313A2EBED41E}"/>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3" name="Footer Placeholder 2">
            <a:extLst>
              <a:ext uri="{FF2B5EF4-FFF2-40B4-BE49-F238E27FC236}">
                <a16:creationId xmlns:a16="http://schemas.microsoft.com/office/drawing/2014/main" id="{5E6F47CE-76C7-B4DD-120D-FDBE3CB6C9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EC7B4E-4846-778D-F3B2-C0B7EC8E9E9A}"/>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65865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80FC-25E5-97C0-1E06-FEA2EF76B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4B2C7-3662-CF95-0BBE-21B93C2B2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5C5642-5089-ED56-C7F9-0F284C4D7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35FDE-E04F-E990-6DDC-BA57C4350061}"/>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6" name="Footer Placeholder 5">
            <a:extLst>
              <a:ext uri="{FF2B5EF4-FFF2-40B4-BE49-F238E27FC236}">
                <a16:creationId xmlns:a16="http://schemas.microsoft.com/office/drawing/2014/main" id="{E3B5152F-DF94-8736-48A7-F0374D5FD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CD2A9-8657-68F5-DA16-EE043F9B165B}"/>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250895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B604-E18E-2DDA-68E3-F7BC08279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4AD760-A36C-AF4C-2CAF-BC6C2F620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4F3DE1-C466-5C4E-8611-1940C2E23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4AE5E-4562-53B9-0002-A530ED15CCFD}"/>
              </a:ext>
            </a:extLst>
          </p:cNvPr>
          <p:cNvSpPr>
            <a:spLocks noGrp="1"/>
          </p:cNvSpPr>
          <p:nvPr>
            <p:ph type="dt" sz="half" idx="10"/>
          </p:nvPr>
        </p:nvSpPr>
        <p:spPr/>
        <p:txBody>
          <a:bodyPr/>
          <a:lstStyle/>
          <a:p>
            <a:fld id="{B85B0C54-8A5E-48B0-985D-1096BD62DBAB}" type="datetimeFigureOut">
              <a:rPr lang="en-US" smtClean="0"/>
              <a:t>4/16/2023</a:t>
            </a:fld>
            <a:endParaRPr lang="en-US"/>
          </a:p>
        </p:txBody>
      </p:sp>
      <p:sp>
        <p:nvSpPr>
          <p:cNvPr id="6" name="Footer Placeholder 5">
            <a:extLst>
              <a:ext uri="{FF2B5EF4-FFF2-40B4-BE49-F238E27FC236}">
                <a16:creationId xmlns:a16="http://schemas.microsoft.com/office/drawing/2014/main" id="{BB52ABEB-63A3-F54C-3582-CF815B13D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8F5D6-E227-7BBA-477D-6B3387C7CF1F}"/>
              </a:ext>
            </a:extLst>
          </p:cNvPr>
          <p:cNvSpPr>
            <a:spLocks noGrp="1"/>
          </p:cNvSpPr>
          <p:nvPr>
            <p:ph type="sldNum" sz="quarter" idx="12"/>
          </p:nvPr>
        </p:nvSpPr>
        <p:spPr/>
        <p:txBody>
          <a:bodyPr/>
          <a:lstStyle/>
          <a:p>
            <a:fld id="{D48DEBF0-9AAB-4675-BDA0-F21F1F41736C}" type="slidenum">
              <a:rPr lang="en-US" smtClean="0"/>
              <a:t>‹#›</a:t>
            </a:fld>
            <a:endParaRPr lang="en-US"/>
          </a:p>
        </p:txBody>
      </p:sp>
    </p:spTree>
    <p:extLst>
      <p:ext uri="{BB962C8B-B14F-4D97-AF65-F5344CB8AC3E}">
        <p14:creationId xmlns:p14="http://schemas.microsoft.com/office/powerpoint/2010/main" val="187718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E5D40-4BB3-BBE0-9EC5-48792F075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6BF51-DB89-3876-5C76-A2425DF75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C-1AA8-71BC-1C7A-96DF2032D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B0C54-8A5E-48B0-985D-1096BD62DBAB}" type="datetimeFigureOut">
              <a:rPr lang="en-US" smtClean="0"/>
              <a:t>4/16/2023</a:t>
            </a:fld>
            <a:endParaRPr lang="en-US"/>
          </a:p>
        </p:txBody>
      </p:sp>
      <p:sp>
        <p:nvSpPr>
          <p:cNvPr id="5" name="Footer Placeholder 4">
            <a:extLst>
              <a:ext uri="{FF2B5EF4-FFF2-40B4-BE49-F238E27FC236}">
                <a16:creationId xmlns:a16="http://schemas.microsoft.com/office/drawing/2014/main" id="{85938867-28EB-E6E2-6AC3-35B3933AD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6568D3-A166-E9C2-EC0E-86BE2862C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DEBF0-9AAB-4675-BDA0-F21F1F41736C}" type="slidenum">
              <a:rPr lang="en-US" smtClean="0"/>
              <a:t>‹#›</a:t>
            </a:fld>
            <a:endParaRPr lang="en-US"/>
          </a:p>
        </p:txBody>
      </p:sp>
    </p:spTree>
    <p:extLst>
      <p:ext uri="{BB962C8B-B14F-4D97-AF65-F5344CB8AC3E}">
        <p14:creationId xmlns:p14="http://schemas.microsoft.com/office/powerpoint/2010/main" val="256761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flair.training/blogs/project-in-python-colour-detection/" TargetMode="External"/><Relationship Id="rId2" Type="http://schemas.openxmlformats.org/officeDocument/2006/relationships/hyperlink" Target="https://youtu.be/t71sQ6WY7L4"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pypi.org/search/?q=color+dection&amp;o"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flair.training/blogs/wp-content/uploads/sites/2/2019/12/color-detection-python-project.gi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flair.training/blogs/wp-content/uploads/sites/2/2019/12/color-detection-python-project.gi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ata-flair.training/blogs/wp-content/uploads/sites/2/2019/12/color-detection-python-project.gif"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ata-flair.training/blogs/wp-content/uploads/sites/2/2019/12/color-detection-python-project.gif"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E5D435-B776-B363-F332-DAA3881B494B}"/>
              </a:ext>
            </a:extLst>
          </p:cNvPr>
          <p:cNvSpPr txBox="1"/>
          <p:nvPr/>
        </p:nvSpPr>
        <p:spPr>
          <a:xfrm>
            <a:off x="1240464" y="1324168"/>
            <a:ext cx="9002233" cy="2496133"/>
          </a:xfrm>
          <a:prstGeom prst="rect">
            <a:avLst/>
          </a:prstGeom>
          <a:noFill/>
        </p:spPr>
        <p:txBody>
          <a:bodyPr wrap="square">
            <a:spAutoFit/>
          </a:bodyPr>
          <a:lstStyle/>
          <a:p>
            <a:pPr marL="0" marR="0" lvl="0" indent="0" algn="ctr" rtl="0">
              <a:lnSpc>
                <a:spcPct val="140000"/>
              </a:lnSpc>
              <a:spcBef>
                <a:spcPts val="0"/>
              </a:spcBef>
              <a:spcAft>
                <a:spcPts val="0"/>
              </a:spcAft>
              <a:buNone/>
            </a:pPr>
            <a:r>
              <a:rPr lang="en-US" sz="7200" b="1" strike="noStrike" cap="none" dirty="0">
                <a:solidFill>
                  <a:srgbClr val="7030A0"/>
                </a:solidFill>
                <a:latin typeface="Comic Sans MS" panose="030F0702030302020204" pitchFamily="66" charset="0"/>
                <a:ea typeface="DM Sans"/>
                <a:cs typeface="DM Sans"/>
                <a:sym typeface="DM Sans"/>
              </a:rPr>
              <a:t>C</a:t>
            </a:r>
            <a:r>
              <a:rPr lang="en-US" sz="7200" b="1" strike="noStrike" cap="none" dirty="0">
                <a:solidFill>
                  <a:srgbClr val="FF0000"/>
                </a:solidFill>
                <a:latin typeface="Comic Sans MS" panose="030F0702030302020204" pitchFamily="66" charset="0"/>
                <a:ea typeface="DM Sans"/>
                <a:cs typeface="DM Sans"/>
                <a:sym typeface="DM Sans"/>
              </a:rPr>
              <a:t>O</a:t>
            </a:r>
            <a:r>
              <a:rPr lang="en-US" sz="7200" b="1" strike="noStrike" cap="none" dirty="0">
                <a:solidFill>
                  <a:srgbClr val="002060"/>
                </a:solidFill>
                <a:latin typeface="Comic Sans MS" panose="030F0702030302020204" pitchFamily="66" charset="0"/>
                <a:ea typeface="DM Sans"/>
                <a:cs typeface="DM Sans"/>
                <a:sym typeface="DM Sans"/>
              </a:rPr>
              <a:t>L</a:t>
            </a:r>
            <a:r>
              <a:rPr lang="en-US" sz="7200" b="1" strike="noStrike" cap="none" dirty="0">
                <a:solidFill>
                  <a:srgbClr val="FFC000"/>
                </a:solidFill>
                <a:latin typeface="Comic Sans MS" panose="030F0702030302020204" pitchFamily="66" charset="0"/>
                <a:ea typeface="DM Sans"/>
                <a:cs typeface="DM Sans"/>
                <a:sym typeface="DM Sans"/>
              </a:rPr>
              <a:t>O</a:t>
            </a:r>
            <a:r>
              <a:rPr lang="en-US" sz="7200" b="1" strike="noStrike" cap="none" dirty="0">
                <a:solidFill>
                  <a:srgbClr val="43C466"/>
                </a:solidFill>
                <a:latin typeface="Comic Sans MS" panose="030F0702030302020204" pitchFamily="66" charset="0"/>
                <a:ea typeface="DM Sans"/>
                <a:cs typeface="DM Sans"/>
                <a:sym typeface="DM Sans"/>
              </a:rPr>
              <a:t>R</a:t>
            </a:r>
            <a:r>
              <a:rPr lang="en-US" sz="6000" b="1" strike="noStrike" cap="none" dirty="0">
                <a:solidFill>
                  <a:srgbClr val="FF1616"/>
                </a:solidFill>
                <a:latin typeface="Comic Sans MS" panose="030F0702030302020204" pitchFamily="66" charset="0"/>
                <a:ea typeface="DM Sans"/>
                <a:cs typeface="DM Sans"/>
                <a:sym typeface="DM Sans"/>
              </a:rPr>
              <a:t> </a:t>
            </a:r>
          </a:p>
          <a:p>
            <a:pPr marL="0" marR="0" lvl="0" indent="0" algn="ctr" rtl="0">
              <a:lnSpc>
                <a:spcPct val="140000"/>
              </a:lnSpc>
              <a:spcBef>
                <a:spcPts val="0"/>
              </a:spcBef>
              <a:spcAft>
                <a:spcPts val="0"/>
              </a:spcAft>
              <a:buNone/>
            </a:pPr>
            <a:r>
              <a:rPr lang="en-US" sz="4400" b="1" i="0" u="none" strike="noStrike" cap="none" dirty="0">
                <a:solidFill>
                  <a:srgbClr val="FF1616"/>
                </a:solidFill>
                <a:latin typeface="Comic Sans MS" panose="030F0702030302020204" pitchFamily="66" charset="0"/>
                <a:ea typeface="DM Sans"/>
                <a:cs typeface="DM Sans"/>
                <a:sym typeface="DM Sans"/>
              </a:rPr>
              <a:t>DETECTION WITH PYTHON</a:t>
            </a:r>
            <a:endParaRPr lang="en-US" sz="4400" dirty="0">
              <a:latin typeface="Comic Sans MS" panose="030F0702030302020204" pitchFamily="66" charset="0"/>
            </a:endParaRPr>
          </a:p>
        </p:txBody>
      </p:sp>
      <p:sp>
        <p:nvSpPr>
          <p:cNvPr id="6" name="TextBox 5">
            <a:extLst>
              <a:ext uri="{FF2B5EF4-FFF2-40B4-BE49-F238E27FC236}">
                <a16:creationId xmlns:a16="http://schemas.microsoft.com/office/drawing/2014/main" id="{45394514-DBF0-0AED-E4A7-52CCFF1BC3F2}"/>
              </a:ext>
            </a:extLst>
          </p:cNvPr>
          <p:cNvSpPr txBox="1"/>
          <p:nvPr/>
        </p:nvSpPr>
        <p:spPr>
          <a:xfrm>
            <a:off x="8817935" y="5046922"/>
            <a:ext cx="4302642" cy="1477328"/>
          </a:xfrm>
          <a:prstGeom prst="rect">
            <a:avLst/>
          </a:prstGeom>
          <a:noFill/>
        </p:spPr>
        <p:txBody>
          <a:bodyPr wrap="square" rtlCol="0">
            <a:spAutoFit/>
          </a:bodyPr>
          <a:lstStyle/>
          <a:p>
            <a:r>
              <a:rPr lang="en-US" dirty="0"/>
              <a:t>Members-</a:t>
            </a:r>
          </a:p>
          <a:p>
            <a:pPr marL="285750" indent="-285750">
              <a:buFont typeface="Arial" panose="020B0604020202020204" pitchFamily="34" charset="0"/>
              <a:buChar char="•"/>
            </a:pPr>
            <a:r>
              <a:rPr lang="en-US" dirty="0"/>
              <a:t>Abhishek </a:t>
            </a:r>
            <a:r>
              <a:rPr lang="en-US" dirty="0" err="1"/>
              <a:t>Talole</a:t>
            </a:r>
            <a:endParaRPr lang="en-US" dirty="0"/>
          </a:p>
          <a:p>
            <a:pPr marL="285750" indent="-285750">
              <a:buFont typeface="Arial" panose="020B0604020202020204" pitchFamily="34" charset="0"/>
              <a:buChar char="•"/>
            </a:pPr>
            <a:r>
              <a:rPr lang="en-US" dirty="0"/>
              <a:t>Parth Pangavhane</a:t>
            </a:r>
          </a:p>
          <a:p>
            <a:pPr marL="285750" indent="-285750">
              <a:buFont typeface="Arial" panose="020B0604020202020204" pitchFamily="34" charset="0"/>
              <a:buChar char="•"/>
            </a:pPr>
            <a:r>
              <a:rPr lang="en-US" dirty="0"/>
              <a:t>Parimal </a:t>
            </a:r>
            <a:r>
              <a:rPr lang="en-US" dirty="0" err="1"/>
              <a:t>Avhad</a:t>
            </a:r>
            <a:endParaRPr lang="en-US" dirty="0"/>
          </a:p>
          <a:p>
            <a:pPr marL="285750" indent="-285750">
              <a:buFont typeface="Arial" panose="020B0604020202020204" pitchFamily="34" charset="0"/>
              <a:buChar char="•"/>
            </a:pPr>
            <a:r>
              <a:rPr lang="en-US" dirty="0"/>
              <a:t>Tushar </a:t>
            </a:r>
            <a:r>
              <a:rPr lang="en-US" dirty="0" err="1"/>
              <a:t>Gadekar</a:t>
            </a:r>
            <a:endParaRPr lang="en-US" dirty="0"/>
          </a:p>
        </p:txBody>
      </p:sp>
      <p:sp>
        <p:nvSpPr>
          <p:cNvPr id="7" name="TextBox 6">
            <a:extLst>
              <a:ext uri="{FF2B5EF4-FFF2-40B4-BE49-F238E27FC236}">
                <a16:creationId xmlns:a16="http://schemas.microsoft.com/office/drawing/2014/main" id="{4D9B4F01-15B8-4407-02B6-A0FE4DEAAD2B}"/>
              </a:ext>
            </a:extLst>
          </p:cNvPr>
          <p:cNvSpPr txBox="1"/>
          <p:nvPr/>
        </p:nvSpPr>
        <p:spPr>
          <a:xfrm>
            <a:off x="4947683" y="3912780"/>
            <a:ext cx="3267740" cy="646331"/>
          </a:xfrm>
          <a:prstGeom prst="rect">
            <a:avLst/>
          </a:prstGeom>
          <a:noFill/>
        </p:spPr>
        <p:txBody>
          <a:bodyPr wrap="square" rtlCol="0">
            <a:spAutoFit/>
          </a:bodyPr>
          <a:lstStyle/>
          <a:p>
            <a:r>
              <a:rPr lang="en-US" sz="3600" dirty="0">
                <a:latin typeface="Comic Sans MS" panose="030F0702030302020204" pitchFamily="66" charset="0"/>
              </a:rPr>
              <a:t>Group 6</a:t>
            </a:r>
          </a:p>
        </p:txBody>
      </p:sp>
    </p:spTree>
    <p:extLst>
      <p:ext uri="{BB962C8B-B14F-4D97-AF65-F5344CB8AC3E}">
        <p14:creationId xmlns:p14="http://schemas.microsoft.com/office/powerpoint/2010/main" val="395700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574157" y="1779467"/>
            <a:ext cx="9236149" cy="1815882"/>
          </a:xfrm>
          <a:prstGeom prst="rect">
            <a:avLst/>
          </a:prstGeom>
          <a:noFill/>
        </p:spPr>
        <p:txBody>
          <a:bodyPr wrap="square" rtlCol="0">
            <a:spAutoFit/>
          </a:bodyPr>
          <a:lstStyle/>
          <a:p>
            <a:pPr algn="l" fontAlgn="base"/>
            <a:r>
              <a:rPr lang="en-US" sz="4000" b="0" i="0" dirty="0">
                <a:solidFill>
                  <a:srgbClr val="444444"/>
                </a:solidFill>
                <a:effectLst/>
                <a:latin typeface="Georgia" panose="02040502050405020303" pitchFamily="18" charset="0"/>
              </a:rPr>
              <a:t>7. Run Python File</a:t>
            </a:r>
          </a:p>
          <a:p>
            <a:pPr algn="ctr"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The beginner Python project is now complete, you can run the Python file from the command prompt. Make sure to give an image path using ‘-</a:t>
            </a:r>
            <a:r>
              <a:rPr lang="en-US" b="0" i="0" dirty="0" err="1">
                <a:solidFill>
                  <a:srgbClr val="444444"/>
                </a:solidFill>
                <a:effectLst/>
                <a:latin typeface="Georgia" panose="02040502050405020303" pitchFamily="18" charset="0"/>
              </a:rPr>
              <a:t>i</a:t>
            </a:r>
            <a:r>
              <a:rPr lang="en-US" b="0" i="0" dirty="0">
                <a:solidFill>
                  <a:srgbClr val="444444"/>
                </a:solidFill>
                <a:effectLst/>
                <a:latin typeface="Georgia" panose="02040502050405020303" pitchFamily="18" charset="0"/>
              </a:rPr>
              <a:t>’ argument. If the image is in another directory, then you need to give full path of the image:</a:t>
            </a:r>
          </a:p>
        </p:txBody>
      </p:sp>
      <p:pic>
        <p:nvPicPr>
          <p:cNvPr id="7" name="Google Shape;137;p16">
            <a:extLst>
              <a:ext uri="{FF2B5EF4-FFF2-40B4-BE49-F238E27FC236}">
                <a16:creationId xmlns:a16="http://schemas.microsoft.com/office/drawing/2014/main" id="{97593826-24B4-7CED-0BF8-87D046D1C905}"/>
              </a:ext>
            </a:extLst>
          </p:cNvPr>
          <p:cNvPicPr preferRelativeResize="0"/>
          <p:nvPr/>
        </p:nvPicPr>
        <p:blipFill rotWithShape="1">
          <a:blip r:embed="rId2">
            <a:alphaModFix/>
          </a:blip>
          <a:srcRect/>
          <a:stretch/>
        </p:blipFill>
        <p:spPr>
          <a:xfrm>
            <a:off x="8073655" y="2480891"/>
            <a:ext cx="3969490" cy="3905693"/>
          </a:xfrm>
          <a:prstGeom prst="rect">
            <a:avLst/>
          </a:prstGeom>
          <a:noFill/>
          <a:ln>
            <a:noFill/>
          </a:ln>
        </p:spPr>
      </p:pic>
      <p:pic>
        <p:nvPicPr>
          <p:cNvPr id="5" name="Picture 4">
            <a:extLst>
              <a:ext uri="{FF2B5EF4-FFF2-40B4-BE49-F238E27FC236}">
                <a16:creationId xmlns:a16="http://schemas.microsoft.com/office/drawing/2014/main" id="{04762754-FA2B-183C-8F7C-B9D7C17FE125}"/>
              </a:ext>
            </a:extLst>
          </p:cNvPr>
          <p:cNvPicPr>
            <a:picLocks noChangeAspect="1"/>
          </p:cNvPicPr>
          <p:nvPr/>
        </p:nvPicPr>
        <p:blipFill>
          <a:blip r:embed="rId3"/>
          <a:stretch>
            <a:fillRect/>
          </a:stretch>
        </p:blipFill>
        <p:spPr>
          <a:xfrm>
            <a:off x="636966" y="4314454"/>
            <a:ext cx="9350550" cy="365792"/>
          </a:xfrm>
          <a:prstGeom prst="rect">
            <a:avLst/>
          </a:prstGeom>
        </p:spPr>
      </p:pic>
    </p:spTree>
    <p:extLst>
      <p:ext uri="{BB962C8B-B14F-4D97-AF65-F5344CB8AC3E}">
        <p14:creationId xmlns:p14="http://schemas.microsoft.com/office/powerpoint/2010/main" val="329130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460744" y="1141513"/>
            <a:ext cx="7137992" cy="2616101"/>
          </a:xfrm>
          <a:prstGeom prst="rect">
            <a:avLst/>
          </a:prstGeom>
          <a:noFill/>
        </p:spPr>
        <p:txBody>
          <a:bodyPr wrap="square" rtlCol="0">
            <a:spAutoFit/>
          </a:bodyPr>
          <a:lstStyle/>
          <a:p>
            <a:pPr algn="ctr" fontAlgn="base"/>
            <a:r>
              <a:rPr lang="en-US" sz="5400" b="0" i="0" dirty="0">
                <a:solidFill>
                  <a:srgbClr val="100F0D"/>
                </a:solidFill>
                <a:effectLst/>
                <a:latin typeface="Times New Roman" panose="02020603050405020304" pitchFamily="18" charset="0"/>
                <a:cs typeface="Times New Roman" panose="02020603050405020304" pitchFamily="18" charset="0"/>
              </a:rPr>
              <a:t>Conclusion</a:t>
            </a:r>
            <a:r>
              <a:rPr lang="en-US" sz="5400" b="0" i="0" dirty="0">
                <a:solidFill>
                  <a:srgbClr val="BFE4FF"/>
                </a:solidFill>
                <a:effectLst/>
                <a:latin typeface="Times New Roman" panose="02020603050405020304" pitchFamily="18" charset="0"/>
                <a:cs typeface="Times New Roman" panose="02020603050405020304" pitchFamily="18" charset="0"/>
              </a:rPr>
              <a:t> </a:t>
            </a:r>
          </a:p>
          <a:p>
            <a:pPr algn="ctr" fontAlgn="base"/>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l" fontAlgn="base"/>
            <a:r>
              <a:rPr lang="en-US" b="0" i="0" dirty="0">
                <a:solidFill>
                  <a:srgbClr val="444444"/>
                </a:solidFill>
                <a:effectLst/>
                <a:latin typeface="Georgia" panose="02040502050405020303" pitchFamily="18" charset="0"/>
              </a:rPr>
              <a:t>In this Python project with source code, we learned about colors and how we can extract color RGB values and the color name of a pixel. We learned how to handle events like double-clicking on the window and saw how to read CSV files with pandas and perform operations on data. This is used in numerous image editing and drawing apps.</a:t>
            </a:r>
          </a:p>
        </p:txBody>
      </p:sp>
      <p:pic>
        <p:nvPicPr>
          <p:cNvPr id="2" name="Google Shape;155;p18">
            <a:extLst>
              <a:ext uri="{FF2B5EF4-FFF2-40B4-BE49-F238E27FC236}">
                <a16:creationId xmlns:a16="http://schemas.microsoft.com/office/drawing/2014/main" id="{C369A467-88CD-47CC-DEC3-935A0CAD194A}"/>
              </a:ext>
            </a:extLst>
          </p:cNvPr>
          <p:cNvPicPr preferRelativeResize="0"/>
          <p:nvPr/>
        </p:nvPicPr>
        <p:blipFill rotWithShape="1">
          <a:blip r:embed="rId2">
            <a:alphaModFix/>
          </a:blip>
          <a:srcRect/>
          <a:stretch/>
        </p:blipFill>
        <p:spPr>
          <a:xfrm>
            <a:off x="8009859" y="1994481"/>
            <a:ext cx="3976577" cy="4604793"/>
          </a:xfrm>
          <a:prstGeom prst="rect">
            <a:avLst/>
          </a:prstGeom>
          <a:noFill/>
          <a:ln>
            <a:noFill/>
          </a:ln>
        </p:spPr>
      </p:pic>
    </p:spTree>
    <p:extLst>
      <p:ext uri="{BB962C8B-B14F-4D97-AF65-F5344CB8AC3E}">
        <p14:creationId xmlns:p14="http://schemas.microsoft.com/office/powerpoint/2010/main" val="218030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460744" y="1141513"/>
            <a:ext cx="7137992" cy="3200876"/>
          </a:xfrm>
          <a:prstGeom prst="rect">
            <a:avLst/>
          </a:prstGeom>
          <a:noFill/>
        </p:spPr>
        <p:txBody>
          <a:bodyPr wrap="square" rtlCol="0">
            <a:spAutoFit/>
          </a:bodyPr>
          <a:lstStyle/>
          <a:p>
            <a:pPr fontAlgn="base"/>
            <a:r>
              <a:rPr lang="en-US" sz="5400" b="0" i="0" dirty="0">
                <a:solidFill>
                  <a:srgbClr val="100F0D"/>
                </a:solidFill>
                <a:effectLst/>
                <a:latin typeface="Times New Roman" panose="02020603050405020304" pitchFamily="18" charset="0"/>
                <a:cs typeface="Times New Roman" panose="02020603050405020304" pitchFamily="18" charset="0"/>
              </a:rPr>
              <a:t>References</a:t>
            </a:r>
          </a:p>
          <a:p>
            <a:pPr fontAlgn="base"/>
            <a:r>
              <a:rPr lang="en-US" sz="2800" b="0" i="0" dirty="0">
                <a:solidFill>
                  <a:srgbClr val="BFE4FF"/>
                </a:solidFill>
                <a:effectLst/>
                <a:latin typeface="Times New Roman" panose="02020603050405020304" pitchFamily="18" charset="0"/>
                <a:cs typeface="Times New Roman" panose="02020603050405020304" pitchFamily="18" charset="0"/>
              </a:rPr>
              <a:t> </a:t>
            </a:r>
          </a:p>
          <a:p>
            <a:pPr marL="342900" indent="-342900" fontAlgn="base">
              <a:buFont typeface="Arial" panose="020B0604020202020204" pitchFamily="34" charset="0"/>
              <a:buChar char="•"/>
            </a:pPr>
            <a:r>
              <a:rPr lang="en-US" sz="2000" b="0" i="0" dirty="0">
                <a:solidFill>
                  <a:srgbClr val="00B0F0"/>
                </a:solidFill>
                <a:effectLst/>
                <a:latin typeface="Times New Roman" panose="02020603050405020304" pitchFamily="18" charset="0"/>
                <a:cs typeface="Times New Roman" panose="02020603050405020304" pitchFamily="18" charset="0"/>
                <a:hlinkClick r:id="rId2"/>
              </a:rPr>
              <a:t>https://ieeexplore.ieee.org/document/618800</a:t>
            </a:r>
          </a:p>
          <a:p>
            <a:pPr marL="342900" indent="-342900" fontAlgn="base">
              <a:buFont typeface="Arial" panose="020B0604020202020204" pitchFamily="34" charset="0"/>
              <a:buChar char="•"/>
            </a:pPr>
            <a:r>
              <a:rPr lang="en-US" sz="2000" b="0" i="0" dirty="0">
                <a:solidFill>
                  <a:srgbClr val="00B0F0"/>
                </a:solidFill>
                <a:effectLst/>
                <a:latin typeface="Times New Roman" panose="02020603050405020304" pitchFamily="18" charset="0"/>
                <a:cs typeface="Times New Roman" panose="02020603050405020304" pitchFamily="18" charset="0"/>
                <a:hlinkClick r:id="rId2"/>
              </a:rPr>
              <a:t>https://youtu.be/t71sQ6WY7L4</a:t>
            </a:r>
            <a:endParaRPr lang="en-US" sz="2000" b="0" i="0" dirty="0">
              <a:solidFill>
                <a:srgbClr val="00B0F0"/>
              </a:solidFill>
              <a:effectLst/>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000" b="0" i="0" dirty="0">
                <a:solidFill>
                  <a:srgbClr val="00B0F0"/>
                </a:solidFill>
                <a:effectLst/>
                <a:latin typeface="Times New Roman" panose="02020603050405020304" pitchFamily="18" charset="0"/>
                <a:cs typeface="Times New Roman" panose="02020603050405020304" pitchFamily="18" charset="0"/>
                <a:hlinkClick r:id="rId3"/>
              </a:rPr>
              <a:t>https://data-flair.training/blogs/project-in-python-colour-detection/</a:t>
            </a:r>
            <a:endParaRPr lang="en-US" sz="2000" dirty="0">
              <a:solidFill>
                <a:srgbClr val="00B0F0"/>
              </a:solidFill>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000" b="0" i="0" dirty="0">
                <a:solidFill>
                  <a:srgbClr val="00B0F0"/>
                </a:solidFill>
                <a:effectLst/>
                <a:latin typeface="Times New Roman" panose="02020603050405020304" pitchFamily="18" charset="0"/>
                <a:cs typeface="Times New Roman" panose="02020603050405020304" pitchFamily="18" charset="0"/>
                <a:hlinkClick r:id="rId4"/>
              </a:rPr>
              <a:t>https://pypi.org/search/?q=color+dection&amp;o</a:t>
            </a:r>
            <a:endParaRPr lang="en-US" sz="2000" b="0" i="0" dirty="0">
              <a:solidFill>
                <a:srgbClr val="00B0F0"/>
              </a:solidFill>
              <a:effectLst/>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endParaRPr lang="en-US" sz="2000" b="0" i="0" dirty="0">
              <a:solidFill>
                <a:srgbClr val="00B0F0"/>
              </a:solidFill>
              <a:effectLst/>
              <a:latin typeface="Times New Roman" panose="02020603050405020304" pitchFamily="18" charset="0"/>
              <a:cs typeface="Times New Roman" panose="02020603050405020304" pitchFamily="18" charset="0"/>
            </a:endParaRPr>
          </a:p>
        </p:txBody>
      </p:sp>
      <p:pic>
        <p:nvPicPr>
          <p:cNvPr id="2" name="Google Shape;155;p18">
            <a:extLst>
              <a:ext uri="{FF2B5EF4-FFF2-40B4-BE49-F238E27FC236}">
                <a16:creationId xmlns:a16="http://schemas.microsoft.com/office/drawing/2014/main" id="{C369A467-88CD-47CC-DEC3-935A0CAD194A}"/>
              </a:ext>
            </a:extLst>
          </p:cNvPr>
          <p:cNvPicPr preferRelativeResize="0"/>
          <p:nvPr/>
        </p:nvPicPr>
        <p:blipFill rotWithShape="1">
          <a:blip r:embed="rId5">
            <a:alphaModFix/>
          </a:blip>
          <a:srcRect/>
          <a:stretch/>
        </p:blipFill>
        <p:spPr>
          <a:xfrm>
            <a:off x="8009859" y="1994481"/>
            <a:ext cx="3976577" cy="4604793"/>
          </a:xfrm>
          <a:prstGeom prst="rect">
            <a:avLst/>
          </a:prstGeom>
          <a:noFill/>
          <a:ln>
            <a:noFill/>
          </a:ln>
        </p:spPr>
      </p:pic>
    </p:spTree>
    <p:extLst>
      <p:ext uri="{BB962C8B-B14F-4D97-AF65-F5344CB8AC3E}">
        <p14:creationId xmlns:p14="http://schemas.microsoft.com/office/powerpoint/2010/main" val="37440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7;p20">
            <a:extLst>
              <a:ext uri="{FF2B5EF4-FFF2-40B4-BE49-F238E27FC236}">
                <a16:creationId xmlns:a16="http://schemas.microsoft.com/office/drawing/2014/main" id="{DF757C29-28EF-EF5C-31A7-5F01C5043888}"/>
              </a:ext>
            </a:extLst>
          </p:cNvPr>
          <p:cNvSpPr txBox="1"/>
          <p:nvPr/>
        </p:nvSpPr>
        <p:spPr>
          <a:xfrm>
            <a:off x="1371746" y="1861419"/>
            <a:ext cx="9147300" cy="169892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15000"/>
              </a:lnSpc>
              <a:spcBef>
                <a:spcPts val="0"/>
              </a:spcBef>
              <a:spcAft>
                <a:spcPts val="0"/>
              </a:spcAft>
              <a:buNone/>
            </a:pPr>
            <a:r>
              <a:rPr lang="en-US" sz="9600" b="1" dirty="0">
                <a:latin typeface="Times New Roman" panose="02020603050405020304" pitchFamily="18" charset="0"/>
                <a:ea typeface="DM Sans"/>
                <a:cs typeface="Times New Roman" panose="02020603050405020304" pitchFamily="18" charset="0"/>
                <a:sym typeface="DM Sans"/>
              </a:rPr>
              <a:t>Thank You..!</a:t>
            </a:r>
            <a:endParaRPr dirty="0">
              <a:latin typeface="Times New Roman" panose="02020603050405020304" pitchFamily="18" charset="0"/>
              <a:cs typeface="Times New Roman" panose="02020603050405020304" pitchFamily="18" charset="0"/>
            </a:endParaRPr>
          </a:p>
        </p:txBody>
      </p:sp>
      <p:grpSp>
        <p:nvGrpSpPr>
          <p:cNvPr id="5" name="Google Shape;168;p20">
            <a:extLst>
              <a:ext uri="{FF2B5EF4-FFF2-40B4-BE49-F238E27FC236}">
                <a16:creationId xmlns:a16="http://schemas.microsoft.com/office/drawing/2014/main" id="{1A317391-3365-09A5-E80F-5B4431C9F5AA}"/>
              </a:ext>
            </a:extLst>
          </p:cNvPr>
          <p:cNvGrpSpPr/>
          <p:nvPr/>
        </p:nvGrpSpPr>
        <p:grpSpPr>
          <a:xfrm>
            <a:off x="7237228" y="3884428"/>
            <a:ext cx="4247217" cy="2386699"/>
            <a:chOff x="0" y="0"/>
            <a:chExt cx="6525684" cy="3761167"/>
          </a:xfrm>
        </p:grpSpPr>
        <p:pic>
          <p:nvPicPr>
            <p:cNvPr id="8" name="Google Shape;169;p20">
              <a:extLst>
                <a:ext uri="{FF2B5EF4-FFF2-40B4-BE49-F238E27FC236}">
                  <a16:creationId xmlns:a16="http://schemas.microsoft.com/office/drawing/2014/main" id="{B68B2DCD-7AB4-ECB0-4863-42FEBDB17FAE}"/>
                </a:ext>
              </a:extLst>
            </p:cNvPr>
            <p:cNvPicPr preferRelativeResize="0"/>
            <p:nvPr/>
          </p:nvPicPr>
          <p:blipFill rotWithShape="1">
            <a:blip r:embed="rId2">
              <a:alphaModFix/>
            </a:blip>
            <a:srcRect/>
            <a:stretch/>
          </p:blipFill>
          <p:spPr>
            <a:xfrm>
              <a:off x="0" y="0"/>
              <a:ext cx="6525684" cy="3761167"/>
            </a:xfrm>
            <a:prstGeom prst="rect">
              <a:avLst/>
            </a:prstGeom>
            <a:noFill/>
            <a:ln>
              <a:noFill/>
            </a:ln>
          </p:spPr>
        </p:pic>
        <p:sp>
          <p:nvSpPr>
            <p:cNvPr id="9" name="Google Shape;170;p20">
              <a:extLst>
                <a:ext uri="{FF2B5EF4-FFF2-40B4-BE49-F238E27FC236}">
                  <a16:creationId xmlns:a16="http://schemas.microsoft.com/office/drawing/2014/main" id="{A84AB04A-9543-295B-9E20-8A5677B32F3C}"/>
                </a:ext>
              </a:extLst>
            </p:cNvPr>
            <p:cNvSpPr txBox="1"/>
            <p:nvPr/>
          </p:nvSpPr>
          <p:spPr>
            <a:xfrm>
              <a:off x="892469" y="534385"/>
              <a:ext cx="4740746" cy="162967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lnSpc>
                  <a:spcPct val="120000"/>
                </a:lnSpc>
              </a:pPr>
              <a:r>
                <a:rPr lang="en-US" sz="2800" dirty="0">
                  <a:solidFill>
                    <a:srgbClr val="FFFFFF"/>
                  </a:solidFill>
                  <a:latin typeface="DM Sans"/>
                  <a:ea typeface="DM Sans"/>
                  <a:cs typeface="DM Sans"/>
                  <a:sym typeface="DM Sans"/>
                </a:rPr>
                <a:t> </a:t>
              </a:r>
              <a:r>
                <a:rPr lang="en-US" sz="2800" b="0" i="0" u="none" strike="noStrike" cap="none" dirty="0">
                  <a:solidFill>
                    <a:srgbClr val="FFFFFF"/>
                  </a:solidFill>
                  <a:latin typeface="Times New Roman" panose="02020603050405020304" pitchFamily="18" charset="0"/>
                  <a:ea typeface="DM Sans"/>
                  <a:cs typeface="Times New Roman" panose="02020603050405020304" pitchFamily="18" charset="0"/>
                  <a:sym typeface="DM Sans"/>
                </a:rPr>
                <a:t>Have a great day ahead.</a:t>
              </a:r>
              <a:endParaRPr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2201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942755" y="1956390"/>
            <a:ext cx="6932428" cy="3693319"/>
          </a:xfrm>
          <a:prstGeom prst="rect">
            <a:avLst/>
          </a:prstGeom>
          <a:noFill/>
        </p:spPr>
        <p:txBody>
          <a:bodyPr wrap="square" rtlCol="0">
            <a:spAutoFit/>
          </a:bodyPr>
          <a:lstStyle/>
          <a:p>
            <a:pPr algn="ctr"/>
            <a:r>
              <a:rPr lang="en-US" sz="4000" b="0" i="0" dirty="0">
                <a:solidFill>
                  <a:srgbClr val="444444"/>
                </a:solidFill>
                <a:effectLst/>
                <a:latin typeface="Times New Roman" panose="02020603050405020304" pitchFamily="18" charset="0"/>
                <a:cs typeface="Times New Roman" panose="02020603050405020304" pitchFamily="18" charset="0"/>
              </a:rPr>
              <a:t>What is </a:t>
            </a:r>
            <a:r>
              <a:rPr lang="en-US" sz="4000" b="0" i="0" dirty="0" err="1">
                <a:solidFill>
                  <a:srgbClr val="444444"/>
                </a:solidFill>
                <a:effectLst/>
                <a:latin typeface="Times New Roman" panose="02020603050405020304" pitchFamily="18" charset="0"/>
                <a:cs typeface="Times New Roman" panose="02020603050405020304" pitchFamily="18" charset="0"/>
              </a:rPr>
              <a:t>Colour</a:t>
            </a:r>
            <a:r>
              <a:rPr lang="en-US" sz="4000" b="0" i="0" dirty="0">
                <a:solidFill>
                  <a:srgbClr val="444444"/>
                </a:solidFill>
                <a:effectLst/>
                <a:latin typeface="Times New Roman" panose="02020603050405020304" pitchFamily="18" charset="0"/>
                <a:cs typeface="Times New Roman" panose="02020603050405020304" pitchFamily="18" charset="0"/>
              </a:rPr>
              <a:t> Detection?</a:t>
            </a:r>
          </a:p>
          <a:p>
            <a:pPr algn="ctr"/>
            <a:endParaRPr lang="en-US" sz="1400" b="0"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b="0" i="0" dirty="0" err="1">
                <a:solidFill>
                  <a:srgbClr val="444444"/>
                </a:solidFill>
                <a:effectLst/>
                <a:latin typeface="Georgia" panose="02040502050405020303" pitchFamily="18" charset="0"/>
              </a:rPr>
              <a:t>Colour</a:t>
            </a:r>
            <a:r>
              <a:rPr lang="en-US" b="0" i="0" dirty="0">
                <a:solidFill>
                  <a:srgbClr val="444444"/>
                </a:solidFill>
                <a:effectLst/>
                <a:latin typeface="Georgia" panose="02040502050405020303" pitchFamily="18" charset="0"/>
              </a:rPr>
              <a:t> detection is the process of detecting the name of any color. Simple isn’t it? Well, for humans this is an extremely easy task but for computers, it is not straightforward. Human eyes and brains work together to translate light into color. Light receptors that are present in our eyes transmit the signal to the brain. Our brain then recognizes the color. Since childhood, we have mapped certain lights with their color names. We will be using the somewhat same strategy to detect color names.</a:t>
            </a:r>
          </a:p>
          <a:p>
            <a:br>
              <a:rPr lang="en-US" b="0" i="0" u="sng" dirty="0">
                <a:solidFill>
                  <a:srgbClr val="65ABF6"/>
                </a:solidFill>
                <a:effectLst/>
                <a:latin typeface="Georgia" panose="02040502050405020303" pitchFamily="18" charset="0"/>
                <a:hlinkClick r:id="rId2"/>
              </a:rPr>
            </a:br>
            <a:endParaRPr lang="en-US" dirty="0"/>
          </a:p>
        </p:txBody>
      </p:sp>
      <p:pic>
        <p:nvPicPr>
          <p:cNvPr id="5" name="Google Shape;162;p19">
            <a:extLst>
              <a:ext uri="{FF2B5EF4-FFF2-40B4-BE49-F238E27FC236}">
                <a16:creationId xmlns:a16="http://schemas.microsoft.com/office/drawing/2014/main" id="{12E50E83-EB2B-01A4-E281-00FAD680B090}"/>
              </a:ext>
            </a:extLst>
          </p:cNvPr>
          <p:cNvPicPr preferRelativeResize="0"/>
          <p:nvPr/>
        </p:nvPicPr>
        <p:blipFill rotWithShape="1">
          <a:blip r:embed="rId3">
            <a:alphaModFix/>
          </a:blip>
          <a:srcRect/>
          <a:stretch/>
        </p:blipFill>
        <p:spPr>
          <a:xfrm flipH="1">
            <a:off x="8699379" y="1122083"/>
            <a:ext cx="2406154" cy="4812308"/>
          </a:xfrm>
          <a:prstGeom prst="rect">
            <a:avLst/>
          </a:prstGeom>
          <a:noFill/>
          <a:ln>
            <a:noFill/>
          </a:ln>
        </p:spPr>
      </p:pic>
      <p:sp>
        <p:nvSpPr>
          <p:cNvPr id="6" name="TextBox 5">
            <a:extLst>
              <a:ext uri="{FF2B5EF4-FFF2-40B4-BE49-F238E27FC236}">
                <a16:creationId xmlns:a16="http://schemas.microsoft.com/office/drawing/2014/main" id="{39277A2C-7809-5BB8-5D17-FB17663A2B91}"/>
              </a:ext>
            </a:extLst>
          </p:cNvPr>
          <p:cNvSpPr txBox="1"/>
          <p:nvPr/>
        </p:nvSpPr>
        <p:spPr>
          <a:xfrm>
            <a:off x="460744" y="262270"/>
            <a:ext cx="7740503" cy="1015663"/>
          </a:xfrm>
          <a:prstGeom prst="rect">
            <a:avLst/>
          </a:prstGeom>
          <a:noFill/>
        </p:spPr>
        <p:txBody>
          <a:bodyPr wrap="square" rtlCol="0">
            <a:spAutoFit/>
          </a:bodyPr>
          <a:lstStyle/>
          <a:p>
            <a:pPr marL="857250" indent="-857250">
              <a:buFont typeface="Wingdings" panose="05000000000000000000" pitchFamily="2" charset="2"/>
              <a:buChar char="v"/>
            </a:pPr>
            <a:r>
              <a:rPr lang="en-US" sz="6000" dirty="0">
                <a:solidFill>
                  <a:srgbClr val="FF0000"/>
                </a:solidFill>
                <a:latin typeface="Times New Roman" panose="02020603050405020304" pitchFamily="18" charset="0"/>
                <a:cs typeface="Times New Roman" panose="02020603050405020304" pitchFamily="18" charset="0"/>
              </a:rPr>
              <a:t>Introduction </a:t>
            </a:r>
          </a:p>
        </p:txBody>
      </p:sp>
    </p:spTree>
    <p:extLst>
      <p:ext uri="{BB962C8B-B14F-4D97-AF65-F5344CB8AC3E}">
        <p14:creationId xmlns:p14="http://schemas.microsoft.com/office/powerpoint/2010/main" val="186501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1070345" y="2098158"/>
            <a:ext cx="6500037" cy="3200876"/>
          </a:xfrm>
          <a:prstGeom prst="rect">
            <a:avLst/>
          </a:prstGeom>
          <a:noFill/>
        </p:spPr>
        <p:txBody>
          <a:bodyPr wrap="square" rtlCol="0">
            <a:spAutoFit/>
          </a:bodyPr>
          <a:lstStyle/>
          <a:p>
            <a:pPr marL="571500" indent="-571500" algn="ctr" fontAlgn="base">
              <a:buFont typeface="Wingdings" panose="05000000000000000000" pitchFamily="2" charset="2"/>
              <a:buChar char="v"/>
            </a:pPr>
            <a:r>
              <a:rPr lang="en-US" sz="4000" b="0" i="0" dirty="0">
                <a:solidFill>
                  <a:srgbClr val="FFB001"/>
                </a:solidFill>
                <a:effectLst/>
                <a:latin typeface="Georgia" panose="02040502050405020303" pitchFamily="18" charset="0"/>
              </a:rPr>
              <a:t>About the Python Project</a:t>
            </a:r>
          </a:p>
          <a:p>
            <a:pPr algn="ctr"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In this color detection Python project, we are going to build an application through which you can automatically get the name of the color by clicking on them. So for this, we will have a data file that contains the color name and its values. Then we will calculate the distance from each color and find the shortest one.</a:t>
            </a:r>
          </a:p>
          <a:p>
            <a:br>
              <a:rPr lang="en-US" b="0" i="0" u="sng" dirty="0">
                <a:solidFill>
                  <a:srgbClr val="65ABF6"/>
                </a:solidFill>
                <a:effectLst/>
                <a:latin typeface="Georgia" panose="02040502050405020303" pitchFamily="18" charset="0"/>
                <a:hlinkClick r:id="rId2"/>
              </a:rPr>
            </a:br>
            <a:endParaRPr lang="en-US" dirty="0"/>
          </a:p>
        </p:txBody>
      </p:sp>
      <p:pic>
        <p:nvPicPr>
          <p:cNvPr id="2" name="Google Shape;125;p15">
            <a:extLst>
              <a:ext uri="{FF2B5EF4-FFF2-40B4-BE49-F238E27FC236}">
                <a16:creationId xmlns:a16="http://schemas.microsoft.com/office/drawing/2014/main" id="{84FB2ED4-29AB-8AB7-A261-CD5ADD1CC515}"/>
              </a:ext>
            </a:extLst>
          </p:cNvPr>
          <p:cNvPicPr preferRelativeResize="0"/>
          <p:nvPr/>
        </p:nvPicPr>
        <p:blipFill rotWithShape="1">
          <a:blip r:embed="rId3">
            <a:alphaModFix/>
          </a:blip>
          <a:srcRect/>
          <a:stretch/>
        </p:blipFill>
        <p:spPr>
          <a:xfrm>
            <a:off x="8656009" y="503273"/>
            <a:ext cx="3826614" cy="7861005"/>
          </a:xfrm>
          <a:prstGeom prst="rect">
            <a:avLst/>
          </a:prstGeom>
          <a:noFill/>
          <a:ln>
            <a:noFill/>
          </a:ln>
        </p:spPr>
      </p:pic>
    </p:spTree>
    <p:extLst>
      <p:ext uri="{BB962C8B-B14F-4D97-AF65-F5344CB8AC3E}">
        <p14:creationId xmlns:p14="http://schemas.microsoft.com/office/powerpoint/2010/main" val="377035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1063255" y="1183757"/>
            <a:ext cx="8286307" cy="2092881"/>
          </a:xfrm>
          <a:prstGeom prst="rect">
            <a:avLst/>
          </a:prstGeom>
          <a:noFill/>
        </p:spPr>
        <p:txBody>
          <a:bodyPr wrap="square" rtlCol="0">
            <a:spAutoFit/>
          </a:bodyPr>
          <a:lstStyle/>
          <a:p>
            <a:pPr marL="742950" indent="-742950" algn="l" fontAlgn="base">
              <a:buFont typeface="+mj-lt"/>
              <a:buAutoNum type="arabicPeriod"/>
            </a:pPr>
            <a:r>
              <a:rPr lang="en-US" sz="4000" b="0" i="0" dirty="0">
                <a:solidFill>
                  <a:srgbClr val="444444"/>
                </a:solidFill>
                <a:effectLst/>
                <a:latin typeface="Georgia" panose="02040502050405020303" pitchFamily="18" charset="0"/>
              </a:rPr>
              <a:t>Taking an image from the user</a:t>
            </a:r>
          </a:p>
          <a:p>
            <a:pPr algn="ctr"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We are using </a:t>
            </a:r>
            <a:r>
              <a:rPr lang="en-US" b="1" i="0" dirty="0" err="1">
                <a:solidFill>
                  <a:srgbClr val="444444"/>
                </a:solidFill>
                <a:effectLst/>
                <a:latin typeface="Georgia" panose="02040502050405020303" pitchFamily="18" charset="0"/>
              </a:rPr>
              <a:t>argparse</a:t>
            </a:r>
            <a:r>
              <a:rPr lang="en-US" b="0" i="0" dirty="0">
                <a:solidFill>
                  <a:srgbClr val="444444"/>
                </a:solidFill>
                <a:effectLst/>
                <a:latin typeface="Georgia" panose="02040502050405020303" pitchFamily="18" charset="0"/>
              </a:rPr>
              <a:t> library to create an argument parser. We can directly give an image path from the command prompt:</a:t>
            </a:r>
          </a:p>
          <a:p>
            <a:br>
              <a:rPr lang="en-US" b="0" i="0" u="sng" dirty="0">
                <a:solidFill>
                  <a:srgbClr val="65ABF6"/>
                </a:solidFill>
                <a:effectLst/>
                <a:latin typeface="Georgia" panose="02040502050405020303" pitchFamily="18" charset="0"/>
                <a:hlinkClick r:id="rId2"/>
              </a:rPr>
            </a:br>
            <a:endParaRPr lang="en-US" dirty="0"/>
          </a:p>
        </p:txBody>
      </p:sp>
      <p:pic>
        <p:nvPicPr>
          <p:cNvPr id="6" name="Picture 5">
            <a:extLst>
              <a:ext uri="{FF2B5EF4-FFF2-40B4-BE49-F238E27FC236}">
                <a16:creationId xmlns:a16="http://schemas.microsoft.com/office/drawing/2014/main" id="{EE21AAE4-CF7C-7CB0-9C0F-6158D0CA6E67}"/>
              </a:ext>
            </a:extLst>
          </p:cNvPr>
          <p:cNvPicPr>
            <a:picLocks noChangeAspect="1"/>
          </p:cNvPicPr>
          <p:nvPr/>
        </p:nvPicPr>
        <p:blipFill>
          <a:blip r:embed="rId3"/>
          <a:stretch>
            <a:fillRect/>
          </a:stretch>
        </p:blipFill>
        <p:spPr>
          <a:xfrm>
            <a:off x="698776" y="2934791"/>
            <a:ext cx="9320068" cy="1722269"/>
          </a:xfrm>
          <a:prstGeom prst="rect">
            <a:avLst/>
          </a:prstGeom>
        </p:spPr>
      </p:pic>
      <p:pic>
        <p:nvPicPr>
          <p:cNvPr id="7" name="Google Shape;137;p16">
            <a:extLst>
              <a:ext uri="{FF2B5EF4-FFF2-40B4-BE49-F238E27FC236}">
                <a16:creationId xmlns:a16="http://schemas.microsoft.com/office/drawing/2014/main" id="{40AD73A9-7136-1AE1-C588-60A88513EBF3}"/>
              </a:ext>
            </a:extLst>
          </p:cNvPr>
          <p:cNvPicPr preferRelativeResize="0"/>
          <p:nvPr/>
        </p:nvPicPr>
        <p:blipFill rotWithShape="1">
          <a:blip r:embed="rId4">
            <a:alphaModFix/>
          </a:blip>
          <a:srcRect/>
          <a:stretch/>
        </p:blipFill>
        <p:spPr>
          <a:xfrm>
            <a:off x="8222510" y="2131790"/>
            <a:ext cx="3969490" cy="3905693"/>
          </a:xfrm>
          <a:prstGeom prst="rect">
            <a:avLst/>
          </a:prstGeom>
          <a:noFill/>
          <a:ln>
            <a:noFill/>
          </a:ln>
        </p:spPr>
      </p:pic>
      <p:sp>
        <p:nvSpPr>
          <p:cNvPr id="8" name="TextBox 7">
            <a:extLst>
              <a:ext uri="{FF2B5EF4-FFF2-40B4-BE49-F238E27FC236}">
                <a16:creationId xmlns:a16="http://schemas.microsoft.com/office/drawing/2014/main" id="{49EA64C7-52A5-7868-7605-CB50B1DE7AD4}"/>
              </a:ext>
            </a:extLst>
          </p:cNvPr>
          <p:cNvSpPr txBox="1"/>
          <p:nvPr/>
        </p:nvSpPr>
        <p:spPr>
          <a:xfrm>
            <a:off x="439479" y="290623"/>
            <a:ext cx="8109098" cy="830997"/>
          </a:xfrm>
          <a:prstGeom prst="rect">
            <a:avLst/>
          </a:prstGeom>
          <a:noFill/>
        </p:spPr>
        <p:txBody>
          <a:bodyPr wrap="square" rtlCol="0">
            <a:spAutoFit/>
          </a:bodyPr>
          <a:lstStyle/>
          <a:p>
            <a:pPr marL="685800" indent="-685800">
              <a:buFont typeface="Wingdings" panose="05000000000000000000" pitchFamily="2" charset="2"/>
              <a:buChar char="v"/>
            </a:pPr>
            <a:r>
              <a:rPr lang="en-US" sz="4800" dirty="0">
                <a:solidFill>
                  <a:srgbClr val="43C466"/>
                </a:solidFill>
                <a:latin typeface="Times New Roman" panose="02020603050405020304" pitchFamily="18" charset="0"/>
                <a:cs typeface="Times New Roman" panose="02020603050405020304" pitchFamily="18" charset="0"/>
              </a:rPr>
              <a:t>Steps</a:t>
            </a:r>
          </a:p>
        </p:txBody>
      </p:sp>
    </p:spTree>
    <p:extLst>
      <p:ext uri="{BB962C8B-B14F-4D97-AF65-F5344CB8AC3E}">
        <p14:creationId xmlns:p14="http://schemas.microsoft.com/office/powerpoint/2010/main" val="66585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616688" y="1336119"/>
            <a:ext cx="9023498" cy="2708434"/>
          </a:xfrm>
          <a:prstGeom prst="rect">
            <a:avLst/>
          </a:prstGeom>
          <a:noFill/>
        </p:spPr>
        <p:txBody>
          <a:bodyPr wrap="square" rtlCol="0">
            <a:spAutoFit/>
          </a:bodyPr>
          <a:lstStyle/>
          <a:p>
            <a:pPr algn="l" fontAlgn="base"/>
            <a:r>
              <a:rPr lang="en-US" sz="4000" b="0" i="0" dirty="0">
                <a:solidFill>
                  <a:srgbClr val="444444"/>
                </a:solidFill>
                <a:effectLst/>
                <a:latin typeface="Georgia" panose="02040502050405020303" pitchFamily="18" charset="0"/>
              </a:rPr>
              <a:t>2. Next, we read the CSV file with pandas</a:t>
            </a:r>
          </a:p>
          <a:p>
            <a:pPr algn="ctr"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The pandas library is very useful when we need to perform various operations on data files like CSV. </a:t>
            </a:r>
            <a:r>
              <a:rPr lang="en-US" b="1" i="0" dirty="0" err="1">
                <a:solidFill>
                  <a:srgbClr val="444444"/>
                </a:solidFill>
                <a:effectLst/>
                <a:latin typeface="Georgia" panose="02040502050405020303" pitchFamily="18" charset="0"/>
              </a:rPr>
              <a:t>pd.read_csv</a:t>
            </a:r>
            <a:r>
              <a:rPr lang="en-US" b="1" i="0" dirty="0">
                <a:solidFill>
                  <a:srgbClr val="444444"/>
                </a:solidFill>
                <a:effectLst/>
                <a:latin typeface="Georgia" panose="02040502050405020303" pitchFamily="18" charset="0"/>
              </a:rPr>
              <a:t>()</a:t>
            </a:r>
            <a:r>
              <a:rPr lang="en-US" b="0" i="0" dirty="0">
                <a:solidFill>
                  <a:srgbClr val="444444"/>
                </a:solidFill>
                <a:effectLst/>
                <a:latin typeface="Georgia" panose="02040502050405020303" pitchFamily="18" charset="0"/>
              </a:rPr>
              <a:t> reads the CSV file and loads it into the pandas </a:t>
            </a:r>
            <a:r>
              <a:rPr lang="en-US" b="0" i="0" dirty="0" err="1">
                <a:solidFill>
                  <a:srgbClr val="444444"/>
                </a:solidFill>
                <a:effectLst/>
                <a:latin typeface="Georgia" panose="02040502050405020303" pitchFamily="18" charset="0"/>
              </a:rPr>
              <a:t>DataFrame</a:t>
            </a:r>
            <a:r>
              <a:rPr lang="en-US" b="0" i="0" dirty="0">
                <a:solidFill>
                  <a:srgbClr val="444444"/>
                </a:solidFill>
                <a:effectLst/>
                <a:latin typeface="Georgia" panose="02040502050405020303" pitchFamily="18" charset="0"/>
              </a:rPr>
              <a:t>. We have assigned each column with a name for easy accessing.</a:t>
            </a:r>
            <a:br>
              <a:rPr lang="en-US" b="0" i="0" u="sng" dirty="0">
                <a:solidFill>
                  <a:srgbClr val="65ABF6"/>
                </a:solidFill>
                <a:effectLst/>
                <a:latin typeface="Georgia" panose="02040502050405020303" pitchFamily="18" charset="0"/>
                <a:hlinkClick r:id="rId2"/>
              </a:rPr>
            </a:br>
            <a:endParaRPr lang="en-US" dirty="0"/>
          </a:p>
        </p:txBody>
      </p:sp>
      <p:pic>
        <p:nvPicPr>
          <p:cNvPr id="7" name="Google Shape;137;p16">
            <a:extLst>
              <a:ext uri="{FF2B5EF4-FFF2-40B4-BE49-F238E27FC236}">
                <a16:creationId xmlns:a16="http://schemas.microsoft.com/office/drawing/2014/main" id="{40AD73A9-7136-1AE1-C588-60A88513EBF3}"/>
              </a:ext>
            </a:extLst>
          </p:cNvPr>
          <p:cNvPicPr preferRelativeResize="0"/>
          <p:nvPr/>
        </p:nvPicPr>
        <p:blipFill rotWithShape="1">
          <a:blip r:embed="rId3">
            <a:alphaModFix/>
          </a:blip>
          <a:srcRect/>
          <a:stretch/>
        </p:blipFill>
        <p:spPr>
          <a:xfrm>
            <a:off x="8222510" y="2131790"/>
            <a:ext cx="3969490" cy="3905693"/>
          </a:xfrm>
          <a:prstGeom prst="rect">
            <a:avLst/>
          </a:prstGeom>
          <a:noFill/>
          <a:ln>
            <a:noFill/>
          </a:ln>
        </p:spPr>
      </p:pic>
      <p:pic>
        <p:nvPicPr>
          <p:cNvPr id="3" name="Picture 2">
            <a:extLst>
              <a:ext uri="{FF2B5EF4-FFF2-40B4-BE49-F238E27FC236}">
                <a16:creationId xmlns:a16="http://schemas.microsoft.com/office/drawing/2014/main" id="{DF6377F8-096E-DCCF-B50D-E1B0F837D3FA}"/>
              </a:ext>
            </a:extLst>
          </p:cNvPr>
          <p:cNvPicPr>
            <a:picLocks noChangeAspect="1"/>
          </p:cNvPicPr>
          <p:nvPr/>
        </p:nvPicPr>
        <p:blipFill>
          <a:blip r:embed="rId4"/>
          <a:stretch>
            <a:fillRect/>
          </a:stretch>
        </p:blipFill>
        <p:spPr>
          <a:xfrm>
            <a:off x="616688" y="3979555"/>
            <a:ext cx="9342930" cy="800169"/>
          </a:xfrm>
          <a:prstGeom prst="rect">
            <a:avLst/>
          </a:prstGeom>
        </p:spPr>
      </p:pic>
    </p:spTree>
    <p:extLst>
      <p:ext uri="{BB962C8B-B14F-4D97-AF65-F5344CB8AC3E}">
        <p14:creationId xmlns:p14="http://schemas.microsoft.com/office/powerpoint/2010/main" val="406291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616687" y="1336119"/>
            <a:ext cx="9236149" cy="2708434"/>
          </a:xfrm>
          <a:prstGeom prst="rect">
            <a:avLst/>
          </a:prstGeom>
          <a:noFill/>
        </p:spPr>
        <p:txBody>
          <a:bodyPr wrap="square" rtlCol="0">
            <a:spAutoFit/>
          </a:bodyPr>
          <a:lstStyle/>
          <a:p>
            <a:pPr algn="l" fontAlgn="base"/>
            <a:r>
              <a:rPr lang="en-US" sz="4000" b="0" i="0" dirty="0">
                <a:solidFill>
                  <a:srgbClr val="444444"/>
                </a:solidFill>
                <a:effectLst/>
                <a:latin typeface="Georgia" panose="02040502050405020303" pitchFamily="18" charset="0"/>
              </a:rPr>
              <a:t>3. Set a mouse callback event on a window</a:t>
            </a:r>
          </a:p>
          <a:p>
            <a:pPr algn="ctr"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First, we created a window in which the input image will display. Then, we set a callback function which will be called when a mouse event happens.</a:t>
            </a:r>
          </a:p>
          <a:p>
            <a:pPr algn="l" fontAlgn="base"/>
            <a:r>
              <a:rPr lang="en-US" b="0" i="0" dirty="0">
                <a:solidFill>
                  <a:srgbClr val="444444"/>
                </a:solidFill>
                <a:effectLst/>
                <a:latin typeface="Georgia" panose="02040502050405020303" pitchFamily="18" charset="0"/>
              </a:rPr>
              <a:t>With these lines, we named our window as ‘image’ and set a callback function which will call the </a:t>
            </a:r>
            <a:r>
              <a:rPr lang="en-US" b="1" i="0" dirty="0" err="1">
                <a:solidFill>
                  <a:srgbClr val="444444"/>
                </a:solidFill>
                <a:effectLst/>
                <a:latin typeface="Georgia" panose="02040502050405020303" pitchFamily="18" charset="0"/>
              </a:rPr>
              <a:t>draw_function</a:t>
            </a:r>
            <a:r>
              <a:rPr lang="en-US" b="1" i="0" dirty="0">
                <a:solidFill>
                  <a:srgbClr val="444444"/>
                </a:solidFill>
                <a:effectLst/>
                <a:latin typeface="Georgia" panose="02040502050405020303" pitchFamily="18" charset="0"/>
              </a:rPr>
              <a:t>()</a:t>
            </a:r>
            <a:r>
              <a:rPr lang="en-US" b="0" i="0" dirty="0">
                <a:solidFill>
                  <a:srgbClr val="444444"/>
                </a:solidFill>
                <a:effectLst/>
                <a:latin typeface="Georgia" panose="02040502050405020303" pitchFamily="18" charset="0"/>
              </a:rPr>
              <a:t> whenever a mouse event occurs.</a:t>
            </a:r>
          </a:p>
        </p:txBody>
      </p:sp>
      <p:pic>
        <p:nvPicPr>
          <p:cNvPr id="7" name="Google Shape;137;p16">
            <a:extLst>
              <a:ext uri="{FF2B5EF4-FFF2-40B4-BE49-F238E27FC236}">
                <a16:creationId xmlns:a16="http://schemas.microsoft.com/office/drawing/2014/main" id="{40AD73A9-7136-1AE1-C588-60A88513EBF3}"/>
              </a:ext>
            </a:extLst>
          </p:cNvPr>
          <p:cNvPicPr preferRelativeResize="0"/>
          <p:nvPr/>
        </p:nvPicPr>
        <p:blipFill rotWithShape="1">
          <a:blip r:embed="rId2">
            <a:alphaModFix/>
          </a:blip>
          <a:srcRect/>
          <a:stretch/>
        </p:blipFill>
        <p:spPr>
          <a:xfrm>
            <a:off x="8222510" y="2131790"/>
            <a:ext cx="3969490" cy="3905693"/>
          </a:xfrm>
          <a:prstGeom prst="rect">
            <a:avLst/>
          </a:prstGeom>
          <a:noFill/>
          <a:ln>
            <a:noFill/>
          </a:ln>
        </p:spPr>
      </p:pic>
      <p:pic>
        <p:nvPicPr>
          <p:cNvPr id="5" name="Picture 4">
            <a:extLst>
              <a:ext uri="{FF2B5EF4-FFF2-40B4-BE49-F238E27FC236}">
                <a16:creationId xmlns:a16="http://schemas.microsoft.com/office/drawing/2014/main" id="{4FB75D30-F596-B45F-22D8-EE7CF53B9815}"/>
              </a:ext>
            </a:extLst>
          </p:cNvPr>
          <p:cNvPicPr>
            <a:picLocks noChangeAspect="1"/>
          </p:cNvPicPr>
          <p:nvPr/>
        </p:nvPicPr>
        <p:blipFill>
          <a:blip r:embed="rId3"/>
          <a:stretch>
            <a:fillRect/>
          </a:stretch>
        </p:blipFill>
        <p:spPr>
          <a:xfrm>
            <a:off x="616687" y="4183693"/>
            <a:ext cx="9297206" cy="571550"/>
          </a:xfrm>
          <a:prstGeom prst="rect">
            <a:avLst/>
          </a:prstGeom>
        </p:spPr>
      </p:pic>
    </p:spTree>
    <p:extLst>
      <p:ext uri="{BB962C8B-B14F-4D97-AF65-F5344CB8AC3E}">
        <p14:creationId xmlns:p14="http://schemas.microsoft.com/office/powerpoint/2010/main" val="389802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616687" y="1336119"/>
            <a:ext cx="9236149" cy="2092881"/>
          </a:xfrm>
          <a:prstGeom prst="rect">
            <a:avLst/>
          </a:prstGeom>
          <a:noFill/>
        </p:spPr>
        <p:txBody>
          <a:bodyPr wrap="square" rtlCol="0">
            <a:spAutoFit/>
          </a:bodyPr>
          <a:lstStyle/>
          <a:p>
            <a:pPr algn="l" fontAlgn="base"/>
            <a:r>
              <a:rPr lang="en-US" sz="4000" b="0" i="0" dirty="0">
                <a:solidFill>
                  <a:srgbClr val="444444"/>
                </a:solidFill>
                <a:effectLst/>
                <a:latin typeface="Georgia" panose="02040502050405020303" pitchFamily="18" charset="0"/>
              </a:rPr>
              <a:t>4. Create the </a:t>
            </a:r>
            <a:r>
              <a:rPr lang="en-US" sz="4000" b="0" i="0" dirty="0" err="1">
                <a:solidFill>
                  <a:srgbClr val="444444"/>
                </a:solidFill>
                <a:effectLst/>
                <a:latin typeface="Georgia" panose="02040502050405020303" pitchFamily="18" charset="0"/>
              </a:rPr>
              <a:t>draw_function</a:t>
            </a:r>
            <a:endParaRPr lang="en-US" sz="4000" b="0" i="0" dirty="0">
              <a:solidFill>
                <a:srgbClr val="444444"/>
              </a:solidFill>
              <a:effectLst/>
              <a:latin typeface="Georgia" panose="02040502050405020303" pitchFamily="18" charset="0"/>
            </a:endParaRPr>
          </a:p>
          <a:p>
            <a:pPr algn="ctr"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It will calculate the </a:t>
            </a:r>
            <a:r>
              <a:rPr lang="en-US" b="0" i="0" dirty="0" err="1">
                <a:solidFill>
                  <a:srgbClr val="444444"/>
                </a:solidFill>
                <a:effectLst/>
                <a:latin typeface="Georgia" panose="02040502050405020303" pitchFamily="18" charset="0"/>
              </a:rPr>
              <a:t>rgb</a:t>
            </a:r>
            <a:r>
              <a:rPr lang="en-US" b="0" i="0" dirty="0">
                <a:solidFill>
                  <a:srgbClr val="444444"/>
                </a:solidFill>
                <a:effectLst/>
                <a:latin typeface="Georgia" panose="02040502050405020303" pitchFamily="18" charset="0"/>
              </a:rPr>
              <a:t> values of the pixel which we double click. The function parameters have the event name, (</a:t>
            </a:r>
            <a:r>
              <a:rPr lang="en-US" b="0" i="0" dirty="0" err="1">
                <a:solidFill>
                  <a:srgbClr val="444444"/>
                </a:solidFill>
                <a:effectLst/>
                <a:latin typeface="Georgia" panose="02040502050405020303" pitchFamily="18" charset="0"/>
              </a:rPr>
              <a:t>x,y</a:t>
            </a:r>
            <a:r>
              <a:rPr lang="en-US" b="0" i="0" dirty="0">
                <a:solidFill>
                  <a:srgbClr val="444444"/>
                </a:solidFill>
                <a:effectLst/>
                <a:latin typeface="Georgia" panose="02040502050405020303" pitchFamily="18" charset="0"/>
              </a:rPr>
              <a:t>) coordinates of the mouse position, etc. In the function, we check if the event is double-clicked then we calculate and set the </a:t>
            </a:r>
            <a:r>
              <a:rPr lang="en-US" b="0" i="0" dirty="0" err="1">
                <a:solidFill>
                  <a:srgbClr val="444444"/>
                </a:solidFill>
                <a:effectLst/>
                <a:latin typeface="Georgia" panose="02040502050405020303" pitchFamily="18" charset="0"/>
              </a:rPr>
              <a:t>r,g,b</a:t>
            </a:r>
            <a:r>
              <a:rPr lang="en-US" b="0" i="0" dirty="0">
                <a:solidFill>
                  <a:srgbClr val="444444"/>
                </a:solidFill>
                <a:effectLst/>
                <a:latin typeface="Georgia" panose="02040502050405020303" pitchFamily="18" charset="0"/>
              </a:rPr>
              <a:t> values along with </a:t>
            </a:r>
            <a:r>
              <a:rPr lang="en-US" b="0" i="0" dirty="0" err="1">
                <a:solidFill>
                  <a:srgbClr val="444444"/>
                </a:solidFill>
                <a:effectLst/>
                <a:latin typeface="Georgia" panose="02040502050405020303" pitchFamily="18" charset="0"/>
              </a:rPr>
              <a:t>x,y</a:t>
            </a:r>
            <a:r>
              <a:rPr lang="en-US" b="0" i="0" dirty="0">
                <a:solidFill>
                  <a:srgbClr val="444444"/>
                </a:solidFill>
                <a:effectLst/>
                <a:latin typeface="Georgia" panose="02040502050405020303" pitchFamily="18" charset="0"/>
              </a:rPr>
              <a:t> positions of the mouse.</a:t>
            </a:r>
          </a:p>
        </p:txBody>
      </p:sp>
      <p:pic>
        <p:nvPicPr>
          <p:cNvPr id="3" name="Picture 2">
            <a:extLst>
              <a:ext uri="{FF2B5EF4-FFF2-40B4-BE49-F238E27FC236}">
                <a16:creationId xmlns:a16="http://schemas.microsoft.com/office/drawing/2014/main" id="{99762D34-36E0-93CA-C375-BE0366FD0C38}"/>
              </a:ext>
            </a:extLst>
          </p:cNvPr>
          <p:cNvPicPr>
            <a:picLocks noChangeAspect="1"/>
          </p:cNvPicPr>
          <p:nvPr/>
        </p:nvPicPr>
        <p:blipFill>
          <a:blip r:embed="rId2"/>
          <a:stretch>
            <a:fillRect/>
          </a:stretch>
        </p:blipFill>
        <p:spPr>
          <a:xfrm>
            <a:off x="570917" y="3577497"/>
            <a:ext cx="9168506" cy="2141406"/>
          </a:xfrm>
          <a:prstGeom prst="rect">
            <a:avLst/>
          </a:prstGeom>
        </p:spPr>
      </p:pic>
      <p:pic>
        <p:nvPicPr>
          <p:cNvPr id="6" name="Google Shape;137;p16">
            <a:extLst>
              <a:ext uri="{FF2B5EF4-FFF2-40B4-BE49-F238E27FC236}">
                <a16:creationId xmlns:a16="http://schemas.microsoft.com/office/drawing/2014/main" id="{2C6ED05E-EF0A-3095-343A-D0C022CF73D6}"/>
              </a:ext>
            </a:extLst>
          </p:cNvPr>
          <p:cNvPicPr preferRelativeResize="0"/>
          <p:nvPr/>
        </p:nvPicPr>
        <p:blipFill rotWithShape="1">
          <a:blip r:embed="rId3">
            <a:alphaModFix/>
          </a:blip>
          <a:srcRect/>
          <a:stretch/>
        </p:blipFill>
        <p:spPr>
          <a:xfrm>
            <a:off x="8073655" y="2480891"/>
            <a:ext cx="3969490" cy="3905693"/>
          </a:xfrm>
          <a:prstGeom prst="rect">
            <a:avLst/>
          </a:prstGeom>
          <a:noFill/>
          <a:ln>
            <a:noFill/>
          </a:ln>
        </p:spPr>
      </p:pic>
    </p:spTree>
    <p:extLst>
      <p:ext uri="{BB962C8B-B14F-4D97-AF65-F5344CB8AC3E}">
        <p14:creationId xmlns:p14="http://schemas.microsoft.com/office/powerpoint/2010/main" val="100212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574157" y="505123"/>
            <a:ext cx="9236149" cy="2923877"/>
          </a:xfrm>
          <a:prstGeom prst="rect">
            <a:avLst/>
          </a:prstGeom>
          <a:noFill/>
        </p:spPr>
        <p:txBody>
          <a:bodyPr wrap="square" rtlCol="0">
            <a:spAutoFit/>
          </a:bodyPr>
          <a:lstStyle/>
          <a:p>
            <a:pPr algn="l" fontAlgn="base"/>
            <a:r>
              <a:rPr lang="en-US" sz="4000" b="0" i="0" dirty="0">
                <a:solidFill>
                  <a:srgbClr val="444444"/>
                </a:solidFill>
                <a:effectLst/>
                <a:latin typeface="Georgia" panose="02040502050405020303" pitchFamily="18" charset="0"/>
              </a:rPr>
              <a:t>5. Calculate distance to get color name</a:t>
            </a:r>
          </a:p>
          <a:p>
            <a:pPr algn="ctr"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We have the </a:t>
            </a:r>
            <a:r>
              <a:rPr lang="en-US" b="0" i="0" dirty="0" err="1">
                <a:solidFill>
                  <a:srgbClr val="444444"/>
                </a:solidFill>
                <a:effectLst/>
                <a:latin typeface="Georgia" panose="02040502050405020303" pitchFamily="18" charset="0"/>
              </a:rPr>
              <a:t>r,g</a:t>
            </a:r>
            <a:r>
              <a:rPr lang="en-US" b="0" i="0" dirty="0">
                <a:solidFill>
                  <a:srgbClr val="444444"/>
                </a:solidFill>
                <a:effectLst/>
                <a:latin typeface="Georgia" panose="02040502050405020303" pitchFamily="18" charset="0"/>
              </a:rPr>
              <a:t> and b values. Now, we need another function which will return us the color name from RGB values. To get the color name, we calculate a distance(d) which tells us how close we are to color and choose the one having minimum distance.</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Our distance is calculated by this formula:</a:t>
            </a:r>
          </a:p>
          <a:p>
            <a:pPr algn="l" fontAlgn="base"/>
            <a:endParaRPr lang="en-US" b="0" i="0" dirty="0">
              <a:solidFill>
                <a:srgbClr val="444444"/>
              </a:solidFill>
              <a:effectLst/>
              <a:latin typeface="Georgia" panose="02040502050405020303" pitchFamily="18" charset="0"/>
            </a:endParaRPr>
          </a:p>
          <a:p>
            <a:pPr algn="l" fontAlgn="base"/>
            <a:r>
              <a:rPr lang="en-US" b="0" i="1" dirty="0">
                <a:solidFill>
                  <a:srgbClr val="444444"/>
                </a:solidFill>
                <a:effectLst/>
                <a:latin typeface="inherit"/>
              </a:rPr>
              <a:t>d = abs(Red – </a:t>
            </a:r>
            <a:r>
              <a:rPr lang="en-US" b="0" i="1" dirty="0" err="1">
                <a:solidFill>
                  <a:srgbClr val="444444"/>
                </a:solidFill>
                <a:effectLst/>
                <a:latin typeface="inherit"/>
              </a:rPr>
              <a:t>ithRedColor</a:t>
            </a:r>
            <a:r>
              <a:rPr lang="en-US" b="0" i="1" dirty="0">
                <a:solidFill>
                  <a:srgbClr val="444444"/>
                </a:solidFill>
                <a:effectLst/>
                <a:latin typeface="inherit"/>
              </a:rPr>
              <a:t>) + (Green – </a:t>
            </a:r>
            <a:r>
              <a:rPr lang="en-US" b="0" i="1" dirty="0" err="1">
                <a:solidFill>
                  <a:srgbClr val="444444"/>
                </a:solidFill>
                <a:effectLst/>
                <a:latin typeface="inherit"/>
              </a:rPr>
              <a:t>ithGreenColor</a:t>
            </a:r>
            <a:r>
              <a:rPr lang="en-US" b="0" i="1" dirty="0">
                <a:solidFill>
                  <a:srgbClr val="444444"/>
                </a:solidFill>
                <a:effectLst/>
                <a:latin typeface="inherit"/>
              </a:rPr>
              <a:t>) + (Blue – </a:t>
            </a:r>
            <a:r>
              <a:rPr lang="en-US" b="0" i="1" dirty="0" err="1">
                <a:solidFill>
                  <a:srgbClr val="444444"/>
                </a:solidFill>
                <a:effectLst/>
                <a:latin typeface="inherit"/>
              </a:rPr>
              <a:t>ithBlueColor</a:t>
            </a:r>
            <a:r>
              <a:rPr lang="en-US" b="0" i="1" dirty="0">
                <a:solidFill>
                  <a:srgbClr val="444444"/>
                </a:solidFill>
                <a:effectLst/>
                <a:latin typeface="inherit"/>
              </a:rPr>
              <a:t>)</a:t>
            </a:r>
            <a:endParaRPr lang="en-US" b="0" i="0" dirty="0">
              <a:solidFill>
                <a:srgbClr val="444444"/>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1CE4F385-5663-FB65-9185-DD0FDE569B27}"/>
              </a:ext>
            </a:extLst>
          </p:cNvPr>
          <p:cNvPicPr>
            <a:picLocks noChangeAspect="1"/>
          </p:cNvPicPr>
          <p:nvPr/>
        </p:nvPicPr>
        <p:blipFill>
          <a:blip r:embed="rId2"/>
          <a:stretch>
            <a:fillRect/>
          </a:stretch>
        </p:blipFill>
        <p:spPr>
          <a:xfrm>
            <a:off x="620230" y="3924727"/>
            <a:ext cx="9342930" cy="1966130"/>
          </a:xfrm>
          <a:prstGeom prst="rect">
            <a:avLst/>
          </a:prstGeom>
        </p:spPr>
      </p:pic>
      <p:pic>
        <p:nvPicPr>
          <p:cNvPr id="7" name="Google Shape;137;p16">
            <a:extLst>
              <a:ext uri="{FF2B5EF4-FFF2-40B4-BE49-F238E27FC236}">
                <a16:creationId xmlns:a16="http://schemas.microsoft.com/office/drawing/2014/main" id="{97593826-24B4-7CED-0BF8-87D046D1C905}"/>
              </a:ext>
            </a:extLst>
          </p:cNvPr>
          <p:cNvPicPr preferRelativeResize="0"/>
          <p:nvPr/>
        </p:nvPicPr>
        <p:blipFill rotWithShape="1">
          <a:blip r:embed="rId3">
            <a:alphaModFix/>
          </a:blip>
          <a:srcRect/>
          <a:stretch/>
        </p:blipFill>
        <p:spPr>
          <a:xfrm>
            <a:off x="8073655" y="2480891"/>
            <a:ext cx="3969490" cy="3905693"/>
          </a:xfrm>
          <a:prstGeom prst="rect">
            <a:avLst/>
          </a:prstGeom>
          <a:noFill/>
          <a:ln>
            <a:noFill/>
          </a:ln>
        </p:spPr>
      </p:pic>
    </p:spTree>
    <p:extLst>
      <p:ext uri="{BB962C8B-B14F-4D97-AF65-F5344CB8AC3E}">
        <p14:creationId xmlns:p14="http://schemas.microsoft.com/office/powerpoint/2010/main" val="229549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8A56F-65C3-CD6C-232D-9D1DCA8278BD}"/>
              </a:ext>
            </a:extLst>
          </p:cNvPr>
          <p:cNvSpPr txBox="1"/>
          <p:nvPr/>
        </p:nvSpPr>
        <p:spPr>
          <a:xfrm>
            <a:off x="574157" y="505123"/>
            <a:ext cx="9236149" cy="2369880"/>
          </a:xfrm>
          <a:prstGeom prst="rect">
            <a:avLst/>
          </a:prstGeom>
          <a:noFill/>
        </p:spPr>
        <p:txBody>
          <a:bodyPr wrap="square" rtlCol="0">
            <a:spAutoFit/>
          </a:bodyPr>
          <a:lstStyle/>
          <a:p>
            <a:pPr algn="l" fontAlgn="base"/>
            <a:r>
              <a:rPr lang="en-US" sz="4000" b="0" i="0" dirty="0">
                <a:solidFill>
                  <a:srgbClr val="444444"/>
                </a:solidFill>
                <a:effectLst/>
                <a:latin typeface="Georgia" panose="02040502050405020303" pitchFamily="18" charset="0"/>
              </a:rPr>
              <a:t>6. Display image on the window</a:t>
            </a:r>
          </a:p>
          <a:p>
            <a:pPr algn="ctr"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Whenever a double click event occurs, it will update the color name and RGB values on the window.</a:t>
            </a:r>
          </a:p>
          <a:p>
            <a:pPr algn="l" fontAlgn="base"/>
            <a:r>
              <a:rPr lang="en-US" b="0" i="0" dirty="0">
                <a:solidFill>
                  <a:srgbClr val="444444"/>
                </a:solidFill>
                <a:effectLst/>
                <a:latin typeface="Georgia" panose="02040502050405020303" pitchFamily="18" charset="0"/>
              </a:rPr>
              <a:t>Using the </a:t>
            </a:r>
            <a:r>
              <a:rPr lang="en-US" b="1" i="0" dirty="0">
                <a:solidFill>
                  <a:srgbClr val="444444"/>
                </a:solidFill>
                <a:effectLst/>
                <a:latin typeface="inherit"/>
              </a:rPr>
              <a:t>cv2.imshow()</a:t>
            </a:r>
            <a:r>
              <a:rPr lang="en-US" b="0" i="0" dirty="0">
                <a:solidFill>
                  <a:srgbClr val="444444"/>
                </a:solidFill>
                <a:effectLst/>
                <a:latin typeface="Georgia" panose="02040502050405020303" pitchFamily="18" charset="0"/>
              </a:rPr>
              <a:t> function, we draw the image on the window. When the user double clicks the window, we draw a rectangle and get the color name to draw text on the window using </a:t>
            </a:r>
            <a:r>
              <a:rPr lang="en-US" b="1" i="0" dirty="0">
                <a:solidFill>
                  <a:srgbClr val="444444"/>
                </a:solidFill>
                <a:effectLst/>
                <a:latin typeface="inherit"/>
              </a:rPr>
              <a:t>cv2.rectangle</a:t>
            </a:r>
            <a:r>
              <a:rPr lang="en-US" b="0" i="0" dirty="0">
                <a:solidFill>
                  <a:srgbClr val="444444"/>
                </a:solidFill>
                <a:effectLst/>
                <a:latin typeface="Georgia" panose="02040502050405020303" pitchFamily="18" charset="0"/>
              </a:rPr>
              <a:t> and </a:t>
            </a:r>
            <a:r>
              <a:rPr lang="en-US" b="1" i="0" dirty="0">
                <a:solidFill>
                  <a:srgbClr val="444444"/>
                </a:solidFill>
                <a:effectLst/>
                <a:latin typeface="inherit"/>
              </a:rPr>
              <a:t>cv2.putText()</a:t>
            </a:r>
            <a:r>
              <a:rPr lang="en-US" b="0" i="0" dirty="0">
                <a:solidFill>
                  <a:srgbClr val="444444"/>
                </a:solidFill>
                <a:effectLst/>
                <a:latin typeface="Georgia" panose="02040502050405020303" pitchFamily="18" charset="0"/>
              </a:rPr>
              <a:t> functions.</a:t>
            </a:r>
          </a:p>
        </p:txBody>
      </p:sp>
      <p:pic>
        <p:nvPicPr>
          <p:cNvPr id="7" name="Google Shape;137;p16">
            <a:extLst>
              <a:ext uri="{FF2B5EF4-FFF2-40B4-BE49-F238E27FC236}">
                <a16:creationId xmlns:a16="http://schemas.microsoft.com/office/drawing/2014/main" id="{97593826-24B4-7CED-0BF8-87D046D1C905}"/>
              </a:ext>
            </a:extLst>
          </p:cNvPr>
          <p:cNvPicPr preferRelativeResize="0"/>
          <p:nvPr/>
        </p:nvPicPr>
        <p:blipFill rotWithShape="1">
          <a:blip r:embed="rId2">
            <a:alphaModFix/>
          </a:blip>
          <a:srcRect/>
          <a:stretch/>
        </p:blipFill>
        <p:spPr>
          <a:xfrm>
            <a:off x="8073655" y="2480891"/>
            <a:ext cx="3969490" cy="3905693"/>
          </a:xfrm>
          <a:prstGeom prst="rect">
            <a:avLst/>
          </a:prstGeom>
          <a:noFill/>
          <a:ln>
            <a:noFill/>
          </a:ln>
        </p:spPr>
      </p:pic>
      <p:pic>
        <p:nvPicPr>
          <p:cNvPr id="3" name="Picture 2">
            <a:extLst>
              <a:ext uri="{FF2B5EF4-FFF2-40B4-BE49-F238E27FC236}">
                <a16:creationId xmlns:a16="http://schemas.microsoft.com/office/drawing/2014/main" id="{4DB91643-61CC-92C7-A536-2E301F4C8650}"/>
              </a:ext>
            </a:extLst>
          </p:cNvPr>
          <p:cNvPicPr>
            <a:picLocks noChangeAspect="1"/>
          </p:cNvPicPr>
          <p:nvPr/>
        </p:nvPicPr>
        <p:blipFill>
          <a:blip r:embed="rId3"/>
          <a:stretch>
            <a:fillRect/>
          </a:stretch>
        </p:blipFill>
        <p:spPr>
          <a:xfrm>
            <a:off x="637953" y="2948756"/>
            <a:ext cx="6655982" cy="3404121"/>
          </a:xfrm>
          <a:prstGeom prst="rect">
            <a:avLst/>
          </a:prstGeom>
        </p:spPr>
      </p:pic>
    </p:spTree>
    <p:extLst>
      <p:ext uri="{BB962C8B-B14F-4D97-AF65-F5344CB8AC3E}">
        <p14:creationId xmlns:p14="http://schemas.microsoft.com/office/powerpoint/2010/main" val="4217708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773</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Comic Sans MS</vt:lpstr>
      <vt:lpstr>DM Sans</vt:lpstr>
      <vt:lpstr>Georgia</vt:lpstr>
      <vt:lpstr>inherit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dc:creator>
  <cp:lastModifiedBy>Parth</cp:lastModifiedBy>
  <cp:revision>1</cp:revision>
  <dcterms:created xsi:type="dcterms:W3CDTF">2023-04-16T15:08:24Z</dcterms:created>
  <dcterms:modified xsi:type="dcterms:W3CDTF">2023-04-16T16:25:06Z</dcterms:modified>
</cp:coreProperties>
</file>