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05000"/>
            <a:ext cx="7406640" cy="1472184"/>
          </a:xfrm>
        </p:spPr>
        <p:txBody>
          <a:bodyPr/>
          <a:lstStyle/>
          <a:p>
            <a:r>
              <a:rPr lang="en-US" dirty="0"/>
              <a:t>LEAD SCORING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7406640" cy="1752600"/>
          </a:xfrm>
        </p:spPr>
        <p:txBody>
          <a:bodyPr/>
          <a:lstStyle/>
          <a:p>
            <a:r>
              <a:rPr lang="en-US" dirty="0"/>
              <a:t>Submitted By: </a:t>
            </a:r>
            <a:r>
              <a:rPr lang="en-US" dirty="0" err="1"/>
              <a:t>Parth</a:t>
            </a:r>
            <a:r>
              <a:rPr lang="en-US" dirty="0"/>
              <a:t> </a:t>
            </a:r>
            <a:r>
              <a:rPr lang="en-US" dirty="0" err="1"/>
              <a:t>Patpatiya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2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6000"/>
                    </a14:imgEffect>
                    <a14:imgEffect>
                      <a14:brightnessContrast bright="19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7822"/>
            <a:ext cx="6858000" cy="568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64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ta:image/png;base64,iVBORw0KGgoAAAANSUhEUgAAAaYAAAFFCAYAAACnoUkvAAAABHNCSVQICAgIfAhkiAAAAAlwSFlzAAALEgAACxIB0t1+/AAAADl0RVh0U29mdHdhcmUAbWF0cGxvdGxpYiB2ZXJzaW9uIDIuMi4yLCBodHRwOi8vbWF0cGxvdGxpYi5vcmcvhp/UCwAAIABJREFUeJzt3Xm8rnO9//HX3htllqESihwqZKhtLpEhGmjyNmRMFIeikE7K1PklKgdRdgo5Gd6cUwdxdnRMkXkMp5OUzFOFKOy97t8f17Ws22qNrLW+117X++lxP9a6r+t7f6/PunF/7u9wfb9TOp0OERERTTG1dAARERHdkpgiIqJRkpgiIqJRkpgiIqJRkpgiIqJRkpgiIqJR5iodQEREzLkk/RD4IPCo7VUGOD8FOBZ4P/AssIvtm4aqMy2miIh4JU4FNh/i/BbACvVjD+C7w1WYxBQRES+b7SuAPw1RZCvgR7Y7tq8BFpG05FB1piuvAV54/J4sv1Fb7E2blA6hMQ5bbL3SITTGAQ9fWjqExpj1/ANTXmkdo/nM+cReB32aqqXTa4btGaO43FLAfV3P76+PPTTYC5KYIiJiUHUSGk0i6m+gRDpkYkxiiohom9kvTOTV7geW6Xq+NPDgUC9IYoqIaJuenom82nnA3pLOAtYGnrQ9aDceJDFFRLROpzN2iUnSmcCGwOKS7gcOAeYGsP094EKqqeJ3U00X33W4OpOYIiLaZgxbTLa3G+Z8B/jn0dSZxBQR0TZj2GIaD0lMERFt0zO7dARDSmKKiGib2bNKRzCkJKaIiJYZy8kP4yGJKSKibSZ2uvioJTFFRLRNWkwREdEomfwQERGNkskPERHRKOnKi4iIRsnkh4iIaJJOJ2NMERHRJOnKi4iIRklXXkRENMrEbhQ4aklMERFtk668iIholHTlRUREo6TFFBERjdLwFtPU0gHMCSQtImmvl/G6QyXtPx4xRUS8bD09I38UkMQ0DEnTgEWAUSemiIgm6sx+YcSPEuaIrjxJOwH7Ax3gNuBg4IfAEsBjwK62/yjpVOApYDrweuBA2+dKOhs4zfaFdX2nAucDPwWOBDYEXgWcYPskSRsChwAPAavX11xe0i3AxbYPkHQAoPp1P7F9SF33l4GdgPvq2G4cv3cmIuJlyBjTKyNpZeDLwPq2H5e0KHAa8CPbp0n6JHAc8OH6JUsC7wLeCpwHnAucBWwDXChpHmBjYE9gN+BJ22tKehVwlaSf1/WsBaxi+/eSlq1/X72OaTNghbrMFOA8SRsAzwDbAmtQvbc3MUhikrQHsAfAj0888pW/URERI9XwMabGJybgvcC5th8HsP0nSesCH63Pnw4c1VX+p7Z7gDslva4+dhFwXJ18NgeusP23OsGsKunjdbmFqRLO88B1tn8/SEyb1Y+b6+cL1K9bkKr19CyApPMG+6NszwBmALzw+D2dEbwPERFjIy2mV2wKVRfeULrPP9fvtdj+u6TLgPdRtZzO7Dq/j+2Z3ZXVXXnPDBPT122f1O91+44g1oiIshreYpoTJj/8ApCkxah+WRS4mqrLDOATwC9HUM9ZwK7Au4HeRDQT2FPS3HXdK0qaf4DXPk3VGqLrdZ+UtED9uqUkvRa4AviIpHklLQh8aOR/ZkTEBJk9a+SPAhqfmGzfAfwrcLmkW4FvA58FdpV0G7Aj8LkRVPVzYAPgEtvP18dOBu4EbpL0a+AkBmhF2n6Cavzp15KOtv1z4AzgV5JupxrHWtD2TcDZwC3AfwBXvty/OyJi3DR8uviUTic9T6VljKnPYm/apHQIjXHYYuuVDqExDnj40tIhNMas5x+Y8krr+NsF3x7xZ868H/z8K77eaM0JY0wRETGWGj7GlMQUEdE2mZUXERGNkhZTREQ0SqHZdiOVxBQR0TZpMUVERKM0fDZ2ElNERNukxRQREY2SxBQREY0yhtPFJW0OHAtMA062fWS/82+k2hFikbrMQb1bEA2m8UsSRUTEGJs9e+SPIdQbqZ4AbAGsBGwnaaV+xQ4GbHsNqjVOTxwuvLSYIiLaZuy68tYC7rZ9D4Cks4CtqNYg7dUBFqp/Xxh4cLhKk5giItpmFImpe1PT2ox6PzmApah26+51P7B2vyoOBX4uaR9gfmDYBTGTmCIi2mYUY0zdm5oOYKAFXvvPRd8OONX2t+pNXk+XtEq9oeuAMsYUEdEynZ7OiB/DuB9Ypuv50vxjV91ugAFs/wp4NbD4UJWmxRQR0TZjtyTR9cAKkpYDHqCa3LB9vzJ/BDYGTpX0NqrE9NhQlabFFBHRNj2dkT+GYHsWsDfVrt53VYd8h6TDJW1ZF/sCsHu90euZwC62h6w4GwU2QDYK7JONAvtko8A+2Siwz1hsFPjs8XuN+DNnvn1OzEaBERExzrLyQ0RENErDe8qSmCIi2iYtpoiIaJRhlhoqLYmpATLg3+eJey8pHUJjbP/O/UqH0BjXv3566RAml+HvTyoqiSkiomU66cqLiIhGSYspIiIaZQz3YxoPSUwREW0zK5MfIiKiSdKVFxERjZKuvIiIaJS0mCIiokkyXTwiIpolLaaIiGiULEkUERGNkhZTREQ0SSeJKSIiGiWJKSIiGiWz8iIiolHSYoqIiCbpzE6LKSIimiQtpoiIaJQkpoiIaJJMF4+IiGZJYoqIiCbpzEpiioiIJkmLKSIiGqXZs8WTmCIi2qbpkx+mlg5gpCQtImmvYcosK2n7EdS1rKRfD1NmS0kHDXF+uqTj6t83lLTecNeNiGiEnlE8CpiTWkyLAHsBJw5RZllge+CMV3ox2+cB5w1x/gbghvrphsBfgatf6XUjIsZb01tMc1JiOhJYXtItwMX1sS2ADvA122fXZd5WlzkN+AlwOjB/XX5v2y9JHpKuBT5p+476+WXAF4C3A9Nt7y1pa+AQYDbwpO0NJG0I7A/sDXwGmC1pB2Af4PX9y4/1mxER8XJ1ZpWOYGhzTFcecBDwO9urA9cAqwOrAZsAR0tasi5zpe3VbR8DPApsavsdwDbAcQPUexYggLqON9i+sV+ZrwLvs70asGX3Cdt/AL4HHFNf98qhyveStIekGyTdMND5iIhxk668cfEu4Ezbs4FHJF0OrAk81a/c3MB3JK1O1XpZcYC6TNUCO4QqQZ0zQJmrgFMlGfjPEcQ3bHnbM4AZAAvN/+Zmt6sjYlLpNHxW3pzUYuo2ZYTl9gMeoWpZTQfm6V/A9gPAE5JWpWpVnTVAmc8ABwPLALdIWmyoi462fETEhBrDFpOkzSX9RtLdg00YU+VOSXdIGnYOwJyUmJ4GFqx/vwLYRtI0SUsAGwDX9SsDsDDwkO0eYEdg2iB1nwUcCCxs+/b+JyUtb/ta218FHqdKOIPFNpLyERHFdHpG/hiKpGnACVTj/SsB20laqV+ZFYAvAevbXhnYd7j45piuPNtPSLqqnuZ9EXAbcCvV5IcDbT8s6QlglqRbgVOpZvD9Rz154VLgmUGqPxc4FjhikPNH12/uFOAX9XXf03X+fOBcSVtRTX7Yb4DyERGNMIZdeWsBd9u+B0DSWcBWwJ1dZXYHTrD9ZwDbjw5X6ZROJ8MbpWWMqc8T915SOoTG2P6d+5UOoTH+Jf+HvGiNP/7XSIcyBvXIhhuO+B3d57Wv/TSwR9ehGfUYOZI+Dmxu+1P18x2BtW3v3VtY0k+B/wPWp+q1OtT2fw91zTmmxRQREWNjNC2m7olaAxgoSfZPenMBK1Dd77k0cKWkVWz/ZbBrJjFFRLRMp+cVN7p63c9Lx9CXBh4coMw1tl8Afi/pN1SJ6vrBKk1iiohomTEcY7oeWEHScsADwLZUq+90+ymwHdUtNItT3bZzz1CVzkmz8iIiYgx0OlNG/BiK7VlUq9/MBO6qDvkOSYdL6l1cYCbVLTl3Uk1CO8D2E0PVm8kPDZDJD30y+aFPJj/0yeSHPmMx+eG+NTce8Tu6zPW/GLN+v5FKV15ERMs0vT2SxBQR0TJjOPlhXCQxRUS0TBJTREQ0SrryIiKiUdJiioiIRumZncQUEREN0jPM/UmlJTFFRLTMcDfOlpbEFBHRMhljioiIRsmsvIiIaJS0mCIiolFm9zR7/e4kpoiIlklXXkRENEqmi0dERKNkungM67DF1isdQmNkD6I+Z9x4TOkQGuOI6V8pHUJjrDEGdaQrLyIiGiWTHyIiolEyxhQREY3S8J68JKaIiLZJiykiIhols/IiIqJRekoHMIwkpoiIlpmdFlNERDRJD0lMERHRIJ0kpoiIaJKMMUVERKOkxRQREY0yq3QAw0hiiohombSYIiKiURq+s3oSU0RE22S6eERENEoWcY2IiEbJdPGIiGiU2VPSlRcREQ2SFlNERDTKWM7Kk7Q5cCwwDTjZ9pGDlPs4cA6wpu0bhqqz2Ru/R0TEmOthyogfQ5E0DTgB2AJYCdhO0koDlFsQ+Cxw7UjiS2KKiGiZzigew1gLuNv2PbafB84Cthqg3BHAUcDfRxJfuvIiIlpmNF15kvYA9ug6NMP2jPr3pYD7us7dD6zd7/VrAMvYvkDS/iO5ZhJTRETLzB5F2ToJzRjk9EAp7sWGlqSpwDHALqO4ZLryIiLapmfKyB/DuB9Ypuv50sCDXc8XBFYBLpP0B2Ad4DxJ04eqdMgWk6RFgO1tnzhEmWWB9WyfMUxdywIX2F5lkPOrA2+wfWH9fEtgpcFmeDSdpH2pmrzPlo4lIqLbGE4Xvx5YQdJywAPAtsD2vSdtPwks3vtc0mXA/q90Vt4iwF7DlFm2O5BXYHXg/b1PbJ83pyal2r7AfKWDiIjor2cUj6HYngXsDcwE7qoO+Q5Jh9eNi5dluDGmI4HlJd0CXFwf24KqD/Frts+uy7ytLnMa8BPgdGD+uvzetq8e6iKS5gEOB+aV9C7g68C8wHTbe0s6Ffgb8FbgTcCuwM7AusC1tnep69kMOAx4FfA7YFfbfx3kmkcCW1JtTfJz2/vX1/k7sDLwOuDz9YDdtPrv3LCu+wTbJ0naEDgUeJyquXojsAOwD/AG4FJJj9veaIDrvziguC7zDPX2RESMqc4Y3sdU93Jd2O/YVwcpu+FI6hyuxXQQ8DvbqwPXULVqVgM2AY6WtGRd5krbq9s+BngU2NT2O4BtgOOGC6KeZvhV4Oy6nrMHKPYa4L3AfsD5VANqKwNvl7S6pMWBg4FN6mvfAHx+oOtJWhT4CLCy7VWBr3WdXhZ4D/AB4HuSXg3sBjxpe01gTWD3uukKsAZV62gl4M3A+raPo+pn3WigpFT/zTNsT7c9ZF9rRMRYmzWKRwmjmfzwLuBM27NtPwJcTvUh3d/cwPcl3U51l+8/3Gz1Mp1vuwPcDjxi+3bbPcAdVMlknfpaV9Wtt52pWlcDeYqqZXSypI8C3eNAtt1j+7fAPVSttM2Anep6rwUWA1aoy19n+/46llvqWCIiGmsM72MaF6OZLj7Sxt9+wCNULaupjPCGqhF4rv7Z0/V77/O5qGZAXmx7u+Eqsj1L0lrAxlSDdXtTtcbgH/9ddKj+9n1sz+w+UXfldccym0zBj4iGa/pGgcO1mJ6mmu4HcAWwjaRpkpYANgCu61cGYGHgoboFsSPV+kkj0b+e0boGWF/SPwFImk/SigMVlLQAsHDdN7ovVRdlr60lTZW0PFXX3G+oBvb2lDR3/foVJc3fv94x/nsiIsbFWE1+GC9DJibbT1B1jf2aaqLBbcCtwP8AB9p+uD42S9KtkvYDTgR2lnQNsCLwzAhjuRRYSdItkrYZ7R9i+zGqm7jOlHQbVaJ66yDFFwQuqMtdTtXK6/Wb+thFwGds/x04GbgTuKl+L05i+JbRDOAiSZeO9m+JiBhPTU9MUzqdpu9lOHHqWXkX2D53Iq97zBt3yL+E2tVTni4dQmOcceMxpUNojCOmf6V0CI1x+B9+/Io74r45is+c/f/47xPe8ZfxkIiIlpnV8DGmCU9Mkt4HfKPf4d/b/sg4Xe8nwHL9Dn+x/0QGgN77oSIiJrOmd9FMeGKqE8I/JIVxvN64JLyIiDlVT8NTU7ryIiJaJlurR0REozS7vZTEFBHROmkxRUREo8ya0uw2UxJTRETLNDstJTFFRLROuvIiIqJRMl08IiIapdlpKYkpIqJ1ZjU8NSUxRUS0TLPTUhJTRETrZPJDREQ0SqfhbaYkpoiIlkmLKSIiGiXTxSMiolFmJzFFRESTpCsvIiIaJZMfYlgHPHxp6RAa4/rXTy8dQmMcMf0rpUNojK/ccETpECaVtJgiIqJR0mKKiIhGSYspIiIaZXYnLaaIiGiQ3McUERGNkjGmiIholIwxRUREo6QrLyIiGmUslySStDlwLDANONn2kf3Ofx74FDALeAz4pO17h6pz6phFFxERc4ROpzPix1AkTQNOALYAVgK2k7RSv2I3A9NtrwqcCxw1XHxpMUVEtMwYduWtBdxt+x4ASWcBWwF39haw3b20zTXADsNVmsQUEdEyo5n8IGkPYI+uQzNsz6h/Xwq4r+vc/cDaQ1S3G3DRcNdMYoqIaJnRTBevk9CMQU5PGbD6AUjaAZgOvGe4ayYxRUS0zBh25d0PLNP1fGngwf6FJG0CfBl4j+3nhqs0iSkiomXGcEmi64EVJC0HPABsC2zfXUDSGsBJwOa2Hx1JpZmVFxHRMp1R/DMU27OAvYGZwF3VId8h6XBJW9bFjgYWAM6RdIuk84aLb8pw0wFj/M01z1L5l1DLfkx9fjJ1gdIhNEb2Y+oz9+JvHmhcZ1Q2WeZ9I/7MueS+ma/4eqOVrryIiJZpeoMkiSkiomWyJFFERDTK7E6zl3FNYoqIaJlmt5eSmCIiWiddeRER0ShJTBER0SiZlRcREY3S9BbTHL3yg6Tpko4rHUdExJykp9Mz4kcJc3SLyfYNwA2l4xgJSXPVy3dERBTV9BbTqBOTpGWB/wauBdYA/g/YCdgf+BAwL3A18GnbHUlrAj8AngF+CWxhe5V658MjgQ2BVwEn2D5pkGueDZxm+8L6+anA+cATwP62PyhpfuB44O3133Wo7f+SdCFwkO3bJN0M/MT24ZKOAO4FfgacDSxUv25P21cOEsdfqRYj3Aj4M7Ct7cckLU+1i+MSwLPA7rb/t47zT/X7dBPwha66+u9xEhExIZo+xvRyu/LeQrVZ1KrAU8BewHdsr2l7Fark9MG67CnAZ2yvC8zuqmM34EnbawJrArvXK9QO5CxgGwBJ8wAbAxf2K/Nl4H/q+jYCjq6T1RXAuyUtRLXn/Pp1+XcBV1KthDvT9urAasAtQ/zd8wM32X4HcDlwSH18BrCP7XdSJegTu16zIrCJ7S90V2R7hu3ptrM4XERMqB46I36U8HIT0322r6p//3eqD/mNJF0r6XbgvcDKkhYBFrR9dV32jK46NgN2knQLVetrMWCFQa53EfBeSa+i2lv+Ctt/61dmM+Cgur7LgFcDb6RKPhvUMf4MWEDSfMCytn9DtWz7rpIOBd5u++kh/u4eqtbVi3+3pAWA9ahXzqVqUS3Z9ZpzbM8mIqIhxmp18fHycseY+kfboWolTLd9X/0h/2oG3t2w1xSqVsbM4S5m+++SLgPeR9VyOnOQ+j5WJ5sX1S2s6cA9wMXA4sDuwI113VdI2gD4AHC6pKNt/2i4mGodquT+l7rFNZBnRlhXRMSE6JmkXXlvlLRu/ft2VGNHAI/XLYiPA9j+M/C0pHXq89t21TET2FPS3ACSVqy73gZzFrAr8O76tf3NBPaRNKWub406huep9qQXcA1VC2r/+ieS3gQ8avv7VGNh7xgihqm9fxtVF+AvbT8F/F7S1nV9UyStNkQdERFFze70jPhRwstNTHcBO0u6DVgU+C7wfeB24KdU3WO9dgNmSPoVVavmyfr4ycCdwE2Sfk3VBTZUC+7nVF1yl9TJpr8jgLmB2+r6ujdwuRJ4xPaz9e9L1z+hmnxxSz0x4mPAsUPE8AxVF+WNVN2Vh9fHPwHsJulW4A5gqyHqiIgoquldeaPeKLCelXdBPclhJOUXsP3X+veDgCVtf260gTaBpL/aHvPd27JRYJ9sFNgnGwX2yUaBfcZio8AVl5g+4s+c/3vshkm5UeAHJH2pvta9wC4TcM2IiBhEqZbQSI06Mdn+AzCi1lJd/mz6ZrINSdLbgdP7HX7O9tojDnAMSLqW6t6qbjuOR2spImKiNX3yQ6NWfrB9OzDY7LaJjGNCE2FExETq6TT7DpZGJaaIiBh/k25JooiImLM1fUmiJKaIiJZJiykiIholLaaIiGiUzMqLiIhGKbUB4EglMUVEtEzGmCIiolEyxhQREY2SMaaIiGiUtJgiIqJRMsYUERGNMrsns/IiIqJBJt22FxERMWfL5IeIiGiUTH6IiIhGSVdeREQ0Sk8mP0RERJM0u71E1deYRx6dToett956j9IxNOWR9yLvRd6Lco+ppRNjNMoepQNokLwXffJe9Ml7MQGSmCIiolGSmCIiolGSmKLbjNIBNEjeiz55L/rkvZgAUzqdxs/PiIiIFkmLKSIiGiWJKSIiGiWJKSIiGiWJKaIfSa+RtGrpOKI8SdMkHV06jrbJ5IcWkvT5oc7b/vZExdIUki4DtqRapusW4DHgcttDvleTkaRf2N54uGNtIel/gI1t58NygmStvHZasP75FmBN4Lz6+YeAK4pEVN7Ctp+S9CngFNuHSLqtdFATSdKrgfmAxSW9BphSn1oIeEOxwMq7GfgvSecAz/QetP2f5UKa3JKYWsj2YQCSfg68w/bT9fNDgXMKhlbSXJKWBAR8uXQwhXwa2JcqCd1IX2J6CjihVFANsCjwBPDermMdIIlpnCQxtdsbgee7nj8PLFsmlOIOA2YCv7R9vaQ3A78tHNOEsn0scKykfWwfXzqeprC9a+kY2iaJqd1OB66T9BOqb4AfAX5UNqRiHrL94oQH2/dIat1YG4Dt4yWtR/UlZa6u4638b0PSisB3gdfZXqWeGLOl7a8VDm3Syqy8FrP9r8CuwJ+BvwC72v5/ZaMqZqAWQitbDZJOB74JvItqDHJNYHrRoMr6PvAl4AUA27cB2xaNaJJLiynmA56yfYqkJSQtZ/v3pYOaKJLWBdYDlug3W3EhYFqZqIqbDqyUWWgvms/2dZK6j80qFUwbpMXUYpIOAb5I9W0QYG7g38tFVMQ8wAJUX9IW7Ho8BXy8YFwl/Rp4fekgGuRxSctTb/wq6ePAQ2VDmtzSYmq3jwBrADcB2H5Q0oJDv2RysX05cLmkU23fWzqehlgcuFPSdcBzvQdtb1kupKL+mWpV8bdKegD4PfCJsiFNbklM7fa87Y6k3m+C85cOaKJJ+jfb+wLf6X0furX0w/jQ0gE0ie17gE3q/z+m9t5eEeMniandLOkkYBFJuwOfBE4uHNNEO73++c2iUTSI7cslvQlYwfYlkuajveNtSFoMOIRqMkhH0i+Bw20/UTayySuJqcVsf1PSplTjKW8Bvmr74sJhTSjbN9Y/L+89Vq96sEw9+6p16i8pe1DdWLo8sBTwPaCVSxIBZ1GtiPKx+vkngLOBTYpFNMklMbWYpG/Y/iJw8QDHWmWgtfIktXKtPKoxlbWAawFs/1bSa8uGVNSito/oev41SR8uFk0LZFZeu206wLEtJjyKZljY9lPAR6nWynsn7f1G/JztF1cEkTQX9Yy0lrpU0raSptYPAT8rHdRklhZTC0naE9gLWL7fQqULAleViaq4rJXX53JJ/wLMW3f17gWcXzimkj4NfJ6+8chpwDP1fW8d2wsVi2ySSmJqpzOAi4CvAwd1HX/a9p/KhFTc4bR8rbwuBwG7AbdTfShfSPsmxbzI9pC3UEha2fYdExVPG2Q/ppaSNBW4zfYqpWOJ5pE0D/BWqi6833R37cVLSbrJ9jtKxzGZJDG1mKQfA1+y/cfSsZQi6UDbR0k6ngHGUWx/tkBYRUn6ANUsvN9RbX2xHPBp2xcVDayhJN1se43ScUwm6cprtyWBO+o7/Ls3QGvTTaV31T9vKBpFs3wL2Mj23QD1cjw/o+r+jX+Ub/djLImp3Q4rHUBptnsH9W+zfXPRYJrj0d6kVLsHeLRUMNE+SUwtljv8X+Lb9ay8c4CzWj6YfYekCwFTtQa2Bq6X9FHIluIDyPjbGMt9TC1W3+F/LnBSfWgp4KflIirH9kbAhsBjwAxJt0s6uGxUxbwaeAR4D33vyaLAh4APlgurDEnr964jKWkHSd+uv9ABYHudctFNTmkxtVvu8O9i+2HgOEmXAgcCXwVat0tpthL/B98FVpO0GtV/Fz+g2un5PUWjmsSSmNrtOdvP926A1uY7/CW9DdiGag+mJ6jWR/tC0aAKkXQUVUL+G/DfwGrAvrbbtldXr1n1KvxbAcfa/oGknUsHNZklMbVb7vDvcwpwJrCZ7QdLB1PYZrYPlPQR4H6qMaZLad8mkr2elvQlYAdgA0nTqDbVjHGSMaZ2O4hq/KD7Dv9WjqvYXsf2sUlKQN+H7vuBM1u8Gkivbag2TNyt7u5dCji6bEiTW1pM7bYV8CPb3y8dSCmSbmfg7sspVOugrTrBITXB+ZL+l6orby9JSwB/LxxTSe8Hzrf9W4D6hvQflQ1pcktiarctgX+TdAXVmMpM27MKxzTRWjfLbDi2D5L0DeAp27MlPUv1JQYASZu2bN+uZYEd6pl4NwJXAlfYvrVoVJNYliRqOUlzU211sQ3VDp0X2/5U2aiiydq6NpykeYHdgf2BpWy39Z6/cZcWU8vZfkHSRVTdWfNSfTNuXWKStA5wPPA2YB7qrQ2ypcGAppQOYCLV97OtDywA3EyVmK4sGtQkl8TUYpI2B7YFNgIuo9raQCVjKug7VO/FOcB0YCfgn4pG1Fxt62b5KDCLar3Ay4FrbLd5zG3cZVZeu+1CtdLDirZ3tn1hC8eYXlSvDzfN9mzbp1Al7Gi5uttyY+A6ql2fb5f0y7JRTW5pMbWY7W1Lx9Agz9Z7EN1S32D6EDB/4Zia6g+lA5hIklYB3k210sN04D7SlTeukpharF6U8xvAa6nGDXqnSLdxXGVHqh6EvYH9gGWounBap17M9wvAG23vLmkF4C22LwCw3bb35RvAFcBxwPW2Xygcz6SXxNRuRwEfsn3XsCUnvw/bPpbqfp1NzoYdAAAHEElEQVTDACR9Dji2aFRlnEI1LXrd+vn9VGNvFxSLqCDbH6hn5L0xSWliZIyp3R5JUnrRQGuf7TLRQTTE8raPAl4AsP03WjYTr5ukDwG3UK0biKTVJZ1XNqrJLS2mdrtB0tlUEyCe6z3Ypv12JG0HbA8s1+/DZiGqxVzb6Pm6hdCBF3ewfW7ol0xqh1Ktwn8ZgO1bJC1bMJ5JL4mp3RYCngU26zrWAVqTmICrqSY6LE61pXivp4HbikRU3iFUrYNlJP2Y6h6eXYpGVNYs20/2rsIf4y8rP0TUJL0OWLN+ep3t1m4nLmkxYB2qLrxrbD9eOKRiJP0A+AXVoscfAz4LzG37M0UDm8TSYmoxSUtTrXawPlVL6ZfA52zfXzSwAiRtDXyTqrtmCnC8pANsn1s0sHKWolr9Yi6qrR5a1cXbzz7Al6m6M88EZgJHFI1okktiardTgDOo9tuBar+ZU6huImybg4E1e1tJ9Yral1BtPd8qkn4IrArcAfTUh9vWxfsi289SJaYvl46lLZKY2m2JeoWDXqdK2rdYNGVN7dd19wTtnbW6ju2VSgdRmqR/s72vpPMZYBkm21sWCKsVkpja7XFJO1B1TwBsR3tnol0kaSZ978U2VBsnttGvJK1k+87SgRR2ev3zm0WjaKEkpnb7JNXipcdQfSO8Gti1aETldICTqLb+mALMoBr8b6PTqJLTw1TjKq3cNNH2jfWviwIX2m7zlPkJlcTUbkcAO9v+M4CkRam+HX6yaFRlbGr7i3SNo0g6DPhiuZCK+SHVEk230zfG1GbZUHOCJTG126q9SQnA9p8krVEyoIkmaU9gL+DNkrrvW1oQuKpMVMX90XZWNqjZ3rVrQ83tgRMlZUPNcZTE1G5TJb2mX4upbf9NnAFcBHyd6j6VXk/b/lOZkIr7X0lnAOfT0hVB+suGmhOrbR9C8VLfAq6WdC7V/3AC/rVsSBPL9pPAk1QTP6IyL1VCavOKIC/KhpoTLys/tJyklYD3Ug1w/yIzsSJeStJZVGNLF2UCxMRIYooIACQdaPsoSccz8H07ny0QVuNJ+pXtdYcvGSOVrryI6NW7BcoNRaOY87y6dACTTRJTRABg+/z612dtn9N9rl5LMAaWbqcx1tYlVyJicF8a4bGIcZEWU0QAIGkL4P3AUpKO6zq1EJAbSgfX2t19x0sSU0T0epBqfGlL4Mau408D+xWJqCEkvQlYwfYl9e6+c9l+uj69Y8HQJqUkpogAwPatwK2SzrD9wmDlJP2H7Y9NYGhFSdod2INqzbzlgaWB7wEbA9j+dbnoJqeMMUXESwyVlGpvnpBAmuOfqTbTfArA9m+B1xaNaJJLYoqI0WrbLLTnbD/f+0TSXLTvPZhQSUwREUO7XNK/APNK2hQ4h2odwRgnSUwRMVptm4V2EPAY1TYgn6baQPLgohFNcpn8EBGj1ao9qmz3AN+vHzEBslZeRAAg6XYGHjtp5Q62vQZ5X56kmlr/NdtPTHxUk1taTBHR64OlA2ioi4DZVHt3QbUFBlSz9E4FPlQgpkktiSkiALB9b+kYGmp92+t3Pb9d0lW215e0Q7GoJrEkpoh4CUnrAMcDbwPmAaYBz9heqGhg5SwgaW3b1wJIWgtYoD6XpZrGQRJTRPT3HaruqnOA6cBOwD8VjaisTwE/lLQA1XjbU8CnJM0PfL1oZJNUElNE/APbd0uaZns2cIqkq0vHVIrt64G3S1oYmGL7L92nC4U1qWVWXkS8hKQrgE2Ak4GHgYeAXWyvVjSwgiR9AFiZrk0BbR9eLqLJLTfYRkR/O1J9NuwNPAMsA3y0aEQFSfoesA2wD1VX3tbAm4oGNcklMUVEfx+2/XfbT9k+zPbnafdU8vVs7wT82fZhwLpUyTrGSRJTRPS38wDHdpnoIBrkb/XPZyW9AXgBWK5gPJNeJj9EBACStgO2B5aTdF7XqYWANq9ucIGkRYCj6NtA8eSC8Ux6SUwR0etqqokOiwPf6jr+NHBbkYia4ZvAnsC7gV8BVwLfLRrRJJfEFBHAiys/3AusK+l1wJr1qbtst/lG0tOokvNx9fPtgB8BKhbRJJfEFBEvIWlrqlbCZVSz0I6XdIDtc4sGVs5b+k2Vv1TSrcWiaYFMfoiI/g4G1rS9cz0bbS3gK4VjKunmepkmACStDVxVMJ5JLy2miOhvqu1Hu54/Qbu/xK4N7CTpj/XzNwJ39W6H0dbtQMZTElNE9HeRpJnAmfXzbah2bW2rzUsH0DZJTBHRXwc4CXgX1RjTDGCdIV8xiWU7kImXxBQR/W1q+4vAf/YekHQYLdtSPcpJYooIACTtCewFvFlS931LC5LB/phASUwR0esMqm3Evw4c1HX8adt/KhNStFG2vYiIiEZp8xTQiIhooCSmiIholCSmiIholCSmiIholP8PAHfSgbVid+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aYAAAFFCAYAAACnoUkvAAAABHNCSVQICAgIfAhkiAAAAAlwSFlzAAALEgAACxIB0t1+/AAAADl0RVh0U29mdHdhcmUAbWF0cGxvdGxpYiB2ZXJzaW9uIDIuMi4yLCBodHRwOi8vbWF0cGxvdGxpYi5vcmcvhp/UCwAAIABJREFUeJzt3Xm8rnO9//HX3htllqESihwqZKhtLpEhGmjyNmRMFIeikE7K1PklKgdRdgo5Gd6cUwdxdnRMkXkMp5OUzFOFKOy97t8f17Ws22qNrLW+117X++lxP9a6r+t7f6/PunF/7u9wfb9TOp0OERERTTG1dAARERHdkpgiIqJRkpgiIqJRkpgiIqJRkpgiIqJRkpgiIqJR5iodQEREzLkk/RD4IPCo7VUGOD8FOBZ4P/AssIvtm4aqMy2miIh4JU4FNh/i/BbACvVjD+C7w1WYxBQRES+b7SuAPw1RZCvgR7Y7tq8BFpG05FB1piuvAV54/J4sv1Fb7E2blA6hMQ5bbL3SITTGAQ9fWjqExpj1/ANTXmkdo/nM+cReB32aqqXTa4btGaO43FLAfV3P76+PPTTYC5KYIiJiUHUSGk0i6m+gRDpkYkxiiohom9kvTOTV7geW6Xq+NPDgUC9IYoqIaJuenom82nnA3pLOAtYGnrQ9aDceJDFFRLROpzN2iUnSmcCGwOKS7gcOAeYGsP094EKqqeJ3U00X33W4OpOYIiLaZgxbTLa3G+Z8B/jn0dSZxBQR0TZj2GIaD0lMERFt0zO7dARDSmKKiGib2bNKRzCkJKaIiJYZy8kP4yGJKSKibSZ2uvioJTFFRLRNWkwREdEomfwQERGNkskPERHRKOnKi4iIRsnkh4iIaJJOJ2NMERHRJOnKi4iIRklXXkRENMrEbhQ4aklMERFtk668iIholHTlRUREo6TFFBERjdLwFtPU0gHMCSQtImmvl/G6QyXtPx4xRUS8bD09I38UkMQ0DEnTgEWAUSemiIgm6sx+YcSPEuaIrjxJOwH7Ax3gNuBg4IfAEsBjwK62/yjpVOApYDrweuBA2+dKOhs4zfaFdX2nAucDPwWOBDYEXgWcYPskSRsChwAPAavX11xe0i3AxbYPkHQAoPp1P7F9SF33l4GdgPvq2G4cv3cmIuJlyBjTKyNpZeDLwPq2H5e0KHAa8CPbp0n6JHAc8OH6JUsC7wLeCpwHnAucBWwDXChpHmBjYE9gN+BJ22tKehVwlaSf1/WsBaxi+/eSlq1/X72OaTNghbrMFOA8SRsAzwDbAmtQvbc3MUhikrQHsAfAj0888pW/URERI9XwMabGJybgvcC5th8HsP0nSesCH63Pnw4c1VX+p7Z7gDslva4+dhFwXJ18NgeusP23OsGsKunjdbmFqRLO88B1tn8/SEyb1Y+b6+cL1K9bkKr19CyApPMG+6NszwBmALzw+D2dEbwPERFjIy2mV2wKVRfeULrPP9fvtdj+u6TLgPdRtZzO7Dq/j+2Z3ZXVXXnPDBPT122f1O91+44g1oiIshreYpoTJj/8ApCkxah+WRS4mqrLDOATwC9HUM9ZwK7Au4HeRDQT2FPS3HXdK0qaf4DXPk3VGqLrdZ+UtED9uqUkvRa4AviIpHklLQh8aOR/ZkTEBJk9a+SPAhqfmGzfAfwrcLmkW4FvA58FdpV0G7Aj8LkRVPVzYAPgEtvP18dOBu4EbpL0a+AkBmhF2n6Cavzp15KOtv1z4AzgV5JupxrHWtD2TcDZwC3AfwBXvty/OyJi3DR8uviUTic9T6VljKnPYm/apHQIjXHYYuuVDqExDnj40tIhNMas5x+Y8krr+NsF3x7xZ868H/z8K77eaM0JY0wRETGWGj7GlMQUEdE2mZUXERGNkhZTREQ0SqHZdiOVxBQR0TZpMUVERKM0fDZ2ElNERNukxRQREY2SxBQREY0yhtPFJW0OHAtMA062fWS/82+k2hFikbrMQb1bEA2m8UsSRUTEGJs9e+SPIdQbqZ4AbAGsBGwnaaV+xQ4GbHsNqjVOTxwuvLSYIiLaZuy68tYC7rZ9D4Cks4CtqNYg7dUBFqp/Xxh4cLhKk5giItpmFImpe1PT2ox6PzmApah26+51P7B2vyoOBX4uaR9gfmDYBTGTmCIi2mYUY0zdm5oOYKAFXvvPRd8OONX2t+pNXk+XtEq9oeuAMsYUEdEynZ7OiB/DuB9Ypuv50vxjV91ugAFs/wp4NbD4UJWmxRQR0TZjtyTR9cAKkpYDHqCa3LB9vzJ/BDYGTpX0NqrE9NhQlabFFBHRNj2dkT+GYHsWsDfVrt53VYd8h6TDJW1ZF/sCsHu90euZwC62h6w4GwU2QDYK7JONAvtko8A+2Siwz1hsFPjs8XuN+DNnvn1OzEaBERExzrLyQ0RENErDe8qSmCIi2iYtpoiIaJRhlhoqLYmpATLg3+eJey8pHUJjbP/O/UqH0BjXv3566RAml+HvTyoqiSkiomU66cqLiIhGSYspIiIaZQz3YxoPSUwREW0zK5MfIiKiSdKVFxERjZKuvIiIaJS0mCIiokkyXTwiIpolLaaIiGiULEkUERGNkhZTREQ0SSeJKSIiGiWJKSIiGiWz8iIiolHSYoqIiCbpzE6LKSIimiQtpoiIaJQkpoiIaJJMF4+IiGZJYoqIiCbpzEpiioiIJkmLKSIiGqXZs8WTmCIi2qbpkx+mlg5gpCQtImmvYcosK2n7EdS1rKRfD1NmS0kHDXF+uqTj6t83lLTecNeNiGiEnlE8CpiTWkyLAHsBJw5RZllge+CMV3ox2+cB5w1x/gbghvrphsBfgatf6XUjIsZb01tMc1JiOhJYXtItwMX1sS2ADvA122fXZd5WlzkN+AlwOjB/XX5v2y9JHpKuBT5p+476+WXAF4C3A9Nt7y1pa+AQYDbwpO0NJG0I7A/sDXwGmC1pB2Af4PX9y4/1mxER8XJ1ZpWOYGhzTFcecBDwO9urA9cAqwOrAZsAR0tasi5zpe3VbR8DPApsavsdwDbAcQPUexYggLqON9i+sV+ZrwLvs70asGX3Cdt/AL4HHFNf98qhyveStIekGyTdMND5iIhxk668cfEu4Ezbs4FHJF0OrAk81a/c3MB3JK1O1XpZcYC6TNUCO4QqQZ0zQJmrgFMlGfjPEcQ3bHnbM4AZAAvN/+Zmt6sjYlLpNHxW3pzUYuo2ZYTl9gMeoWpZTQfm6V/A9gPAE5JWpWpVnTVAmc8ABwPLALdIWmyoi462fETEhBrDFpOkzSX9RtLdg00YU+VOSXdIGnYOwJyUmJ4GFqx/vwLYRtI0SUsAGwDX9SsDsDDwkO0eYEdg2iB1nwUcCCxs+/b+JyUtb/ta218FHqdKOIPFNpLyERHFdHpG/hiKpGnACVTj/SsB20laqV+ZFYAvAevbXhnYd7j45piuPNtPSLqqnuZ9EXAbcCvV5IcDbT8s6QlglqRbgVOpZvD9Rz154VLgmUGqPxc4FjhikPNH12/uFOAX9XXf03X+fOBcSVtRTX7Yb4DyERGNMIZdeWsBd9u+B0DSWcBWwJ1dZXYHTrD9ZwDbjw5X6ZROJ8MbpWWMqc8T915SOoTG2P6d+5UOoTH+Jf+HvGiNP/7XSIcyBvXIhhuO+B3d57Wv/TSwR9ehGfUYOZI+Dmxu+1P18x2BtW3v3VtY0k+B/wPWp+q1OtT2fw91zTmmxRQREWNjNC2m7olaAxgoSfZPenMBK1Dd77k0cKWkVWz/ZbBrJjFFRLRMp+cVN7p63c9Lx9CXBh4coMw1tl8Afi/pN1SJ6vrBKk1iiohomTEcY7oeWEHScsADwLZUq+90+ymwHdUtNItT3bZzz1CVzkmz8iIiYgx0OlNG/BiK7VlUq9/MBO6qDvkOSYdL6l1cYCbVLTl3Uk1CO8D2E0PVm8kPDZDJD30y+aFPJj/0yeSHPmMx+eG+NTce8Tu6zPW/GLN+v5FKV15ERMs0vT2SxBQR0TJjOPlhXCQxRUS0TBJTREQ0SrryIiKiUdJiioiIRumZncQUEREN0jPM/UmlJTFFRLTMcDfOlpbEFBHRMhljioiIRsmsvIiIaJS0mCIiolFm9zR7/e4kpoiIlklXXkRENEqmi0dERKNkungM67DF1isdQmNkD6I+Z9x4TOkQGuOI6V8pHUJjrDEGdaQrLyIiGiWTHyIiolEyxhQREY3S8J68JKaIiLZJiykiIhols/IiIqJRekoHMIwkpoiIlpmdFlNERDRJD0lMERHRIJ0kpoiIaJKMMUVERKOkxRQREY0yq3QAw0hiiohombSYIiKiURq+s3oSU0RE22S6eERENEoWcY2IiEbJdPGIiGiU2VPSlRcREQ2SFlNERDTKWM7Kk7Q5cCwwDTjZ9pGDlPs4cA6wpu0bhqqz2Ru/R0TEmOthyogfQ5E0DTgB2AJYCdhO0koDlFsQ+Cxw7UjiS2KKiGiZzigew1gLuNv2PbafB84Cthqg3BHAUcDfRxJfuvIiIlpmNF15kvYA9ug6NMP2jPr3pYD7us7dD6zd7/VrAMvYvkDS/iO5ZhJTRETLzB5F2ToJzRjk9EAp7sWGlqSpwDHALqO4ZLryIiLapmfKyB/DuB9Ypuv50sCDXc8XBFYBLpP0B2Ad4DxJ04eqdMgWk6RFgO1tnzhEmWWB9WyfMUxdywIX2F5lkPOrA2+wfWH9fEtgpcFmeDSdpH2pmrzPlo4lIqLbGE4Xvx5YQdJywAPAtsD2vSdtPwks3vtc0mXA/q90Vt4iwF7DlFm2O5BXYHXg/b1PbJ83pyal2r7AfKWDiIjor2cUj6HYngXsDcwE7qoO+Q5Jh9eNi5dluDGmI4HlJd0CXFwf24KqD/Frts+uy7ytLnMa8BPgdGD+uvzetq8e6iKS5gEOB+aV9C7g68C8wHTbe0s6Ffgb8FbgTcCuwM7AusC1tnep69kMOAx4FfA7YFfbfx3kmkcCW1JtTfJz2/vX1/k7sDLwOuDz9YDdtPrv3LCu+wTbJ0naEDgUeJyquXojsAOwD/AG4FJJj9veaIDrvziguC7zDPX2RESMqc4Y3sdU93Jd2O/YVwcpu+FI6hyuxXQQ8DvbqwPXULVqVgM2AY6WtGRd5krbq9s+BngU2NT2O4BtgOOGC6KeZvhV4Oy6nrMHKPYa4L3AfsD5VANqKwNvl7S6pMWBg4FN6mvfAHx+oOtJWhT4CLCy7VWBr3WdXhZ4D/AB4HuSXg3sBjxpe01gTWD3uukKsAZV62gl4M3A+raPo+pn3WigpFT/zTNsT7c9ZF9rRMRYmzWKRwmjmfzwLuBM27NtPwJcTvUh3d/cwPcl3U51l+8/3Gz1Mp1vuwPcDjxi+3bbPcAdVMlknfpaV9Wtt52pWlcDeYqqZXSypI8C3eNAtt1j+7fAPVSttM2Anep6rwUWA1aoy19n+/46llvqWCIiGmsM72MaF6OZLj7Sxt9+wCNULaupjPCGqhF4rv7Z0/V77/O5qGZAXmx7u+Eqsj1L0lrAxlSDdXtTtcbgH/9ddKj+9n1sz+w+UXfldccym0zBj4iGa/pGgcO1mJ6mmu4HcAWwjaRpkpYANgCu61cGYGHgoboFsSPV+kkj0b+e0boGWF/SPwFImk/SigMVlLQAsHDdN7ovVRdlr60lTZW0PFXX3G+oBvb2lDR3/foVJc3fv94x/nsiIsbFWE1+GC9DJibbT1B1jf2aaqLBbcCtwP8AB9p+uD42S9KtkvYDTgR2lnQNsCLwzAhjuRRYSdItkrYZ7R9i+zGqm7jOlHQbVaJ66yDFFwQuqMtdTtXK6/Wb+thFwGds/x04GbgTuKl+L05i+JbRDOAiSZeO9m+JiBhPTU9MUzqdpu9lOHHqWXkX2D53Iq97zBt3yL+E2tVTni4dQmOcceMxpUNojCOmf6V0CI1x+B9+/Io74r45is+c/f/47xPe8ZfxkIiIlpnV8DGmCU9Mkt4HfKPf4d/b/sg4Xe8nwHL9Dn+x/0QGgN77oSIiJrOmd9FMeGKqE8I/JIVxvN64JLyIiDlVT8NTU7ryIiJaJlurR0REozS7vZTEFBHROmkxRUREo8ya0uw2UxJTRETLNDstJTFFRLROuvIiIqJRMl08IiIapdlpKYkpIqJ1ZjU8NSUxRUS0TLPTUhJTRETrZPJDREQ0SqfhbaYkpoiIlkmLKSIiGiXTxSMiolFmJzFFRESTpCsvIiIaJZMfYlgHPHxp6RAa4/rXTy8dQmMcMf0rpUNojK/ccETpECaVtJgiIqJR0mKKiIhGSYspIiIaZXYnLaaIiGiQ3McUERGNkjGmiIholIwxRUREo6QrLyIiGmUslySStDlwLDANONn2kf3Ofx74FDALeAz4pO17h6pz6phFFxERc4ROpzPix1AkTQNOALYAVgK2k7RSv2I3A9NtrwqcCxw1XHxpMUVEtMwYduWtBdxt+x4ASWcBWwF39haw3b20zTXADsNVmsQUEdEyo5n8IGkPYI+uQzNsz6h/Xwq4r+vc/cDaQ1S3G3DRcNdMYoqIaJnRTBevk9CMQU5PGbD6AUjaAZgOvGe4ayYxRUS0zBh25d0PLNP1fGngwf6FJG0CfBl4j+3nhqs0iSkiomXGcEmi64EVJC0HPABsC2zfXUDSGsBJwOa2Hx1JpZmVFxHRMp1R/DMU27OAvYGZwF3VId8h6XBJW9bFjgYWAM6RdIuk84aLb8pw0wFj/M01z1L5l1DLfkx9fjJ1gdIhNEb2Y+oz9+JvHmhcZ1Q2WeZ9I/7MueS+ma/4eqOVrryIiJZpeoMkiSkiomWyJFFERDTK7E6zl3FNYoqIaJlmt5eSmCIiWiddeRER0ShJTBER0SiZlRcREY3S9BbTHL3yg6Tpko4rHUdExJykp9Mz4kcJc3SLyfYNwA2l4xgJSXPVy3dERBTV9BbTqBOTpGWB/wauBdYA/g/YCdgf+BAwL3A18GnbHUlrAj8AngF+CWxhe5V658MjgQ2BVwEn2D5pkGueDZxm+8L6+anA+cATwP62PyhpfuB44O3133Wo7f+SdCFwkO3bJN0M/MT24ZKOAO4FfgacDSxUv25P21cOEsdfqRYj3Aj4M7Ct7cckLU+1i+MSwLPA7rb/t47zT/X7dBPwha66+u9xEhExIZo+xvRyu/LeQrVZ1KrAU8BewHdsr2l7Fark9MG67CnAZ2yvC8zuqmM34EnbawJrArvXK9QO5CxgGwBJ8wAbAxf2K/Nl4H/q+jYCjq6T1RXAuyUtRLXn/Pp1+XcBV1KthDvT9urAasAtQ/zd8wM32X4HcDlwSH18BrCP7XdSJegTu16zIrCJ7S90V2R7hu3ptrM4XERMqB46I36U8HIT0322r6p//3eqD/mNJF0r6XbgvcDKkhYBFrR9dV32jK46NgN2knQLVetrMWCFQa53EfBeSa+i2lv+Ctt/61dmM+Cgur7LgFcDb6RKPhvUMf4MWEDSfMCytn9DtWz7rpIOBd5u++kh/u4eqtbVi3+3pAWA9ahXzqVqUS3Z9ZpzbM8mIqIhxmp18fHycseY+kfboWolTLd9X/0h/2oG3t2w1xSqVsbM4S5m+++SLgPeR9VyOnOQ+j5WJ5sX1S2s6cA9wMXA4sDuwI113VdI2gD4AHC6pKNt/2i4mGodquT+l7rFNZBnRlhXRMSE6JmkXXlvlLRu/ft2VGNHAI/XLYiPA9j+M/C0pHXq89t21TET2FPS3ACSVqy73gZzFrAr8O76tf3NBPaRNKWub406huep9qQXcA1VC2r/+ieS3gQ8avv7VGNh7xgihqm9fxtVF+AvbT8F/F7S1nV9UyStNkQdERFFze70jPhRwstNTHcBO0u6DVgU+C7wfeB24KdU3WO9dgNmSPoVVavmyfr4ycCdwE2Sfk3VBTZUC+7nVF1yl9TJpr8jgLmB2+r6ujdwuRJ4xPaz9e9L1z+hmnxxSz0x4mPAsUPE8AxVF+WNVN2Vh9fHPwHsJulW4A5gqyHqiIgoquldeaPeKLCelXdBPclhJOUXsP3X+veDgCVtf260gTaBpL/aHvPd27JRYJ9sFNgnGwX2yUaBfcZio8AVl5g+4s+c/3vshkm5UeAHJH2pvta9wC4TcM2IiBhEqZbQSI06Mdn+AzCi1lJd/mz6ZrINSdLbgdP7HX7O9tojDnAMSLqW6t6qbjuOR2spImKiNX3yQ6NWfrB9OzDY7LaJjGNCE2FExETq6TT7DpZGJaaIiBh/k25JooiImLM1fUmiJKaIiJZJiykiIholLaaIiGiUzMqLiIhGKbUB4EglMUVEtEzGmCIiolEyxhQREY2SMaaIiGiUtJgiIqJRMsYUERGNMrsns/IiIqJBJt22FxERMWfL5IeIiGiUTH6IiIhGSVdeREQ0Sk8mP0RERJM0u71E1deYRx6dToett956j9IxNOWR9yLvRd6Lco+ppRNjNMoepQNokLwXffJe9Ml7MQGSmCIiolGSmCIiolGSmKLbjNIBNEjeiz55L/rkvZgAUzqdxs/PiIiIFkmLKSIiGiWJKSIiGiWJKSIiGiWJKaIfSa+RtGrpOKI8SdMkHV06jrbJ5IcWkvT5oc7b/vZExdIUki4DtqRapusW4DHgcttDvleTkaRf2N54uGNtIel/gI1t58NygmStvHZasP75FmBN4Lz6+YeAK4pEVN7Ctp+S9CngFNuHSLqtdFATSdKrgfmAxSW9BphSn1oIeEOxwMq7GfgvSecAz/QetP2f5UKa3JKYWsj2YQCSfg68w/bT9fNDgXMKhlbSXJKWBAR8uXQwhXwa2JcqCd1IX2J6CjihVFANsCjwBPDermMdIIlpnCQxtdsbgee7nj8PLFsmlOIOA2YCv7R9vaQ3A78tHNOEsn0scKykfWwfXzqeprC9a+kY2iaJqd1OB66T9BOqb4AfAX5UNqRiHrL94oQH2/dIat1YG4Dt4yWtR/UlZa6u4638b0PSisB3gdfZXqWeGLOl7a8VDm3Syqy8FrP9r8CuwJ+BvwC72v5/ZaMqZqAWQitbDZJOB74JvItqDHJNYHrRoMr6PvAl4AUA27cB2xaNaJJLiynmA56yfYqkJSQtZ/v3pYOaKJLWBdYDlug3W3EhYFqZqIqbDqyUWWgvms/2dZK6j80qFUwbpMXUYpIOAb5I9W0QYG7g38tFVMQ8wAJUX9IW7Ho8BXy8YFwl/Rp4fekgGuRxSctTb/wq6ePAQ2VDmtzSYmq3jwBrADcB2H5Q0oJDv2RysX05cLmkU23fWzqehlgcuFPSdcBzvQdtb1kupKL+mWpV8bdKegD4PfCJsiFNbklM7fa87Y6k3m+C85cOaKJJ+jfb+wLf6X0furX0w/jQ0gE0ie17gE3q/z+m9t5eEeMniandLOkkYBFJuwOfBE4uHNNEO73++c2iUTSI7cslvQlYwfYlkuajveNtSFoMOIRqMkhH0i+Bw20/UTayySuJqcVsf1PSplTjKW8Bvmr74sJhTSjbN9Y/L+89Vq96sEw9+6p16i8pe1DdWLo8sBTwPaCVSxIBZ1GtiPKx+vkngLOBTYpFNMklMbWYpG/Y/iJw8QDHWmWgtfIktXKtPKoxlbWAawFs/1bSa8uGVNSito/oev41SR8uFk0LZFZeu206wLEtJjyKZljY9lPAR6nWynsn7f1G/JztF1cEkTQX9Yy0lrpU0raSptYPAT8rHdRklhZTC0naE9gLWL7fQqULAleViaq4rJXX53JJ/wLMW3f17gWcXzimkj4NfJ6+8chpwDP1fW8d2wsVi2ySSmJqpzOAi4CvAwd1HX/a9p/KhFTc4bR8rbwuBwG7AbdTfShfSPsmxbzI9pC3UEha2fYdExVPG2Q/ppaSNBW4zfYqpWOJ5pE0D/BWqi6833R37cVLSbrJ9jtKxzGZJDG1mKQfA1+y/cfSsZQi6UDbR0k6ngHGUWx/tkBYRUn6ANUsvN9RbX2xHPBp2xcVDayhJN1se43ScUwm6cprtyWBO+o7/Ls3QGvTTaV31T9vKBpFs3wL2Mj23QD1cjw/o+r+jX+Ub/djLImp3Q4rHUBptnsH9W+zfXPRYJrj0d6kVLsHeLRUMNE+SUwtljv8X+Lb9ay8c4CzWj6YfYekCwFTtQa2Bq6X9FHIluIDyPjbGMt9TC1W3+F/LnBSfWgp4KflIirH9kbAhsBjwAxJt0s6uGxUxbwaeAR4D33vyaLAh4APlgurDEnr964jKWkHSd+uv9ABYHudctFNTmkxtVvu8O9i+2HgOEmXAgcCXwVat0tpthL/B98FVpO0GtV/Fz+g2un5PUWjmsSSmNrtOdvP926A1uY7/CW9DdiGag+mJ6jWR/tC0aAKkXQUVUL+G/DfwGrAvrbbtldXr1n1KvxbAcfa/oGknUsHNZklMbVb7vDvcwpwJrCZ7QdLB1PYZrYPlPQR4H6qMaZLad8mkr2elvQlYAdgA0nTqDbVjHGSMaZ2O4hq/KD7Dv9WjqvYXsf2sUlKQN+H7vuBM1u8Gkivbag2TNyt7u5dCji6bEiTW1pM7bYV8CPb3y8dSCmSbmfg7sspVOugrTrBITXB+ZL+l6orby9JSwB/LxxTSe8Hzrf9W4D6hvQflQ1pcktiarctgX+TdAXVmMpM27MKxzTRWjfLbDi2D5L0DeAp27MlPUv1JQYASZu2bN+uZYEd6pl4NwJXAlfYvrVoVJNYliRqOUlzU211sQ3VDp0X2/5U2aiiydq6NpykeYHdgf2BpWy39Z6/cZcWU8vZfkHSRVTdWfNSfTNuXWKStA5wPPA2YB7qrQ2ypcGAppQOYCLV97OtDywA3EyVmK4sGtQkl8TUYpI2B7YFNgIuo9raQCVjKug7VO/FOcB0YCfgn4pG1Fxt62b5KDCLar3Ay4FrbLd5zG3cZVZeu+1CtdLDirZ3tn1hC8eYXlSvDzfN9mzbp1Al7Gi5uttyY+A6ql2fb5f0y7JRTW5pMbWY7W1Lx9Agz9Z7EN1S32D6EDB/4Zia6g+lA5hIklYB3k210sN04D7SlTeukpharF6U8xvAa6nGDXqnSLdxXGVHqh6EvYH9gGWounBap17M9wvAG23vLmkF4C22LwCw3bb35RvAFcBxwPW2Xygcz6SXxNRuRwEfsn3XsCUnvw/bPpbqfp1NzoYdAAAHEElEQVTDACR9Dji2aFRlnEI1LXrd+vn9VGNvFxSLqCDbH6hn5L0xSWliZIyp3R5JUnrRQGuf7TLRQTTE8raPAl4AsP03WjYTr5ukDwG3UK0biKTVJZ1XNqrJLS2mdrtB0tlUEyCe6z3Ypv12JG0HbA8s1+/DZiGqxVzb6Pm6hdCBF3ewfW7ol0xqh1Ktwn8ZgO1bJC1bMJ5JL4mp3RYCngU26zrWAVqTmICrqSY6LE61pXivp4HbikRU3iFUrYNlJP2Y6h6eXYpGVNYs20/2rsIf4y8rP0TUJL0OWLN+ep3t1m4nLmkxYB2qLrxrbD9eOKRiJP0A+AXVoscfAz4LzG37M0UDm8TSYmoxSUtTrXawPlVL6ZfA52zfXzSwAiRtDXyTqrtmCnC8pANsn1s0sHKWolr9Yi6qrR5a1cXbzz7Al6m6M88EZgJHFI1okktiardTgDOo9tuBar+ZU6huImybg4E1e1tJ9Yral1BtPd8qkn4IrArcAfTUh9vWxfsi289SJaYvl46lLZKY2m2JeoWDXqdK2rdYNGVN7dd19wTtnbW6ju2VSgdRmqR/s72vpPMZYBkm21sWCKsVkpja7XFJO1B1TwBsR3tnol0kaSZ978U2VBsnttGvJK1k+87SgRR2ev3zm0WjaKEkpnb7JNXipcdQfSO8Gti1aETldICTqLb+mALMoBr8b6PTqJLTw1TjKq3cNNH2jfWviwIX2m7zlPkJlcTUbkcAO9v+M4CkRam+HX6yaFRlbGr7i3SNo0g6DPhiuZCK+SHVEk230zfG1GbZUHOCJTG126q9SQnA9p8krVEyoIkmaU9gL+DNkrrvW1oQuKpMVMX90XZWNqjZ3rVrQ83tgRMlZUPNcZTE1G5TJb2mX4upbf9NnAFcBHyd6j6VXk/b/lOZkIr7X0lnAOfT0hVB+suGmhOrbR9C8VLfAq6WdC7V/3AC/rVsSBPL9pPAk1QTP6IyL1VCavOKIC/KhpoTLys/tJyklYD3Ug1w/yIzsSJeStJZVGNLF2UCxMRIYooIACQdaPsoSccz8H07ny0QVuNJ+pXtdYcvGSOVrryI6NW7BcoNRaOY87y6dACTTRJTRABg+/z612dtn9N9rl5LMAaWbqcx1tYlVyJicF8a4bGIcZEWU0QAIGkL4P3AUpKO6zq1EJAbSgfX2t19x0sSU0T0epBqfGlL4Mau408D+xWJqCEkvQlYwfYl9e6+c9l+uj69Y8HQJqUkpogAwPatwK2SzrD9wmDlJP2H7Y9NYGhFSdod2INqzbzlgaWB7wEbA9j+dbnoJqeMMUXESwyVlGpvnpBAmuOfqTbTfArA9m+B1xaNaJJLYoqI0WrbLLTnbD/f+0TSXLTvPZhQSUwREUO7XNK/APNK2hQ4h2odwRgnSUwRMVptm4V2EPAY1TYgn6baQPLgohFNcpn8EBGj1ao9qmz3AN+vHzEBslZeRAAg6XYGHjtp5Q62vQZ5X56kmlr/NdtPTHxUk1taTBHR64OlA2ioi4DZVHt3QbUFBlSz9E4FPlQgpkktiSkiALB9b+kYGmp92+t3Pb9d0lW215e0Q7GoJrEkpoh4CUnrAMcDbwPmAaYBz9heqGhg5SwgaW3b1wJIWgtYoD6XpZrGQRJTRPT3HaruqnOA6cBOwD8VjaisTwE/lLQA1XjbU8CnJM0PfL1oZJNUElNE/APbd0uaZns2cIqkq0vHVIrt64G3S1oYmGL7L92nC4U1qWVWXkS8hKQrgE2Ak4GHgYeAXWyvVjSwgiR9AFiZrk0BbR9eLqLJLTfYRkR/O1J9NuwNPAMsA3y0aEQFSfoesA2wD1VX3tbAm4oGNcklMUVEfx+2/XfbT9k+zPbnafdU8vVs7wT82fZhwLpUyTrGSRJTRPS38wDHdpnoIBrkb/XPZyW9AXgBWK5gPJNeJj9EBACStgO2B5aTdF7XqYWANq9ucIGkRYCj6NtA8eSC8Ux6SUwR0etqqokOiwPf6jr+NHBbkYia4ZvAnsC7gV8BVwLfLRrRJJfEFBHAiys/3AusK+l1wJr1qbtst/lG0tOokvNx9fPtgB8BKhbRJJfEFBEvIWlrqlbCZVSz0I6XdIDtc4sGVs5b+k2Vv1TSrcWiaYFMfoiI/g4G1rS9cz0bbS3gK4VjKunmepkmACStDVxVMJ5JLy2miOhvqu1Hu54/Qbu/xK4N7CTpj/XzNwJ39W6H0dbtQMZTElNE9HeRpJnAmfXzbah2bW2rzUsH0DZJTBHRXwc4CXgX1RjTDGCdIV8xiWU7kImXxBQR/W1q+4vAf/YekHQYLdtSPcpJYooIACTtCewFvFlS931LC5LB/phASUwR0esMqm3Evw4c1HX8adt/KhNStFG2vYiIiEZp8xTQiIhooCSmiIholCSmiIholCSmiIholP8PAHfSgbVid+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39577"/>
            <a:ext cx="6781800" cy="52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7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highly correlated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['</a:t>
            </a:r>
            <a:r>
              <a:rPr lang="en-US" dirty="0" err="1"/>
              <a:t>lead_source_facebook</a:t>
            </a:r>
            <a:r>
              <a:rPr lang="en-US" dirty="0"/>
              <a:t>', '</a:t>
            </a:r>
            <a:r>
              <a:rPr lang="en-US" dirty="0" err="1"/>
              <a:t>lead_origin_lead_add_form</a:t>
            </a:r>
            <a:r>
              <a:rPr lang="en-US" dirty="0"/>
              <a:t>', '</a:t>
            </a:r>
            <a:r>
              <a:rPr lang="en-US" dirty="0" err="1"/>
              <a:t>lead_source_olark_chat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47701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 Detection and Univariate Analysis (Bar Plot and Subplot)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97088"/>
            <a:ext cx="8153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18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25706"/>
            <a:ext cx="768749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646" y="2488894"/>
            <a:ext cx="4343400" cy="4156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95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Plot framed for the variables:</a:t>
            </a:r>
          </a:p>
          <a:p>
            <a:r>
              <a:rPr lang="en-US" dirty="0"/>
              <a:t>['</a:t>
            </a:r>
            <a:r>
              <a:rPr lang="en-US" dirty="0" err="1"/>
              <a:t>totalvisits</a:t>
            </a:r>
            <a:r>
              <a:rPr lang="en-US" dirty="0"/>
              <a:t>',  '</a:t>
            </a:r>
            <a:r>
              <a:rPr lang="en-US" dirty="0" err="1"/>
              <a:t>page_views_per</a:t>
            </a:r>
            <a:r>
              <a:rPr lang="en-US" dirty="0"/>
              <a:t>', '</a:t>
            </a:r>
            <a:r>
              <a:rPr lang="en-US" dirty="0" err="1"/>
              <a:t>total_time_spent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62999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Predictive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Steps for building the predictive model: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Splitting the model(</a:t>
            </a:r>
            <a:r>
              <a:rPr lang="en-US" dirty="0" err="1"/>
              <a:t>train_test_split</a:t>
            </a:r>
            <a:r>
              <a:rPr lang="en-US" dirty="0"/>
              <a:t>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scaler=</a:t>
            </a:r>
            <a:r>
              <a:rPr lang="en-US" dirty="0" err="1"/>
              <a:t>MinMaxScaler</a:t>
            </a:r>
            <a:r>
              <a:rPr lang="en-US" dirty="0"/>
              <a:t>() [</a:t>
            </a:r>
            <a:r>
              <a:rPr lang="en-US" dirty="0" err="1"/>
              <a:t>X__train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]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Recursive Feature Elimination (RFE) &amp; Cross Validation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Variable Influence Factor Analysis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Receiving Operating Characteristic Curve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Sensitivity</a:t>
            </a:r>
          </a:p>
        </p:txBody>
      </p:sp>
    </p:spTree>
    <p:extLst>
      <p:ext uri="{BB962C8B-B14F-4D97-AF65-F5344CB8AC3E}">
        <p14:creationId xmlns:p14="http://schemas.microsoft.com/office/powerpoint/2010/main" val="384638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3C16-C6B7-657B-5B29-1343884D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 Influence Factor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F3819-ED3E-30A1-1A00-6509EF367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14400"/>
            <a:ext cx="3830816" cy="5407643"/>
          </a:xfrm>
        </p:spPr>
      </p:pic>
    </p:spTree>
    <p:extLst>
      <p:ext uri="{BB962C8B-B14F-4D97-AF65-F5344CB8AC3E}">
        <p14:creationId xmlns:p14="http://schemas.microsoft.com/office/powerpoint/2010/main" val="270654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9C04-B35E-5A1D-0523-E5F79E92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80768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Model </a:t>
            </a:r>
            <a:r>
              <a:rPr lang="en-US" dirty="0" err="1"/>
              <a:t>Assesment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9F9D-9F89-C043-0BA9-9875DAEC2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4800600"/>
          </a:xfrm>
        </p:spPr>
        <p:txBody>
          <a:bodyPr/>
          <a:lstStyle/>
          <a:p>
            <a:r>
              <a:rPr lang="en-US" dirty="0" err="1"/>
              <a:t>Statsmodels.api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563B9-C1AD-2C46-E860-3DF2FB3B9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676400"/>
            <a:ext cx="6257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AF99-A801-187F-C893-24D602B5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Cut off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6984-091A-BE9B-27E9-21FF01497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47800"/>
            <a:ext cx="3429000" cy="5029200"/>
          </a:xfrm>
        </p:spPr>
        <p:txBody>
          <a:bodyPr>
            <a:normAutofit/>
          </a:bodyPr>
          <a:lstStyle/>
          <a:p>
            <a:r>
              <a:rPr lang="en-US" dirty="0"/>
              <a:t>Optimal Cut off value=0.32</a:t>
            </a:r>
          </a:p>
          <a:p>
            <a:r>
              <a:rPr lang="en-US" dirty="0"/>
              <a:t>Sensitivity (Recall): 0.78</a:t>
            </a:r>
          </a:p>
          <a:p>
            <a:r>
              <a:rPr lang="en-US" dirty="0"/>
              <a:t>Specificity: 0.91</a:t>
            </a:r>
          </a:p>
          <a:p>
            <a:r>
              <a:rPr lang="en-US" dirty="0"/>
              <a:t>Precision: 0.83</a:t>
            </a:r>
          </a:p>
          <a:p>
            <a:r>
              <a:rPr lang="en-US" dirty="0"/>
              <a:t>F-Score: 0.79</a:t>
            </a:r>
          </a:p>
        </p:txBody>
      </p:sp>
    </p:spTree>
    <p:extLst>
      <p:ext uri="{BB962C8B-B14F-4D97-AF65-F5344CB8AC3E}">
        <p14:creationId xmlns:p14="http://schemas.microsoft.com/office/powerpoint/2010/main" val="365882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model is to be formed that will allocate a lead score to each lead, wherein consumers who have higher lead scores exhibit a greater likelihood of conversion, while customers with lower lead scores demonstrate a diminished likelihood of conversion.</a:t>
            </a:r>
          </a:p>
        </p:txBody>
      </p:sp>
    </p:spTree>
    <p:extLst>
      <p:ext uri="{BB962C8B-B14F-4D97-AF65-F5344CB8AC3E}">
        <p14:creationId xmlns:p14="http://schemas.microsoft.com/office/powerpoint/2010/main" val="1064898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BE54-C0F0-5095-92AF-BA4E5F2A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2296"/>
            <a:r>
              <a:rPr lang="en-US" dirty="0"/>
              <a:t>Receiving Operating Characteristic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51742-6744-9112-9715-B812D08FD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58095"/>
            <a:ext cx="5334000" cy="5059680"/>
          </a:xfrm>
        </p:spPr>
      </p:pic>
    </p:spTree>
    <p:extLst>
      <p:ext uri="{BB962C8B-B14F-4D97-AF65-F5344CB8AC3E}">
        <p14:creationId xmlns:p14="http://schemas.microsoft.com/office/powerpoint/2010/main" val="2738431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ACFC-F243-BA2F-A00A-AA0A5073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&amp; Recall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2612E-8A14-BC9A-1128-F515B626C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76" y="1420096"/>
            <a:ext cx="6727624" cy="4671460"/>
          </a:xfrm>
        </p:spPr>
      </p:pic>
    </p:spTree>
    <p:extLst>
      <p:ext uri="{BB962C8B-B14F-4D97-AF65-F5344CB8AC3E}">
        <p14:creationId xmlns:p14="http://schemas.microsoft.com/office/powerpoint/2010/main" val="1474966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CA07-85D1-1E78-1879-2F0C2F15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FC3C-6A54-7BD5-53D3-61A72E54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our Logistic Regression model has an overall accuracy of about 0.85. It may be inferred that there exists an 85% probability of successful conversion for the leads that have been anticipated. This achieves the objective of achieving a minimum of 80% lead conversion.</a:t>
            </a:r>
          </a:p>
        </p:txBody>
      </p:sp>
    </p:spTree>
    <p:extLst>
      <p:ext uri="{BB962C8B-B14F-4D97-AF65-F5344CB8AC3E}">
        <p14:creationId xmlns:p14="http://schemas.microsoft.com/office/powerpoint/2010/main" val="51615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102"/>
          </a:xfrm>
        </p:spPr>
        <p:txBody>
          <a:bodyPr/>
          <a:lstStyle/>
          <a:p>
            <a:r>
              <a:rPr lang="en-US" dirty="0"/>
              <a:t>Importing Libraries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219200"/>
            <a:ext cx="740664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statsmodels.api</a:t>
            </a:r>
            <a:r>
              <a:rPr lang="en-US" dirty="0"/>
              <a:t> as </a:t>
            </a:r>
            <a:r>
              <a:rPr lang="en-US" dirty="0" err="1"/>
              <a:t>sm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r>
              <a:rPr lang="en-US" dirty="0"/>
              <a:t>, </a:t>
            </a:r>
            <a:r>
              <a:rPr lang="en-US" dirty="0" err="1"/>
              <a:t>GridSearchCV</a:t>
            </a:r>
            <a:r>
              <a:rPr lang="en-US" dirty="0"/>
              <a:t>, </a:t>
            </a:r>
            <a:r>
              <a:rPr lang="en-US" dirty="0" err="1"/>
              <a:t>cross_validate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statsmodels.stats.outliers_influence</a:t>
            </a:r>
            <a:r>
              <a:rPr lang="en-US" dirty="0"/>
              <a:t> import </a:t>
            </a:r>
            <a:r>
              <a:rPr lang="en-US" dirty="0" err="1"/>
              <a:t>variance_inflation_factor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MinMaxScaler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sklearn.feature_selection</a:t>
            </a:r>
            <a:r>
              <a:rPr lang="en-US" dirty="0"/>
              <a:t> import RFE</a:t>
            </a:r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confusion_matrix</a:t>
            </a:r>
            <a:r>
              <a:rPr lang="en-US" dirty="0"/>
              <a:t>, </a:t>
            </a:r>
            <a:r>
              <a:rPr lang="en-US" dirty="0" err="1"/>
              <a:t>roc_curve</a:t>
            </a:r>
            <a:r>
              <a:rPr lang="en-US" dirty="0"/>
              <a:t>, </a:t>
            </a:r>
            <a:r>
              <a:rPr lang="en-US" dirty="0" err="1"/>
              <a:t>roc_auc_score</a:t>
            </a:r>
            <a:r>
              <a:rPr lang="en-US" dirty="0"/>
              <a:t>, </a:t>
            </a:r>
            <a:r>
              <a:rPr lang="en-US" dirty="0" err="1"/>
              <a:t>precision_score</a:t>
            </a:r>
            <a:r>
              <a:rPr lang="en-US" dirty="0"/>
              <a:t>, </a:t>
            </a:r>
            <a:r>
              <a:rPr lang="en-US" dirty="0" err="1"/>
              <a:t>recall_score</a:t>
            </a:r>
            <a:r>
              <a:rPr lang="en-US" dirty="0"/>
              <a:t>, </a:t>
            </a:r>
            <a:r>
              <a:rPr lang="en-US" dirty="0" err="1"/>
              <a:t>precision_recall_curve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7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Upgrad\Lead Scoring Case Study\Importing 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7702254" cy="47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06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Null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:\Upgrad\Lead Scoring Case Study\df.info(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77" y="1304581"/>
            <a:ext cx="4572000" cy="545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00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mean, median and mode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:\Upgrad\Lead Scoring Case Study\df.describe(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514600"/>
            <a:ext cx="8610600" cy="273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1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several columns that exist inside a dataset that contain only one category, resulting in redundancy.</a:t>
            </a:r>
          </a:p>
          <a:p>
            <a:r>
              <a:rPr lang="en-US" dirty="0"/>
              <a:t>In the column </a:t>
            </a:r>
            <a:r>
              <a:rPr lang="en-US" b="1" i="1" dirty="0" err="1"/>
              <a:t>lead_score</a:t>
            </a:r>
            <a:r>
              <a:rPr lang="en-US" b="1" i="1" dirty="0"/>
              <a:t>:  </a:t>
            </a:r>
            <a:r>
              <a:rPr lang="en-US" i="1" dirty="0" err="1"/>
              <a:t>WeLearn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WeLearnblog_home</a:t>
            </a:r>
            <a:r>
              <a:rPr lang="en-US" dirty="0"/>
              <a:t> are similar.</a:t>
            </a:r>
          </a:p>
          <a:p>
            <a:r>
              <a:rPr lang="en-US" dirty="0"/>
              <a:t>‘Select’ in </a:t>
            </a:r>
            <a:r>
              <a:rPr lang="en-US" b="1" i="1" dirty="0"/>
              <a:t>How Did You Do, Specialization, City</a:t>
            </a:r>
            <a:r>
              <a:rPr lang="en-US" dirty="0"/>
              <a:t> is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r>
              <a:rPr lang="en-US" dirty="0"/>
              <a:t>There is a potential for the presence of overlaps in the City column.</a:t>
            </a:r>
          </a:p>
          <a:p>
            <a:r>
              <a:rPr lang="en-US" dirty="0"/>
              <a:t>There are two distinct categories for </a:t>
            </a:r>
            <a:r>
              <a:rPr lang="en-US" i="1" dirty="0"/>
              <a:t>"Asia/Pacific Region" </a:t>
            </a:r>
            <a:r>
              <a:rPr lang="en-US" dirty="0"/>
              <a:t>and</a:t>
            </a:r>
            <a:r>
              <a:rPr lang="en-US" i="1" dirty="0"/>
              <a:t> "Asian Countries" </a:t>
            </a:r>
            <a:r>
              <a:rPr lang="en-US" dirty="0"/>
              <a:t>in the table's column labeled "Australia" for the nation.</a:t>
            </a:r>
          </a:p>
          <a:p>
            <a:r>
              <a:rPr lang="en-US" dirty="0"/>
              <a:t>The entry ‘</a:t>
            </a:r>
            <a:r>
              <a:rPr lang="en-US" i="1" dirty="0"/>
              <a:t>select’ are equivalent to </a:t>
            </a:r>
            <a:r>
              <a:rPr lang="en-US" i="1" dirty="0" err="1"/>
              <a:t>NaN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76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Nan (not-a-number)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Imputed Values: '</a:t>
            </a:r>
            <a:r>
              <a:rPr lang="en-US" dirty="0" err="1"/>
              <a:t>how_did_you</a:t>
            </a:r>
            <a:r>
              <a:rPr lang="en-US" dirty="0"/>
              <a:t>‘, </a:t>
            </a:r>
            <a:r>
              <a:rPr lang="en-US" i="1" dirty="0" err="1"/>
              <a:t>lead_profile</a:t>
            </a:r>
            <a:endParaRPr lang="en-US" i="1" dirty="0"/>
          </a:p>
          <a:p>
            <a:r>
              <a:rPr lang="en-US" dirty="0" err="1"/>
              <a:t>Asymmetrique</a:t>
            </a:r>
            <a:r>
              <a:rPr lang="en-US" dirty="0"/>
              <a:t> scores: '</a:t>
            </a:r>
            <a:r>
              <a:rPr lang="en-US" dirty="0" err="1"/>
              <a:t>profile_score</a:t>
            </a:r>
            <a:r>
              <a:rPr lang="en-US" dirty="0"/>
              <a:t>', '</a:t>
            </a:r>
            <a:r>
              <a:rPr lang="en-US" dirty="0" err="1"/>
              <a:t>activity_score</a:t>
            </a:r>
            <a:r>
              <a:rPr lang="en-US" dirty="0"/>
              <a:t>‘</a:t>
            </a:r>
          </a:p>
          <a:p>
            <a:r>
              <a:rPr lang="en-US" dirty="0"/>
              <a:t>Dropping Values: '</a:t>
            </a:r>
            <a:r>
              <a:rPr lang="en-US" dirty="0" err="1"/>
              <a:t>asymmetrique_profile_score</a:t>
            </a:r>
            <a:r>
              <a:rPr lang="en-US" dirty="0"/>
              <a:t>', '</a:t>
            </a:r>
            <a:r>
              <a:rPr lang="en-US" dirty="0" err="1"/>
              <a:t>asymmetrique_activity_score</a:t>
            </a:r>
            <a:endParaRPr lang="en-US" dirty="0"/>
          </a:p>
          <a:p>
            <a:r>
              <a:rPr lang="en-US" dirty="0"/>
              <a:t>Eliminating prefixes from '</a:t>
            </a:r>
            <a:r>
              <a:rPr lang="en-US" dirty="0" err="1"/>
              <a:t>asymmetrique_profile_index</a:t>
            </a:r>
            <a:r>
              <a:rPr lang="en-US" dirty="0"/>
              <a:t>‘ </a:t>
            </a:r>
          </a:p>
          <a:p>
            <a:r>
              <a:rPr lang="en-US" dirty="0"/>
              <a:t>Replacing </a:t>
            </a:r>
            <a:r>
              <a:rPr lang="en-US" dirty="0" err="1"/>
              <a:t>NaN</a:t>
            </a:r>
            <a:r>
              <a:rPr lang="en-US" dirty="0"/>
              <a:t> with mode value in '</a:t>
            </a:r>
            <a:r>
              <a:rPr lang="en-US" dirty="0" err="1"/>
              <a:t>asymmetrique_activity_index</a:t>
            </a:r>
            <a:r>
              <a:rPr lang="en-US" dirty="0"/>
              <a:t>‘</a:t>
            </a:r>
          </a:p>
          <a:p>
            <a:r>
              <a:rPr lang="en-US" dirty="0" err="1"/>
              <a:t>Droping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values in ['</a:t>
            </a:r>
            <a:r>
              <a:rPr lang="en-US" dirty="0" err="1"/>
              <a:t>totalvisits</a:t>
            </a:r>
            <a:r>
              <a:rPr lang="en-US" dirty="0"/>
              <a:t>', '</a:t>
            </a:r>
            <a:r>
              <a:rPr lang="en-US" dirty="0" err="1"/>
              <a:t>page_views_per</a:t>
            </a:r>
            <a:r>
              <a:rPr lang="en-US" dirty="0"/>
              <a:t>', '</a:t>
            </a:r>
            <a:r>
              <a:rPr lang="en-US" dirty="0" err="1"/>
              <a:t>lead_source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4603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Dummy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dummy entries for 'object‘ column</a:t>
            </a:r>
          </a:p>
        </p:txBody>
      </p:sp>
    </p:spTree>
    <p:extLst>
      <p:ext uri="{BB962C8B-B14F-4D97-AF65-F5344CB8AC3E}">
        <p14:creationId xmlns:p14="http://schemas.microsoft.com/office/powerpoint/2010/main" val="1357448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1724</TotalTime>
  <Words>594</Words>
  <Application>Microsoft Office PowerPoint</Application>
  <PresentationFormat>On-screen Show (4:3)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Gill Sans MT</vt:lpstr>
      <vt:lpstr>Verdana</vt:lpstr>
      <vt:lpstr>Wingdings 2</vt:lpstr>
      <vt:lpstr>Solstice</vt:lpstr>
      <vt:lpstr>LEAD SCORING CASE STUDY</vt:lpstr>
      <vt:lpstr>Problem Statement</vt:lpstr>
      <vt:lpstr>Importing Libraries</vt:lpstr>
      <vt:lpstr>Importing Data</vt:lpstr>
      <vt:lpstr>Checking Null Values</vt:lpstr>
      <vt:lpstr>Checking mean, median and mode </vt:lpstr>
      <vt:lpstr>Data Cleaning</vt:lpstr>
      <vt:lpstr>Working with Nan (not-a-number) values</vt:lpstr>
      <vt:lpstr>Creating Dummy variables</vt:lpstr>
      <vt:lpstr>Exploratory Data Analysis (EDA)</vt:lpstr>
      <vt:lpstr>PowerPoint Presentation</vt:lpstr>
      <vt:lpstr>Removing highly correlated variables</vt:lpstr>
      <vt:lpstr>Outlier Detection and Univariate Analysis (Bar Plot and Subplot)</vt:lpstr>
      <vt:lpstr>PowerPoint Presentation</vt:lpstr>
      <vt:lpstr>Bivariate Analysis</vt:lpstr>
      <vt:lpstr>Linear Predictive Model</vt:lpstr>
      <vt:lpstr>Variable Influence Factor Analysis</vt:lpstr>
      <vt:lpstr>Statistical Model Assesment</vt:lpstr>
      <vt:lpstr>Optimal Cut off value</vt:lpstr>
      <vt:lpstr>Receiving Operating Characteristic Curve</vt:lpstr>
      <vt:lpstr>Precision &amp; Recall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admin</dc:creator>
  <cp:lastModifiedBy>admin</cp:lastModifiedBy>
  <cp:revision>17</cp:revision>
  <dcterms:created xsi:type="dcterms:W3CDTF">2006-08-16T00:00:00Z</dcterms:created>
  <dcterms:modified xsi:type="dcterms:W3CDTF">2023-09-26T15:37:31Z</dcterms:modified>
</cp:coreProperties>
</file>