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3" r:id="rId2"/>
    <p:sldId id="264" r:id="rId3"/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1A694-EE1C-44F0-A9CD-F8F1D97457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2139E-B1F7-4A80-B61D-5ED8BC7309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90169-7D02-4602-AD26-380E3167B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1E6FF-6A55-48A9-A30D-695EE7539500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B4CCE-7723-41B2-B562-0B5B3EC15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B9997-2CFF-4C4A-89D4-81A51D21F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317-7A70-4098-B45C-EACBBEB8AC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758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0A237-14BA-4479-BCBD-B45743D3D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F1DC1-BF12-4F9B-B60B-2F0D2938C4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589C3-9886-41E4-A61C-8F2BCF178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1E6FF-6A55-48A9-A30D-695EE7539500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447E3-BB82-49DA-9C99-F139F14A2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6F3D3-5E49-41D0-B13F-DE4742A6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317-7A70-4098-B45C-EACBBEB8AC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2923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8F5F09-EBC9-4A8A-AE28-D58480F841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11123B-885D-44BD-AC6F-CB02A17872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6C55C-0544-4D4A-9A11-A71D0AB2C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1E6FF-6A55-48A9-A30D-695EE7539500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21379-DFEA-49CE-B417-B11C87124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9FE6E-D0EA-4B10-95B4-190DB684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317-7A70-4098-B45C-EACBBEB8AC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002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04B33-2980-45E5-B209-A5EC2DBB2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35478-CCB5-41F5-8C50-43E36759A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5661C-E427-4CF9-A50A-95E0B99FA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1E6FF-6A55-48A9-A30D-695EE7539500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7DD9F-3EEF-4B4B-8714-835D2ACB5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AB6E2-2774-44B0-82D3-6749B2A5F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317-7A70-4098-B45C-EACBBEB8AC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1700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7EB6A-75FA-41C1-A552-EBDA5A07E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1AEDE-5785-4613-98C4-4D608A8D6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60563-8096-46B7-A3E0-DC4DB2203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1E6FF-6A55-48A9-A30D-695EE7539500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9D197-D520-49BF-8E0A-26A1A46B0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D98E5-E52F-4777-9265-24DD573C7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317-7A70-4098-B45C-EACBBEB8AC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110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BDFD1-3B29-48AA-9679-FB42DA59A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739A7-D1E9-4786-BEF1-8561A016D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F1E164-DDF2-4AEC-AB54-64DF3D9EE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07814C-E3F9-4535-9645-A4E242B8B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1E6FF-6A55-48A9-A30D-695EE7539500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E8130-8499-49DA-B672-AF48B6281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2C501A-F502-4EB1-A589-644F6816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317-7A70-4098-B45C-EACBBEB8AC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733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3502A-AF56-4EDF-8D2B-BC7B74C1B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9E50F-0AF2-49A9-8042-A30ABA938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0CB994-51E0-4052-9F4F-5ABC079B7E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561493-7BF6-4DBD-A263-E689075F58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DF93D1-2FE3-40B6-94C4-050C053B44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5F2332-6D9B-4F63-966D-60A0288E8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1E6FF-6A55-48A9-A30D-695EE7539500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D33CA0-0E64-4876-AB14-9762F9DD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3F4F9E-0080-4ECB-9D42-AC0200693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317-7A70-4098-B45C-EACBBEB8AC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61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0EAC4-A535-4AA7-8DC0-A2FB39C51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076C5F-8AA0-4413-B3D3-31126988D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1E6FF-6A55-48A9-A30D-695EE7539500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337B86-272F-4D6B-8BDA-CB89ED675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09A0B0-1835-4C77-9C6C-9DC8FC90B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317-7A70-4098-B45C-EACBBEB8AC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22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1FC844-3314-4954-9F17-46EBE5D2E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1E6FF-6A55-48A9-A30D-695EE7539500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B2DA88-F66C-4616-9EE6-FEA5EC0CC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24A771-609C-4AEA-BBD3-C7BB22C94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317-7A70-4098-B45C-EACBBEB8AC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623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5F27C-6598-4024-88BC-9B831E555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08B4C-5A77-4646-BE3D-ADB97C108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92314F-C12E-4648-9C9B-36955B0E98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C4EC71-9591-4A11-B4B3-F9169BA64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1E6FF-6A55-48A9-A30D-695EE7539500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31566-5957-42FD-946E-722819D43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1ED63-F7EA-4DDC-935A-3F61D3379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317-7A70-4098-B45C-EACBBEB8AC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958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E8A95-E190-4D87-B933-506009FEE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574971-92C9-403E-83D0-5703B1DFAC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67A1ED-21AE-4C69-A3B4-F530705A0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818D3B-39CA-4E25-AA30-F995274F9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1E6FF-6A55-48A9-A30D-695EE7539500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28B5EB-4B44-46D5-A2C5-BDC279EB9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28865-E956-48E9-A2A3-9E22F9690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317-7A70-4098-B45C-EACBBEB8AC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095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D215A0-2FAD-4027-94E9-01AE33905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7C543-E3D9-490E-ADE9-606D4BD61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831BA-54C3-4E2D-A391-3254DCCD19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1E6FF-6A55-48A9-A30D-695EE7539500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9E8A8-0598-41F5-A083-C5AB04D7E9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874DD-3174-4CAE-AC5C-04A661D34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B4317-7A70-4098-B45C-EACBBEB8AC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591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9E70F-A4B3-4D86-B492-F13390384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35474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Arial Black" panose="020B0A04020102020204" pitchFamily="34" charset="0"/>
              </a:rPr>
              <a:t>Wavecon Telecom</a:t>
            </a:r>
            <a:br>
              <a:rPr lang="en-IN" dirty="0"/>
            </a:br>
            <a:br>
              <a:rPr lang="en-IN" dirty="0"/>
            </a:br>
            <a:r>
              <a:rPr lang="en-IN" sz="2800" dirty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Insights from Power BI dashboard</a:t>
            </a:r>
            <a:endParaRPr lang="en-IN" dirty="0">
              <a:solidFill>
                <a:schemeClr val="bg2">
                  <a:lumMod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57ECF7-4407-4F17-B932-1B5390920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435499"/>
            <a:ext cx="6099313" cy="45719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AA59917-B064-43DC-BD89-07056E6672FF}"/>
              </a:ext>
            </a:extLst>
          </p:cNvPr>
          <p:cNvCxnSpPr>
            <a:cxnSpLocks/>
          </p:cNvCxnSpPr>
          <p:nvPr/>
        </p:nvCxnSpPr>
        <p:spPr>
          <a:xfrm>
            <a:off x="831572" y="5864087"/>
            <a:ext cx="62550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2852FE2-B5CB-4C0D-A600-6CFC838451F0}"/>
              </a:ext>
            </a:extLst>
          </p:cNvPr>
          <p:cNvSpPr txBox="1"/>
          <p:nvPr/>
        </p:nvSpPr>
        <p:spPr>
          <a:xfrm>
            <a:off x="831572" y="6030369"/>
            <a:ext cx="8507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This presentation is a part of data analytics internship by codebasics </a:t>
            </a:r>
          </a:p>
        </p:txBody>
      </p:sp>
    </p:spTree>
    <p:extLst>
      <p:ext uri="{BB962C8B-B14F-4D97-AF65-F5344CB8AC3E}">
        <p14:creationId xmlns:p14="http://schemas.microsoft.com/office/powerpoint/2010/main" val="693648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4483E-8AB8-48C2-9FB1-6A0476036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Agenda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3979AC-C8AF-4921-BA1F-901F2CBAB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52135"/>
            <a:ext cx="7647333" cy="457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EFC2AC-3289-4868-A04B-62880F07F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890591" cy="471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36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38D9244-4C2B-41AE-BB22-93D40ACD7A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65" y="856020"/>
            <a:ext cx="10955669" cy="60019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0666828-436F-438C-B417-55AD1610A950}"/>
              </a:ext>
            </a:extLst>
          </p:cNvPr>
          <p:cNvSpPr txBox="1"/>
          <p:nvPr/>
        </p:nvSpPr>
        <p:spPr>
          <a:xfrm>
            <a:off x="4671391" y="2348905"/>
            <a:ext cx="7146235" cy="1508105"/>
          </a:xfrm>
          <a:prstGeom prst="rect">
            <a:avLst/>
          </a:prstGeom>
          <a:noFill/>
          <a:ln>
            <a:noFill/>
          </a:ln>
          <a:effectLst>
            <a:innerShdw blurRad="63500" dist="50800" dir="13500000">
              <a:prstClr val="black">
                <a:alpha val="0"/>
              </a:prstClr>
            </a:innerShdw>
          </a:effectLst>
        </p:spPr>
        <p:txBody>
          <a:bodyPr wrap="square" rtlCol="0">
            <a:spAutoFit/>
          </a:bodyPr>
          <a:lstStyle/>
          <a:p>
            <a:r>
              <a:rPr lang="en-IN" sz="2000" b="1" dirty="0">
                <a:effectLst/>
              </a:rPr>
              <a:t>Key Highlights: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>
                <a:effectLst/>
              </a:rPr>
              <a:t>Mumbai </a:t>
            </a:r>
            <a:r>
              <a:rPr lang="en-IN" sz="1800" dirty="0">
                <a:effectLst/>
              </a:rPr>
              <a:t>generates the highest revenue 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</a:rPr>
              <a:t>while </a:t>
            </a:r>
            <a:r>
              <a:rPr lang="en-IN" sz="1800" b="1" dirty="0">
                <a:effectLst/>
              </a:rPr>
              <a:t>Raipur</a:t>
            </a:r>
            <a:r>
              <a:rPr lang="en-IN" sz="1800" dirty="0">
                <a:effectLst/>
              </a:rPr>
              <a:t> generates the least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</a:rPr>
              <a:t>Revenue dropped </a:t>
            </a:r>
            <a:r>
              <a:rPr lang="en-IN" sz="1800" b="1" dirty="0">
                <a:effectLst/>
              </a:rPr>
              <a:t>by 0.5 %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>
                <a:effectLst/>
              </a:rPr>
              <a:t>Lucknow, Gurgaon &amp; Patna </a:t>
            </a:r>
            <a:r>
              <a:rPr lang="en-IN" sz="1800" dirty="0">
                <a:effectLst/>
              </a:rPr>
              <a:t>show highest percentage change in revenue</a:t>
            </a:r>
            <a:endParaRPr lang="en-IN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05B556-5F00-40C5-A890-2C51F35ABCA2}"/>
              </a:ext>
            </a:extLst>
          </p:cNvPr>
          <p:cNvCxnSpPr>
            <a:cxnSpLocks/>
          </p:cNvCxnSpPr>
          <p:nvPr/>
        </p:nvCxnSpPr>
        <p:spPr>
          <a:xfrm>
            <a:off x="4750904" y="2713384"/>
            <a:ext cx="17989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A4CC2E2-257A-486D-B655-D20755F33AC1}"/>
              </a:ext>
            </a:extLst>
          </p:cNvPr>
          <p:cNvSpPr txBox="1"/>
          <p:nvPr/>
        </p:nvSpPr>
        <p:spPr>
          <a:xfrm>
            <a:off x="129208" y="19903"/>
            <a:ext cx="90843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0" i="0" dirty="0">
                <a:solidFill>
                  <a:schemeClr val="bg2">
                    <a:lumMod val="25000"/>
                  </a:schemeClr>
                </a:solidFill>
                <a:effectLst/>
                <a:latin typeface="Manrope"/>
              </a:rPr>
              <a:t>What is the impact of the 5G launch on our revenue?</a:t>
            </a:r>
          </a:p>
          <a:p>
            <a:endParaRPr lang="en-IN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68B1567-6F60-4853-AF5D-287A89C48D20}"/>
              </a:ext>
            </a:extLst>
          </p:cNvPr>
          <p:cNvCxnSpPr/>
          <p:nvPr/>
        </p:nvCxnSpPr>
        <p:spPr>
          <a:xfrm>
            <a:off x="129208" y="646044"/>
            <a:ext cx="8428382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E34BB3E-ED7C-4F89-8AB2-51A1840EEAB3}"/>
              </a:ext>
            </a:extLst>
          </p:cNvPr>
          <p:cNvSpPr txBox="1"/>
          <p:nvPr/>
        </p:nvSpPr>
        <p:spPr>
          <a:xfrm>
            <a:off x="9535505" y="506895"/>
            <a:ext cx="2527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MA = Monthly Average</a:t>
            </a:r>
          </a:p>
        </p:txBody>
      </p:sp>
    </p:spTree>
    <p:extLst>
      <p:ext uri="{BB962C8B-B14F-4D97-AF65-F5344CB8AC3E}">
        <p14:creationId xmlns:p14="http://schemas.microsoft.com/office/powerpoint/2010/main" val="3865470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F4B6494-868B-4759-B6B0-BDC645B0513E}"/>
              </a:ext>
            </a:extLst>
          </p:cNvPr>
          <p:cNvSpPr txBox="1"/>
          <p:nvPr/>
        </p:nvSpPr>
        <p:spPr>
          <a:xfrm>
            <a:off x="226116" y="71875"/>
            <a:ext cx="105479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800" b="0" i="0" dirty="0">
                <a:solidFill>
                  <a:schemeClr val="bg2">
                    <a:lumMod val="25000"/>
                  </a:schemeClr>
                </a:solidFill>
                <a:effectLst/>
                <a:latin typeface="Manrope"/>
              </a:rPr>
              <a:t>Which KPI is underperforming after the 5G launch?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AF25BA-25FF-4FC7-8031-096B9122FFC8}"/>
              </a:ext>
            </a:extLst>
          </p:cNvPr>
          <p:cNvCxnSpPr/>
          <p:nvPr/>
        </p:nvCxnSpPr>
        <p:spPr>
          <a:xfrm>
            <a:off x="305628" y="654731"/>
            <a:ext cx="8428382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80B63BB2-CE63-485E-B4B0-F68B4AB8C8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4" y="785205"/>
            <a:ext cx="12012652" cy="60009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EE371B-8AF4-4A8A-B841-5FC0AE043322}"/>
              </a:ext>
            </a:extLst>
          </p:cNvPr>
          <p:cNvSpPr txBox="1"/>
          <p:nvPr/>
        </p:nvSpPr>
        <p:spPr>
          <a:xfrm>
            <a:off x="9565170" y="108097"/>
            <a:ext cx="120884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7030A0"/>
                </a:solidFill>
              </a:rPr>
              <a:t>= TAU       </a:t>
            </a:r>
            <a:r>
              <a:rPr lang="en-IN" sz="1100" dirty="0">
                <a:solidFill>
                  <a:srgbClr val="7030A0"/>
                </a:solidFill>
              </a:rPr>
              <a:t>Total Active Users</a:t>
            </a:r>
            <a:endParaRPr lang="en-IN" sz="2800" dirty="0">
              <a:solidFill>
                <a:srgbClr val="7030A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D8F2A0-3A5B-4BE4-9F05-329946E565BB}"/>
              </a:ext>
            </a:extLst>
          </p:cNvPr>
          <p:cNvSpPr txBox="1"/>
          <p:nvPr/>
        </p:nvSpPr>
        <p:spPr>
          <a:xfrm>
            <a:off x="6607037" y="2674947"/>
            <a:ext cx="609765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effectLst/>
              </a:rPr>
              <a:t>Key Highlights: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sz="1800" b="1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</a:rPr>
              <a:t> Total active users</a:t>
            </a:r>
            <a:r>
              <a:rPr lang="en-IN" sz="1800" b="1" dirty="0">
                <a:effectLst/>
              </a:rPr>
              <a:t> dropped by 7 million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Pune’s </a:t>
            </a:r>
            <a:r>
              <a:rPr lang="en-IN" b="1" dirty="0"/>
              <a:t>18% increase </a:t>
            </a:r>
            <a:r>
              <a:rPr lang="en-IN" dirty="0"/>
              <a:t>in active users stands out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Ahmedabad sees a </a:t>
            </a:r>
            <a:r>
              <a:rPr lang="en-IN" b="1" dirty="0"/>
              <a:t>19% drop </a:t>
            </a:r>
            <a:r>
              <a:rPr lang="en-IN" dirty="0"/>
              <a:t>in user base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Lucknow and Chennai maintain steady active user base</a:t>
            </a:r>
          </a:p>
          <a:p>
            <a:endParaRPr lang="en-IN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57DCD3C-81C5-4FFE-8D21-B2079858E186}"/>
              </a:ext>
            </a:extLst>
          </p:cNvPr>
          <p:cNvCxnSpPr>
            <a:cxnSpLocks/>
          </p:cNvCxnSpPr>
          <p:nvPr/>
        </p:nvCxnSpPr>
        <p:spPr>
          <a:xfrm>
            <a:off x="6679095" y="3041376"/>
            <a:ext cx="17989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014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DF84D4-6780-4AE1-BDC6-6E3055D2D182}"/>
              </a:ext>
            </a:extLst>
          </p:cNvPr>
          <p:cNvSpPr txBox="1"/>
          <p:nvPr/>
        </p:nvSpPr>
        <p:spPr>
          <a:xfrm>
            <a:off x="116785" y="70873"/>
            <a:ext cx="1172817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b="0" i="0" dirty="0">
                <a:solidFill>
                  <a:schemeClr val="bg2">
                    <a:lumMod val="25000"/>
                  </a:schemeClr>
                </a:solidFill>
                <a:effectLst/>
                <a:latin typeface="Manrope"/>
              </a:rPr>
              <a:t>After the 5G launch, which plans are performing well in terms of revenue?</a:t>
            </a:r>
          </a:p>
          <a:p>
            <a:pPr algn="l"/>
            <a:r>
              <a:rPr lang="en-IN" sz="2400" b="0" i="0" dirty="0">
                <a:solidFill>
                  <a:schemeClr val="bg2">
                    <a:lumMod val="25000"/>
                  </a:schemeClr>
                </a:solidFill>
                <a:effectLst/>
                <a:latin typeface="Manrope"/>
              </a:rPr>
              <a:t>Which plans are not performing well?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1BAC2B9-0472-4309-ACA5-F6A6290540E2}"/>
              </a:ext>
            </a:extLst>
          </p:cNvPr>
          <p:cNvCxnSpPr>
            <a:cxnSpLocks/>
          </p:cNvCxnSpPr>
          <p:nvPr/>
        </p:nvCxnSpPr>
        <p:spPr>
          <a:xfrm>
            <a:off x="116785" y="901870"/>
            <a:ext cx="10617476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18F0811-3B77-429A-9977-8D801440F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80" y="1055122"/>
            <a:ext cx="6840303" cy="18547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81BBFC8-5BC3-4D89-BCAF-3DD08BDF39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22" y="2999362"/>
            <a:ext cx="6825062" cy="18309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40B94CF-84A0-48BA-9114-F25CC45BB3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21" y="4904434"/>
            <a:ext cx="6825062" cy="184721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D2F9BF6-C4D5-43A1-B8A8-3979BF9A6AD0}"/>
              </a:ext>
            </a:extLst>
          </p:cNvPr>
          <p:cNvCxnSpPr>
            <a:cxnSpLocks/>
          </p:cNvCxnSpPr>
          <p:nvPr/>
        </p:nvCxnSpPr>
        <p:spPr>
          <a:xfrm>
            <a:off x="116785" y="4904434"/>
            <a:ext cx="10617476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676C5B0-5798-4953-878F-DFE54F7876C9}"/>
              </a:ext>
            </a:extLst>
          </p:cNvPr>
          <p:cNvSpPr txBox="1"/>
          <p:nvPr/>
        </p:nvSpPr>
        <p:spPr>
          <a:xfrm>
            <a:off x="7354956" y="1732867"/>
            <a:ext cx="6147352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effectLst/>
              </a:rPr>
              <a:t>Key Highlights: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sz="1800" b="1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Plan </a:t>
            </a:r>
            <a:r>
              <a:rPr lang="en-IN" b="1" dirty="0"/>
              <a:t>P1</a:t>
            </a:r>
            <a:r>
              <a:rPr lang="en-IN" dirty="0"/>
              <a:t> and </a:t>
            </a:r>
            <a:r>
              <a:rPr lang="en-IN" b="1" dirty="0"/>
              <a:t>P11</a:t>
            </a:r>
            <a:r>
              <a:rPr lang="en-IN" dirty="0"/>
              <a:t> show highest revenues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Mumbai is the top performer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lvl="1"/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Plan </a:t>
            </a:r>
            <a:r>
              <a:rPr lang="en-IN" b="1" dirty="0"/>
              <a:t>P7</a:t>
            </a:r>
            <a:r>
              <a:rPr lang="en-IN" dirty="0"/>
              <a:t> shows the lowest revenue generated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Bangalore is the top performer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BA6BFF4-448B-431D-8634-55993BEF709C}"/>
              </a:ext>
            </a:extLst>
          </p:cNvPr>
          <p:cNvCxnSpPr>
            <a:cxnSpLocks/>
          </p:cNvCxnSpPr>
          <p:nvPr/>
        </p:nvCxnSpPr>
        <p:spPr>
          <a:xfrm>
            <a:off x="7354956" y="2077280"/>
            <a:ext cx="17989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42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8B4313D-894A-43AD-8CA1-3B40C03020D5}"/>
              </a:ext>
            </a:extLst>
          </p:cNvPr>
          <p:cNvSpPr txBox="1"/>
          <p:nvPr/>
        </p:nvSpPr>
        <p:spPr>
          <a:xfrm>
            <a:off x="86967" y="124095"/>
            <a:ext cx="121050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b="0" i="0" dirty="0">
                <a:solidFill>
                  <a:srgbClr val="131022"/>
                </a:solidFill>
                <a:effectLst/>
                <a:latin typeface="Manrope"/>
              </a:rPr>
              <a:t>Is there any plan affected largely by the 5G launch? </a:t>
            </a:r>
            <a:endParaRPr lang="en-IN" sz="2400" dirty="0">
              <a:solidFill>
                <a:srgbClr val="131022"/>
              </a:solidFill>
              <a:latin typeface="Manrope"/>
            </a:endParaRPr>
          </a:p>
          <a:p>
            <a:pPr algn="l"/>
            <a:r>
              <a:rPr lang="en-IN" sz="2400" b="0" i="0" dirty="0">
                <a:solidFill>
                  <a:srgbClr val="131022"/>
                </a:solidFill>
                <a:effectLst/>
                <a:latin typeface="Manrope"/>
              </a:rPr>
              <a:t>Should we continue or discontinue that plan?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3B753CA-0CFD-43B9-B932-1ED15F2DDDCB}"/>
              </a:ext>
            </a:extLst>
          </p:cNvPr>
          <p:cNvCxnSpPr>
            <a:cxnSpLocks/>
          </p:cNvCxnSpPr>
          <p:nvPr/>
        </p:nvCxnSpPr>
        <p:spPr>
          <a:xfrm>
            <a:off x="86967" y="955092"/>
            <a:ext cx="10617476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711697C-9524-48D4-9706-0A9AE5F6C5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80" y="1264672"/>
            <a:ext cx="6840303" cy="18547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C8A30B-08BB-47DD-A85C-AC9299BF72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80" y="3429000"/>
            <a:ext cx="6825062" cy="18472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60A5FE-5211-44AC-B717-EBEE151F17EA}"/>
              </a:ext>
            </a:extLst>
          </p:cNvPr>
          <p:cNvSpPr txBox="1"/>
          <p:nvPr/>
        </p:nvSpPr>
        <p:spPr>
          <a:xfrm>
            <a:off x="7245626" y="1610485"/>
            <a:ext cx="4699194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20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Key Highlights:</a:t>
            </a: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en-IN" sz="20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P1 </a:t>
            </a:r>
            <a:r>
              <a:rPr lang="en-IN" sz="2000" dirty="0">
                <a:solidFill>
                  <a:srgbClr val="000000"/>
                </a:solidFill>
                <a:latin typeface="Calibri" panose="020F0502020204030204" pitchFamily="34" charset="0"/>
              </a:rPr>
              <a:t>plan : revenue increased by </a:t>
            </a:r>
            <a:r>
              <a:rPr lang="en-IN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600M</a:t>
            </a:r>
          </a:p>
          <a:p>
            <a:pPr marL="342900" indent="-342900" algn="l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20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P7 </a:t>
            </a:r>
            <a:r>
              <a:rPr lang="en-IN" sz="2000" dirty="0">
                <a:solidFill>
                  <a:srgbClr val="000000"/>
                </a:solidFill>
                <a:latin typeface="Calibri" panose="020F0502020204030204" pitchFamily="34" charset="0"/>
              </a:rPr>
              <a:t>plan : faced a significant revenue </a:t>
            </a:r>
            <a:r>
              <a:rPr lang="en-IN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drop of 427M </a:t>
            </a:r>
            <a:r>
              <a:rPr lang="en-IN" sz="2000" dirty="0">
                <a:solidFill>
                  <a:srgbClr val="000000"/>
                </a:solidFill>
                <a:latin typeface="Calibri" panose="020F0502020204030204" pitchFamily="34" charset="0"/>
              </a:rPr>
              <a:t>after 5G launch, suggesting it should be discontinued</a:t>
            </a:r>
          </a:p>
          <a:p>
            <a:pPr marL="342900" indent="-342900" algn="l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20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en-IN" dirty="0">
              <a:effectLst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9896DD3-F1F1-4E15-82BD-312B951FCD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0441" y="1991284"/>
            <a:ext cx="1809750" cy="1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816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16B8F0-8F58-4FFB-A383-E266619FF7E8}"/>
              </a:ext>
            </a:extLst>
          </p:cNvPr>
          <p:cNvSpPr txBox="1"/>
          <p:nvPr/>
        </p:nvSpPr>
        <p:spPr>
          <a:xfrm>
            <a:off x="96906" y="44583"/>
            <a:ext cx="118996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b="0" i="0" dirty="0">
                <a:solidFill>
                  <a:schemeClr val="bg2">
                    <a:lumMod val="25000"/>
                  </a:schemeClr>
                </a:solidFill>
                <a:effectLst/>
                <a:latin typeface="Manrope"/>
              </a:rPr>
              <a:t>Is there any plan that is discontinued after the 5G launch? </a:t>
            </a:r>
          </a:p>
          <a:p>
            <a:pPr algn="l"/>
            <a:r>
              <a:rPr lang="en-IN" sz="2400" b="0" i="0" dirty="0">
                <a:solidFill>
                  <a:schemeClr val="bg2">
                    <a:lumMod val="25000"/>
                  </a:schemeClr>
                </a:solidFill>
                <a:effectLst/>
                <a:latin typeface="Manrope"/>
              </a:rPr>
              <a:t>What is the reason for it?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BCA18B-76AD-40EB-9E9A-D5B2E67F6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06" y="866055"/>
            <a:ext cx="10629900" cy="19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477145-D59E-4A8C-B11A-CF82BEC488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6" y="1270841"/>
            <a:ext cx="6553768" cy="47933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8AA7813-983E-4F07-9A0B-DF9DD6CAF66B}"/>
              </a:ext>
            </a:extLst>
          </p:cNvPr>
          <p:cNvSpPr txBox="1"/>
          <p:nvPr/>
        </p:nvSpPr>
        <p:spPr>
          <a:xfrm>
            <a:off x="6650674" y="1613118"/>
            <a:ext cx="5216648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20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Key Highlights:</a:t>
            </a: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en-IN" sz="20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 algn="l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b="1" dirty="0">
                <a:effectLst/>
              </a:rPr>
              <a:t>P8</a:t>
            </a:r>
            <a:r>
              <a:rPr lang="en-IN" dirty="0">
                <a:effectLst/>
              </a:rPr>
              <a:t> plan : Discontinued due to short validity and inadequate data after 5G launch</a:t>
            </a:r>
          </a:p>
          <a:p>
            <a:pPr marL="285750" indent="-285750" algn="l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effectLst/>
            </a:endParaRPr>
          </a:p>
          <a:p>
            <a:pPr marL="285750" indent="-285750" algn="l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b="1" dirty="0">
                <a:effectLst/>
              </a:rPr>
              <a:t>P9</a:t>
            </a:r>
            <a:r>
              <a:rPr lang="en-IN" dirty="0">
                <a:effectLst/>
              </a:rPr>
              <a:t> plan: Discontinued due to inadequate data and unlimited talk time after 5G launch</a:t>
            </a:r>
          </a:p>
          <a:p>
            <a:pPr marL="285750" indent="-285750" algn="l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effectLst/>
            </a:endParaRPr>
          </a:p>
          <a:p>
            <a:pPr marL="285750" indent="-285750" algn="l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b="1" dirty="0"/>
              <a:t>P10</a:t>
            </a:r>
            <a:r>
              <a:rPr lang="en-IN" dirty="0"/>
              <a:t> plan:</a:t>
            </a:r>
            <a:r>
              <a:rPr lang="en-IN" dirty="0">
                <a:effectLst/>
              </a:rPr>
              <a:t> Discontinued due to its short 3-day validity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0596C1-68BD-4ED3-B623-4A4C74C35D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1507" y="1938544"/>
            <a:ext cx="1809750" cy="1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913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9E70F-A4B3-4D86-B492-F13390384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50484"/>
          </a:xfrm>
        </p:spPr>
        <p:txBody>
          <a:bodyPr>
            <a:normAutofit/>
          </a:bodyPr>
          <a:lstStyle/>
          <a:p>
            <a:r>
              <a:rPr lang="en-IN" dirty="0"/>
              <a:t>Report by</a:t>
            </a:r>
            <a:br>
              <a:rPr lang="en-IN" dirty="0"/>
            </a:br>
            <a:br>
              <a:rPr lang="en-IN" dirty="0"/>
            </a:br>
            <a:r>
              <a:rPr lang="en-IN" dirty="0"/>
              <a:t>Parth S</a:t>
            </a:r>
            <a:br>
              <a:rPr lang="en-IN" dirty="0"/>
            </a:br>
            <a:r>
              <a:rPr lang="en-IN" sz="3200" dirty="0"/>
              <a:t>Data Analyst Intern </a:t>
            </a:r>
            <a:br>
              <a:rPr lang="en-IN" sz="3200" dirty="0"/>
            </a:br>
            <a:r>
              <a:rPr lang="en-IN" sz="3200" dirty="0"/>
              <a:t>AtliQ Technologies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57ECF7-4407-4F17-B932-1B5390920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838200" y="2310269"/>
            <a:ext cx="5174974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240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</TotalTime>
  <Words>291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Black</vt:lpstr>
      <vt:lpstr>Arial Rounded MT Bold</vt:lpstr>
      <vt:lpstr>Calibri</vt:lpstr>
      <vt:lpstr>Calibri Light</vt:lpstr>
      <vt:lpstr>Manrope</vt:lpstr>
      <vt:lpstr>Office Theme</vt:lpstr>
      <vt:lpstr>Wavecon Telecom  Insights from Power BI dashboard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Report by  Parth S Data Analyst Intern  AtliQ Technologies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parth shende</dc:creator>
  <cp:lastModifiedBy>parth shende</cp:lastModifiedBy>
  <cp:revision>10</cp:revision>
  <dcterms:created xsi:type="dcterms:W3CDTF">2025-09-30T02:12:22Z</dcterms:created>
  <dcterms:modified xsi:type="dcterms:W3CDTF">2025-09-30T03:54:21Z</dcterms:modified>
</cp:coreProperties>
</file>