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8288000" cy="10287000"/>
  <p:notesSz cx="6858000" cy="9144000"/>
  <p:embeddedFontLst>
    <p:embeddedFont>
      <p:font typeface="Canva Sans" panose="020B0604020202020204" charset="0"/>
      <p:regular r:id="rId12"/>
    </p:embeddedFont>
    <p:embeddedFont>
      <p:font typeface="Canva Sans Bold" panose="020B0604020202020204" charset="0"/>
      <p:regular r:id="rId13"/>
    </p:embeddedFont>
    <p:embeddedFont>
      <p:font typeface="Red Hat Display Bold" panose="020B0604020202020204" charset="0"/>
      <p:regular r:id="rId14"/>
    </p:embeddedFont>
    <p:embeddedFont>
      <p:font typeface="RQND Pro" panose="020B0604020202020204" charset="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6" d="100"/>
          <a:sy n="56" d="100"/>
        </p:scale>
        <p:origin x="610"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7/29/2025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6.jpeg"/><Relationship Id="rId7" Type="http://schemas.openxmlformats.org/officeDocument/2006/relationships/image" Target="../media/image14.png"/><Relationship Id="rId2" Type="http://schemas.openxmlformats.org/officeDocument/2006/relationships/image" Target="../media/image10.jpeg"/><Relationship Id="rId1" Type="http://schemas.openxmlformats.org/officeDocument/2006/relationships/slideLayout" Target="../slideLayouts/slideLayout7.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9.svg"/><Relationship Id="rId10" Type="http://schemas.openxmlformats.org/officeDocument/2006/relationships/image" Target="../media/image17.png"/><Relationship Id="rId4" Type="http://schemas.openxmlformats.org/officeDocument/2006/relationships/image" Target="../media/image8.png"/><Relationship Id="rId9"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0.jpeg"/><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0.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6.jpe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0.jpeg"/><Relationship Id="rId5" Type="http://schemas.openxmlformats.org/officeDocument/2006/relationships/image" Target="../media/image9.sv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0.jpe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6.jpeg"/><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BD8D8"/>
        </a:solidFill>
        <a:effectLst/>
      </p:bgPr>
    </p:bg>
    <p:spTree>
      <p:nvGrpSpPr>
        <p:cNvPr id="1" name=""/>
        <p:cNvGrpSpPr/>
        <p:nvPr/>
      </p:nvGrpSpPr>
      <p:grpSpPr>
        <a:xfrm>
          <a:off x="0" y="0"/>
          <a:ext cx="0" cy="0"/>
          <a:chOff x="0" y="0"/>
          <a:chExt cx="0" cy="0"/>
        </a:xfrm>
      </p:grpSpPr>
      <p:sp>
        <p:nvSpPr>
          <p:cNvPr id="2" name="TextBox 2"/>
          <p:cNvSpPr txBox="1"/>
          <p:nvPr/>
        </p:nvSpPr>
        <p:spPr>
          <a:xfrm>
            <a:off x="15985144" y="1424989"/>
            <a:ext cx="2117564" cy="434340"/>
          </a:xfrm>
          <a:prstGeom prst="rect">
            <a:avLst/>
          </a:prstGeom>
        </p:spPr>
        <p:txBody>
          <a:bodyPr lIns="0" tIns="0" rIns="0" bIns="0" rtlCol="0" anchor="t">
            <a:spAutoFit/>
          </a:bodyPr>
          <a:lstStyle/>
          <a:p>
            <a:pPr algn="r">
              <a:lnSpc>
                <a:spcPts val="3359"/>
              </a:lnSpc>
            </a:pPr>
            <a:r>
              <a:rPr lang="en-US" sz="2400" b="1">
                <a:solidFill>
                  <a:srgbClr val="473D34"/>
                </a:solidFill>
                <a:latin typeface="Red Hat Display Bold"/>
                <a:ea typeface="Red Hat Display Bold"/>
                <a:cs typeface="Red Hat Display Bold"/>
                <a:sym typeface="Red Hat Display Bold"/>
              </a:rPr>
              <a:t>S2P Robotic  </a:t>
            </a:r>
          </a:p>
        </p:txBody>
      </p:sp>
      <p:grpSp>
        <p:nvGrpSpPr>
          <p:cNvPr id="3" name="Group 3"/>
          <p:cNvGrpSpPr/>
          <p:nvPr/>
        </p:nvGrpSpPr>
        <p:grpSpPr>
          <a:xfrm>
            <a:off x="1441777" y="8823830"/>
            <a:ext cx="15408772" cy="19050"/>
            <a:chOff x="0" y="0"/>
            <a:chExt cx="20545029" cy="25400"/>
          </a:xfrm>
        </p:grpSpPr>
        <p:sp>
          <p:nvSpPr>
            <p:cNvPr id="4" name="Freeform 4"/>
            <p:cNvSpPr/>
            <p:nvPr/>
          </p:nvSpPr>
          <p:spPr>
            <a:xfrm>
              <a:off x="12700" y="0"/>
              <a:ext cx="20519644" cy="25400"/>
            </a:xfrm>
            <a:custGeom>
              <a:avLst/>
              <a:gdLst/>
              <a:ahLst/>
              <a:cxnLst/>
              <a:rect l="l" t="t" r="r" b="b"/>
              <a:pathLst>
                <a:path w="20519644" h="25400">
                  <a:moveTo>
                    <a:pt x="0" y="0"/>
                  </a:moveTo>
                  <a:lnTo>
                    <a:pt x="20519644" y="0"/>
                  </a:lnTo>
                  <a:lnTo>
                    <a:pt x="20519644" y="25400"/>
                  </a:lnTo>
                  <a:lnTo>
                    <a:pt x="0" y="25400"/>
                  </a:lnTo>
                  <a:close/>
                </a:path>
              </a:pathLst>
            </a:custGeom>
            <a:solidFill>
              <a:srgbClr val="F5F4F5"/>
            </a:solidFill>
          </p:spPr>
        </p:sp>
      </p:grpSp>
      <p:sp>
        <p:nvSpPr>
          <p:cNvPr id="5" name="Freeform 5"/>
          <p:cNvSpPr/>
          <p:nvPr/>
        </p:nvSpPr>
        <p:spPr>
          <a:xfrm>
            <a:off x="14272897" y="3757006"/>
            <a:ext cx="633432" cy="632640"/>
          </a:xfrm>
          <a:custGeom>
            <a:avLst/>
            <a:gdLst/>
            <a:ahLst/>
            <a:cxnLst/>
            <a:rect l="l" t="t" r="r" b="b"/>
            <a:pathLst>
              <a:path w="633432" h="632640">
                <a:moveTo>
                  <a:pt x="0" y="0"/>
                </a:moveTo>
                <a:lnTo>
                  <a:pt x="633432" y="0"/>
                </a:lnTo>
                <a:lnTo>
                  <a:pt x="633432" y="632640"/>
                </a:lnTo>
                <a:lnTo>
                  <a:pt x="0" y="632640"/>
                </a:lnTo>
                <a:lnTo>
                  <a:pt x="0" y="0"/>
                </a:lnTo>
                <a:close/>
              </a:path>
            </a:pathLst>
          </a:custGeom>
          <a:blipFill>
            <a:blip r:embed="rId2">
              <a:extLst>
                <a:ext uri="{96DAC541-7B7A-43D3-8B79-37D633B846F1}">
                  <asvg:svgBlip xmlns:asvg="http://schemas.microsoft.com/office/drawing/2016/SVG/main" r:embed="rId3"/>
                </a:ext>
              </a:extLst>
            </a:blip>
            <a:stretch>
              <a:fillRect t="-62" b="-62"/>
            </a:stretch>
          </a:blipFill>
        </p:spPr>
      </p:sp>
      <p:sp>
        <p:nvSpPr>
          <p:cNvPr id="6" name="Freeform 6"/>
          <p:cNvSpPr/>
          <p:nvPr/>
        </p:nvSpPr>
        <p:spPr>
          <a:xfrm>
            <a:off x="1451302" y="7057729"/>
            <a:ext cx="1083584" cy="457814"/>
          </a:xfrm>
          <a:custGeom>
            <a:avLst/>
            <a:gdLst/>
            <a:ahLst/>
            <a:cxnLst/>
            <a:rect l="l" t="t" r="r" b="b"/>
            <a:pathLst>
              <a:path w="1083584" h="457814">
                <a:moveTo>
                  <a:pt x="0" y="0"/>
                </a:moveTo>
                <a:lnTo>
                  <a:pt x="1083584" y="0"/>
                </a:lnTo>
                <a:lnTo>
                  <a:pt x="1083584" y="457814"/>
                </a:lnTo>
                <a:lnTo>
                  <a:pt x="0" y="457814"/>
                </a:lnTo>
                <a:lnTo>
                  <a:pt x="0" y="0"/>
                </a:lnTo>
                <a:close/>
              </a:path>
            </a:pathLst>
          </a:custGeom>
          <a:blipFill>
            <a:blip r:embed="rId4">
              <a:extLst>
                <a:ext uri="{96DAC541-7B7A-43D3-8B79-37D633B846F1}">
                  <asvg:svgBlip xmlns:asvg="http://schemas.microsoft.com/office/drawing/2016/SVG/main" r:embed="rId5"/>
                </a:ext>
              </a:extLst>
            </a:blip>
            <a:stretch>
              <a:fillRect t="-866" b="-866"/>
            </a:stretch>
          </a:blipFill>
        </p:spPr>
      </p:sp>
      <p:grpSp>
        <p:nvGrpSpPr>
          <p:cNvPr id="7" name="Group 7"/>
          <p:cNvGrpSpPr/>
          <p:nvPr/>
        </p:nvGrpSpPr>
        <p:grpSpPr>
          <a:xfrm>
            <a:off x="17083619" y="263454"/>
            <a:ext cx="1046811" cy="1029217"/>
            <a:chOff x="0" y="0"/>
            <a:chExt cx="1395748" cy="1372289"/>
          </a:xfrm>
        </p:grpSpPr>
        <p:sp>
          <p:nvSpPr>
            <p:cNvPr id="8" name="Freeform 8"/>
            <p:cNvSpPr/>
            <p:nvPr/>
          </p:nvSpPr>
          <p:spPr>
            <a:xfrm>
              <a:off x="0" y="0"/>
              <a:ext cx="1395730" cy="1372235"/>
            </a:xfrm>
            <a:custGeom>
              <a:avLst/>
              <a:gdLst/>
              <a:ahLst/>
              <a:cxnLst/>
              <a:rect l="l" t="t" r="r" b="b"/>
              <a:pathLst>
                <a:path w="1395730" h="1372235">
                  <a:moveTo>
                    <a:pt x="0" y="0"/>
                  </a:moveTo>
                  <a:lnTo>
                    <a:pt x="1395730" y="0"/>
                  </a:lnTo>
                  <a:lnTo>
                    <a:pt x="1395730" y="1372235"/>
                  </a:lnTo>
                  <a:lnTo>
                    <a:pt x="0" y="1372235"/>
                  </a:lnTo>
                  <a:lnTo>
                    <a:pt x="0" y="0"/>
                  </a:lnTo>
                  <a:close/>
                </a:path>
              </a:pathLst>
            </a:custGeom>
            <a:blipFill>
              <a:blip r:embed="rId6"/>
              <a:stretch>
                <a:fillRect t="-143" r="-1" b="-147"/>
              </a:stretch>
            </a:blipFill>
          </p:spPr>
        </p:sp>
      </p:grpSp>
      <p:grpSp>
        <p:nvGrpSpPr>
          <p:cNvPr id="9" name="Group 9"/>
          <p:cNvGrpSpPr/>
          <p:nvPr/>
        </p:nvGrpSpPr>
        <p:grpSpPr>
          <a:xfrm>
            <a:off x="137929" y="263454"/>
            <a:ext cx="3443507" cy="1014605"/>
            <a:chOff x="0" y="0"/>
            <a:chExt cx="4591343" cy="1352807"/>
          </a:xfrm>
        </p:grpSpPr>
        <p:sp>
          <p:nvSpPr>
            <p:cNvPr id="10" name="Freeform 10"/>
            <p:cNvSpPr/>
            <p:nvPr/>
          </p:nvSpPr>
          <p:spPr>
            <a:xfrm>
              <a:off x="0" y="0"/>
              <a:ext cx="4591304" cy="1352804"/>
            </a:xfrm>
            <a:custGeom>
              <a:avLst/>
              <a:gdLst/>
              <a:ahLst/>
              <a:cxnLst/>
              <a:rect l="l" t="t" r="r" b="b"/>
              <a:pathLst>
                <a:path w="4591304" h="1352804">
                  <a:moveTo>
                    <a:pt x="0" y="0"/>
                  </a:moveTo>
                  <a:lnTo>
                    <a:pt x="4591304" y="0"/>
                  </a:lnTo>
                  <a:lnTo>
                    <a:pt x="4591304" y="1352804"/>
                  </a:lnTo>
                  <a:lnTo>
                    <a:pt x="0" y="1352804"/>
                  </a:lnTo>
                  <a:lnTo>
                    <a:pt x="0" y="0"/>
                  </a:lnTo>
                  <a:close/>
                </a:path>
              </a:pathLst>
            </a:custGeom>
            <a:blipFill>
              <a:blip r:embed="rId7"/>
              <a:stretch>
                <a:fillRect/>
              </a:stretch>
            </a:blipFill>
          </p:spPr>
        </p:sp>
      </p:grpSp>
      <p:grpSp>
        <p:nvGrpSpPr>
          <p:cNvPr id="11" name="Group 11"/>
          <p:cNvGrpSpPr/>
          <p:nvPr/>
        </p:nvGrpSpPr>
        <p:grpSpPr>
          <a:xfrm>
            <a:off x="16014709" y="263454"/>
            <a:ext cx="1029217" cy="1029217"/>
            <a:chOff x="0" y="0"/>
            <a:chExt cx="1372289" cy="1372289"/>
          </a:xfrm>
        </p:grpSpPr>
        <p:sp>
          <p:nvSpPr>
            <p:cNvPr id="12" name="Freeform 12"/>
            <p:cNvSpPr/>
            <p:nvPr/>
          </p:nvSpPr>
          <p:spPr>
            <a:xfrm>
              <a:off x="0" y="0"/>
              <a:ext cx="1372235" cy="1372235"/>
            </a:xfrm>
            <a:custGeom>
              <a:avLst/>
              <a:gdLst/>
              <a:ahLst/>
              <a:cxnLst/>
              <a:rect l="l" t="t" r="r" b="b"/>
              <a:pathLst>
                <a:path w="1372235" h="1372235">
                  <a:moveTo>
                    <a:pt x="0" y="0"/>
                  </a:moveTo>
                  <a:lnTo>
                    <a:pt x="1372235" y="0"/>
                  </a:lnTo>
                  <a:lnTo>
                    <a:pt x="1372235" y="1372235"/>
                  </a:lnTo>
                  <a:lnTo>
                    <a:pt x="0" y="1372235"/>
                  </a:lnTo>
                  <a:lnTo>
                    <a:pt x="0" y="0"/>
                  </a:lnTo>
                  <a:close/>
                </a:path>
              </a:pathLst>
            </a:custGeom>
            <a:blipFill>
              <a:blip r:embed="rId8"/>
              <a:stretch>
                <a:fillRect r="-3" b="-3"/>
              </a:stretch>
            </a:blipFill>
          </p:spPr>
        </p:sp>
      </p:grpSp>
      <p:sp>
        <p:nvSpPr>
          <p:cNvPr id="13" name="TextBox 13"/>
          <p:cNvSpPr txBox="1"/>
          <p:nvPr/>
        </p:nvSpPr>
        <p:spPr>
          <a:xfrm>
            <a:off x="3221764" y="2814597"/>
            <a:ext cx="11844472" cy="3245514"/>
          </a:xfrm>
          <a:prstGeom prst="rect">
            <a:avLst/>
          </a:prstGeom>
        </p:spPr>
        <p:txBody>
          <a:bodyPr lIns="0" tIns="0" rIns="0" bIns="0" rtlCol="0" anchor="t">
            <a:spAutoFit/>
          </a:bodyPr>
          <a:lstStyle/>
          <a:p>
            <a:pPr algn="ctr">
              <a:lnSpc>
                <a:spcPts val="23701"/>
              </a:lnSpc>
            </a:pPr>
            <a:r>
              <a:rPr lang="en-US" sz="16930">
                <a:solidFill>
                  <a:srgbClr val="473D34"/>
                </a:solidFill>
                <a:latin typeface="RQND Pro"/>
                <a:ea typeface="RQND Pro"/>
                <a:cs typeface="RQND Pro"/>
                <a:sym typeface="RQND Pro"/>
              </a:rPr>
              <a:t>INNOHACK 2.0</a:t>
            </a:r>
          </a:p>
        </p:txBody>
      </p:sp>
      <p:sp>
        <p:nvSpPr>
          <p:cNvPr id="14" name="TextBox 14"/>
          <p:cNvSpPr txBox="1"/>
          <p:nvPr/>
        </p:nvSpPr>
        <p:spPr>
          <a:xfrm>
            <a:off x="6404115" y="5945810"/>
            <a:ext cx="5479770" cy="538480"/>
          </a:xfrm>
          <a:prstGeom prst="rect">
            <a:avLst/>
          </a:prstGeom>
        </p:spPr>
        <p:txBody>
          <a:bodyPr lIns="0" tIns="0" rIns="0" bIns="0" rtlCol="0" anchor="t">
            <a:spAutoFit/>
          </a:bodyPr>
          <a:lstStyle/>
          <a:p>
            <a:pPr algn="ctr">
              <a:lnSpc>
                <a:spcPts val="3919"/>
              </a:lnSpc>
            </a:pPr>
            <a:r>
              <a:rPr lang="en-US" sz="2799" b="1" u="sng">
                <a:solidFill>
                  <a:srgbClr val="473D34"/>
                </a:solidFill>
                <a:latin typeface="Red Hat Display Bold"/>
                <a:ea typeface="Red Hat Display Bold"/>
                <a:cs typeface="Red Hat Display Bold"/>
                <a:sym typeface="Red Hat Display Bold"/>
              </a:rPr>
              <a:t>Presented By Bot Buddies</a:t>
            </a:r>
          </a:p>
        </p:txBody>
      </p:sp>
      <p:sp>
        <p:nvSpPr>
          <p:cNvPr id="15" name="TextBox 15"/>
          <p:cNvSpPr txBox="1"/>
          <p:nvPr/>
        </p:nvSpPr>
        <p:spPr>
          <a:xfrm>
            <a:off x="721041" y="1424989"/>
            <a:ext cx="2860395" cy="434340"/>
          </a:xfrm>
          <a:prstGeom prst="rect">
            <a:avLst/>
          </a:prstGeom>
        </p:spPr>
        <p:txBody>
          <a:bodyPr lIns="0" tIns="0" rIns="0" bIns="0" rtlCol="0" anchor="t">
            <a:spAutoFit/>
          </a:bodyPr>
          <a:lstStyle/>
          <a:p>
            <a:pPr algn="l">
              <a:lnSpc>
                <a:spcPts val="3358"/>
              </a:lnSpc>
            </a:pPr>
            <a:r>
              <a:rPr lang="en-US" sz="2400" b="1">
                <a:solidFill>
                  <a:srgbClr val="473D34"/>
                </a:solidFill>
                <a:latin typeface="Red Hat Display Bold"/>
                <a:ea typeface="Red Hat Display Bold"/>
                <a:cs typeface="Red Hat Display Bold"/>
                <a:sym typeface="Red Hat Display Bold"/>
              </a:rPr>
              <a:t>Nextech Mind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BD8D8"/>
        </a:solidFill>
        <a:effectLst/>
      </p:bgPr>
    </p:bg>
    <p:spTree>
      <p:nvGrpSpPr>
        <p:cNvPr id="1" name=""/>
        <p:cNvGrpSpPr/>
        <p:nvPr/>
      </p:nvGrpSpPr>
      <p:grpSpPr>
        <a:xfrm>
          <a:off x="0" y="0"/>
          <a:ext cx="0" cy="0"/>
          <a:chOff x="0" y="0"/>
          <a:chExt cx="0" cy="0"/>
        </a:xfrm>
      </p:grpSpPr>
      <p:grpSp>
        <p:nvGrpSpPr>
          <p:cNvPr id="2" name="Group 2"/>
          <p:cNvGrpSpPr/>
          <p:nvPr/>
        </p:nvGrpSpPr>
        <p:grpSpPr>
          <a:xfrm>
            <a:off x="16346700" y="-11024"/>
            <a:ext cx="1941300" cy="939339"/>
            <a:chOff x="0" y="0"/>
            <a:chExt cx="2588400" cy="1252452"/>
          </a:xfrm>
        </p:grpSpPr>
        <p:sp>
          <p:nvSpPr>
            <p:cNvPr id="3" name="Freeform 3"/>
            <p:cNvSpPr/>
            <p:nvPr/>
          </p:nvSpPr>
          <p:spPr>
            <a:xfrm>
              <a:off x="0" y="0"/>
              <a:ext cx="2588387" cy="1252474"/>
            </a:xfrm>
            <a:custGeom>
              <a:avLst/>
              <a:gdLst/>
              <a:ahLst/>
              <a:cxnLst/>
              <a:rect l="l" t="t" r="r" b="b"/>
              <a:pathLst>
                <a:path w="2588387" h="1252474">
                  <a:moveTo>
                    <a:pt x="0" y="0"/>
                  </a:moveTo>
                  <a:lnTo>
                    <a:pt x="2588387" y="0"/>
                  </a:lnTo>
                  <a:lnTo>
                    <a:pt x="2588387" y="1252474"/>
                  </a:lnTo>
                  <a:lnTo>
                    <a:pt x="0" y="1252474"/>
                  </a:lnTo>
                  <a:lnTo>
                    <a:pt x="0" y="0"/>
                  </a:lnTo>
                  <a:close/>
                </a:path>
              </a:pathLst>
            </a:custGeom>
            <a:blipFill>
              <a:blip r:embed="rId2"/>
              <a:stretch>
                <a:fillRect b="1"/>
              </a:stretch>
            </a:blipFill>
          </p:spPr>
        </p:sp>
      </p:grpSp>
      <p:grpSp>
        <p:nvGrpSpPr>
          <p:cNvPr id="4" name="Group 4"/>
          <p:cNvGrpSpPr/>
          <p:nvPr/>
        </p:nvGrpSpPr>
        <p:grpSpPr>
          <a:xfrm>
            <a:off x="0" y="0"/>
            <a:ext cx="3113226" cy="917290"/>
            <a:chOff x="0" y="0"/>
            <a:chExt cx="4150968" cy="1223053"/>
          </a:xfrm>
        </p:grpSpPr>
        <p:sp>
          <p:nvSpPr>
            <p:cNvPr id="5" name="Freeform 5"/>
            <p:cNvSpPr/>
            <p:nvPr/>
          </p:nvSpPr>
          <p:spPr>
            <a:xfrm>
              <a:off x="0" y="0"/>
              <a:ext cx="4150995" cy="1223010"/>
            </a:xfrm>
            <a:custGeom>
              <a:avLst/>
              <a:gdLst/>
              <a:ahLst/>
              <a:cxnLst/>
              <a:rect l="l" t="t" r="r" b="b"/>
              <a:pathLst>
                <a:path w="4150995" h="1223010">
                  <a:moveTo>
                    <a:pt x="0" y="0"/>
                  </a:moveTo>
                  <a:lnTo>
                    <a:pt x="4150995" y="0"/>
                  </a:lnTo>
                  <a:lnTo>
                    <a:pt x="4150995" y="1223010"/>
                  </a:lnTo>
                  <a:lnTo>
                    <a:pt x="0" y="1223010"/>
                  </a:lnTo>
                  <a:lnTo>
                    <a:pt x="0" y="0"/>
                  </a:lnTo>
                  <a:close/>
                </a:path>
              </a:pathLst>
            </a:custGeom>
            <a:blipFill>
              <a:blip r:embed="rId3"/>
              <a:stretch>
                <a:fillRect b="-3"/>
              </a:stretch>
            </a:blipFill>
          </p:spPr>
        </p:sp>
      </p:grpSp>
      <p:sp>
        <p:nvSpPr>
          <p:cNvPr id="6" name="TextBox 6"/>
          <p:cNvSpPr txBox="1"/>
          <p:nvPr/>
        </p:nvSpPr>
        <p:spPr>
          <a:xfrm>
            <a:off x="4460423" y="442277"/>
            <a:ext cx="9788977" cy="982345"/>
          </a:xfrm>
          <a:prstGeom prst="rect">
            <a:avLst/>
          </a:prstGeom>
        </p:spPr>
        <p:txBody>
          <a:bodyPr lIns="0" tIns="0" rIns="0" bIns="0" rtlCol="0" anchor="t">
            <a:spAutoFit/>
          </a:bodyPr>
          <a:lstStyle/>
          <a:p>
            <a:pPr algn="ctr">
              <a:lnSpc>
                <a:spcPts val="7278"/>
              </a:lnSpc>
            </a:pPr>
            <a:r>
              <a:rPr lang="en-US" sz="5198" b="1">
                <a:solidFill>
                  <a:srgbClr val="000000"/>
                </a:solidFill>
                <a:latin typeface="Canva Sans Bold"/>
                <a:ea typeface="Canva Sans Bold"/>
                <a:cs typeface="Canva Sans Bold"/>
                <a:sym typeface="Canva Sans Bold"/>
              </a:rPr>
              <a:t>PROTOTYPE / SCREENSHOTS</a:t>
            </a:r>
          </a:p>
        </p:txBody>
      </p:sp>
      <p:grpSp>
        <p:nvGrpSpPr>
          <p:cNvPr id="7" name="Group 7"/>
          <p:cNvGrpSpPr/>
          <p:nvPr/>
        </p:nvGrpSpPr>
        <p:grpSpPr>
          <a:xfrm>
            <a:off x="139506" y="1854003"/>
            <a:ext cx="18007671" cy="3913057"/>
            <a:chOff x="0" y="0"/>
            <a:chExt cx="24010227" cy="5217410"/>
          </a:xfrm>
        </p:grpSpPr>
        <p:sp>
          <p:nvSpPr>
            <p:cNvPr id="8" name="Freeform 8"/>
            <p:cNvSpPr/>
            <p:nvPr/>
          </p:nvSpPr>
          <p:spPr>
            <a:xfrm>
              <a:off x="22969181" y="1054886"/>
              <a:ext cx="631223" cy="991940"/>
            </a:xfrm>
            <a:custGeom>
              <a:avLst/>
              <a:gdLst/>
              <a:ahLst/>
              <a:cxnLst/>
              <a:rect l="l" t="t" r="r" b="b"/>
              <a:pathLst>
                <a:path w="631223" h="991940">
                  <a:moveTo>
                    <a:pt x="0" y="0"/>
                  </a:moveTo>
                  <a:lnTo>
                    <a:pt x="631223" y="0"/>
                  </a:lnTo>
                  <a:lnTo>
                    <a:pt x="631223" y="991940"/>
                  </a:lnTo>
                  <a:lnTo>
                    <a:pt x="0" y="991940"/>
                  </a:lnTo>
                  <a:lnTo>
                    <a:pt x="0" y="0"/>
                  </a:lnTo>
                  <a:close/>
                </a:path>
              </a:pathLst>
            </a:custGeom>
            <a:blipFill>
              <a:blip r:embed="rId4">
                <a:extLst>
                  <a:ext uri="{96DAC541-7B7A-43D3-8B79-37D633B846F1}">
                    <asvg:svgBlip xmlns:asvg="http://schemas.microsoft.com/office/drawing/2016/SVG/main" r:embed="rId5"/>
                  </a:ext>
                </a:extLst>
              </a:blip>
              <a:stretch>
                <a:fillRect t="-110996" b="-110996"/>
              </a:stretch>
            </a:blipFill>
          </p:spPr>
        </p:sp>
        <p:sp>
          <p:nvSpPr>
            <p:cNvPr id="9" name="Freeform 9"/>
            <p:cNvSpPr/>
            <p:nvPr/>
          </p:nvSpPr>
          <p:spPr>
            <a:xfrm>
              <a:off x="0" y="685832"/>
              <a:ext cx="7934676" cy="4529902"/>
            </a:xfrm>
            <a:custGeom>
              <a:avLst/>
              <a:gdLst/>
              <a:ahLst/>
              <a:cxnLst/>
              <a:rect l="l" t="t" r="r" b="b"/>
              <a:pathLst>
                <a:path w="7934676" h="4529902">
                  <a:moveTo>
                    <a:pt x="0" y="0"/>
                  </a:moveTo>
                  <a:lnTo>
                    <a:pt x="7934676" y="0"/>
                  </a:lnTo>
                  <a:lnTo>
                    <a:pt x="7934676" y="4529902"/>
                  </a:lnTo>
                  <a:lnTo>
                    <a:pt x="0" y="4529902"/>
                  </a:lnTo>
                  <a:lnTo>
                    <a:pt x="0" y="0"/>
                  </a:lnTo>
                  <a:close/>
                </a:path>
              </a:pathLst>
            </a:custGeom>
            <a:blipFill>
              <a:blip r:embed="rId6"/>
              <a:stretch>
                <a:fillRect/>
              </a:stretch>
            </a:blipFill>
          </p:spPr>
        </p:sp>
        <p:sp>
          <p:nvSpPr>
            <p:cNvPr id="10" name="Freeform 10"/>
            <p:cNvSpPr/>
            <p:nvPr/>
          </p:nvSpPr>
          <p:spPr>
            <a:xfrm>
              <a:off x="8039276" y="688228"/>
              <a:ext cx="7934676" cy="4527507"/>
            </a:xfrm>
            <a:custGeom>
              <a:avLst/>
              <a:gdLst/>
              <a:ahLst/>
              <a:cxnLst/>
              <a:rect l="l" t="t" r="r" b="b"/>
              <a:pathLst>
                <a:path w="7934676" h="4527507">
                  <a:moveTo>
                    <a:pt x="0" y="0"/>
                  </a:moveTo>
                  <a:lnTo>
                    <a:pt x="7934676" y="0"/>
                  </a:lnTo>
                  <a:lnTo>
                    <a:pt x="7934676" y="4527506"/>
                  </a:lnTo>
                  <a:lnTo>
                    <a:pt x="0" y="4527506"/>
                  </a:lnTo>
                  <a:lnTo>
                    <a:pt x="0" y="0"/>
                  </a:lnTo>
                  <a:close/>
                </a:path>
              </a:pathLst>
            </a:custGeom>
            <a:blipFill>
              <a:blip r:embed="rId7"/>
              <a:stretch>
                <a:fillRect/>
              </a:stretch>
            </a:blipFill>
          </p:spPr>
        </p:sp>
        <p:sp>
          <p:nvSpPr>
            <p:cNvPr id="11" name="Freeform 11"/>
            <p:cNvSpPr/>
            <p:nvPr/>
          </p:nvSpPr>
          <p:spPr>
            <a:xfrm>
              <a:off x="16075552" y="689903"/>
              <a:ext cx="7934676" cy="4527507"/>
            </a:xfrm>
            <a:custGeom>
              <a:avLst/>
              <a:gdLst/>
              <a:ahLst/>
              <a:cxnLst/>
              <a:rect l="l" t="t" r="r" b="b"/>
              <a:pathLst>
                <a:path w="7934676" h="4527507">
                  <a:moveTo>
                    <a:pt x="0" y="0"/>
                  </a:moveTo>
                  <a:lnTo>
                    <a:pt x="7934675" y="0"/>
                  </a:lnTo>
                  <a:lnTo>
                    <a:pt x="7934675" y="4527507"/>
                  </a:lnTo>
                  <a:lnTo>
                    <a:pt x="0" y="4527507"/>
                  </a:lnTo>
                  <a:lnTo>
                    <a:pt x="0" y="0"/>
                  </a:lnTo>
                  <a:close/>
                </a:path>
              </a:pathLst>
            </a:custGeom>
            <a:blipFill>
              <a:blip r:embed="rId8"/>
              <a:stretch>
                <a:fillRect l="-6988" r="-10342"/>
              </a:stretch>
            </a:blipFill>
          </p:spPr>
        </p:sp>
        <p:sp>
          <p:nvSpPr>
            <p:cNvPr id="12" name="TextBox 12"/>
            <p:cNvSpPr txBox="1"/>
            <p:nvPr/>
          </p:nvSpPr>
          <p:spPr>
            <a:xfrm>
              <a:off x="2562295" y="-47625"/>
              <a:ext cx="2791777" cy="644557"/>
            </a:xfrm>
            <a:prstGeom prst="rect">
              <a:avLst/>
            </a:prstGeom>
          </p:spPr>
          <p:txBody>
            <a:bodyPr lIns="0" tIns="0" rIns="0" bIns="0" rtlCol="0" anchor="t">
              <a:spAutoFit/>
            </a:bodyPr>
            <a:lstStyle/>
            <a:p>
              <a:pPr algn="ctr">
                <a:lnSpc>
                  <a:spcPts val="4198"/>
                </a:lnSpc>
                <a:spcBef>
                  <a:spcPct val="0"/>
                </a:spcBef>
              </a:pPr>
              <a:r>
                <a:rPr lang="en-US" sz="2999" b="1">
                  <a:solidFill>
                    <a:srgbClr val="000000"/>
                  </a:solidFill>
                  <a:latin typeface="Canva Sans Bold"/>
                  <a:ea typeface="Canva Sans Bold"/>
                  <a:cs typeface="Canva Sans Bold"/>
                  <a:sym typeface="Canva Sans Bold"/>
                </a:rPr>
                <a:t>Home Page</a:t>
              </a:r>
            </a:p>
          </p:txBody>
        </p:sp>
        <p:sp>
          <p:nvSpPr>
            <p:cNvPr id="13" name="TextBox 13"/>
            <p:cNvSpPr txBox="1"/>
            <p:nvPr/>
          </p:nvSpPr>
          <p:spPr>
            <a:xfrm>
              <a:off x="9608390" y="-45229"/>
              <a:ext cx="4795203" cy="644557"/>
            </a:xfrm>
            <a:prstGeom prst="rect">
              <a:avLst/>
            </a:prstGeom>
          </p:spPr>
          <p:txBody>
            <a:bodyPr lIns="0" tIns="0" rIns="0" bIns="0" rtlCol="0" anchor="t">
              <a:spAutoFit/>
            </a:bodyPr>
            <a:lstStyle/>
            <a:p>
              <a:pPr algn="ctr">
                <a:lnSpc>
                  <a:spcPts val="4198"/>
                </a:lnSpc>
                <a:spcBef>
                  <a:spcPct val="0"/>
                </a:spcBef>
              </a:pPr>
              <a:r>
                <a:rPr lang="en-US" sz="2999" b="1">
                  <a:solidFill>
                    <a:srgbClr val="000000"/>
                  </a:solidFill>
                  <a:latin typeface="Canva Sans Bold"/>
                  <a:ea typeface="Canva Sans Bold"/>
                  <a:cs typeface="Canva Sans Bold"/>
                  <a:sym typeface="Canva Sans Bold"/>
                </a:rPr>
                <a:t>Opportunities Page</a:t>
              </a:r>
            </a:p>
          </p:txBody>
        </p:sp>
        <p:sp>
          <p:nvSpPr>
            <p:cNvPr id="14" name="TextBox 14"/>
            <p:cNvSpPr txBox="1"/>
            <p:nvPr/>
          </p:nvSpPr>
          <p:spPr>
            <a:xfrm>
              <a:off x="17374461" y="-47625"/>
              <a:ext cx="5336858" cy="644557"/>
            </a:xfrm>
            <a:prstGeom prst="rect">
              <a:avLst/>
            </a:prstGeom>
          </p:spPr>
          <p:txBody>
            <a:bodyPr lIns="0" tIns="0" rIns="0" bIns="0" rtlCol="0" anchor="t">
              <a:spAutoFit/>
            </a:bodyPr>
            <a:lstStyle/>
            <a:p>
              <a:pPr algn="ctr">
                <a:lnSpc>
                  <a:spcPts val="4198"/>
                </a:lnSpc>
                <a:spcBef>
                  <a:spcPct val="0"/>
                </a:spcBef>
              </a:pPr>
              <a:r>
                <a:rPr lang="en-US" sz="2999" b="1">
                  <a:solidFill>
                    <a:srgbClr val="000000"/>
                  </a:solidFill>
                  <a:latin typeface="Canva Sans Bold"/>
                  <a:ea typeface="Canva Sans Bold"/>
                  <a:cs typeface="Canva Sans Bold"/>
                  <a:sym typeface="Canva Sans Bold"/>
                </a:rPr>
                <a:t>Analyze Resume Page</a:t>
              </a:r>
            </a:p>
          </p:txBody>
        </p:sp>
      </p:grpSp>
      <p:grpSp>
        <p:nvGrpSpPr>
          <p:cNvPr id="15" name="Group 15"/>
          <p:cNvGrpSpPr/>
          <p:nvPr/>
        </p:nvGrpSpPr>
        <p:grpSpPr>
          <a:xfrm>
            <a:off x="139506" y="6195685"/>
            <a:ext cx="18019618" cy="3905754"/>
            <a:chOff x="0" y="0"/>
            <a:chExt cx="24026157" cy="5207673"/>
          </a:xfrm>
        </p:grpSpPr>
        <p:sp>
          <p:nvSpPr>
            <p:cNvPr id="16" name="Freeform 16"/>
            <p:cNvSpPr/>
            <p:nvPr/>
          </p:nvSpPr>
          <p:spPr>
            <a:xfrm>
              <a:off x="0" y="680166"/>
              <a:ext cx="7948227" cy="4511382"/>
            </a:xfrm>
            <a:custGeom>
              <a:avLst/>
              <a:gdLst/>
              <a:ahLst/>
              <a:cxnLst/>
              <a:rect l="l" t="t" r="r" b="b"/>
              <a:pathLst>
                <a:path w="7948227" h="4511382">
                  <a:moveTo>
                    <a:pt x="0" y="0"/>
                  </a:moveTo>
                  <a:lnTo>
                    <a:pt x="7948227" y="0"/>
                  </a:lnTo>
                  <a:lnTo>
                    <a:pt x="7948227" y="4511382"/>
                  </a:lnTo>
                  <a:lnTo>
                    <a:pt x="0" y="4511382"/>
                  </a:lnTo>
                  <a:lnTo>
                    <a:pt x="0" y="0"/>
                  </a:lnTo>
                  <a:close/>
                </a:path>
              </a:pathLst>
            </a:custGeom>
            <a:blipFill>
              <a:blip r:embed="rId9"/>
              <a:stretch>
                <a:fillRect/>
              </a:stretch>
            </a:blipFill>
          </p:spPr>
        </p:sp>
        <p:sp>
          <p:nvSpPr>
            <p:cNvPr id="17" name="Freeform 17"/>
            <p:cNvSpPr/>
            <p:nvPr/>
          </p:nvSpPr>
          <p:spPr>
            <a:xfrm>
              <a:off x="8055206" y="680166"/>
              <a:ext cx="7934676" cy="4527507"/>
            </a:xfrm>
            <a:custGeom>
              <a:avLst/>
              <a:gdLst/>
              <a:ahLst/>
              <a:cxnLst/>
              <a:rect l="l" t="t" r="r" b="b"/>
              <a:pathLst>
                <a:path w="7934676" h="4527507">
                  <a:moveTo>
                    <a:pt x="0" y="0"/>
                  </a:moveTo>
                  <a:lnTo>
                    <a:pt x="7934676" y="0"/>
                  </a:lnTo>
                  <a:lnTo>
                    <a:pt x="7934676" y="4527507"/>
                  </a:lnTo>
                  <a:lnTo>
                    <a:pt x="0" y="4527507"/>
                  </a:lnTo>
                  <a:lnTo>
                    <a:pt x="0" y="0"/>
                  </a:lnTo>
                  <a:close/>
                </a:path>
              </a:pathLst>
            </a:custGeom>
            <a:blipFill>
              <a:blip r:embed="rId10"/>
              <a:stretch>
                <a:fillRect l="-8339" r="-9908"/>
              </a:stretch>
            </a:blipFill>
          </p:spPr>
        </p:sp>
        <p:sp>
          <p:nvSpPr>
            <p:cNvPr id="18" name="Freeform 18"/>
            <p:cNvSpPr/>
            <p:nvPr/>
          </p:nvSpPr>
          <p:spPr>
            <a:xfrm>
              <a:off x="16091482" y="671213"/>
              <a:ext cx="7934676" cy="4520335"/>
            </a:xfrm>
            <a:custGeom>
              <a:avLst/>
              <a:gdLst/>
              <a:ahLst/>
              <a:cxnLst/>
              <a:rect l="l" t="t" r="r" b="b"/>
              <a:pathLst>
                <a:path w="7934676" h="4520335">
                  <a:moveTo>
                    <a:pt x="0" y="0"/>
                  </a:moveTo>
                  <a:lnTo>
                    <a:pt x="7934675" y="0"/>
                  </a:lnTo>
                  <a:lnTo>
                    <a:pt x="7934675" y="4520335"/>
                  </a:lnTo>
                  <a:lnTo>
                    <a:pt x="0" y="4520335"/>
                  </a:lnTo>
                  <a:lnTo>
                    <a:pt x="0" y="0"/>
                  </a:lnTo>
                  <a:close/>
                </a:path>
              </a:pathLst>
            </a:custGeom>
            <a:blipFill>
              <a:blip r:embed="rId11"/>
              <a:stretch>
                <a:fillRect/>
              </a:stretch>
            </a:blipFill>
          </p:spPr>
        </p:sp>
        <p:sp>
          <p:nvSpPr>
            <p:cNvPr id="19" name="TextBox 19"/>
            <p:cNvSpPr txBox="1"/>
            <p:nvPr/>
          </p:nvSpPr>
          <p:spPr>
            <a:xfrm>
              <a:off x="1626915" y="-47625"/>
              <a:ext cx="4694396" cy="644557"/>
            </a:xfrm>
            <a:prstGeom prst="rect">
              <a:avLst/>
            </a:prstGeom>
          </p:spPr>
          <p:txBody>
            <a:bodyPr lIns="0" tIns="0" rIns="0" bIns="0" rtlCol="0" anchor="t">
              <a:spAutoFit/>
            </a:bodyPr>
            <a:lstStyle/>
            <a:p>
              <a:pPr algn="ctr">
                <a:lnSpc>
                  <a:spcPts val="4198"/>
                </a:lnSpc>
                <a:spcBef>
                  <a:spcPct val="0"/>
                </a:spcBef>
              </a:pPr>
              <a:r>
                <a:rPr lang="en-US" sz="2999" b="1">
                  <a:solidFill>
                    <a:srgbClr val="000000"/>
                  </a:solidFill>
                  <a:latin typeface="Canva Sans Bold"/>
                  <a:ea typeface="Canva Sans Bold"/>
                  <a:cs typeface="Canva Sans Bold"/>
                  <a:sym typeface="Canva Sans Bold"/>
                </a:rPr>
                <a:t>Build Resume Page</a:t>
              </a:r>
            </a:p>
          </p:txBody>
        </p:sp>
        <p:sp>
          <p:nvSpPr>
            <p:cNvPr id="20" name="TextBox 20"/>
            <p:cNvSpPr txBox="1"/>
            <p:nvPr/>
          </p:nvSpPr>
          <p:spPr>
            <a:xfrm>
              <a:off x="9876415" y="-47625"/>
              <a:ext cx="4291012" cy="644557"/>
            </a:xfrm>
            <a:prstGeom prst="rect">
              <a:avLst/>
            </a:prstGeom>
          </p:spPr>
          <p:txBody>
            <a:bodyPr lIns="0" tIns="0" rIns="0" bIns="0" rtlCol="0" anchor="t">
              <a:spAutoFit/>
            </a:bodyPr>
            <a:lstStyle/>
            <a:p>
              <a:pPr algn="ctr">
                <a:lnSpc>
                  <a:spcPts val="4198"/>
                </a:lnSpc>
                <a:spcBef>
                  <a:spcPct val="0"/>
                </a:spcBef>
              </a:pPr>
              <a:r>
                <a:rPr lang="en-US" sz="2999" b="1">
                  <a:solidFill>
                    <a:srgbClr val="000000"/>
                  </a:solidFill>
                  <a:latin typeface="Canva Sans Bold"/>
                  <a:ea typeface="Canva Sans Bold"/>
                  <a:cs typeface="Canva Sans Bold"/>
                  <a:sym typeface="Canva Sans Bold"/>
                </a:rPr>
                <a:t>Carrier Path Page</a:t>
              </a:r>
            </a:p>
          </p:txBody>
        </p:sp>
        <p:sp>
          <p:nvSpPr>
            <p:cNvPr id="21" name="TextBox 21"/>
            <p:cNvSpPr txBox="1"/>
            <p:nvPr/>
          </p:nvSpPr>
          <p:spPr>
            <a:xfrm>
              <a:off x="18195333" y="35609"/>
              <a:ext cx="3726974" cy="644557"/>
            </a:xfrm>
            <a:prstGeom prst="rect">
              <a:avLst/>
            </a:prstGeom>
          </p:spPr>
          <p:txBody>
            <a:bodyPr lIns="0" tIns="0" rIns="0" bIns="0" rtlCol="0" anchor="t">
              <a:spAutoFit/>
            </a:bodyPr>
            <a:lstStyle/>
            <a:p>
              <a:pPr algn="ctr">
                <a:lnSpc>
                  <a:spcPts val="4198"/>
                </a:lnSpc>
                <a:spcBef>
                  <a:spcPct val="0"/>
                </a:spcBef>
              </a:pPr>
              <a:r>
                <a:rPr lang="en-US" sz="2999" b="1">
                  <a:solidFill>
                    <a:srgbClr val="000000"/>
                  </a:solidFill>
                  <a:latin typeface="Canva Sans Bold"/>
                  <a:ea typeface="Canva Sans Bold"/>
                  <a:cs typeface="Canva Sans Bold"/>
                  <a:sym typeface="Canva Sans Bold"/>
                </a:rPr>
                <a:t>Cover - AI Page</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BD8D8"/>
        </a:solidFill>
        <a:effectLst/>
      </p:bgPr>
    </p:bg>
    <p:spTree>
      <p:nvGrpSpPr>
        <p:cNvPr id="1" name=""/>
        <p:cNvGrpSpPr/>
        <p:nvPr/>
      </p:nvGrpSpPr>
      <p:grpSpPr>
        <a:xfrm>
          <a:off x="0" y="0"/>
          <a:ext cx="0" cy="0"/>
          <a:chOff x="0" y="0"/>
          <a:chExt cx="0" cy="0"/>
        </a:xfrm>
      </p:grpSpPr>
      <p:sp>
        <p:nvSpPr>
          <p:cNvPr id="2" name="Freeform 2"/>
          <p:cNvSpPr/>
          <p:nvPr/>
        </p:nvSpPr>
        <p:spPr>
          <a:xfrm>
            <a:off x="17366392" y="2390005"/>
            <a:ext cx="473417" cy="743955"/>
          </a:xfrm>
          <a:custGeom>
            <a:avLst/>
            <a:gdLst/>
            <a:ahLst/>
            <a:cxnLst/>
            <a:rect l="l" t="t" r="r" b="b"/>
            <a:pathLst>
              <a:path w="473417" h="743955">
                <a:moveTo>
                  <a:pt x="0" y="0"/>
                </a:moveTo>
                <a:lnTo>
                  <a:pt x="473417" y="0"/>
                </a:lnTo>
                <a:lnTo>
                  <a:pt x="473417" y="743955"/>
                </a:lnTo>
                <a:lnTo>
                  <a:pt x="0" y="743955"/>
                </a:lnTo>
                <a:lnTo>
                  <a:pt x="0" y="0"/>
                </a:lnTo>
                <a:close/>
              </a:path>
            </a:pathLst>
          </a:custGeom>
          <a:blipFill>
            <a:blip r:embed="rId2">
              <a:extLst>
                <a:ext uri="{96DAC541-7B7A-43D3-8B79-37D633B846F1}">
                  <asvg:svgBlip xmlns:asvg="http://schemas.microsoft.com/office/drawing/2016/SVG/main" r:embed="rId3"/>
                </a:ext>
              </a:extLst>
            </a:blip>
            <a:stretch>
              <a:fillRect t="-110996" b="-110996"/>
            </a:stretch>
          </a:blipFill>
        </p:spPr>
      </p:sp>
      <p:grpSp>
        <p:nvGrpSpPr>
          <p:cNvPr id="3" name="Group 3"/>
          <p:cNvGrpSpPr/>
          <p:nvPr/>
        </p:nvGrpSpPr>
        <p:grpSpPr>
          <a:xfrm>
            <a:off x="0" y="14095"/>
            <a:ext cx="3113226" cy="917290"/>
            <a:chOff x="0" y="0"/>
            <a:chExt cx="4150968" cy="1223053"/>
          </a:xfrm>
        </p:grpSpPr>
        <p:sp>
          <p:nvSpPr>
            <p:cNvPr id="4" name="Freeform 4"/>
            <p:cNvSpPr/>
            <p:nvPr/>
          </p:nvSpPr>
          <p:spPr>
            <a:xfrm>
              <a:off x="0" y="0"/>
              <a:ext cx="4150995" cy="1223010"/>
            </a:xfrm>
            <a:custGeom>
              <a:avLst/>
              <a:gdLst/>
              <a:ahLst/>
              <a:cxnLst/>
              <a:rect l="l" t="t" r="r" b="b"/>
              <a:pathLst>
                <a:path w="4150995" h="1223010">
                  <a:moveTo>
                    <a:pt x="0" y="0"/>
                  </a:moveTo>
                  <a:lnTo>
                    <a:pt x="4150995" y="0"/>
                  </a:lnTo>
                  <a:lnTo>
                    <a:pt x="4150995" y="1223010"/>
                  </a:lnTo>
                  <a:lnTo>
                    <a:pt x="0" y="1223010"/>
                  </a:lnTo>
                  <a:lnTo>
                    <a:pt x="0" y="0"/>
                  </a:lnTo>
                  <a:close/>
                </a:path>
              </a:pathLst>
            </a:custGeom>
            <a:blipFill>
              <a:blip r:embed="rId4"/>
              <a:stretch>
                <a:fillRect b="-3"/>
              </a:stretch>
            </a:blipFill>
          </p:spPr>
        </p:sp>
      </p:grpSp>
      <p:grpSp>
        <p:nvGrpSpPr>
          <p:cNvPr id="5" name="Group 5"/>
          <p:cNvGrpSpPr/>
          <p:nvPr/>
        </p:nvGrpSpPr>
        <p:grpSpPr>
          <a:xfrm>
            <a:off x="16288650" y="0"/>
            <a:ext cx="1941300" cy="939339"/>
            <a:chOff x="0" y="0"/>
            <a:chExt cx="2588400" cy="1252452"/>
          </a:xfrm>
        </p:grpSpPr>
        <p:sp>
          <p:nvSpPr>
            <p:cNvPr id="6" name="Freeform 6"/>
            <p:cNvSpPr/>
            <p:nvPr/>
          </p:nvSpPr>
          <p:spPr>
            <a:xfrm>
              <a:off x="0" y="0"/>
              <a:ext cx="2588387" cy="1252474"/>
            </a:xfrm>
            <a:custGeom>
              <a:avLst/>
              <a:gdLst/>
              <a:ahLst/>
              <a:cxnLst/>
              <a:rect l="l" t="t" r="r" b="b"/>
              <a:pathLst>
                <a:path w="2588387" h="1252474">
                  <a:moveTo>
                    <a:pt x="0" y="0"/>
                  </a:moveTo>
                  <a:lnTo>
                    <a:pt x="2588387" y="0"/>
                  </a:lnTo>
                  <a:lnTo>
                    <a:pt x="2588387" y="1252474"/>
                  </a:lnTo>
                  <a:lnTo>
                    <a:pt x="0" y="1252474"/>
                  </a:lnTo>
                  <a:lnTo>
                    <a:pt x="0" y="0"/>
                  </a:lnTo>
                  <a:close/>
                </a:path>
              </a:pathLst>
            </a:custGeom>
            <a:blipFill>
              <a:blip r:embed="rId5"/>
              <a:stretch>
                <a:fillRect b="1"/>
              </a:stretch>
            </a:blipFill>
          </p:spPr>
        </p:sp>
      </p:grpSp>
      <p:sp>
        <p:nvSpPr>
          <p:cNvPr id="7" name="TextBox 7"/>
          <p:cNvSpPr txBox="1"/>
          <p:nvPr/>
        </p:nvSpPr>
        <p:spPr>
          <a:xfrm>
            <a:off x="1730398" y="609999"/>
            <a:ext cx="14836729" cy="2806652"/>
          </a:xfrm>
          <a:prstGeom prst="rect">
            <a:avLst/>
          </a:prstGeom>
        </p:spPr>
        <p:txBody>
          <a:bodyPr lIns="0" tIns="0" rIns="0" bIns="0" rtlCol="0" anchor="t">
            <a:spAutoFit/>
          </a:bodyPr>
          <a:lstStyle/>
          <a:p>
            <a:pPr algn="ctr">
              <a:lnSpc>
                <a:spcPts val="11200"/>
              </a:lnSpc>
            </a:pPr>
            <a:r>
              <a:rPr lang="en-US" sz="8000">
                <a:solidFill>
                  <a:srgbClr val="000000"/>
                </a:solidFill>
                <a:latin typeface="RQND Pro"/>
                <a:ea typeface="RQND Pro"/>
                <a:cs typeface="RQND Pro"/>
                <a:sym typeface="RQND Pro"/>
              </a:rPr>
              <a:t>AI-Powered Resume &amp; Career Analyzer Platform</a:t>
            </a:r>
          </a:p>
        </p:txBody>
      </p:sp>
      <p:sp>
        <p:nvSpPr>
          <p:cNvPr id="8" name="TextBox 8"/>
          <p:cNvSpPr txBox="1"/>
          <p:nvPr/>
        </p:nvSpPr>
        <p:spPr>
          <a:xfrm>
            <a:off x="579265" y="4091411"/>
            <a:ext cx="2965034" cy="698002"/>
          </a:xfrm>
          <a:prstGeom prst="rect">
            <a:avLst/>
          </a:prstGeom>
        </p:spPr>
        <p:txBody>
          <a:bodyPr lIns="0" tIns="0" rIns="0" bIns="0" rtlCol="0" anchor="t">
            <a:spAutoFit/>
          </a:bodyPr>
          <a:lstStyle/>
          <a:p>
            <a:pPr algn="ctr">
              <a:lnSpc>
                <a:spcPts val="5179"/>
              </a:lnSpc>
            </a:pPr>
            <a:r>
              <a:rPr lang="en-US" sz="3699" b="1">
                <a:solidFill>
                  <a:srgbClr val="000000"/>
                </a:solidFill>
                <a:latin typeface="Red Hat Display Bold"/>
                <a:ea typeface="Red Hat Display Bold"/>
                <a:cs typeface="Red Hat Display Bold"/>
                <a:sym typeface="Red Hat Display Bold"/>
              </a:rPr>
              <a:t>Team Name :</a:t>
            </a:r>
          </a:p>
        </p:txBody>
      </p:sp>
      <p:sp>
        <p:nvSpPr>
          <p:cNvPr id="9" name="TextBox 9"/>
          <p:cNvSpPr txBox="1"/>
          <p:nvPr/>
        </p:nvSpPr>
        <p:spPr>
          <a:xfrm>
            <a:off x="579265" y="8217670"/>
            <a:ext cx="2697585" cy="629895"/>
          </a:xfrm>
          <a:prstGeom prst="rect">
            <a:avLst/>
          </a:prstGeom>
        </p:spPr>
        <p:txBody>
          <a:bodyPr lIns="0" tIns="0" rIns="0" bIns="0" rtlCol="0" anchor="t">
            <a:spAutoFit/>
          </a:bodyPr>
          <a:lstStyle/>
          <a:p>
            <a:pPr algn="ctr">
              <a:lnSpc>
                <a:spcPts val="5179"/>
              </a:lnSpc>
            </a:pPr>
            <a:r>
              <a:rPr lang="en-US" sz="3699" b="1">
                <a:solidFill>
                  <a:srgbClr val="000000"/>
                </a:solidFill>
                <a:latin typeface="Red Hat Display Bold"/>
                <a:ea typeface="Red Hat Display Bold"/>
                <a:cs typeface="Red Hat Display Bold"/>
                <a:sym typeface="Red Hat Display Bold"/>
              </a:rPr>
              <a:t>Institution :</a:t>
            </a:r>
          </a:p>
        </p:txBody>
      </p:sp>
      <p:sp>
        <p:nvSpPr>
          <p:cNvPr id="10" name="TextBox 10"/>
          <p:cNvSpPr txBox="1"/>
          <p:nvPr/>
        </p:nvSpPr>
        <p:spPr>
          <a:xfrm>
            <a:off x="579265" y="5608675"/>
            <a:ext cx="3471639" cy="696595"/>
          </a:xfrm>
          <a:prstGeom prst="rect">
            <a:avLst/>
          </a:prstGeom>
        </p:spPr>
        <p:txBody>
          <a:bodyPr lIns="0" tIns="0" rIns="0" bIns="0" rtlCol="0" anchor="t">
            <a:spAutoFit/>
          </a:bodyPr>
          <a:lstStyle/>
          <a:p>
            <a:pPr algn="ctr">
              <a:lnSpc>
                <a:spcPts val="5179"/>
              </a:lnSpc>
            </a:pPr>
            <a:r>
              <a:rPr lang="en-US" sz="3699" b="1">
                <a:solidFill>
                  <a:srgbClr val="000000"/>
                </a:solidFill>
                <a:latin typeface="Red Hat Display Bold"/>
                <a:ea typeface="Red Hat Display Bold"/>
                <a:cs typeface="Red Hat Display Bold"/>
                <a:sym typeface="Red Hat Display Bold"/>
              </a:rPr>
              <a:t>Team member :</a:t>
            </a:r>
          </a:p>
        </p:txBody>
      </p:sp>
      <p:sp>
        <p:nvSpPr>
          <p:cNvPr id="11" name="TextBox 11"/>
          <p:cNvSpPr txBox="1"/>
          <p:nvPr/>
        </p:nvSpPr>
        <p:spPr>
          <a:xfrm>
            <a:off x="9665395" y="5331459"/>
            <a:ext cx="10683" cy="495324"/>
          </a:xfrm>
          <a:prstGeom prst="rect">
            <a:avLst/>
          </a:prstGeom>
        </p:spPr>
        <p:txBody>
          <a:bodyPr lIns="0" tIns="0" rIns="0" bIns="0" rtlCol="0" anchor="t">
            <a:spAutoFit/>
          </a:bodyPr>
          <a:lstStyle/>
          <a:p>
            <a:pPr algn="ctr">
              <a:lnSpc>
                <a:spcPts val="4198"/>
              </a:lnSpc>
              <a:spcBef>
                <a:spcPct val="0"/>
              </a:spcBef>
            </a:pPr>
            <a:endParaRPr/>
          </a:p>
        </p:txBody>
      </p:sp>
      <p:grpSp>
        <p:nvGrpSpPr>
          <p:cNvPr id="12" name="Group 12"/>
          <p:cNvGrpSpPr/>
          <p:nvPr/>
        </p:nvGrpSpPr>
        <p:grpSpPr>
          <a:xfrm>
            <a:off x="4269777" y="5675350"/>
            <a:ext cx="7603826" cy="1402200"/>
            <a:chOff x="0" y="0"/>
            <a:chExt cx="10138435" cy="1869600"/>
          </a:xfrm>
        </p:grpSpPr>
        <p:sp>
          <p:nvSpPr>
            <p:cNvPr id="13" name="TextBox 13"/>
            <p:cNvSpPr txBox="1"/>
            <p:nvPr/>
          </p:nvSpPr>
          <p:spPr>
            <a:xfrm>
              <a:off x="0" y="-47625"/>
              <a:ext cx="10138435" cy="644557"/>
            </a:xfrm>
            <a:prstGeom prst="rect">
              <a:avLst/>
            </a:prstGeom>
          </p:spPr>
          <p:txBody>
            <a:bodyPr lIns="0" tIns="0" rIns="0" bIns="0" rtlCol="0" anchor="t">
              <a:spAutoFit/>
            </a:bodyPr>
            <a:lstStyle/>
            <a:p>
              <a:pPr algn="just">
                <a:lnSpc>
                  <a:spcPts val="4198"/>
                </a:lnSpc>
                <a:spcBef>
                  <a:spcPct val="0"/>
                </a:spcBef>
              </a:pPr>
              <a:r>
                <a:rPr lang="en-US" sz="2999" b="1">
                  <a:solidFill>
                    <a:srgbClr val="473D34"/>
                  </a:solidFill>
                  <a:latin typeface="Canva Sans Bold"/>
                  <a:ea typeface="Canva Sans Bold"/>
                  <a:cs typeface="Canva Sans Bold"/>
                  <a:sym typeface="Canva Sans Bold"/>
                </a:rPr>
                <a:t>1.Nayan Pawar                   2.Parth Mahale</a:t>
              </a:r>
            </a:p>
          </p:txBody>
        </p:sp>
        <p:sp>
          <p:nvSpPr>
            <p:cNvPr id="14" name="TextBox 14"/>
            <p:cNvSpPr txBox="1"/>
            <p:nvPr/>
          </p:nvSpPr>
          <p:spPr>
            <a:xfrm>
              <a:off x="0" y="1202850"/>
              <a:ext cx="10138435" cy="666750"/>
            </a:xfrm>
            <a:prstGeom prst="rect">
              <a:avLst/>
            </a:prstGeom>
          </p:spPr>
          <p:txBody>
            <a:bodyPr lIns="0" tIns="0" rIns="0" bIns="0" rtlCol="0" anchor="t">
              <a:spAutoFit/>
            </a:bodyPr>
            <a:lstStyle/>
            <a:p>
              <a:pPr algn="l">
                <a:lnSpc>
                  <a:spcPts val="4200"/>
                </a:lnSpc>
                <a:spcBef>
                  <a:spcPct val="0"/>
                </a:spcBef>
              </a:pPr>
              <a:r>
                <a:rPr lang="en-US" sz="3000" b="1">
                  <a:solidFill>
                    <a:srgbClr val="473D34"/>
                  </a:solidFill>
                  <a:latin typeface="Canva Sans Bold"/>
                  <a:ea typeface="Canva Sans Bold"/>
                  <a:cs typeface="Canva Sans Bold"/>
                  <a:sym typeface="Canva Sans Bold"/>
                </a:rPr>
                <a:t>3.Jayendrasing Girase   4.Danyal Ahmed</a:t>
              </a:r>
            </a:p>
          </p:txBody>
        </p:sp>
      </p:grpSp>
      <p:sp>
        <p:nvSpPr>
          <p:cNvPr id="15" name="TextBox 15"/>
          <p:cNvSpPr txBox="1"/>
          <p:nvPr/>
        </p:nvSpPr>
        <p:spPr>
          <a:xfrm>
            <a:off x="3276849" y="8307534"/>
            <a:ext cx="10591551" cy="503215"/>
          </a:xfrm>
          <a:prstGeom prst="rect">
            <a:avLst/>
          </a:prstGeom>
        </p:spPr>
        <p:txBody>
          <a:bodyPr wrap="square" lIns="0" tIns="0" rIns="0" bIns="0" rtlCol="0" anchor="t">
            <a:spAutoFit/>
          </a:bodyPr>
          <a:lstStyle/>
          <a:p>
            <a:pPr algn="just">
              <a:lnSpc>
                <a:spcPts val="4198"/>
              </a:lnSpc>
              <a:spcBef>
                <a:spcPct val="0"/>
              </a:spcBef>
            </a:pPr>
            <a:r>
              <a:rPr lang="en-US" sz="2999" b="1" dirty="0">
                <a:solidFill>
                  <a:srgbClr val="473D34"/>
                </a:solidFill>
                <a:latin typeface="Canva Sans Bold"/>
                <a:ea typeface="Canva Sans Bold"/>
                <a:cs typeface="Canva Sans Bold"/>
                <a:sym typeface="Canva Sans Bold"/>
              </a:rPr>
              <a:t>Vishwakarma Institute Of Information Technology, Pune</a:t>
            </a:r>
          </a:p>
        </p:txBody>
      </p:sp>
      <p:sp>
        <p:nvSpPr>
          <p:cNvPr id="16" name="TextBox 16"/>
          <p:cNvSpPr txBox="1"/>
          <p:nvPr/>
        </p:nvSpPr>
        <p:spPr>
          <a:xfrm>
            <a:off x="3724254" y="4158460"/>
            <a:ext cx="3171305" cy="563904"/>
          </a:xfrm>
          <a:prstGeom prst="rect">
            <a:avLst/>
          </a:prstGeom>
        </p:spPr>
        <p:txBody>
          <a:bodyPr lIns="0" tIns="0" rIns="0" bIns="0" rtlCol="0" anchor="t">
            <a:spAutoFit/>
          </a:bodyPr>
          <a:lstStyle/>
          <a:p>
            <a:pPr algn="ctr">
              <a:lnSpc>
                <a:spcPts val="4618"/>
              </a:lnSpc>
              <a:spcBef>
                <a:spcPct val="0"/>
              </a:spcBef>
            </a:pPr>
            <a:r>
              <a:rPr lang="en-US" sz="3299" b="1">
                <a:solidFill>
                  <a:srgbClr val="473D34"/>
                </a:solidFill>
                <a:latin typeface="Canva Sans Bold"/>
                <a:ea typeface="Canva Sans Bold"/>
                <a:cs typeface="Canva Sans Bold"/>
                <a:sym typeface="Canva Sans Bold"/>
              </a:rPr>
              <a:t>CodersSpace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BD8D8"/>
        </a:solidFill>
        <a:effectLst/>
      </p:bgPr>
    </p:bg>
    <p:spTree>
      <p:nvGrpSpPr>
        <p:cNvPr id="1" name=""/>
        <p:cNvGrpSpPr/>
        <p:nvPr/>
      </p:nvGrpSpPr>
      <p:grpSpPr>
        <a:xfrm>
          <a:off x="0" y="0"/>
          <a:ext cx="0" cy="0"/>
          <a:chOff x="0" y="0"/>
          <a:chExt cx="0" cy="0"/>
        </a:xfrm>
      </p:grpSpPr>
      <p:sp>
        <p:nvSpPr>
          <p:cNvPr id="2" name="Freeform 2"/>
          <p:cNvSpPr/>
          <p:nvPr/>
        </p:nvSpPr>
        <p:spPr>
          <a:xfrm>
            <a:off x="17366392" y="2390005"/>
            <a:ext cx="473417" cy="743955"/>
          </a:xfrm>
          <a:custGeom>
            <a:avLst/>
            <a:gdLst/>
            <a:ahLst/>
            <a:cxnLst/>
            <a:rect l="l" t="t" r="r" b="b"/>
            <a:pathLst>
              <a:path w="473417" h="743955">
                <a:moveTo>
                  <a:pt x="0" y="0"/>
                </a:moveTo>
                <a:lnTo>
                  <a:pt x="473417" y="0"/>
                </a:lnTo>
                <a:lnTo>
                  <a:pt x="473417" y="743955"/>
                </a:lnTo>
                <a:lnTo>
                  <a:pt x="0" y="743955"/>
                </a:lnTo>
                <a:lnTo>
                  <a:pt x="0" y="0"/>
                </a:lnTo>
                <a:close/>
              </a:path>
            </a:pathLst>
          </a:custGeom>
          <a:blipFill>
            <a:blip r:embed="rId2">
              <a:extLst>
                <a:ext uri="{96DAC541-7B7A-43D3-8B79-37D633B846F1}">
                  <asvg:svgBlip xmlns:asvg="http://schemas.microsoft.com/office/drawing/2016/SVG/main" r:embed="rId3"/>
                </a:ext>
              </a:extLst>
            </a:blip>
            <a:stretch>
              <a:fillRect t="-110996" b="-110996"/>
            </a:stretch>
          </a:blipFill>
        </p:spPr>
      </p:sp>
      <p:grpSp>
        <p:nvGrpSpPr>
          <p:cNvPr id="3" name="Group 3"/>
          <p:cNvGrpSpPr/>
          <p:nvPr/>
        </p:nvGrpSpPr>
        <p:grpSpPr>
          <a:xfrm>
            <a:off x="0" y="-34662"/>
            <a:ext cx="3113226" cy="917290"/>
            <a:chOff x="0" y="0"/>
            <a:chExt cx="4150968" cy="1223053"/>
          </a:xfrm>
        </p:grpSpPr>
        <p:sp>
          <p:nvSpPr>
            <p:cNvPr id="4" name="Freeform 4"/>
            <p:cNvSpPr/>
            <p:nvPr/>
          </p:nvSpPr>
          <p:spPr>
            <a:xfrm>
              <a:off x="0" y="0"/>
              <a:ext cx="4150995" cy="1223010"/>
            </a:xfrm>
            <a:custGeom>
              <a:avLst/>
              <a:gdLst/>
              <a:ahLst/>
              <a:cxnLst/>
              <a:rect l="l" t="t" r="r" b="b"/>
              <a:pathLst>
                <a:path w="4150995" h="1223010">
                  <a:moveTo>
                    <a:pt x="0" y="0"/>
                  </a:moveTo>
                  <a:lnTo>
                    <a:pt x="4150995" y="0"/>
                  </a:lnTo>
                  <a:lnTo>
                    <a:pt x="4150995" y="1223010"/>
                  </a:lnTo>
                  <a:lnTo>
                    <a:pt x="0" y="1223010"/>
                  </a:lnTo>
                  <a:lnTo>
                    <a:pt x="0" y="0"/>
                  </a:lnTo>
                  <a:close/>
                </a:path>
              </a:pathLst>
            </a:custGeom>
            <a:blipFill>
              <a:blip r:embed="rId4"/>
              <a:stretch>
                <a:fillRect b="-3"/>
              </a:stretch>
            </a:blipFill>
          </p:spPr>
        </p:sp>
      </p:grpSp>
      <p:grpSp>
        <p:nvGrpSpPr>
          <p:cNvPr id="5" name="Group 5"/>
          <p:cNvGrpSpPr/>
          <p:nvPr/>
        </p:nvGrpSpPr>
        <p:grpSpPr>
          <a:xfrm>
            <a:off x="16288650" y="0"/>
            <a:ext cx="1941300" cy="939339"/>
            <a:chOff x="0" y="0"/>
            <a:chExt cx="2588400" cy="1252452"/>
          </a:xfrm>
        </p:grpSpPr>
        <p:sp>
          <p:nvSpPr>
            <p:cNvPr id="6" name="Freeform 6"/>
            <p:cNvSpPr/>
            <p:nvPr/>
          </p:nvSpPr>
          <p:spPr>
            <a:xfrm>
              <a:off x="0" y="0"/>
              <a:ext cx="2588387" cy="1252474"/>
            </a:xfrm>
            <a:custGeom>
              <a:avLst/>
              <a:gdLst/>
              <a:ahLst/>
              <a:cxnLst/>
              <a:rect l="l" t="t" r="r" b="b"/>
              <a:pathLst>
                <a:path w="2588387" h="1252474">
                  <a:moveTo>
                    <a:pt x="0" y="0"/>
                  </a:moveTo>
                  <a:lnTo>
                    <a:pt x="2588387" y="0"/>
                  </a:lnTo>
                  <a:lnTo>
                    <a:pt x="2588387" y="1252474"/>
                  </a:lnTo>
                  <a:lnTo>
                    <a:pt x="0" y="1252474"/>
                  </a:lnTo>
                  <a:lnTo>
                    <a:pt x="0" y="0"/>
                  </a:lnTo>
                  <a:close/>
                </a:path>
              </a:pathLst>
            </a:custGeom>
            <a:blipFill>
              <a:blip r:embed="rId5"/>
              <a:stretch>
                <a:fillRect b="1"/>
              </a:stretch>
            </a:blipFill>
          </p:spPr>
        </p:sp>
      </p:grpSp>
      <p:sp>
        <p:nvSpPr>
          <p:cNvPr id="7" name="TextBox 7"/>
          <p:cNvSpPr txBox="1"/>
          <p:nvPr/>
        </p:nvSpPr>
        <p:spPr>
          <a:xfrm>
            <a:off x="5045684" y="233483"/>
            <a:ext cx="8196633" cy="887070"/>
          </a:xfrm>
          <a:prstGeom prst="rect">
            <a:avLst/>
          </a:prstGeom>
        </p:spPr>
        <p:txBody>
          <a:bodyPr lIns="0" tIns="0" rIns="0" bIns="0" rtlCol="0" anchor="t">
            <a:spAutoFit/>
          </a:bodyPr>
          <a:lstStyle/>
          <a:p>
            <a:pPr algn="ctr">
              <a:lnSpc>
                <a:spcPts val="7278"/>
              </a:lnSpc>
            </a:pPr>
            <a:r>
              <a:rPr lang="en-US" sz="5198" b="1">
                <a:solidFill>
                  <a:srgbClr val="000000"/>
                </a:solidFill>
                <a:latin typeface="Canva Sans Bold"/>
                <a:ea typeface="Canva Sans Bold"/>
                <a:cs typeface="Canva Sans Bold"/>
                <a:sym typeface="Canva Sans Bold"/>
              </a:rPr>
              <a:t>TEAM &amp; ROLES</a:t>
            </a:r>
          </a:p>
        </p:txBody>
      </p:sp>
      <p:sp>
        <p:nvSpPr>
          <p:cNvPr id="8" name="TextBox 8"/>
          <p:cNvSpPr txBox="1"/>
          <p:nvPr/>
        </p:nvSpPr>
        <p:spPr>
          <a:xfrm>
            <a:off x="5242541" y="3038478"/>
            <a:ext cx="7802919" cy="4162419"/>
          </a:xfrm>
          <a:prstGeom prst="rect">
            <a:avLst/>
          </a:prstGeom>
        </p:spPr>
        <p:txBody>
          <a:bodyPr lIns="0" tIns="0" rIns="0" bIns="0" rtlCol="0" anchor="t">
            <a:spAutoFit/>
          </a:bodyPr>
          <a:lstStyle/>
          <a:p>
            <a:pPr marL="647496" lvl="1" indent="-323748" algn="l">
              <a:lnSpc>
                <a:spcPts val="4198"/>
              </a:lnSpc>
              <a:buFont typeface="Arial"/>
              <a:buChar char="•"/>
            </a:pPr>
            <a:r>
              <a:rPr lang="en-US" sz="2999" b="1">
                <a:solidFill>
                  <a:srgbClr val="000000"/>
                </a:solidFill>
                <a:latin typeface="Canva Sans Bold"/>
                <a:ea typeface="Canva Sans Bold"/>
                <a:cs typeface="Canva Sans Bold"/>
                <a:sym typeface="Canva Sans Bold"/>
              </a:rPr>
              <a:t>Parth and Nayan :</a:t>
            </a:r>
          </a:p>
          <a:p>
            <a:pPr algn="l">
              <a:lnSpc>
                <a:spcPts val="4198"/>
              </a:lnSpc>
            </a:pPr>
            <a:r>
              <a:rPr lang="en-US" sz="2999">
                <a:solidFill>
                  <a:srgbClr val="000000"/>
                </a:solidFill>
                <a:latin typeface="Canva Sans"/>
                <a:ea typeface="Canva Sans"/>
                <a:cs typeface="Canva Sans"/>
                <a:sym typeface="Canva Sans"/>
              </a:rPr>
              <a:t>       Frontend devlopment</a:t>
            </a:r>
          </a:p>
          <a:p>
            <a:pPr algn="l">
              <a:lnSpc>
                <a:spcPts val="4198"/>
              </a:lnSpc>
            </a:pPr>
            <a:endParaRPr lang="en-US" sz="2999">
              <a:solidFill>
                <a:srgbClr val="000000"/>
              </a:solidFill>
              <a:latin typeface="Canva Sans"/>
              <a:ea typeface="Canva Sans"/>
              <a:cs typeface="Canva Sans"/>
              <a:sym typeface="Canva Sans"/>
            </a:endParaRPr>
          </a:p>
          <a:p>
            <a:pPr marL="647496" lvl="1" indent="-323748" algn="l">
              <a:lnSpc>
                <a:spcPts val="4198"/>
              </a:lnSpc>
              <a:buFont typeface="Arial"/>
              <a:buChar char="•"/>
            </a:pPr>
            <a:r>
              <a:rPr lang="en-US" sz="2999" b="1">
                <a:solidFill>
                  <a:srgbClr val="000000"/>
                </a:solidFill>
                <a:latin typeface="Canva Sans Bold"/>
                <a:ea typeface="Canva Sans Bold"/>
                <a:cs typeface="Canva Sans Bold"/>
                <a:sym typeface="Canva Sans Bold"/>
              </a:rPr>
              <a:t>Jayendra :</a:t>
            </a:r>
          </a:p>
          <a:p>
            <a:pPr algn="l">
              <a:lnSpc>
                <a:spcPts val="4198"/>
              </a:lnSpc>
              <a:spcBef>
                <a:spcPct val="0"/>
              </a:spcBef>
            </a:pPr>
            <a:r>
              <a:rPr lang="en-US" sz="2999" b="1">
                <a:solidFill>
                  <a:srgbClr val="000000"/>
                </a:solidFill>
                <a:latin typeface="Canva Sans Bold"/>
                <a:ea typeface="Canva Sans Bold"/>
                <a:cs typeface="Canva Sans Bold"/>
                <a:sym typeface="Canva Sans Bold"/>
              </a:rPr>
              <a:t>       </a:t>
            </a:r>
            <a:r>
              <a:rPr lang="en-US" sz="2999">
                <a:solidFill>
                  <a:srgbClr val="000000"/>
                </a:solidFill>
                <a:latin typeface="Canva Sans"/>
                <a:ea typeface="Canva Sans"/>
                <a:cs typeface="Canva Sans"/>
                <a:sym typeface="Canva Sans"/>
              </a:rPr>
              <a:t>Database management, sqlite </a:t>
            </a:r>
          </a:p>
          <a:p>
            <a:pPr algn="l">
              <a:lnSpc>
                <a:spcPts val="4198"/>
              </a:lnSpc>
              <a:spcBef>
                <a:spcPct val="0"/>
              </a:spcBef>
            </a:pPr>
            <a:endParaRPr lang="en-US" sz="2999">
              <a:solidFill>
                <a:srgbClr val="000000"/>
              </a:solidFill>
              <a:latin typeface="Canva Sans"/>
              <a:ea typeface="Canva Sans"/>
              <a:cs typeface="Canva Sans"/>
              <a:sym typeface="Canva Sans"/>
            </a:endParaRPr>
          </a:p>
          <a:p>
            <a:pPr marL="647496" lvl="1" indent="-323748" algn="l">
              <a:lnSpc>
                <a:spcPts val="4198"/>
              </a:lnSpc>
              <a:buFont typeface="Arial"/>
              <a:buChar char="•"/>
            </a:pPr>
            <a:r>
              <a:rPr lang="en-US" sz="2999" b="1">
                <a:solidFill>
                  <a:srgbClr val="000000"/>
                </a:solidFill>
                <a:latin typeface="Canva Sans Bold"/>
                <a:ea typeface="Canva Sans Bold"/>
                <a:cs typeface="Canva Sans Bold"/>
                <a:sym typeface="Canva Sans Bold"/>
              </a:rPr>
              <a:t>Danyal : </a:t>
            </a:r>
          </a:p>
          <a:p>
            <a:pPr algn="l">
              <a:lnSpc>
                <a:spcPts val="4198"/>
              </a:lnSpc>
              <a:spcBef>
                <a:spcPct val="0"/>
              </a:spcBef>
            </a:pPr>
            <a:r>
              <a:rPr lang="en-US" sz="2999" b="1">
                <a:solidFill>
                  <a:srgbClr val="000000"/>
                </a:solidFill>
                <a:latin typeface="Canva Sans Bold"/>
                <a:ea typeface="Canva Sans Bold"/>
                <a:cs typeface="Canva Sans Bold"/>
                <a:sym typeface="Canva Sans Bold"/>
              </a:rPr>
              <a:t>       </a:t>
            </a:r>
            <a:r>
              <a:rPr lang="en-US" sz="2999">
                <a:solidFill>
                  <a:srgbClr val="000000"/>
                </a:solidFill>
                <a:latin typeface="Canva Sans"/>
                <a:ea typeface="Canva Sans"/>
                <a:cs typeface="Canva Sans"/>
                <a:sym typeface="Canva Sans"/>
              </a:rPr>
              <a:t>Backend devlopment and data scraper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BD8D8"/>
        </a:solidFill>
        <a:effectLst/>
      </p:bgPr>
    </p:bg>
    <p:spTree>
      <p:nvGrpSpPr>
        <p:cNvPr id="1" name=""/>
        <p:cNvGrpSpPr/>
        <p:nvPr/>
      </p:nvGrpSpPr>
      <p:grpSpPr>
        <a:xfrm>
          <a:off x="0" y="0"/>
          <a:ext cx="0" cy="0"/>
          <a:chOff x="0" y="0"/>
          <a:chExt cx="0" cy="0"/>
        </a:xfrm>
      </p:grpSpPr>
      <p:sp>
        <p:nvSpPr>
          <p:cNvPr id="2" name="Freeform 2"/>
          <p:cNvSpPr/>
          <p:nvPr/>
        </p:nvSpPr>
        <p:spPr>
          <a:xfrm>
            <a:off x="17366392" y="120152"/>
            <a:ext cx="600617" cy="602122"/>
          </a:xfrm>
          <a:custGeom>
            <a:avLst/>
            <a:gdLst/>
            <a:ahLst/>
            <a:cxnLst/>
            <a:rect l="l" t="t" r="r" b="b"/>
            <a:pathLst>
              <a:path w="600617" h="602122">
                <a:moveTo>
                  <a:pt x="0" y="0"/>
                </a:moveTo>
                <a:lnTo>
                  <a:pt x="600617" y="0"/>
                </a:lnTo>
                <a:lnTo>
                  <a:pt x="600617" y="602122"/>
                </a:lnTo>
                <a:lnTo>
                  <a:pt x="0" y="602122"/>
                </a:lnTo>
                <a:lnTo>
                  <a:pt x="0" y="0"/>
                </a:lnTo>
                <a:close/>
              </a:path>
            </a:pathLst>
          </a:custGeom>
          <a:blipFill>
            <a:blip r:embed="rId2">
              <a:extLst>
                <a:ext uri="{96DAC541-7B7A-43D3-8B79-37D633B846F1}">
                  <asvg:svgBlip xmlns:asvg="http://schemas.microsoft.com/office/drawing/2016/SVG/main" r:embed="rId3"/>
                </a:ext>
              </a:extLst>
            </a:blip>
            <a:stretch>
              <a:fillRect l="-125" r="-125"/>
            </a:stretch>
          </a:blipFill>
        </p:spPr>
      </p:sp>
      <p:sp>
        <p:nvSpPr>
          <p:cNvPr id="3" name="Freeform 3"/>
          <p:cNvSpPr/>
          <p:nvPr/>
        </p:nvSpPr>
        <p:spPr>
          <a:xfrm>
            <a:off x="17193283" y="9258300"/>
            <a:ext cx="473417" cy="743955"/>
          </a:xfrm>
          <a:custGeom>
            <a:avLst/>
            <a:gdLst/>
            <a:ahLst/>
            <a:cxnLst/>
            <a:rect l="l" t="t" r="r" b="b"/>
            <a:pathLst>
              <a:path w="473417" h="743955">
                <a:moveTo>
                  <a:pt x="0" y="0"/>
                </a:moveTo>
                <a:lnTo>
                  <a:pt x="473417" y="0"/>
                </a:lnTo>
                <a:lnTo>
                  <a:pt x="473417" y="743955"/>
                </a:lnTo>
                <a:lnTo>
                  <a:pt x="0" y="743955"/>
                </a:lnTo>
                <a:lnTo>
                  <a:pt x="0" y="0"/>
                </a:lnTo>
                <a:close/>
              </a:path>
            </a:pathLst>
          </a:custGeom>
          <a:blipFill>
            <a:blip r:embed="rId4">
              <a:extLst>
                <a:ext uri="{96DAC541-7B7A-43D3-8B79-37D633B846F1}">
                  <asvg:svgBlip xmlns:asvg="http://schemas.microsoft.com/office/drawing/2016/SVG/main" r:embed="rId5"/>
                </a:ext>
              </a:extLst>
            </a:blip>
            <a:stretch>
              <a:fillRect t="-110996" b="-110996"/>
            </a:stretch>
          </a:blipFill>
        </p:spPr>
      </p:sp>
      <p:grpSp>
        <p:nvGrpSpPr>
          <p:cNvPr id="4" name="Group 4"/>
          <p:cNvGrpSpPr/>
          <p:nvPr/>
        </p:nvGrpSpPr>
        <p:grpSpPr>
          <a:xfrm>
            <a:off x="9124950" y="-19050"/>
            <a:ext cx="38100" cy="10325100"/>
            <a:chOff x="0" y="0"/>
            <a:chExt cx="50800" cy="13766800"/>
          </a:xfrm>
        </p:grpSpPr>
        <p:sp>
          <p:nvSpPr>
            <p:cNvPr id="5" name="Freeform 5"/>
            <p:cNvSpPr/>
            <p:nvPr/>
          </p:nvSpPr>
          <p:spPr>
            <a:xfrm>
              <a:off x="0" y="25400"/>
              <a:ext cx="50800" cy="13716000"/>
            </a:xfrm>
            <a:custGeom>
              <a:avLst/>
              <a:gdLst/>
              <a:ahLst/>
              <a:cxnLst/>
              <a:rect l="l" t="t" r="r" b="b"/>
              <a:pathLst>
                <a:path w="50800" h="13716000">
                  <a:moveTo>
                    <a:pt x="50800" y="0"/>
                  </a:moveTo>
                  <a:lnTo>
                    <a:pt x="50800" y="13716000"/>
                  </a:lnTo>
                  <a:lnTo>
                    <a:pt x="0" y="13716000"/>
                  </a:lnTo>
                  <a:lnTo>
                    <a:pt x="0" y="0"/>
                  </a:lnTo>
                  <a:close/>
                </a:path>
              </a:pathLst>
            </a:custGeom>
            <a:solidFill>
              <a:srgbClr val="000000"/>
            </a:solidFill>
          </p:spPr>
        </p:sp>
      </p:grpSp>
      <p:grpSp>
        <p:nvGrpSpPr>
          <p:cNvPr id="6" name="Group 6"/>
          <p:cNvGrpSpPr/>
          <p:nvPr/>
        </p:nvGrpSpPr>
        <p:grpSpPr>
          <a:xfrm>
            <a:off x="16346700" y="-48456"/>
            <a:ext cx="1941300" cy="939339"/>
            <a:chOff x="0" y="0"/>
            <a:chExt cx="2588400" cy="1252452"/>
          </a:xfrm>
        </p:grpSpPr>
        <p:sp>
          <p:nvSpPr>
            <p:cNvPr id="7" name="Freeform 7"/>
            <p:cNvSpPr/>
            <p:nvPr/>
          </p:nvSpPr>
          <p:spPr>
            <a:xfrm>
              <a:off x="0" y="0"/>
              <a:ext cx="2588387" cy="1252474"/>
            </a:xfrm>
            <a:custGeom>
              <a:avLst/>
              <a:gdLst/>
              <a:ahLst/>
              <a:cxnLst/>
              <a:rect l="l" t="t" r="r" b="b"/>
              <a:pathLst>
                <a:path w="2588387" h="1252474">
                  <a:moveTo>
                    <a:pt x="0" y="0"/>
                  </a:moveTo>
                  <a:lnTo>
                    <a:pt x="2588387" y="0"/>
                  </a:lnTo>
                  <a:lnTo>
                    <a:pt x="2588387" y="1252474"/>
                  </a:lnTo>
                  <a:lnTo>
                    <a:pt x="0" y="1252474"/>
                  </a:lnTo>
                  <a:lnTo>
                    <a:pt x="0" y="0"/>
                  </a:lnTo>
                  <a:close/>
                </a:path>
              </a:pathLst>
            </a:custGeom>
            <a:blipFill>
              <a:blip r:embed="rId6"/>
              <a:stretch>
                <a:fillRect b="1"/>
              </a:stretch>
            </a:blipFill>
          </p:spPr>
        </p:sp>
      </p:grpSp>
      <p:grpSp>
        <p:nvGrpSpPr>
          <p:cNvPr id="8" name="Group 8"/>
          <p:cNvGrpSpPr/>
          <p:nvPr/>
        </p:nvGrpSpPr>
        <p:grpSpPr>
          <a:xfrm>
            <a:off x="0" y="-37431"/>
            <a:ext cx="2747345" cy="809485"/>
            <a:chOff x="0" y="0"/>
            <a:chExt cx="3663127" cy="1079313"/>
          </a:xfrm>
        </p:grpSpPr>
        <p:sp>
          <p:nvSpPr>
            <p:cNvPr id="9" name="Freeform 9"/>
            <p:cNvSpPr/>
            <p:nvPr/>
          </p:nvSpPr>
          <p:spPr>
            <a:xfrm>
              <a:off x="0" y="0"/>
              <a:ext cx="3663188" cy="1079373"/>
            </a:xfrm>
            <a:custGeom>
              <a:avLst/>
              <a:gdLst/>
              <a:ahLst/>
              <a:cxnLst/>
              <a:rect l="l" t="t" r="r" b="b"/>
              <a:pathLst>
                <a:path w="3663188" h="1079373">
                  <a:moveTo>
                    <a:pt x="0" y="0"/>
                  </a:moveTo>
                  <a:lnTo>
                    <a:pt x="3663188" y="0"/>
                  </a:lnTo>
                  <a:lnTo>
                    <a:pt x="3663188" y="1079373"/>
                  </a:lnTo>
                  <a:lnTo>
                    <a:pt x="0" y="1079373"/>
                  </a:lnTo>
                  <a:lnTo>
                    <a:pt x="0" y="0"/>
                  </a:lnTo>
                  <a:close/>
                </a:path>
              </a:pathLst>
            </a:custGeom>
            <a:blipFill>
              <a:blip r:embed="rId7"/>
              <a:stretch>
                <a:fillRect r="1" b="5"/>
              </a:stretch>
            </a:blipFill>
          </p:spPr>
        </p:sp>
      </p:grpSp>
      <p:sp>
        <p:nvSpPr>
          <p:cNvPr id="10" name="TextBox 10"/>
          <p:cNvSpPr txBox="1"/>
          <p:nvPr/>
        </p:nvSpPr>
        <p:spPr>
          <a:xfrm>
            <a:off x="10118112" y="869465"/>
            <a:ext cx="6887011" cy="776816"/>
          </a:xfrm>
          <a:prstGeom prst="rect">
            <a:avLst/>
          </a:prstGeom>
        </p:spPr>
        <p:txBody>
          <a:bodyPr lIns="0" tIns="0" rIns="0" bIns="0" rtlCol="0" anchor="t">
            <a:spAutoFit/>
          </a:bodyPr>
          <a:lstStyle/>
          <a:p>
            <a:pPr algn="ctr">
              <a:lnSpc>
                <a:spcPts val="6720"/>
              </a:lnSpc>
            </a:pPr>
            <a:r>
              <a:rPr lang="en-US" sz="4000" b="1" dirty="0">
                <a:solidFill>
                  <a:srgbClr val="000000"/>
                </a:solidFill>
                <a:latin typeface="Canva Sans Bold"/>
                <a:ea typeface="Canva Sans Bold"/>
                <a:cs typeface="Canva Sans Bold"/>
                <a:sym typeface="Canva Sans Bold"/>
              </a:rPr>
              <a:t>PROPOSED SOLUTION</a:t>
            </a:r>
          </a:p>
        </p:txBody>
      </p:sp>
      <p:sp>
        <p:nvSpPr>
          <p:cNvPr id="11" name="TextBox 11"/>
          <p:cNvSpPr txBox="1"/>
          <p:nvPr/>
        </p:nvSpPr>
        <p:spPr>
          <a:xfrm>
            <a:off x="-619125" y="856193"/>
            <a:ext cx="10363200" cy="803361"/>
          </a:xfrm>
          <a:prstGeom prst="rect">
            <a:avLst/>
          </a:prstGeom>
        </p:spPr>
        <p:txBody>
          <a:bodyPr wrap="square" lIns="0" tIns="0" rIns="0" bIns="0" rtlCol="0" anchor="t">
            <a:spAutoFit/>
          </a:bodyPr>
          <a:lstStyle/>
          <a:p>
            <a:pPr algn="ctr">
              <a:lnSpc>
                <a:spcPts val="6719"/>
              </a:lnSpc>
            </a:pPr>
            <a:r>
              <a:rPr lang="en-US" sz="4000" b="1" dirty="0">
                <a:solidFill>
                  <a:srgbClr val="000000"/>
                </a:solidFill>
                <a:latin typeface="Canva Sans Bold"/>
                <a:ea typeface="Canva Sans Bold"/>
                <a:cs typeface="Canva Sans Bold"/>
                <a:sym typeface="Canva Sans Bold"/>
              </a:rPr>
              <a:t>WHY THIS PROBLEM MATTERS</a:t>
            </a:r>
          </a:p>
        </p:txBody>
      </p:sp>
      <p:sp>
        <p:nvSpPr>
          <p:cNvPr id="12" name="TextBox 12"/>
          <p:cNvSpPr txBox="1"/>
          <p:nvPr/>
        </p:nvSpPr>
        <p:spPr>
          <a:xfrm>
            <a:off x="6255" y="3445219"/>
            <a:ext cx="7315200" cy="503215"/>
          </a:xfrm>
          <a:prstGeom prst="rect">
            <a:avLst/>
          </a:prstGeom>
        </p:spPr>
        <p:txBody>
          <a:bodyPr wrap="square" lIns="0" tIns="0" rIns="0" bIns="0" rtlCol="0" anchor="t">
            <a:spAutoFit/>
          </a:bodyPr>
          <a:lstStyle/>
          <a:p>
            <a:pPr marL="647496" lvl="1" indent="-323748" algn="l">
              <a:lnSpc>
                <a:spcPts val="4198"/>
              </a:lnSpc>
              <a:buFont typeface="Arial"/>
              <a:buChar char="•"/>
            </a:pPr>
            <a:r>
              <a:rPr lang="en-US" sz="2900" dirty="0">
                <a:solidFill>
                  <a:srgbClr val="000000"/>
                </a:solidFill>
                <a:latin typeface="Canva Sans"/>
                <a:ea typeface="Canva Sans"/>
                <a:cs typeface="Canva Sans"/>
                <a:sym typeface="Canva Sans"/>
              </a:rPr>
              <a:t>Traditional Career Advice Is Generic</a:t>
            </a:r>
          </a:p>
        </p:txBody>
      </p:sp>
      <p:sp>
        <p:nvSpPr>
          <p:cNvPr id="13" name="TextBox 13"/>
          <p:cNvSpPr txBox="1"/>
          <p:nvPr/>
        </p:nvSpPr>
        <p:spPr>
          <a:xfrm>
            <a:off x="6255" y="2460444"/>
            <a:ext cx="5943600" cy="503215"/>
          </a:xfrm>
          <a:prstGeom prst="rect">
            <a:avLst/>
          </a:prstGeom>
        </p:spPr>
        <p:txBody>
          <a:bodyPr wrap="square" lIns="0" tIns="0" rIns="0" bIns="0" rtlCol="0" anchor="t">
            <a:spAutoFit/>
          </a:bodyPr>
          <a:lstStyle/>
          <a:p>
            <a:pPr marL="647496" lvl="1" indent="-323748" algn="l">
              <a:lnSpc>
                <a:spcPts val="4198"/>
              </a:lnSpc>
              <a:buFont typeface="Arial"/>
              <a:buChar char="•"/>
            </a:pPr>
            <a:r>
              <a:rPr lang="en-US" sz="2900" dirty="0">
                <a:solidFill>
                  <a:srgbClr val="000000"/>
                </a:solidFill>
                <a:latin typeface="Canva Sans"/>
                <a:ea typeface="Canva Sans"/>
                <a:cs typeface="Canva Sans"/>
                <a:sym typeface="Canva Sans"/>
              </a:rPr>
              <a:t>Job Seekers Are Often Lost</a:t>
            </a:r>
          </a:p>
        </p:txBody>
      </p:sp>
      <p:sp>
        <p:nvSpPr>
          <p:cNvPr id="14" name="TextBox 14"/>
          <p:cNvSpPr txBox="1"/>
          <p:nvPr/>
        </p:nvSpPr>
        <p:spPr>
          <a:xfrm>
            <a:off x="6255" y="4416762"/>
            <a:ext cx="9124950" cy="481325"/>
          </a:xfrm>
          <a:prstGeom prst="rect">
            <a:avLst/>
          </a:prstGeom>
        </p:spPr>
        <p:txBody>
          <a:bodyPr wrap="square" lIns="0" tIns="0" rIns="0" bIns="0" rtlCol="0" anchor="t">
            <a:spAutoFit/>
          </a:bodyPr>
          <a:lstStyle/>
          <a:p>
            <a:pPr marL="604317" lvl="1" indent="-302159" algn="l">
              <a:lnSpc>
                <a:spcPts val="3918"/>
              </a:lnSpc>
              <a:buFont typeface="Arial"/>
              <a:buChar char="•"/>
            </a:pPr>
            <a:r>
              <a:rPr lang="en-US" sz="2900" dirty="0">
                <a:solidFill>
                  <a:srgbClr val="000000"/>
                </a:solidFill>
                <a:latin typeface="Canva Sans"/>
                <a:ea typeface="Canva Sans"/>
                <a:cs typeface="Canva Sans"/>
                <a:sym typeface="Canva Sans"/>
              </a:rPr>
              <a:t> Recruitment is AI-Driven, But Applicants Aren’t</a:t>
            </a:r>
          </a:p>
        </p:txBody>
      </p:sp>
      <p:sp>
        <p:nvSpPr>
          <p:cNvPr id="15" name="TextBox 15"/>
          <p:cNvSpPr txBox="1"/>
          <p:nvPr/>
        </p:nvSpPr>
        <p:spPr>
          <a:xfrm>
            <a:off x="6255" y="5374338"/>
            <a:ext cx="6057900" cy="497834"/>
          </a:xfrm>
          <a:prstGeom prst="rect">
            <a:avLst/>
          </a:prstGeom>
        </p:spPr>
        <p:txBody>
          <a:bodyPr wrap="square" lIns="0" tIns="0" rIns="0" bIns="0" rtlCol="0" anchor="t">
            <a:spAutoFit/>
          </a:bodyPr>
          <a:lstStyle/>
          <a:p>
            <a:pPr marL="625907" lvl="1" indent="-312953" algn="l">
              <a:lnSpc>
                <a:spcPts val="4058"/>
              </a:lnSpc>
              <a:buFont typeface="Arial"/>
              <a:buChar char="•"/>
            </a:pPr>
            <a:r>
              <a:rPr lang="en-US" sz="2900" dirty="0">
                <a:solidFill>
                  <a:srgbClr val="000000"/>
                </a:solidFill>
                <a:latin typeface="Canva Sans"/>
                <a:ea typeface="Canva Sans"/>
                <a:cs typeface="Canva Sans"/>
                <a:sym typeface="Canva Sans"/>
              </a:rPr>
              <a:t> There's a Skills Gap Problem</a:t>
            </a:r>
          </a:p>
        </p:txBody>
      </p:sp>
      <p:sp>
        <p:nvSpPr>
          <p:cNvPr id="16" name="TextBox 16"/>
          <p:cNvSpPr txBox="1"/>
          <p:nvPr/>
        </p:nvSpPr>
        <p:spPr>
          <a:xfrm>
            <a:off x="62988" y="6357947"/>
            <a:ext cx="7067967" cy="503215"/>
          </a:xfrm>
          <a:prstGeom prst="rect">
            <a:avLst/>
          </a:prstGeom>
        </p:spPr>
        <p:txBody>
          <a:bodyPr wrap="square" lIns="0" tIns="0" rIns="0" bIns="0" rtlCol="0" anchor="t">
            <a:spAutoFit/>
          </a:bodyPr>
          <a:lstStyle/>
          <a:p>
            <a:pPr marL="647496" lvl="1" indent="-323748">
              <a:lnSpc>
                <a:spcPts val="4198"/>
              </a:lnSpc>
              <a:buFont typeface="Arial"/>
              <a:buChar char="•"/>
            </a:pPr>
            <a:r>
              <a:rPr lang="en-US" sz="2900" dirty="0">
                <a:solidFill>
                  <a:srgbClr val="000000"/>
                </a:solidFill>
                <a:latin typeface="Canva Sans"/>
                <a:ea typeface="Canva Sans"/>
                <a:cs typeface="Canva Sans"/>
                <a:sym typeface="Canva Sans"/>
              </a:rPr>
              <a:t>Inequality in Career Opportunities</a:t>
            </a:r>
          </a:p>
        </p:txBody>
      </p:sp>
      <p:sp>
        <p:nvSpPr>
          <p:cNvPr id="17" name="TextBox 17"/>
          <p:cNvSpPr txBox="1"/>
          <p:nvPr/>
        </p:nvSpPr>
        <p:spPr>
          <a:xfrm>
            <a:off x="51082" y="7319972"/>
            <a:ext cx="6546473" cy="503215"/>
          </a:xfrm>
          <a:prstGeom prst="rect">
            <a:avLst/>
          </a:prstGeom>
        </p:spPr>
        <p:txBody>
          <a:bodyPr wrap="square" lIns="0" tIns="0" rIns="0" bIns="0" rtlCol="0" anchor="t">
            <a:spAutoFit/>
          </a:bodyPr>
          <a:lstStyle/>
          <a:p>
            <a:pPr marL="647496" lvl="1" indent="-323748">
              <a:lnSpc>
                <a:spcPts val="4198"/>
              </a:lnSpc>
              <a:buFont typeface="Arial"/>
              <a:buChar char="•"/>
            </a:pPr>
            <a:r>
              <a:rPr lang="en-US" sz="2900" dirty="0">
                <a:solidFill>
                  <a:srgbClr val="000000"/>
                </a:solidFill>
                <a:latin typeface="Canva Sans"/>
                <a:ea typeface="Canva Sans"/>
                <a:cs typeface="Canva Sans"/>
                <a:sym typeface="Canva Sans"/>
              </a:rPr>
              <a:t>Resume Quality is Inconsistent</a:t>
            </a:r>
          </a:p>
        </p:txBody>
      </p:sp>
      <p:sp>
        <p:nvSpPr>
          <p:cNvPr id="18" name="TextBox 18"/>
          <p:cNvSpPr txBox="1"/>
          <p:nvPr/>
        </p:nvSpPr>
        <p:spPr>
          <a:xfrm>
            <a:off x="9087419" y="1826449"/>
            <a:ext cx="8803959" cy="7505131"/>
          </a:xfrm>
          <a:prstGeom prst="rect">
            <a:avLst/>
          </a:prstGeom>
        </p:spPr>
        <p:txBody>
          <a:bodyPr wrap="square" lIns="0" tIns="0" rIns="0" bIns="0" rtlCol="0" anchor="t">
            <a:spAutoFit/>
          </a:bodyPr>
          <a:lstStyle/>
          <a:p>
            <a:pPr algn="ctr">
              <a:lnSpc>
                <a:spcPts val="4198"/>
              </a:lnSpc>
              <a:spcBef>
                <a:spcPct val="0"/>
              </a:spcBef>
            </a:pPr>
            <a:endParaRPr dirty="0"/>
          </a:p>
          <a:p>
            <a:pPr marL="647496" lvl="1" indent="-323748" algn="l">
              <a:lnSpc>
                <a:spcPts val="4198"/>
              </a:lnSpc>
              <a:spcBef>
                <a:spcPct val="0"/>
              </a:spcBef>
              <a:buFont typeface="Arial"/>
              <a:buChar char="•"/>
            </a:pPr>
            <a:r>
              <a:rPr lang="en-US" sz="2900" dirty="0">
                <a:solidFill>
                  <a:srgbClr val="000000"/>
                </a:solidFill>
                <a:latin typeface="Canva Sans"/>
                <a:ea typeface="Canva Sans"/>
                <a:cs typeface="Canva Sans"/>
                <a:sym typeface="Canva Sans"/>
              </a:rPr>
              <a:t>AI-powered career guidance based on resume analysis and market trends</a:t>
            </a:r>
          </a:p>
          <a:p>
            <a:pPr algn="l">
              <a:lnSpc>
                <a:spcPts val="4198"/>
              </a:lnSpc>
              <a:spcBef>
                <a:spcPct val="0"/>
              </a:spcBef>
            </a:pPr>
            <a:endParaRPr lang="en-US" sz="2900" dirty="0">
              <a:solidFill>
                <a:srgbClr val="000000"/>
              </a:solidFill>
              <a:latin typeface="Canva Sans"/>
              <a:ea typeface="Canva Sans"/>
              <a:cs typeface="Canva Sans"/>
              <a:sym typeface="Canva Sans"/>
            </a:endParaRPr>
          </a:p>
          <a:p>
            <a:pPr marL="647496" lvl="1" indent="-323748" algn="l">
              <a:lnSpc>
                <a:spcPts val="4198"/>
              </a:lnSpc>
              <a:spcBef>
                <a:spcPct val="0"/>
              </a:spcBef>
              <a:buFont typeface="Arial"/>
              <a:buChar char="•"/>
            </a:pPr>
            <a:r>
              <a:rPr lang="en-US" sz="2900" dirty="0">
                <a:solidFill>
                  <a:srgbClr val="000000"/>
                </a:solidFill>
                <a:latin typeface="Canva Sans"/>
                <a:ea typeface="Canva Sans"/>
                <a:cs typeface="Canva Sans"/>
                <a:sym typeface="Canva Sans"/>
              </a:rPr>
              <a:t>Personalized, real-time recommendations using Gen AI</a:t>
            </a:r>
          </a:p>
          <a:p>
            <a:pPr algn="l">
              <a:lnSpc>
                <a:spcPts val="4198"/>
              </a:lnSpc>
              <a:spcBef>
                <a:spcPct val="0"/>
              </a:spcBef>
            </a:pPr>
            <a:endParaRPr lang="en-US" sz="2900" dirty="0">
              <a:solidFill>
                <a:srgbClr val="000000"/>
              </a:solidFill>
              <a:latin typeface="Canva Sans"/>
              <a:ea typeface="Canva Sans"/>
              <a:cs typeface="Canva Sans"/>
              <a:sym typeface="Canva Sans"/>
            </a:endParaRPr>
          </a:p>
          <a:p>
            <a:pPr marL="647496" lvl="1" indent="-323748" algn="l">
              <a:lnSpc>
                <a:spcPts val="4198"/>
              </a:lnSpc>
              <a:spcBef>
                <a:spcPct val="0"/>
              </a:spcBef>
              <a:buFont typeface="Arial"/>
              <a:buChar char="•"/>
            </a:pPr>
            <a:r>
              <a:rPr lang="en-US" sz="2900" dirty="0">
                <a:solidFill>
                  <a:srgbClr val="000000"/>
                </a:solidFill>
                <a:latin typeface="Canva Sans"/>
                <a:ea typeface="Canva Sans"/>
                <a:cs typeface="Canva Sans"/>
                <a:sym typeface="Canva Sans"/>
              </a:rPr>
              <a:t>Skill gap analysis with targeted upskilling suggestions</a:t>
            </a:r>
          </a:p>
          <a:p>
            <a:pPr algn="l">
              <a:lnSpc>
                <a:spcPts val="4198"/>
              </a:lnSpc>
              <a:spcBef>
                <a:spcPct val="0"/>
              </a:spcBef>
            </a:pPr>
            <a:endParaRPr lang="en-US" sz="2900" dirty="0">
              <a:solidFill>
                <a:srgbClr val="000000"/>
              </a:solidFill>
              <a:latin typeface="Canva Sans"/>
              <a:ea typeface="Canva Sans"/>
              <a:cs typeface="Canva Sans"/>
              <a:sym typeface="Canva Sans"/>
            </a:endParaRPr>
          </a:p>
          <a:p>
            <a:pPr marL="647496" lvl="1" indent="-323748" algn="l">
              <a:lnSpc>
                <a:spcPts val="4198"/>
              </a:lnSpc>
              <a:spcBef>
                <a:spcPct val="0"/>
              </a:spcBef>
              <a:buFont typeface="Arial"/>
              <a:buChar char="•"/>
            </a:pPr>
            <a:r>
              <a:rPr lang="en-US" sz="2900" dirty="0">
                <a:solidFill>
                  <a:srgbClr val="000000"/>
                </a:solidFill>
                <a:latin typeface="Canva Sans"/>
                <a:ea typeface="Canva Sans"/>
                <a:cs typeface="Canva Sans"/>
                <a:sym typeface="Canva Sans"/>
              </a:rPr>
              <a:t>Accessible, unbiased tools for equal career opportunities</a:t>
            </a:r>
          </a:p>
          <a:p>
            <a:pPr algn="ctr">
              <a:lnSpc>
                <a:spcPts val="4198"/>
              </a:lnSpc>
              <a:spcBef>
                <a:spcPct val="0"/>
              </a:spcBef>
            </a:pPr>
            <a:endParaRPr lang="en-US" sz="2999" dirty="0">
              <a:solidFill>
                <a:srgbClr val="000000"/>
              </a:solidFill>
              <a:latin typeface="Canva Sans"/>
              <a:ea typeface="Canva Sans"/>
              <a:cs typeface="Canva Sans"/>
              <a:sym typeface="Canva Sans"/>
            </a:endParaRPr>
          </a:p>
          <a:p>
            <a:pPr algn="ctr">
              <a:lnSpc>
                <a:spcPts val="4198"/>
              </a:lnSpc>
              <a:spcBef>
                <a:spcPct val="0"/>
              </a:spcBef>
            </a:pPr>
            <a:endParaRPr lang="en-US" sz="2999" dirty="0">
              <a:solidFill>
                <a:srgbClr val="000000"/>
              </a:solidFill>
              <a:latin typeface="Canva Sans"/>
              <a:ea typeface="Canva Sans"/>
              <a:cs typeface="Canva Sans"/>
              <a:sym typeface="Canva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BD8D8"/>
        </a:solidFill>
        <a:effectLst/>
      </p:bgPr>
    </p:bg>
    <p:spTree>
      <p:nvGrpSpPr>
        <p:cNvPr id="1" name=""/>
        <p:cNvGrpSpPr/>
        <p:nvPr/>
      </p:nvGrpSpPr>
      <p:grpSpPr>
        <a:xfrm>
          <a:off x="0" y="0"/>
          <a:ext cx="0" cy="0"/>
          <a:chOff x="0" y="0"/>
          <a:chExt cx="0" cy="0"/>
        </a:xfrm>
      </p:grpSpPr>
      <p:sp>
        <p:nvSpPr>
          <p:cNvPr id="2" name="Freeform 2"/>
          <p:cNvSpPr/>
          <p:nvPr/>
        </p:nvSpPr>
        <p:spPr>
          <a:xfrm>
            <a:off x="17366392" y="2786267"/>
            <a:ext cx="473417" cy="743955"/>
          </a:xfrm>
          <a:custGeom>
            <a:avLst/>
            <a:gdLst/>
            <a:ahLst/>
            <a:cxnLst/>
            <a:rect l="l" t="t" r="r" b="b"/>
            <a:pathLst>
              <a:path w="473417" h="743955">
                <a:moveTo>
                  <a:pt x="0" y="0"/>
                </a:moveTo>
                <a:lnTo>
                  <a:pt x="473417" y="0"/>
                </a:lnTo>
                <a:lnTo>
                  <a:pt x="473417" y="743955"/>
                </a:lnTo>
                <a:lnTo>
                  <a:pt x="0" y="743955"/>
                </a:lnTo>
                <a:lnTo>
                  <a:pt x="0" y="0"/>
                </a:lnTo>
                <a:close/>
              </a:path>
            </a:pathLst>
          </a:custGeom>
          <a:blipFill>
            <a:blip r:embed="rId2">
              <a:extLst>
                <a:ext uri="{96DAC541-7B7A-43D3-8B79-37D633B846F1}">
                  <asvg:svgBlip xmlns:asvg="http://schemas.microsoft.com/office/drawing/2016/SVG/main" r:embed="rId3"/>
                </a:ext>
              </a:extLst>
            </a:blip>
            <a:stretch>
              <a:fillRect t="-110996" b="-110996"/>
            </a:stretch>
          </a:blipFill>
        </p:spPr>
      </p:sp>
      <p:grpSp>
        <p:nvGrpSpPr>
          <p:cNvPr id="3" name="Group 3"/>
          <p:cNvGrpSpPr/>
          <p:nvPr/>
        </p:nvGrpSpPr>
        <p:grpSpPr>
          <a:xfrm>
            <a:off x="0" y="0"/>
            <a:ext cx="3113226" cy="917290"/>
            <a:chOff x="0" y="0"/>
            <a:chExt cx="4150968" cy="1223053"/>
          </a:xfrm>
        </p:grpSpPr>
        <p:sp>
          <p:nvSpPr>
            <p:cNvPr id="4" name="Freeform 4"/>
            <p:cNvSpPr/>
            <p:nvPr/>
          </p:nvSpPr>
          <p:spPr>
            <a:xfrm>
              <a:off x="0" y="0"/>
              <a:ext cx="4150995" cy="1223010"/>
            </a:xfrm>
            <a:custGeom>
              <a:avLst/>
              <a:gdLst/>
              <a:ahLst/>
              <a:cxnLst/>
              <a:rect l="l" t="t" r="r" b="b"/>
              <a:pathLst>
                <a:path w="4150995" h="1223010">
                  <a:moveTo>
                    <a:pt x="0" y="0"/>
                  </a:moveTo>
                  <a:lnTo>
                    <a:pt x="4150995" y="0"/>
                  </a:lnTo>
                  <a:lnTo>
                    <a:pt x="4150995" y="1223010"/>
                  </a:lnTo>
                  <a:lnTo>
                    <a:pt x="0" y="1223010"/>
                  </a:lnTo>
                  <a:lnTo>
                    <a:pt x="0" y="0"/>
                  </a:lnTo>
                  <a:close/>
                </a:path>
              </a:pathLst>
            </a:custGeom>
            <a:blipFill>
              <a:blip r:embed="rId4"/>
              <a:stretch>
                <a:fillRect b="-3"/>
              </a:stretch>
            </a:blipFill>
          </p:spPr>
        </p:sp>
      </p:grpSp>
      <p:grpSp>
        <p:nvGrpSpPr>
          <p:cNvPr id="5" name="Group 5"/>
          <p:cNvGrpSpPr/>
          <p:nvPr/>
        </p:nvGrpSpPr>
        <p:grpSpPr>
          <a:xfrm>
            <a:off x="16395742" y="0"/>
            <a:ext cx="1941300" cy="939339"/>
            <a:chOff x="0" y="0"/>
            <a:chExt cx="2588400" cy="1252452"/>
          </a:xfrm>
        </p:grpSpPr>
        <p:sp>
          <p:nvSpPr>
            <p:cNvPr id="6" name="Freeform 6"/>
            <p:cNvSpPr/>
            <p:nvPr/>
          </p:nvSpPr>
          <p:spPr>
            <a:xfrm>
              <a:off x="0" y="0"/>
              <a:ext cx="2588387" cy="1252474"/>
            </a:xfrm>
            <a:custGeom>
              <a:avLst/>
              <a:gdLst/>
              <a:ahLst/>
              <a:cxnLst/>
              <a:rect l="l" t="t" r="r" b="b"/>
              <a:pathLst>
                <a:path w="2588387" h="1252474">
                  <a:moveTo>
                    <a:pt x="0" y="0"/>
                  </a:moveTo>
                  <a:lnTo>
                    <a:pt x="2588387" y="0"/>
                  </a:lnTo>
                  <a:lnTo>
                    <a:pt x="2588387" y="1252474"/>
                  </a:lnTo>
                  <a:lnTo>
                    <a:pt x="0" y="1252474"/>
                  </a:lnTo>
                  <a:lnTo>
                    <a:pt x="0" y="0"/>
                  </a:lnTo>
                  <a:close/>
                </a:path>
              </a:pathLst>
            </a:custGeom>
            <a:blipFill>
              <a:blip r:embed="rId5"/>
              <a:stretch>
                <a:fillRect b="1"/>
              </a:stretch>
            </a:blipFill>
          </p:spPr>
        </p:sp>
      </p:grpSp>
      <p:sp>
        <p:nvSpPr>
          <p:cNvPr id="7" name="TextBox 7"/>
          <p:cNvSpPr txBox="1"/>
          <p:nvPr/>
        </p:nvSpPr>
        <p:spPr>
          <a:xfrm>
            <a:off x="5045684" y="442277"/>
            <a:ext cx="8196633" cy="982345"/>
          </a:xfrm>
          <a:prstGeom prst="rect">
            <a:avLst/>
          </a:prstGeom>
        </p:spPr>
        <p:txBody>
          <a:bodyPr lIns="0" tIns="0" rIns="0" bIns="0" rtlCol="0" anchor="t">
            <a:spAutoFit/>
          </a:bodyPr>
          <a:lstStyle/>
          <a:p>
            <a:pPr algn="ctr">
              <a:lnSpc>
                <a:spcPts val="7278"/>
              </a:lnSpc>
            </a:pPr>
            <a:r>
              <a:rPr lang="en-US" sz="5198" b="1">
                <a:solidFill>
                  <a:srgbClr val="000000"/>
                </a:solidFill>
                <a:latin typeface="Canva Sans Bold"/>
                <a:ea typeface="Canva Sans Bold"/>
                <a:cs typeface="Canva Sans Bold"/>
                <a:sym typeface="Canva Sans Bold"/>
              </a:rPr>
              <a:t>INNOVATION &amp; IMPACT</a:t>
            </a:r>
          </a:p>
        </p:txBody>
      </p:sp>
      <p:sp>
        <p:nvSpPr>
          <p:cNvPr id="8" name="TextBox 8"/>
          <p:cNvSpPr txBox="1"/>
          <p:nvPr/>
        </p:nvSpPr>
        <p:spPr>
          <a:xfrm>
            <a:off x="2079730" y="1367472"/>
            <a:ext cx="14760470" cy="9888541"/>
          </a:xfrm>
          <a:prstGeom prst="rect">
            <a:avLst/>
          </a:prstGeom>
        </p:spPr>
        <p:txBody>
          <a:bodyPr wrap="square" lIns="0" tIns="0" rIns="0" bIns="0" rtlCol="0" anchor="t">
            <a:spAutoFit/>
          </a:bodyPr>
          <a:lstStyle/>
          <a:p>
            <a:pPr algn="ctr">
              <a:lnSpc>
                <a:spcPts val="4254"/>
              </a:lnSpc>
            </a:pPr>
            <a:endParaRPr dirty="0"/>
          </a:p>
          <a:p>
            <a:pPr algn="l">
              <a:lnSpc>
                <a:spcPts val="4254"/>
              </a:lnSpc>
            </a:pPr>
            <a:r>
              <a:rPr lang="en-US" sz="3038" b="1" dirty="0">
                <a:solidFill>
                  <a:srgbClr val="000000"/>
                </a:solidFill>
                <a:latin typeface="Canva Sans Bold"/>
                <a:ea typeface="Canva Sans Bold"/>
                <a:cs typeface="Canva Sans Bold"/>
                <a:sym typeface="Canva Sans Bold"/>
              </a:rPr>
              <a:t> Innovation:</a:t>
            </a:r>
          </a:p>
          <a:p>
            <a:pPr algn="l">
              <a:lnSpc>
                <a:spcPts val="4254"/>
              </a:lnSpc>
            </a:pPr>
            <a:endParaRPr lang="en-US" sz="3038" b="1" dirty="0">
              <a:solidFill>
                <a:srgbClr val="000000"/>
              </a:solidFill>
              <a:latin typeface="Canva Sans Bold"/>
              <a:ea typeface="Canva Sans Bold"/>
              <a:cs typeface="Canva Sans Bold"/>
              <a:sym typeface="Canva Sans Bold"/>
            </a:endParaRPr>
          </a:p>
          <a:p>
            <a:pPr marL="656032" lvl="1" indent="-328016" algn="l">
              <a:lnSpc>
                <a:spcPts val="4254"/>
              </a:lnSpc>
              <a:buFont typeface="Arial"/>
              <a:buChar char="•"/>
            </a:pPr>
            <a:r>
              <a:rPr lang="en-US" sz="3038" dirty="0">
                <a:solidFill>
                  <a:srgbClr val="000000"/>
                </a:solidFill>
                <a:latin typeface="Canva Sans"/>
                <a:ea typeface="Canva Sans"/>
                <a:cs typeface="Canva Sans"/>
                <a:sym typeface="Canva Sans"/>
              </a:rPr>
              <a:t>AI-powered resume parsing and job matching using NLP and ML</a:t>
            </a:r>
          </a:p>
          <a:p>
            <a:pPr marL="656032" lvl="1" indent="-328016" algn="l">
              <a:lnSpc>
                <a:spcPts val="4254"/>
              </a:lnSpc>
              <a:buFont typeface="Arial"/>
              <a:buChar char="•"/>
            </a:pPr>
            <a:r>
              <a:rPr lang="en-US" sz="3038" dirty="0">
                <a:solidFill>
                  <a:srgbClr val="000000"/>
                </a:solidFill>
                <a:latin typeface="Canva Sans"/>
                <a:ea typeface="Canva Sans"/>
                <a:cs typeface="Canva Sans"/>
                <a:sym typeface="Canva Sans"/>
              </a:rPr>
              <a:t>Personalized career path suggestions based on real-time job market data</a:t>
            </a:r>
          </a:p>
          <a:p>
            <a:pPr marL="656032" lvl="1" indent="-328016" algn="l">
              <a:lnSpc>
                <a:spcPts val="4254"/>
              </a:lnSpc>
              <a:buFont typeface="Arial"/>
              <a:buChar char="•"/>
            </a:pPr>
            <a:r>
              <a:rPr lang="en-US" sz="3038" dirty="0">
                <a:solidFill>
                  <a:srgbClr val="000000"/>
                </a:solidFill>
                <a:latin typeface="Canva Sans"/>
                <a:ea typeface="Canva Sans"/>
                <a:cs typeface="Canva Sans"/>
                <a:sym typeface="Canva Sans"/>
              </a:rPr>
              <a:t>Resume optimization for ATS (Applicant Tracking Systems)</a:t>
            </a:r>
          </a:p>
          <a:p>
            <a:pPr marL="656032" lvl="1" indent="-328016" algn="l">
              <a:lnSpc>
                <a:spcPts val="4254"/>
              </a:lnSpc>
              <a:buFont typeface="Arial"/>
              <a:buChar char="•"/>
            </a:pPr>
            <a:r>
              <a:rPr lang="en-US" sz="3038" dirty="0">
                <a:solidFill>
                  <a:srgbClr val="000000"/>
                </a:solidFill>
                <a:latin typeface="Canva Sans"/>
                <a:ea typeface="Canva Sans"/>
                <a:cs typeface="Canva Sans"/>
                <a:sym typeface="Canva Sans"/>
              </a:rPr>
              <a:t>Automated job and skill market scraping for live insights</a:t>
            </a:r>
          </a:p>
          <a:p>
            <a:pPr marL="656032" lvl="1" indent="-328016" algn="l">
              <a:lnSpc>
                <a:spcPts val="4254"/>
              </a:lnSpc>
              <a:buFont typeface="Arial"/>
              <a:buChar char="•"/>
            </a:pPr>
            <a:r>
              <a:rPr lang="en-US" sz="3038" dirty="0">
                <a:solidFill>
                  <a:srgbClr val="000000"/>
                </a:solidFill>
                <a:latin typeface="Canva Sans"/>
                <a:ea typeface="Canva Sans"/>
                <a:cs typeface="Canva Sans"/>
                <a:sym typeface="Canva Sans"/>
              </a:rPr>
              <a:t>Scalable, accessible career guidance without human intervention</a:t>
            </a:r>
          </a:p>
          <a:p>
            <a:pPr algn="ctr">
              <a:lnSpc>
                <a:spcPts val="4254"/>
              </a:lnSpc>
            </a:pPr>
            <a:endParaRPr lang="en-US" sz="3038" dirty="0">
              <a:solidFill>
                <a:srgbClr val="000000"/>
              </a:solidFill>
              <a:latin typeface="Canva Sans"/>
              <a:ea typeface="Canva Sans"/>
              <a:cs typeface="Canva Sans"/>
              <a:sym typeface="Canva Sans"/>
            </a:endParaRPr>
          </a:p>
          <a:p>
            <a:pPr algn="l">
              <a:lnSpc>
                <a:spcPts val="4254"/>
              </a:lnSpc>
            </a:pPr>
            <a:r>
              <a:rPr lang="en-US" sz="3038" b="1" dirty="0">
                <a:solidFill>
                  <a:srgbClr val="000000"/>
                </a:solidFill>
                <a:latin typeface="Canva Sans Bold"/>
                <a:ea typeface="Canva Sans Bold"/>
                <a:cs typeface="Canva Sans Bold"/>
                <a:sym typeface="Canva Sans Bold"/>
              </a:rPr>
              <a:t>Real-Life Impact:</a:t>
            </a:r>
          </a:p>
          <a:p>
            <a:pPr algn="l">
              <a:lnSpc>
                <a:spcPts val="4254"/>
              </a:lnSpc>
            </a:pPr>
            <a:endParaRPr lang="en-US" sz="3038" b="1" dirty="0">
              <a:solidFill>
                <a:srgbClr val="000000"/>
              </a:solidFill>
              <a:latin typeface="Canva Sans Bold"/>
              <a:ea typeface="Canva Sans Bold"/>
              <a:cs typeface="Canva Sans Bold"/>
              <a:sym typeface="Canva Sans Bold"/>
            </a:endParaRPr>
          </a:p>
          <a:p>
            <a:pPr marL="656032" lvl="1" indent="-328016" algn="l">
              <a:lnSpc>
                <a:spcPts val="4254"/>
              </a:lnSpc>
              <a:spcBef>
                <a:spcPct val="0"/>
              </a:spcBef>
              <a:buFont typeface="Arial"/>
              <a:buChar char="•"/>
            </a:pPr>
            <a:r>
              <a:rPr lang="en-US" sz="3038" dirty="0">
                <a:solidFill>
                  <a:srgbClr val="000000"/>
                </a:solidFill>
                <a:latin typeface="Canva Sans"/>
                <a:ea typeface="Canva Sans"/>
                <a:cs typeface="Canva Sans"/>
                <a:sym typeface="Canva Sans"/>
              </a:rPr>
              <a:t>Helps job seekers get more interviews by improving resume visibility</a:t>
            </a:r>
          </a:p>
          <a:p>
            <a:pPr marL="656032" lvl="1" indent="-328016" algn="l">
              <a:lnSpc>
                <a:spcPts val="4254"/>
              </a:lnSpc>
              <a:spcBef>
                <a:spcPct val="0"/>
              </a:spcBef>
              <a:buFont typeface="Arial"/>
              <a:buChar char="•"/>
            </a:pPr>
            <a:r>
              <a:rPr lang="en-US" sz="3038" dirty="0">
                <a:solidFill>
                  <a:srgbClr val="000000"/>
                </a:solidFill>
                <a:latin typeface="Canva Sans"/>
                <a:ea typeface="Canva Sans"/>
                <a:cs typeface="Canva Sans"/>
                <a:sym typeface="Canva Sans"/>
              </a:rPr>
              <a:t>Saves time by focusing on the most relevant job opportunities</a:t>
            </a:r>
          </a:p>
          <a:p>
            <a:pPr marL="656032" lvl="1" indent="-328016" algn="l">
              <a:lnSpc>
                <a:spcPts val="4254"/>
              </a:lnSpc>
              <a:spcBef>
                <a:spcPct val="0"/>
              </a:spcBef>
              <a:buFont typeface="Arial"/>
              <a:buChar char="•"/>
            </a:pPr>
            <a:r>
              <a:rPr lang="en-US" sz="3038" dirty="0">
                <a:solidFill>
                  <a:srgbClr val="000000"/>
                </a:solidFill>
                <a:latin typeface="Canva Sans"/>
                <a:ea typeface="Canva Sans"/>
                <a:cs typeface="Canva Sans"/>
                <a:sym typeface="Canva Sans"/>
              </a:rPr>
              <a:t>Guides career changers with clear, data-driven transition paths</a:t>
            </a:r>
          </a:p>
          <a:p>
            <a:pPr marL="656032" lvl="1" indent="-328016" algn="l">
              <a:lnSpc>
                <a:spcPts val="4254"/>
              </a:lnSpc>
              <a:spcBef>
                <a:spcPct val="0"/>
              </a:spcBef>
              <a:buFont typeface="Arial"/>
              <a:buChar char="•"/>
            </a:pPr>
            <a:r>
              <a:rPr lang="en-US" sz="3038" dirty="0">
                <a:solidFill>
                  <a:srgbClr val="000000"/>
                </a:solidFill>
                <a:latin typeface="Canva Sans"/>
                <a:ea typeface="Canva Sans"/>
                <a:cs typeface="Canva Sans"/>
                <a:sym typeface="Canva Sans"/>
              </a:rPr>
              <a:t>Reduces education waste by recommending high-impact skills</a:t>
            </a:r>
          </a:p>
          <a:p>
            <a:pPr marL="656032" lvl="1" indent="-328016" algn="l">
              <a:lnSpc>
                <a:spcPts val="4254"/>
              </a:lnSpc>
              <a:spcBef>
                <a:spcPct val="0"/>
              </a:spcBef>
              <a:buFont typeface="Arial"/>
              <a:buChar char="•"/>
            </a:pPr>
            <a:r>
              <a:rPr lang="en-US" sz="3038" dirty="0">
                <a:solidFill>
                  <a:srgbClr val="000000"/>
                </a:solidFill>
                <a:latin typeface="Canva Sans"/>
                <a:ea typeface="Canva Sans"/>
                <a:cs typeface="Canva Sans"/>
                <a:sym typeface="Canva Sans"/>
              </a:rPr>
              <a:t>Promotes equal opportunity by removing bias from career advice</a:t>
            </a:r>
          </a:p>
          <a:p>
            <a:pPr algn="ctr">
              <a:lnSpc>
                <a:spcPts val="4254"/>
              </a:lnSpc>
              <a:spcBef>
                <a:spcPct val="0"/>
              </a:spcBef>
            </a:pPr>
            <a:endParaRPr lang="en-US" sz="3038" dirty="0">
              <a:solidFill>
                <a:srgbClr val="000000"/>
              </a:solidFill>
              <a:latin typeface="Canva Sans"/>
              <a:ea typeface="Canva Sans"/>
              <a:cs typeface="Canva Sans"/>
              <a:sym typeface="Canva Sans"/>
            </a:endParaRPr>
          </a:p>
          <a:p>
            <a:pPr algn="ctr">
              <a:lnSpc>
                <a:spcPts val="4254"/>
              </a:lnSpc>
              <a:spcBef>
                <a:spcPct val="0"/>
              </a:spcBef>
            </a:pPr>
            <a:endParaRPr lang="en-US" sz="3038" dirty="0">
              <a:solidFill>
                <a:srgbClr val="000000"/>
              </a:solidFill>
              <a:latin typeface="Canva Sans"/>
              <a:ea typeface="Canva Sans"/>
              <a:cs typeface="Canva Sans"/>
              <a:sym typeface="Canva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BD8D8"/>
        </a:solidFill>
        <a:effectLst/>
      </p:bgPr>
    </p:bg>
    <p:spTree>
      <p:nvGrpSpPr>
        <p:cNvPr id="1" name=""/>
        <p:cNvGrpSpPr/>
        <p:nvPr/>
      </p:nvGrpSpPr>
      <p:grpSpPr>
        <a:xfrm>
          <a:off x="0" y="0"/>
          <a:ext cx="0" cy="0"/>
          <a:chOff x="0" y="0"/>
          <a:chExt cx="0" cy="0"/>
        </a:xfrm>
      </p:grpSpPr>
      <p:sp>
        <p:nvSpPr>
          <p:cNvPr id="2" name="Freeform 2"/>
          <p:cNvSpPr/>
          <p:nvPr/>
        </p:nvSpPr>
        <p:spPr>
          <a:xfrm>
            <a:off x="17546660" y="8585320"/>
            <a:ext cx="473417" cy="743955"/>
          </a:xfrm>
          <a:custGeom>
            <a:avLst/>
            <a:gdLst/>
            <a:ahLst/>
            <a:cxnLst/>
            <a:rect l="l" t="t" r="r" b="b"/>
            <a:pathLst>
              <a:path w="473417" h="743955">
                <a:moveTo>
                  <a:pt x="0" y="0"/>
                </a:moveTo>
                <a:lnTo>
                  <a:pt x="473417" y="0"/>
                </a:lnTo>
                <a:lnTo>
                  <a:pt x="473417" y="743955"/>
                </a:lnTo>
                <a:lnTo>
                  <a:pt x="0" y="743955"/>
                </a:lnTo>
                <a:lnTo>
                  <a:pt x="0" y="0"/>
                </a:lnTo>
                <a:close/>
              </a:path>
            </a:pathLst>
          </a:custGeom>
          <a:blipFill>
            <a:blip r:embed="rId2">
              <a:extLst>
                <a:ext uri="{96DAC541-7B7A-43D3-8B79-37D633B846F1}">
                  <asvg:svgBlip xmlns:asvg="http://schemas.microsoft.com/office/drawing/2016/SVG/main" r:embed="rId3"/>
                </a:ext>
              </a:extLst>
            </a:blip>
            <a:stretch>
              <a:fillRect t="-110996" b="-110996"/>
            </a:stretch>
          </a:blipFill>
        </p:spPr>
      </p:sp>
      <p:grpSp>
        <p:nvGrpSpPr>
          <p:cNvPr id="3" name="Group 3"/>
          <p:cNvGrpSpPr/>
          <p:nvPr/>
        </p:nvGrpSpPr>
        <p:grpSpPr>
          <a:xfrm>
            <a:off x="16346700" y="0"/>
            <a:ext cx="1941300" cy="939339"/>
            <a:chOff x="0" y="0"/>
            <a:chExt cx="2588400" cy="1252452"/>
          </a:xfrm>
        </p:grpSpPr>
        <p:sp>
          <p:nvSpPr>
            <p:cNvPr id="4" name="Freeform 4"/>
            <p:cNvSpPr/>
            <p:nvPr/>
          </p:nvSpPr>
          <p:spPr>
            <a:xfrm>
              <a:off x="0" y="0"/>
              <a:ext cx="2588387" cy="1252474"/>
            </a:xfrm>
            <a:custGeom>
              <a:avLst/>
              <a:gdLst/>
              <a:ahLst/>
              <a:cxnLst/>
              <a:rect l="l" t="t" r="r" b="b"/>
              <a:pathLst>
                <a:path w="2588387" h="1252474">
                  <a:moveTo>
                    <a:pt x="0" y="0"/>
                  </a:moveTo>
                  <a:lnTo>
                    <a:pt x="2588387" y="0"/>
                  </a:lnTo>
                  <a:lnTo>
                    <a:pt x="2588387" y="1252474"/>
                  </a:lnTo>
                  <a:lnTo>
                    <a:pt x="0" y="1252474"/>
                  </a:lnTo>
                  <a:lnTo>
                    <a:pt x="0" y="0"/>
                  </a:lnTo>
                  <a:close/>
                </a:path>
              </a:pathLst>
            </a:custGeom>
            <a:blipFill>
              <a:blip r:embed="rId4"/>
              <a:stretch>
                <a:fillRect b="1"/>
              </a:stretch>
            </a:blipFill>
          </p:spPr>
        </p:sp>
      </p:grpSp>
      <p:grpSp>
        <p:nvGrpSpPr>
          <p:cNvPr id="5" name="Group 5"/>
          <p:cNvGrpSpPr/>
          <p:nvPr/>
        </p:nvGrpSpPr>
        <p:grpSpPr>
          <a:xfrm>
            <a:off x="0" y="0"/>
            <a:ext cx="3113226" cy="917290"/>
            <a:chOff x="0" y="0"/>
            <a:chExt cx="4150968" cy="1223053"/>
          </a:xfrm>
        </p:grpSpPr>
        <p:sp>
          <p:nvSpPr>
            <p:cNvPr id="6" name="Freeform 6"/>
            <p:cNvSpPr/>
            <p:nvPr/>
          </p:nvSpPr>
          <p:spPr>
            <a:xfrm>
              <a:off x="0" y="0"/>
              <a:ext cx="4150995" cy="1223010"/>
            </a:xfrm>
            <a:custGeom>
              <a:avLst/>
              <a:gdLst/>
              <a:ahLst/>
              <a:cxnLst/>
              <a:rect l="l" t="t" r="r" b="b"/>
              <a:pathLst>
                <a:path w="4150995" h="1223010">
                  <a:moveTo>
                    <a:pt x="0" y="0"/>
                  </a:moveTo>
                  <a:lnTo>
                    <a:pt x="4150995" y="0"/>
                  </a:lnTo>
                  <a:lnTo>
                    <a:pt x="4150995" y="1223010"/>
                  </a:lnTo>
                  <a:lnTo>
                    <a:pt x="0" y="1223010"/>
                  </a:lnTo>
                  <a:lnTo>
                    <a:pt x="0" y="0"/>
                  </a:lnTo>
                  <a:close/>
                </a:path>
              </a:pathLst>
            </a:custGeom>
            <a:blipFill>
              <a:blip r:embed="rId5"/>
              <a:stretch>
                <a:fillRect b="-3"/>
              </a:stretch>
            </a:blipFill>
          </p:spPr>
        </p:sp>
      </p:grpSp>
      <p:sp>
        <p:nvSpPr>
          <p:cNvPr id="7" name="TextBox 7"/>
          <p:cNvSpPr txBox="1"/>
          <p:nvPr/>
        </p:nvSpPr>
        <p:spPr>
          <a:xfrm>
            <a:off x="5045684" y="442277"/>
            <a:ext cx="8196633" cy="887070"/>
          </a:xfrm>
          <a:prstGeom prst="rect">
            <a:avLst/>
          </a:prstGeom>
        </p:spPr>
        <p:txBody>
          <a:bodyPr lIns="0" tIns="0" rIns="0" bIns="0" rtlCol="0" anchor="t">
            <a:spAutoFit/>
          </a:bodyPr>
          <a:lstStyle/>
          <a:p>
            <a:pPr algn="ctr">
              <a:lnSpc>
                <a:spcPts val="7278"/>
              </a:lnSpc>
            </a:pPr>
            <a:r>
              <a:rPr lang="en-US" sz="5198" b="1">
                <a:solidFill>
                  <a:srgbClr val="000000"/>
                </a:solidFill>
                <a:latin typeface="Canva Sans Bold"/>
                <a:ea typeface="Canva Sans Bold"/>
                <a:cs typeface="Canva Sans Bold"/>
                <a:sym typeface="Canva Sans Bold"/>
              </a:rPr>
              <a:t>TECH STACK</a:t>
            </a:r>
          </a:p>
        </p:txBody>
      </p:sp>
      <p:grpSp>
        <p:nvGrpSpPr>
          <p:cNvPr id="8" name="Group 8"/>
          <p:cNvGrpSpPr/>
          <p:nvPr/>
        </p:nvGrpSpPr>
        <p:grpSpPr>
          <a:xfrm>
            <a:off x="363366" y="4363022"/>
            <a:ext cx="3083825" cy="1748364"/>
            <a:chOff x="-133615" y="-84433"/>
            <a:chExt cx="4111767" cy="2331151"/>
          </a:xfrm>
        </p:grpSpPr>
        <p:sp>
          <p:nvSpPr>
            <p:cNvPr id="9" name="TextBox 9"/>
            <p:cNvSpPr txBox="1"/>
            <p:nvPr/>
          </p:nvSpPr>
          <p:spPr>
            <a:xfrm>
              <a:off x="0" y="-84433"/>
              <a:ext cx="3978152" cy="942053"/>
            </a:xfrm>
            <a:prstGeom prst="rect">
              <a:avLst/>
            </a:prstGeom>
          </p:spPr>
          <p:txBody>
            <a:bodyPr wrap="square" lIns="0" tIns="0" rIns="0" bIns="0" rtlCol="0" anchor="t">
              <a:spAutoFit/>
            </a:bodyPr>
            <a:lstStyle/>
            <a:p>
              <a:pPr algn="ctr">
                <a:lnSpc>
                  <a:spcPts val="5880"/>
                </a:lnSpc>
              </a:pPr>
              <a:r>
                <a:rPr lang="en-US" sz="4200" dirty="0">
                  <a:solidFill>
                    <a:srgbClr val="000000"/>
                  </a:solidFill>
                  <a:latin typeface="Canva Sans"/>
                  <a:ea typeface="Canva Sans"/>
                  <a:cs typeface="Canva Sans"/>
                  <a:sym typeface="Canva Sans"/>
                </a:rPr>
                <a:t>2</a:t>
              </a:r>
              <a:r>
                <a:rPr lang="en-US" sz="4200" b="1" dirty="0">
                  <a:solidFill>
                    <a:srgbClr val="000000"/>
                  </a:solidFill>
                  <a:latin typeface="Canva Sans Bold"/>
                  <a:ea typeface="Canva Sans Bold"/>
                  <a:cs typeface="Canva Sans Bold"/>
                  <a:sym typeface="Canva Sans Bold"/>
                </a:rPr>
                <a:t>.Backend</a:t>
              </a:r>
            </a:p>
          </p:txBody>
        </p:sp>
        <p:sp>
          <p:nvSpPr>
            <p:cNvPr id="10" name="TextBox 10"/>
            <p:cNvSpPr txBox="1"/>
            <p:nvPr/>
          </p:nvSpPr>
          <p:spPr>
            <a:xfrm>
              <a:off x="-133615" y="857620"/>
              <a:ext cx="3748455" cy="1389098"/>
            </a:xfrm>
            <a:prstGeom prst="rect">
              <a:avLst/>
            </a:prstGeom>
          </p:spPr>
          <p:txBody>
            <a:bodyPr wrap="square" lIns="0" tIns="0" rIns="0" bIns="0" rtlCol="0" anchor="t">
              <a:spAutoFit/>
            </a:bodyPr>
            <a:lstStyle/>
            <a:p>
              <a:pPr marL="780948" lvl="1" indent="-457200">
                <a:lnSpc>
                  <a:spcPts val="4198"/>
                </a:lnSpc>
                <a:buFont typeface="Arial" panose="020B0604020202020204" pitchFamily="34" charset="0"/>
                <a:buChar char="•"/>
              </a:pPr>
              <a:r>
                <a:rPr lang="en-US" sz="2999" dirty="0">
                  <a:solidFill>
                    <a:srgbClr val="000000"/>
                  </a:solidFill>
                  <a:latin typeface="Canva Sans"/>
                  <a:ea typeface="Canva Sans"/>
                  <a:cs typeface="Canva Sans"/>
                  <a:sym typeface="Canva Sans"/>
                </a:rPr>
                <a:t>Python</a:t>
              </a:r>
            </a:p>
            <a:p>
              <a:pPr marL="780948" lvl="1" indent="-457200">
                <a:lnSpc>
                  <a:spcPts val="4198"/>
                </a:lnSpc>
                <a:buFont typeface="Arial" panose="020B0604020202020204" pitchFamily="34" charset="0"/>
                <a:buChar char="•"/>
              </a:pPr>
              <a:r>
                <a:rPr lang="en-US" sz="2999" dirty="0">
                  <a:solidFill>
                    <a:srgbClr val="000000"/>
                  </a:solidFill>
                  <a:latin typeface="Canva Sans"/>
                  <a:ea typeface="Canva Sans"/>
                  <a:cs typeface="Canva Sans"/>
                  <a:sym typeface="Canva Sans"/>
                </a:rPr>
                <a:t>Fast API</a:t>
              </a:r>
            </a:p>
          </p:txBody>
        </p:sp>
      </p:grpSp>
      <p:grpSp>
        <p:nvGrpSpPr>
          <p:cNvPr id="11" name="Group 11"/>
          <p:cNvGrpSpPr/>
          <p:nvPr/>
        </p:nvGrpSpPr>
        <p:grpSpPr>
          <a:xfrm>
            <a:off x="166907" y="1869970"/>
            <a:ext cx="3499385" cy="1665861"/>
            <a:chOff x="-123400" y="-77434"/>
            <a:chExt cx="4665847" cy="2221149"/>
          </a:xfrm>
        </p:grpSpPr>
        <p:sp>
          <p:nvSpPr>
            <p:cNvPr id="12" name="TextBox 12"/>
            <p:cNvSpPr txBox="1"/>
            <p:nvPr/>
          </p:nvSpPr>
          <p:spPr>
            <a:xfrm>
              <a:off x="-123400" y="-77434"/>
              <a:ext cx="4665847" cy="942054"/>
            </a:xfrm>
            <a:prstGeom prst="rect">
              <a:avLst/>
            </a:prstGeom>
          </p:spPr>
          <p:txBody>
            <a:bodyPr wrap="square" lIns="0" tIns="0" rIns="0" bIns="0" rtlCol="0" anchor="t">
              <a:spAutoFit/>
            </a:bodyPr>
            <a:lstStyle/>
            <a:p>
              <a:pPr marL="453390" lvl="1">
                <a:lnSpc>
                  <a:spcPts val="5880"/>
                </a:lnSpc>
              </a:pPr>
              <a:r>
                <a:rPr lang="en-US" sz="4200" b="1" dirty="0">
                  <a:solidFill>
                    <a:srgbClr val="000000"/>
                  </a:solidFill>
                  <a:latin typeface="Canva Sans Bold"/>
                  <a:ea typeface="Canva Sans Bold"/>
                  <a:cs typeface="Canva Sans Bold"/>
                  <a:sym typeface="Canva Sans Bold"/>
                </a:rPr>
                <a:t>  .Frontend</a:t>
              </a:r>
            </a:p>
          </p:txBody>
        </p:sp>
        <p:sp>
          <p:nvSpPr>
            <p:cNvPr id="13" name="TextBox 13"/>
            <p:cNvSpPr txBox="1"/>
            <p:nvPr/>
          </p:nvSpPr>
          <p:spPr>
            <a:xfrm>
              <a:off x="100171" y="800678"/>
              <a:ext cx="4209097" cy="1343037"/>
            </a:xfrm>
            <a:prstGeom prst="rect">
              <a:avLst/>
            </a:prstGeom>
          </p:spPr>
          <p:txBody>
            <a:bodyPr lIns="0" tIns="0" rIns="0" bIns="0" rtlCol="0" anchor="t">
              <a:spAutoFit/>
            </a:bodyPr>
            <a:lstStyle/>
            <a:p>
              <a:pPr marL="647496" lvl="1" indent="-323748" algn="l">
                <a:lnSpc>
                  <a:spcPts val="4198"/>
                </a:lnSpc>
                <a:buFont typeface="Arial"/>
                <a:buChar char="•"/>
              </a:pPr>
              <a:r>
                <a:rPr lang="en-US" sz="2999" dirty="0">
                  <a:solidFill>
                    <a:srgbClr val="000000"/>
                  </a:solidFill>
                  <a:latin typeface="Canva Sans"/>
                  <a:ea typeface="Canva Sans"/>
                  <a:cs typeface="Canva Sans"/>
                  <a:sym typeface="Canva Sans"/>
                </a:rPr>
                <a:t>React.js</a:t>
              </a:r>
            </a:p>
            <a:p>
              <a:pPr marL="647496" lvl="1" indent="-323748" algn="l">
                <a:lnSpc>
                  <a:spcPts val="4198"/>
                </a:lnSpc>
                <a:buFont typeface="Arial"/>
                <a:buChar char="•"/>
              </a:pPr>
              <a:r>
                <a:rPr lang="en-US" sz="2999" dirty="0">
                  <a:solidFill>
                    <a:srgbClr val="000000"/>
                  </a:solidFill>
                  <a:latin typeface="Canva Sans"/>
                  <a:ea typeface="Canva Sans"/>
                  <a:cs typeface="Canva Sans"/>
                  <a:sym typeface="Canva Sans"/>
                </a:rPr>
                <a:t>Tailwind CSS</a:t>
              </a:r>
            </a:p>
          </p:txBody>
        </p:sp>
      </p:grpSp>
      <p:sp>
        <p:nvSpPr>
          <p:cNvPr id="14" name="TextBox 14"/>
          <p:cNvSpPr txBox="1"/>
          <p:nvPr/>
        </p:nvSpPr>
        <p:spPr>
          <a:xfrm>
            <a:off x="13679111" y="1851845"/>
            <a:ext cx="4340966" cy="1455377"/>
          </a:xfrm>
          <a:prstGeom prst="rect">
            <a:avLst/>
          </a:prstGeom>
        </p:spPr>
        <p:txBody>
          <a:bodyPr lIns="0" tIns="0" rIns="0" bIns="0" rtlCol="0" anchor="t">
            <a:spAutoFit/>
          </a:bodyPr>
          <a:lstStyle/>
          <a:p>
            <a:pPr algn="ctr">
              <a:lnSpc>
                <a:spcPts val="5880"/>
              </a:lnSpc>
            </a:pPr>
            <a:r>
              <a:rPr lang="en-US" sz="4200">
                <a:solidFill>
                  <a:srgbClr val="000000"/>
                </a:solidFill>
                <a:latin typeface="Canva Sans"/>
                <a:ea typeface="Canva Sans"/>
                <a:cs typeface="Canva Sans"/>
                <a:sym typeface="Canva Sans"/>
              </a:rPr>
              <a:t>6</a:t>
            </a:r>
            <a:r>
              <a:rPr lang="en-US" sz="4200" b="1">
                <a:solidFill>
                  <a:srgbClr val="000000"/>
                </a:solidFill>
                <a:latin typeface="Canva Sans Bold"/>
                <a:ea typeface="Canva Sans Bold"/>
                <a:cs typeface="Canva Sans Bold"/>
                <a:sym typeface="Canva Sans Bold"/>
              </a:rPr>
              <a:t>.Database And web scraping</a:t>
            </a:r>
          </a:p>
        </p:txBody>
      </p:sp>
      <p:sp>
        <p:nvSpPr>
          <p:cNvPr id="15" name="TextBox 15"/>
          <p:cNvSpPr txBox="1"/>
          <p:nvPr/>
        </p:nvSpPr>
        <p:spPr>
          <a:xfrm>
            <a:off x="13679111" y="3300408"/>
            <a:ext cx="4461745" cy="3638559"/>
          </a:xfrm>
          <a:prstGeom prst="rect">
            <a:avLst/>
          </a:prstGeom>
        </p:spPr>
        <p:txBody>
          <a:bodyPr lIns="0" tIns="0" rIns="0" bIns="0" rtlCol="0" anchor="t">
            <a:spAutoFit/>
          </a:bodyPr>
          <a:lstStyle/>
          <a:p>
            <a:pPr marL="647496" lvl="1" indent="-323748" algn="l">
              <a:lnSpc>
                <a:spcPts val="4198"/>
              </a:lnSpc>
              <a:buFont typeface="Arial"/>
              <a:buChar char="•"/>
            </a:pPr>
            <a:r>
              <a:rPr lang="en-US" sz="2999">
                <a:solidFill>
                  <a:srgbClr val="000000"/>
                </a:solidFill>
                <a:latin typeface="Canva Sans"/>
                <a:ea typeface="Canva Sans"/>
                <a:cs typeface="Canva Sans"/>
                <a:sym typeface="Canva Sans"/>
              </a:rPr>
              <a:t>SqLite</a:t>
            </a:r>
          </a:p>
          <a:p>
            <a:pPr marL="647496" lvl="1" indent="-323748" algn="l">
              <a:lnSpc>
                <a:spcPts val="4198"/>
              </a:lnSpc>
              <a:buFont typeface="Arial"/>
              <a:buChar char="•"/>
            </a:pPr>
            <a:r>
              <a:rPr lang="en-US" sz="2999">
                <a:solidFill>
                  <a:srgbClr val="000000"/>
                </a:solidFill>
                <a:latin typeface="Canva Sans"/>
                <a:ea typeface="Canva Sans"/>
                <a:cs typeface="Canva Sans"/>
                <a:sym typeface="Canva Sans"/>
              </a:rPr>
              <a:t>beautifulsoup4</a:t>
            </a:r>
          </a:p>
          <a:p>
            <a:pPr marL="647496" lvl="1" indent="-323748" algn="l">
              <a:lnSpc>
                <a:spcPts val="4198"/>
              </a:lnSpc>
              <a:buFont typeface="Arial"/>
              <a:buChar char="•"/>
            </a:pPr>
            <a:r>
              <a:rPr lang="en-US" sz="2999">
                <a:solidFill>
                  <a:srgbClr val="000000"/>
                </a:solidFill>
                <a:latin typeface="Canva Sans"/>
                <a:ea typeface="Canva Sans"/>
                <a:cs typeface="Canva Sans"/>
                <a:sym typeface="Canva Sans"/>
              </a:rPr>
              <a:t>selenium</a:t>
            </a:r>
          </a:p>
          <a:p>
            <a:pPr marL="647496" lvl="1" indent="-323748" algn="l">
              <a:lnSpc>
                <a:spcPts val="4198"/>
              </a:lnSpc>
              <a:buFont typeface="Arial"/>
              <a:buChar char="•"/>
            </a:pPr>
            <a:r>
              <a:rPr lang="en-US" sz="2999">
                <a:solidFill>
                  <a:srgbClr val="000000"/>
                </a:solidFill>
                <a:latin typeface="Canva Sans"/>
                <a:ea typeface="Canva Sans"/>
                <a:cs typeface="Canva Sans"/>
                <a:sym typeface="Canva Sans"/>
              </a:rPr>
              <a:t>lxml</a:t>
            </a:r>
          </a:p>
          <a:p>
            <a:pPr marL="647496" lvl="1" indent="-323748" algn="l">
              <a:lnSpc>
                <a:spcPts val="4198"/>
              </a:lnSpc>
              <a:buFont typeface="Arial"/>
              <a:buChar char="•"/>
            </a:pPr>
            <a:r>
              <a:rPr lang="en-US" sz="2999">
                <a:solidFill>
                  <a:srgbClr val="000000"/>
                </a:solidFill>
                <a:latin typeface="Canva Sans"/>
                <a:ea typeface="Canva Sans"/>
                <a:cs typeface="Canva Sans"/>
                <a:sym typeface="Canva Sans"/>
              </a:rPr>
              <a:t>urllib3</a:t>
            </a:r>
          </a:p>
          <a:p>
            <a:pPr marL="647496" lvl="1" indent="-323748" algn="l">
              <a:lnSpc>
                <a:spcPts val="4198"/>
              </a:lnSpc>
              <a:buFont typeface="Arial"/>
              <a:buChar char="•"/>
            </a:pPr>
            <a:r>
              <a:rPr lang="en-US" sz="2999">
                <a:solidFill>
                  <a:srgbClr val="000000"/>
                </a:solidFill>
                <a:latin typeface="Canva Sans"/>
                <a:ea typeface="Canva Sans"/>
                <a:cs typeface="Canva Sans"/>
                <a:sym typeface="Canva Sans"/>
              </a:rPr>
              <a:t>requests</a:t>
            </a:r>
          </a:p>
          <a:p>
            <a:pPr marL="647496" lvl="1" indent="-323748" algn="l">
              <a:lnSpc>
                <a:spcPts val="4198"/>
              </a:lnSpc>
              <a:buFont typeface="Arial"/>
              <a:buChar char="•"/>
            </a:pPr>
            <a:r>
              <a:rPr lang="en-US" sz="2999">
                <a:solidFill>
                  <a:srgbClr val="000000"/>
                </a:solidFill>
                <a:latin typeface="Canva Sans"/>
                <a:ea typeface="Canva Sans"/>
                <a:cs typeface="Canva Sans"/>
                <a:sym typeface="Canva Sans"/>
              </a:rPr>
              <a:t>webdriver-manager</a:t>
            </a:r>
          </a:p>
        </p:txBody>
      </p:sp>
      <p:grpSp>
        <p:nvGrpSpPr>
          <p:cNvPr id="16" name="Group 16"/>
          <p:cNvGrpSpPr/>
          <p:nvPr/>
        </p:nvGrpSpPr>
        <p:grpSpPr>
          <a:xfrm>
            <a:off x="3879621" y="1937401"/>
            <a:ext cx="9486405" cy="3348099"/>
            <a:chOff x="0" y="0"/>
            <a:chExt cx="12648539" cy="4464132"/>
          </a:xfrm>
        </p:grpSpPr>
        <p:sp>
          <p:nvSpPr>
            <p:cNvPr id="17" name="TextBox 17"/>
            <p:cNvSpPr txBox="1"/>
            <p:nvPr/>
          </p:nvSpPr>
          <p:spPr>
            <a:xfrm>
              <a:off x="0" y="-76200"/>
              <a:ext cx="12648539" cy="902455"/>
            </a:xfrm>
            <a:prstGeom prst="rect">
              <a:avLst/>
            </a:prstGeom>
          </p:spPr>
          <p:txBody>
            <a:bodyPr lIns="0" tIns="0" rIns="0" bIns="0" rtlCol="0" anchor="t">
              <a:spAutoFit/>
            </a:bodyPr>
            <a:lstStyle/>
            <a:p>
              <a:pPr algn="ctr">
                <a:lnSpc>
                  <a:spcPts val="5741"/>
                </a:lnSpc>
              </a:pPr>
              <a:r>
                <a:rPr lang="en-US" sz="4101" dirty="0">
                  <a:solidFill>
                    <a:srgbClr val="000000"/>
                  </a:solidFill>
                  <a:latin typeface="Canva Sans"/>
                  <a:ea typeface="Canva Sans"/>
                  <a:cs typeface="Canva Sans"/>
                  <a:sym typeface="Canva Sans"/>
                </a:rPr>
                <a:t>              4.</a:t>
              </a:r>
              <a:r>
                <a:rPr lang="en-US" sz="4101" b="1" dirty="0">
                  <a:solidFill>
                    <a:srgbClr val="000000"/>
                  </a:solidFill>
                  <a:latin typeface="Canva Sans Bold"/>
                  <a:ea typeface="Canva Sans Bold"/>
                  <a:cs typeface="Canva Sans Bold"/>
                  <a:sym typeface="Canva Sans Bold"/>
                </a:rPr>
                <a:t>Authentication And Security</a:t>
              </a:r>
            </a:p>
          </p:txBody>
        </p:sp>
        <p:sp>
          <p:nvSpPr>
            <p:cNvPr id="18" name="TextBox 18"/>
            <p:cNvSpPr txBox="1"/>
            <p:nvPr/>
          </p:nvSpPr>
          <p:spPr>
            <a:xfrm>
              <a:off x="2114952" y="1014875"/>
              <a:ext cx="8418634" cy="3449257"/>
            </a:xfrm>
            <a:prstGeom prst="rect">
              <a:avLst/>
            </a:prstGeom>
          </p:spPr>
          <p:txBody>
            <a:bodyPr lIns="0" tIns="0" rIns="0" bIns="0" rtlCol="0" anchor="t">
              <a:spAutoFit/>
            </a:bodyPr>
            <a:lstStyle/>
            <a:p>
              <a:pPr marL="639876" lvl="1" indent="-319938" algn="l">
                <a:lnSpc>
                  <a:spcPts val="4149"/>
                </a:lnSpc>
                <a:buFont typeface="Arial"/>
                <a:buChar char="•"/>
              </a:pPr>
              <a:r>
                <a:rPr lang="en-US" sz="2963">
                  <a:solidFill>
                    <a:srgbClr val="000000"/>
                  </a:solidFill>
                  <a:latin typeface="Canva Sans"/>
                  <a:ea typeface="Canva Sans"/>
                  <a:cs typeface="Canva Sans"/>
                  <a:sym typeface="Canva Sans"/>
                </a:rPr>
                <a:t>passlib</a:t>
              </a:r>
            </a:p>
            <a:p>
              <a:pPr marL="639876" lvl="1" indent="-319938" algn="l">
                <a:lnSpc>
                  <a:spcPts val="4149"/>
                </a:lnSpc>
                <a:buFont typeface="Arial"/>
                <a:buChar char="•"/>
              </a:pPr>
              <a:r>
                <a:rPr lang="en-US" sz="2963">
                  <a:solidFill>
                    <a:srgbClr val="000000"/>
                  </a:solidFill>
                  <a:latin typeface="Canva Sans"/>
                  <a:ea typeface="Canva Sans"/>
                  <a:cs typeface="Canva Sans"/>
                  <a:sym typeface="Canva Sans"/>
                </a:rPr>
                <a:t>itsdangerous</a:t>
              </a:r>
            </a:p>
            <a:p>
              <a:pPr marL="639876" lvl="1" indent="-319938" algn="l">
                <a:lnSpc>
                  <a:spcPts val="4149"/>
                </a:lnSpc>
                <a:buFont typeface="Arial"/>
                <a:buChar char="•"/>
              </a:pPr>
              <a:r>
                <a:rPr lang="en-US" sz="2963">
                  <a:solidFill>
                    <a:srgbClr val="000000"/>
                  </a:solidFill>
                  <a:latin typeface="Canva Sans"/>
                  <a:ea typeface="Canva Sans"/>
                  <a:cs typeface="Canva Sans"/>
                  <a:sym typeface="Canva Sans"/>
                </a:rPr>
                <a:t>authlib</a:t>
              </a:r>
            </a:p>
            <a:p>
              <a:pPr marL="639876" lvl="1" indent="-319938" algn="l">
                <a:lnSpc>
                  <a:spcPts val="4149"/>
                </a:lnSpc>
                <a:buFont typeface="Arial"/>
                <a:buChar char="•"/>
              </a:pPr>
              <a:r>
                <a:rPr lang="en-US" sz="2963">
                  <a:solidFill>
                    <a:srgbClr val="000000"/>
                  </a:solidFill>
                  <a:latin typeface="Canva Sans"/>
                  <a:ea typeface="Canva Sans"/>
                  <a:cs typeface="Canva Sans"/>
                  <a:sym typeface="Canva Sans"/>
                </a:rPr>
                <a:t>bcrypt</a:t>
              </a:r>
            </a:p>
            <a:p>
              <a:pPr marL="639876" lvl="1" indent="-319938" algn="l">
                <a:lnSpc>
                  <a:spcPts val="4149"/>
                </a:lnSpc>
                <a:buFont typeface="Arial"/>
                <a:buChar char="•"/>
              </a:pPr>
              <a:r>
                <a:rPr lang="en-US" sz="2963">
                  <a:solidFill>
                    <a:srgbClr val="000000"/>
                  </a:solidFill>
                  <a:latin typeface="Canva Sans"/>
                  <a:ea typeface="Canva Sans"/>
                  <a:cs typeface="Canva Sans"/>
                  <a:sym typeface="Canva Sans"/>
                </a:rPr>
                <a:t>python-dotenv</a:t>
              </a:r>
            </a:p>
          </p:txBody>
        </p:sp>
      </p:grpSp>
      <p:sp>
        <p:nvSpPr>
          <p:cNvPr id="19" name="TextBox 19"/>
          <p:cNvSpPr txBox="1"/>
          <p:nvPr/>
        </p:nvSpPr>
        <p:spPr>
          <a:xfrm>
            <a:off x="463577" y="6944752"/>
            <a:ext cx="5085500" cy="2299332"/>
          </a:xfrm>
          <a:prstGeom prst="rect">
            <a:avLst/>
          </a:prstGeom>
        </p:spPr>
        <p:txBody>
          <a:bodyPr lIns="0" tIns="0" rIns="0" bIns="0" rtlCol="0" anchor="t">
            <a:spAutoFit/>
          </a:bodyPr>
          <a:lstStyle/>
          <a:p>
            <a:pPr algn="l">
              <a:lnSpc>
                <a:spcPts val="5880"/>
              </a:lnSpc>
            </a:pPr>
            <a:r>
              <a:rPr lang="en-US" sz="4200" b="1" dirty="0">
                <a:solidFill>
                  <a:srgbClr val="000000"/>
                </a:solidFill>
                <a:latin typeface="Canva Sans Bold"/>
                <a:ea typeface="Canva Sans Bold"/>
                <a:cs typeface="Canva Sans Bold"/>
                <a:sym typeface="Canva Sans Bold"/>
              </a:rPr>
              <a:t>  </a:t>
            </a:r>
            <a:r>
              <a:rPr lang="en-US" sz="4200" dirty="0">
                <a:solidFill>
                  <a:srgbClr val="000000"/>
                </a:solidFill>
                <a:latin typeface="Canva Sans"/>
                <a:ea typeface="Canva Sans"/>
                <a:cs typeface="Canva Sans"/>
                <a:sym typeface="Canva Sans"/>
              </a:rPr>
              <a:t>3</a:t>
            </a:r>
            <a:r>
              <a:rPr lang="en-US" sz="4200" b="1" dirty="0">
                <a:solidFill>
                  <a:srgbClr val="000000"/>
                </a:solidFill>
                <a:latin typeface="Canva Sans Bold"/>
                <a:ea typeface="Canva Sans Bold"/>
                <a:cs typeface="Canva Sans Bold"/>
                <a:sym typeface="Canva Sans Bold"/>
              </a:rPr>
              <a:t>.Resume Parsing</a:t>
            </a:r>
          </a:p>
          <a:p>
            <a:pPr marL="647496" lvl="1" indent="-323748" algn="just">
              <a:lnSpc>
                <a:spcPts val="4198"/>
              </a:lnSpc>
              <a:buFont typeface="Arial"/>
              <a:buChar char="•"/>
            </a:pPr>
            <a:r>
              <a:rPr lang="en-US" sz="2999" b="1" dirty="0">
                <a:solidFill>
                  <a:srgbClr val="000000"/>
                </a:solidFill>
                <a:latin typeface="Canva Sans Bold"/>
                <a:ea typeface="Canva Sans Bold"/>
                <a:cs typeface="Canva Sans Bold"/>
                <a:sym typeface="Canva Sans Bold"/>
              </a:rPr>
              <a:t>  </a:t>
            </a:r>
            <a:r>
              <a:rPr lang="en-US" sz="2999" dirty="0" err="1">
                <a:solidFill>
                  <a:srgbClr val="000000"/>
                </a:solidFill>
                <a:latin typeface="Canva Sans"/>
                <a:ea typeface="Canva Sans"/>
                <a:cs typeface="Canva Sans"/>
                <a:sym typeface="Canva Sans"/>
              </a:rPr>
              <a:t>pdfminer.six</a:t>
            </a:r>
            <a:endParaRPr lang="en-US" sz="2999" dirty="0">
              <a:solidFill>
                <a:srgbClr val="000000"/>
              </a:solidFill>
              <a:latin typeface="Canva Sans"/>
              <a:ea typeface="Canva Sans"/>
              <a:cs typeface="Canva Sans"/>
              <a:sym typeface="Canva Sans"/>
            </a:endParaRPr>
          </a:p>
          <a:p>
            <a:pPr marL="647496" lvl="1" indent="-323748" algn="just">
              <a:lnSpc>
                <a:spcPts val="4198"/>
              </a:lnSpc>
              <a:buFont typeface="Arial"/>
              <a:buChar char="•"/>
            </a:pPr>
            <a:r>
              <a:rPr lang="en-US" sz="2999" dirty="0">
                <a:solidFill>
                  <a:srgbClr val="000000"/>
                </a:solidFill>
                <a:latin typeface="Canva Sans"/>
                <a:ea typeface="Canva Sans"/>
                <a:cs typeface="Canva Sans"/>
                <a:sym typeface="Canva Sans"/>
              </a:rPr>
              <a:t>  python-docx</a:t>
            </a:r>
          </a:p>
          <a:p>
            <a:pPr algn="l">
              <a:lnSpc>
                <a:spcPts val="4198"/>
              </a:lnSpc>
              <a:spcBef>
                <a:spcPct val="0"/>
              </a:spcBef>
            </a:pPr>
            <a:endParaRPr lang="en-US" sz="2999" dirty="0">
              <a:solidFill>
                <a:srgbClr val="000000"/>
              </a:solidFill>
              <a:latin typeface="Canva Sans"/>
              <a:ea typeface="Canva Sans"/>
              <a:cs typeface="Canva Sans"/>
              <a:sym typeface="Canva Sans"/>
            </a:endParaRPr>
          </a:p>
        </p:txBody>
      </p:sp>
      <p:grpSp>
        <p:nvGrpSpPr>
          <p:cNvPr id="20" name="Group 20"/>
          <p:cNvGrpSpPr/>
          <p:nvPr/>
        </p:nvGrpSpPr>
        <p:grpSpPr>
          <a:xfrm>
            <a:off x="5382662" y="7020952"/>
            <a:ext cx="6480323" cy="1840236"/>
            <a:chOff x="0" y="0"/>
            <a:chExt cx="8640431" cy="2453648"/>
          </a:xfrm>
        </p:grpSpPr>
        <p:sp>
          <p:nvSpPr>
            <p:cNvPr id="21" name="TextBox 21"/>
            <p:cNvSpPr txBox="1"/>
            <p:nvPr/>
          </p:nvSpPr>
          <p:spPr>
            <a:xfrm>
              <a:off x="0" y="-76200"/>
              <a:ext cx="8640431" cy="2341896"/>
            </a:xfrm>
            <a:prstGeom prst="rect">
              <a:avLst/>
            </a:prstGeom>
          </p:spPr>
          <p:txBody>
            <a:bodyPr lIns="0" tIns="0" rIns="0" bIns="0" rtlCol="0" anchor="t">
              <a:spAutoFit/>
            </a:bodyPr>
            <a:lstStyle/>
            <a:p>
              <a:pPr algn="ctr">
                <a:lnSpc>
                  <a:spcPts val="5880"/>
                </a:lnSpc>
              </a:pPr>
              <a:r>
                <a:rPr lang="en-US" sz="4200" dirty="0">
                  <a:solidFill>
                    <a:srgbClr val="000000"/>
                  </a:solidFill>
                  <a:latin typeface="Canva Sans"/>
                  <a:ea typeface="Canva Sans"/>
                  <a:cs typeface="Canva Sans"/>
                  <a:sym typeface="Canva Sans"/>
                </a:rPr>
                <a:t>5</a:t>
              </a:r>
              <a:r>
                <a:rPr lang="en-US" sz="4200" b="1" dirty="0">
                  <a:solidFill>
                    <a:srgbClr val="000000"/>
                  </a:solidFill>
                  <a:latin typeface="Canva Sans Bold"/>
                  <a:ea typeface="Canva Sans Bold"/>
                  <a:cs typeface="Canva Sans Bold"/>
                  <a:sym typeface="Canva Sans Bold"/>
                </a:rPr>
                <a:t>. Testing &amp; Debugging</a:t>
              </a:r>
            </a:p>
            <a:p>
              <a:pPr algn="l">
                <a:lnSpc>
                  <a:spcPts val="4198"/>
                </a:lnSpc>
              </a:pPr>
              <a:endParaRPr lang="en-US" sz="4200" b="1" dirty="0">
                <a:solidFill>
                  <a:srgbClr val="000000"/>
                </a:solidFill>
                <a:latin typeface="Canva Sans Bold"/>
                <a:ea typeface="Canva Sans Bold"/>
                <a:cs typeface="Canva Sans Bold"/>
                <a:sym typeface="Canva Sans Bold"/>
              </a:endParaRPr>
            </a:p>
            <a:p>
              <a:pPr algn="ctr">
                <a:lnSpc>
                  <a:spcPts val="4198"/>
                </a:lnSpc>
                <a:spcBef>
                  <a:spcPct val="0"/>
                </a:spcBef>
              </a:pPr>
              <a:endParaRPr lang="en-US" sz="4200" b="1" dirty="0">
                <a:solidFill>
                  <a:srgbClr val="000000"/>
                </a:solidFill>
                <a:latin typeface="Canva Sans Bold"/>
                <a:ea typeface="Canva Sans Bold"/>
                <a:cs typeface="Canva Sans Bold"/>
                <a:sym typeface="Canva Sans Bold"/>
              </a:endParaRPr>
            </a:p>
          </p:txBody>
        </p:sp>
        <p:sp>
          <p:nvSpPr>
            <p:cNvPr id="22" name="TextBox 22"/>
            <p:cNvSpPr txBox="1"/>
            <p:nvPr/>
          </p:nvSpPr>
          <p:spPr>
            <a:xfrm>
              <a:off x="0" y="1075698"/>
              <a:ext cx="3650097" cy="1377950"/>
            </a:xfrm>
            <a:prstGeom prst="rect">
              <a:avLst/>
            </a:prstGeom>
          </p:spPr>
          <p:txBody>
            <a:bodyPr lIns="0" tIns="0" rIns="0" bIns="0" rtlCol="0" anchor="t">
              <a:spAutoFit/>
            </a:bodyPr>
            <a:lstStyle/>
            <a:p>
              <a:pPr marL="647700" lvl="1" indent="-323850" algn="l">
                <a:lnSpc>
                  <a:spcPts val="4200"/>
                </a:lnSpc>
                <a:buFont typeface="Arial"/>
                <a:buChar char="•"/>
              </a:pPr>
              <a:r>
                <a:rPr lang="en-US" sz="3000">
                  <a:solidFill>
                    <a:srgbClr val="000000"/>
                  </a:solidFill>
                  <a:latin typeface="Canva Sans"/>
                  <a:ea typeface="Canva Sans"/>
                  <a:cs typeface="Canva Sans"/>
                  <a:sym typeface="Canva Sans"/>
                </a:rPr>
                <a:t>pytest</a:t>
              </a:r>
            </a:p>
            <a:p>
              <a:pPr marL="647700" lvl="1" indent="-323850" algn="l">
                <a:lnSpc>
                  <a:spcPts val="4200"/>
                </a:lnSpc>
                <a:buFont typeface="Arial"/>
                <a:buChar char="•"/>
              </a:pPr>
              <a:r>
                <a:rPr lang="en-US" sz="3000">
                  <a:solidFill>
                    <a:srgbClr val="000000"/>
                  </a:solidFill>
                  <a:latin typeface="Canva Sans"/>
                  <a:ea typeface="Canva Sans"/>
                  <a:cs typeface="Canva Sans"/>
                  <a:sym typeface="Canva Sans"/>
                </a:rPr>
                <a:t>ipython</a:t>
              </a:r>
            </a:p>
          </p:txBody>
        </p:sp>
      </p:grpSp>
      <p:sp>
        <p:nvSpPr>
          <p:cNvPr id="23" name="AutoShape 23"/>
          <p:cNvSpPr/>
          <p:nvPr/>
        </p:nvSpPr>
        <p:spPr>
          <a:xfrm flipH="1">
            <a:off x="13679111" y="2039380"/>
            <a:ext cx="0" cy="7145837"/>
          </a:xfrm>
          <a:prstGeom prst="line">
            <a:avLst/>
          </a:prstGeom>
          <a:ln w="38100" cap="rnd">
            <a:solidFill>
              <a:srgbClr val="000000"/>
            </a:solidFill>
            <a:prstDash val="sysDot"/>
            <a:headEnd type="none" w="sm" len="sm"/>
            <a:tailEnd type="none" w="sm" len="sm"/>
          </a:ln>
        </p:spPr>
      </p:sp>
      <p:sp>
        <p:nvSpPr>
          <p:cNvPr id="24" name="AutoShape 24"/>
          <p:cNvSpPr/>
          <p:nvPr/>
        </p:nvSpPr>
        <p:spPr>
          <a:xfrm flipH="1">
            <a:off x="5530027" y="2039380"/>
            <a:ext cx="0" cy="7145837"/>
          </a:xfrm>
          <a:prstGeom prst="line">
            <a:avLst/>
          </a:prstGeom>
          <a:ln w="38100" cap="rnd">
            <a:solidFill>
              <a:srgbClr val="000000"/>
            </a:solidFill>
            <a:prstDash val="sysDot"/>
            <a:headEnd type="none" w="sm" len="sm"/>
            <a:tailEnd type="none" w="sm" len="sm"/>
          </a:ln>
        </p:spPr>
      </p:sp>
      <p:sp>
        <p:nvSpPr>
          <p:cNvPr id="25" name="TextBox 24">
            <a:extLst>
              <a:ext uri="{FF2B5EF4-FFF2-40B4-BE49-F238E27FC236}">
                <a16:creationId xmlns:a16="http://schemas.microsoft.com/office/drawing/2014/main" id="{BAE46EF0-9616-54BE-2C97-BCD43F478EA8}"/>
              </a:ext>
            </a:extLst>
          </p:cNvPr>
          <p:cNvSpPr txBox="1"/>
          <p:nvPr/>
        </p:nvSpPr>
        <p:spPr>
          <a:xfrm>
            <a:off x="463577" y="1831442"/>
            <a:ext cx="457176" cy="738664"/>
          </a:xfrm>
          <a:prstGeom prst="rect">
            <a:avLst/>
          </a:prstGeom>
          <a:noFill/>
        </p:spPr>
        <p:txBody>
          <a:bodyPr wrap="none" rtlCol="0">
            <a:spAutoFit/>
          </a:bodyPr>
          <a:lstStyle/>
          <a:p>
            <a:r>
              <a:rPr lang="en-US" sz="4200" dirty="0"/>
              <a:t>1</a:t>
            </a:r>
            <a:endParaRPr lang="en-IN" sz="4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BD8D8"/>
        </a:solidFill>
        <a:effectLst/>
      </p:bgPr>
    </p:bg>
    <p:spTree>
      <p:nvGrpSpPr>
        <p:cNvPr id="1" name=""/>
        <p:cNvGrpSpPr/>
        <p:nvPr/>
      </p:nvGrpSpPr>
      <p:grpSpPr>
        <a:xfrm>
          <a:off x="0" y="0"/>
          <a:ext cx="0" cy="0"/>
          <a:chOff x="0" y="0"/>
          <a:chExt cx="0" cy="0"/>
        </a:xfrm>
      </p:grpSpPr>
      <p:sp>
        <p:nvSpPr>
          <p:cNvPr id="2" name="TextBox 2"/>
          <p:cNvSpPr txBox="1"/>
          <p:nvPr/>
        </p:nvSpPr>
        <p:spPr>
          <a:xfrm>
            <a:off x="5045684" y="442277"/>
            <a:ext cx="8196633" cy="887070"/>
          </a:xfrm>
          <a:prstGeom prst="rect">
            <a:avLst/>
          </a:prstGeom>
        </p:spPr>
        <p:txBody>
          <a:bodyPr lIns="0" tIns="0" rIns="0" bIns="0" rtlCol="0" anchor="t">
            <a:spAutoFit/>
          </a:bodyPr>
          <a:lstStyle/>
          <a:p>
            <a:pPr algn="ctr">
              <a:lnSpc>
                <a:spcPts val="7278"/>
              </a:lnSpc>
            </a:pPr>
            <a:r>
              <a:rPr lang="en-US" sz="5198" b="1">
                <a:solidFill>
                  <a:srgbClr val="000000"/>
                </a:solidFill>
                <a:latin typeface="Canva Sans Bold"/>
                <a:ea typeface="Canva Sans Bold"/>
                <a:cs typeface="Canva Sans Bold"/>
                <a:sym typeface="Canva Sans Bold"/>
              </a:rPr>
              <a:t>Data Scraping</a:t>
            </a:r>
          </a:p>
        </p:txBody>
      </p:sp>
      <p:sp>
        <p:nvSpPr>
          <p:cNvPr id="3" name="TextBox 3"/>
          <p:cNvSpPr txBox="1"/>
          <p:nvPr/>
        </p:nvSpPr>
        <p:spPr>
          <a:xfrm>
            <a:off x="514351" y="5083192"/>
            <a:ext cx="17259300" cy="3948430"/>
          </a:xfrm>
          <a:prstGeom prst="rect">
            <a:avLst/>
          </a:prstGeom>
        </p:spPr>
        <p:txBody>
          <a:bodyPr lIns="0" tIns="0" rIns="0" bIns="0" rtlCol="0" anchor="t">
            <a:spAutoFit/>
          </a:bodyPr>
          <a:lstStyle/>
          <a:p>
            <a:pPr algn="l">
              <a:lnSpc>
                <a:spcPts val="3919"/>
              </a:lnSpc>
              <a:spcBef>
                <a:spcPct val="0"/>
              </a:spcBef>
            </a:pPr>
            <a:r>
              <a:rPr lang="en-US" sz="2799" dirty="0">
                <a:solidFill>
                  <a:srgbClr val="000000"/>
                </a:solidFill>
                <a:latin typeface="Canva Sans"/>
                <a:ea typeface="Canva Sans"/>
                <a:cs typeface="Canva Sans"/>
                <a:sym typeface="Canva Sans"/>
              </a:rPr>
              <a:t>The court’s reasoning, influenced by the Van Buren precedent, was that</a:t>
            </a:r>
            <a:r>
              <a:rPr lang="en-US" sz="2799" b="1" dirty="0">
                <a:solidFill>
                  <a:srgbClr val="000000"/>
                </a:solidFill>
                <a:latin typeface="Canva Sans Bold"/>
                <a:ea typeface="Canva Sans Bold"/>
                <a:cs typeface="Canva Sans Bold"/>
                <a:sym typeface="Canva Sans Bold"/>
              </a:rPr>
              <a:t> “</a:t>
            </a:r>
            <a:r>
              <a:rPr lang="en-US" sz="2799" b="1" u="sng" dirty="0">
                <a:solidFill>
                  <a:srgbClr val="000000"/>
                </a:solidFill>
                <a:latin typeface="Canva Sans Bold"/>
                <a:ea typeface="Canva Sans Bold"/>
                <a:cs typeface="Canva Sans Bold"/>
                <a:sym typeface="Canva Sans Bold"/>
              </a:rPr>
              <a:t>unauthorized access</a:t>
            </a:r>
            <a:r>
              <a:rPr lang="en-US" sz="2799" b="1" dirty="0">
                <a:solidFill>
                  <a:srgbClr val="000000"/>
                </a:solidFill>
                <a:latin typeface="Canva Sans Bold"/>
                <a:ea typeface="Canva Sans Bold"/>
                <a:cs typeface="Canva Sans Bold"/>
                <a:sym typeface="Canva Sans Bold"/>
              </a:rPr>
              <a:t>” under the CFAA(</a:t>
            </a:r>
            <a:r>
              <a:rPr lang="en-US" sz="2799" b="1" u="sng" dirty="0">
                <a:solidFill>
                  <a:srgbClr val="000000"/>
                </a:solidFill>
                <a:latin typeface="Canva Sans Bold"/>
                <a:ea typeface="Canva Sans Bold"/>
                <a:cs typeface="Canva Sans Bold"/>
                <a:sym typeface="Canva Sans Bold"/>
              </a:rPr>
              <a:t>Computer Fraud and Abuse Act</a:t>
            </a:r>
            <a:r>
              <a:rPr lang="en-US" sz="2799" b="1" dirty="0">
                <a:solidFill>
                  <a:srgbClr val="000000"/>
                </a:solidFill>
                <a:latin typeface="Canva Sans Bold"/>
                <a:ea typeface="Canva Sans Bold"/>
                <a:cs typeface="Canva Sans Bold"/>
                <a:sym typeface="Canva Sans Bold"/>
              </a:rPr>
              <a:t>) does not apply to websites open to the public.</a:t>
            </a:r>
            <a:r>
              <a:rPr lang="en-US" sz="2799" dirty="0">
                <a:solidFill>
                  <a:srgbClr val="000000"/>
                </a:solidFill>
                <a:latin typeface="Canva Sans"/>
                <a:ea typeface="Canva Sans"/>
                <a:cs typeface="Canva Sans"/>
                <a:sym typeface="Canva Sans"/>
              </a:rPr>
              <a:t> Since anyone could view a public LinkedIn profile without bypassing authentication.</a:t>
            </a:r>
          </a:p>
          <a:p>
            <a:pPr algn="l">
              <a:lnSpc>
                <a:spcPts val="3919"/>
              </a:lnSpc>
              <a:spcBef>
                <a:spcPct val="0"/>
              </a:spcBef>
            </a:pPr>
            <a:endParaRPr lang="en-US" sz="2799" dirty="0">
              <a:solidFill>
                <a:srgbClr val="000000"/>
              </a:solidFill>
              <a:latin typeface="Canva Sans"/>
              <a:ea typeface="Canva Sans"/>
              <a:cs typeface="Canva Sans"/>
              <a:sym typeface="Canva Sans"/>
            </a:endParaRPr>
          </a:p>
          <a:p>
            <a:pPr algn="l">
              <a:lnSpc>
                <a:spcPts val="3919"/>
              </a:lnSpc>
              <a:spcBef>
                <a:spcPct val="0"/>
              </a:spcBef>
            </a:pPr>
            <a:r>
              <a:rPr lang="en-US" sz="2799" dirty="0">
                <a:solidFill>
                  <a:srgbClr val="000000"/>
                </a:solidFill>
                <a:latin typeface="Canva Sans"/>
                <a:ea typeface="Canva Sans"/>
                <a:cs typeface="Canva Sans"/>
                <a:sym typeface="Canva Sans"/>
              </a:rPr>
              <a:t>The ruling on the CFAA in the </a:t>
            </a:r>
            <a:r>
              <a:rPr lang="en-US" sz="2799" dirty="0" err="1">
                <a:solidFill>
                  <a:srgbClr val="000000"/>
                </a:solidFill>
                <a:latin typeface="Canva Sans"/>
                <a:ea typeface="Canva Sans"/>
                <a:cs typeface="Canva Sans"/>
                <a:sym typeface="Canva Sans"/>
              </a:rPr>
              <a:t>hiQ</a:t>
            </a:r>
            <a:r>
              <a:rPr lang="en-US" sz="2799" dirty="0">
                <a:solidFill>
                  <a:srgbClr val="000000"/>
                </a:solidFill>
                <a:latin typeface="Canva Sans"/>
                <a:ea typeface="Canva Sans"/>
                <a:cs typeface="Canva Sans"/>
                <a:sym typeface="Canva Sans"/>
              </a:rPr>
              <a:t> v. LinkedIn case established a precedent confirming that the anti-hacking law cannot be used to stop the scraping of data that a website makes openly available. </a:t>
            </a:r>
            <a:r>
              <a:rPr lang="en-US" sz="2799" b="1" dirty="0">
                <a:solidFill>
                  <a:srgbClr val="000000"/>
                </a:solidFill>
                <a:latin typeface="Canva Sans Bold"/>
                <a:ea typeface="Canva Sans Bold"/>
                <a:cs typeface="Canva Sans Bold"/>
                <a:sym typeface="Canva Sans Bold"/>
              </a:rPr>
              <a:t>This provides legal clarity for data analytics companies, academic researchers, and journalists who rely on collecting public data.</a:t>
            </a:r>
          </a:p>
        </p:txBody>
      </p:sp>
      <p:sp>
        <p:nvSpPr>
          <p:cNvPr id="4" name="TextBox 4"/>
          <p:cNvSpPr txBox="1"/>
          <p:nvPr/>
        </p:nvSpPr>
        <p:spPr>
          <a:xfrm>
            <a:off x="514351" y="3740492"/>
            <a:ext cx="11091918" cy="712470"/>
          </a:xfrm>
          <a:prstGeom prst="rect">
            <a:avLst/>
          </a:prstGeom>
        </p:spPr>
        <p:txBody>
          <a:bodyPr lIns="0" tIns="0" rIns="0" bIns="0" rtlCol="0" anchor="t">
            <a:spAutoFit/>
          </a:bodyPr>
          <a:lstStyle/>
          <a:p>
            <a:pPr algn="l">
              <a:lnSpc>
                <a:spcPts val="5880"/>
              </a:lnSpc>
              <a:spcBef>
                <a:spcPct val="0"/>
              </a:spcBef>
            </a:pPr>
            <a:r>
              <a:rPr lang="en-US" sz="4200" b="1">
                <a:solidFill>
                  <a:srgbClr val="000000"/>
                </a:solidFill>
                <a:latin typeface="Canva Sans Bold"/>
                <a:ea typeface="Canva Sans Bold"/>
                <a:cs typeface="Canva Sans Bold"/>
                <a:sym typeface="Canva Sans Bold"/>
              </a:rPr>
              <a:t>Court case between hiQ Labs and Linkedin</a:t>
            </a:r>
          </a:p>
        </p:txBody>
      </p:sp>
      <p:sp>
        <p:nvSpPr>
          <p:cNvPr id="5" name="TextBox 5"/>
          <p:cNvSpPr txBox="1"/>
          <p:nvPr/>
        </p:nvSpPr>
        <p:spPr>
          <a:xfrm>
            <a:off x="514351" y="2625786"/>
            <a:ext cx="7985199" cy="811530"/>
          </a:xfrm>
          <a:prstGeom prst="rect">
            <a:avLst/>
          </a:prstGeom>
        </p:spPr>
        <p:txBody>
          <a:bodyPr lIns="0" tIns="0" rIns="0" bIns="0" rtlCol="0" anchor="t">
            <a:spAutoFit/>
          </a:bodyPr>
          <a:lstStyle/>
          <a:p>
            <a:pPr algn="l">
              <a:lnSpc>
                <a:spcPts val="6719"/>
              </a:lnSpc>
              <a:spcBef>
                <a:spcPct val="0"/>
              </a:spcBef>
            </a:pPr>
            <a:r>
              <a:rPr lang="en-US" sz="4800" b="1">
                <a:solidFill>
                  <a:srgbClr val="000000"/>
                </a:solidFill>
                <a:latin typeface="Canva Sans Bold"/>
                <a:ea typeface="Canva Sans Bold"/>
                <a:cs typeface="Canva Sans Bold"/>
                <a:sym typeface="Canva Sans Bold"/>
              </a:rPr>
              <a:t> Q. Is DataScraping Illegal?</a:t>
            </a:r>
          </a:p>
        </p:txBody>
      </p:sp>
      <p:sp>
        <p:nvSpPr>
          <p:cNvPr id="6" name="TextBox 6"/>
          <p:cNvSpPr txBox="1"/>
          <p:nvPr/>
        </p:nvSpPr>
        <p:spPr>
          <a:xfrm rot="841813">
            <a:off x="11884726" y="1869155"/>
            <a:ext cx="3684966" cy="2588211"/>
          </a:xfrm>
          <a:prstGeom prst="rect">
            <a:avLst/>
          </a:prstGeom>
        </p:spPr>
        <p:txBody>
          <a:bodyPr lIns="0" tIns="0" rIns="0" bIns="0" rtlCol="0" anchor="t">
            <a:spAutoFit/>
          </a:bodyPr>
          <a:lstStyle/>
          <a:p>
            <a:pPr algn="ctr">
              <a:lnSpc>
                <a:spcPts val="21503"/>
              </a:lnSpc>
              <a:spcBef>
                <a:spcPct val="0"/>
              </a:spcBef>
            </a:pPr>
            <a:r>
              <a:rPr lang="en-US" sz="15359">
                <a:solidFill>
                  <a:srgbClr val="000000"/>
                </a:solidFill>
                <a:latin typeface="Canva Sans"/>
                <a:ea typeface="Canva Sans"/>
                <a:cs typeface="Canva Sans"/>
                <a:sym typeface="Canva Sans"/>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BD8D8"/>
        </a:solidFill>
        <a:effectLst/>
      </p:bgPr>
    </p:bg>
    <p:spTree>
      <p:nvGrpSpPr>
        <p:cNvPr id="1" name=""/>
        <p:cNvGrpSpPr/>
        <p:nvPr/>
      </p:nvGrpSpPr>
      <p:grpSpPr>
        <a:xfrm>
          <a:off x="0" y="0"/>
          <a:ext cx="0" cy="0"/>
          <a:chOff x="0" y="0"/>
          <a:chExt cx="0" cy="0"/>
        </a:xfrm>
      </p:grpSpPr>
      <p:sp>
        <p:nvSpPr>
          <p:cNvPr id="2" name="TextBox 2"/>
          <p:cNvSpPr txBox="1"/>
          <p:nvPr/>
        </p:nvSpPr>
        <p:spPr>
          <a:xfrm>
            <a:off x="4332823" y="230704"/>
            <a:ext cx="9622354" cy="811530"/>
          </a:xfrm>
          <a:prstGeom prst="rect">
            <a:avLst/>
          </a:prstGeom>
        </p:spPr>
        <p:txBody>
          <a:bodyPr wrap="square" lIns="0" tIns="0" rIns="0" bIns="0" rtlCol="0" anchor="t">
            <a:spAutoFit/>
          </a:bodyPr>
          <a:lstStyle/>
          <a:p>
            <a:pPr algn="just">
              <a:lnSpc>
                <a:spcPts val="6719"/>
              </a:lnSpc>
              <a:spcBef>
                <a:spcPct val="0"/>
              </a:spcBef>
            </a:pPr>
            <a:r>
              <a:rPr lang="en-US" sz="4800" b="1" dirty="0">
                <a:solidFill>
                  <a:srgbClr val="000000"/>
                </a:solidFill>
                <a:latin typeface="Canva Sans Bold"/>
                <a:ea typeface="Canva Sans Bold"/>
                <a:cs typeface="Canva Sans Bold"/>
                <a:sym typeface="Canva Sans Bold"/>
              </a:rPr>
              <a:t>Focused Features of Our Project</a:t>
            </a:r>
          </a:p>
        </p:txBody>
      </p:sp>
      <p:grpSp>
        <p:nvGrpSpPr>
          <p:cNvPr id="3" name="Group 3"/>
          <p:cNvGrpSpPr/>
          <p:nvPr/>
        </p:nvGrpSpPr>
        <p:grpSpPr>
          <a:xfrm>
            <a:off x="639476" y="1589947"/>
            <a:ext cx="16928029" cy="8265009"/>
            <a:chOff x="46548" y="-57150"/>
            <a:chExt cx="22570705" cy="11020013"/>
          </a:xfrm>
        </p:grpSpPr>
        <p:sp>
          <p:nvSpPr>
            <p:cNvPr id="4" name="TextBox 4"/>
            <p:cNvSpPr txBox="1"/>
            <p:nvPr/>
          </p:nvSpPr>
          <p:spPr>
            <a:xfrm>
              <a:off x="46548" y="-57150"/>
              <a:ext cx="9205765" cy="666749"/>
            </a:xfrm>
            <a:prstGeom prst="rect">
              <a:avLst/>
            </a:prstGeom>
          </p:spPr>
          <p:txBody>
            <a:bodyPr wrap="square" lIns="0" tIns="0" rIns="0" bIns="0" rtlCol="0" anchor="t">
              <a:spAutoFit/>
            </a:bodyPr>
            <a:lstStyle/>
            <a:p>
              <a:pPr marL="647700" lvl="1" indent="-323850" algn="l">
                <a:lnSpc>
                  <a:spcPts val="4200"/>
                </a:lnSpc>
                <a:buFont typeface="Arial"/>
                <a:buChar char="•"/>
              </a:pPr>
              <a:r>
                <a:rPr lang="en-US" sz="3000" b="1" dirty="0">
                  <a:solidFill>
                    <a:srgbClr val="000000"/>
                  </a:solidFill>
                  <a:latin typeface="Canva Sans Bold"/>
                  <a:ea typeface="Canva Sans Bold"/>
                  <a:cs typeface="Canva Sans Bold"/>
                  <a:sym typeface="Canva Sans Bold"/>
                </a:rPr>
                <a:t>Resume Analysis with ATS Score</a:t>
              </a:r>
            </a:p>
          </p:txBody>
        </p:sp>
        <p:sp>
          <p:nvSpPr>
            <p:cNvPr id="5" name="TextBox 5"/>
            <p:cNvSpPr txBox="1"/>
            <p:nvPr/>
          </p:nvSpPr>
          <p:spPr>
            <a:xfrm>
              <a:off x="901517" y="755650"/>
              <a:ext cx="21669188" cy="1235742"/>
            </a:xfrm>
            <a:prstGeom prst="rect">
              <a:avLst/>
            </a:prstGeom>
          </p:spPr>
          <p:txBody>
            <a:bodyPr lIns="0" tIns="0" rIns="0" bIns="0" rtlCol="0" anchor="t">
              <a:spAutoFit/>
            </a:bodyPr>
            <a:lstStyle/>
            <a:p>
              <a:pPr algn="just">
                <a:lnSpc>
                  <a:spcPts val="3778"/>
                </a:lnSpc>
                <a:spcBef>
                  <a:spcPct val="0"/>
                </a:spcBef>
              </a:pPr>
              <a:r>
                <a:rPr lang="en-US" sz="2699" dirty="0">
                  <a:solidFill>
                    <a:srgbClr val="000000"/>
                  </a:solidFill>
                  <a:latin typeface="Canva Sans"/>
                  <a:ea typeface="Canva Sans"/>
                  <a:cs typeface="Canva Sans"/>
                  <a:sym typeface="Canva Sans"/>
                </a:rPr>
                <a:t>Our system intelligently analyzes uploaded resumes, assigning an ATS (Applicant Tracking System) score, and highlights both strengths and weaknesses to improve the chances of selection.</a:t>
              </a:r>
            </a:p>
          </p:txBody>
        </p:sp>
        <p:sp>
          <p:nvSpPr>
            <p:cNvPr id="6" name="TextBox 6"/>
            <p:cNvSpPr txBox="1"/>
            <p:nvPr/>
          </p:nvSpPr>
          <p:spPr>
            <a:xfrm>
              <a:off x="93095" y="2766005"/>
              <a:ext cx="13121618" cy="670953"/>
            </a:xfrm>
            <a:prstGeom prst="rect">
              <a:avLst/>
            </a:prstGeom>
          </p:spPr>
          <p:txBody>
            <a:bodyPr wrap="square" lIns="0" tIns="0" rIns="0" bIns="0" rtlCol="0" anchor="t">
              <a:spAutoFit/>
            </a:bodyPr>
            <a:lstStyle/>
            <a:p>
              <a:pPr marL="647496" lvl="1" indent="-323748">
                <a:lnSpc>
                  <a:spcPts val="4198"/>
                </a:lnSpc>
                <a:buFont typeface="Arial"/>
                <a:buChar char="•"/>
              </a:pPr>
              <a:r>
                <a:rPr lang="en-US" sz="2999" b="1" dirty="0">
                  <a:solidFill>
                    <a:srgbClr val="000000"/>
                  </a:solidFill>
                  <a:latin typeface="Canva Sans Bold"/>
                  <a:ea typeface="Canva Sans Bold"/>
                  <a:cs typeface="Canva Sans Bold"/>
                  <a:sym typeface="Canva Sans Bold"/>
                </a:rPr>
                <a:t>Course &amp; Skill Recommendations via Coursera</a:t>
              </a:r>
            </a:p>
          </p:txBody>
        </p:sp>
        <p:sp>
          <p:nvSpPr>
            <p:cNvPr id="7" name="TextBox 7"/>
            <p:cNvSpPr txBox="1"/>
            <p:nvPr/>
          </p:nvSpPr>
          <p:spPr>
            <a:xfrm>
              <a:off x="1151560" y="3534473"/>
              <a:ext cx="21465692" cy="1235741"/>
            </a:xfrm>
            <a:prstGeom prst="rect">
              <a:avLst/>
            </a:prstGeom>
          </p:spPr>
          <p:txBody>
            <a:bodyPr lIns="0" tIns="0" rIns="0" bIns="0" rtlCol="0" anchor="t">
              <a:spAutoFit/>
            </a:bodyPr>
            <a:lstStyle/>
            <a:p>
              <a:pPr algn="just">
                <a:lnSpc>
                  <a:spcPts val="3778"/>
                </a:lnSpc>
                <a:spcBef>
                  <a:spcPct val="0"/>
                </a:spcBef>
              </a:pPr>
              <a:r>
                <a:rPr lang="en-US" sz="2699" dirty="0">
                  <a:solidFill>
                    <a:srgbClr val="000000"/>
                  </a:solidFill>
                  <a:latin typeface="Canva Sans"/>
                  <a:ea typeface="Canva Sans"/>
                  <a:cs typeface="Canva Sans"/>
                  <a:sym typeface="Canva Sans"/>
                </a:rPr>
                <a:t>Suggests industry-relevant courses and skills from platforms like Coursera, enabling users to bridge gaps and upskill efficiently.</a:t>
              </a:r>
            </a:p>
          </p:txBody>
        </p:sp>
        <p:sp>
          <p:nvSpPr>
            <p:cNvPr id="8" name="TextBox 8"/>
            <p:cNvSpPr txBox="1"/>
            <p:nvPr/>
          </p:nvSpPr>
          <p:spPr>
            <a:xfrm>
              <a:off x="948065" y="6313298"/>
              <a:ext cx="21669188" cy="1235742"/>
            </a:xfrm>
            <a:prstGeom prst="rect">
              <a:avLst/>
            </a:prstGeom>
          </p:spPr>
          <p:txBody>
            <a:bodyPr lIns="0" tIns="0" rIns="0" bIns="0" rtlCol="0" anchor="t">
              <a:spAutoFit/>
            </a:bodyPr>
            <a:lstStyle/>
            <a:p>
              <a:pPr algn="just">
                <a:lnSpc>
                  <a:spcPts val="3778"/>
                </a:lnSpc>
                <a:spcBef>
                  <a:spcPct val="0"/>
                </a:spcBef>
              </a:pPr>
              <a:r>
                <a:rPr lang="en-US" sz="2699">
                  <a:solidFill>
                    <a:srgbClr val="000000"/>
                  </a:solidFill>
                  <a:latin typeface="Canva Sans"/>
                  <a:ea typeface="Canva Sans"/>
                  <a:cs typeface="Canva Sans"/>
                  <a:sym typeface="Canva Sans"/>
                </a:rPr>
                <a:t>Users can generate a professional resume in real-time using their provided data. All generated resumes are securely stored in a database for future access and downloads.</a:t>
              </a:r>
            </a:p>
          </p:txBody>
        </p:sp>
        <p:sp>
          <p:nvSpPr>
            <p:cNvPr id="9" name="TextBox 9"/>
            <p:cNvSpPr txBox="1"/>
            <p:nvPr/>
          </p:nvSpPr>
          <p:spPr>
            <a:xfrm>
              <a:off x="93095" y="5507221"/>
              <a:ext cx="13214713" cy="670953"/>
            </a:xfrm>
            <a:prstGeom prst="rect">
              <a:avLst/>
            </a:prstGeom>
          </p:spPr>
          <p:txBody>
            <a:bodyPr wrap="square" lIns="0" tIns="0" rIns="0" bIns="0" rtlCol="0" anchor="t">
              <a:spAutoFit/>
            </a:bodyPr>
            <a:lstStyle/>
            <a:p>
              <a:pPr marL="647496" lvl="1" indent="-323748">
                <a:lnSpc>
                  <a:spcPts val="4198"/>
                </a:lnSpc>
                <a:buFont typeface="Arial"/>
                <a:buChar char="•"/>
              </a:pPr>
              <a:r>
                <a:rPr lang="en-US" sz="2999" b="1" dirty="0">
                  <a:solidFill>
                    <a:srgbClr val="000000"/>
                  </a:solidFill>
                  <a:latin typeface="Canva Sans Bold"/>
                  <a:ea typeface="Canva Sans Bold"/>
                  <a:cs typeface="Canva Sans Bold"/>
                  <a:sym typeface="Canva Sans Bold"/>
                </a:rPr>
                <a:t>Dynamic Resume Builder with History Tracking</a:t>
              </a:r>
            </a:p>
          </p:txBody>
        </p:sp>
        <p:sp>
          <p:nvSpPr>
            <p:cNvPr id="10" name="TextBox 10"/>
            <p:cNvSpPr txBox="1"/>
            <p:nvPr/>
          </p:nvSpPr>
          <p:spPr>
            <a:xfrm>
              <a:off x="948065" y="9092121"/>
              <a:ext cx="21669188" cy="1870742"/>
            </a:xfrm>
            <a:prstGeom prst="rect">
              <a:avLst/>
            </a:prstGeom>
          </p:spPr>
          <p:txBody>
            <a:bodyPr lIns="0" tIns="0" rIns="0" bIns="0" rtlCol="0" anchor="t">
              <a:spAutoFit/>
            </a:bodyPr>
            <a:lstStyle/>
            <a:p>
              <a:pPr algn="just">
                <a:lnSpc>
                  <a:spcPts val="3778"/>
                </a:lnSpc>
                <a:spcBef>
                  <a:spcPct val="0"/>
                </a:spcBef>
              </a:pPr>
              <a:r>
                <a:rPr lang="en-US" sz="2699">
                  <a:solidFill>
                    <a:srgbClr val="000000"/>
                  </a:solidFill>
                  <a:latin typeface="Canva Sans"/>
                  <a:ea typeface="Canva Sans"/>
                  <a:cs typeface="Canva Sans"/>
                  <a:sym typeface="Canva Sans"/>
                </a:rPr>
                <a:t>Based on the user's skills and experience, the system suggests relevant job roles tailored to their profile. We fetch live job listings from LinkedIn that align with the recommended job roles, helping users discover opportunities without manual searching.</a:t>
              </a:r>
            </a:p>
          </p:txBody>
        </p:sp>
        <p:sp>
          <p:nvSpPr>
            <p:cNvPr id="11" name="TextBox 11"/>
            <p:cNvSpPr txBox="1"/>
            <p:nvPr/>
          </p:nvSpPr>
          <p:spPr>
            <a:xfrm>
              <a:off x="93095" y="8290139"/>
              <a:ext cx="15449913" cy="670953"/>
            </a:xfrm>
            <a:prstGeom prst="rect">
              <a:avLst/>
            </a:prstGeom>
          </p:spPr>
          <p:txBody>
            <a:bodyPr wrap="square" lIns="0" tIns="0" rIns="0" bIns="0" rtlCol="0" anchor="t">
              <a:spAutoFit/>
            </a:bodyPr>
            <a:lstStyle/>
            <a:p>
              <a:pPr marL="647496" lvl="1" indent="-323748">
                <a:lnSpc>
                  <a:spcPts val="4198"/>
                </a:lnSpc>
                <a:buFont typeface="Arial"/>
                <a:buChar char="•"/>
              </a:pPr>
              <a:r>
                <a:rPr lang="en-US" sz="2999" b="1" dirty="0">
                  <a:solidFill>
                    <a:srgbClr val="000000"/>
                  </a:solidFill>
                  <a:latin typeface="Canva Sans Bold"/>
                  <a:ea typeface="Canva Sans Bold"/>
                  <a:cs typeface="Canva Sans Bold"/>
                  <a:sym typeface="Canva Sans Bold"/>
                </a:rPr>
                <a:t>Personalized Job Role/Internship Recommendations</a:t>
              </a: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BD8D8"/>
        </a:solidFill>
        <a:effectLst/>
      </p:bgPr>
    </p:bg>
    <p:spTree>
      <p:nvGrpSpPr>
        <p:cNvPr id="1" name=""/>
        <p:cNvGrpSpPr/>
        <p:nvPr/>
      </p:nvGrpSpPr>
      <p:grpSpPr>
        <a:xfrm>
          <a:off x="0" y="0"/>
          <a:ext cx="0" cy="0"/>
          <a:chOff x="0" y="0"/>
          <a:chExt cx="0" cy="0"/>
        </a:xfrm>
      </p:grpSpPr>
      <p:sp>
        <p:nvSpPr>
          <p:cNvPr id="2" name="TextBox 2"/>
          <p:cNvSpPr txBox="1"/>
          <p:nvPr/>
        </p:nvSpPr>
        <p:spPr>
          <a:xfrm>
            <a:off x="6195496" y="342900"/>
            <a:ext cx="5897007" cy="811530"/>
          </a:xfrm>
          <a:prstGeom prst="rect">
            <a:avLst/>
          </a:prstGeom>
        </p:spPr>
        <p:txBody>
          <a:bodyPr wrap="square" lIns="0" tIns="0" rIns="0" bIns="0" rtlCol="0" anchor="t">
            <a:spAutoFit/>
          </a:bodyPr>
          <a:lstStyle/>
          <a:p>
            <a:pPr algn="just">
              <a:lnSpc>
                <a:spcPts val="6719"/>
              </a:lnSpc>
              <a:spcBef>
                <a:spcPct val="0"/>
              </a:spcBef>
            </a:pPr>
            <a:r>
              <a:rPr lang="en-US" sz="4800" b="1" dirty="0">
                <a:solidFill>
                  <a:srgbClr val="000000"/>
                </a:solidFill>
                <a:latin typeface="Canva Sans Bold"/>
                <a:ea typeface="Canva Sans Bold"/>
                <a:cs typeface="Canva Sans Bold"/>
                <a:sym typeface="Canva Sans Bold"/>
              </a:rPr>
              <a:t>Additional Features</a:t>
            </a:r>
          </a:p>
        </p:txBody>
      </p:sp>
      <p:grpSp>
        <p:nvGrpSpPr>
          <p:cNvPr id="3" name="Group 3"/>
          <p:cNvGrpSpPr/>
          <p:nvPr/>
        </p:nvGrpSpPr>
        <p:grpSpPr>
          <a:xfrm>
            <a:off x="457200" y="2019300"/>
            <a:ext cx="16911362" cy="4542279"/>
            <a:chOff x="0" y="-47625"/>
            <a:chExt cx="22548483" cy="6056372"/>
          </a:xfrm>
        </p:grpSpPr>
        <p:sp>
          <p:nvSpPr>
            <p:cNvPr id="4" name="TextBox 4"/>
            <p:cNvSpPr txBox="1"/>
            <p:nvPr/>
          </p:nvSpPr>
          <p:spPr>
            <a:xfrm>
              <a:off x="0" y="-47625"/>
              <a:ext cx="11377885" cy="634423"/>
            </a:xfrm>
            <a:prstGeom prst="rect">
              <a:avLst/>
            </a:prstGeom>
          </p:spPr>
          <p:txBody>
            <a:bodyPr lIns="0" tIns="0" rIns="0" bIns="0" rtlCol="0" anchor="t">
              <a:spAutoFit/>
            </a:bodyPr>
            <a:lstStyle/>
            <a:p>
              <a:pPr marL="631140" lvl="1" indent="-315570" algn="l">
                <a:lnSpc>
                  <a:spcPts val="4092"/>
                </a:lnSpc>
                <a:buFont typeface="Arial"/>
                <a:buChar char="•"/>
              </a:pPr>
              <a:r>
                <a:rPr lang="en-US" sz="2923" b="1">
                  <a:solidFill>
                    <a:srgbClr val="000000"/>
                  </a:solidFill>
                  <a:latin typeface="Canva Sans Bold"/>
                  <a:ea typeface="Canva Sans Bold"/>
                  <a:cs typeface="Canva Sans Bold"/>
                  <a:sym typeface="Canva Sans Bold"/>
                </a:rPr>
                <a:t>Manual Job, Internship, and Course Search</a:t>
              </a:r>
            </a:p>
          </p:txBody>
        </p:sp>
        <p:sp>
          <p:nvSpPr>
            <p:cNvPr id="5" name="TextBox 5"/>
            <p:cNvSpPr txBox="1"/>
            <p:nvPr/>
          </p:nvSpPr>
          <p:spPr>
            <a:xfrm>
              <a:off x="907683" y="851539"/>
              <a:ext cx="21640800" cy="1343057"/>
            </a:xfrm>
            <a:prstGeom prst="rect">
              <a:avLst/>
            </a:prstGeom>
          </p:spPr>
          <p:txBody>
            <a:bodyPr lIns="0" tIns="0" rIns="0" bIns="0" rtlCol="0" anchor="t">
              <a:spAutoFit/>
            </a:bodyPr>
            <a:lstStyle/>
            <a:p>
              <a:pPr algn="just">
                <a:lnSpc>
                  <a:spcPts val="4198"/>
                </a:lnSpc>
                <a:spcBef>
                  <a:spcPct val="0"/>
                </a:spcBef>
              </a:pPr>
              <a:r>
                <a:rPr lang="en-US" sz="2999" dirty="0">
                  <a:solidFill>
                    <a:srgbClr val="000000"/>
                  </a:solidFill>
                  <a:latin typeface="Canva Sans"/>
                  <a:ea typeface="Canva Sans"/>
                  <a:cs typeface="Canva Sans"/>
                  <a:sym typeface="Canva Sans"/>
                </a:rPr>
                <a:t>Users can manually search for jobs, internships, or courses, just like on LinkedIn or Coursera, for added flexibility and exploration.</a:t>
              </a:r>
            </a:p>
          </p:txBody>
        </p:sp>
        <p:sp>
          <p:nvSpPr>
            <p:cNvPr id="6" name="TextBox 6"/>
            <p:cNvSpPr txBox="1"/>
            <p:nvPr/>
          </p:nvSpPr>
          <p:spPr>
            <a:xfrm>
              <a:off x="0" y="3269004"/>
              <a:ext cx="6179939" cy="644557"/>
            </a:xfrm>
            <a:prstGeom prst="rect">
              <a:avLst/>
            </a:prstGeom>
          </p:spPr>
          <p:txBody>
            <a:bodyPr lIns="0" tIns="0" rIns="0" bIns="0" rtlCol="0" anchor="t">
              <a:spAutoFit/>
            </a:bodyPr>
            <a:lstStyle/>
            <a:p>
              <a:pPr marL="647496" lvl="1" indent="-323748" algn="l">
                <a:lnSpc>
                  <a:spcPts val="4198"/>
                </a:lnSpc>
                <a:buFont typeface="Arial"/>
                <a:buChar char="•"/>
              </a:pPr>
              <a:r>
                <a:rPr lang="en-US" sz="2999" b="1">
                  <a:solidFill>
                    <a:srgbClr val="000000"/>
                  </a:solidFill>
                  <a:latin typeface="Canva Sans Bold"/>
                  <a:ea typeface="Canva Sans Bold"/>
                  <a:cs typeface="Canva Sans Bold"/>
                  <a:sym typeface="Canva Sans Bold"/>
                </a:rPr>
                <a:t>Career Path Analysis</a:t>
              </a:r>
            </a:p>
          </p:txBody>
        </p:sp>
        <p:sp>
          <p:nvSpPr>
            <p:cNvPr id="7" name="TextBox 7"/>
            <p:cNvSpPr txBox="1"/>
            <p:nvPr/>
          </p:nvSpPr>
          <p:spPr>
            <a:xfrm>
              <a:off x="907683" y="3967190"/>
              <a:ext cx="21640800" cy="2041557"/>
            </a:xfrm>
            <a:prstGeom prst="rect">
              <a:avLst/>
            </a:prstGeom>
          </p:spPr>
          <p:txBody>
            <a:bodyPr lIns="0" tIns="0" rIns="0" bIns="0" rtlCol="0" anchor="t">
              <a:spAutoFit/>
            </a:bodyPr>
            <a:lstStyle/>
            <a:p>
              <a:pPr algn="just">
                <a:lnSpc>
                  <a:spcPts val="4198"/>
                </a:lnSpc>
                <a:spcBef>
                  <a:spcPct val="0"/>
                </a:spcBef>
              </a:pPr>
              <a:r>
                <a:rPr lang="en-US" sz="2999" dirty="0">
                  <a:solidFill>
                    <a:srgbClr val="000000"/>
                  </a:solidFill>
                  <a:latin typeface="Canva Sans"/>
                  <a:ea typeface="Canva Sans"/>
                  <a:cs typeface="Canva Sans"/>
                  <a:sym typeface="Canva Sans"/>
                </a:rPr>
                <a:t>A unique feature where users input their current position and their target career </a:t>
              </a:r>
              <a:r>
                <a:rPr lang="en-US" sz="2999" dirty="0" err="1">
                  <a:solidFill>
                    <a:srgbClr val="000000"/>
                  </a:solidFill>
                  <a:latin typeface="Canva Sans"/>
                  <a:ea typeface="Canva Sans"/>
                  <a:cs typeface="Canva Sans"/>
                  <a:sym typeface="Canva Sans"/>
                </a:rPr>
                <a:t>goal.Using</a:t>
              </a:r>
              <a:r>
                <a:rPr lang="en-US" sz="2999" dirty="0">
                  <a:solidFill>
                    <a:srgbClr val="000000"/>
                  </a:solidFill>
                  <a:latin typeface="Canva Sans"/>
                  <a:ea typeface="Canva Sans"/>
                  <a:cs typeface="Canva Sans"/>
                  <a:sym typeface="Canva Sans"/>
                </a:rPr>
                <a:t> generative AI, we provide a personalized roadmap outlining the steps needed to achieve that transition—displayed in a clean, card-based format on the frontend.</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TotalTime>
  <Words>675</Words>
  <Application>Microsoft Office PowerPoint</Application>
  <PresentationFormat>Custom</PresentationFormat>
  <Paragraphs>110</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Canva Sans</vt:lpstr>
      <vt:lpstr>Arial</vt:lpstr>
      <vt:lpstr>RQND Pro</vt:lpstr>
      <vt:lpstr>Calibri</vt:lpstr>
      <vt:lpstr>Canva Sans Bold</vt:lpstr>
      <vt:lpstr>Red Hat Display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paragraph text</dc:title>
  <cp:lastModifiedBy>Sanjay Mahale</cp:lastModifiedBy>
  <cp:revision>3</cp:revision>
  <dcterms:created xsi:type="dcterms:W3CDTF">2006-08-16T00:00:00Z</dcterms:created>
  <dcterms:modified xsi:type="dcterms:W3CDTF">2025-07-29T12:51:36Z</dcterms:modified>
  <dc:identifier>DAGuLv6s2vc</dc:identifier>
</cp:coreProperties>
</file>