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handoutMasterIdLst>
    <p:handoutMasterId r:id="rId108"/>
  </p:handoutMasterIdLst>
  <p:sldIdLst>
    <p:sldId id="411" r:id="rId2"/>
    <p:sldId id="413" r:id="rId3"/>
    <p:sldId id="414" r:id="rId4"/>
    <p:sldId id="394" r:id="rId5"/>
    <p:sldId id="258" r:id="rId6"/>
    <p:sldId id="298" r:id="rId7"/>
    <p:sldId id="299" r:id="rId8"/>
    <p:sldId id="300" r:id="rId9"/>
    <p:sldId id="395" r:id="rId10"/>
    <p:sldId id="419" r:id="rId11"/>
    <p:sldId id="399" r:id="rId12"/>
    <p:sldId id="305" r:id="rId13"/>
    <p:sldId id="400" r:id="rId14"/>
    <p:sldId id="401" r:id="rId15"/>
    <p:sldId id="272" r:id="rId16"/>
    <p:sldId id="306" r:id="rId17"/>
    <p:sldId id="271" r:id="rId18"/>
    <p:sldId id="303" r:id="rId19"/>
    <p:sldId id="302" r:id="rId20"/>
    <p:sldId id="384" r:id="rId21"/>
    <p:sldId id="385" r:id="rId22"/>
    <p:sldId id="304" r:id="rId23"/>
    <p:sldId id="281" r:id="rId24"/>
    <p:sldId id="386" r:id="rId25"/>
    <p:sldId id="387" r:id="rId26"/>
    <p:sldId id="276" r:id="rId27"/>
    <p:sldId id="280" r:id="rId28"/>
    <p:sldId id="307" r:id="rId29"/>
    <p:sldId id="284" r:id="rId30"/>
    <p:sldId id="309" r:id="rId31"/>
    <p:sldId id="285" r:id="rId32"/>
    <p:sldId id="310" r:id="rId33"/>
    <p:sldId id="286" r:id="rId34"/>
    <p:sldId id="311" r:id="rId35"/>
    <p:sldId id="287" r:id="rId36"/>
    <p:sldId id="313" r:id="rId37"/>
    <p:sldId id="388" r:id="rId38"/>
    <p:sldId id="389" r:id="rId39"/>
    <p:sldId id="288" r:id="rId40"/>
    <p:sldId id="314" r:id="rId41"/>
    <p:sldId id="289" r:id="rId42"/>
    <p:sldId id="292" r:id="rId43"/>
    <p:sldId id="290" r:id="rId44"/>
    <p:sldId id="291" r:id="rId45"/>
    <p:sldId id="315" r:id="rId46"/>
    <p:sldId id="316" r:id="rId47"/>
    <p:sldId id="317" r:id="rId48"/>
    <p:sldId id="293" r:id="rId49"/>
    <p:sldId id="390" r:id="rId50"/>
    <p:sldId id="391" r:id="rId51"/>
    <p:sldId id="319" r:id="rId52"/>
    <p:sldId id="320" r:id="rId53"/>
    <p:sldId id="343" r:id="rId54"/>
    <p:sldId id="321" r:id="rId55"/>
    <p:sldId id="331" r:id="rId56"/>
    <p:sldId id="345" r:id="rId57"/>
    <p:sldId id="297" r:id="rId58"/>
    <p:sldId id="347" r:id="rId59"/>
    <p:sldId id="349" r:id="rId60"/>
    <p:sldId id="332" r:id="rId61"/>
    <p:sldId id="333" r:id="rId62"/>
    <p:sldId id="334" r:id="rId63"/>
    <p:sldId id="335" r:id="rId64"/>
    <p:sldId id="336" r:id="rId65"/>
    <p:sldId id="337" r:id="rId66"/>
    <p:sldId id="338" r:id="rId67"/>
    <p:sldId id="350" r:id="rId68"/>
    <p:sldId id="339" r:id="rId69"/>
    <p:sldId id="351" r:id="rId70"/>
    <p:sldId id="340" r:id="rId71"/>
    <p:sldId id="341" r:id="rId72"/>
    <p:sldId id="308" r:id="rId73"/>
    <p:sldId id="342" r:id="rId74"/>
    <p:sldId id="352" r:id="rId75"/>
    <p:sldId id="403" r:id="rId76"/>
    <p:sldId id="404" r:id="rId77"/>
    <p:sldId id="405" r:id="rId78"/>
    <p:sldId id="406" r:id="rId79"/>
    <p:sldId id="353" r:id="rId80"/>
    <p:sldId id="275" r:id="rId81"/>
    <p:sldId id="264" r:id="rId82"/>
    <p:sldId id="356" r:id="rId83"/>
    <p:sldId id="407" r:id="rId84"/>
    <p:sldId id="408" r:id="rId85"/>
    <p:sldId id="410" r:id="rId86"/>
    <p:sldId id="359" r:id="rId87"/>
    <p:sldId id="369" r:id="rId88"/>
    <p:sldId id="409" r:id="rId89"/>
    <p:sldId id="370" r:id="rId90"/>
    <p:sldId id="371" r:id="rId91"/>
    <p:sldId id="373" r:id="rId92"/>
    <p:sldId id="374" r:id="rId93"/>
    <p:sldId id="375" r:id="rId94"/>
    <p:sldId id="376" r:id="rId95"/>
    <p:sldId id="377" r:id="rId96"/>
    <p:sldId id="378" r:id="rId97"/>
    <p:sldId id="372" r:id="rId98"/>
    <p:sldId id="379" r:id="rId99"/>
    <p:sldId id="380" r:id="rId100"/>
    <p:sldId id="381" r:id="rId101"/>
    <p:sldId id="363" r:id="rId102"/>
    <p:sldId id="267" r:id="rId103"/>
    <p:sldId id="357" r:id="rId104"/>
    <p:sldId id="265" r:id="rId105"/>
    <p:sldId id="358"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70" d="100"/>
          <a:sy n="70" d="100"/>
        </p:scale>
        <p:origin x="1392"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9/25/2024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59486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9/25/2024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57640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61425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156957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smtClean="0"/>
              <a:t>08/Sep/2023</a:t>
            </a:r>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smtClean="0"/>
              <a:t>08/Sep/2023</a:t>
            </a:r>
            <a:endParaRPr lang="en-US"/>
          </a:p>
        </p:txBody>
      </p:sp>
      <p:sp>
        <p:nvSpPr>
          <p:cNvPr id="8" name="Footer Placeholder 7"/>
          <p:cNvSpPr>
            <a:spLocks noGrp="1"/>
          </p:cNvSpPr>
          <p:nvPr>
            <p:ph type="ftr" sz="quarter" idx="11"/>
          </p:nvPr>
        </p:nvSpPr>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smtClean="0"/>
              <a:t>08/Sep/2023</a:t>
            </a:r>
            <a:endParaRPr lang="en-US"/>
          </a:p>
        </p:txBody>
      </p:sp>
      <p:sp>
        <p:nvSpPr>
          <p:cNvPr id="4" name="Footer Placeholder 3"/>
          <p:cNvSpPr>
            <a:spLocks noGrp="1"/>
          </p:cNvSpPr>
          <p:nvPr>
            <p:ph type="ftr" sz="quarter" idx="11"/>
          </p:nvPr>
        </p:nvSpPr>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08/Sep/2023</a:t>
            </a:r>
            <a:endParaRPr lang="en-US"/>
          </a:p>
        </p:txBody>
      </p:sp>
      <p:sp>
        <p:nvSpPr>
          <p:cNvPr id="3" name="Footer Placeholder 2"/>
          <p:cNvSpPr>
            <a:spLocks noGrp="1"/>
          </p:cNvSpPr>
          <p:nvPr>
            <p:ph type="ftr" sz="quarter" idx="11"/>
          </p:nvPr>
        </p:nvSpPr>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08/Sep/2023</a:t>
            </a:r>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08/Sep/2023</a:t>
            </a:r>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08/Sep/2023</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tree-traversals-inorder-preorder-and-postorder/" TargetMode="External"/><Relationship Id="rId2" Type="http://schemas.openxmlformats.org/officeDocument/2006/relationships/hyperlink" Target="http://quiz.geeksforgeeks.org/c-program-for-tower-of-hanoi/" TargetMode="External"/><Relationship Id="rId1" Type="http://schemas.openxmlformats.org/officeDocument/2006/relationships/slideLayout" Target="../slideLayouts/slideLayout2.xml"/><Relationship Id="rId4" Type="http://schemas.openxmlformats.org/officeDocument/2006/relationships/hyperlink" Target="https://www.geeksforgeeks.org/depth-first-traversal-for-a-graph/"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geeksquiz.com/binary-search/" TargetMode="External"/><Relationship Id="rId2" Type="http://schemas.openxmlformats.org/officeDocument/2006/relationships/hyperlink" Target="http://geeksquiz.com/merge-sor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www.youtube.com/watch?v=OynWkEj0S-s" TargetMode="External"/><Relationship Id="rId3" Type="http://schemas.openxmlformats.org/officeDocument/2006/relationships/hyperlink" Target="https://www.youtube.com/watch?v=A03oI0znAoc" TargetMode="External"/><Relationship Id="rId7" Type="http://schemas.openxmlformats.org/officeDocument/2006/relationships/hyperlink" Target="https://www.youtube.com/watch?v=1K9ebQJosvo" TargetMode="External"/><Relationship Id="rId2" Type="http://schemas.openxmlformats.org/officeDocument/2006/relationships/hyperlink" Target="https://www.youtube.com/watch?v=yRM3sc57q0c&amp;list=PLXFMmlk03Dt7Q0xr1PIAriY5623cKiH7V" TargetMode="External"/><Relationship Id="rId1" Type="http://schemas.openxmlformats.org/officeDocument/2006/relationships/slideLayout" Target="../slideLayouts/slideLayout2.xml"/><Relationship Id="rId6" Type="http://schemas.openxmlformats.org/officeDocument/2006/relationships/hyperlink" Target="https://www.youtube.com/watch?v=IawM82BQ4II" TargetMode="External"/><Relationship Id="rId5" Type="http://schemas.openxmlformats.org/officeDocument/2006/relationships/hyperlink" Target="https://www.youtube.com/watch?v=4V30R3I1vLI" TargetMode="External"/><Relationship Id="rId4" Type="http://schemas.openxmlformats.org/officeDocument/2006/relationships/hyperlink" Target="https://www.youtube.com/watch?v=Nd0XDY-jVHs" TargetMode="External"/><Relationship Id="rId9" Type="http://schemas.openxmlformats.org/officeDocument/2006/relationships/hyperlink" Target="https://www.youtube.com/watch?v=CyknhZbfMq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s://www.youtube.com/watch?v=pEJiGC-ObQE" TargetMode="External"/><Relationship Id="rId3" Type="http://schemas.openxmlformats.org/officeDocument/2006/relationships/hyperlink" Target="https://www.youtube.com/watch?v=mB5HXBb_HY8" TargetMode="External"/><Relationship Id="rId7" Type="http://schemas.openxmlformats.org/officeDocument/2006/relationships/hyperlink" Target="https://www.youtube.com/watch?v=JMlYkE8hGJM" TargetMode="External"/><Relationship Id="rId2" Type="http://schemas.openxmlformats.org/officeDocument/2006/relationships/hyperlink" Target="https://www.youtube.com/watch?v=BO145HIUHRg" TargetMode="External"/><Relationship Id="rId1" Type="http://schemas.openxmlformats.org/officeDocument/2006/relationships/slideLayout" Target="../slideLayouts/slideLayout2.xml"/><Relationship Id="rId6" Type="http://schemas.openxmlformats.org/officeDocument/2006/relationships/hyperlink" Target="https://www.youtube.com/watch?v=HqPJF2L5h9U" TargetMode="External"/><Relationship Id="rId5" Type="http://schemas.openxmlformats.org/officeDocument/2006/relationships/hyperlink" Target="https://www.youtube.com/watch?v=7h1s2SojIRw" TargetMode="External"/><Relationship Id="rId4" Type="http://schemas.openxmlformats.org/officeDocument/2006/relationships/hyperlink" Target="https://www.youtube.com/watch?v=6pV2IF0fgKY"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smtClean="0"/>
              <a:t>Raj Kumar </a:t>
            </a:r>
            <a:r>
              <a:rPr lang="en-US" sz="2400" dirty="0" err="1" smtClean="0"/>
              <a:t>Goel</a:t>
            </a:r>
            <a:r>
              <a:rPr lang="en-US" sz="2400" dirty="0" smtClean="0"/>
              <a:t> Institute of Technology Ghaziabad</a:t>
            </a:r>
            <a:endParaRPr lang="en-US" sz="2400" dirty="0"/>
          </a:p>
        </p:txBody>
      </p:sp>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a:solidFill>
                  <a:schemeClr val="tx1"/>
                </a:solidFill>
              </a:rPr>
              <a:t>Introduction to </a:t>
            </a:r>
            <a:r>
              <a:rPr lang="en-US" sz="2800" b="1" dirty="0" smtClean="0">
                <a:solidFill>
                  <a:schemeClr val="tx1"/>
                </a:solidFill>
              </a:rPr>
              <a:t>Design and Analysis of Algorithm</a:t>
            </a:r>
            <a:endParaRPr lang="en-US" sz="2800" b="1"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Pooja</a:t>
            </a:r>
            <a:r>
              <a:rPr lang="en-US" sz="2400" dirty="0" smtClean="0">
                <a:solidFill>
                  <a:schemeClr val="tx1"/>
                </a:solidFill>
              </a:rPr>
              <a:t> Chaudhary</a:t>
            </a:r>
            <a:endParaRPr lang="en-US" sz="2400" dirty="0" smtClean="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Assistant Professor   </a:t>
            </a:r>
            <a:r>
              <a:rPr kumimoji="0" lang="en-US" sz="2400" b="0" i="0" u="none" strike="noStrike" kern="1200" cap="none" spc="0" normalizeH="0" noProof="0" dirty="0" smtClean="0">
                <a:ln>
                  <a:noFill/>
                </a:ln>
                <a:solidFill>
                  <a:schemeClr val="tx1"/>
                </a:solidFill>
                <a:effectLst/>
                <a:uLnTx/>
                <a:uFillTx/>
                <a:latin typeface="+mn-lt"/>
                <a:ea typeface="+mn-ea"/>
                <a:cs typeface="+mn-cs"/>
              </a:rPr>
              <a:t>CSE (DS)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kumimoji="0" lang="en-US" sz="2500" b="1" i="0" u="none" strike="noStrike" kern="1200" cap="none" spc="0" normalizeH="0" noProof="0" dirty="0" smtClean="0">
                <a:ln>
                  <a:noFill/>
                </a:ln>
                <a:solidFill>
                  <a:schemeClr val="tx1"/>
                </a:solidFill>
                <a:effectLst/>
                <a:uLnTx/>
                <a:uFillTx/>
                <a:latin typeface="+mn-lt"/>
                <a:ea typeface="+mn-ea"/>
                <a:cs typeface="+mn-cs"/>
              </a:rPr>
              <a:t>1</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Algorithms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Date Placeholder 15"/>
          <p:cNvSpPr>
            <a:spLocks noGrp="1"/>
          </p:cNvSpPr>
          <p:nvPr>
            <p:ph type="dt" sz="half" idx="10"/>
          </p:nvPr>
        </p:nvSpPr>
        <p:spPr/>
        <p:txBody>
          <a:bodyPr/>
          <a:lstStyle/>
          <a:p>
            <a:r>
              <a:rPr lang="en-US" dirty="0"/>
              <a:t>8</a:t>
            </a:r>
            <a:r>
              <a:rPr lang="en-US" dirty="0" smtClean="0"/>
              <a:t>/Sep/2023</a:t>
            </a:r>
            <a:endParaRPr lang="en-US" dirty="0"/>
          </a:p>
        </p:txBody>
      </p:sp>
    </p:spTree>
    <p:extLst>
      <p:ext uri="{BB962C8B-B14F-4D97-AF65-F5344CB8AC3E}">
        <p14:creationId xmlns:p14="http://schemas.microsoft.com/office/powerpoint/2010/main" val="1723469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xmlns="" id="{D13FEE09-441B-4F95-96A6-91181D72A552}"/>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dirty="0" smtClean="0">
                <a:solidFill>
                  <a:srgbClr val="888888"/>
                </a:solidFill>
                <a:latin typeface="Calibri" panose="020F0502020204030204" pitchFamily="34" charset="0"/>
                <a:sym typeface="Calibri" panose="020F0502020204030204" pitchFamily="34" charset="0"/>
              </a:rPr>
              <a:t>Ms. </a:t>
            </a:r>
            <a:r>
              <a:rPr lang="en-US" altLang="en-US" sz="1200" dirty="0" err="1" smtClean="0">
                <a:solidFill>
                  <a:srgbClr val="888888"/>
                </a:solidFill>
                <a:latin typeface="Calibri" panose="020F0502020204030204" pitchFamily="34" charset="0"/>
                <a:sym typeface="Calibri" panose="020F0502020204030204" pitchFamily="34" charset="0"/>
              </a:rPr>
              <a:t>Pooja</a:t>
            </a:r>
            <a:r>
              <a:rPr lang="en-US" altLang="en-US" sz="1200" dirty="0" smtClean="0">
                <a:solidFill>
                  <a:srgbClr val="888888"/>
                </a:solidFill>
                <a:latin typeface="Calibri" panose="020F0502020204030204" pitchFamily="34" charset="0"/>
                <a:sym typeface="Calibri" panose="020F0502020204030204" pitchFamily="34" charset="0"/>
              </a:rPr>
              <a:t> Chaudhary      DAA                </a:t>
            </a:r>
            <a:r>
              <a:rPr lang="en-US" altLang="en-US" sz="1200" dirty="0" smtClean="0">
                <a:solidFill>
                  <a:srgbClr val="888888"/>
                </a:solidFill>
                <a:latin typeface="Calibri" panose="020F0502020204030204" pitchFamily="34" charset="0"/>
                <a:sym typeface="Calibri" panose="020F0502020204030204" pitchFamily="34" charset="0"/>
              </a:rPr>
              <a:t>Unit 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a16="http://schemas.microsoft.com/office/drawing/2014/main" xmlns=""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a16="http://schemas.microsoft.com/office/drawing/2014/main" xmlns="" id="{C9161480-6915-48B2-AA7C-B24B1C3239FE}"/>
              </a:ext>
            </a:extLst>
          </p:cNvPr>
          <p:cNvSpPr>
            <a:spLocks noGrp="1"/>
          </p:cNvSpPr>
          <p:nvPr>
            <p:ph type="dt" sz="quarter" idx="11"/>
          </p:nvPr>
        </p:nvSpPr>
        <p:spPr>
          <a:xfrm>
            <a:off x="838200" y="6356350"/>
            <a:ext cx="518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dirty="0" smtClean="0">
                <a:solidFill>
                  <a:srgbClr val="888888"/>
                </a:solidFill>
                <a:latin typeface="Calibri" panose="020F0502020204030204" pitchFamily="34" charset="0"/>
                <a:sym typeface="Calibri" panose="020F0502020204030204" pitchFamily="34" charset="0"/>
              </a:rPr>
              <a:t>               </a:t>
            </a:r>
            <a:endParaRPr lang="en-US" altLang="en-US" sz="1200" dirty="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9472250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pic>
        <p:nvPicPr>
          <p:cNvPr id="3" name="Picture 2">
            <a:extLst>
              <a:ext uri="{FF2B5EF4-FFF2-40B4-BE49-F238E27FC236}">
                <a16:creationId xmlns:a16="http://schemas.microsoft.com/office/drawing/2014/main" xmlns=""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Tree>
    <p:extLst>
      <p:ext uri="{BB962C8B-B14F-4D97-AF65-F5344CB8AC3E}">
        <p14:creationId xmlns:p14="http://schemas.microsoft.com/office/powerpoint/2010/main" val="32742769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Old Question Papers(2017-2018)</a:t>
            </a:r>
          </a:p>
        </p:txBody>
      </p:sp>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pic>
        <p:nvPicPr>
          <p:cNvPr id="9" name="Content Placeholder 6">
            <a:extLst>
              <a:ext uri="{FF2B5EF4-FFF2-40B4-BE49-F238E27FC236}">
                <a16:creationId xmlns:a16="http://schemas.microsoft.com/office/drawing/2014/main" xmlns="" id="{7A7AF4D6-AD8B-4C0C-BCAD-A645EF105D82}"/>
              </a:ext>
            </a:extLst>
          </p:cNvPr>
          <p:cNvPicPr>
            <a:picLocks noChangeAspect="1"/>
          </p:cNvPicPr>
          <p:nvPr/>
        </p:nvPicPr>
        <p:blipFill>
          <a:blip r:embed="rId3"/>
          <a:stretch>
            <a:fillRect/>
          </a:stretch>
        </p:blipFill>
        <p:spPr>
          <a:xfrm>
            <a:off x="450166" y="1447800"/>
            <a:ext cx="8229600" cy="3962400"/>
          </a:xfrm>
          <a:prstGeom prst="rect">
            <a:avLst/>
          </a:prstGeom>
        </p:spPr>
      </p:pic>
    </p:spTree>
    <p:extLst>
      <p:ext uri="{BB962C8B-B14F-4D97-AF65-F5344CB8AC3E}">
        <p14:creationId xmlns:p14="http://schemas.microsoft.com/office/powerpoint/2010/main" val="31702996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 y="834748"/>
            <a:ext cx="8229600" cy="5261252"/>
          </a:xfrm>
        </p:spPr>
        <p:txBody>
          <a:bodyPr>
            <a:noAutofit/>
          </a:bodyPr>
          <a:lstStyle/>
          <a:p>
            <a:pPr>
              <a:buNone/>
            </a:pPr>
            <a:r>
              <a:rPr lang="en-US" sz="2200" dirty="0"/>
              <a:t>Q1 Differentiate between asymptotic notation O and Ω.      [CO1]</a:t>
            </a:r>
          </a:p>
          <a:p>
            <a:pPr>
              <a:buNone/>
            </a:pPr>
            <a:r>
              <a:rPr lang="en-US" sz="2200" dirty="0"/>
              <a:t>Q2 Use a recursion tree to give an asymptotically tight solution to the recurrence T(n) = T(αn) + T((1 - α)n) + </a:t>
            </a:r>
            <a:r>
              <a:rPr lang="en-US" sz="2200" dirty="0" err="1"/>
              <a:t>cn</a:t>
            </a:r>
            <a:r>
              <a:rPr lang="en-US" sz="2200" dirty="0"/>
              <a:t>, where α is a constant in the range 0 &lt;α&lt; 1 and  c&gt; 0 is also a constant.                    [CO1]</a:t>
            </a:r>
          </a:p>
          <a:p>
            <a:pPr>
              <a:buNone/>
            </a:pPr>
            <a:r>
              <a:rPr lang="en-US" sz="2200" dirty="0"/>
              <a:t>Q3 Find the time complexity of the recurrence relation</a:t>
            </a:r>
          </a:p>
          <a:p>
            <a:pPr>
              <a:buNone/>
            </a:pPr>
            <a:r>
              <a:rPr lang="en-US" sz="2200" dirty="0"/>
              <a:t>                   T(n)= n +T(n/10)+T(7n/5)                                          [CO1]</a:t>
            </a:r>
          </a:p>
          <a:p>
            <a:pPr>
              <a:buNone/>
            </a:pPr>
            <a:r>
              <a:rPr lang="en-US" sz="2200" dirty="0"/>
              <a:t>Q4  Compare Time Complexity with Space Complexity.         [CO1]</a:t>
            </a:r>
          </a:p>
          <a:p>
            <a:pPr>
              <a:buNone/>
            </a:pPr>
            <a:r>
              <a:rPr lang="en-US" sz="2200" dirty="0"/>
              <a:t>Q5 What are the characteristics of the algorithm?                  [CO1]</a:t>
            </a:r>
          </a:p>
          <a:p>
            <a:pPr>
              <a:buNone/>
            </a:pPr>
            <a:r>
              <a:rPr lang="en-US" sz="2200" dirty="0"/>
              <a:t>Q6 Show that the solution to T (n) = 2T (⌊n/2⌋ + 17) + n is O (n lg n).[CO1]</a:t>
            </a:r>
          </a:p>
          <a:p>
            <a:pPr>
              <a:buNone/>
            </a:pPr>
            <a:r>
              <a:rPr lang="en-US" sz="2200" dirty="0"/>
              <a:t>Q7 </a:t>
            </a:r>
            <a:r>
              <a:rPr lang="pt-BR" sz="2200" dirty="0"/>
              <a:t>Solve the recurrence: T (n) = 50 T (n/49) + log n!                        [CO1]</a:t>
            </a:r>
          </a:p>
          <a:p>
            <a:pPr>
              <a:buNone/>
            </a:pPr>
            <a:r>
              <a:rPr lang="en-US" sz="2200" dirty="0"/>
              <a:t>Q8 Solve the recurrence using recursion tree method:                    [CO1]</a:t>
            </a:r>
          </a:p>
          <a:p>
            <a:pPr>
              <a:buNone/>
            </a:pPr>
            <a:r>
              <a:rPr lang="pt-BR" sz="2200" dirty="0"/>
              <a:t>           T (n) = T (n/2) + T (n/4) + T (n/8) + n</a:t>
            </a:r>
            <a:endParaRPr lang="en-US" sz="22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xmlns="" id="{B28C768C-7FD5-4029-B415-BD828399031A}"/>
              </a:ext>
            </a:extLst>
          </p:cNvPr>
          <p:cNvSpPr>
            <a:spLocks noGrp="1"/>
          </p:cNvSpPr>
          <p:nvPr>
            <p:ph idx="1"/>
          </p:nvPr>
        </p:nvSpPr>
        <p:spPr>
          <a:xfrm>
            <a:off x="533400" y="1143000"/>
            <a:ext cx="8229600" cy="4525963"/>
          </a:xfrm>
        </p:spPr>
        <p:txBody>
          <a:bodyPr>
            <a:normAutofit fontScale="92500"/>
          </a:bodyPr>
          <a:lstStyle/>
          <a:p>
            <a:pPr>
              <a:buFont typeface="Arial" panose="020B0604020202020204" pitchFamily="34" charset="0"/>
              <a:buNone/>
            </a:pPr>
            <a:r>
              <a:rPr lang="en-US" altLang="en-US" sz="2200" dirty="0"/>
              <a:t>Q9. Write an algorithm to sort the given array of dement using Quick-</a:t>
            </a:r>
          </a:p>
          <a:p>
            <a:pPr>
              <a:buFont typeface="Arial" panose="020B0604020202020204" pitchFamily="34" charset="0"/>
              <a:buNone/>
            </a:pPr>
            <a:r>
              <a:rPr lang="en-US" altLang="en-US" sz="2200" dirty="0"/>
              <a:t>          sort. Illustrate the operation of PARTITION procedure on the </a:t>
            </a:r>
          </a:p>
          <a:p>
            <a:pPr>
              <a:buFont typeface="Arial" panose="020B0604020202020204" pitchFamily="34" charset="0"/>
              <a:buNone/>
            </a:pPr>
            <a:r>
              <a:rPr lang="en-US" altLang="en-US" sz="2200" dirty="0"/>
              <a:t>          array = &lt; 2, 8, 7, 1, 3, 5, 6, 4 &gt; .                                                 [CO1]</a:t>
            </a:r>
          </a:p>
          <a:p>
            <a:pPr>
              <a:buFont typeface="Arial" panose="020B0604020202020204" pitchFamily="34" charset="0"/>
              <a:buNone/>
            </a:pPr>
            <a:r>
              <a:rPr lang="en-US" altLang="en-US" sz="2200" dirty="0"/>
              <a:t>Q10. Apply BUCKET SORT algorithm on the following array 0 ∙ 78, </a:t>
            </a:r>
          </a:p>
          <a:p>
            <a:pPr>
              <a:buFont typeface="Arial" panose="020B0604020202020204" pitchFamily="34" charset="0"/>
              <a:buNone/>
            </a:pPr>
            <a:r>
              <a:rPr lang="en-US" altLang="en-US" sz="2200" dirty="0"/>
              <a:t>         0 ∙ 17, 0 ∙ 39, 0 ∙ 26, 0 ∙ 72, 0 ∙ 94, 0 ∙ 21, 0 ∙ 21, 0 ∙ 12, 0 ∙ 23, 0 ∙ 68</a:t>
            </a:r>
          </a:p>
          <a:p>
            <a:pPr>
              <a:buFont typeface="Arial" panose="020B0604020202020204" pitchFamily="34" charset="0"/>
              <a:buNone/>
            </a:pPr>
            <a:r>
              <a:rPr lang="en-US" altLang="en-US" sz="2200" dirty="0"/>
              <a:t>									[CO1]</a:t>
            </a:r>
          </a:p>
          <a:p>
            <a:pPr>
              <a:buFont typeface="Arial" panose="020B0604020202020204" pitchFamily="34" charset="0"/>
              <a:buNone/>
            </a:pPr>
            <a:r>
              <a:rPr lang="en-US" altLang="en-US" sz="2200" dirty="0"/>
              <a:t>Q11. Why Counting sort is called stable sort.                                     [CO1]</a:t>
            </a:r>
          </a:p>
          <a:p>
            <a:pPr>
              <a:buFont typeface="Arial" panose="020B0604020202020204" pitchFamily="34" charset="0"/>
              <a:buNone/>
            </a:pPr>
            <a:r>
              <a:rPr lang="en-US" altLang="en-US" sz="2200" dirty="0"/>
              <a:t>Q12. Distinguish between Quick sort and Merge sort, and arrange the</a:t>
            </a:r>
          </a:p>
          <a:p>
            <a:pPr>
              <a:buFont typeface="Arial" panose="020B0604020202020204" pitchFamily="34" charset="0"/>
              <a:buNone/>
            </a:pPr>
            <a:r>
              <a:rPr lang="en-US" altLang="en-US" sz="2200" dirty="0"/>
              <a:t>          following numbers in increasing order using merge sort</a:t>
            </a:r>
          </a:p>
          <a:p>
            <a:pPr>
              <a:buFont typeface="Arial" panose="020B0604020202020204" pitchFamily="34" charset="0"/>
              <a:buNone/>
            </a:pPr>
            <a:r>
              <a:rPr lang="en-US" altLang="en-US" sz="2200" dirty="0"/>
              <a:t>          18, 29, 68, 32, 43, 37, 87, 24, 47, 50.                                         [CO1]</a:t>
            </a:r>
          </a:p>
          <a:p>
            <a:pPr>
              <a:buFont typeface="Arial" panose="020B0604020202020204" pitchFamily="34" charset="0"/>
              <a:buNone/>
            </a:pPr>
            <a:r>
              <a:rPr lang="en-US" altLang="en-US" sz="2200" dirty="0"/>
              <a:t>Q13. What is divide and conquer strategy and explain the binary</a:t>
            </a:r>
          </a:p>
          <a:p>
            <a:pPr>
              <a:buFont typeface="Arial" panose="020B0604020202020204" pitchFamily="34" charset="0"/>
              <a:buNone/>
            </a:pPr>
            <a:r>
              <a:rPr lang="en-US" altLang="en-US" sz="2200" dirty="0"/>
              <a:t>          search with suitable example.                                                   [CO1]</a:t>
            </a:r>
          </a:p>
        </p:txBody>
      </p:sp>
      <p:sp>
        <p:nvSpPr>
          <p:cNvPr id="4" name="Date Placeholder 3">
            <a:extLst>
              <a:ext uri="{FF2B5EF4-FFF2-40B4-BE49-F238E27FC236}">
                <a16:creationId xmlns:a16="http://schemas.microsoft.com/office/drawing/2014/main" xmlns="" id="{D5F26638-6800-483B-8E01-3D647AC3DC01}"/>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DDEC3B6F-DBBE-47B9-997F-5117BA435B17}"/>
              </a:ext>
            </a:extLst>
          </p:cNvPr>
          <p:cNvSpPr>
            <a:spLocks noGrp="1"/>
          </p:cNvSpPr>
          <p:nvPr>
            <p:ph type="ftr" sz="quarter" idx="11"/>
          </p:nvPr>
        </p:nvSpPr>
        <p:spPr>
          <a:xfrm>
            <a:off x="2209800" y="6356350"/>
            <a:ext cx="55626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01EB12FB-A178-4B61-9C1D-2FA3BF96BC8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551019-AAAC-4390-82CB-0F7E1431FB75}" type="slidenum">
              <a:rPr lang="en-US" altLang="en-US">
                <a:solidFill>
                  <a:srgbClr val="898989"/>
                </a:solidFill>
                <a:latin typeface="Calibri" panose="020F0502020204030204" pitchFamily="34" charset="0"/>
              </a:rPr>
              <a:pPr eaLnBrk="1" hangingPunct="1"/>
              <a:t>103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F3788ABF-AED8-4695-8B55-B4A7E895F49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Expected Questions for University Exam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Recap</a:t>
            </a:r>
            <a:r>
              <a:rPr kumimoji="0" lang="en-US" sz="28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Of Unit </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Rectangle 8"/>
          <p:cNvSpPr/>
          <p:nvPr/>
        </p:nvSpPr>
        <p:spPr>
          <a:xfrm>
            <a:off x="304800" y="1371600"/>
            <a:ext cx="8382000" cy="3416320"/>
          </a:xfrm>
          <a:prstGeom prst="rect">
            <a:avLst/>
          </a:prstGeom>
        </p:spPr>
        <p:txBody>
          <a:bodyPr wrap="square">
            <a:spAutoFit/>
          </a:bodyPr>
          <a:lstStyle/>
          <a:p>
            <a:pPr algn="just"/>
            <a:r>
              <a:rPr lang="en-US" sz="2200" dirty="0"/>
              <a:t> </a:t>
            </a:r>
            <a:r>
              <a:rPr lang="en-US" sz="2200" dirty="0">
                <a:latin typeface="Times New Roman" panose="02020603050405020304" pitchFamily="18" charset="0"/>
                <a:cs typeface="Times New Roman" panose="02020603050405020304" pitchFamily="18" charset="0"/>
              </a:rPr>
              <a:t>This is an introductory chapter of Design &amp; Analysis of Algorithm covering the concept, importance and characteristics of algorithms. The complexity and its calculation has  been explained. Further, recursion and different methodologies to solve them have also been provided.</a:t>
            </a:r>
          </a:p>
          <a:p>
            <a:pPr algn="just"/>
            <a:r>
              <a:rPr lang="en-US" sz="2200" dirty="0">
                <a:latin typeface="Times New Roman" panose="02020603050405020304" pitchFamily="18" charset="0"/>
                <a:cs typeface="Times New Roman" panose="02020603050405020304" pitchFamily="18" charset="0"/>
              </a:rPr>
              <a:t>In other part of unit different sorting algorithm – Insertion, Heap sort, Quick sort, bucket sort, Radix Sort and Counting sort have been discussed along with their complexities.  </a:t>
            </a:r>
          </a:p>
          <a:p>
            <a:pPr algn="just"/>
            <a:r>
              <a:rPr lang="en-US" sz="2200" dirty="0"/>
              <a:t>.</a:t>
            </a:r>
          </a:p>
          <a:p>
            <a:pPr algn="just">
              <a:buFont typeface="Arial" pitchFamily="34" charset="0"/>
              <a:buChar char="•"/>
            </a:pPr>
            <a:endParaRPr lang="en-US" sz="2200" dirty="0"/>
          </a:p>
          <a:p>
            <a:pPr>
              <a:buFont typeface="Arial" pitchFamily="34" charset="0"/>
              <a:buChar char="•"/>
            </a:pP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359841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base">
              <a:lnSpc>
                <a:spcPct val="150000"/>
              </a:lnSpc>
            </a:pPr>
            <a:r>
              <a:rPr lang="en-US" sz="1800" dirty="0"/>
              <a:t>The word </a:t>
            </a:r>
            <a:r>
              <a:rPr lang="en-US" sz="1800" dirty="0" smtClean="0"/>
              <a:t>Algorithm</a:t>
            </a:r>
            <a:r>
              <a:rPr lang="en-US" sz="1800" dirty="0"/>
              <a:t> means “a process or set of rules to be followed in calculations or other problem-solving operations”. Therefore Algorithm refers to a set of rules/instructions that step-by-step define how a work is to be executed upon in order to get the expected results</a:t>
            </a:r>
            <a:r>
              <a:rPr lang="en-US" sz="1800" dirty="0" smtClean="0"/>
              <a:t>.</a:t>
            </a:r>
          </a:p>
          <a:p>
            <a:pPr algn="just" fontAlgn="base">
              <a:lnSpc>
                <a:spcPct val="150000"/>
              </a:lnSpc>
            </a:pPr>
            <a:endParaRPr lang="en-US" sz="1800" dirty="0"/>
          </a:p>
          <a:p>
            <a:pPr fontAlgn="base">
              <a:lnSpc>
                <a:spcPct val="150000"/>
              </a:lnSpc>
            </a:pPr>
            <a:endParaRPr lang="en-US" sz="1600" dirty="0" smtClean="0"/>
          </a:p>
          <a:p>
            <a:pPr fontAlgn="base">
              <a:lnSpc>
                <a:spcPct val="150000"/>
              </a:lnSpc>
            </a:pPr>
            <a:r>
              <a:rPr lang="en-US" sz="1600" dirty="0"/>
              <a:t>https://youtu.be/6hfOvs8pY1k  </a:t>
            </a:r>
          </a:p>
          <a:p>
            <a:pPr marL="0"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Introduction About Subject With Videos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46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514350" indent="-514350"/>
            <a:r>
              <a:rPr lang="en-US" sz="2400" dirty="0"/>
              <a:t>Introduction to Algorithm</a:t>
            </a:r>
          </a:p>
          <a:p>
            <a:pPr marL="514350" indent="-514350"/>
            <a:r>
              <a:rPr lang="en-US" sz="2400" dirty="0"/>
              <a:t> Characteristics of  Algorithm</a:t>
            </a:r>
          </a:p>
          <a:p>
            <a:pPr marL="514350" indent="-514350"/>
            <a:r>
              <a:rPr lang="en-US" sz="2400" dirty="0"/>
              <a:t> Analysis of  Algorithm </a:t>
            </a:r>
          </a:p>
          <a:p>
            <a:r>
              <a:rPr lang="en-US" sz="2400" dirty="0"/>
              <a:t>    Asymptotic Notations</a:t>
            </a:r>
          </a:p>
          <a:p>
            <a:r>
              <a:rPr lang="en-US" sz="2400" dirty="0"/>
              <a:t>    Recurrence  Relation</a:t>
            </a:r>
          </a:p>
          <a:p>
            <a:r>
              <a:rPr lang="en-US" sz="2400" dirty="0"/>
              <a:t>    Sorting and order Statistics </a:t>
            </a:r>
          </a:p>
          <a:p>
            <a:r>
              <a:rPr lang="en-US" sz="2400" dirty="0"/>
              <a:t>    Shell sort,</a:t>
            </a:r>
          </a:p>
          <a:p>
            <a:r>
              <a:rPr lang="en-US" sz="2400" dirty="0" smtClean="0"/>
              <a:t>    Heap </a:t>
            </a:r>
            <a:r>
              <a:rPr lang="en-US" sz="2400" dirty="0"/>
              <a:t>sort, </a:t>
            </a:r>
          </a:p>
          <a:p>
            <a:r>
              <a:rPr lang="en-US" sz="2400" dirty="0"/>
              <a:t>    Sorting in linear time</a:t>
            </a:r>
            <a:endParaRPr lang="en-US" sz="22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Unit Content</a:t>
            </a:r>
            <a:endParaRPr lang="en-US" sz="3200" dirty="0">
              <a:latin typeface="Times New Roman" panose="02020603050405020304" pitchFamily="18" charset="0"/>
              <a:cs typeface="Times New Roman" panose="02020603050405020304" pitchFamily="18" charset="0"/>
            </a:endParaRPr>
          </a:p>
        </p:txBody>
      </p:sp>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smtClean="0"/>
              <a:t>.</a:t>
            </a:r>
            <a:endParaRPr lang="en-IN" dirty="0"/>
          </a:p>
        </p:txBody>
      </p:sp>
    </p:spTree>
    <p:extLst>
      <p:ext uri="{BB962C8B-B14F-4D97-AF65-F5344CB8AC3E}">
        <p14:creationId xmlns:p14="http://schemas.microsoft.com/office/powerpoint/2010/main" val="387627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514350" indent="-514350"/>
            <a:endParaRPr lang="en-US" sz="2200" dirty="0"/>
          </a:p>
          <a:p>
            <a:pPr algn="just"/>
            <a:r>
              <a:rPr lang="en-US" sz="2000" dirty="0"/>
              <a:t>This is an introductory chapter of Design &amp; Analysis of Algorithm covering the concept, importance and characteristics of algorithms. The complexity and its calculation has  been explained. Further, recursion and different methodologies to solve them have also been provided.</a:t>
            </a:r>
          </a:p>
          <a:p>
            <a:pPr algn="just"/>
            <a:r>
              <a:rPr lang="en-US" sz="2000" dirty="0"/>
              <a:t>In other part of unit different sorting algorithm – Insertion, Heap sort, Quick sort, bucket sort, Radix Sort and Counting sort have been discussed along with their complexities</a:t>
            </a:r>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Unit Objective</a:t>
            </a:r>
            <a:endParaRPr lang="en-US" sz="3200" dirty="0">
              <a:latin typeface="Times New Roman" panose="02020603050405020304" pitchFamily="18" charset="0"/>
              <a:cs typeface="Times New Roman" panose="02020603050405020304" pitchFamily="18" charset="0"/>
            </a:endParaRP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smtClean="0"/>
              <a:t>.  </a:t>
            </a:r>
            <a:endParaRPr lang="en-US" dirty="0"/>
          </a:p>
        </p:txBody>
      </p:sp>
    </p:spTree>
    <p:extLst>
      <p:ext uri="{BB962C8B-B14F-4D97-AF65-F5344CB8AC3E}">
        <p14:creationId xmlns:p14="http://schemas.microsoft.com/office/powerpoint/2010/main" val="235996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IN" sz="2400" dirty="0"/>
              <a:t>The objective of this topic is to make students understand </a:t>
            </a:r>
            <a:r>
              <a:rPr lang="en-IN" sz="2400" dirty="0" smtClean="0"/>
              <a:t>about</a:t>
            </a:r>
            <a:endParaRPr lang="en-IN" sz="2400" dirty="0"/>
          </a:p>
          <a:p>
            <a:pPr marL="514350" indent="-514350"/>
            <a:r>
              <a:rPr lang="en-US" sz="2400" dirty="0"/>
              <a:t>Need of algorithm</a:t>
            </a:r>
          </a:p>
          <a:p>
            <a:pPr marL="514350" indent="-514350"/>
            <a:r>
              <a:rPr lang="en-US" sz="2400" dirty="0"/>
              <a:t>Problem statement</a:t>
            </a:r>
          </a:p>
          <a:p>
            <a:pPr marL="514350" indent="-514350"/>
            <a:r>
              <a:rPr lang="en-US" sz="2400" dirty="0"/>
              <a:t>Why study algorithm</a:t>
            </a:r>
          </a:p>
          <a:p>
            <a:pPr marL="514350" indent="-514350"/>
            <a:r>
              <a:rPr lang="en-US" sz="2400" dirty="0"/>
              <a:t>Characteristics of Algorithm</a:t>
            </a:r>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362200" y="6356350"/>
            <a:ext cx="51816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Topic Objective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92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799"/>
            <a:ext cx="8686800" cy="5670551"/>
          </a:xfrm>
        </p:spPr>
        <p:txBody>
          <a:bodyPr>
            <a:normAutofit fontScale="92500" lnSpcReduction="10000"/>
          </a:bodyPr>
          <a:lstStyle/>
          <a:p>
            <a:pPr algn="just">
              <a:lnSpc>
                <a:spcPct val="170000"/>
              </a:lnSpc>
              <a:buNone/>
            </a:pPr>
            <a:r>
              <a:rPr lang="en-US" dirty="0"/>
              <a:t>    </a:t>
            </a:r>
            <a:r>
              <a:rPr lang="en-US" sz="2400" dirty="0"/>
              <a:t>An algorithm provides a step-by-step method for solving a computational problem, algorithms are not dependent on a particular programming language, machine, system, or compiler.</a:t>
            </a:r>
          </a:p>
          <a:p>
            <a:pPr algn="just">
              <a:buNone/>
            </a:pPr>
            <a:r>
              <a:rPr lang="en-US" sz="2600" dirty="0"/>
              <a:t>                                                          </a:t>
            </a:r>
          </a:p>
          <a:p>
            <a:pPr algn="just">
              <a:buNone/>
            </a:pPr>
            <a:r>
              <a:rPr lang="en-US" sz="2600" dirty="0"/>
              <a:t>                                                         Problem </a:t>
            </a:r>
          </a:p>
          <a:p>
            <a:pPr algn="just">
              <a:buNone/>
            </a:pPr>
            <a:r>
              <a:rPr lang="en-US" sz="2600" dirty="0"/>
              <a:t>		                   </a:t>
            </a:r>
          </a:p>
          <a:p>
            <a:pPr algn="just">
              <a:buNone/>
            </a:pPr>
            <a:r>
              <a:rPr lang="en-US" sz="2600" dirty="0"/>
              <a:t>                                                          Algorithm</a:t>
            </a:r>
          </a:p>
          <a:p>
            <a:pPr algn="just">
              <a:buNone/>
            </a:pPr>
            <a:r>
              <a:rPr lang="en-US" sz="2600" dirty="0"/>
              <a:t>                           </a:t>
            </a:r>
          </a:p>
          <a:p>
            <a:pPr algn="just">
              <a:buNone/>
            </a:pPr>
            <a:r>
              <a:rPr lang="en-US" sz="2600" dirty="0"/>
              <a:t>                              Input                                                        output</a:t>
            </a:r>
          </a:p>
          <a:p>
            <a:pPr algn="just">
              <a:buNone/>
            </a:pPr>
            <a:r>
              <a:rPr lang="en-US" dirty="0"/>
              <a:t>                                          </a:t>
            </a:r>
          </a:p>
          <a:p>
            <a:pPr algn="just">
              <a:buNone/>
            </a:pPr>
            <a:r>
              <a:rPr lang="en-US" dirty="0"/>
              <a:t>				</a:t>
            </a:r>
          </a:p>
          <a:p>
            <a:pPr algn="just"/>
            <a:endParaRPr lang="en-US"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Introduction to the Algorithm(CO1)</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cxnSp>
        <p:nvCxnSpPr>
          <p:cNvPr id="11" name="Straight Arrow Connector 10"/>
          <p:cNvCxnSpPr>
            <a:cxnSpLocks/>
          </p:cNvCxnSpPr>
          <p:nvPr/>
        </p:nvCxnSpPr>
        <p:spPr>
          <a:xfrm>
            <a:off x="5351584" y="3356188"/>
            <a:ext cx="0" cy="41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0" y="4670770"/>
            <a:ext cx="1981200" cy="55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p:txBody>
      </p:sp>
      <p:cxnSp>
        <p:nvCxnSpPr>
          <p:cNvPr id="17" name="Straight Arrow Connector 16"/>
          <p:cNvCxnSpPr/>
          <p:nvPr/>
        </p:nvCxnSpPr>
        <p:spPr>
          <a:xfrm>
            <a:off x="3671667" y="494154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586025" y="4800871"/>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5349996" y="4207735"/>
            <a:ext cx="0" cy="3940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buNone/>
            </a:pPr>
            <a:r>
              <a:rPr lang="en-US" sz="2200" dirty="0"/>
              <a:t>The Study of algorithm is necessary from the following point of view.</a:t>
            </a:r>
          </a:p>
          <a:p>
            <a:pPr>
              <a:buNone/>
            </a:pPr>
            <a:endParaRPr lang="en-US" sz="2200" dirty="0"/>
          </a:p>
          <a:p>
            <a:pPr marL="514350" indent="-514350"/>
            <a:r>
              <a:rPr lang="en-US" sz="2200" dirty="0"/>
              <a:t>Algorithm help us to understand scalability.</a:t>
            </a:r>
          </a:p>
          <a:p>
            <a:pPr marL="514350" indent="-514350"/>
            <a:endParaRPr lang="en-US" sz="2200" dirty="0"/>
          </a:p>
          <a:p>
            <a:pPr marL="514350" indent="-514350"/>
            <a:r>
              <a:rPr lang="en-US" sz="2200" dirty="0"/>
              <a:t>Efficient algorithm leads to efficient program.</a:t>
            </a:r>
          </a:p>
          <a:p>
            <a:pPr marL="514350" indent="-514350"/>
            <a:endParaRPr lang="en-US" sz="2200" dirty="0"/>
          </a:p>
          <a:p>
            <a:pPr marL="514350" indent="-514350"/>
            <a:r>
              <a:rPr lang="en-US" sz="2200" dirty="0"/>
              <a:t>Efficient program sell better.</a:t>
            </a:r>
          </a:p>
          <a:p>
            <a:pPr marL="514350" indent="-514350"/>
            <a:endParaRPr lang="en-US" sz="2200" dirty="0"/>
          </a:p>
          <a:p>
            <a:pPr marL="514350" indent="-514350"/>
            <a:r>
              <a:rPr lang="en-US" sz="2200" dirty="0"/>
              <a:t>Efficient program make better use of hardware.</a:t>
            </a:r>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Algorithm</a:t>
            </a:r>
          </a:p>
        </p:txBody>
      </p:sp>
    </p:spTree>
    <p:extLst>
      <p:ext uri="{BB962C8B-B14F-4D97-AF65-F5344CB8AC3E}">
        <p14:creationId xmlns:p14="http://schemas.microsoft.com/office/powerpoint/2010/main" val="177895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r>
              <a:rPr lang="en-US" sz="2200" dirty="0"/>
              <a:t>Correctness</a:t>
            </a:r>
          </a:p>
          <a:p>
            <a:pPr marL="514350" indent="-514350"/>
            <a:endParaRPr lang="en-US" sz="2200" dirty="0"/>
          </a:p>
          <a:p>
            <a:pPr marL="514350" indent="-514350"/>
            <a:r>
              <a:rPr lang="en-US" sz="2200" dirty="0"/>
              <a:t>Efficiency</a:t>
            </a:r>
          </a:p>
          <a:p>
            <a:pPr marL="514350" indent="-514350"/>
            <a:endParaRPr lang="en-US" sz="2200" dirty="0"/>
          </a:p>
          <a:p>
            <a:pPr marL="514350" indent="-514350"/>
            <a:r>
              <a:rPr lang="en-US" sz="2200" dirty="0"/>
              <a:t>Simplicity</a:t>
            </a:r>
          </a:p>
          <a:p>
            <a:pPr marL="514350" indent="-514350"/>
            <a:endParaRPr lang="en-US" sz="2200" dirty="0"/>
          </a:p>
          <a:p>
            <a:pPr marL="514350" indent="-514350"/>
            <a:r>
              <a:rPr lang="en-US" sz="2200" dirty="0"/>
              <a:t>Generality</a:t>
            </a:r>
          </a:p>
          <a:p>
            <a:pPr marL="514350" indent="-514350"/>
            <a:endParaRPr lang="en-US" sz="2200" dirty="0"/>
          </a:p>
          <a:p>
            <a:pPr marL="514350" indent="-514350"/>
            <a:r>
              <a:rPr lang="en-US" sz="2200" dirty="0"/>
              <a:t>Non Ambiguity</a:t>
            </a:r>
          </a:p>
          <a:p>
            <a:pPr marL="0" indent="0">
              <a:buNone/>
            </a:pPr>
            <a:endParaRPr lang="en-US" sz="22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anose="02020603050405020304" pitchFamily="18" charset="0"/>
                <a:cs typeface="Times New Roman" panose="02020603050405020304" pitchFamily="18" charset="0"/>
              </a:rPr>
              <a:t>Characteristics of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IN" sz="2400" dirty="0"/>
              <a:t>All algorithms must satisfy following criteria-</a:t>
            </a:r>
            <a:r>
              <a:rPr lang="en-IN" dirty="0"/>
              <a:t>:</a:t>
            </a:r>
          </a:p>
          <a:p>
            <a:pPr marL="0" indent="0">
              <a:buNone/>
            </a:pPr>
            <a:endParaRPr lang="en-IN" dirty="0"/>
          </a:p>
          <a:p>
            <a:pPr lvl="1"/>
            <a:r>
              <a:rPr lang="en-IN" sz="2200" dirty="0"/>
              <a:t>Input</a:t>
            </a:r>
          </a:p>
          <a:p>
            <a:pPr lvl="1"/>
            <a:r>
              <a:rPr lang="en-IN" sz="2200" dirty="0"/>
              <a:t>Output</a:t>
            </a:r>
          </a:p>
          <a:p>
            <a:pPr lvl="1"/>
            <a:r>
              <a:rPr lang="en-IN" sz="2200" dirty="0"/>
              <a:t>Definiteness</a:t>
            </a:r>
          </a:p>
          <a:p>
            <a:pPr lvl="1"/>
            <a:r>
              <a:rPr lang="en-IN" sz="2200" dirty="0"/>
              <a:t>Finiteness</a:t>
            </a:r>
          </a:p>
          <a:p>
            <a:pPr lvl="1"/>
            <a:r>
              <a:rPr lang="en-IN" sz="2200" dirty="0"/>
              <a:t>Effectiveness</a:t>
            </a:r>
          </a:p>
          <a:p>
            <a:endParaRPr lang="en-US" sz="22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anose="02020603050405020304" pitchFamily="18" charset="0"/>
                <a:cs typeface="Times New Roman" panose="02020603050405020304" pitchFamily="18" charset="0"/>
              </a:rPr>
              <a:t>Algorithm</a:t>
            </a:r>
          </a:p>
        </p:txBody>
      </p:sp>
    </p:spTree>
    <p:extLst>
      <p:ext uri="{BB962C8B-B14F-4D97-AF65-F5344CB8AC3E}">
        <p14:creationId xmlns:p14="http://schemas.microsoft.com/office/powerpoint/2010/main" val="135523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r>
              <a:rPr lang="en-US" dirty="0"/>
              <a:t> </a:t>
            </a:r>
            <a:r>
              <a:rPr lang="en-IN" dirty="0"/>
              <a:t>An algorithm is a set of steps of operations to solve a problem.</a:t>
            </a:r>
          </a:p>
          <a:p>
            <a:endParaRPr lang="en-IN" dirty="0"/>
          </a:p>
          <a:p>
            <a:r>
              <a:rPr lang="en-IN" dirty="0"/>
              <a:t>An algorithm is an efficient method that can be expressed within finite amount of time and space.</a:t>
            </a:r>
          </a:p>
          <a:p>
            <a:endParaRPr lang="en-IN" dirty="0"/>
          </a:p>
          <a:p>
            <a:r>
              <a:rPr lang="en-IN" dirty="0"/>
              <a:t>Algorithm is independent from any programming languages.</a:t>
            </a:r>
          </a:p>
          <a:p>
            <a:endParaRPr lang="en-IN" dirty="0"/>
          </a:p>
          <a:p>
            <a:r>
              <a:rPr lang="en-IN" dirty="0"/>
              <a:t>Algorithm design include creating an efficient algorithm to solve a problem in an efficient way using minimum time and space.</a:t>
            </a:r>
          </a:p>
          <a:p>
            <a:endParaRPr lang="en-IN" dirty="0"/>
          </a:p>
          <a:p>
            <a:r>
              <a:rPr lang="en-IN" dirty="0"/>
              <a:t>Time is directly proportional to the number of operations on a program.</a:t>
            </a:r>
          </a:p>
          <a:p>
            <a:pPr algn="just">
              <a:buNone/>
            </a:pPr>
            <a:endParaRPr lang="en-US"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Algorithm</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16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026" name="Picture 2"/>
          <p:cNvPicPr>
            <a:picLocks noChangeAspect="1" noChangeArrowheads="1"/>
          </p:cNvPicPr>
          <p:nvPr/>
        </p:nvPicPr>
        <p:blipFill>
          <a:blip r:embed="rId2"/>
          <a:srcRect/>
          <a:stretch>
            <a:fillRect/>
          </a:stretch>
        </p:blipFill>
        <p:spPr bwMode="auto">
          <a:xfrm>
            <a:off x="228600" y="914400"/>
            <a:ext cx="8686801" cy="5691188"/>
          </a:xfrm>
          <a:prstGeom prst="rect">
            <a:avLst/>
          </a:prstGeom>
          <a:noFill/>
          <a:ln w="9525">
            <a:noFill/>
            <a:miter lim="800000"/>
            <a:headEnd/>
            <a:tailEnd/>
          </a:ln>
          <a:effectLst/>
        </p:spPr>
      </p:pic>
    </p:spTree>
    <p:extLst>
      <p:ext uri="{BB962C8B-B14F-4D97-AF65-F5344CB8AC3E}">
        <p14:creationId xmlns:p14="http://schemas.microsoft.com/office/powerpoint/2010/main" val="2099740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pPr marL="514350" indent="-514350"/>
            <a:r>
              <a:rPr lang="en-US" sz="2200" dirty="0"/>
              <a:t>Space Complexity</a:t>
            </a:r>
          </a:p>
          <a:p>
            <a:pPr marL="514350" indent="-514350"/>
            <a:r>
              <a:rPr lang="en-US" sz="2200" dirty="0"/>
              <a:t>Time Complexity</a:t>
            </a:r>
          </a:p>
          <a:p>
            <a:pPr marL="514350" indent="-514350"/>
            <a:r>
              <a:rPr lang="en-US" sz="2200" dirty="0"/>
              <a:t>Best Case</a:t>
            </a:r>
          </a:p>
          <a:p>
            <a:pPr marL="514350" indent="-514350"/>
            <a:r>
              <a:rPr lang="en-US" sz="2200" dirty="0"/>
              <a:t>Worst Case</a:t>
            </a:r>
          </a:p>
          <a:p>
            <a:pPr marL="514350" indent="-514350"/>
            <a:r>
              <a:rPr lang="en-US" sz="2200" dirty="0"/>
              <a:t>Average Case</a:t>
            </a:r>
          </a:p>
          <a:p>
            <a:pPr marL="0" indent="0">
              <a:buNone/>
            </a:pPr>
            <a:endParaRPr lang="en-US"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Analysis of Algorithm(CO1)- Objective</a:t>
            </a:r>
          </a:p>
        </p:txBody>
      </p:sp>
    </p:spTree>
    <p:extLst>
      <p:ext uri="{BB962C8B-B14F-4D97-AF65-F5344CB8AC3E}">
        <p14:creationId xmlns:p14="http://schemas.microsoft.com/office/powerpoint/2010/main" val="1161068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Definition of algorithm</a:t>
            </a:r>
          </a:p>
          <a:p>
            <a:pPr marL="0" indent="0" algn="just">
              <a:buNone/>
            </a:pPr>
            <a:endParaRPr lang="en-US" sz="2200" dirty="0"/>
          </a:p>
          <a:p>
            <a:pPr algn="just"/>
            <a:r>
              <a:rPr lang="en-US" sz="2400" b="1" dirty="0"/>
              <a:t>Recap</a:t>
            </a:r>
          </a:p>
          <a:p>
            <a:pPr algn="just"/>
            <a:r>
              <a:rPr lang="en-US" sz="2200" dirty="0"/>
              <a:t>Characteristics of algorithm</a:t>
            </a:r>
          </a:p>
          <a:p>
            <a:endParaRPr lang="en-US"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spTree>
    <p:extLst>
      <p:ext uri="{BB962C8B-B14F-4D97-AF65-F5344CB8AC3E}">
        <p14:creationId xmlns:p14="http://schemas.microsoft.com/office/powerpoint/2010/main" val="44239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335" y="990600"/>
            <a:ext cx="8229600" cy="5234386"/>
          </a:xfrm>
        </p:spPr>
        <p:txBody>
          <a:bodyPr>
            <a:normAutofit fontScale="55000" lnSpcReduction="20000"/>
          </a:bodyPr>
          <a:lstStyle/>
          <a:p>
            <a:pPr marL="0" indent="0">
              <a:buNone/>
            </a:pPr>
            <a:endParaRPr lang="en-IN" sz="4000" b="1" dirty="0"/>
          </a:p>
          <a:p>
            <a:pPr lvl="1"/>
            <a:r>
              <a:rPr lang="en-IN" sz="4000" dirty="0"/>
              <a:t>The term </a:t>
            </a:r>
            <a:r>
              <a:rPr lang="en-IN" sz="4000" b="1" dirty="0"/>
              <a:t>"analysis of algorithms"</a:t>
            </a:r>
            <a:r>
              <a:rPr lang="en-IN" sz="4000" dirty="0"/>
              <a:t> was coined by Donald Knuth.</a:t>
            </a:r>
          </a:p>
          <a:p>
            <a:pPr lvl="1"/>
            <a:endParaRPr lang="en-IN" sz="4000" dirty="0"/>
          </a:p>
          <a:p>
            <a:pPr lvl="1"/>
            <a:r>
              <a:rPr lang="en-IN" sz="4000" dirty="0"/>
              <a:t>To estimate the complexity function for arbitrarily large input.</a:t>
            </a:r>
          </a:p>
          <a:p>
            <a:pPr lvl="1"/>
            <a:endParaRPr lang="en-IN" sz="4000" dirty="0"/>
          </a:p>
          <a:p>
            <a:pPr lvl="1"/>
            <a:r>
              <a:rPr lang="en-IN" sz="4000" dirty="0"/>
              <a:t>Analysis of algorithms is the determination of the amount of time and space resources required to execute it.</a:t>
            </a:r>
          </a:p>
          <a:p>
            <a:pPr marL="457200" lvl="1" indent="0">
              <a:buNone/>
            </a:pPr>
            <a:endParaRPr lang="en-IN" sz="4000" dirty="0"/>
          </a:p>
          <a:p>
            <a:pPr lvl="1" algn="just"/>
            <a:r>
              <a:rPr lang="en-IN" sz="4000" dirty="0"/>
              <a:t>The efficiency or running time of an algorithm is stated as a function relating the input length to the number of steps, known as </a:t>
            </a:r>
            <a:r>
              <a:rPr lang="en-IN" sz="4000" b="1" dirty="0"/>
              <a:t>time complexity</a:t>
            </a:r>
            <a:r>
              <a:rPr lang="en-IN" sz="4000" dirty="0"/>
              <a:t>, or volume of memory, known as </a:t>
            </a:r>
            <a:r>
              <a:rPr lang="en-IN" sz="4000" b="1" dirty="0"/>
              <a:t>space complexity</a:t>
            </a:r>
            <a:r>
              <a:rPr lang="en-IN" sz="4000" dirty="0"/>
              <a:t>. </a:t>
            </a:r>
          </a:p>
          <a:p>
            <a:pPr lvl="1"/>
            <a:endParaRPr lang="en-IN" sz="4000" dirty="0"/>
          </a:p>
          <a:p>
            <a:pPr lvl="1"/>
            <a:r>
              <a:rPr lang="en-IN" sz="4000" dirty="0"/>
              <a:t>The main concern of analysis of algorithms is the required time or performance</a:t>
            </a:r>
          </a:p>
          <a:p>
            <a:endParaRPr lang="en-US"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Analysis of  Algorithm(CO1)</a:t>
            </a:r>
          </a:p>
        </p:txBody>
      </p:sp>
    </p:spTree>
    <p:extLst>
      <p:ext uri="{BB962C8B-B14F-4D97-AF65-F5344CB8AC3E}">
        <p14:creationId xmlns:p14="http://schemas.microsoft.com/office/powerpoint/2010/main" val="391125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094" y="817163"/>
            <a:ext cx="8369105" cy="5539187"/>
          </a:xfrm>
        </p:spPr>
        <p:txBody>
          <a:bodyPr>
            <a:normAutofit lnSpcReduction="10000"/>
          </a:bodyPr>
          <a:lstStyle/>
          <a:p>
            <a:pPr marL="0" indent="0">
              <a:buNone/>
            </a:pPr>
            <a:r>
              <a:rPr lang="en-IN" sz="2400" b="1" dirty="0"/>
              <a:t>How to measure time</a:t>
            </a:r>
          </a:p>
          <a:p>
            <a:pPr marL="0" indent="0">
              <a:buNone/>
            </a:pPr>
            <a:endParaRPr lang="en-IN" sz="2400" b="1" dirty="0"/>
          </a:p>
          <a:p>
            <a:pPr marL="0" indent="0">
              <a:buNone/>
            </a:pPr>
            <a:r>
              <a:rPr lang="en-IN" sz="2400" dirty="0"/>
              <a:t>Count total number of fundamental operation in program and this total will give the rough estimate of the running time in terms of input size.</a:t>
            </a:r>
          </a:p>
          <a:p>
            <a:pPr marL="514350" indent="-514350"/>
            <a:endParaRPr lang="en-US" sz="2400" b="1" dirty="0"/>
          </a:p>
          <a:p>
            <a:pPr marL="514350" indent="-514350"/>
            <a:r>
              <a:rPr lang="en-US" sz="2400" b="1" dirty="0"/>
              <a:t>Best Case</a:t>
            </a:r>
          </a:p>
          <a:p>
            <a:pPr marL="0" indent="0">
              <a:buNone/>
            </a:pPr>
            <a:r>
              <a:rPr lang="en-US" sz="2400" dirty="0"/>
              <a:t>      </a:t>
            </a:r>
            <a:r>
              <a:rPr lang="en-IN" sz="2400" dirty="0"/>
              <a:t>The minimum number of steps taken on any instance of size n.</a:t>
            </a:r>
          </a:p>
          <a:p>
            <a:pPr marL="514350" indent="-514350"/>
            <a:endParaRPr lang="en-US" sz="2400" dirty="0"/>
          </a:p>
          <a:p>
            <a:pPr marL="514350" indent="-514350"/>
            <a:r>
              <a:rPr lang="en-US" sz="2400" b="1" dirty="0"/>
              <a:t>Average Case</a:t>
            </a:r>
          </a:p>
          <a:p>
            <a:pPr marL="0" indent="0">
              <a:buNone/>
            </a:pPr>
            <a:r>
              <a:rPr lang="en-IN" sz="2400" dirty="0"/>
              <a:t>       An average number of steps taken on any instance of size n.</a:t>
            </a:r>
          </a:p>
          <a:p>
            <a:pPr marL="514350" indent="-514350"/>
            <a:endParaRPr lang="en-US" sz="2400" dirty="0"/>
          </a:p>
          <a:p>
            <a:pPr marL="514350" indent="-514350"/>
            <a:r>
              <a:rPr lang="en-US" sz="2400" b="1" dirty="0"/>
              <a:t>Worst Case</a:t>
            </a:r>
          </a:p>
          <a:p>
            <a:pPr marL="457200" lvl="1" indent="0">
              <a:buNone/>
            </a:pPr>
            <a:r>
              <a:rPr lang="en-IN" sz="2400" dirty="0"/>
              <a:t>The maximum number of steps taken on any instance of size n.</a:t>
            </a:r>
          </a:p>
          <a:p>
            <a:pPr lvl="1"/>
            <a:endParaRPr lang="en-IN" sz="2400" dirty="0"/>
          </a:p>
          <a:p>
            <a:endParaRPr lang="en-US" sz="22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14350" indent="-514350" algn="ctr"/>
            <a:r>
              <a:rPr lang="en-US" sz="2400" dirty="0">
                <a:latin typeface="Times New Roman" panose="02020603050405020304" pitchFamily="18" charset="0"/>
                <a:cs typeface="Times New Roman" panose="02020603050405020304" pitchFamily="18" charset="0"/>
              </a:rPr>
              <a:t>Analysis of Algorithm(CO1)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r>
              <a:rPr lang="en-US" sz="2200" dirty="0"/>
              <a:t>Five Asymptotic notations</a:t>
            </a:r>
          </a:p>
          <a:p>
            <a:pPr marL="514350" indent="-514350" algn="just">
              <a:buFont typeface="Wingdings" pitchFamily="2" charset="2"/>
              <a:buChar char="§"/>
            </a:pPr>
            <a:r>
              <a:rPr lang="en-US" sz="2200" dirty="0"/>
              <a:t>Big Theta Notation</a:t>
            </a:r>
          </a:p>
          <a:p>
            <a:pPr marL="514350" indent="-514350" algn="just">
              <a:buFont typeface="Wingdings" pitchFamily="2" charset="2"/>
              <a:buChar char="§"/>
            </a:pPr>
            <a:r>
              <a:rPr lang="en-US" sz="2200" dirty="0"/>
              <a:t>Big Oh Notation</a:t>
            </a:r>
          </a:p>
          <a:p>
            <a:pPr marL="514350" indent="-514350" algn="just">
              <a:buFont typeface="Wingdings" pitchFamily="2" charset="2"/>
              <a:buChar char="§"/>
            </a:pPr>
            <a:r>
              <a:rPr lang="en-US" sz="2200" dirty="0"/>
              <a:t>Big Omega Notation</a:t>
            </a:r>
          </a:p>
          <a:p>
            <a:pPr marL="514350" indent="-514350" algn="just">
              <a:buFont typeface="Wingdings" pitchFamily="2" charset="2"/>
              <a:buChar char="§"/>
            </a:pPr>
            <a:r>
              <a:rPr lang="en-US" sz="2200" dirty="0"/>
              <a:t>Small Oh Notation</a:t>
            </a:r>
          </a:p>
          <a:p>
            <a:pPr marL="514350" indent="-514350" algn="just">
              <a:buFont typeface="Wingdings" pitchFamily="2" charset="2"/>
              <a:buChar char="§"/>
            </a:pPr>
            <a:r>
              <a:rPr lang="en-US" sz="2200" dirty="0"/>
              <a:t>Small Omega Notation</a:t>
            </a:r>
          </a:p>
          <a:p>
            <a:endParaRPr lang="en-US" sz="22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Asymptotic Notations(CO1)- Objective</a:t>
            </a:r>
          </a:p>
        </p:txBody>
      </p:sp>
    </p:spTree>
    <p:extLst>
      <p:ext uri="{BB962C8B-B14F-4D97-AF65-F5344CB8AC3E}">
        <p14:creationId xmlns:p14="http://schemas.microsoft.com/office/powerpoint/2010/main" val="1125463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Definition of algorithm</a:t>
            </a:r>
          </a:p>
          <a:p>
            <a:pPr marL="0" indent="0" algn="just">
              <a:buNone/>
            </a:pPr>
            <a:endParaRPr lang="en-US" sz="2200" dirty="0"/>
          </a:p>
          <a:p>
            <a:pPr algn="just"/>
            <a:r>
              <a:rPr lang="en-US" sz="2400" b="1" dirty="0"/>
              <a:t>Recap</a:t>
            </a:r>
          </a:p>
          <a:p>
            <a:pPr algn="just"/>
            <a:r>
              <a:rPr lang="en-US" sz="2200" dirty="0"/>
              <a:t>Cases of analysis of algorithm</a:t>
            </a:r>
          </a:p>
          <a:p>
            <a:endParaRPr lang="en-US"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spTree>
    <p:extLst>
      <p:ext uri="{BB962C8B-B14F-4D97-AF65-F5344CB8AC3E}">
        <p14:creationId xmlns:p14="http://schemas.microsoft.com/office/powerpoint/2010/main" val="1431679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r>
              <a:rPr lang="en-US" dirty="0"/>
              <a:t>    </a:t>
            </a:r>
            <a:r>
              <a:rPr lang="en-US" sz="2200" dirty="0"/>
              <a:t>The asymptotic running time of an algorithm are defined in terms of functions whose domains are the set of natural numbers. The following are the types of asymptotic notation</a:t>
            </a:r>
          </a:p>
          <a:p>
            <a:pPr algn="just">
              <a:buNone/>
            </a:pPr>
            <a:endParaRPr lang="en-US" sz="2200" dirty="0"/>
          </a:p>
          <a:p>
            <a:pPr marL="514350" indent="-514350" algn="just">
              <a:buFont typeface="Wingdings" pitchFamily="2" charset="2"/>
              <a:buChar char="§"/>
            </a:pPr>
            <a:r>
              <a:rPr lang="en-US" sz="2200" dirty="0"/>
              <a:t>Big Theta Notation</a:t>
            </a:r>
          </a:p>
          <a:p>
            <a:pPr marL="514350" indent="-514350" algn="just">
              <a:buFont typeface="Wingdings" pitchFamily="2" charset="2"/>
              <a:buChar char="§"/>
            </a:pPr>
            <a:r>
              <a:rPr lang="en-US" sz="2200" dirty="0"/>
              <a:t>Big Oh Notation</a:t>
            </a:r>
          </a:p>
          <a:p>
            <a:pPr marL="514350" indent="-514350" algn="just">
              <a:buFont typeface="Wingdings" pitchFamily="2" charset="2"/>
              <a:buChar char="§"/>
            </a:pPr>
            <a:r>
              <a:rPr lang="en-US" sz="2200" dirty="0"/>
              <a:t>Big Omega Notation</a:t>
            </a:r>
          </a:p>
          <a:p>
            <a:pPr marL="514350" indent="-514350" algn="just">
              <a:buFont typeface="Wingdings" pitchFamily="2" charset="2"/>
              <a:buChar char="§"/>
            </a:pPr>
            <a:r>
              <a:rPr lang="en-US" sz="2200" dirty="0"/>
              <a:t>Small Oh Notation</a:t>
            </a:r>
          </a:p>
          <a:p>
            <a:pPr marL="514350" indent="-514350" algn="just">
              <a:buFont typeface="Wingdings" pitchFamily="2" charset="2"/>
              <a:buChar char="§"/>
            </a:pPr>
            <a:r>
              <a:rPr lang="en-US" sz="2200" dirty="0"/>
              <a:t>Small Omega Notation</a:t>
            </a:r>
          </a:p>
          <a:p>
            <a:endParaRPr lang="en-US" sz="24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anose="02020603050405020304" pitchFamily="18" charset="0"/>
                <a:cs typeface="Times New Roman" panose="02020603050405020304" pitchFamily="18" charset="0"/>
              </a:rPr>
              <a:t>Asymptotic Notations (CO1)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Big Theta Notation</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1" descr="graph_thet"/>
          <p:cNvPicPr>
            <a:picLocks noGrp="1" noChangeAspect="1" noChangeArrowheads="1"/>
          </p:cNvPicPr>
          <p:nvPr>
            <p:ph idx="1"/>
          </p:nvPr>
        </p:nvPicPr>
        <p:blipFill>
          <a:blip r:embed="rId2" cstate="print"/>
          <a:srcRect/>
          <a:stretch>
            <a:fillRect/>
          </a:stretch>
        </p:blipFill>
        <p:spPr bwMode="auto">
          <a:xfrm>
            <a:off x="2209800" y="2819400"/>
            <a:ext cx="4114800" cy="3275941"/>
          </a:xfrm>
          <a:prstGeom prst="rect">
            <a:avLst/>
          </a:prstGeom>
          <a:noFill/>
          <a:ln w="9525">
            <a:noFill/>
            <a:miter lim="800000"/>
            <a:headEnd/>
            <a:tailEnd/>
          </a:ln>
        </p:spPr>
      </p:pic>
      <p:sp>
        <p:nvSpPr>
          <p:cNvPr id="10" name="Rectangle 9"/>
          <p:cNvSpPr/>
          <p:nvPr/>
        </p:nvSpPr>
        <p:spPr>
          <a:xfrm>
            <a:off x="457200" y="1143000"/>
            <a:ext cx="8229600" cy="1107996"/>
          </a:xfrm>
          <a:prstGeom prst="rect">
            <a:avLst/>
          </a:prstGeom>
        </p:spPr>
        <p:txBody>
          <a:bodyPr wrap="square">
            <a:spAutoFit/>
          </a:bodyPr>
          <a:lstStyle/>
          <a:p>
            <a:r>
              <a:rPr lang="en-US" sz="2200" dirty="0">
                <a:latin typeface="+mj-lt"/>
                <a:cs typeface="Times New Roman" pitchFamily="18" charset="0"/>
              </a:rPr>
              <a:t>The function f(n) = Θ(g(n)) (read as “ f of n is theta of g of n”)  if there exist positive constants c1 and  c2 and n0 such that</a:t>
            </a:r>
          </a:p>
          <a:p>
            <a:r>
              <a:rPr lang="en-US" sz="2200" dirty="0">
                <a:latin typeface="+mj-lt"/>
                <a:cs typeface="Times New Roman" pitchFamily="18" charset="0"/>
              </a:rPr>
              <a:t>                                   </a:t>
            </a:r>
            <a:r>
              <a:rPr lang="en-US" sz="2200" dirty="0">
                <a:solidFill>
                  <a:srgbClr val="FF0000"/>
                </a:solidFill>
                <a:latin typeface="+mj-lt"/>
                <a:cs typeface="Times New Roman" pitchFamily="18" charset="0"/>
              </a:rPr>
              <a:t>c1g(n)≤f(n)≤c2g(n)                    for all n≥ n0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2400" dirty="0">
                <a:latin typeface="Times New Roman" panose="02020603050405020304" pitchFamily="18" charset="0"/>
                <a:cs typeface="Times New Roman" panose="02020603050405020304" pitchFamily="18" charset="0"/>
              </a:rPr>
              <a:t>Big Theta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12" name="Rectangle 11">
            <a:extLst>
              <a:ext uri="{FF2B5EF4-FFF2-40B4-BE49-F238E27FC236}">
                <a16:creationId xmlns:a16="http://schemas.microsoft.com/office/drawing/2014/main" xmlns=""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in"/>
                <a:ea typeface="Times New Roman" panose="02020603050405020304" pitchFamily="18" charset="0"/>
                <a:cs typeface="Arial" panose="020B0604020202020204" pitchFamily="34" charset="0"/>
              </a:rPr>
              <a:t>              4.</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AMS"/>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AMS"/>
                <a:ea typeface="Times New Roman" panose="02020603050405020304" pitchFamily="18" charset="0"/>
                <a:cs typeface="Arial" panose="020B0604020202020204" pitchFamily="34" charset="0"/>
              </a:rPr>
              <a:t>⩽</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 all the large values of </a:t>
            </a: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0480" marR="30480" algn="just">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θ</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i.e. </a:t>
            </a:r>
            <a:r>
              <a:rPr lang="en-IN" sz="2200" dirty="0">
                <a:solidFill>
                  <a:srgbClr val="000000"/>
                </a:solidFill>
                <a:latin typeface="MathJax_Math-italic"/>
                <a:ea typeface="Times New Roman" panose="02020603050405020304" pitchFamily="18" charset="0"/>
                <a:cs typeface="Arial" panose="020B0604020202020204" pitchFamily="34" charset="0"/>
              </a:rPr>
              <a:t>θ</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336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0" end="10"/>
                                            </p:txEl>
                                          </p:spTgt>
                                        </p:tgtEl>
                                        <p:attrNameLst>
                                          <p:attrName>style.visibility</p:attrName>
                                        </p:attrNameLst>
                                      </p:cBhvr>
                                      <p:to>
                                        <p:strVal val="visible"/>
                                      </p:to>
                                    </p:set>
                                    <p:animEffect transition="in" filter="fade">
                                      <p:cBhvr>
                                        <p:cTn id="11" dur="1000"/>
                                        <p:tgtEl>
                                          <p:spTgt spid="12">
                                            <p:txEl>
                                              <p:pRg st="10" end="10"/>
                                            </p:txEl>
                                          </p:spTgt>
                                        </p:tgtEl>
                                      </p:cBhvr>
                                    </p:animEffect>
                                    <p:anim calcmode="lin" valueType="num">
                                      <p:cBhvr>
                                        <p:cTn id="12"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2">
                                            <p:txEl>
                                              <p:pRg st="11" end="11"/>
                                            </p:txEl>
                                          </p:spTgt>
                                        </p:tgtEl>
                                        <p:attrNameLst>
                                          <p:attrName>style.visibility</p:attrName>
                                        </p:attrNameLst>
                                      </p:cBhvr>
                                      <p:to>
                                        <p:strVal val="visible"/>
                                      </p:to>
                                    </p:set>
                                    <p:animEffect transition="in" filter="fade">
                                      <p:cBhvr>
                                        <p:cTn id="16" dur="1000"/>
                                        <p:tgtEl>
                                          <p:spTgt spid="12">
                                            <p:txEl>
                                              <p:pRg st="11" end="11"/>
                                            </p:txEl>
                                          </p:spTgt>
                                        </p:tgtEl>
                                      </p:cBhvr>
                                    </p:animEffect>
                                    <p:anim calcmode="lin" valueType="num">
                                      <p:cBhvr>
                                        <p:cTn id="17"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18"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Big Oh Notation</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pic>
        <p:nvPicPr>
          <p:cNvPr id="14" name="Picture 2"/>
          <p:cNvPicPr>
            <a:picLocks noGrp="1" noChangeAspect="1" noChangeArrowheads="1"/>
          </p:cNvPicPr>
          <p:nvPr>
            <p:ph idx="1"/>
          </p:nvPr>
        </p:nvPicPr>
        <p:blipFill>
          <a:blip r:embed="rId2" cstate="print"/>
          <a:srcRect/>
          <a:stretch>
            <a:fillRect/>
          </a:stretch>
        </p:blipFill>
        <p:spPr bwMode="auto">
          <a:xfrm>
            <a:off x="2743200" y="2641701"/>
            <a:ext cx="4114800" cy="3316996"/>
          </a:xfrm>
          <a:prstGeom prst="rect">
            <a:avLst/>
          </a:prstGeom>
          <a:noFill/>
          <a:ln w="9525">
            <a:noFill/>
            <a:miter lim="800000"/>
            <a:headEnd/>
            <a:tailEnd/>
          </a:ln>
        </p:spPr>
      </p:pic>
      <p:sp>
        <p:nvSpPr>
          <p:cNvPr id="15" name="Rectangle 14"/>
          <p:cNvSpPr/>
          <p:nvPr/>
        </p:nvSpPr>
        <p:spPr>
          <a:xfrm>
            <a:off x="381000" y="1295400"/>
            <a:ext cx="8305800" cy="1446550"/>
          </a:xfrm>
          <a:prstGeom prst="rect">
            <a:avLst/>
          </a:prstGeom>
        </p:spPr>
        <p:txBody>
          <a:bodyPr wrap="square">
            <a:spAutoFit/>
          </a:bodyPr>
          <a:lstStyle/>
          <a:p>
            <a:r>
              <a:rPr lang="en-US" sz="2200" dirty="0"/>
              <a:t>The function f(n) = O(g(n)) (read as “ f of n is big oh of g of n”)  if there exist positive constants c  and n0 such that </a:t>
            </a:r>
          </a:p>
          <a:p>
            <a:r>
              <a:rPr lang="en-US" sz="2200" dirty="0"/>
              <a:t>                                                f(n)≤cg(n)  for all  n≥ n0</a:t>
            </a:r>
          </a:p>
          <a:p>
            <a:r>
              <a:rPr lang="en-US" sz="2200" b="1" dirty="0"/>
              <a:t>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2050" name="Picture 2"/>
          <p:cNvPicPr>
            <a:picLocks noChangeAspect="1" noChangeArrowheads="1"/>
          </p:cNvPicPr>
          <p:nvPr/>
        </p:nvPicPr>
        <p:blipFill>
          <a:blip r:embed="rId2"/>
          <a:srcRect/>
          <a:stretch>
            <a:fillRect/>
          </a:stretch>
        </p:blipFill>
        <p:spPr bwMode="auto">
          <a:xfrm>
            <a:off x="304800" y="769937"/>
            <a:ext cx="8610600" cy="5586413"/>
          </a:xfrm>
          <a:prstGeom prst="rect">
            <a:avLst/>
          </a:prstGeom>
          <a:noFill/>
          <a:ln w="9525">
            <a:noFill/>
            <a:miter lim="800000"/>
            <a:headEnd/>
            <a:tailEnd/>
          </a:ln>
          <a:effectLst/>
        </p:spPr>
      </p:pic>
    </p:spTree>
    <p:extLst>
      <p:ext uri="{BB962C8B-B14F-4D97-AF65-F5344CB8AC3E}">
        <p14:creationId xmlns:p14="http://schemas.microsoft.com/office/powerpoint/2010/main" val="775599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2400" dirty="0">
                <a:latin typeface="Times New Roman" panose="02020603050405020304" pitchFamily="18" charset="0"/>
                <a:cs typeface="Times New Roman" panose="02020603050405020304" pitchFamily="18" charset="0"/>
              </a:rPr>
              <a:t>Big Oh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12" name="Rectangle 11">
            <a:extLst>
              <a:ext uri="{FF2B5EF4-FFF2-40B4-BE49-F238E27FC236}">
                <a16:creationId xmlns:a16="http://schemas.microsoft.com/office/drawing/2014/main" xmlns=""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AMS"/>
                <a:ea typeface="Times New Roman" panose="02020603050405020304" pitchFamily="18" charset="0"/>
                <a:cs typeface="Arial" panose="020B0604020202020204" pitchFamily="34" charset="0"/>
              </a:rPr>
              <a:t>⩽</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 all the values of n&gt;2.</a:t>
            </a:r>
          </a:p>
          <a:p>
            <a:pPr marL="30480" marR="30480" algn="just">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O</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i.e. O</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835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0" end="10"/>
                                            </p:txEl>
                                          </p:spTgt>
                                        </p:tgtEl>
                                        <p:attrNameLst>
                                          <p:attrName>style.visibility</p:attrName>
                                        </p:attrNameLst>
                                      </p:cBhvr>
                                      <p:to>
                                        <p:strVal val="visible"/>
                                      </p:to>
                                    </p:set>
                                    <p:animEffect transition="in" filter="fade">
                                      <p:cBhvr>
                                        <p:cTn id="11" dur="1000"/>
                                        <p:tgtEl>
                                          <p:spTgt spid="12">
                                            <p:txEl>
                                              <p:pRg st="10" end="10"/>
                                            </p:txEl>
                                          </p:spTgt>
                                        </p:tgtEl>
                                      </p:cBhvr>
                                    </p:animEffect>
                                    <p:anim calcmode="lin" valueType="num">
                                      <p:cBhvr>
                                        <p:cTn id="12"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2">
                                            <p:txEl>
                                              <p:pRg st="11" end="11"/>
                                            </p:txEl>
                                          </p:spTgt>
                                        </p:tgtEl>
                                        <p:attrNameLst>
                                          <p:attrName>style.visibility</p:attrName>
                                        </p:attrNameLst>
                                      </p:cBhvr>
                                      <p:to>
                                        <p:strVal val="visible"/>
                                      </p:to>
                                    </p:set>
                                    <p:animEffect transition="in" filter="fade">
                                      <p:cBhvr>
                                        <p:cTn id="16" dur="1000"/>
                                        <p:tgtEl>
                                          <p:spTgt spid="12">
                                            <p:txEl>
                                              <p:pRg st="11" end="11"/>
                                            </p:txEl>
                                          </p:spTgt>
                                        </p:tgtEl>
                                      </p:cBhvr>
                                    </p:animEffect>
                                    <p:anim calcmode="lin" valueType="num">
                                      <p:cBhvr>
                                        <p:cTn id="17"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18"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Big Omega Notation</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pic>
        <p:nvPicPr>
          <p:cNvPr id="12" name="Content Placeholder 11" descr="graph_Omega"/>
          <p:cNvPicPr>
            <a:picLocks noGrp="1" noChangeAspect="1" noChangeArrowheads="1"/>
          </p:cNvPicPr>
          <p:nvPr>
            <p:ph idx="1"/>
          </p:nvPr>
        </p:nvPicPr>
        <p:blipFill>
          <a:blip r:embed="rId2" cstate="print"/>
          <a:srcRect/>
          <a:stretch>
            <a:fillRect/>
          </a:stretch>
        </p:blipFill>
        <p:spPr bwMode="auto">
          <a:xfrm>
            <a:off x="2324100" y="2386428"/>
            <a:ext cx="4495800" cy="3707062"/>
          </a:xfrm>
          <a:prstGeom prst="rect">
            <a:avLst/>
          </a:prstGeom>
          <a:noFill/>
          <a:ln w="9525">
            <a:noFill/>
            <a:miter lim="800000"/>
            <a:headEnd/>
            <a:tailEnd/>
          </a:ln>
        </p:spPr>
      </p:pic>
      <p:sp>
        <p:nvSpPr>
          <p:cNvPr id="13" name="Rectangle 12"/>
          <p:cNvSpPr/>
          <p:nvPr/>
        </p:nvSpPr>
        <p:spPr>
          <a:xfrm>
            <a:off x="457200" y="1001433"/>
            <a:ext cx="8229600" cy="1384995"/>
          </a:xfrm>
          <a:prstGeom prst="rect">
            <a:avLst/>
          </a:prstGeom>
        </p:spPr>
        <p:txBody>
          <a:bodyPr wrap="square">
            <a:spAutoFit/>
          </a:bodyPr>
          <a:lstStyle/>
          <a:p>
            <a:r>
              <a:rPr lang="en-US" sz="2200" dirty="0"/>
              <a:t>The function f(n) = Ω(g(n)) (read as “ f of n is Ω of g of n”) if there exist positive  constants c and n0 such that </a:t>
            </a:r>
          </a:p>
          <a:p>
            <a:r>
              <a:rPr lang="en-US" sz="2200" dirty="0"/>
              <a:t>                                          cg(n)≤ f(n)  for all n≥ n0</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3200" dirty="0"/>
              <a:t>Big Omega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12" name="Rectangle 11">
            <a:extLst>
              <a:ext uri="{FF2B5EF4-FFF2-40B4-BE49-F238E27FC236}">
                <a16:creationId xmlns:a16="http://schemas.microsoft.com/office/drawing/2014/main" xmlns=""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  </a:t>
            </a:r>
            <a:r>
              <a:rPr lang="en-IN" sz="2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4</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 all the values of n&gt;0.</a:t>
            </a:r>
          </a:p>
          <a:p>
            <a:pPr marL="30480" marR="30480" algn="just">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a:t>
            </a:r>
            <a:r>
              <a:rPr lang="en-US" sz="2200" dirty="0"/>
              <a:t>Ω</a:t>
            </a:r>
            <a:r>
              <a:rPr lang="en-IN" sz="2200" dirty="0">
                <a:solidFill>
                  <a:srgbClr val="000000"/>
                </a:solidFill>
                <a:latin typeface="MathJax_Math-italic"/>
                <a:ea typeface="Times New Roman" panose="02020603050405020304" pitchFamily="18" charset="0"/>
                <a:cs typeface="Arial" panose="020B0604020202020204" pitchFamily="34" charset="0"/>
              </a:rPr>
              <a:t> </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i.e. </a:t>
            </a:r>
            <a:r>
              <a:rPr lang="en-US" sz="2200" dirty="0"/>
              <a:t> Ω</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0" end="10"/>
                                            </p:txEl>
                                          </p:spTgt>
                                        </p:tgtEl>
                                        <p:attrNameLst>
                                          <p:attrName>style.visibility</p:attrName>
                                        </p:attrNameLst>
                                      </p:cBhvr>
                                      <p:to>
                                        <p:strVal val="visible"/>
                                      </p:to>
                                    </p:set>
                                    <p:animEffect transition="in" filter="fade">
                                      <p:cBhvr>
                                        <p:cTn id="11" dur="1000"/>
                                        <p:tgtEl>
                                          <p:spTgt spid="12">
                                            <p:txEl>
                                              <p:pRg st="10" end="10"/>
                                            </p:txEl>
                                          </p:spTgt>
                                        </p:tgtEl>
                                      </p:cBhvr>
                                    </p:animEffect>
                                    <p:anim calcmode="lin" valueType="num">
                                      <p:cBhvr>
                                        <p:cTn id="12"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2">
                                            <p:txEl>
                                              <p:pRg st="11" end="11"/>
                                            </p:txEl>
                                          </p:spTgt>
                                        </p:tgtEl>
                                        <p:attrNameLst>
                                          <p:attrName>style.visibility</p:attrName>
                                        </p:attrNameLst>
                                      </p:cBhvr>
                                      <p:to>
                                        <p:strVal val="visible"/>
                                      </p:to>
                                    </p:set>
                                    <p:animEffect transition="in" filter="fade">
                                      <p:cBhvr>
                                        <p:cTn id="16" dur="1000"/>
                                        <p:tgtEl>
                                          <p:spTgt spid="12">
                                            <p:txEl>
                                              <p:pRg st="11" end="11"/>
                                            </p:txEl>
                                          </p:spTgt>
                                        </p:tgtEl>
                                      </p:cBhvr>
                                    </p:animEffect>
                                    <p:anim calcmode="lin" valueType="num">
                                      <p:cBhvr>
                                        <p:cTn id="17"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18"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Small Oh Notation</a:t>
            </a: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5" name="Rectangle 14"/>
          <p:cNvSpPr/>
          <p:nvPr/>
        </p:nvSpPr>
        <p:spPr>
          <a:xfrm>
            <a:off x="381000" y="1066800"/>
            <a:ext cx="8077200" cy="2462213"/>
          </a:xfrm>
          <a:prstGeom prst="rect">
            <a:avLst/>
          </a:prstGeom>
        </p:spPr>
        <p:txBody>
          <a:bodyPr wrap="square">
            <a:spAutoFit/>
          </a:bodyPr>
          <a:lstStyle/>
          <a:p>
            <a:pPr marL="342900" indent="-342900">
              <a:buFont typeface="Arial" panose="020B0604020202020204" pitchFamily="34" charset="0"/>
              <a:buChar char="•"/>
            </a:pPr>
            <a:r>
              <a:rPr lang="en-US" sz="2200" dirty="0"/>
              <a:t>Upper bound that is not asymptotically tight </a:t>
            </a:r>
          </a:p>
          <a:p>
            <a:r>
              <a:rPr lang="en-US" sz="2200" dirty="0"/>
              <a:t>                      f(n) = o(g(n)) if </a:t>
            </a:r>
            <a:r>
              <a:rPr lang="pt-BR" sz="2200" dirty="0"/>
              <a:t>f(n)&lt; c(g(n)) for all n≥ n0</a:t>
            </a:r>
          </a:p>
          <a:p>
            <a:endParaRPr lang="en-US" sz="2200" dirty="0"/>
          </a:p>
          <a:p>
            <a:pPr marL="342900" indent="-342900">
              <a:lnSpc>
                <a:spcPct val="90000"/>
              </a:lnSpc>
              <a:spcBef>
                <a:spcPct val="0"/>
              </a:spcBef>
              <a:spcAft>
                <a:spcPct val="20000"/>
              </a:spcAft>
              <a:buFont typeface="Arial" panose="020B0604020202020204" pitchFamily="34" charset="0"/>
              <a:buChar char="•"/>
            </a:pPr>
            <a:r>
              <a:rPr lang="en-US" sz="2200" i="1" dirty="0"/>
              <a:t>f</a:t>
            </a:r>
            <a:r>
              <a:rPr lang="en-US" sz="2200" dirty="0"/>
              <a:t>(</a:t>
            </a:r>
            <a:r>
              <a:rPr lang="en-US" sz="2200" i="1" dirty="0"/>
              <a:t>n</a:t>
            </a:r>
            <a:r>
              <a:rPr lang="en-US" sz="2200" dirty="0"/>
              <a:t>) becomes insignificant relative to </a:t>
            </a:r>
            <a:r>
              <a:rPr lang="en-US" sz="2200" i="1" dirty="0"/>
              <a:t>g</a:t>
            </a:r>
            <a:r>
              <a:rPr lang="en-US" sz="2200" dirty="0"/>
              <a:t>(</a:t>
            </a:r>
            <a:r>
              <a:rPr lang="en-US" sz="2200" i="1" dirty="0"/>
              <a:t>n</a:t>
            </a:r>
            <a:r>
              <a:rPr lang="en-US" sz="2200" dirty="0"/>
              <a:t>)</a:t>
            </a:r>
            <a:r>
              <a:rPr lang="en-US" sz="2200" i="1" dirty="0"/>
              <a:t> </a:t>
            </a:r>
            <a:r>
              <a:rPr lang="en-US" sz="2200" dirty="0"/>
              <a:t>as </a:t>
            </a:r>
            <a:r>
              <a:rPr lang="en-US" sz="2200" i="1" dirty="0"/>
              <a:t>n </a:t>
            </a:r>
            <a:r>
              <a:rPr lang="en-US" sz="2200" dirty="0"/>
              <a:t>approaches infinity:</a:t>
            </a:r>
          </a:p>
          <a:p>
            <a:pPr>
              <a:lnSpc>
                <a:spcPct val="90000"/>
              </a:lnSpc>
              <a:spcBef>
                <a:spcPct val="0"/>
              </a:spcBef>
              <a:spcAft>
                <a:spcPct val="20000"/>
              </a:spcAft>
              <a:buFont typeface="Wingdings" pitchFamily="2" charset="2"/>
              <a:buNone/>
            </a:pPr>
            <a:r>
              <a:rPr lang="en-US" sz="2200" dirty="0"/>
              <a:t>		  	  </a:t>
            </a:r>
            <a:r>
              <a:rPr lang="en-US" sz="2200" i="1" dirty="0" err="1">
                <a:solidFill>
                  <a:srgbClr val="FF3300"/>
                </a:solidFill>
              </a:rPr>
              <a:t>lim</a:t>
            </a:r>
            <a:r>
              <a:rPr lang="en-US" sz="2200" i="1" dirty="0">
                <a:solidFill>
                  <a:srgbClr val="FF3300"/>
                </a:solidFill>
              </a:rPr>
              <a:t> </a:t>
            </a:r>
            <a:r>
              <a:rPr lang="en-US" sz="2200" dirty="0">
                <a:solidFill>
                  <a:srgbClr val="FF3300"/>
                </a:solidFill>
                <a:sym typeface="Symbol" pitchFamily="18" charset="2"/>
              </a:rPr>
              <a:t>[</a:t>
            </a:r>
            <a:r>
              <a:rPr lang="en-US" sz="2200" i="1" dirty="0">
                <a:solidFill>
                  <a:srgbClr val="FF3300"/>
                </a:solidFill>
              </a:rPr>
              <a:t>f</a:t>
            </a:r>
            <a:r>
              <a:rPr lang="en-US" sz="2200" dirty="0">
                <a:solidFill>
                  <a:srgbClr val="FF3300"/>
                </a:solidFill>
              </a:rPr>
              <a:t>(</a:t>
            </a:r>
            <a:r>
              <a:rPr lang="en-US" sz="2200" i="1" dirty="0">
                <a:solidFill>
                  <a:srgbClr val="FF3300"/>
                </a:solidFill>
              </a:rPr>
              <a:t>n</a:t>
            </a:r>
            <a:r>
              <a:rPr lang="en-US" sz="2200" dirty="0">
                <a:solidFill>
                  <a:srgbClr val="FF3300"/>
                </a:solidFill>
              </a:rPr>
              <a:t>) / </a:t>
            </a:r>
            <a:r>
              <a:rPr lang="en-US" sz="2200" i="1" dirty="0">
                <a:solidFill>
                  <a:srgbClr val="FF3300"/>
                </a:solidFill>
              </a:rPr>
              <a:t>g</a:t>
            </a:r>
            <a:r>
              <a:rPr lang="en-US" sz="2200" dirty="0">
                <a:solidFill>
                  <a:srgbClr val="FF3300"/>
                </a:solidFill>
              </a:rPr>
              <a:t>(</a:t>
            </a:r>
            <a:r>
              <a:rPr lang="en-US" sz="2200" i="1" dirty="0">
                <a:solidFill>
                  <a:srgbClr val="FF3300"/>
                </a:solidFill>
              </a:rPr>
              <a:t>n</a:t>
            </a:r>
            <a:r>
              <a:rPr lang="en-US" sz="2200" dirty="0">
                <a:solidFill>
                  <a:srgbClr val="FF3300"/>
                </a:solidFill>
              </a:rPr>
              <a:t>)] = 0</a:t>
            </a:r>
          </a:p>
          <a:p>
            <a:pPr>
              <a:lnSpc>
                <a:spcPct val="90000"/>
              </a:lnSpc>
              <a:spcBef>
                <a:spcPct val="0"/>
              </a:spcBef>
              <a:buFont typeface="Wingdings" pitchFamily="2" charset="2"/>
              <a:buNone/>
            </a:pPr>
            <a:r>
              <a:rPr lang="en-US" sz="2200" dirty="0">
                <a:solidFill>
                  <a:srgbClr val="3DDE2C"/>
                </a:solidFill>
              </a:rPr>
              <a:t>                                              </a:t>
            </a:r>
            <a:r>
              <a:rPr lang="en-US" sz="2200" i="1" baseline="60000" dirty="0">
                <a:solidFill>
                  <a:srgbClr val="FF3300"/>
                </a:solidFill>
              </a:rPr>
              <a:t>n</a:t>
            </a:r>
            <a:r>
              <a:rPr lang="en-US" sz="2200" i="1" baseline="60000" dirty="0">
                <a:solidFill>
                  <a:srgbClr val="FF3300"/>
                </a:solidFill>
                <a:sym typeface="Symbol" pitchFamily="18" charset="2"/>
              </a:rPr>
              <a:t></a:t>
            </a:r>
            <a:r>
              <a:rPr lang="en-US" sz="2200" i="1" dirty="0">
                <a:solidFill>
                  <a:srgbClr val="FF3300"/>
                </a:solidFill>
              </a:rPr>
              <a:t> </a:t>
            </a:r>
            <a:endParaRPr lang="en-US" sz="2200" dirty="0">
              <a:solidFill>
                <a:srgbClr val="FF3300"/>
              </a:solidFill>
            </a:endParaRPr>
          </a:p>
          <a:p>
            <a:pPr marL="342900" indent="-342900">
              <a:lnSpc>
                <a:spcPct val="90000"/>
              </a:lnSpc>
              <a:spcBef>
                <a:spcPct val="0"/>
              </a:spcBef>
              <a:spcAft>
                <a:spcPct val="20000"/>
              </a:spcAft>
              <a:buFont typeface="Arial" panose="020B0604020202020204" pitchFamily="34" charset="0"/>
              <a:buChar char="•"/>
            </a:pPr>
            <a:r>
              <a:rPr lang="en-US" sz="2200" i="1" dirty="0"/>
              <a:t>g</a:t>
            </a:r>
            <a:r>
              <a:rPr lang="en-US" sz="2200" dirty="0"/>
              <a:t>(</a:t>
            </a:r>
            <a:r>
              <a:rPr lang="en-US" sz="2200" i="1" dirty="0"/>
              <a:t>n</a:t>
            </a:r>
            <a:r>
              <a:rPr lang="en-US" sz="2200" dirty="0"/>
              <a:t>) is an</a:t>
            </a:r>
            <a:r>
              <a:rPr lang="en-US" sz="2200" i="1" dirty="0">
                <a:solidFill>
                  <a:srgbClr val="3DDE2C"/>
                </a:solidFill>
              </a:rPr>
              <a:t> </a:t>
            </a:r>
            <a:r>
              <a:rPr lang="en-US" sz="2200" b="1" i="1" dirty="0">
                <a:solidFill>
                  <a:srgbClr val="CC0000"/>
                </a:solidFill>
              </a:rPr>
              <a:t>upper bound</a:t>
            </a:r>
            <a:r>
              <a:rPr lang="en-US" sz="2200" dirty="0"/>
              <a:t> for </a:t>
            </a:r>
            <a:r>
              <a:rPr lang="en-US" sz="2200" i="1" dirty="0"/>
              <a:t>f</a:t>
            </a:r>
            <a:r>
              <a:rPr lang="en-US" sz="2200" dirty="0"/>
              <a:t>(</a:t>
            </a:r>
            <a:r>
              <a:rPr lang="en-US" sz="2200" i="1" dirty="0"/>
              <a:t>n</a:t>
            </a:r>
            <a:r>
              <a:rPr lang="en-US" sz="2200" dirty="0"/>
              <a:t>)</a:t>
            </a:r>
            <a:r>
              <a:rPr lang="en-US" sz="2200" i="1" dirty="0"/>
              <a:t> </a:t>
            </a:r>
            <a:r>
              <a:rPr lang="en-US" sz="2200" dirty="0"/>
              <a:t>that is not asymptotically tight.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3200" dirty="0"/>
              <a:t>Small Oh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12" name="Rectangle 11">
            <a:extLst>
              <a:ext uri="{FF2B5EF4-FFF2-40B4-BE49-F238E27FC236}">
                <a16:creationId xmlns:a16="http://schemas.microsoft.com/office/drawing/2014/main" xmlns=""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200" dirty="0" err="1"/>
              <a:t>lim</a:t>
            </a:r>
            <a:r>
              <a:rPr lang="en-IN" sz="2200" dirty="0"/>
              <a:t>   (</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r>
              <a:rPr lang="en-IN" sz="2200" dirty="0">
                <a:solidFill>
                  <a:srgbClr val="000000"/>
                </a:solidFill>
                <a:latin typeface="MathJax_Math-italic"/>
                <a:ea typeface="Times New Roman" panose="02020603050405020304" pitchFamily="18" charset="0"/>
                <a:cs typeface="Arial" panose="020B0604020202020204" pitchFamily="34" charset="0"/>
              </a:rPr>
              <a:t> n</a:t>
            </a:r>
            <a:r>
              <a:rPr lang="en-IN" sz="2200" baseline="300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in"/>
                <a:ea typeface="Times New Roman" panose="02020603050405020304" pitchFamily="18" charset="0"/>
                <a:cs typeface="Arial" panose="020B0604020202020204" pitchFamily="34" charset="0"/>
              </a:rPr>
              <a:t> </a:t>
            </a:r>
            <a:r>
              <a:rPr lang="en-IN" sz="2200" dirty="0"/>
              <a:t>)=0</a:t>
            </a:r>
          </a:p>
          <a:p>
            <a:pPr marL="30480" marR="30480" algn="just">
              <a:lnSpc>
                <a:spcPct val="107000"/>
              </a:lnSpc>
            </a:pPr>
            <a:r>
              <a:rPr lang="en-IN" sz="2200" dirty="0"/>
              <a:t>		        n→∞</a:t>
            </a: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j-lt"/>
                <a:ea typeface="Times New Roman" panose="02020603050405020304" pitchFamily="18" charset="0"/>
                <a:cs typeface="Arial" panose="020B0604020202020204" pitchFamily="34" charset="0"/>
              </a:rPr>
              <a:t>                                       o(g(n))</a:t>
            </a:r>
            <a:r>
              <a:rPr lang="en-IN" sz="2200" dirty="0">
                <a:solidFill>
                  <a:srgbClr val="000000"/>
                </a:solidFill>
                <a:latin typeface="+mj-lt"/>
                <a:ea typeface="Times New Roman" panose="02020603050405020304" pitchFamily="18" charset="0"/>
                <a:cs typeface="Times New Roman" panose="02020603050405020304" pitchFamily="18" charset="0"/>
              </a:rPr>
              <a:t>, i.e. o</a:t>
            </a:r>
            <a:r>
              <a:rPr lang="en-IN" sz="2200" dirty="0">
                <a:solidFill>
                  <a:srgbClr val="000000"/>
                </a:solidFill>
                <a:latin typeface="+mj-lt"/>
                <a:ea typeface="Times New Roman" panose="02020603050405020304" pitchFamily="18" charset="0"/>
                <a:cs typeface="Arial" panose="020B0604020202020204" pitchFamily="34" charset="0"/>
              </a:rPr>
              <a:t>(n</a:t>
            </a:r>
            <a:r>
              <a:rPr lang="en-IN" sz="2200" baseline="30000" dirty="0">
                <a:solidFill>
                  <a:srgbClr val="000000"/>
                </a:solidFill>
                <a:latin typeface="+mj-lt"/>
                <a:ea typeface="Times New Roman" panose="02020603050405020304" pitchFamily="18" charset="0"/>
                <a:cs typeface="Arial" panose="020B0604020202020204" pitchFamily="34" charset="0"/>
              </a:rPr>
              <a:t>4</a:t>
            </a:r>
            <a:r>
              <a:rPr lang="en-IN" sz="2200" dirty="0">
                <a:solidFill>
                  <a:srgbClr val="000000"/>
                </a:solidFill>
                <a:latin typeface="+mj-lt"/>
                <a:ea typeface="Times New Roman" panose="02020603050405020304" pitchFamily="18" charset="0"/>
                <a:cs typeface="Arial" panose="020B0604020202020204" pitchFamily="34" charset="0"/>
              </a:rPr>
              <a:t>)</a:t>
            </a:r>
            <a:endParaRPr lang="en-IN" sz="2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976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xEl>
                                              <p:pRg st="10" end="10"/>
                                            </p:txEl>
                                          </p:spTgt>
                                        </p:tgtEl>
                                        <p:attrNameLst>
                                          <p:attrName>style.visibility</p:attrName>
                                        </p:attrNameLst>
                                      </p:cBhvr>
                                      <p:to>
                                        <p:strVal val="visible"/>
                                      </p:to>
                                    </p:set>
                                    <p:animEffect transition="in" filter="fade">
                                      <p:cBhvr>
                                        <p:cTn id="15" dur="1000"/>
                                        <p:tgtEl>
                                          <p:spTgt spid="12">
                                            <p:txEl>
                                              <p:pRg st="10" end="10"/>
                                            </p:txEl>
                                          </p:spTgt>
                                        </p:tgtEl>
                                      </p:cBhvr>
                                    </p:animEffect>
                                    <p:anim calcmode="lin" valueType="num">
                                      <p:cBhvr>
                                        <p:cTn id="16"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7"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2">
                                            <p:txEl>
                                              <p:pRg st="11" end="11"/>
                                            </p:txEl>
                                          </p:spTgt>
                                        </p:tgtEl>
                                        <p:attrNameLst>
                                          <p:attrName>style.visibility</p:attrName>
                                        </p:attrNameLst>
                                      </p:cBhvr>
                                      <p:to>
                                        <p:strVal val="visible"/>
                                      </p:to>
                                    </p:set>
                                    <p:animEffect transition="in" filter="fade">
                                      <p:cBhvr>
                                        <p:cTn id="20" dur="1000"/>
                                        <p:tgtEl>
                                          <p:spTgt spid="12">
                                            <p:txEl>
                                              <p:pRg st="11" end="11"/>
                                            </p:txEl>
                                          </p:spTgt>
                                        </p:tgtEl>
                                      </p:cBhvr>
                                    </p:animEffect>
                                    <p:anim calcmode="lin" valueType="num">
                                      <p:cBhvr>
                                        <p:cTn id="21"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22"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Small Omega Notation</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4" name="Rectangle 13"/>
          <p:cNvSpPr/>
          <p:nvPr/>
        </p:nvSpPr>
        <p:spPr>
          <a:xfrm>
            <a:off x="381000" y="1219200"/>
            <a:ext cx="8305800" cy="3170099"/>
          </a:xfrm>
          <a:prstGeom prst="rect">
            <a:avLst/>
          </a:prstGeom>
        </p:spPr>
        <p:txBody>
          <a:bodyPr wrap="square">
            <a:spAutoFit/>
          </a:bodyPr>
          <a:lstStyle/>
          <a:p>
            <a:r>
              <a:rPr lang="en-US" dirty="0"/>
              <a:t> </a:t>
            </a:r>
            <a:endParaRPr lang="en-US" b="1" dirty="0"/>
          </a:p>
          <a:p>
            <a:pPr marL="342900" indent="-342900">
              <a:buFont typeface="Arial" panose="020B0604020202020204" pitchFamily="34" charset="0"/>
              <a:buChar char="•"/>
            </a:pPr>
            <a:r>
              <a:rPr lang="en-US" sz="2200" dirty="0"/>
              <a:t>lower bound that is not asymptotically tight </a:t>
            </a:r>
          </a:p>
          <a:p>
            <a:r>
              <a:rPr lang="en-US" sz="2200" dirty="0"/>
              <a:t>                    f(n) = ω(g(n)) if </a:t>
            </a:r>
            <a:r>
              <a:rPr lang="pt-BR" sz="2200" dirty="0"/>
              <a:t>c(g(n))&lt; f(n) for all n≥ n0</a:t>
            </a:r>
          </a:p>
          <a:p>
            <a:endParaRPr lang="pt-BR" sz="2200" dirty="0"/>
          </a:p>
          <a:p>
            <a:pPr marL="342900" indent="-342900">
              <a:spcBef>
                <a:spcPct val="0"/>
              </a:spcBef>
              <a:buFont typeface="Arial" panose="020B0604020202020204" pitchFamily="34" charset="0"/>
              <a:buChar char="•"/>
            </a:pPr>
            <a:r>
              <a:rPr lang="en-US" sz="2200" i="1" dirty="0"/>
              <a:t>f</a:t>
            </a:r>
            <a:r>
              <a:rPr lang="en-US" sz="2200" dirty="0"/>
              <a:t>(</a:t>
            </a:r>
            <a:r>
              <a:rPr lang="en-US" sz="2200" i="1" dirty="0"/>
              <a:t>n</a:t>
            </a:r>
            <a:r>
              <a:rPr lang="en-US" sz="2200" dirty="0"/>
              <a:t>) becomes arbitrarily large  relative to </a:t>
            </a:r>
            <a:r>
              <a:rPr lang="en-US" sz="2200" i="1" dirty="0"/>
              <a:t>g</a:t>
            </a:r>
            <a:r>
              <a:rPr lang="en-US" sz="2200" dirty="0"/>
              <a:t>(</a:t>
            </a:r>
            <a:r>
              <a:rPr lang="en-US" sz="2200" i="1" dirty="0"/>
              <a:t>n</a:t>
            </a:r>
            <a:r>
              <a:rPr lang="en-US" sz="2200" dirty="0"/>
              <a:t>)</a:t>
            </a:r>
            <a:r>
              <a:rPr lang="en-US" sz="2200" i="1" dirty="0"/>
              <a:t> </a:t>
            </a:r>
            <a:r>
              <a:rPr lang="en-US" sz="2200" dirty="0"/>
              <a:t>as </a:t>
            </a:r>
            <a:r>
              <a:rPr lang="en-US" sz="2200" i="1" dirty="0"/>
              <a:t>n </a:t>
            </a:r>
            <a:r>
              <a:rPr lang="en-US" sz="2200" dirty="0"/>
              <a:t>approaches infinity:</a:t>
            </a:r>
          </a:p>
          <a:p>
            <a:pPr>
              <a:spcBef>
                <a:spcPct val="0"/>
              </a:spcBef>
              <a:buFontTx/>
              <a:buNone/>
            </a:pPr>
            <a:r>
              <a:rPr lang="en-US" sz="2200" i="1" dirty="0">
                <a:solidFill>
                  <a:srgbClr val="FF3300"/>
                </a:solidFill>
              </a:rPr>
              <a:t>				</a:t>
            </a:r>
            <a:r>
              <a:rPr lang="en-US" sz="2200" i="1" dirty="0" err="1">
                <a:solidFill>
                  <a:srgbClr val="FF3300"/>
                </a:solidFill>
              </a:rPr>
              <a:t>lim</a:t>
            </a:r>
            <a:r>
              <a:rPr lang="en-US" sz="2200" i="1" dirty="0">
                <a:solidFill>
                  <a:srgbClr val="FF3300"/>
                </a:solidFill>
              </a:rPr>
              <a:t> </a:t>
            </a:r>
            <a:r>
              <a:rPr lang="en-US" sz="2200" dirty="0">
                <a:solidFill>
                  <a:srgbClr val="FF3300"/>
                </a:solidFill>
                <a:sym typeface="Symbol" pitchFamily="18" charset="2"/>
              </a:rPr>
              <a:t>[</a:t>
            </a:r>
            <a:r>
              <a:rPr lang="en-US" sz="2200" i="1" dirty="0">
                <a:solidFill>
                  <a:srgbClr val="FF3300"/>
                </a:solidFill>
              </a:rPr>
              <a:t>f</a:t>
            </a:r>
            <a:r>
              <a:rPr lang="en-US" sz="2200" dirty="0">
                <a:solidFill>
                  <a:srgbClr val="FF3300"/>
                </a:solidFill>
              </a:rPr>
              <a:t>(</a:t>
            </a:r>
            <a:r>
              <a:rPr lang="en-US" sz="2200" i="1" dirty="0">
                <a:solidFill>
                  <a:srgbClr val="FF3300"/>
                </a:solidFill>
              </a:rPr>
              <a:t>n</a:t>
            </a:r>
            <a:r>
              <a:rPr lang="en-US" sz="2200" dirty="0">
                <a:solidFill>
                  <a:srgbClr val="FF3300"/>
                </a:solidFill>
              </a:rPr>
              <a:t>) / </a:t>
            </a:r>
            <a:r>
              <a:rPr lang="en-US" sz="2200" i="1" dirty="0">
                <a:solidFill>
                  <a:srgbClr val="FF3300"/>
                </a:solidFill>
              </a:rPr>
              <a:t>g</a:t>
            </a:r>
            <a:r>
              <a:rPr lang="en-US" sz="2200" dirty="0">
                <a:solidFill>
                  <a:srgbClr val="FF3300"/>
                </a:solidFill>
              </a:rPr>
              <a:t>(</a:t>
            </a:r>
            <a:r>
              <a:rPr lang="en-US" sz="2200" i="1" dirty="0">
                <a:solidFill>
                  <a:srgbClr val="FF3300"/>
                </a:solidFill>
              </a:rPr>
              <a:t>n</a:t>
            </a:r>
            <a:r>
              <a:rPr lang="en-US" sz="2200" dirty="0">
                <a:solidFill>
                  <a:srgbClr val="FF3300"/>
                </a:solidFill>
              </a:rPr>
              <a:t>)] = </a:t>
            </a:r>
            <a:r>
              <a:rPr lang="en-US" sz="2200" dirty="0">
                <a:solidFill>
                  <a:srgbClr val="FF3300"/>
                </a:solidFill>
                <a:sym typeface="Symbol" pitchFamily="18" charset="2"/>
              </a:rPr>
              <a:t>.</a:t>
            </a:r>
            <a:endParaRPr lang="en-US" sz="2200" dirty="0">
              <a:solidFill>
                <a:srgbClr val="FF3300"/>
              </a:solidFill>
            </a:endParaRPr>
          </a:p>
          <a:p>
            <a:pPr>
              <a:spcBef>
                <a:spcPct val="0"/>
              </a:spcBef>
              <a:buFont typeface="Wingdings" pitchFamily="2" charset="2"/>
              <a:buNone/>
            </a:pPr>
            <a:r>
              <a:rPr lang="en-US" sz="2200" dirty="0">
                <a:solidFill>
                  <a:srgbClr val="3DDE2C"/>
                </a:solidFill>
              </a:rPr>
              <a:t>                                                             </a:t>
            </a:r>
            <a:r>
              <a:rPr lang="en-US" sz="2200" i="1" baseline="60000" dirty="0">
                <a:solidFill>
                  <a:srgbClr val="FF3300"/>
                </a:solidFill>
              </a:rPr>
              <a:t>n</a:t>
            </a:r>
            <a:r>
              <a:rPr lang="en-US" sz="2200" i="1" baseline="60000" dirty="0">
                <a:solidFill>
                  <a:srgbClr val="FF3300"/>
                </a:solidFill>
                <a:sym typeface="Symbol" pitchFamily="18" charset="2"/>
              </a:rPr>
              <a:t></a:t>
            </a:r>
            <a:r>
              <a:rPr lang="en-US" sz="2200" i="1" dirty="0">
                <a:solidFill>
                  <a:srgbClr val="FF3300"/>
                </a:solidFill>
              </a:rPr>
              <a:t> </a:t>
            </a:r>
            <a:endParaRPr lang="en-US" sz="2200" dirty="0">
              <a:solidFill>
                <a:srgbClr val="FF3300"/>
              </a:solidFill>
            </a:endParaRPr>
          </a:p>
          <a:p>
            <a:pPr marL="342900" indent="-342900">
              <a:spcBef>
                <a:spcPct val="0"/>
              </a:spcBef>
              <a:spcAft>
                <a:spcPct val="20000"/>
              </a:spcAft>
              <a:buFont typeface="Arial" panose="020B0604020202020204" pitchFamily="34" charset="0"/>
              <a:buChar char="•"/>
            </a:pPr>
            <a:r>
              <a:rPr lang="en-US" sz="2200" i="1" dirty="0"/>
              <a:t>g</a:t>
            </a:r>
            <a:r>
              <a:rPr lang="en-US" sz="2200" dirty="0"/>
              <a:t>(</a:t>
            </a:r>
            <a:r>
              <a:rPr lang="en-US" sz="2200" i="1" dirty="0"/>
              <a:t>n</a:t>
            </a:r>
            <a:r>
              <a:rPr lang="en-US" sz="2200" dirty="0"/>
              <a:t>) is a</a:t>
            </a:r>
            <a:r>
              <a:rPr lang="en-US" sz="2200" i="1" dirty="0">
                <a:solidFill>
                  <a:srgbClr val="3DDE2C"/>
                </a:solidFill>
              </a:rPr>
              <a:t> </a:t>
            </a:r>
            <a:r>
              <a:rPr lang="en-US" sz="2200" b="1" i="1" dirty="0">
                <a:solidFill>
                  <a:srgbClr val="CC0000"/>
                </a:solidFill>
              </a:rPr>
              <a:t>lower bound</a:t>
            </a:r>
            <a:r>
              <a:rPr lang="en-US" sz="2200" dirty="0"/>
              <a:t> for </a:t>
            </a:r>
            <a:r>
              <a:rPr lang="en-US" sz="2200" i="1" dirty="0"/>
              <a:t>f</a:t>
            </a:r>
            <a:r>
              <a:rPr lang="en-US" sz="2200" dirty="0"/>
              <a:t>(</a:t>
            </a:r>
            <a:r>
              <a:rPr lang="en-US" sz="2200" i="1" dirty="0"/>
              <a:t>n</a:t>
            </a:r>
            <a:r>
              <a:rPr lang="en-US" sz="2200" dirty="0"/>
              <a:t>)</a:t>
            </a:r>
            <a:r>
              <a:rPr lang="en-US" sz="2200" i="1" dirty="0"/>
              <a:t> </a:t>
            </a:r>
            <a:r>
              <a:rPr lang="en-US" sz="2200" dirty="0"/>
              <a:t>that is not asymptotically tight</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4">
                                            <p:txEl>
                                              <p:pRg st="7" end="7"/>
                                            </p:txEl>
                                          </p:spTgt>
                                        </p:tgtEl>
                                        <p:attrNameLst>
                                          <p:attrName>style.visibility</p:attrName>
                                        </p:attrNameLst>
                                      </p:cBhvr>
                                      <p:to>
                                        <p:strVal val="visible"/>
                                      </p:to>
                                    </p:set>
                                    <p:animEffect transition="in" filter="fade">
                                      <p:cBhvr>
                                        <p:cTn id="13" dur="1000"/>
                                        <p:tgtEl>
                                          <p:spTgt spid="14">
                                            <p:txEl>
                                              <p:pRg st="7" end="7"/>
                                            </p:txEl>
                                          </p:spTgt>
                                        </p:tgtEl>
                                      </p:cBhvr>
                                    </p:animEffect>
                                    <p:anim calcmode="lin" valueType="num">
                                      <p:cBhvr>
                                        <p:cTn id="14"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3200" dirty="0"/>
              <a:t>Small Omega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12" name="Rectangle 11">
            <a:extLst>
              <a:ext uri="{FF2B5EF4-FFF2-40B4-BE49-F238E27FC236}">
                <a16:creationId xmlns:a16="http://schemas.microsoft.com/office/drawing/2014/main" xmlns="" id="{52D89560-861C-4388-94B6-0AB5E290099C}"/>
              </a:ext>
            </a:extLst>
          </p:cNvPr>
          <p:cNvSpPr/>
          <p:nvPr/>
        </p:nvSpPr>
        <p:spPr>
          <a:xfrm>
            <a:off x="685800" y="9144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200" dirty="0" err="1"/>
              <a:t>lim</a:t>
            </a:r>
            <a:r>
              <a:rPr lang="en-IN" sz="2200" dirty="0"/>
              <a:t>   (</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r>
              <a:rPr lang="en-IN" sz="2200" dirty="0">
                <a:solidFill>
                  <a:srgbClr val="000000"/>
                </a:solidFill>
                <a:latin typeface="MathJax_Math-italic"/>
                <a:ea typeface="Times New Roman" panose="02020603050405020304" pitchFamily="18" charset="0"/>
                <a:cs typeface="Arial" panose="020B0604020202020204" pitchFamily="34" charset="0"/>
              </a:rPr>
              <a:t> 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 </a:t>
            </a:r>
            <a:r>
              <a:rPr lang="en-IN" sz="2200" dirty="0"/>
              <a:t>)=0</a:t>
            </a:r>
          </a:p>
          <a:p>
            <a:pPr marL="30480" marR="30480" algn="just">
              <a:lnSpc>
                <a:spcPct val="107000"/>
              </a:lnSpc>
            </a:pPr>
            <a:r>
              <a:rPr lang="en-IN" sz="2200" dirty="0"/>
              <a:t>		        n→∞</a:t>
            </a: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j-lt"/>
                <a:ea typeface="Times New Roman" panose="02020603050405020304" pitchFamily="18" charset="0"/>
                <a:cs typeface="Arial" panose="020B0604020202020204" pitchFamily="34" charset="0"/>
              </a:rPr>
              <a:t>                                    </a:t>
            </a:r>
            <a:r>
              <a:rPr lang="en-US" sz="2200" dirty="0"/>
              <a:t>ω </a:t>
            </a:r>
            <a:r>
              <a:rPr lang="en-IN" sz="2200" dirty="0">
                <a:solidFill>
                  <a:srgbClr val="000000"/>
                </a:solidFill>
                <a:latin typeface="+mj-lt"/>
                <a:ea typeface="Times New Roman" panose="02020603050405020304" pitchFamily="18" charset="0"/>
                <a:cs typeface="Arial" panose="020B0604020202020204" pitchFamily="34" charset="0"/>
              </a:rPr>
              <a:t>(g(n))</a:t>
            </a:r>
            <a:r>
              <a:rPr lang="en-IN" sz="2200" dirty="0">
                <a:solidFill>
                  <a:srgbClr val="000000"/>
                </a:solidFill>
                <a:latin typeface="+mj-lt"/>
                <a:ea typeface="Times New Roman" panose="02020603050405020304" pitchFamily="18" charset="0"/>
                <a:cs typeface="Times New Roman" panose="02020603050405020304" pitchFamily="18" charset="0"/>
              </a:rPr>
              <a:t>, i.e. </a:t>
            </a:r>
            <a:r>
              <a:rPr lang="en-US" sz="2200" dirty="0"/>
              <a:t> ω</a:t>
            </a:r>
            <a:r>
              <a:rPr lang="en-IN" sz="2200" dirty="0">
                <a:solidFill>
                  <a:srgbClr val="000000"/>
                </a:solidFill>
                <a:latin typeface="+mj-lt"/>
                <a:ea typeface="Times New Roman" panose="02020603050405020304" pitchFamily="18" charset="0"/>
                <a:cs typeface="Arial" panose="020B0604020202020204" pitchFamily="34" charset="0"/>
              </a:rPr>
              <a:t>(n</a:t>
            </a:r>
            <a:r>
              <a:rPr lang="en-IN" sz="2200" baseline="30000" dirty="0">
                <a:solidFill>
                  <a:srgbClr val="000000"/>
                </a:solidFill>
                <a:latin typeface="+mj-lt"/>
                <a:ea typeface="Times New Roman" panose="02020603050405020304" pitchFamily="18" charset="0"/>
                <a:cs typeface="Arial" panose="020B0604020202020204" pitchFamily="34" charset="0"/>
              </a:rPr>
              <a:t>4</a:t>
            </a:r>
            <a:r>
              <a:rPr lang="en-IN" sz="2200" dirty="0">
                <a:solidFill>
                  <a:srgbClr val="000000"/>
                </a:solidFill>
                <a:latin typeface="+mj-lt"/>
                <a:ea typeface="Times New Roman" panose="02020603050405020304" pitchFamily="18" charset="0"/>
                <a:cs typeface="Arial" panose="020B0604020202020204" pitchFamily="34" charset="0"/>
              </a:rPr>
              <a:t>)</a:t>
            </a:r>
            <a:endParaRPr lang="en-IN" sz="2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65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xEl>
                                              <p:pRg st="10" end="10"/>
                                            </p:txEl>
                                          </p:spTgt>
                                        </p:tgtEl>
                                        <p:attrNameLst>
                                          <p:attrName>style.visibility</p:attrName>
                                        </p:attrNameLst>
                                      </p:cBhvr>
                                      <p:to>
                                        <p:strVal val="visible"/>
                                      </p:to>
                                    </p:set>
                                    <p:animEffect transition="in" filter="fade">
                                      <p:cBhvr>
                                        <p:cTn id="13" dur="1000"/>
                                        <p:tgtEl>
                                          <p:spTgt spid="12">
                                            <p:txEl>
                                              <p:pRg st="10" end="10"/>
                                            </p:txEl>
                                          </p:spTgt>
                                        </p:tgtEl>
                                      </p:cBhvr>
                                    </p:animEffect>
                                    <p:anim calcmode="lin" valueType="num">
                                      <p:cBhvr>
                                        <p:cTn id="14"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2">
                                            <p:txEl>
                                              <p:pRg st="11" end="11"/>
                                            </p:txEl>
                                          </p:spTgt>
                                        </p:tgtEl>
                                        <p:attrNameLst>
                                          <p:attrName>style.visibility</p:attrName>
                                        </p:attrNameLst>
                                      </p:cBhvr>
                                      <p:to>
                                        <p:strVal val="visible"/>
                                      </p:to>
                                    </p:set>
                                    <p:animEffect transition="in" filter="fade">
                                      <p:cBhvr>
                                        <p:cTn id="18" dur="1000"/>
                                        <p:tgtEl>
                                          <p:spTgt spid="12">
                                            <p:txEl>
                                              <p:pRg st="11" end="11"/>
                                            </p:txEl>
                                          </p:spTgt>
                                        </p:tgtEl>
                                      </p:cBhvr>
                                    </p:animEffect>
                                    <p:anim calcmode="lin" valueType="num">
                                      <p:cBhvr>
                                        <p:cTn id="19"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20"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r>
              <a:rPr lang="en-US" sz="2200" dirty="0"/>
              <a:t>Different methods of solving recursion</a:t>
            </a:r>
          </a:p>
          <a:p>
            <a:pPr marL="0" indent="0">
              <a:buNone/>
            </a:pPr>
            <a:endParaRPr lang="en-US" sz="2200" dirty="0"/>
          </a:p>
          <a:p>
            <a:r>
              <a:rPr lang="en-US" sz="2200" dirty="0"/>
              <a:t>Substitution/ Iteration method</a:t>
            </a:r>
          </a:p>
          <a:p>
            <a:endParaRPr lang="en-US" sz="2200" dirty="0"/>
          </a:p>
          <a:p>
            <a:r>
              <a:rPr lang="en-US" sz="2200" dirty="0"/>
              <a:t>  Recursion Tree method</a:t>
            </a:r>
          </a:p>
          <a:p>
            <a:endParaRPr lang="en-US" sz="2200" dirty="0"/>
          </a:p>
          <a:p>
            <a:r>
              <a:rPr lang="en-US" sz="2200" dirty="0"/>
              <a:t>  Master method</a:t>
            </a:r>
          </a:p>
          <a:p>
            <a:endParaRPr 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Recursion (CO1)- Objective</a:t>
            </a:r>
          </a:p>
        </p:txBody>
      </p:sp>
    </p:spTree>
    <p:extLst>
      <p:ext uri="{BB962C8B-B14F-4D97-AF65-F5344CB8AC3E}">
        <p14:creationId xmlns:p14="http://schemas.microsoft.com/office/powerpoint/2010/main" val="2919077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Algorithm</a:t>
            </a:r>
          </a:p>
          <a:p>
            <a:pPr algn="just"/>
            <a:r>
              <a:rPr lang="en-US" sz="2400" dirty="0"/>
              <a:t>Mathematical concepts of limits and summation</a:t>
            </a:r>
          </a:p>
          <a:p>
            <a:pPr marL="0" indent="0" algn="just">
              <a:buNone/>
            </a:pPr>
            <a:endParaRPr lang="en-US" sz="2200" dirty="0"/>
          </a:p>
          <a:p>
            <a:pPr algn="just"/>
            <a:r>
              <a:rPr lang="en-US" sz="2400" b="1" dirty="0"/>
              <a:t>Recap</a:t>
            </a:r>
          </a:p>
          <a:p>
            <a:pPr algn="just"/>
            <a:r>
              <a:rPr lang="en-US" sz="2200" dirty="0"/>
              <a:t>Asymptotic notations</a:t>
            </a:r>
          </a:p>
          <a:p>
            <a:endParaRPr lang="en-US"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 and Recap</a:t>
            </a:r>
          </a:p>
        </p:txBody>
      </p:sp>
    </p:spTree>
    <p:extLst>
      <p:ext uri="{BB962C8B-B14F-4D97-AF65-F5344CB8AC3E}">
        <p14:creationId xmlns:p14="http://schemas.microsoft.com/office/powerpoint/2010/main" val="322294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t>                             Recursion (CO1)</a:t>
            </a: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9" name="Rectangle 8"/>
          <p:cNvSpPr/>
          <p:nvPr/>
        </p:nvSpPr>
        <p:spPr>
          <a:xfrm>
            <a:off x="533400" y="990600"/>
            <a:ext cx="8077200" cy="5170646"/>
          </a:xfrm>
          <a:prstGeom prst="rect">
            <a:avLst/>
          </a:prstGeom>
        </p:spPr>
        <p:txBody>
          <a:bodyPr wrap="square">
            <a:spAutoFit/>
          </a:bodyPr>
          <a:lstStyle/>
          <a:p>
            <a:pPr marL="342900" indent="-342900" algn="just">
              <a:buFont typeface="Arial" panose="020B0604020202020204" pitchFamily="34" charset="0"/>
              <a:buChar char="•"/>
            </a:pPr>
            <a:r>
              <a:rPr lang="en-IN" sz="2200" dirty="0"/>
              <a:t>The process in which a function calls itself directly or indirectly is called recursion and the corresponding function is called as recursive function. </a:t>
            </a:r>
          </a:p>
          <a:p>
            <a:pPr marL="342900" indent="-342900" algn="just">
              <a:buFont typeface="Arial" panose="020B0604020202020204" pitchFamily="34" charset="0"/>
              <a:buChar char="•"/>
            </a:pPr>
            <a:r>
              <a:rPr lang="en-IN" sz="2200" dirty="0"/>
              <a:t>Using recursive algorithm, certain problems can be solved quite easily. </a:t>
            </a:r>
          </a:p>
          <a:p>
            <a:pPr marL="342900" indent="-342900" algn="just">
              <a:buFont typeface="Arial" panose="020B0604020202020204" pitchFamily="34" charset="0"/>
              <a:buChar char="•"/>
            </a:pPr>
            <a:r>
              <a:rPr lang="en-IN" sz="2200" dirty="0"/>
              <a:t>Examples of such problems are </a:t>
            </a:r>
            <a:r>
              <a:rPr lang="en-IN" sz="2200" dirty="0">
                <a:hlinkClick r:id="rId2">
                  <a:extLst>
                    <a:ext uri="{A12FA001-AC4F-418D-AE19-62706E023703}">
                      <ahyp:hlinkClr xmlns:ahyp="http://schemas.microsoft.com/office/drawing/2018/hyperlinkcolor" xmlns="" val="tx"/>
                    </a:ext>
                  </a:extLst>
                </a:hlinkClick>
              </a:rPr>
              <a:t>Towers of Hanoi (TOH)</a:t>
            </a:r>
            <a:r>
              <a:rPr lang="en-IN" sz="2200" dirty="0"/>
              <a:t>, </a:t>
            </a:r>
            <a:r>
              <a:rPr lang="en-IN" sz="2200" dirty="0" err="1">
                <a:hlinkClick r:id="rId3">
                  <a:extLst>
                    <a:ext uri="{A12FA001-AC4F-418D-AE19-62706E023703}">
                      <ahyp:hlinkClr xmlns:ahyp="http://schemas.microsoft.com/office/drawing/2018/hyperlinkcolor" xmlns="" val="tx"/>
                    </a:ext>
                  </a:extLst>
                </a:hlinkClick>
              </a:rPr>
              <a:t>Inorder</a:t>
            </a:r>
            <a:r>
              <a:rPr lang="en-IN" sz="2200" dirty="0">
                <a:hlinkClick r:id="rId3">
                  <a:extLst>
                    <a:ext uri="{A12FA001-AC4F-418D-AE19-62706E023703}">
                      <ahyp:hlinkClr xmlns:ahyp="http://schemas.microsoft.com/office/drawing/2018/hyperlinkcolor" xmlns="" val="tx"/>
                    </a:ext>
                  </a:extLst>
                </a:hlinkClick>
              </a:rPr>
              <a:t>/</a:t>
            </a:r>
            <a:r>
              <a:rPr lang="en-IN" sz="2200" dirty="0" err="1">
                <a:hlinkClick r:id="rId3">
                  <a:extLst>
                    <a:ext uri="{A12FA001-AC4F-418D-AE19-62706E023703}">
                      <ahyp:hlinkClr xmlns:ahyp="http://schemas.microsoft.com/office/drawing/2018/hyperlinkcolor" xmlns="" val="tx"/>
                    </a:ext>
                  </a:extLst>
                </a:hlinkClick>
              </a:rPr>
              <a:t>Preorder</a:t>
            </a:r>
            <a:r>
              <a:rPr lang="en-IN" sz="2200" dirty="0">
                <a:hlinkClick r:id="rId3">
                  <a:extLst>
                    <a:ext uri="{A12FA001-AC4F-418D-AE19-62706E023703}">
                      <ahyp:hlinkClr xmlns:ahyp="http://schemas.microsoft.com/office/drawing/2018/hyperlinkcolor" xmlns="" val="tx"/>
                    </a:ext>
                  </a:extLst>
                </a:hlinkClick>
              </a:rPr>
              <a:t>/</a:t>
            </a:r>
            <a:r>
              <a:rPr lang="en-IN" sz="2200" dirty="0" err="1">
                <a:hlinkClick r:id="rId3">
                  <a:extLst>
                    <a:ext uri="{A12FA001-AC4F-418D-AE19-62706E023703}">
                      <ahyp:hlinkClr xmlns:ahyp="http://schemas.microsoft.com/office/drawing/2018/hyperlinkcolor" xmlns="" val="tx"/>
                    </a:ext>
                  </a:extLst>
                </a:hlinkClick>
              </a:rPr>
              <a:t>Postorder</a:t>
            </a:r>
            <a:r>
              <a:rPr lang="en-IN" sz="2200" dirty="0">
                <a:hlinkClick r:id="rId3">
                  <a:extLst>
                    <a:ext uri="{A12FA001-AC4F-418D-AE19-62706E023703}">
                      <ahyp:hlinkClr xmlns:ahyp="http://schemas.microsoft.com/office/drawing/2018/hyperlinkcolor" xmlns="" val="tx"/>
                    </a:ext>
                  </a:extLst>
                </a:hlinkClick>
              </a:rPr>
              <a:t> Tree Traversals</a:t>
            </a:r>
            <a:r>
              <a:rPr lang="en-IN" sz="2200" dirty="0"/>
              <a:t>, </a:t>
            </a:r>
            <a:r>
              <a:rPr lang="en-IN" sz="2200" dirty="0">
                <a:hlinkClick r:id="rId4">
                  <a:extLst>
                    <a:ext uri="{A12FA001-AC4F-418D-AE19-62706E023703}">
                      <ahyp:hlinkClr xmlns:ahyp="http://schemas.microsoft.com/office/drawing/2018/hyperlinkcolor" xmlns="" val="tx"/>
                    </a:ext>
                  </a:extLst>
                </a:hlinkClick>
              </a:rPr>
              <a:t>DFS of Graph</a:t>
            </a:r>
            <a:r>
              <a:rPr lang="en-IN" sz="2200" dirty="0"/>
              <a:t>, etc.</a:t>
            </a:r>
          </a:p>
          <a:p>
            <a:pPr marL="342900" indent="-342900" algn="just">
              <a:buFont typeface="Arial" panose="020B0604020202020204" pitchFamily="34" charset="0"/>
              <a:buChar char="•"/>
            </a:pPr>
            <a:r>
              <a:rPr lang="en-US" sz="2200" dirty="0"/>
              <a:t>The running time of recursive algorithms is represented by an equation that describes a function in terms of its value on smaller functions.  For </a:t>
            </a:r>
            <a:r>
              <a:rPr lang="en-US" sz="2200" dirty="0" err="1"/>
              <a:t>eg.</a:t>
            </a:r>
            <a:endParaRPr lang="en-US" sz="2200" dirty="0"/>
          </a:p>
          <a:p>
            <a:r>
              <a:rPr lang="en-US" sz="2200" dirty="0"/>
              <a:t>                      T(n)</a:t>
            </a:r>
            <a:r>
              <a:rPr lang="en-US" sz="2400" dirty="0"/>
              <a:t> =  </a:t>
            </a:r>
            <a:r>
              <a:rPr lang="en-US" sz="6600" dirty="0"/>
              <a:t>{  </a:t>
            </a:r>
            <a:endParaRPr lang="en-US" sz="1400" dirty="0"/>
          </a:p>
          <a:p>
            <a:endParaRPr lang="en-US" sz="2200" dirty="0"/>
          </a:p>
        </p:txBody>
      </p:sp>
      <p:sp>
        <p:nvSpPr>
          <p:cNvPr id="13" name="Rectangle 12"/>
          <p:cNvSpPr/>
          <p:nvPr/>
        </p:nvSpPr>
        <p:spPr>
          <a:xfrm>
            <a:off x="398585" y="3334100"/>
            <a:ext cx="8153400" cy="923330"/>
          </a:xfrm>
          <a:prstGeom prst="rect">
            <a:avLst/>
          </a:prstGeom>
        </p:spPr>
        <p:txBody>
          <a:bodyPr wrap="square">
            <a:spAutoFit/>
          </a:bodyPr>
          <a:lstStyle/>
          <a:p>
            <a:endParaRPr lang="en-US" dirty="0"/>
          </a:p>
          <a:p>
            <a:endParaRPr lang="en-US" dirty="0"/>
          </a:p>
          <a:p>
            <a:r>
              <a:rPr lang="en-US" dirty="0"/>
              <a:t>   </a:t>
            </a:r>
            <a:endParaRPr lang="en-US" sz="2200" dirty="0"/>
          </a:p>
        </p:txBody>
      </p:sp>
      <p:sp useBgFill="1">
        <p:nvSpPr>
          <p:cNvPr id="11" name="Rectangle 10">
            <a:extLst>
              <a:ext uri="{FF2B5EF4-FFF2-40B4-BE49-F238E27FC236}">
                <a16:creationId xmlns:a16="http://schemas.microsoft.com/office/drawing/2014/main" xmlns="" id="{ADDCE7F8-C405-40FD-B6AB-5873CF6EDDE4}"/>
              </a:ext>
            </a:extLst>
          </p:cNvPr>
          <p:cNvSpPr/>
          <p:nvPr/>
        </p:nvSpPr>
        <p:spPr>
          <a:xfrm>
            <a:off x="3256085" y="4811590"/>
            <a:ext cx="24384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solidFill>
                <a:schemeClr val="tx1"/>
              </a:solidFill>
            </a:endParaRPr>
          </a:p>
          <a:p>
            <a:r>
              <a:rPr lang="en-US" sz="2200" dirty="0">
                <a:solidFill>
                  <a:schemeClr val="tx1"/>
                </a:solidFill>
              </a:rPr>
              <a:t>C                       n=1</a:t>
            </a:r>
          </a:p>
          <a:p>
            <a:endParaRPr lang="en-US" sz="2200" dirty="0">
              <a:solidFill>
                <a:schemeClr val="tx1"/>
              </a:solidFill>
            </a:endParaRPr>
          </a:p>
          <a:p>
            <a:r>
              <a:rPr lang="en-US" sz="2200" dirty="0">
                <a:solidFill>
                  <a:schemeClr val="tx1"/>
                </a:solidFill>
              </a:rPr>
              <a:t>2T(n/2) +</a:t>
            </a:r>
            <a:r>
              <a:rPr lang="en-US" sz="2200" dirty="0" err="1">
                <a:solidFill>
                  <a:schemeClr val="tx1"/>
                </a:solidFill>
              </a:rPr>
              <a:t>cn</a:t>
            </a:r>
            <a:r>
              <a:rPr lang="en-US" sz="2200" dirty="0">
                <a:solidFill>
                  <a:schemeClr val="tx1"/>
                </a:solidFill>
              </a:rPr>
              <a:t>       n&gt;1</a:t>
            </a:r>
          </a:p>
          <a:p>
            <a:pPr algn="ct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37" y="1166018"/>
            <a:ext cx="8382000" cy="4525963"/>
          </a:xfrm>
        </p:spPr>
        <p:txBody>
          <a:bodyPr>
            <a:normAutofit fontScale="77500" lnSpcReduction="20000"/>
          </a:bodyPr>
          <a:lstStyle/>
          <a:p>
            <a:pPr algn="just"/>
            <a:r>
              <a:rPr lang="en-US" sz="2300" dirty="0"/>
              <a:t>First, we will start with the internet which is very much important for our daily life and we cannot even imagine our life without the internet and it is the outcome of clever and creative algorithms. Numerous sites on the internet can operate and falsify this huge number of data only with the help of these algorithms.</a:t>
            </a:r>
          </a:p>
          <a:p>
            <a:pPr marL="0" indent="0" algn="just">
              <a:buNone/>
            </a:pPr>
            <a:r>
              <a:rPr lang="en-US" sz="2300" dirty="0"/>
              <a:t> </a:t>
            </a:r>
          </a:p>
          <a:p>
            <a:pPr algn="just"/>
            <a:r>
              <a:rPr lang="en-US" sz="2300" dirty="0"/>
              <a:t>The everyday electronic commerce activities are massively subject to our data, for example, credit or debit card numbers, passwords, OTPs, and many more. The </a:t>
            </a:r>
            <a:r>
              <a:rPr lang="en-US" sz="2300" dirty="0" err="1"/>
              <a:t>centre</a:t>
            </a:r>
            <a:r>
              <a:rPr lang="en-US" sz="2300" dirty="0"/>
              <a:t> technologies used incorporate public-key </a:t>
            </a:r>
            <a:r>
              <a:rPr lang="en-US" sz="2300" dirty="0" err="1" smtClean="0"/>
              <a:t>cryptocurrency</a:t>
            </a:r>
            <a:r>
              <a:rPr lang="en-US" sz="2300" dirty="0"/>
              <a:t> and digital signatures which depend on mathematical algorithms.</a:t>
            </a:r>
          </a:p>
          <a:p>
            <a:pPr marL="0" indent="0" algn="just">
              <a:buNone/>
            </a:pPr>
            <a:endParaRPr lang="en-US" sz="2300" dirty="0"/>
          </a:p>
          <a:p>
            <a:pPr algn="just"/>
            <a:r>
              <a:rPr lang="en-US" sz="2300" dirty="0"/>
              <a:t>Even an application that doesn't need algorithm content at the application level depends vigorously on the algorithm as the application relies upon hardware, GUI, networking, or object direction and all of these create a substantial use of algorithms.</a:t>
            </a:r>
          </a:p>
          <a:p>
            <a:pPr marL="0" indent="0" algn="just">
              <a:buNone/>
            </a:pPr>
            <a:endParaRPr lang="en-US" sz="2300" dirty="0"/>
          </a:p>
          <a:p>
            <a:pPr algn="just"/>
            <a:r>
              <a:rPr lang="en-US" sz="2300" dirty="0"/>
              <a:t>There are some other vital use cases where the algorithm has been used such as if we watch any video on YouTube then next time we will get related-type advice as recommended videos for us. </a:t>
            </a:r>
          </a:p>
          <a:p>
            <a:pPr marL="0" indent="0">
              <a:buNone/>
            </a:pPr>
            <a:endParaRPr lang="en-US" sz="2200" dirty="0"/>
          </a:p>
        </p:txBody>
      </p:sp>
      <p:sp>
        <p:nvSpPr>
          <p:cNvPr id="6" name="Date Placeholder 5"/>
          <p:cNvSpPr>
            <a:spLocks noGrp="1"/>
          </p:cNvSpPr>
          <p:nvPr>
            <p:ph type="dt" sz="half" idx="10"/>
          </p:nvPr>
        </p:nvSpPr>
        <p:spPr/>
        <p:txBody>
          <a:bodyPr/>
          <a:lstStyle/>
          <a:p>
            <a:r>
              <a:rPr lang="en-US" smtClean="0"/>
              <a:t>08/Sep/2023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Tree>
    <p:extLst>
      <p:ext uri="{BB962C8B-B14F-4D97-AF65-F5344CB8AC3E}">
        <p14:creationId xmlns:p14="http://schemas.microsoft.com/office/powerpoint/2010/main" val="21835103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t>                               Recursion</a:t>
            </a:r>
          </a:p>
        </p:txBody>
      </p:sp>
      <p:sp>
        <p:nvSpPr>
          <p:cNvPr id="13" name="Rectangle 12"/>
          <p:cNvSpPr/>
          <p:nvPr/>
        </p:nvSpPr>
        <p:spPr>
          <a:xfrm>
            <a:off x="457200" y="1089898"/>
            <a:ext cx="8153400" cy="3016210"/>
          </a:xfrm>
          <a:prstGeom prst="rect">
            <a:avLst/>
          </a:prstGeom>
        </p:spPr>
        <p:txBody>
          <a:bodyPr wrap="square">
            <a:spAutoFit/>
          </a:bodyPr>
          <a:lstStyle/>
          <a:p>
            <a:endParaRPr lang="en-US" dirty="0"/>
          </a:p>
          <a:p>
            <a:endParaRPr lang="en-US" dirty="0"/>
          </a:p>
          <a:p>
            <a:r>
              <a:rPr lang="en-US" dirty="0"/>
              <a:t>   </a:t>
            </a:r>
            <a:r>
              <a:rPr lang="en-US" sz="2200" dirty="0"/>
              <a:t>There are three methods to solve recurrence</a:t>
            </a:r>
          </a:p>
          <a:p>
            <a:endParaRPr lang="en-US" sz="2200" dirty="0"/>
          </a:p>
          <a:p>
            <a:pPr>
              <a:buFont typeface="Arial" pitchFamily="34" charset="0"/>
              <a:buChar char="•"/>
            </a:pPr>
            <a:r>
              <a:rPr lang="en-US" sz="2200" dirty="0"/>
              <a:t>  Substitution/ Iteration method</a:t>
            </a:r>
          </a:p>
          <a:p>
            <a:pPr>
              <a:buFont typeface="Arial" pitchFamily="34" charset="0"/>
              <a:buChar char="•"/>
            </a:pPr>
            <a:endParaRPr lang="en-US" sz="2200" dirty="0"/>
          </a:p>
          <a:p>
            <a:pPr>
              <a:buFont typeface="Arial" pitchFamily="34" charset="0"/>
              <a:buChar char="•"/>
            </a:pPr>
            <a:r>
              <a:rPr lang="en-US" sz="2200" dirty="0"/>
              <a:t>  Recursion Tree method</a:t>
            </a:r>
          </a:p>
          <a:p>
            <a:pPr>
              <a:buFont typeface="Arial" pitchFamily="34" charset="0"/>
              <a:buChar char="•"/>
            </a:pPr>
            <a:endParaRPr lang="en-US" sz="2200" dirty="0"/>
          </a:p>
          <a:p>
            <a:pPr>
              <a:buFont typeface="Arial" pitchFamily="34" charset="0"/>
              <a:buChar char="•"/>
            </a:pPr>
            <a:r>
              <a:rPr lang="en-US" sz="2200" dirty="0"/>
              <a:t>  Master method</a:t>
            </a:r>
          </a:p>
        </p:txBody>
      </p:sp>
    </p:spTree>
    <p:extLst>
      <p:ext uri="{BB962C8B-B14F-4D97-AF65-F5344CB8AC3E}">
        <p14:creationId xmlns:p14="http://schemas.microsoft.com/office/powerpoint/2010/main" val="404196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616048" y="1214982"/>
            <a:ext cx="8077200" cy="4647426"/>
          </a:xfrm>
          <a:prstGeom prst="rect">
            <a:avLst/>
          </a:prstGeom>
        </p:spPr>
        <p:txBody>
          <a:bodyPr wrap="square">
            <a:spAutoFit/>
          </a:bodyPr>
          <a:lstStyle/>
          <a:p>
            <a:pPr algn="just"/>
            <a:r>
              <a:rPr lang="en-US" sz="2400" b="1" dirty="0"/>
              <a:t>Substitution/ Iteration method</a:t>
            </a:r>
          </a:p>
          <a:p>
            <a:pPr algn="just"/>
            <a:endParaRPr lang="en-US" sz="2200" dirty="0"/>
          </a:p>
          <a:p>
            <a:pPr algn="just"/>
            <a:r>
              <a:rPr lang="en-US" sz="2200" dirty="0"/>
              <a:t>Guess the form of the answer by experience and creativity or by some heuristics guess the form of the solution. And then use induction to find the constants and show that solution works.</a:t>
            </a:r>
          </a:p>
          <a:p>
            <a:pPr algn="just"/>
            <a:endParaRPr lang="en-US" sz="2200" dirty="0"/>
          </a:p>
          <a:p>
            <a:pPr algn="just"/>
            <a:r>
              <a:rPr lang="en-US" sz="2200" b="1" dirty="0"/>
              <a:t>Example</a:t>
            </a:r>
            <a:r>
              <a:rPr lang="en-US" sz="2200" dirty="0"/>
              <a:t>          Solve T(n)=T(n-1) + 1 and T(1) = </a:t>
            </a:r>
            <a:r>
              <a:rPr lang="az-Cyrl-AZ" sz="2200" dirty="0"/>
              <a:t>Ө(1)</a:t>
            </a:r>
          </a:p>
          <a:p>
            <a:pPr algn="just"/>
            <a:r>
              <a:rPr lang="en-US" sz="2200" dirty="0"/>
              <a:t>                          T(n) = T(n-2) +1+1</a:t>
            </a:r>
          </a:p>
          <a:p>
            <a:pPr algn="just"/>
            <a:r>
              <a:rPr lang="en-US" sz="2200" dirty="0"/>
              <a:t>                         T(n) = T(n-3) +1+1+1</a:t>
            </a:r>
          </a:p>
          <a:p>
            <a:pPr algn="just"/>
            <a:r>
              <a:rPr lang="en-US" sz="2200" dirty="0"/>
              <a:t>                         T(n) = T(n-4) +1+1+1+1</a:t>
            </a:r>
          </a:p>
          <a:p>
            <a:pPr algn="just"/>
            <a:r>
              <a:rPr lang="en-US" sz="2200" dirty="0"/>
              <a:t>                         And so on T(n) = T(n-k) + k</a:t>
            </a:r>
          </a:p>
          <a:p>
            <a:pPr algn="just"/>
            <a:r>
              <a:rPr lang="en-US" sz="2200" dirty="0"/>
              <a:t>		Where n-k =1 =&gt; n-k=1</a:t>
            </a:r>
          </a:p>
          <a:p>
            <a:pPr algn="just"/>
            <a:r>
              <a:rPr lang="pt-BR" sz="2200" dirty="0"/>
              <a:t>		Thus T(n)= T(1) + n-1⇒Ө(n)</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9" name="Rectangle 8"/>
          <p:cNvSpPr/>
          <p:nvPr/>
        </p:nvSpPr>
        <p:spPr>
          <a:xfrm>
            <a:off x="304800" y="1120676"/>
            <a:ext cx="8382000" cy="4154984"/>
          </a:xfrm>
          <a:prstGeom prst="rect">
            <a:avLst/>
          </a:prstGeom>
        </p:spPr>
        <p:txBody>
          <a:bodyPr wrap="square">
            <a:spAutoFit/>
          </a:bodyPr>
          <a:lstStyle/>
          <a:p>
            <a:r>
              <a:rPr lang="en-US" sz="2200" b="1" dirty="0"/>
              <a:t>Recursion Tree Method</a:t>
            </a:r>
          </a:p>
          <a:p>
            <a:endParaRPr lang="en-US" sz="2200" b="1" dirty="0"/>
          </a:p>
          <a:p>
            <a:r>
              <a:rPr lang="en-US" sz="2200" dirty="0"/>
              <a:t>Each node represents the cost of a single sub problem.</a:t>
            </a:r>
          </a:p>
          <a:p>
            <a:pPr marL="457200" indent="-457200">
              <a:buFont typeface="Arial" pitchFamily="34" charset="0"/>
              <a:buChar char="•"/>
            </a:pPr>
            <a:r>
              <a:rPr lang="en-US" sz="2200" dirty="0"/>
              <a:t>Sum up the costs with each level to get level cost.</a:t>
            </a:r>
          </a:p>
          <a:p>
            <a:pPr marL="457200" indent="-457200">
              <a:buFont typeface="Arial" pitchFamily="34" charset="0"/>
              <a:buChar char="•"/>
            </a:pPr>
            <a:r>
              <a:rPr lang="en-US" sz="2200" dirty="0"/>
              <a:t> Sum up all the level costs to get total cost.</a:t>
            </a:r>
          </a:p>
          <a:p>
            <a:pPr marL="457200" indent="-457200">
              <a:buFont typeface="Arial" pitchFamily="34" charset="0"/>
              <a:buChar char="•"/>
            </a:pPr>
            <a:r>
              <a:rPr lang="en-US" sz="2200" dirty="0"/>
              <a:t> Particularly suitable for divide-and-conquer recurrence.</a:t>
            </a:r>
          </a:p>
          <a:p>
            <a:pPr marL="457200" indent="-457200">
              <a:buFont typeface="Arial" pitchFamily="34" charset="0"/>
              <a:buChar char="•"/>
            </a:pPr>
            <a:r>
              <a:rPr lang="en-US" sz="2200" dirty="0"/>
              <a:t> Best used to generate a good guess, tolerating “sloppiness”.</a:t>
            </a:r>
          </a:p>
          <a:p>
            <a:pPr marL="457200" indent="-457200">
              <a:buFont typeface="Arial" pitchFamily="34" charset="0"/>
              <a:buChar char="•"/>
            </a:pPr>
            <a:r>
              <a:rPr lang="en-US" sz="2200" dirty="0"/>
              <a:t>If trying carefully to draw the recursion-tree and compute cost, then used as direct   proof.</a:t>
            </a:r>
          </a:p>
          <a:p>
            <a:pPr marL="457200" indent="-457200">
              <a:buFont typeface="Arial" pitchFamily="34" charset="0"/>
              <a:buChar char="•"/>
            </a:pPr>
            <a:endParaRPr lang="en-US" sz="2200" dirty="0"/>
          </a:p>
          <a:p>
            <a:pPr marL="457200" indent="-457200">
              <a:buFont typeface="Arial" pitchFamily="34" charset="0"/>
              <a:buChar char="•"/>
            </a:pPr>
            <a:endParaRPr lang="en-US" sz="2200" dirty="0"/>
          </a:p>
          <a:p>
            <a:pPr marL="457200" indent="-457200"/>
            <a:r>
              <a:rPr lang="pt-BR" sz="2200" dirty="0"/>
              <a:t> Example Recursion Tree of</a:t>
            </a:r>
            <a:r>
              <a:rPr lang="pt-BR" sz="2200" i="1" dirty="0"/>
              <a:t>T(n)=T(n/3)+ T(2n/3)+O(n)</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pic>
        <p:nvPicPr>
          <p:cNvPr id="2050" name="Picture 2" descr="A diagram with a tree on the left and merging times on the right. The tree is labeled &quot;Subproblem size&quot; and the right is labeled &quot;Total merging time for all subproblems of this size.&quot;&#10;The first level of the tree shows a single node n and corresponding merging time of c times n. The second level of the tree shows two nodes, each of 1/2 n, and a merging time of 2 times c times 1/2 n, the same as c times n. The third level of the tree shows four nodes, each of 1/4 n, and a merging time of 4 times c times 1/4 n, the same as c times n. The fourth level of the tree shows eight nodes, each of 1/8 n, and a merging time of 8 times c times 1/8 n, the same as c times n. Underneath that level, dots are shown to indicate the tree continues like that. A final level is shown with n nodes of 1, and a merging time of n times c, the same as c times n."/>
          <p:cNvPicPr>
            <a:picLocks noChangeAspect="1" noChangeArrowheads="1"/>
          </p:cNvPicPr>
          <p:nvPr/>
        </p:nvPicPr>
        <p:blipFill>
          <a:blip r:embed="rId2" cstate="print"/>
          <a:srcRect/>
          <a:stretch>
            <a:fillRect/>
          </a:stretch>
        </p:blipFill>
        <p:spPr bwMode="auto">
          <a:xfrm>
            <a:off x="685800" y="1219200"/>
            <a:ext cx="8153400" cy="4724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90500" y="863436"/>
            <a:ext cx="8763000" cy="4981364"/>
          </a:xfrm>
          <a:prstGeom prst="rect">
            <a:avLst/>
          </a:prstGeom>
        </p:spPr>
        <p:txBody>
          <a:bodyPr wrap="square">
            <a:spAutoFit/>
          </a:bodyPr>
          <a:lstStyle/>
          <a:p>
            <a:pPr marL="342900" indent="-342900">
              <a:lnSpc>
                <a:spcPct val="95000"/>
              </a:lnSpc>
              <a:spcBef>
                <a:spcPct val="35000"/>
              </a:spcBef>
              <a:buFont typeface="Arial" panose="020B0604020202020204" pitchFamily="34" charset="0"/>
              <a:buChar char="•"/>
            </a:pPr>
            <a:endParaRPr lang="en-US" sz="2200" dirty="0"/>
          </a:p>
          <a:p>
            <a:pPr algn="just">
              <a:lnSpc>
                <a:spcPct val="95000"/>
              </a:lnSpc>
              <a:spcBef>
                <a:spcPct val="35000"/>
              </a:spcBef>
            </a:pPr>
            <a:r>
              <a:rPr lang="en-US" sz="2400" b="1" dirty="0"/>
              <a:t>   Master method</a:t>
            </a:r>
          </a:p>
          <a:p>
            <a:pPr marL="342900" indent="-342900" algn="just">
              <a:lnSpc>
                <a:spcPct val="95000"/>
              </a:lnSpc>
              <a:spcBef>
                <a:spcPct val="35000"/>
              </a:spcBef>
              <a:buFont typeface="Arial" panose="020B0604020202020204" pitchFamily="34" charset="0"/>
              <a:buChar char="•"/>
            </a:pPr>
            <a:endParaRPr lang="en-IN" sz="2200" dirty="0"/>
          </a:p>
          <a:p>
            <a:pPr marL="342900" indent="-342900" algn="just">
              <a:lnSpc>
                <a:spcPct val="95000"/>
              </a:lnSpc>
              <a:spcBef>
                <a:spcPct val="35000"/>
              </a:spcBef>
              <a:buFont typeface="Arial" panose="020B0604020202020204" pitchFamily="34" charset="0"/>
              <a:buChar char="•"/>
            </a:pPr>
            <a:r>
              <a:rPr lang="en-IN" sz="2200" dirty="0"/>
              <a:t>Master Method is a direct way to get the solution. </a:t>
            </a:r>
          </a:p>
          <a:p>
            <a:pPr algn="just">
              <a:lnSpc>
                <a:spcPct val="95000"/>
              </a:lnSpc>
              <a:spcBef>
                <a:spcPct val="35000"/>
              </a:spcBef>
            </a:pPr>
            <a:endParaRPr lang="en-US" sz="2200" dirty="0"/>
          </a:p>
          <a:p>
            <a:pPr marL="342900" indent="-342900">
              <a:lnSpc>
                <a:spcPct val="95000"/>
              </a:lnSpc>
              <a:spcBef>
                <a:spcPct val="35000"/>
              </a:spcBef>
              <a:buFont typeface="Arial" panose="020B0604020202020204" pitchFamily="34" charset="0"/>
              <a:buChar char="•"/>
            </a:pPr>
            <a:r>
              <a:rPr lang="en-US" sz="2200" dirty="0"/>
              <a:t>The master method applies to recurrences of the form</a:t>
            </a:r>
          </a:p>
          <a:p>
            <a:pPr algn="ctr">
              <a:lnSpc>
                <a:spcPct val="95000"/>
              </a:lnSpc>
              <a:spcBef>
                <a:spcPct val="35000"/>
              </a:spcBef>
            </a:pP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i="1" dirty="0">
                <a:solidFill>
                  <a:srgbClr val="009999"/>
                </a:solidFill>
              </a:rPr>
              <a:t>a T</a:t>
            </a:r>
            <a:r>
              <a:rPr lang="en-US" sz="2200" dirty="0">
                <a:solidFill>
                  <a:srgbClr val="009999"/>
                </a:solidFill>
              </a:rPr>
              <a:t>(</a:t>
            </a:r>
            <a:r>
              <a:rPr lang="en-US" sz="2200" i="1" dirty="0">
                <a:solidFill>
                  <a:srgbClr val="009999"/>
                </a:solidFill>
              </a:rPr>
              <a:t>n</a:t>
            </a:r>
            <a:r>
              <a:rPr lang="en-US" sz="2200" dirty="0">
                <a:solidFill>
                  <a:srgbClr val="009999"/>
                </a:solidFill>
              </a:rPr>
              <a:t>/</a:t>
            </a:r>
            <a:r>
              <a:rPr lang="en-US" sz="2200" i="1" dirty="0">
                <a:solidFill>
                  <a:srgbClr val="009999"/>
                </a:solidFill>
              </a:rPr>
              <a:t>b</a:t>
            </a:r>
            <a:r>
              <a:rPr lang="en-US" sz="2200" dirty="0">
                <a:solidFill>
                  <a:srgbClr val="009999"/>
                </a:solidFill>
              </a:rPr>
              <a:t>) + </a:t>
            </a:r>
            <a:r>
              <a:rPr lang="en-US" sz="2200" i="1" dirty="0">
                <a:solidFill>
                  <a:srgbClr val="009999"/>
                </a:solidFill>
              </a:rPr>
              <a:t>f </a:t>
            </a:r>
            <a:r>
              <a:rPr lang="en-US" sz="2200" dirty="0">
                <a:solidFill>
                  <a:srgbClr val="009999"/>
                </a:solidFill>
              </a:rPr>
              <a:t>(</a:t>
            </a:r>
            <a:r>
              <a:rPr lang="en-US" sz="2200" i="1" dirty="0">
                <a:solidFill>
                  <a:srgbClr val="009999"/>
                </a:solidFill>
              </a:rPr>
              <a:t>n</a:t>
            </a:r>
            <a:r>
              <a:rPr lang="en-US" sz="2200" dirty="0">
                <a:solidFill>
                  <a:srgbClr val="009999"/>
                </a:solidFill>
              </a:rPr>
              <a:t>) </a:t>
            </a:r>
            <a:r>
              <a:rPr lang="en-US" sz="2200" dirty="0"/>
              <a:t>, </a:t>
            </a:r>
          </a:p>
          <a:p>
            <a:pPr>
              <a:lnSpc>
                <a:spcPct val="95000"/>
              </a:lnSpc>
              <a:spcBef>
                <a:spcPct val="35000"/>
              </a:spcBef>
            </a:pPr>
            <a:r>
              <a:rPr lang="en-US" sz="2200" dirty="0"/>
              <a:t>            where </a:t>
            </a:r>
            <a:r>
              <a:rPr lang="en-US" sz="2200" i="1" dirty="0">
                <a:solidFill>
                  <a:srgbClr val="009999"/>
                </a:solidFill>
              </a:rPr>
              <a:t>a</a:t>
            </a:r>
            <a:r>
              <a:rPr lang="en-US" sz="2200" dirty="0">
                <a:solidFill>
                  <a:srgbClr val="009999"/>
                </a:solidFill>
              </a:rPr>
              <a:t> </a:t>
            </a:r>
            <a:r>
              <a:rPr lang="en-US" sz="2200" dirty="0">
                <a:solidFill>
                  <a:srgbClr val="009999"/>
                </a:solidFill>
                <a:latin typeface="Symbol" pitchFamily="18" charset="2"/>
              </a:rPr>
              <a:t>³</a:t>
            </a:r>
            <a:r>
              <a:rPr lang="en-US" sz="2200" dirty="0">
                <a:solidFill>
                  <a:srgbClr val="009999"/>
                </a:solidFill>
              </a:rPr>
              <a:t> 1</a:t>
            </a:r>
            <a:r>
              <a:rPr lang="en-US" sz="2200" dirty="0"/>
              <a:t>, </a:t>
            </a:r>
            <a:r>
              <a:rPr lang="en-US" sz="2200" i="1" dirty="0">
                <a:solidFill>
                  <a:srgbClr val="009999"/>
                </a:solidFill>
              </a:rPr>
              <a:t>b</a:t>
            </a:r>
            <a:r>
              <a:rPr lang="en-US" sz="2200" dirty="0">
                <a:solidFill>
                  <a:srgbClr val="009999"/>
                </a:solidFill>
              </a:rPr>
              <a:t> &gt; 1</a:t>
            </a:r>
            <a:r>
              <a:rPr lang="en-US" sz="2200" dirty="0"/>
              <a:t>, and  </a:t>
            </a:r>
            <a:r>
              <a:rPr lang="en-US" sz="2200" i="1" dirty="0">
                <a:solidFill>
                  <a:srgbClr val="009999"/>
                </a:solidFill>
              </a:rPr>
              <a:t>f</a:t>
            </a:r>
            <a:r>
              <a:rPr lang="en-US" sz="2200" dirty="0"/>
              <a:t>  is asymptotically positive.</a:t>
            </a:r>
          </a:p>
          <a:p>
            <a:pPr>
              <a:lnSpc>
                <a:spcPct val="95000"/>
              </a:lnSpc>
              <a:spcBef>
                <a:spcPct val="35000"/>
              </a:spcBef>
            </a:pPr>
            <a:endParaRPr lang="en-US" sz="2200" dirty="0"/>
          </a:p>
          <a:p>
            <a:pPr>
              <a:lnSpc>
                <a:spcPct val="95000"/>
              </a:lnSpc>
              <a:spcBef>
                <a:spcPct val="35000"/>
              </a:spcBef>
            </a:pPr>
            <a:endParaRPr lang="en-US" sz="2200" dirty="0"/>
          </a:p>
          <a:p>
            <a:pPr marL="457200" indent="-457200">
              <a:lnSpc>
                <a:spcPct val="90000"/>
              </a:lnSpc>
              <a:spcBef>
                <a:spcPct val="30000"/>
              </a:spcBef>
              <a:buClr>
                <a:schemeClr val="accent2"/>
              </a:buClr>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animEffect transition="in" filter="fade">
                                      <p:cBhvr>
                                        <p:cTn id="7" dur="1000"/>
                                        <p:tgtEl>
                                          <p:spTgt spid="11">
                                            <p:txEl>
                                              <p:pRg st="6" end="6"/>
                                            </p:txEl>
                                          </p:spTgt>
                                        </p:tgtEl>
                                      </p:cBhvr>
                                    </p:animEffect>
                                    <p:anim calcmode="lin" valueType="num">
                                      <p:cBhvr>
                                        <p:cTn id="8"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7" end="7"/>
                                            </p:txEl>
                                          </p:spTgt>
                                        </p:tgtEl>
                                        <p:attrNameLst>
                                          <p:attrName>style.visibility</p:attrName>
                                        </p:attrNameLst>
                                      </p:cBhvr>
                                      <p:to>
                                        <p:strVal val="visible"/>
                                      </p:to>
                                    </p:set>
                                    <p:animEffect transition="in" filter="fade">
                                      <p:cBhvr>
                                        <p:cTn id="12" dur="1000"/>
                                        <p:tgtEl>
                                          <p:spTgt spid="11">
                                            <p:txEl>
                                              <p:pRg st="7" end="7"/>
                                            </p:txEl>
                                          </p:spTgt>
                                        </p:tgtEl>
                                      </p:cBhvr>
                                    </p:animEffect>
                                    <p:anim calcmode="lin" valueType="num">
                                      <p:cBhvr>
                                        <p:cTn id="13"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90500" y="1059925"/>
            <a:ext cx="8496300" cy="5730800"/>
          </a:xfrm>
          <a:prstGeom prst="rect">
            <a:avLst/>
          </a:prstGeom>
        </p:spPr>
        <p:txBody>
          <a:bodyPr wrap="square">
            <a:spAutoFit/>
          </a:bodyPr>
          <a:lstStyle/>
          <a:p>
            <a:pPr marL="342900" indent="-342900">
              <a:lnSpc>
                <a:spcPct val="95000"/>
              </a:lnSpc>
              <a:spcBef>
                <a:spcPct val="35000"/>
              </a:spcBef>
              <a:buFont typeface="Arial" panose="020B0604020202020204" pitchFamily="34" charset="0"/>
              <a:buChar char="•"/>
            </a:pPr>
            <a:r>
              <a:rPr lang="en-IN" sz="2400" dirty="0"/>
              <a:t>There are  three cases:</a:t>
            </a:r>
          </a:p>
          <a:p>
            <a:pPr marL="342900" indent="-342900">
              <a:lnSpc>
                <a:spcPct val="95000"/>
              </a:lnSpc>
              <a:spcBef>
                <a:spcPct val="35000"/>
              </a:spcBef>
              <a:buFont typeface="Arial" panose="020B0604020202020204" pitchFamily="34" charset="0"/>
              <a:buChar char="•"/>
            </a:pPr>
            <a:r>
              <a:rPr lang="en-US" sz="2400" dirty="0"/>
              <a:t>Case I</a:t>
            </a:r>
            <a:r>
              <a:rPr lang="en-US" sz="22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 </a:t>
            </a:r>
            <a:r>
              <a:rPr lang="en-US" sz="2200" i="1" dirty="0">
                <a:solidFill>
                  <a:srgbClr val="009999"/>
                </a:solidFill>
              </a:rPr>
              <a:t>O</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i="1" baseline="30000" dirty="0">
                <a:solidFill>
                  <a:srgbClr val="009999"/>
                </a:solidFill>
              </a:rPr>
              <a:t> </a:t>
            </a:r>
            <a:r>
              <a:rPr lang="en-US" sz="2200" baseline="30000" dirty="0">
                <a:solidFill>
                  <a:srgbClr val="009999"/>
                </a:solidFill>
              </a:rPr>
              <a:t>– </a:t>
            </a:r>
            <a:r>
              <a:rPr lang="en-US" sz="2200" baseline="30000" dirty="0">
                <a:solidFill>
                  <a:srgbClr val="009999"/>
                </a:solidFill>
                <a:latin typeface="Symbol" pitchFamily="18" charset="2"/>
              </a:rPr>
              <a:t>e</a:t>
            </a:r>
            <a:r>
              <a:rPr lang="en-US" sz="2200" dirty="0">
                <a:solidFill>
                  <a:srgbClr val="009999"/>
                </a:solidFill>
              </a:rPr>
              <a:t>)</a:t>
            </a:r>
            <a:r>
              <a:rPr lang="en-US" sz="2200" dirty="0"/>
              <a:t> for some constant </a:t>
            </a:r>
            <a:r>
              <a:rPr lang="en-US" sz="2200" dirty="0">
                <a:solidFill>
                  <a:srgbClr val="009999"/>
                </a:solidFill>
                <a:latin typeface="Symbol" pitchFamily="18" charset="2"/>
              </a:rPr>
              <a:t>e</a:t>
            </a:r>
            <a:r>
              <a:rPr lang="en-US" sz="2200" dirty="0">
                <a:solidFill>
                  <a:srgbClr val="009999"/>
                </a:solidFill>
              </a:rPr>
              <a:t> &gt; 0</a:t>
            </a:r>
            <a:r>
              <a:rPr lang="en-US" sz="2200" dirty="0"/>
              <a:t>.</a:t>
            </a:r>
          </a:p>
          <a:p>
            <a:pPr marL="688975" lvl="1" indent="-231775">
              <a:lnSpc>
                <a:spcPct val="90000"/>
              </a:lnSpc>
              <a:spcBef>
                <a:spcPct val="30000"/>
              </a:spcBef>
              <a:buClr>
                <a:schemeClr val="accent2"/>
              </a:buClr>
            </a:pP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grows </a:t>
            </a:r>
            <a:r>
              <a:rPr lang="en-US" sz="2200" dirty="0" err="1"/>
              <a:t>polynomially</a:t>
            </a:r>
            <a:r>
              <a:rPr lang="en-US" sz="2200" dirty="0"/>
              <a:t> slower than </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t> (by an </a:t>
            </a:r>
            <a:r>
              <a:rPr lang="en-US" sz="2200" i="1" dirty="0">
                <a:solidFill>
                  <a:srgbClr val="009999"/>
                </a:solidFill>
              </a:rPr>
              <a:t>n</a:t>
            </a:r>
            <a:r>
              <a:rPr lang="en-US" sz="2200" baseline="30000" dirty="0">
                <a:solidFill>
                  <a:srgbClr val="009999"/>
                </a:solidFill>
                <a:latin typeface="Symbol" pitchFamily="18" charset="2"/>
              </a:rPr>
              <a:t>e</a:t>
            </a:r>
            <a:r>
              <a:rPr lang="en-US" sz="2200" dirty="0"/>
              <a:t> factor).	</a:t>
            </a:r>
          </a:p>
          <a:p>
            <a:pPr marL="457200" indent="-457200">
              <a:lnSpc>
                <a:spcPct val="90000"/>
              </a:lnSpc>
              <a:spcBef>
                <a:spcPct val="30000"/>
              </a:spcBef>
              <a:buClr>
                <a:schemeClr val="accent2"/>
              </a:buClr>
            </a:pPr>
            <a:r>
              <a:rPr lang="en-US" sz="2200" b="1" i="1" dirty="0">
                <a:solidFill>
                  <a:schemeClr val="accent2"/>
                </a:solidFill>
              </a:rPr>
              <a:t>       Solution: </a:t>
            </a: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solidFill>
                  <a:srgbClr val="009999"/>
                </a:solidFill>
              </a:rPr>
              <a:t>)</a:t>
            </a:r>
            <a:r>
              <a:rPr lang="en-US" sz="2200" dirty="0"/>
              <a:t> </a:t>
            </a:r>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a:p>
            <a:r>
              <a:rPr lang="en-US" sz="2200" b="1" dirty="0"/>
              <a:t>Example</a:t>
            </a:r>
          </a:p>
          <a:p>
            <a:pPr marL="690563" indent="-690563">
              <a:lnSpc>
                <a:spcPct val="90000"/>
              </a:lnSpc>
              <a:buClr>
                <a:schemeClr val="accent2"/>
              </a:buClr>
            </a:pPr>
            <a:r>
              <a:rPr lang="en-US" sz="2200" b="1" i="1" dirty="0">
                <a:solidFill>
                  <a:schemeClr val="accent2"/>
                </a:solidFill>
              </a:rPr>
              <a:t>.</a:t>
            </a:r>
            <a:r>
              <a:rPr lang="en-US" sz="2200" i="1" dirty="0">
                <a:solidFill>
                  <a:srgbClr val="009999"/>
                </a:solidFill>
              </a:rPr>
              <a:t>             </a:t>
            </a: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a:t>
            </a:r>
            <a:r>
              <a:rPr lang="en-US" sz="2200" i="1" dirty="0"/>
              <a:t>n</a:t>
            </a:r>
          </a:p>
          <a:p>
            <a:pPr marL="690563" indent="-690563">
              <a:lnSpc>
                <a:spcPct val="90000"/>
              </a:lnSpc>
              <a:buClr>
                <a:schemeClr val="accent2"/>
              </a:buClr>
            </a:pPr>
            <a:r>
              <a:rPr lang="en-US" sz="2200" i="1" dirty="0"/>
              <a:t>	   Here a =</a:t>
            </a:r>
            <a:r>
              <a:rPr lang="en-US" sz="2200" dirty="0"/>
              <a:t> 4, </a:t>
            </a:r>
            <a:r>
              <a:rPr lang="en-US" sz="2200" i="1" dirty="0"/>
              <a:t>b</a:t>
            </a:r>
            <a:r>
              <a:rPr lang="en-US" sz="2200" dirty="0"/>
              <a:t> = 2 </a:t>
            </a:r>
            <a:r>
              <a:rPr lang="en-US" sz="2200" dirty="0">
                <a:sym typeface="Symbol" pitchFamily="18" charset="2"/>
              </a:rPr>
              <a:t></a:t>
            </a:r>
            <a:r>
              <a:rPr lang="en-US" sz="2200" dirty="0"/>
              <a:t> </a:t>
            </a:r>
            <a:r>
              <a:rPr lang="en-US" sz="2200" i="1" dirty="0" err="1"/>
              <a:t>n</a:t>
            </a:r>
            <a:r>
              <a:rPr lang="en-US" sz="2200" baseline="30000" dirty="0" err="1"/>
              <a:t>log</a:t>
            </a:r>
            <a:r>
              <a:rPr lang="en-US" sz="2200" i="1" baseline="16000" dirty="0" err="1"/>
              <a:t>b</a:t>
            </a:r>
            <a:r>
              <a:rPr lang="en-US" sz="2200" i="1" baseline="30000" dirty="0" err="1"/>
              <a:t>a</a:t>
            </a:r>
            <a:r>
              <a:rPr lang="en-US" sz="2200" i="1" baseline="30000" dirty="0"/>
              <a:t> </a:t>
            </a:r>
            <a:r>
              <a:rPr lang="en-US" sz="2200" dirty="0"/>
              <a:t>= </a:t>
            </a:r>
            <a:r>
              <a:rPr lang="en-US" sz="2200" i="1" dirty="0"/>
              <a:t>n</a:t>
            </a:r>
            <a:r>
              <a:rPr lang="en-US" sz="2200" baseline="30000" dirty="0"/>
              <a:t>2</a:t>
            </a:r>
            <a:r>
              <a:rPr lang="en-US" sz="2200" dirty="0"/>
              <a:t>; </a:t>
            </a:r>
            <a:r>
              <a:rPr lang="en-US" sz="2200" i="1" dirty="0"/>
              <a:t>f</a:t>
            </a:r>
            <a:r>
              <a:rPr lang="en-US" sz="2200" dirty="0"/>
              <a:t> (</a:t>
            </a:r>
            <a:r>
              <a:rPr lang="en-US" sz="2200" i="1" dirty="0"/>
              <a:t>n</a:t>
            </a:r>
            <a:r>
              <a:rPr lang="en-US" sz="2200" dirty="0"/>
              <a:t>) = </a:t>
            </a:r>
            <a:r>
              <a:rPr lang="en-US" sz="2200" i="1" dirty="0"/>
              <a:t>n.</a:t>
            </a:r>
          </a:p>
          <a:p>
            <a:pPr marL="690563" indent="-690563">
              <a:lnSpc>
                <a:spcPct val="90000"/>
              </a:lnSpc>
              <a:buClr>
                <a:schemeClr val="accent2"/>
              </a:buClr>
            </a:pPr>
            <a:r>
              <a:rPr lang="en-US" sz="2200" i="1" dirty="0"/>
              <a:t>	   </a:t>
            </a:r>
            <a:r>
              <a:rPr lang="en-US" sz="2200" b="1" dirty="0"/>
              <a:t>CASE 1:</a:t>
            </a:r>
            <a:r>
              <a:rPr lang="en-US" sz="2200" dirty="0"/>
              <a:t> </a:t>
            </a:r>
            <a:r>
              <a:rPr lang="en-US" sz="2200" i="1" dirty="0"/>
              <a:t>f</a:t>
            </a:r>
            <a:r>
              <a:rPr lang="en-US" sz="2200" dirty="0"/>
              <a:t> (</a:t>
            </a:r>
            <a:r>
              <a:rPr lang="en-US" sz="2200" i="1" dirty="0"/>
              <a:t>n</a:t>
            </a:r>
            <a:r>
              <a:rPr lang="en-US" sz="2200" dirty="0"/>
              <a:t>) = </a:t>
            </a:r>
            <a:r>
              <a:rPr lang="en-US" sz="2200" i="1" dirty="0"/>
              <a:t>O</a:t>
            </a:r>
            <a:r>
              <a:rPr lang="en-US" sz="2200" dirty="0"/>
              <a:t>(</a:t>
            </a:r>
            <a:r>
              <a:rPr lang="en-US" sz="2200" i="1" dirty="0"/>
              <a:t>n</a:t>
            </a:r>
            <a:r>
              <a:rPr lang="en-US" sz="2200" baseline="30000" dirty="0"/>
              <a:t>2</a:t>
            </a:r>
            <a:r>
              <a:rPr lang="en-US" sz="2200" i="1" baseline="30000" dirty="0"/>
              <a:t> </a:t>
            </a:r>
            <a:r>
              <a:rPr lang="en-US" sz="2200" baseline="30000" dirty="0"/>
              <a:t>– </a:t>
            </a:r>
            <a:r>
              <a:rPr lang="en-US" sz="2200" baseline="30000" dirty="0">
                <a:latin typeface="Symbol" pitchFamily="18" charset="2"/>
              </a:rPr>
              <a:t>e</a:t>
            </a:r>
            <a:r>
              <a:rPr lang="en-US" sz="2200" dirty="0"/>
              <a:t>) for </a:t>
            </a:r>
            <a:r>
              <a:rPr lang="en-US" sz="2200" dirty="0">
                <a:latin typeface="Symbol" pitchFamily="18" charset="2"/>
              </a:rPr>
              <a:t>e</a:t>
            </a:r>
            <a:r>
              <a:rPr lang="en-US" sz="2200" dirty="0"/>
              <a:t> = 1.</a:t>
            </a:r>
          </a:p>
          <a:p>
            <a:pPr marL="690563" indent="-690563">
              <a:lnSpc>
                <a:spcPct val="90000"/>
              </a:lnSpc>
              <a:buClr>
                <a:schemeClr val="accent2"/>
              </a:buClr>
            </a:pPr>
            <a:r>
              <a:rPr lang="en-US" sz="2200" dirty="0"/>
              <a:t>	</a:t>
            </a:r>
            <a:r>
              <a:rPr lang="en-US" sz="2200" dirty="0">
                <a:sym typeface="Symbol" pitchFamily="18" charset="2"/>
              </a:rPr>
              <a:t> </a:t>
            </a:r>
            <a:r>
              <a:rPr lang="en-US" sz="2200" i="1" dirty="0"/>
              <a:t>T</a:t>
            </a:r>
            <a:r>
              <a:rPr lang="en-US" sz="2200" dirty="0"/>
              <a:t>(</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2</a:t>
            </a:r>
            <a:r>
              <a:rPr lang="en-US" sz="2200" dirty="0"/>
              <a:t>).</a:t>
            </a:r>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p:txBody>
      </p:sp>
    </p:spTree>
    <p:extLst>
      <p:ext uri="{BB962C8B-B14F-4D97-AF65-F5344CB8AC3E}">
        <p14:creationId xmlns:p14="http://schemas.microsoft.com/office/powerpoint/2010/main" val="197592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animEffect transition="in" filter="fade">
                                      <p:cBhvr>
                                        <p:cTn id="19" dur="1000"/>
                                        <p:tgtEl>
                                          <p:spTgt spid="11">
                                            <p:txEl>
                                              <p:pRg st="9" end="9"/>
                                            </p:txEl>
                                          </p:spTgt>
                                        </p:tgtEl>
                                      </p:cBhvr>
                                    </p:animEffect>
                                    <p:anim calcmode="lin" valueType="num">
                                      <p:cBhvr>
                                        <p:cTn id="20"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9" end="9"/>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xEl>
                                              <p:pRg st="10" end="10"/>
                                            </p:txEl>
                                          </p:spTgt>
                                        </p:tgtEl>
                                        <p:attrNameLst>
                                          <p:attrName>style.visibility</p:attrName>
                                        </p:attrNameLst>
                                      </p:cBhvr>
                                      <p:to>
                                        <p:strVal val="visible"/>
                                      </p:to>
                                    </p:set>
                                    <p:animEffect transition="in" filter="fade">
                                      <p:cBhvr>
                                        <p:cTn id="24" dur="1000"/>
                                        <p:tgtEl>
                                          <p:spTgt spid="11">
                                            <p:txEl>
                                              <p:pRg st="10" end="10"/>
                                            </p:txEl>
                                          </p:spTgt>
                                        </p:tgtEl>
                                      </p:cBhvr>
                                    </p:animEffect>
                                    <p:anim calcmode="lin" valueType="num">
                                      <p:cBhvr>
                                        <p:cTn id="25"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90500" y="1143000"/>
            <a:ext cx="8763000" cy="4459682"/>
          </a:xfrm>
          <a:prstGeom prst="rect">
            <a:avLst/>
          </a:prstGeom>
        </p:spPr>
        <p:txBody>
          <a:bodyPr wrap="square">
            <a:spAutoFit/>
          </a:bodyPr>
          <a:lstStyle/>
          <a:p>
            <a:pPr marL="457200" indent="-457200">
              <a:lnSpc>
                <a:spcPct val="90000"/>
              </a:lnSpc>
              <a:spcBef>
                <a:spcPct val="30000"/>
              </a:spcBef>
              <a:buClr>
                <a:schemeClr val="accent2"/>
              </a:buClr>
              <a:buFont typeface="Arial" panose="020B0604020202020204" pitchFamily="34" charset="0"/>
              <a:buChar char="•"/>
            </a:pPr>
            <a:r>
              <a:rPr lang="en-US" sz="2400" dirty="0"/>
              <a:t>Case II </a:t>
            </a:r>
            <a:r>
              <a:rPr lang="en-US" sz="24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i="1" baseline="30000" dirty="0">
                <a:solidFill>
                  <a:srgbClr val="009999"/>
                </a:solidFill>
              </a:rPr>
              <a:t> </a:t>
            </a:r>
            <a:r>
              <a:rPr lang="en-US" sz="2200" dirty="0" err="1">
                <a:solidFill>
                  <a:srgbClr val="009999"/>
                </a:solidFill>
              </a:rPr>
              <a:t>lg</a:t>
            </a:r>
            <a:r>
              <a:rPr lang="en-US" sz="2200" i="1" baseline="30000" dirty="0" err="1">
                <a:solidFill>
                  <a:srgbClr val="009999"/>
                </a:solidFill>
              </a:rPr>
              <a:t>k</a:t>
            </a:r>
            <a:r>
              <a:rPr lang="en-US" sz="2200" i="1" dirty="0" err="1">
                <a:solidFill>
                  <a:srgbClr val="009999"/>
                </a:solidFill>
              </a:rPr>
              <a:t>n</a:t>
            </a:r>
            <a:r>
              <a:rPr lang="en-US" sz="2200" dirty="0">
                <a:solidFill>
                  <a:srgbClr val="009999"/>
                </a:solidFill>
              </a:rPr>
              <a:t>)</a:t>
            </a:r>
            <a:r>
              <a:rPr lang="en-US" sz="2200" dirty="0"/>
              <a:t> for some constant </a:t>
            </a:r>
            <a:r>
              <a:rPr lang="en-US" sz="2200" i="1" dirty="0">
                <a:solidFill>
                  <a:srgbClr val="009999"/>
                </a:solidFill>
              </a:rPr>
              <a:t>k</a:t>
            </a:r>
            <a:r>
              <a:rPr lang="en-US" sz="2200" dirty="0">
                <a:solidFill>
                  <a:srgbClr val="009999"/>
                </a:solidFill>
              </a:rPr>
              <a:t> </a:t>
            </a:r>
            <a:r>
              <a:rPr lang="en-US" sz="2200" dirty="0">
                <a:solidFill>
                  <a:srgbClr val="009999"/>
                </a:solidFill>
                <a:latin typeface="Symbol" pitchFamily="18" charset="2"/>
              </a:rPr>
              <a:t>³</a:t>
            </a:r>
            <a:r>
              <a:rPr lang="en-US" sz="2200" dirty="0">
                <a:solidFill>
                  <a:srgbClr val="009999"/>
                </a:solidFill>
              </a:rPr>
              <a:t> 0</a:t>
            </a:r>
            <a:r>
              <a:rPr lang="en-US" sz="2200" dirty="0"/>
              <a:t>.</a:t>
            </a:r>
          </a:p>
          <a:p>
            <a:pPr marL="688975" lvl="1" indent="-231775">
              <a:lnSpc>
                <a:spcPct val="90000"/>
              </a:lnSpc>
              <a:spcBef>
                <a:spcPct val="30000"/>
              </a:spcBef>
              <a:buClr>
                <a:schemeClr val="accent2"/>
              </a:buClr>
            </a:pPr>
            <a:r>
              <a:rPr lang="en-US" sz="2200" i="1" dirty="0">
                <a:solidFill>
                  <a:srgbClr val="009999"/>
                </a:solidFill>
              </a:rPr>
              <a:t>             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and </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t> grow at similar rates.</a:t>
            </a:r>
          </a:p>
          <a:p>
            <a:pPr marL="688975" lvl="1" indent="-231775">
              <a:lnSpc>
                <a:spcPct val="90000"/>
              </a:lnSpc>
              <a:spcBef>
                <a:spcPct val="30000"/>
              </a:spcBef>
              <a:buClr>
                <a:schemeClr val="accent2"/>
              </a:buClr>
            </a:pPr>
            <a:r>
              <a:rPr lang="en-US" sz="2200" b="1" i="1" dirty="0">
                <a:solidFill>
                  <a:schemeClr val="accent2"/>
                </a:solidFill>
              </a:rPr>
              <a:t>Solution: </a:t>
            </a: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solidFill>
                  <a:srgbClr val="009999"/>
                </a:solidFill>
              </a:rPr>
              <a:t> lg</a:t>
            </a:r>
            <a:r>
              <a:rPr lang="en-US" sz="2200" i="1" baseline="30000" dirty="0">
                <a:solidFill>
                  <a:srgbClr val="009999"/>
                </a:solidFill>
              </a:rPr>
              <a:t>k</a:t>
            </a:r>
            <a:r>
              <a:rPr lang="en-US" sz="2200" baseline="30000" dirty="0">
                <a:solidFill>
                  <a:srgbClr val="009999"/>
                </a:solidFill>
              </a:rPr>
              <a:t>+1</a:t>
            </a:r>
            <a:r>
              <a:rPr lang="en-US" sz="2200" i="1" dirty="0">
                <a:solidFill>
                  <a:srgbClr val="009999"/>
                </a:solidFill>
              </a:rPr>
              <a:t>n</a:t>
            </a:r>
            <a:r>
              <a:rPr lang="en-US" sz="2200" dirty="0">
                <a:solidFill>
                  <a:srgbClr val="009999"/>
                </a:solidFill>
              </a:rPr>
              <a:t>)</a:t>
            </a:r>
            <a:r>
              <a:rPr lang="en-US" sz="2200" dirty="0"/>
              <a:t> .</a:t>
            </a:r>
          </a:p>
          <a:p>
            <a:pPr marL="688975" lvl="1" indent="-231775">
              <a:lnSpc>
                <a:spcPct val="90000"/>
              </a:lnSpc>
              <a:spcBef>
                <a:spcPct val="30000"/>
              </a:spcBef>
              <a:buClr>
                <a:schemeClr val="accent2"/>
              </a:buClr>
            </a:pPr>
            <a:endParaRPr lang="en-US" sz="2200" dirty="0"/>
          </a:p>
          <a:p>
            <a:pPr marL="688975" lvl="1" indent="-231775">
              <a:lnSpc>
                <a:spcPct val="90000"/>
              </a:lnSpc>
              <a:spcBef>
                <a:spcPct val="30000"/>
              </a:spcBef>
              <a:buClr>
                <a:schemeClr val="accent2"/>
              </a:buClr>
            </a:pPr>
            <a:r>
              <a:rPr lang="en-US" sz="2200" dirty="0"/>
              <a:t>Example</a:t>
            </a:r>
          </a:p>
          <a:p>
            <a:pPr marL="688975" lvl="1" indent="-231775">
              <a:lnSpc>
                <a:spcPct val="90000"/>
              </a:lnSpc>
              <a:spcBef>
                <a:spcPct val="30000"/>
              </a:spcBef>
              <a:buClr>
                <a:schemeClr val="accent2"/>
              </a:buClr>
            </a:pPr>
            <a:endParaRPr lang="en-US" sz="2200" dirty="0"/>
          </a:p>
          <a:p>
            <a:pPr marL="690563" indent="-690563">
              <a:lnSpc>
                <a:spcPct val="90000"/>
              </a:lnSpc>
              <a:buClr>
                <a:schemeClr val="accent2"/>
              </a:buClr>
            </a:pPr>
            <a:r>
              <a:rPr lang="en-US" sz="2200" i="1" dirty="0">
                <a:solidFill>
                  <a:srgbClr val="009999"/>
                </a:solidFill>
              </a:rPr>
              <a:t>       </a:t>
            </a: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a:t>
            </a:r>
            <a:r>
              <a:rPr lang="en-US" sz="2200" i="1" dirty="0"/>
              <a:t>n</a:t>
            </a:r>
            <a:r>
              <a:rPr lang="en-US" sz="2200" baseline="30000" dirty="0"/>
              <a:t>2</a:t>
            </a:r>
            <a:endParaRPr lang="en-US" sz="2200" dirty="0"/>
          </a:p>
          <a:p>
            <a:pPr marL="690563" indent="-690563">
              <a:lnSpc>
                <a:spcPct val="90000"/>
              </a:lnSpc>
              <a:buClr>
                <a:schemeClr val="accent2"/>
              </a:buClr>
            </a:pPr>
            <a:r>
              <a:rPr lang="en-US" sz="2200" i="1" dirty="0"/>
              <a:t>	     Here a =</a:t>
            </a:r>
            <a:r>
              <a:rPr lang="en-US" sz="2200" dirty="0"/>
              <a:t> 4, </a:t>
            </a:r>
            <a:r>
              <a:rPr lang="en-US" sz="2200" i="1" dirty="0"/>
              <a:t>b</a:t>
            </a:r>
            <a:r>
              <a:rPr lang="en-US" sz="2200" dirty="0"/>
              <a:t> = 2 </a:t>
            </a:r>
            <a:r>
              <a:rPr lang="en-US" sz="2200" dirty="0">
                <a:sym typeface="Symbol" pitchFamily="18" charset="2"/>
              </a:rPr>
              <a:t></a:t>
            </a:r>
            <a:r>
              <a:rPr lang="en-US" sz="2200" dirty="0"/>
              <a:t> </a:t>
            </a:r>
            <a:r>
              <a:rPr lang="en-US" sz="2200" i="1" dirty="0" err="1"/>
              <a:t>n</a:t>
            </a:r>
            <a:r>
              <a:rPr lang="en-US" sz="2200" baseline="30000" dirty="0" err="1"/>
              <a:t>log</a:t>
            </a:r>
            <a:r>
              <a:rPr lang="en-US" sz="2200" i="1" baseline="16000" dirty="0" err="1"/>
              <a:t>b</a:t>
            </a:r>
            <a:r>
              <a:rPr lang="en-US" sz="2200" i="1" baseline="30000" dirty="0" err="1"/>
              <a:t>a</a:t>
            </a:r>
            <a:r>
              <a:rPr lang="en-US" sz="2200" i="1" baseline="30000" dirty="0"/>
              <a:t> </a:t>
            </a:r>
            <a:r>
              <a:rPr lang="en-US" sz="2200" dirty="0"/>
              <a:t>= </a:t>
            </a:r>
            <a:r>
              <a:rPr lang="en-US" sz="2200" i="1" dirty="0"/>
              <a:t>n</a:t>
            </a:r>
            <a:r>
              <a:rPr lang="en-US" sz="2200" baseline="30000" dirty="0"/>
              <a:t>2</a:t>
            </a:r>
            <a:r>
              <a:rPr lang="en-US" sz="2200" dirty="0"/>
              <a:t>; </a:t>
            </a:r>
            <a:r>
              <a:rPr lang="en-US" sz="2200" i="1" dirty="0"/>
              <a:t>f</a:t>
            </a:r>
            <a:r>
              <a:rPr lang="en-US" sz="2200" dirty="0"/>
              <a:t> (</a:t>
            </a:r>
            <a:r>
              <a:rPr lang="en-US" sz="2200" i="1" dirty="0"/>
              <a:t>n</a:t>
            </a:r>
            <a:r>
              <a:rPr lang="en-US" sz="2200" dirty="0"/>
              <a:t>) = </a:t>
            </a:r>
            <a:r>
              <a:rPr lang="en-US" sz="2200" i="1" dirty="0"/>
              <a:t>n</a:t>
            </a:r>
            <a:r>
              <a:rPr lang="en-US" sz="2200" baseline="30000" dirty="0"/>
              <a:t>2</a:t>
            </a:r>
            <a:r>
              <a:rPr lang="en-US" sz="2200" i="1" dirty="0"/>
              <a:t>.</a:t>
            </a:r>
          </a:p>
          <a:p>
            <a:pPr marL="690563" indent="-690563">
              <a:lnSpc>
                <a:spcPct val="90000"/>
              </a:lnSpc>
              <a:buClr>
                <a:schemeClr val="accent2"/>
              </a:buClr>
            </a:pPr>
            <a:r>
              <a:rPr lang="en-US" sz="2200" i="1" dirty="0"/>
              <a:t>	 </a:t>
            </a:r>
            <a:r>
              <a:rPr lang="en-US" sz="2200" b="1" dirty="0"/>
              <a:t>CASE 2</a:t>
            </a:r>
            <a:r>
              <a:rPr lang="en-US" sz="2200" dirty="0"/>
              <a:t>: </a:t>
            </a:r>
            <a:r>
              <a:rPr lang="en-US" sz="2200" i="1" dirty="0"/>
              <a:t>f</a:t>
            </a:r>
            <a:r>
              <a:rPr lang="en-US" sz="2200" dirty="0"/>
              <a:t> (</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2</a:t>
            </a:r>
            <a:r>
              <a:rPr lang="en-US" sz="2200" dirty="0"/>
              <a:t>lg</a:t>
            </a:r>
            <a:r>
              <a:rPr lang="en-US" sz="2200" baseline="30000" dirty="0"/>
              <a:t>0</a:t>
            </a:r>
            <a:r>
              <a:rPr lang="en-US" sz="2200" i="1" dirty="0"/>
              <a:t>n</a:t>
            </a:r>
            <a:r>
              <a:rPr lang="en-US" sz="2200" dirty="0"/>
              <a:t>), that is, </a:t>
            </a:r>
            <a:r>
              <a:rPr lang="en-US" sz="2200" i="1" dirty="0"/>
              <a:t>k </a:t>
            </a:r>
            <a:r>
              <a:rPr lang="en-US" sz="2200" dirty="0"/>
              <a:t>= 0.</a:t>
            </a:r>
          </a:p>
          <a:p>
            <a:pPr marL="690563" indent="-690563">
              <a:lnSpc>
                <a:spcPct val="90000"/>
              </a:lnSpc>
              <a:buClr>
                <a:schemeClr val="accent2"/>
              </a:buClr>
            </a:pPr>
            <a:r>
              <a:rPr lang="en-US" sz="2200" dirty="0"/>
              <a:t>	</a:t>
            </a:r>
            <a:r>
              <a:rPr lang="en-US" sz="2200" dirty="0">
                <a:sym typeface="Symbol" pitchFamily="18" charset="2"/>
              </a:rPr>
              <a:t> </a:t>
            </a:r>
            <a:r>
              <a:rPr lang="en-US" sz="2200" i="1" dirty="0"/>
              <a:t>T</a:t>
            </a:r>
            <a:r>
              <a:rPr lang="en-US" sz="2200" dirty="0"/>
              <a:t>(</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2</a:t>
            </a:r>
            <a:r>
              <a:rPr lang="en-US" sz="2200" dirty="0"/>
              <a:t>lg </a:t>
            </a:r>
            <a:r>
              <a:rPr lang="en-US" sz="2200" i="1" dirty="0"/>
              <a:t>n</a:t>
            </a:r>
            <a:r>
              <a:rPr lang="en-US" sz="2200" dirty="0"/>
              <a:t>).</a:t>
            </a:r>
          </a:p>
          <a:p>
            <a:pPr marL="688975" lvl="1" indent="-231775">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p:txBody>
      </p:sp>
    </p:spTree>
    <p:extLst>
      <p:ext uri="{BB962C8B-B14F-4D97-AF65-F5344CB8AC3E}">
        <p14:creationId xmlns:p14="http://schemas.microsoft.com/office/powerpoint/2010/main" val="260700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animEffect transition="in" filter="fade">
                                      <p:cBhvr>
                                        <p:cTn id="21" dur="1000"/>
                                        <p:tgtEl>
                                          <p:spTgt spid="11">
                                            <p:txEl>
                                              <p:pRg st="8" end="8"/>
                                            </p:txEl>
                                          </p:spTgt>
                                        </p:tgtEl>
                                      </p:cBhvr>
                                    </p:animEffect>
                                    <p:anim calcmode="lin" valueType="num">
                                      <p:cBhvr>
                                        <p:cTn id="22"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
                                            <p:txEl>
                                              <p:pRg st="9" end="9"/>
                                            </p:txEl>
                                          </p:spTgt>
                                        </p:tgtEl>
                                        <p:attrNameLst>
                                          <p:attrName>style.visibility</p:attrName>
                                        </p:attrNameLst>
                                      </p:cBhvr>
                                      <p:to>
                                        <p:strVal val="visible"/>
                                      </p:to>
                                    </p:set>
                                    <p:animEffect transition="in" filter="fade">
                                      <p:cBhvr>
                                        <p:cTn id="26" dur="1000"/>
                                        <p:tgtEl>
                                          <p:spTgt spid="11">
                                            <p:txEl>
                                              <p:pRg st="9" end="9"/>
                                            </p:txEl>
                                          </p:spTgt>
                                        </p:tgtEl>
                                      </p:cBhvr>
                                    </p:animEffect>
                                    <p:anim calcmode="lin" valueType="num">
                                      <p:cBhvr>
                                        <p:cTn id="27"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52400" y="990600"/>
            <a:ext cx="8763000" cy="313932"/>
          </a:xfrm>
          <a:prstGeom prst="rect">
            <a:avLst/>
          </a:prstGeom>
        </p:spPr>
        <p:txBody>
          <a:bodyPr wrap="square">
            <a:spAutoFit/>
          </a:bodyPr>
          <a:lstStyle/>
          <a:p>
            <a:pPr marL="457200" indent="-457200">
              <a:lnSpc>
                <a:spcPct val="90000"/>
              </a:lnSpc>
              <a:spcBef>
                <a:spcPct val="30000"/>
              </a:spcBef>
              <a:buClr>
                <a:schemeClr val="accent2"/>
              </a:buClr>
            </a:pPr>
            <a:endParaRPr lang="en-US" sz="1600" dirty="0"/>
          </a:p>
        </p:txBody>
      </p:sp>
      <p:sp>
        <p:nvSpPr>
          <p:cNvPr id="9" name="Rectangle 8"/>
          <p:cNvSpPr/>
          <p:nvPr/>
        </p:nvSpPr>
        <p:spPr>
          <a:xfrm>
            <a:off x="457200" y="1121964"/>
            <a:ext cx="8229600" cy="5106013"/>
          </a:xfrm>
          <a:prstGeom prst="rect">
            <a:avLst/>
          </a:prstGeom>
        </p:spPr>
        <p:txBody>
          <a:bodyPr wrap="square">
            <a:spAutoFit/>
          </a:bodyPr>
          <a:lstStyle/>
          <a:p>
            <a:pPr marL="690563" indent="-690563">
              <a:lnSpc>
                <a:spcPct val="90000"/>
              </a:lnSpc>
              <a:buClr>
                <a:schemeClr val="accent2"/>
              </a:buClr>
            </a:pPr>
            <a:r>
              <a:rPr lang="en-US" sz="2200" i="1" dirty="0">
                <a:solidFill>
                  <a:srgbClr val="009999"/>
                </a:solidFill>
              </a:rPr>
              <a:t>              </a:t>
            </a:r>
          </a:p>
          <a:p>
            <a:pPr marL="457200" indent="-457200">
              <a:lnSpc>
                <a:spcPct val="90000"/>
              </a:lnSpc>
              <a:spcBef>
                <a:spcPct val="30000"/>
              </a:spcBef>
              <a:buClr>
                <a:schemeClr val="accent2"/>
              </a:buClr>
            </a:pPr>
            <a:r>
              <a:rPr lang="en-US" sz="2400" dirty="0"/>
              <a:t>Case III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W</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i="1" baseline="30000" dirty="0">
                <a:solidFill>
                  <a:srgbClr val="009999"/>
                </a:solidFill>
              </a:rPr>
              <a:t> </a:t>
            </a:r>
            <a:r>
              <a:rPr lang="en-US" sz="2200" baseline="30000" dirty="0">
                <a:solidFill>
                  <a:srgbClr val="009999"/>
                </a:solidFill>
              </a:rPr>
              <a:t>+ </a:t>
            </a:r>
            <a:r>
              <a:rPr lang="en-US" sz="2200" baseline="30000" dirty="0">
                <a:solidFill>
                  <a:srgbClr val="009999"/>
                </a:solidFill>
                <a:latin typeface="Symbol" pitchFamily="18" charset="2"/>
              </a:rPr>
              <a:t>e</a:t>
            </a:r>
            <a:r>
              <a:rPr lang="en-US" sz="2200" dirty="0">
                <a:solidFill>
                  <a:srgbClr val="009999"/>
                </a:solidFill>
              </a:rPr>
              <a:t>)</a:t>
            </a:r>
            <a:r>
              <a:rPr lang="en-US" sz="2200" dirty="0"/>
              <a:t> for some constant </a:t>
            </a:r>
            <a:r>
              <a:rPr lang="en-US" sz="2200" dirty="0">
                <a:solidFill>
                  <a:srgbClr val="009999"/>
                </a:solidFill>
                <a:latin typeface="Symbol" pitchFamily="18" charset="2"/>
              </a:rPr>
              <a:t>e</a:t>
            </a:r>
            <a:r>
              <a:rPr lang="en-US" sz="2200" dirty="0">
                <a:solidFill>
                  <a:srgbClr val="009999"/>
                </a:solidFill>
              </a:rPr>
              <a:t> &gt; 0</a:t>
            </a:r>
            <a:r>
              <a:rPr lang="en-US" sz="2200" dirty="0"/>
              <a:t>.</a:t>
            </a:r>
          </a:p>
          <a:p>
            <a:pPr marL="685800" lvl="1" indent="-228600">
              <a:lnSpc>
                <a:spcPct val="90000"/>
              </a:lnSpc>
              <a:spcBef>
                <a:spcPct val="30000"/>
              </a:spcBef>
              <a:buClr>
                <a:schemeClr val="accent2"/>
              </a:buClr>
            </a:pP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grows polynomials faster than </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t> (by an </a:t>
            </a:r>
            <a:r>
              <a:rPr lang="en-US" sz="2200" i="1" dirty="0">
                <a:solidFill>
                  <a:srgbClr val="009999"/>
                </a:solidFill>
              </a:rPr>
              <a:t>n</a:t>
            </a:r>
            <a:r>
              <a:rPr lang="en-US" sz="2200" baseline="30000" dirty="0">
                <a:solidFill>
                  <a:srgbClr val="009999"/>
                </a:solidFill>
                <a:latin typeface="Symbol" pitchFamily="18" charset="2"/>
              </a:rPr>
              <a:t>e</a:t>
            </a:r>
            <a:r>
              <a:rPr lang="en-US" sz="2200" dirty="0"/>
              <a:t> factor),</a:t>
            </a:r>
          </a:p>
          <a:p>
            <a:pPr marL="457200" indent="-457200">
              <a:lnSpc>
                <a:spcPct val="90000"/>
              </a:lnSpc>
              <a:spcBef>
                <a:spcPct val="30000"/>
              </a:spcBef>
              <a:buClr>
                <a:schemeClr val="accent2"/>
              </a:buClr>
            </a:pPr>
            <a:r>
              <a:rPr lang="en-US" sz="2200" b="1" i="1" dirty="0"/>
              <a:t>	and</a:t>
            </a:r>
            <a:r>
              <a:rPr lang="en-US" sz="2200" i="1" dirty="0"/>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satisfies the </a:t>
            </a:r>
            <a:r>
              <a:rPr lang="en-US" sz="2200" b="1" i="1" dirty="0">
                <a:solidFill>
                  <a:schemeClr val="accent2"/>
                </a:solidFill>
              </a:rPr>
              <a:t>regularity condition</a:t>
            </a:r>
            <a:r>
              <a:rPr lang="en-US" sz="2200" dirty="0">
                <a:solidFill>
                  <a:srgbClr val="009999"/>
                </a:solidFill>
              </a:rPr>
              <a:t> </a:t>
            </a:r>
            <a:r>
              <a:rPr lang="en-US" sz="2200" dirty="0"/>
              <a:t>that </a:t>
            </a:r>
            <a:r>
              <a:rPr lang="en-US" sz="2200" i="1" dirty="0">
                <a:solidFill>
                  <a:srgbClr val="009999"/>
                </a:solidFill>
              </a:rPr>
              <a:t>a f</a:t>
            </a:r>
            <a:r>
              <a:rPr lang="en-US" sz="2200" dirty="0">
                <a:solidFill>
                  <a:srgbClr val="009999"/>
                </a:solidFill>
              </a:rPr>
              <a:t> (</a:t>
            </a:r>
            <a:r>
              <a:rPr lang="en-US" sz="2200" i="1" dirty="0">
                <a:solidFill>
                  <a:srgbClr val="009999"/>
                </a:solidFill>
              </a:rPr>
              <a:t>n/b</a:t>
            </a:r>
            <a:r>
              <a:rPr lang="en-US" sz="2200" dirty="0">
                <a:solidFill>
                  <a:srgbClr val="009999"/>
                </a:solidFill>
              </a:rPr>
              <a:t>) </a:t>
            </a:r>
            <a:r>
              <a:rPr lang="en-US" sz="2200" dirty="0">
                <a:solidFill>
                  <a:srgbClr val="009999"/>
                </a:solidFill>
                <a:latin typeface="Symbol" pitchFamily="18" charset="2"/>
              </a:rPr>
              <a:t>£</a:t>
            </a:r>
            <a:r>
              <a:rPr lang="en-US" sz="2200" dirty="0">
                <a:solidFill>
                  <a:srgbClr val="009999"/>
                </a:solidFill>
              </a:rPr>
              <a:t> </a:t>
            </a:r>
            <a:r>
              <a:rPr lang="en-US" sz="2200" i="1" dirty="0">
                <a:solidFill>
                  <a:srgbClr val="009999"/>
                </a:solidFill>
              </a:rPr>
              <a:t>c</a:t>
            </a:r>
            <a:r>
              <a:rPr lang="en-US" sz="22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for some constant </a:t>
            </a:r>
            <a:r>
              <a:rPr lang="en-US" sz="2200" i="1" dirty="0">
                <a:solidFill>
                  <a:srgbClr val="009999"/>
                </a:solidFill>
              </a:rPr>
              <a:t>c</a:t>
            </a:r>
            <a:r>
              <a:rPr lang="en-US" sz="2200" dirty="0"/>
              <a:t> </a:t>
            </a:r>
            <a:r>
              <a:rPr lang="en-US" sz="2200" dirty="0">
                <a:solidFill>
                  <a:srgbClr val="009999"/>
                </a:solidFill>
              </a:rPr>
              <a:t>&lt; 1</a:t>
            </a:r>
            <a:r>
              <a:rPr lang="en-US" sz="2200" dirty="0"/>
              <a:t>.	</a:t>
            </a:r>
          </a:p>
          <a:p>
            <a:pPr marL="457200" indent="-457200">
              <a:lnSpc>
                <a:spcPct val="90000"/>
              </a:lnSpc>
              <a:spcBef>
                <a:spcPct val="30000"/>
              </a:spcBef>
              <a:buClr>
                <a:schemeClr val="accent2"/>
              </a:buClr>
            </a:pPr>
            <a:r>
              <a:rPr lang="en-US" sz="2200" b="1" i="1" dirty="0">
                <a:solidFill>
                  <a:schemeClr val="accent2"/>
                </a:solidFill>
              </a:rPr>
              <a:t>    Solution: </a:t>
            </a: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 .</a:t>
            </a:r>
          </a:p>
          <a:p>
            <a:pPr marL="690563" indent="-690563">
              <a:lnSpc>
                <a:spcPct val="90000"/>
              </a:lnSpc>
              <a:buClr>
                <a:schemeClr val="accent2"/>
              </a:buClr>
            </a:pPr>
            <a:endParaRPr lang="en-US" sz="2200" dirty="0"/>
          </a:p>
          <a:p>
            <a:pPr marL="690563" indent="-690563">
              <a:lnSpc>
                <a:spcPct val="90000"/>
              </a:lnSpc>
              <a:buClr>
                <a:schemeClr val="accent2"/>
              </a:buClr>
            </a:pPr>
            <a:r>
              <a:rPr lang="en-US" sz="2200" b="1" dirty="0"/>
              <a:t>Example</a:t>
            </a:r>
          </a:p>
          <a:p>
            <a:pPr marL="690563" indent="-690563">
              <a:lnSpc>
                <a:spcPct val="90000"/>
              </a:lnSpc>
              <a:buClr>
                <a:schemeClr val="accent2"/>
              </a:buClr>
            </a:pP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a:t>
            </a:r>
            <a:r>
              <a:rPr lang="en-US" sz="2200" i="1" dirty="0"/>
              <a:t>n</a:t>
            </a:r>
            <a:r>
              <a:rPr lang="en-US" sz="2200" baseline="30000" dirty="0"/>
              <a:t>3</a:t>
            </a:r>
            <a:endParaRPr lang="en-US" sz="2200" i="1" dirty="0"/>
          </a:p>
          <a:p>
            <a:pPr marL="690563" indent="-690563">
              <a:lnSpc>
                <a:spcPct val="90000"/>
              </a:lnSpc>
              <a:buClr>
                <a:schemeClr val="accent2"/>
              </a:buClr>
            </a:pPr>
            <a:r>
              <a:rPr lang="en-US" sz="2200" i="1" dirty="0"/>
              <a:t>	a =</a:t>
            </a:r>
            <a:r>
              <a:rPr lang="en-US" sz="2200" dirty="0"/>
              <a:t> 4, </a:t>
            </a:r>
            <a:r>
              <a:rPr lang="en-US" sz="2200" i="1" dirty="0"/>
              <a:t>b</a:t>
            </a:r>
            <a:r>
              <a:rPr lang="en-US" sz="2200" dirty="0"/>
              <a:t> = 2 </a:t>
            </a:r>
            <a:r>
              <a:rPr lang="en-US" sz="2200" dirty="0">
                <a:sym typeface="Symbol" pitchFamily="18" charset="2"/>
              </a:rPr>
              <a:t></a:t>
            </a:r>
            <a:r>
              <a:rPr lang="en-US" sz="2200" dirty="0"/>
              <a:t> </a:t>
            </a:r>
            <a:r>
              <a:rPr lang="en-US" sz="2200" i="1" dirty="0" err="1"/>
              <a:t>n</a:t>
            </a:r>
            <a:r>
              <a:rPr lang="en-US" sz="2200" baseline="30000" dirty="0" err="1"/>
              <a:t>log</a:t>
            </a:r>
            <a:r>
              <a:rPr lang="en-US" sz="2200" i="1" baseline="16000" dirty="0" err="1"/>
              <a:t>b</a:t>
            </a:r>
            <a:r>
              <a:rPr lang="en-US" sz="2200" i="1" baseline="30000" dirty="0" err="1"/>
              <a:t>a</a:t>
            </a:r>
            <a:r>
              <a:rPr lang="en-US" sz="2200" i="1" baseline="30000" dirty="0"/>
              <a:t> </a:t>
            </a:r>
            <a:r>
              <a:rPr lang="en-US" sz="2200" dirty="0"/>
              <a:t>= </a:t>
            </a:r>
            <a:r>
              <a:rPr lang="en-US" sz="2200" i="1" dirty="0"/>
              <a:t>n</a:t>
            </a:r>
            <a:r>
              <a:rPr lang="en-US" sz="2200" baseline="30000" dirty="0"/>
              <a:t>2</a:t>
            </a:r>
            <a:r>
              <a:rPr lang="en-US" sz="2200" dirty="0"/>
              <a:t>; </a:t>
            </a:r>
            <a:r>
              <a:rPr lang="en-US" sz="2200" i="1" dirty="0"/>
              <a:t>f</a:t>
            </a:r>
            <a:r>
              <a:rPr lang="en-US" sz="2200" dirty="0"/>
              <a:t> (</a:t>
            </a:r>
            <a:r>
              <a:rPr lang="en-US" sz="2200" i="1" dirty="0"/>
              <a:t>n</a:t>
            </a:r>
            <a:r>
              <a:rPr lang="en-US" sz="2200" dirty="0"/>
              <a:t>) = </a:t>
            </a:r>
            <a:r>
              <a:rPr lang="en-US" sz="2200" i="1" dirty="0"/>
              <a:t>n</a:t>
            </a:r>
            <a:r>
              <a:rPr lang="en-US" sz="2200" baseline="30000" dirty="0"/>
              <a:t>3</a:t>
            </a:r>
            <a:r>
              <a:rPr lang="en-US" sz="2200" i="1" dirty="0"/>
              <a:t>.</a:t>
            </a:r>
          </a:p>
          <a:p>
            <a:pPr marL="690563" indent="-690563">
              <a:lnSpc>
                <a:spcPct val="90000"/>
              </a:lnSpc>
              <a:buClr>
                <a:schemeClr val="accent2"/>
              </a:buClr>
            </a:pPr>
            <a:r>
              <a:rPr lang="en-US" sz="2200" i="1" dirty="0"/>
              <a:t>	 </a:t>
            </a:r>
            <a:r>
              <a:rPr lang="en-US" sz="2200" b="1" dirty="0"/>
              <a:t>CASE 3</a:t>
            </a:r>
            <a:r>
              <a:rPr lang="en-US" sz="2200" dirty="0"/>
              <a:t>: </a:t>
            </a:r>
            <a:r>
              <a:rPr lang="en-US" sz="2200" i="1" dirty="0"/>
              <a:t>f</a:t>
            </a:r>
            <a:r>
              <a:rPr lang="en-US" sz="2200" dirty="0"/>
              <a:t> (</a:t>
            </a:r>
            <a:r>
              <a:rPr lang="en-US" sz="2200" i="1" dirty="0"/>
              <a:t>n</a:t>
            </a:r>
            <a:r>
              <a:rPr lang="en-US" sz="2200" dirty="0"/>
              <a:t>) = </a:t>
            </a:r>
            <a:r>
              <a:rPr lang="en-US" sz="2200" dirty="0">
                <a:latin typeface="Symbol" pitchFamily="18" charset="2"/>
              </a:rPr>
              <a:t>W</a:t>
            </a:r>
            <a:r>
              <a:rPr lang="en-US" sz="2200" dirty="0"/>
              <a:t>(</a:t>
            </a:r>
            <a:r>
              <a:rPr lang="en-US" sz="2200" i="1" dirty="0"/>
              <a:t>n</a:t>
            </a:r>
            <a:r>
              <a:rPr lang="en-US" sz="2200" baseline="30000" dirty="0"/>
              <a:t>2</a:t>
            </a:r>
            <a:r>
              <a:rPr lang="en-US" sz="2200" i="1" baseline="30000" dirty="0"/>
              <a:t> </a:t>
            </a:r>
            <a:r>
              <a:rPr lang="en-US" sz="2200" baseline="30000" dirty="0"/>
              <a:t>+ </a:t>
            </a:r>
            <a:r>
              <a:rPr lang="en-US" sz="2200" baseline="30000" dirty="0">
                <a:latin typeface="Symbol" pitchFamily="18" charset="2"/>
              </a:rPr>
              <a:t>e</a:t>
            </a:r>
            <a:r>
              <a:rPr lang="en-US" sz="2200" dirty="0"/>
              <a:t>) for </a:t>
            </a:r>
            <a:r>
              <a:rPr lang="en-US" sz="2200" dirty="0">
                <a:latin typeface="Symbol" pitchFamily="18" charset="2"/>
              </a:rPr>
              <a:t>e</a:t>
            </a:r>
            <a:r>
              <a:rPr lang="en-US" sz="2200" dirty="0"/>
              <a:t> = 1 a</a:t>
            </a:r>
            <a:r>
              <a:rPr lang="en-US" sz="2200" b="1" i="1" dirty="0"/>
              <a:t>nd </a:t>
            </a:r>
            <a:r>
              <a:rPr lang="en-US" sz="2200" dirty="0"/>
              <a:t> 4(</a:t>
            </a:r>
            <a:r>
              <a:rPr lang="en-US" sz="2200" i="1" dirty="0" err="1"/>
              <a:t>cn</a:t>
            </a:r>
            <a:r>
              <a:rPr lang="en-US" sz="2200" dirty="0"/>
              <a:t>/2)</a:t>
            </a:r>
            <a:r>
              <a:rPr lang="en-US" sz="2200" baseline="30000" dirty="0"/>
              <a:t>3</a:t>
            </a:r>
            <a:r>
              <a:rPr lang="en-US" sz="2200" dirty="0"/>
              <a:t> </a:t>
            </a:r>
            <a:r>
              <a:rPr lang="en-US" sz="2200" dirty="0">
                <a:latin typeface="Symbol" pitchFamily="18" charset="2"/>
              </a:rPr>
              <a:t>£</a:t>
            </a:r>
            <a:r>
              <a:rPr lang="en-US" sz="2200" dirty="0"/>
              <a:t> </a:t>
            </a:r>
            <a:r>
              <a:rPr lang="en-US" sz="2200" i="1" dirty="0"/>
              <a:t>cn</a:t>
            </a:r>
            <a:r>
              <a:rPr lang="en-US" sz="2200" baseline="30000" dirty="0"/>
              <a:t>3   </a:t>
            </a:r>
            <a:r>
              <a:rPr lang="en-US" sz="2200" dirty="0"/>
              <a:t>for </a:t>
            </a:r>
            <a:r>
              <a:rPr lang="en-US" sz="2200" i="1" dirty="0"/>
              <a:t>c</a:t>
            </a:r>
            <a:r>
              <a:rPr lang="en-US" sz="2200" dirty="0"/>
              <a:t> = 1/2.</a:t>
            </a:r>
          </a:p>
          <a:p>
            <a:pPr marL="690563" indent="-690563">
              <a:lnSpc>
                <a:spcPct val="90000"/>
              </a:lnSpc>
              <a:buClr>
                <a:schemeClr val="accent2"/>
              </a:buClr>
            </a:pPr>
            <a:r>
              <a:rPr lang="en-US" sz="2200" dirty="0"/>
              <a:t>	</a:t>
            </a:r>
            <a:r>
              <a:rPr lang="en-US" sz="2200" dirty="0">
                <a:sym typeface="Symbol" pitchFamily="18" charset="2"/>
              </a:rPr>
              <a:t> </a:t>
            </a:r>
            <a:r>
              <a:rPr lang="en-US" sz="2200" i="1" dirty="0"/>
              <a:t>T</a:t>
            </a:r>
            <a:r>
              <a:rPr lang="en-US" sz="2200" dirty="0"/>
              <a:t>(</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3</a:t>
            </a:r>
            <a:r>
              <a:rPr lang="en-US" sz="2200" dirty="0"/>
              <a:t>).</a:t>
            </a:r>
          </a:p>
          <a:p>
            <a:pPr marL="690563" indent="-690563">
              <a:lnSpc>
                <a:spcPct val="90000"/>
              </a:lnSpc>
              <a:buClr>
                <a:schemeClr val="accent2"/>
              </a:buClr>
            </a:pPr>
            <a:endParaRPr lang="en-US" sz="2200" dirty="0"/>
          </a:p>
          <a:p>
            <a:pPr marL="690563" indent="-690563">
              <a:lnSpc>
                <a:spcPct val="90000"/>
              </a:lnSpc>
              <a:buClr>
                <a:schemeClr val="accent2"/>
              </a:buClr>
            </a:pPr>
            <a:endParaRPr lang="en-US" sz="2200" dirty="0"/>
          </a:p>
          <a:p>
            <a:pPr marL="690563" indent="-690563">
              <a:lnSpc>
                <a:spcPct val="90000"/>
              </a:lnSpc>
              <a:buClr>
                <a:schemeClr val="accent2"/>
              </a:buClr>
            </a:pPr>
            <a:endParaRPr lang="en-US" sz="2200" dirty="0"/>
          </a:p>
        </p:txBody>
      </p:sp>
    </p:spTree>
    <p:extLst>
      <p:ext uri="{BB962C8B-B14F-4D97-AF65-F5344CB8AC3E}">
        <p14:creationId xmlns:p14="http://schemas.microsoft.com/office/powerpoint/2010/main" val="249912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animEffect transition="in" filter="fade">
                                      <p:cBhvr>
                                        <p:cTn id="19" dur="1000"/>
                                        <p:tgtEl>
                                          <p:spTgt spid="9">
                                            <p:txEl>
                                              <p:pRg st="9" end="9"/>
                                            </p:txEl>
                                          </p:spTgt>
                                        </p:tgtEl>
                                      </p:cBhvr>
                                    </p:animEffect>
                                    <p:anim calcmode="lin" valueType="num">
                                      <p:cBhvr>
                                        <p:cTn id="20"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9" end="9"/>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xEl>
                                              <p:pRg st="10" end="10"/>
                                            </p:txEl>
                                          </p:spTgt>
                                        </p:tgtEl>
                                        <p:attrNameLst>
                                          <p:attrName>style.visibility</p:attrName>
                                        </p:attrNameLst>
                                      </p:cBhvr>
                                      <p:to>
                                        <p:strVal val="visible"/>
                                      </p:to>
                                    </p:set>
                                    <p:animEffect transition="in" filter="fade">
                                      <p:cBhvr>
                                        <p:cTn id="24" dur="1000"/>
                                        <p:tgtEl>
                                          <p:spTgt spid="9">
                                            <p:txEl>
                                              <p:pRg st="10" end="10"/>
                                            </p:txEl>
                                          </p:spTgt>
                                        </p:tgtEl>
                                      </p:cBhvr>
                                    </p:animEffect>
                                    <p:anim calcmode="lin" valueType="num">
                                      <p:cBhvr>
                                        <p:cTn id="25"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52400" y="990600"/>
            <a:ext cx="8763000" cy="313932"/>
          </a:xfrm>
          <a:prstGeom prst="rect">
            <a:avLst/>
          </a:prstGeom>
        </p:spPr>
        <p:txBody>
          <a:bodyPr wrap="square">
            <a:spAutoFit/>
          </a:bodyPr>
          <a:lstStyle/>
          <a:p>
            <a:pPr marL="457200" indent="-457200">
              <a:lnSpc>
                <a:spcPct val="90000"/>
              </a:lnSpc>
              <a:spcBef>
                <a:spcPct val="30000"/>
              </a:spcBef>
              <a:buClr>
                <a:schemeClr val="accent2"/>
              </a:buClr>
            </a:pPr>
            <a:endParaRPr lang="en-US" sz="1600" dirty="0"/>
          </a:p>
        </p:txBody>
      </p:sp>
      <p:sp>
        <p:nvSpPr>
          <p:cNvPr id="9" name="Rectangle 8"/>
          <p:cNvSpPr/>
          <p:nvPr/>
        </p:nvSpPr>
        <p:spPr>
          <a:xfrm>
            <a:off x="383345" y="990600"/>
            <a:ext cx="8229600" cy="3471720"/>
          </a:xfrm>
          <a:prstGeom prst="rect">
            <a:avLst/>
          </a:prstGeom>
        </p:spPr>
        <p:txBody>
          <a:bodyPr wrap="square">
            <a:spAutoFit/>
          </a:bodyPr>
          <a:lstStyle/>
          <a:p>
            <a:pPr marL="690563" indent="-690563">
              <a:lnSpc>
                <a:spcPct val="90000"/>
              </a:lnSpc>
              <a:buClr>
                <a:schemeClr val="accent2"/>
              </a:buClr>
            </a:pPr>
            <a:r>
              <a:rPr lang="en-US" sz="2200" i="1" dirty="0">
                <a:solidFill>
                  <a:srgbClr val="009999"/>
                </a:solidFill>
              </a:rPr>
              <a:t>                </a:t>
            </a:r>
          </a:p>
          <a:p>
            <a:pPr fontAlgn="base"/>
            <a:r>
              <a:rPr lang="en-IN" sz="2400" dirty="0"/>
              <a:t>Examples of some standard algorithms whose time complexity can be evaluated using Master Method</a:t>
            </a:r>
          </a:p>
          <a:p>
            <a:pPr fontAlgn="base"/>
            <a:r>
              <a:rPr lang="en-IN" sz="2200" dirty="0"/>
              <a:t/>
            </a:r>
            <a:br>
              <a:rPr lang="en-IN" sz="2200" dirty="0"/>
            </a:br>
            <a:r>
              <a:rPr lang="en-IN" sz="2200" u="sng" dirty="0">
                <a:hlinkClick r:id="rId2"/>
              </a:rPr>
              <a:t>Merge Sort</a:t>
            </a:r>
            <a:r>
              <a:rPr lang="en-IN" sz="2200" dirty="0"/>
              <a:t>: T(n) = 2T(n/2) + Θ(n). It falls in case 2 as c is 1 and </a:t>
            </a:r>
            <a:r>
              <a:rPr lang="en-IN" sz="2200" dirty="0" err="1"/>
              <a:t>Log</a:t>
            </a:r>
            <a:r>
              <a:rPr lang="en-IN" sz="2200" baseline="-25000" dirty="0" err="1"/>
              <a:t>b</a:t>
            </a:r>
            <a:r>
              <a:rPr lang="en-IN" sz="2200" dirty="0" err="1"/>
              <a:t>a</a:t>
            </a:r>
            <a:r>
              <a:rPr lang="en-IN" sz="2200" dirty="0"/>
              <a:t>] is also 1. So the solution is Θ(n </a:t>
            </a:r>
            <a:r>
              <a:rPr lang="en-IN" sz="2200" dirty="0" err="1"/>
              <a:t>Logn</a:t>
            </a:r>
            <a:r>
              <a:rPr lang="en-IN" sz="2200" dirty="0"/>
              <a:t>)</a:t>
            </a:r>
          </a:p>
          <a:p>
            <a:pPr fontAlgn="base"/>
            <a:endParaRPr lang="en-IN" sz="2200" dirty="0"/>
          </a:p>
          <a:p>
            <a:pPr fontAlgn="base"/>
            <a:r>
              <a:rPr lang="en-IN" sz="2200" dirty="0">
                <a:hlinkClick r:id="rId3"/>
              </a:rPr>
              <a:t>Binary Search</a:t>
            </a:r>
            <a:r>
              <a:rPr lang="en-IN" sz="2200" dirty="0"/>
              <a:t>: T(n) = T(n/2) + Θ(1). It also falls in case 2 as c is 0 and </a:t>
            </a:r>
            <a:r>
              <a:rPr lang="en-IN" sz="2200" dirty="0" err="1"/>
              <a:t>Log</a:t>
            </a:r>
            <a:r>
              <a:rPr lang="en-IN" sz="2200" baseline="-25000" dirty="0" err="1"/>
              <a:t>b</a:t>
            </a:r>
            <a:r>
              <a:rPr lang="en-IN" sz="2200" dirty="0" err="1"/>
              <a:t>a</a:t>
            </a:r>
            <a:r>
              <a:rPr lang="en-IN" sz="2200" dirty="0"/>
              <a:t> is also 0. So the solution is Θ(</a:t>
            </a:r>
            <a:r>
              <a:rPr lang="en-IN" sz="2200" dirty="0" err="1"/>
              <a:t>Logn</a:t>
            </a:r>
            <a:r>
              <a:rPr lang="en-IN" sz="2200" dirty="0"/>
              <a:t>)</a:t>
            </a:r>
          </a:p>
          <a:p>
            <a:pPr marL="690563" indent="-690563">
              <a:lnSpc>
                <a:spcPct val="90000"/>
              </a:lnSpc>
              <a:buClr>
                <a:schemeClr val="accent2"/>
              </a:buClr>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r>
              <a:rPr lang="en-US" sz="2200" dirty="0"/>
              <a:t>Different Sorting </a:t>
            </a:r>
            <a:r>
              <a:rPr lang="en-US" sz="2200" dirty="0" err="1"/>
              <a:t>Tehniques</a:t>
            </a:r>
            <a:endParaRPr lang="en-US" sz="2200" dirty="0"/>
          </a:p>
          <a:p>
            <a:r>
              <a:rPr lang="en-US" sz="2200" dirty="0"/>
              <a:t>Insertion </a:t>
            </a:r>
            <a:r>
              <a:rPr lang="en-US" sz="2200" dirty="0" smtClean="0"/>
              <a:t>sorting</a:t>
            </a:r>
          </a:p>
          <a:p>
            <a:r>
              <a:rPr lang="en-US" sz="2200" dirty="0" smtClean="0"/>
              <a:t>Heap </a:t>
            </a:r>
            <a:r>
              <a:rPr lang="en-US" sz="2200" dirty="0"/>
              <a:t>Sort</a:t>
            </a:r>
          </a:p>
          <a:p>
            <a:r>
              <a:rPr lang="en-US" sz="2200" dirty="0"/>
              <a:t>Counting Sort</a:t>
            </a:r>
          </a:p>
          <a:p>
            <a:r>
              <a:rPr lang="en-US" sz="2200" dirty="0"/>
              <a:t>Bucket Sort</a:t>
            </a:r>
          </a:p>
          <a:p>
            <a:r>
              <a:rPr lang="en-US" sz="2200" dirty="0"/>
              <a:t>Heap Sort</a:t>
            </a:r>
          </a:p>
          <a:p>
            <a:endParaRPr 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Sorting(CO1)- Objective</a:t>
            </a:r>
          </a:p>
        </p:txBody>
      </p:sp>
    </p:spTree>
    <p:extLst>
      <p:ext uri="{BB962C8B-B14F-4D97-AF65-F5344CB8AC3E}">
        <p14:creationId xmlns:p14="http://schemas.microsoft.com/office/powerpoint/2010/main" val="311135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a:t>Pooja</a:t>
            </a:r>
            <a:r>
              <a:rPr lang="en-US" dirty="0"/>
              <a:t> Chaudhary </a:t>
            </a:r>
            <a:r>
              <a:rPr lang="en-US" dirty="0" smtClean="0"/>
              <a:t>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Algorithm</a:t>
            </a:r>
          </a:p>
          <a:p>
            <a:pPr algn="just"/>
            <a:r>
              <a:rPr lang="en-US" sz="2400" dirty="0"/>
              <a:t> loops- for while</a:t>
            </a:r>
          </a:p>
          <a:p>
            <a:pPr algn="just"/>
            <a:r>
              <a:rPr lang="en-US" sz="2400" dirty="0"/>
              <a:t>C programming</a:t>
            </a:r>
            <a:endParaRPr lang="en-US" sz="2200" dirty="0"/>
          </a:p>
          <a:p>
            <a:pPr algn="just"/>
            <a:endParaRPr lang="en-US" sz="2400" b="1" dirty="0"/>
          </a:p>
          <a:p>
            <a:pPr algn="just"/>
            <a:r>
              <a:rPr lang="en-US" sz="2400" b="1" dirty="0"/>
              <a:t>Recap</a:t>
            </a:r>
          </a:p>
          <a:p>
            <a:pPr algn="just"/>
            <a:r>
              <a:rPr lang="en-US" sz="2200" dirty="0"/>
              <a:t>Recursion</a:t>
            </a:r>
          </a:p>
          <a:p>
            <a:endParaRPr lang="en-US"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 and Recap</a:t>
            </a:r>
          </a:p>
        </p:txBody>
      </p:sp>
    </p:spTree>
    <p:extLst>
      <p:ext uri="{BB962C8B-B14F-4D97-AF65-F5344CB8AC3E}">
        <p14:creationId xmlns:p14="http://schemas.microsoft.com/office/powerpoint/2010/main" val="3877727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CB1ED0E0-F75F-4228-B18F-157B3F109150}"/>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B0E4F67F-4CC0-41CC-BD8C-27AD3267C0FC}"/>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95469D8C-24B5-44BE-B59D-67FDFF802E5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CC4396-F4A5-40E3-BF2E-C73313344664}" type="slidenum">
              <a:rPr lang="en-US" altLang="en-US">
                <a:solidFill>
                  <a:srgbClr val="898989"/>
                </a:solidFill>
                <a:latin typeface="Calibri" panose="020F0502020204030204" pitchFamily="34" charset="0"/>
              </a:rPr>
              <a:pPr eaLnBrk="1" hangingPunct="1"/>
              <a:t>51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B14E4903-A5D7-4ABA-BDBB-350BDC791C5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8199" name="Rectangle 12">
            <a:extLst>
              <a:ext uri="{FF2B5EF4-FFF2-40B4-BE49-F238E27FC236}">
                <a16:creationId xmlns:a16="http://schemas.microsoft.com/office/drawing/2014/main" xmlns="" id="{06F96F34-4CBE-45B5-8DC4-535EE02C93F9}"/>
              </a:ext>
            </a:extLst>
          </p:cNvPr>
          <p:cNvSpPr>
            <a:spLocks noChangeArrowheads="1"/>
          </p:cNvSpPr>
          <p:nvPr/>
        </p:nvSpPr>
        <p:spPr bwMode="auto">
          <a:xfrm>
            <a:off x="228600" y="1143000"/>
            <a:ext cx="8686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2400" b="1" dirty="0"/>
              <a:t>    Insertion Sort</a:t>
            </a:r>
            <a:endParaRPr lang="en-US" altLang="en-US" sz="2200" b="1" dirty="0">
              <a:latin typeface="Calibri" panose="020F0502020204030204" pitchFamily="34" charset="0"/>
            </a:endParaRPr>
          </a:p>
          <a:p>
            <a:pPr marL="342900" indent="-342900" algn="just" eaLnBrk="1" hangingPunct="1">
              <a:buFont typeface="Arial" panose="020B0604020202020204" pitchFamily="34" charset="0"/>
              <a:buChar char="•"/>
            </a:pPr>
            <a:endParaRPr lang="en-US" altLang="en-US" sz="2200"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dirty="0">
                <a:latin typeface="Calibri" panose="020F0502020204030204" pitchFamily="34" charset="0"/>
              </a:rPr>
              <a:t>It inserts each element of the array into its proper position, leaving progressively larger stretches of the array sorted. </a:t>
            </a:r>
          </a:p>
          <a:p>
            <a:pPr algn="just" eaLnBrk="1" hangingPunct="1"/>
            <a:endParaRPr lang="en-US" altLang="en-US" sz="2200"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dirty="0">
                <a:latin typeface="Calibri" panose="020F0502020204030204" pitchFamily="34" charset="0"/>
              </a:rPr>
              <a:t>This sorting iterates down an array, and the part of the array already covered is in order; then, the current element of the array is inserted into the proper position at the head of the array, and the rest of the elements are moved down, using the space just vacated by the element inserted as the final space.</a:t>
            </a:r>
            <a:endParaRPr lang="en-US" altLang="en-US" sz="2200" i="1" dirty="0">
              <a:latin typeface="Calibri" panose="020F0502020204030204" pitchFamily="34" charset="0"/>
            </a:endParaRPr>
          </a:p>
          <a:p>
            <a:pPr algn="just" eaLnBrk="1" hangingPunct="1"/>
            <a:endParaRPr lang="en-US" altLang="en-US" sz="2200" i="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C635D268-1F0D-4C9D-BD57-282FA55BB453}"/>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3B0A5E89-29A4-4995-B441-804557F74072}"/>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1F7A9635-078C-4979-B4EB-959AFBCD62B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E86256-B821-4171-B474-58324674939A}" type="slidenum">
              <a:rPr lang="en-US" altLang="en-US">
                <a:solidFill>
                  <a:srgbClr val="898989"/>
                </a:solidFill>
                <a:latin typeface="Calibri" panose="020F0502020204030204" pitchFamily="34" charset="0"/>
              </a:rPr>
              <a:pPr eaLnBrk="1" hangingPunct="1"/>
              <a:t>52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741DA773-3C96-4D25-A785-117E4CF9523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a:t>Sorting(CO1)</a:t>
            </a:r>
            <a:endParaRPr lang="en-US" sz="3200" dirty="0"/>
          </a:p>
        </p:txBody>
      </p:sp>
      <p:sp>
        <p:nvSpPr>
          <p:cNvPr id="9223" name="Rectangle 8">
            <a:extLst>
              <a:ext uri="{FF2B5EF4-FFF2-40B4-BE49-F238E27FC236}">
                <a16:creationId xmlns:a16="http://schemas.microsoft.com/office/drawing/2014/main" xmlns="" id="{CE4AA39B-8A69-48A7-BA78-1E86D810F343}"/>
              </a:ext>
            </a:extLst>
          </p:cNvPr>
          <p:cNvSpPr>
            <a:spLocks noChangeArrowheads="1"/>
          </p:cNvSpPr>
          <p:nvPr/>
        </p:nvSpPr>
        <p:spPr bwMode="auto">
          <a:xfrm>
            <a:off x="533400" y="1031815"/>
            <a:ext cx="80772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dirty="0"/>
              <a:t>Insertion Sort Algorithm</a:t>
            </a:r>
            <a:endParaRPr lang="en-US" sz="2400" b="1" i="1" dirty="0"/>
          </a:p>
          <a:p>
            <a:pPr eaLnBrk="1" hangingPunct="1"/>
            <a:endParaRPr lang="en-US" altLang="en-US" sz="2200" b="1" dirty="0">
              <a:latin typeface="Calibri" panose="020F0502020204030204" pitchFamily="34" charset="0"/>
            </a:endParaRPr>
          </a:p>
          <a:p>
            <a:pPr eaLnBrk="1" hangingPunct="1"/>
            <a:r>
              <a:rPr lang="en-US" altLang="en-US" sz="2200" b="1" dirty="0">
                <a:latin typeface="Calibri" panose="020F0502020204030204" pitchFamily="34" charset="0"/>
              </a:rPr>
              <a:t>Algorithm: </a:t>
            </a:r>
            <a:r>
              <a:rPr lang="en-US" altLang="en-US" sz="2200" dirty="0">
                <a:latin typeface="Calibri" panose="020F0502020204030204" pitchFamily="34" charset="0"/>
              </a:rPr>
              <a:t>We use a procedure INSERTION_SORT. It takes as parameters an array A[1.. n] and the length n of the array. </a:t>
            </a:r>
          </a:p>
          <a:p>
            <a:pPr eaLnBrk="1" hangingPunct="1"/>
            <a:endParaRPr lang="en-US" altLang="en-US" sz="2200" dirty="0">
              <a:latin typeface="Calibri" panose="020F0502020204030204" pitchFamily="34" charset="0"/>
            </a:endParaRPr>
          </a:p>
          <a:p>
            <a:pPr eaLnBrk="1" hangingPunct="1"/>
            <a:r>
              <a:rPr lang="en-US" altLang="en-US" sz="2200" b="1" dirty="0">
                <a:latin typeface="Calibri" panose="020F0502020204030204" pitchFamily="34" charset="0"/>
              </a:rPr>
              <a:t>INSERTION_SORT (A)</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1. FOR j ← 2 TO length[A]</a:t>
            </a:r>
          </a:p>
          <a:p>
            <a:pPr eaLnBrk="1" hangingPunct="1"/>
            <a:r>
              <a:rPr lang="en-US" altLang="en-US" sz="2200" dirty="0">
                <a:latin typeface="Calibri" panose="020F0502020204030204" pitchFamily="34" charset="0"/>
              </a:rPr>
              <a:t>2.   DO key ← A[j]</a:t>
            </a:r>
          </a:p>
          <a:p>
            <a:pPr eaLnBrk="1" hangingPunct="1"/>
            <a:r>
              <a:rPr lang="en-US" altLang="en-US" sz="2200" dirty="0">
                <a:latin typeface="Calibri" panose="020F0502020204030204" pitchFamily="34" charset="0"/>
              </a:rPr>
              <a:t>3. //{Put A[j] into the sorted sequence A[1 . . j − 1]}</a:t>
            </a:r>
          </a:p>
          <a:p>
            <a:pPr eaLnBrk="1" hangingPunct="1"/>
            <a:r>
              <a:rPr lang="en-US" altLang="en-US" sz="2200" dirty="0">
                <a:latin typeface="Calibri" panose="020F0502020204030204" pitchFamily="34" charset="0"/>
              </a:rPr>
              <a:t>4.    </a:t>
            </a:r>
            <a:r>
              <a:rPr lang="en-US" altLang="en-US" sz="2200" dirty="0" err="1">
                <a:latin typeface="Calibri" panose="020F0502020204030204" pitchFamily="34" charset="0"/>
              </a:rPr>
              <a:t>i</a:t>
            </a:r>
            <a:r>
              <a:rPr lang="en-US" altLang="en-US" sz="2200" dirty="0">
                <a:latin typeface="Calibri" panose="020F0502020204030204" pitchFamily="34" charset="0"/>
              </a:rPr>
              <a:t> ← j − 1</a:t>
            </a:r>
          </a:p>
          <a:p>
            <a:pPr eaLnBrk="1" hangingPunct="1"/>
            <a:r>
              <a:rPr lang="en-US" altLang="en-US" sz="2200" dirty="0">
                <a:latin typeface="Calibri" panose="020F0502020204030204" pitchFamily="34" charset="0"/>
              </a:rPr>
              <a:t>5. WHILE </a:t>
            </a:r>
            <a:r>
              <a:rPr lang="en-US" altLang="en-US" sz="2200" dirty="0" err="1">
                <a:latin typeface="Calibri" panose="020F0502020204030204" pitchFamily="34" charset="0"/>
              </a:rPr>
              <a:t>i</a:t>
            </a:r>
            <a:r>
              <a:rPr lang="en-US" altLang="en-US" sz="2200" dirty="0">
                <a:latin typeface="Calibri" panose="020F0502020204030204" pitchFamily="34" charset="0"/>
              </a:rPr>
              <a:t> &gt; 0 and A[</a:t>
            </a:r>
            <a:r>
              <a:rPr lang="en-US" altLang="en-US" sz="2200" dirty="0" err="1">
                <a:latin typeface="Calibri" panose="020F0502020204030204" pitchFamily="34" charset="0"/>
              </a:rPr>
              <a:t>i</a:t>
            </a:r>
            <a:r>
              <a:rPr lang="en-US" altLang="en-US" sz="2200" dirty="0">
                <a:latin typeface="Calibri" panose="020F0502020204030204" pitchFamily="34" charset="0"/>
              </a:rPr>
              <a:t>] &gt; key</a:t>
            </a:r>
          </a:p>
          <a:p>
            <a:pPr eaLnBrk="1" hangingPunct="1"/>
            <a:r>
              <a:rPr lang="pt-BR" altLang="en-US" sz="2200" dirty="0">
                <a:latin typeface="Calibri" panose="020F0502020204030204" pitchFamily="34" charset="0"/>
              </a:rPr>
              <a:t>6.    DO A[i +1] ← A[i]</a:t>
            </a:r>
          </a:p>
          <a:p>
            <a:pPr eaLnBrk="1" hangingPunct="1"/>
            <a:r>
              <a:rPr lang="en-US" altLang="en-US" sz="2200" dirty="0">
                <a:latin typeface="Calibri" panose="020F0502020204030204" pitchFamily="34" charset="0"/>
              </a:rPr>
              <a:t>7.        </a:t>
            </a:r>
            <a:r>
              <a:rPr lang="en-US" altLang="en-US" sz="2200" dirty="0" err="1">
                <a:latin typeface="Calibri" panose="020F0502020204030204" pitchFamily="34" charset="0"/>
              </a:rPr>
              <a:t>i</a:t>
            </a:r>
            <a:r>
              <a:rPr lang="en-US" altLang="en-US" sz="2200" dirty="0">
                <a:latin typeface="Calibri" panose="020F0502020204030204" pitchFamily="34" charset="0"/>
              </a:rPr>
              <a:t> ← </a:t>
            </a:r>
            <a:r>
              <a:rPr lang="en-US" altLang="en-US" sz="2200" dirty="0" err="1">
                <a:latin typeface="Calibri" panose="020F0502020204030204" pitchFamily="34" charset="0"/>
              </a:rPr>
              <a:t>i</a:t>
            </a:r>
            <a:r>
              <a:rPr lang="en-US" altLang="en-US" sz="2200" dirty="0">
                <a:latin typeface="Calibri" panose="020F0502020204030204" pitchFamily="34" charset="0"/>
              </a:rPr>
              <a:t> − 1</a:t>
            </a:r>
          </a:p>
          <a:p>
            <a:pPr eaLnBrk="1" hangingPunct="1"/>
            <a:r>
              <a:rPr lang="en-US" altLang="en-US" sz="2200" dirty="0">
                <a:latin typeface="Calibri" panose="020F0502020204030204" pitchFamily="34" charset="0"/>
              </a:rPr>
              <a:t>8. A[</a:t>
            </a:r>
            <a:r>
              <a:rPr lang="en-US" altLang="en-US" sz="2200" dirty="0" err="1">
                <a:latin typeface="Calibri" panose="020F0502020204030204" pitchFamily="34" charset="0"/>
              </a:rPr>
              <a:t>i</a:t>
            </a:r>
            <a:r>
              <a:rPr lang="en-US" altLang="en-US" sz="2200" dirty="0">
                <a:latin typeface="Calibri" panose="020F0502020204030204" pitchFamily="34" charset="0"/>
              </a:rPr>
              <a:t> + 1] ←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23">
                                            <p:txEl>
                                              <p:pRg st="4" end="4"/>
                                            </p:txEl>
                                          </p:spTgt>
                                        </p:tgtEl>
                                        <p:attrNameLst>
                                          <p:attrName>style.visibility</p:attrName>
                                        </p:attrNameLst>
                                      </p:cBhvr>
                                      <p:to>
                                        <p:strVal val="visible"/>
                                      </p:to>
                                    </p:set>
                                    <p:animEffect transition="in" filter="fade">
                                      <p:cBhvr>
                                        <p:cTn id="7" dur="1000"/>
                                        <p:tgtEl>
                                          <p:spTgt spid="9223">
                                            <p:txEl>
                                              <p:pRg st="4" end="4"/>
                                            </p:txEl>
                                          </p:spTgt>
                                        </p:tgtEl>
                                      </p:cBhvr>
                                    </p:animEffect>
                                    <p:anim calcmode="lin" valueType="num">
                                      <p:cBhvr>
                                        <p:cTn id="8" dur="1000" fill="hold"/>
                                        <p:tgtEl>
                                          <p:spTgt spid="922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922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223">
                                            <p:txEl>
                                              <p:pRg st="6" end="6"/>
                                            </p:txEl>
                                          </p:spTgt>
                                        </p:tgtEl>
                                        <p:attrNameLst>
                                          <p:attrName>style.visibility</p:attrName>
                                        </p:attrNameLst>
                                      </p:cBhvr>
                                      <p:to>
                                        <p:strVal val="visible"/>
                                      </p:to>
                                    </p:set>
                                    <p:animEffect transition="in" filter="fade">
                                      <p:cBhvr>
                                        <p:cTn id="12" dur="1000"/>
                                        <p:tgtEl>
                                          <p:spTgt spid="9223">
                                            <p:txEl>
                                              <p:pRg st="6" end="6"/>
                                            </p:txEl>
                                          </p:spTgt>
                                        </p:tgtEl>
                                      </p:cBhvr>
                                    </p:animEffect>
                                    <p:anim calcmode="lin" valueType="num">
                                      <p:cBhvr>
                                        <p:cTn id="13" dur="1000" fill="hold"/>
                                        <p:tgtEl>
                                          <p:spTgt spid="922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922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223">
                                            <p:txEl>
                                              <p:pRg st="7" end="7"/>
                                            </p:txEl>
                                          </p:spTgt>
                                        </p:tgtEl>
                                        <p:attrNameLst>
                                          <p:attrName>style.visibility</p:attrName>
                                        </p:attrNameLst>
                                      </p:cBhvr>
                                      <p:to>
                                        <p:strVal val="visible"/>
                                      </p:to>
                                    </p:set>
                                    <p:animEffect transition="in" filter="fade">
                                      <p:cBhvr>
                                        <p:cTn id="17" dur="1000"/>
                                        <p:tgtEl>
                                          <p:spTgt spid="9223">
                                            <p:txEl>
                                              <p:pRg st="7" end="7"/>
                                            </p:txEl>
                                          </p:spTgt>
                                        </p:tgtEl>
                                      </p:cBhvr>
                                    </p:animEffect>
                                    <p:anim calcmode="lin" valueType="num">
                                      <p:cBhvr>
                                        <p:cTn id="18" dur="1000" fill="hold"/>
                                        <p:tgtEl>
                                          <p:spTgt spid="922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922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223">
                                            <p:txEl>
                                              <p:pRg st="8" end="8"/>
                                            </p:txEl>
                                          </p:spTgt>
                                        </p:tgtEl>
                                        <p:attrNameLst>
                                          <p:attrName>style.visibility</p:attrName>
                                        </p:attrNameLst>
                                      </p:cBhvr>
                                      <p:to>
                                        <p:strVal val="visible"/>
                                      </p:to>
                                    </p:set>
                                    <p:animEffect transition="in" filter="fade">
                                      <p:cBhvr>
                                        <p:cTn id="22" dur="1000"/>
                                        <p:tgtEl>
                                          <p:spTgt spid="9223">
                                            <p:txEl>
                                              <p:pRg st="8" end="8"/>
                                            </p:txEl>
                                          </p:spTgt>
                                        </p:tgtEl>
                                      </p:cBhvr>
                                    </p:animEffect>
                                    <p:anim calcmode="lin" valueType="num">
                                      <p:cBhvr>
                                        <p:cTn id="23" dur="1000" fill="hold"/>
                                        <p:tgtEl>
                                          <p:spTgt spid="922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9223">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223">
                                            <p:txEl>
                                              <p:pRg st="9" end="9"/>
                                            </p:txEl>
                                          </p:spTgt>
                                        </p:tgtEl>
                                        <p:attrNameLst>
                                          <p:attrName>style.visibility</p:attrName>
                                        </p:attrNameLst>
                                      </p:cBhvr>
                                      <p:to>
                                        <p:strVal val="visible"/>
                                      </p:to>
                                    </p:set>
                                    <p:animEffect transition="in" filter="fade">
                                      <p:cBhvr>
                                        <p:cTn id="27" dur="1000"/>
                                        <p:tgtEl>
                                          <p:spTgt spid="9223">
                                            <p:txEl>
                                              <p:pRg st="9" end="9"/>
                                            </p:txEl>
                                          </p:spTgt>
                                        </p:tgtEl>
                                      </p:cBhvr>
                                    </p:animEffect>
                                    <p:anim calcmode="lin" valueType="num">
                                      <p:cBhvr>
                                        <p:cTn id="28" dur="1000" fill="hold"/>
                                        <p:tgtEl>
                                          <p:spTgt spid="9223">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9223">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223">
                                            <p:txEl>
                                              <p:pRg st="10" end="10"/>
                                            </p:txEl>
                                          </p:spTgt>
                                        </p:tgtEl>
                                        <p:attrNameLst>
                                          <p:attrName>style.visibility</p:attrName>
                                        </p:attrNameLst>
                                      </p:cBhvr>
                                      <p:to>
                                        <p:strVal val="visible"/>
                                      </p:to>
                                    </p:set>
                                    <p:animEffect transition="in" filter="fade">
                                      <p:cBhvr>
                                        <p:cTn id="32" dur="1000"/>
                                        <p:tgtEl>
                                          <p:spTgt spid="9223">
                                            <p:txEl>
                                              <p:pRg st="10" end="10"/>
                                            </p:txEl>
                                          </p:spTgt>
                                        </p:tgtEl>
                                      </p:cBhvr>
                                    </p:animEffect>
                                    <p:anim calcmode="lin" valueType="num">
                                      <p:cBhvr>
                                        <p:cTn id="33" dur="1000" fill="hold"/>
                                        <p:tgtEl>
                                          <p:spTgt spid="9223">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9223">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223">
                                            <p:txEl>
                                              <p:pRg st="11" end="11"/>
                                            </p:txEl>
                                          </p:spTgt>
                                        </p:tgtEl>
                                        <p:attrNameLst>
                                          <p:attrName>style.visibility</p:attrName>
                                        </p:attrNameLst>
                                      </p:cBhvr>
                                      <p:to>
                                        <p:strVal val="visible"/>
                                      </p:to>
                                    </p:set>
                                    <p:animEffect transition="in" filter="fade">
                                      <p:cBhvr>
                                        <p:cTn id="37" dur="1000"/>
                                        <p:tgtEl>
                                          <p:spTgt spid="9223">
                                            <p:txEl>
                                              <p:pRg st="11" end="11"/>
                                            </p:txEl>
                                          </p:spTgt>
                                        </p:tgtEl>
                                      </p:cBhvr>
                                    </p:animEffect>
                                    <p:anim calcmode="lin" valueType="num">
                                      <p:cBhvr>
                                        <p:cTn id="38" dur="1000" fill="hold"/>
                                        <p:tgtEl>
                                          <p:spTgt spid="9223">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9223">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223">
                                            <p:txEl>
                                              <p:pRg st="12" end="12"/>
                                            </p:txEl>
                                          </p:spTgt>
                                        </p:tgtEl>
                                        <p:attrNameLst>
                                          <p:attrName>style.visibility</p:attrName>
                                        </p:attrNameLst>
                                      </p:cBhvr>
                                      <p:to>
                                        <p:strVal val="visible"/>
                                      </p:to>
                                    </p:set>
                                    <p:animEffect transition="in" filter="fade">
                                      <p:cBhvr>
                                        <p:cTn id="42" dur="1000"/>
                                        <p:tgtEl>
                                          <p:spTgt spid="9223">
                                            <p:txEl>
                                              <p:pRg st="12" end="12"/>
                                            </p:txEl>
                                          </p:spTgt>
                                        </p:tgtEl>
                                      </p:cBhvr>
                                    </p:animEffect>
                                    <p:anim calcmode="lin" valueType="num">
                                      <p:cBhvr>
                                        <p:cTn id="43" dur="1000" fill="hold"/>
                                        <p:tgtEl>
                                          <p:spTgt spid="9223">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9223">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223">
                                            <p:txEl>
                                              <p:pRg st="13" end="13"/>
                                            </p:txEl>
                                          </p:spTgt>
                                        </p:tgtEl>
                                        <p:attrNameLst>
                                          <p:attrName>style.visibility</p:attrName>
                                        </p:attrNameLst>
                                      </p:cBhvr>
                                      <p:to>
                                        <p:strVal val="visible"/>
                                      </p:to>
                                    </p:set>
                                    <p:animEffect transition="in" filter="fade">
                                      <p:cBhvr>
                                        <p:cTn id="47" dur="1000"/>
                                        <p:tgtEl>
                                          <p:spTgt spid="9223">
                                            <p:txEl>
                                              <p:pRg st="13" end="13"/>
                                            </p:txEl>
                                          </p:spTgt>
                                        </p:tgtEl>
                                      </p:cBhvr>
                                    </p:animEffect>
                                    <p:anim calcmode="lin" valueType="num">
                                      <p:cBhvr>
                                        <p:cTn id="48" dur="1000" fill="hold"/>
                                        <p:tgtEl>
                                          <p:spTgt spid="9223">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922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C635D268-1F0D-4C9D-BD57-282FA55BB453}"/>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3B0A5E89-29A4-4995-B441-804557F74072}"/>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1F7A9635-078C-4979-B4EB-959AFBCD62B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E86256-B821-4171-B474-58324674939A}" type="slidenum">
              <a:rPr lang="en-US" altLang="en-US">
                <a:solidFill>
                  <a:srgbClr val="898989"/>
                </a:solidFill>
                <a:latin typeface="Calibri" panose="020F0502020204030204" pitchFamily="34" charset="0"/>
              </a:rPr>
              <a:pPr eaLnBrk="1" hangingPunct="1"/>
              <a:t>53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741DA773-3C96-4D25-A785-117E4CF9523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8" name="Picture 7" descr="Insertion Sort - GeeksforGeeks">
            <a:extLst>
              <a:ext uri="{FF2B5EF4-FFF2-40B4-BE49-F238E27FC236}">
                <a16:creationId xmlns:a16="http://schemas.microsoft.com/office/drawing/2014/main" xmlns="" id="{A0F2BD15-21C6-4417-BD53-C44B3F27ED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35075"/>
            <a:ext cx="5029199" cy="4572000"/>
          </a:xfrm>
          <a:prstGeom prst="rect">
            <a:avLst/>
          </a:prstGeom>
          <a:noFill/>
          <a:ln>
            <a:noFill/>
          </a:ln>
        </p:spPr>
      </p:pic>
    </p:spTree>
    <p:extLst>
      <p:ext uri="{BB962C8B-B14F-4D97-AF65-F5344CB8AC3E}">
        <p14:creationId xmlns:p14="http://schemas.microsoft.com/office/powerpoint/2010/main" val="219799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6B346CB5-3C87-432A-ABE6-D93910FB7B50}"/>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B130F18B-1F86-4092-8D8C-8F1F0D12A863}"/>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B449C95B-B46B-4D8C-B788-FC7A50A123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ABF35C-AE63-4370-B25F-91CE922F0162}" type="slidenum">
              <a:rPr lang="en-US" altLang="en-US">
                <a:solidFill>
                  <a:srgbClr val="898989"/>
                </a:solidFill>
                <a:latin typeface="Calibri" panose="020F0502020204030204" pitchFamily="34" charset="0"/>
              </a:rPr>
              <a:pPr eaLnBrk="1" hangingPunct="1"/>
              <a:t>54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9A5A0A50-E106-4597-9904-34779DABC2B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10247" name="Rectangle 9">
            <a:extLst>
              <a:ext uri="{FF2B5EF4-FFF2-40B4-BE49-F238E27FC236}">
                <a16:creationId xmlns:a16="http://schemas.microsoft.com/office/drawing/2014/main" xmlns="" id="{3A338469-9382-4C99-9676-19C9CEBBEE00}"/>
              </a:ext>
            </a:extLst>
          </p:cNvPr>
          <p:cNvSpPr>
            <a:spLocks noChangeArrowheads="1"/>
          </p:cNvSpPr>
          <p:nvPr/>
        </p:nvSpPr>
        <p:spPr bwMode="auto">
          <a:xfrm>
            <a:off x="533400" y="817563"/>
            <a:ext cx="807720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600" b="1" dirty="0">
                <a:latin typeface="Calibri" panose="020F0502020204030204" pitchFamily="34" charset="0"/>
              </a:rPr>
              <a:t>Insertion Sort</a:t>
            </a:r>
          </a:p>
          <a:p>
            <a:pPr algn="just" eaLnBrk="1" hangingPunct="1"/>
            <a:endParaRPr lang="en-US" altLang="en-US" sz="2600" b="1" dirty="0">
              <a:latin typeface="Calibri" panose="020F0502020204030204" pitchFamily="34" charset="0"/>
            </a:endParaRPr>
          </a:p>
          <a:p>
            <a:pPr algn="just" eaLnBrk="1" hangingPunct="1"/>
            <a:r>
              <a:rPr lang="en-US" altLang="en-US" sz="2400" b="1" dirty="0">
                <a:latin typeface="Calibri" panose="020F0502020204030204" pitchFamily="34" charset="0"/>
              </a:rPr>
              <a:t>Three Cases:</a:t>
            </a:r>
          </a:p>
          <a:p>
            <a:pPr algn="just" eaLnBrk="1" hangingPunct="1"/>
            <a:r>
              <a:rPr lang="en-US" altLang="en-US" sz="2200" b="1" dirty="0">
                <a:latin typeface="Calibri" panose="020F0502020204030204" pitchFamily="34" charset="0"/>
              </a:rPr>
              <a:t>Best-Case  </a:t>
            </a:r>
            <a:r>
              <a:rPr lang="en-US" altLang="en-US" sz="2200" dirty="0">
                <a:latin typeface="Calibri" panose="020F0502020204030204" pitchFamily="34" charset="0"/>
              </a:rPr>
              <a:t>The best case occurs if the array is already sorted. the while-loop in line 5 executed only once for each </a:t>
            </a:r>
            <a:r>
              <a:rPr lang="en-US" altLang="en-US" sz="2200" i="1" dirty="0">
                <a:latin typeface="Calibri" panose="020F0502020204030204" pitchFamily="34" charset="0"/>
              </a:rPr>
              <a:t>j. This happens if given array A is already  </a:t>
            </a:r>
            <a:r>
              <a:rPr lang="en-US" altLang="en-US" sz="2200" dirty="0">
                <a:latin typeface="Calibri" panose="020F0502020204030204" pitchFamily="34" charset="0"/>
              </a:rPr>
              <a:t>sorted. T(</a:t>
            </a:r>
            <a:r>
              <a:rPr lang="en-US" altLang="en-US" sz="2200" i="1" dirty="0">
                <a:latin typeface="Calibri" panose="020F0502020204030204" pitchFamily="34" charset="0"/>
              </a:rPr>
              <a:t>n) = an + b = O(n)  </a:t>
            </a:r>
            <a:r>
              <a:rPr lang="en-US" altLang="en-US" sz="2200" dirty="0">
                <a:latin typeface="Calibri" panose="020F0502020204030204" pitchFamily="34" charset="0"/>
              </a:rPr>
              <a:t>It is a linear function of </a:t>
            </a:r>
            <a:r>
              <a:rPr lang="en-US" altLang="en-US" sz="2200" i="1" dirty="0">
                <a:latin typeface="Calibri" panose="020F0502020204030204" pitchFamily="34" charset="0"/>
              </a:rPr>
              <a:t>n.</a:t>
            </a:r>
          </a:p>
          <a:p>
            <a:pPr algn="just" eaLnBrk="1" hangingPunct="1"/>
            <a:endParaRPr lang="en-US" altLang="en-US" sz="2200" i="1" dirty="0">
              <a:latin typeface="Calibri" panose="020F0502020204030204" pitchFamily="34" charset="0"/>
            </a:endParaRPr>
          </a:p>
          <a:p>
            <a:pPr algn="just" eaLnBrk="1" hangingPunct="1"/>
            <a:r>
              <a:rPr lang="en-US" altLang="en-US" sz="2200" b="1" dirty="0">
                <a:latin typeface="Calibri" panose="020F0502020204030204" pitchFamily="34" charset="0"/>
              </a:rPr>
              <a:t>Worst case   </a:t>
            </a:r>
            <a:r>
              <a:rPr lang="en-US" altLang="en-US" sz="2200" dirty="0">
                <a:latin typeface="Calibri" panose="020F0502020204030204" pitchFamily="34" charset="0"/>
              </a:rPr>
              <a:t>The worst-case occurs if the array is sorted in reverse order i.e., in decreasing order. the worst-case occurs, when line 5 executed </a:t>
            </a:r>
            <a:r>
              <a:rPr lang="en-US" altLang="en-US" sz="2200" i="1" dirty="0">
                <a:latin typeface="Calibri" panose="020F0502020204030204" pitchFamily="34" charset="0"/>
              </a:rPr>
              <a:t>j times for each j. This can happens if array A starts </a:t>
            </a:r>
            <a:r>
              <a:rPr lang="en-US" altLang="en-US" sz="2200" dirty="0">
                <a:latin typeface="Calibri" panose="020F0502020204030204" pitchFamily="34" charset="0"/>
              </a:rPr>
              <a:t>out in reverse order           </a:t>
            </a:r>
            <a:r>
              <a:rPr lang="pt-BR" altLang="en-US" sz="2200" dirty="0">
                <a:latin typeface="Calibri" panose="020F0502020204030204" pitchFamily="34" charset="0"/>
              </a:rPr>
              <a:t>T(</a:t>
            </a:r>
            <a:r>
              <a:rPr lang="pt-BR" altLang="en-US" sz="2200" i="1" dirty="0">
                <a:latin typeface="Calibri" panose="020F0502020204030204" pitchFamily="34" charset="0"/>
              </a:rPr>
              <a:t>n) = an</a:t>
            </a:r>
            <a:r>
              <a:rPr lang="pt-BR" altLang="en-US" sz="2200" i="1" baseline="30000" dirty="0">
                <a:latin typeface="Calibri" panose="020F0502020204030204" pitchFamily="34" charset="0"/>
              </a:rPr>
              <a:t>2</a:t>
            </a:r>
            <a:r>
              <a:rPr lang="pt-BR" altLang="en-US" sz="2200" i="1" dirty="0">
                <a:latin typeface="Calibri" panose="020F0502020204030204" pitchFamily="34" charset="0"/>
              </a:rPr>
              <a:t> + bn + c = O(n</a:t>
            </a:r>
            <a:r>
              <a:rPr lang="pt-BR" altLang="en-US" sz="2200" i="1" baseline="30000" dirty="0">
                <a:latin typeface="Calibri" panose="020F0502020204030204" pitchFamily="34" charset="0"/>
              </a:rPr>
              <a:t>2</a:t>
            </a:r>
            <a:r>
              <a:rPr lang="pt-BR" altLang="en-US" sz="2200" i="1" dirty="0">
                <a:latin typeface="Calibri" panose="020F0502020204030204" pitchFamily="34" charset="0"/>
              </a:rPr>
              <a:t>)</a:t>
            </a:r>
          </a:p>
          <a:p>
            <a:pPr algn="just" eaLnBrk="1" hangingPunct="1"/>
            <a:endParaRPr lang="pt-BR" altLang="en-US" sz="2200" i="1" dirty="0">
              <a:latin typeface="Calibri" panose="020F0502020204030204" pitchFamily="34" charset="0"/>
            </a:endParaRPr>
          </a:p>
          <a:p>
            <a:pPr algn="just" eaLnBrk="1" hangingPunct="1"/>
            <a:r>
              <a:rPr lang="en-US" altLang="en-US" sz="2200" b="1" dirty="0">
                <a:latin typeface="Calibri" panose="020F0502020204030204" pitchFamily="34" charset="0"/>
              </a:rPr>
              <a:t>Average case: </a:t>
            </a:r>
            <a:r>
              <a:rPr lang="en-US" altLang="en-US" sz="2200" dirty="0">
                <a:latin typeface="Calibri" panose="020F0502020204030204" pitchFamily="34" charset="0"/>
              </a:rPr>
              <a:t>When half of the array is sorted and half of the array is unsorted it produces O(</a:t>
            </a:r>
            <a:r>
              <a:rPr lang="en-US" altLang="en-US" sz="2200" i="1" dirty="0">
                <a:latin typeface="Calibri" panose="020F0502020204030204" pitchFamily="34" charset="0"/>
              </a:rPr>
              <a:t>n</a:t>
            </a:r>
            <a:r>
              <a:rPr lang="en-US" altLang="en-US" sz="2200" i="1" baseline="30000" dirty="0">
                <a:latin typeface="Calibri" panose="020F0502020204030204" pitchFamily="34" charset="0"/>
              </a:rPr>
              <a:t>2</a:t>
            </a:r>
            <a:r>
              <a:rPr lang="en-US" altLang="en-US" sz="2200" i="1" dirty="0">
                <a:latin typeface="Calibri" panose="020F0502020204030204" pitchFamily="34" charset="0"/>
              </a:rPr>
              <a:t>)</a:t>
            </a:r>
            <a:endParaRPr lang="en-US" altLang="en-US" sz="2200" dirty="0">
              <a:latin typeface="Calibri" panose="020F0502020204030204" pitchFamily="34" charset="0"/>
            </a:endParaRPr>
          </a:p>
          <a:p>
            <a:pPr eaLnBrk="1" hangingPunct="1"/>
            <a:endParaRPr lang="en-US" altLang="en-US" sz="2200" i="1" dirty="0">
              <a:latin typeface="Calibri" panose="020F0502020204030204" pitchFamily="34" charset="0"/>
            </a:endParaRPr>
          </a:p>
          <a:p>
            <a:pPr eaLnBrk="1" hangingPunct="1"/>
            <a:endParaRPr lang="en-US" alt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247">
                                            <p:txEl>
                                              <p:pRg st="7" end="7"/>
                                            </p:txEl>
                                          </p:spTgt>
                                        </p:tgtEl>
                                        <p:attrNameLst>
                                          <p:attrName>style.visibility</p:attrName>
                                        </p:attrNameLst>
                                      </p:cBhvr>
                                      <p:to>
                                        <p:strVal val="visible"/>
                                      </p:to>
                                    </p:set>
                                    <p:animEffect transition="in" filter="fade">
                                      <p:cBhvr>
                                        <p:cTn id="15" dur="1000"/>
                                        <p:tgtEl>
                                          <p:spTgt spid="10247">
                                            <p:txEl>
                                              <p:pRg st="7" end="7"/>
                                            </p:txEl>
                                          </p:spTgt>
                                        </p:tgtEl>
                                      </p:cBhvr>
                                    </p:animEffect>
                                    <p:anim calcmode="lin" valueType="num">
                                      <p:cBhvr>
                                        <p:cTn id="16" dur="1000" fill="hold"/>
                                        <p:tgtEl>
                                          <p:spTgt spid="10247">
                                            <p:txEl>
                                              <p:pRg st="7" end="7"/>
                                            </p:txEl>
                                          </p:spTgt>
                                        </p:tgtEl>
                                        <p:attrNameLst>
                                          <p:attrName>ppt_x</p:attrName>
                                        </p:attrNameLst>
                                      </p:cBhvr>
                                      <p:tavLst>
                                        <p:tav tm="0">
                                          <p:val>
                                            <p:strVal val="#ppt_x"/>
                                          </p:val>
                                        </p:tav>
                                        <p:tav tm="100000">
                                          <p:val>
                                            <p:strVal val="#ppt_x"/>
                                          </p:val>
                                        </p:tav>
                                      </p:tavLst>
                                    </p:anim>
                                    <p:anim calcmode="lin" valueType="num">
                                      <p:cBhvr>
                                        <p:cTn id="17" dur="1000" fill="hold"/>
                                        <p:tgtEl>
                                          <p:spTgt spid="1024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69F5B4F-B564-4AEA-8BDA-CB5245EE87EE}"/>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5E2B0927-A080-4239-8992-5CA13DBFB33D}"/>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DDF343FD-CC85-4293-B12F-5FA4A9FA2E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F88CA7-1E5B-464D-B966-7255F8A7B63E}" type="slidenum">
              <a:rPr lang="en-US" altLang="en-US">
                <a:solidFill>
                  <a:srgbClr val="898989"/>
                </a:solidFill>
                <a:latin typeface="Calibri" panose="020F0502020204030204" pitchFamily="34" charset="0"/>
              </a:rPr>
              <a:pPr eaLnBrk="1" hangingPunct="1"/>
              <a:t>55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B1B5D06A-3CEC-4DFF-A9C3-D90027BAAF3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20487" name="Rectangle 10">
            <a:extLst>
              <a:ext uri="{FF2B5EF4-FFF2-40B4-BE49-F238E27FC236}">
                <a16:creationId xmlns:a16="http://schemas.microsoft.com/office/drawing/2014/main" xmlns="" id="{D0C3E10B-D89E-42A2-B9EF-A4E1F4CCA06F}"/>
              </a:ext>
            </a:extLst>
          </p:cNvPr>
          <p:cNvSpPr>
            <a:spLocks noChangeArrowheads="1"/>
          </p:cNvSpPr>
          <p:nvPr/>
        </p:nvSpPr>
        <p:spPr bwMode="auto">
          <a:xfrm>
            <a:off x="609600" y="1066800"/>
            <a:ext cx="83058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Calibri" panose="020F0502020204030204" pitchFamily="34" charset="0"/>
              </a:rPr>
              <a:t>Heap Sort</a:t>
            </a:r>
          </a:p>
          <a:p>
            <a:pPr marL="285750" indent="-285750" eaLnBrk="1" hangingPunct="1">
              <a:buFont typeface="Arial" panose="020B0604020202020204" pitchFamily="34" charset="0"/>
              <a:buChar char="•"/>
            </a:pPr>
            <a:endParaRPr lang="en-US" altLang="en-US" sz="2800" b="1" dirty="0">
              <a:latin typeface="Calibri" panose="020F0502020204030204" pitchFamily="34" charset="0"/>
            </a:endParaRPr>
          </a:p>
          <a:p>
            <a:pPr marL="285750" indent="-285750" eaLnBrk="1" hangingPunct="1">
              <a:buFont typeface="Arial" panose="020B0604020202020204" pitchFamily="34" charset="0"/>
              <a:buChar char="•"/>
            </a:pPr>
            <a:r>
              <a:rPr lang="en-US" altLang="en-US" sz="2200" b="1" dirty="0">
                <a:latin typeface="Calibri" panose="020F0502020204030204" pitchFamily="34" charset="0"/>
              </a:rPr>
              <a:t> </a:t>
            </a:r>
            <a:r>
              <a:rPr lang="en-IN" sz="2200" dirty="0">
                <a:latin typeface="+mj-lt"/>
              </a:rPr>
              <a:t>Heap sort is a comparison based sorting technique based on Binary Heap data structure.</a:t>
            </a:r>
            <a:endParaRPr lang="en-US" altLang="en-US" sz="2200" b="1" dirty="0">
              <a:latin typeface="+mj-lt"/>
            </a:endParaRPr>
          </a:p>
          <a:p>
            <a:pPr eaLnBrk="1" hangingPunct="1"/>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r>
              <a:rPr lang="en-US" altLang="en-US" sz="2200" dirty="0">
                <a:latin typeface="Calibri" panose="020F0502020204030204" pitchFamily="34" charset="0"/>
              </a:rPr>
              <a:t>The binary heap data structure is an array that can be viewed as almost complete binary tree. </a:t>
            </a: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r>
              <a:rPr lang="en-US" altLang="en-US" sz="2200" dirty="0">
                <a:latin typeface="Calibri" panose="020F0502020204030204" pitchFamily="34" charset="0"/>
              </a:rPr>
              <a:t>Each node of the binary tree corresponds to an element of the array.</a:t>
            </a: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algn="just" eaLnBrk="1" hangingPunct="1">
              <a:buFont typeface="Arial" panose="020B0604020202020204" pitchFamily="34" charset="0"/>
              <a:buChar char="•"/>
            </a:pPr>
            <a:r>
              <a:rPr lang="en-IN" sz="2200" dirty="0">
                <a:latin typeface="+mj-lt"/>
              </a:rPr>
              <a:t>It is similar to selection sort where we first find the maximum element and place the maximum element at the end.</a:t>
            </a:r>
          </a:p>
          <a:p>
            <a:pPr eaLnBrk="1" hangingPunct="1"/>
            <a:endParaRPr lang="en-IN" sz="2200" dirty="0">
              <a:latin typeface="+mj-lt"/>
            </a:endParaRPr>
          </a:p>
          <a:p>
            <a:pPr marL="285750" indent="-285750" eaLnBrk="1" hangingPunct="1">
              <a:buFont typeface="Arial" panose="020B0604020202020204" pitchFamily="34" charset="0"/>
              <a:buChar char="•"/>
            </a:pPr>
            <a:r>
              <a:rPr lang="en-IN" sz="2200" dirty="0">
                <a:latin typeface="+mj-lt"/>
              </a:rPr>
              <a:t> We repeat the same process for remaining element.</a:t>
            </a:r>
            <a:endParaRPr lang="en-US" altLang="en-US" sz="2200" dirty="0">
              <a:latin typeface="+mj-lt"/>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69F5B4F-B564-4AEA-8BDA-CB5245EE87EE}"/>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5E2B0927-A080-4239-8992-5CA13DBFB33D}"/>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DDF343FD-CC85-4293-B12F-5FA4A9FA2E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F88CA7-1E5B-464D-B966-7255F8A7B63E}" type="slidenum">
              <a:rPr lang="en-US" altLang="en-US">
                <a:solidFill>
                  <a:srgbClr val="898989"/>
                </a:solidFill>
                <a:latin typeface="Calibri" panose="020F0502020204030204" pitchFamily="34" charset="0"/>
              </a:rPr>
              <a:pPr eaLnBrk="1" hangingPunct="1"/>
              <a:t>56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B1B5D06A-3CEC-4DFF-A9C3-D90027BAAF3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20487" name="Rectangle 10">
            <a:extLst>
              <a:ext uri="{FF2B5EF4-FFF2-40B4-BE49-F238E27FC236}">
                <a16:creationId xmlns:a16="http://schemas.microsoft.com/office/drawing/2014/main" xmlns="" id="{D0C3E10B-D89E-42A2-B9EF-A4E1F4CCA06F}"/>
              </a:ext>
            </a:extLst>
          </p:cNvPr>
          <p:cNvSpPr>
            <a:spLocks noChangeArrowheads="1"/>
          </p:cNvSpPr>
          <p:nvPr/>
        </p:nvSpPr>
        <p:spPr bwMode="auto">
          <a:xfrm>
            <a:off x="609600" y="1066800"/>
            <a:ext cx="8305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Calibri" panose="020F0502020204030204" pitchFamily="34" charset="0"/>
              </a:rPr>
              <a:t> Heap Sort</a:t>
            </a:r>
          </a:p>
          <a:p>
            <a:pPr marL="285750" indent="-285750" eaLnBrk="1" hangingPunct="1">
              <a:buFont typeface="Arial" panose="020B0604020202020204" pitchFamily="34" charset="0"/>
              <a:buChar char="•"/>
            </a:pPr>
            <a:endParaRPr lang="en-US" altLang="en-US" b="1" dirty="0">
              <a:latin typeface="Calibri" panose="020F0502020204030204" pitchFamily="34" charset="0"/>
            </a:endParaRPr>
          </a:p>
          <a:p>
            <a:pPr marL="285750" indent="-285750" eaLnBrk="1" hangingPunct="1">
              <a:buFont typeface="Arial" panose="020B0604020202020204" pitchFamily="34" charset="0"/>
              <a:buChar char="•"/>
            </a:pPr>
            <a:r>
              <a:rPr lang="en-US" altLang="en-US" sz="2400" b="1" dirty="0">
                <a:latin typeface="Calibri" panose="020F0502020204030204" pitchFamily="34" charset="0"/>
              </a:rPr>
              <a:t>For Example</a:t>
            </a:r>
          </a:p>
          <a:p>
            <a:pPr marL="285750" indent="-285750" eaLnBrk="1" hangingPunct="1">
              <a:buFont typeface="Arial" panose="020B0604020202020204" pitchFamily="34" charset="0"/>
              <a:buChar char="•"/>
            </a:pPr>
            <a:r>
              <a:rPr lang="en-US" altLang="en-US" sz="2200" dirty="0">
                <a:latin typeface="Calibri" panose="020F0502020204030204" pitchFamily="34" charset="0"/>
              </a:rPr>
              <a:t>We represent heaps in level order, going from left to right. </a:t>
            </a: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r>
              <a:rPr lang="en-US" altLang="en-US" sz="2200" dirty="0">
                <a:latin typeface="Calibri" panose="020F0502020204030204" pitchFamily="34" charset="0"/>
              </a:rPr>
              <a:t>The array corresponding to the heap above is       [25, 13, 17, 5, 8, 3].</a:t>
            </a:r>
          </a:p>
        </p:txBody>
      </p:sp>
      <p:pic>
        <p:nvPicPr>
          <p:cNvPr id="20488" name="Picture 2">
            <a:extLst>
              <a:ext uri="{FF2B5EF4-FFF2-40B4-BE49-F238E27FC236}">
                <a16:creationId xmlns:a16="http://schemas.microsoft.com/office/drawing/2014/main" xmlns="" id="{695FA80E-4346-48B4-ACC2-74818E6D3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590800"/>
            <a:ext cx="3116656"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06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4CE4DB6-03F8-4BE9-B9A7-3BED32E41EF2}"/>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46DABA02-F0F2-45F5-8CBD-FD7202191435}"/>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ED14974C-2A91-4DE2-829C-A1966863D2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A7C774-3E48-4185-8721-893D1465B5FC}" type="slidenum">
              <a:rPr lang="en-US" altLang="en-US">
                <a:solidFill>
                  <a:srgbClr val="898989"/>
                </a:solidFill>
                <a:latin typeface="Calibri" panose="020F0502020204030204" pitchFamily="34" charset="0"/>
              </a:rPr>
              <a:pPr eaLnBrk="1" hangingPunct="1"/>
              <a:t>57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D04C548C-7218-4160-ABFF-72511EAF631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sp>
        <p:nvSpPr>
          <p:cNvPr id="21511" name="Rectangle 8">
            <a:extLst>
              <a:ext uri="{FF2B5EF4-FFF2-40B4-BE49-F238E27FC236}">
                <a16:creationId xmlns:a16="http://schemas.microsoft.com/office/drawing/2014/main" xmlns="" id="{8031335C-88D5-4550-BCC6-416C45A069C4}"/>
              </a:ext>
            </a:extLst>
          </p:cNvPr>
          <p:cNvSpPr>
            <a:spLocks noChangeArrowheads="1"/>
          </p:cNvSpPr>
          <p:nvPr/>
        </p:nvSpPr>
        <p:spPr bwMode="auto">
          <a:xfrm>
            <a:off x="609600" y="990600"/>
            <a:ext cx="8229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Heap Sort    </a:t>
            </a:r>
          </a:p>
          <a:p>
            <a:pPr algn="just" eaLnBrk="1" hangingPunct="1"/>
            <a:r>
              <a:rPr lang="en-US" altLang="en-US" sz="2200" dirty="0">
                <a:latin typeface="Calibri" panose="020F0502020204030204" pitchFamily="34" charset="0"/>
              </a:rPr>
              <a:t>The root of the tree A[1] and given index </a:t>
            </a:r>
            <a:r>
              <a:rPr lang="en-US" altLang="en-US" sz="2200" i="1" dirty="0" err="1">
                <a:latin typeface="Calibri" panose="020F0502020204030204" pitchFamily="34" charset="0"/>
              </a:rPr>
              <a:t>i</a:t>
            </a:r>
            <a:r>
              <a:rPr lang="en-US" altLang="en-US" sz="2200" i="1" dirty="0">
                <a:latin typeface="Calibri" panose="020F0502020204030204" pitchFamily="34" charset="0"/>
              </a:rPr>
              <a:t> of a node, the indices of its parent, left child and right </a:t>
            </a:r>
            <a:r>
              <a:rPr lang="en-US" altLang="en-US" sz="2200" dirty="0">
                <a:latin typeface="Calibri" panose="020F0502020204030204" pitchFamily="34" charset="0"/>
              </a:rPr>
              <a:t>child can be computed as</a:t>
            </a:r>
          </a:p>
          <a:p>
            <a:pPr algn="just" eaLnBrk="1" hangingPunct="1"/>
            <a:endParaRPr lang="en-US" altLang="en-US" sz="2200" dirty="0">
              <a:latin typeface="Calibri" panose="020F0502020204030204" pitchFamily="34" charset="0"/>
            </a:endParaRPr>
          </a:p>
          <a:p>
            <a:pPr algn="just" eaLnBrk="1" hangingPunct="1"/>
            <a:r>
              <a:rPr lang="en-US" altLang="en-US" sz="2200" dirty="0">
                <a:latin typeface="Calibri" panose="020F0502020204030204" pitchFamily="34" charset="0"/>
              </a:rPr>
              <a:t>                             PARENT (</a:t>
            </a:r>
            <a:r>
              <a:rPr lang="en-US" altLang="en-US" sz="2200" i="1" dirty="0" err="1">
                <a:latin typeface="Calibri" panose="020F0502020204030204" pitchFamily="34" charset="0"/>
              </a:rPr>
              <a:t>i</a:t>
            </a:r>
            <a:r>
              <a:rPr lang="en-US" altLang="en-US" sz="2200" i="1" dirty="0">
                <a:latin typeface="Calibri" panose="020F0502020204030204" pitchFamily="34" charset="0"/>
              </a:rPr>
              <a:t>)  = </a:t>
            </a:r>
            <a:r>
              <a:rPr lang="en-US" altLang="en-US" sz="2200" dirty="0">
                <a:latin typeface="Calibri" panose="020F0502020204030204" pitchFamily="34" charset="0"/>
              </a:rPr>
              <a:t>return floor(</a:t>
            </a:r>
            <a:r>
              <a:rPr lang="en-US" altLang="en-US" sz="2200" i="1" dirty="0" err="1">
                <a:latin typeface="Calibri" panose="020F0502020204030204" pitchFamily="34" charset="0"/>
              </a:rPr>
              <a:t>i</a:t>
            </a:r>
            <a:r>
              <a:rPr lang="en-US" altLang="en-US" sz="2200" i="1" dirty="0">
                <a:latin typeface="Calibri" panose="020F0502020204030204" pitchFamily="34" charset="0"/>
              </a:rPr>
              <a:t>/2)</a:t>
            </a:r>
          </a:p>
          <a:p>
            <a:pPr algn="just" eaLnBrk="1" hangingPunct="1"/>
            <a:r>
              <a:rPr lang="en-US" altLang="en-US" sz="2200" dirty="0">
                <a:latin typeface="Calibri" panose="020F0502020204030204" pitchFamily="34" charset="0"/>
              </a:rPr>
              <a:t>                                   LEFT (</a:t>
            </a:r>
            <a:r>
              <a:rPr lang="en-US" altLang="en-US" sz="2200" i="1" dirty="0" err="1">
                <a:latin typeface="Calibri" panose="020F0502020204030204" pitchFamily="34" charset="0"/>
              </a:rPr>
              <a:t>i</a:t>
            </a:r>
            <a:r>
              <a:rPr lang="en-US" altLang="en-US" sz="2200" i="1" dirty="0">
                <a:latin typeface="Calibri" panose="020F0502020204030204" pitchFamily="34" charset="0"/>
              </a:rPr>
              <a:t>)  =  </a:t>
            </a:r>
            <a:r>
              <a:rPr lang="en-US" altLang="en-US" sz="2200" dirty="0">
                <a:latin typeface="Calibri" panose="020F0502020204030204" pitchFamily="34" charset="0"/>
              </a:rPr>
              <a:t>return 2</a:t>
            </a:r>
            <a:r>
              <a:rPr lang="en-US" altLang="en-US" sz="2200" i="1" dirty="0">
                <a:latin typeface="Calibri" panose="020F0502020204030204" pitchFamily="34" charset="0"/>
              </a:rPr>
              <a:t>i</a:t>
            </a:r>
          </a:p>
          <a:p>
            <a:pPr algn="just" eaLnBrk="1" hangingPunct="1"/>
            <a:r>
              <a:rPr lang="en-US" altLang="en-US" sz="2200" dirty="0">
                <a:latin typeface="Calibri" panose="020F0502020204030204" pitchFamily="34" charset="0"/>
              </a:rPr>
              <a:t>                                RIGHT (</a:t>
            </a:r>
            <a:r>
              <a:rPr lang="en-US" altLang="en-US" sz="2200" i="1" dirty="0" err="1">
                <a:latin typeface="Calibri" panose="020F0502020204030204" pitchFamily="34" charset="0"/>
              </a:rPr>
              <a:t>i</a:t>
            </a:r>
            <a:r>
              <a:rPr lang="en-US" altLang="en-US" sz="2200" i="1" dirty="0">
                <a:latin typeface="Calibri" panose="020F0502020204030204" pitchFamily="34" charset="0"/>
              </a:rPr>
              <a:t>)  =  </a:t>
            </a:r>
            <a:r>
              <a:rPr lang="en-US" altLang="en-US" sz="2200" dirty="0">
                <a:latin typeface="Calibri" panose="020F0502020204030204" pitchFamily="34" charset="0"/>
              </a:rPr>
              <a:t>return 2</a:t>
            </a:r>
            <a:r>
              <a:rPr lang="en-US" altLang="en-US" sz="2200" i="1" dirty="0">
                <a:latin typeface="Calibri" panose="020F0502020204030204" pitchFamily="34" charset="0"/>
              </a:rPr>
              <a:t>i + 1</a:t>
            </a:r>
          </a:p>
          <a:p>
            <a:pPr algn="just" eaLnBrk="1" hangingPunct="1"/>
            <a:endParaRPr lang="en-US" altLang="en-US" sz="2200" b="1" dirty="0">
              <a:latin typeface="Calibri" panose="020F0502020204030204" pitchFamily="34" charset="0"/>
            </a:endParaRPr>
          </a:p>
          <a:p>
            <a:pPr eaLnBrk="1" hangingPunct="1"/>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4CE4DB6-03F8-4BE9-B9A7-3BED32E41EF2}"/>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46DABA02-F0F2-45F5-8CBD-FD7202191435}"/>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ED14974C-2A91-4DE2-829C-A1966863D2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A7C774-3E48-4185-8721-893D1465B5FC}" type="slidenum">
              <a:rPr lang="en-US" altLang="en-US">
                <a:solidFill>
                  <a:srgbClr val="898989"/>
                </a:solidFill>
                <a:latin typeface="Calibri" panose="020F0502020204030204" pitchFamily="34" charset="0"/>
              </a:rPr>
              <a:pPr eaLnBrk="1" hangingPunct="1"/>
              <a:t>58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D04C548C-7218-4160-ABFF-72511EAF631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sp>
        <p:nvSpPr>
          <p:cNvPr id="21511" name="Rectangle 8">
            <a:extLst>
              <a:ext uri="{FF2B5EF4-FFF2-40B4-BE49-F238E27FC236}">
                <a16:creationId xmlns:a16="http://schemas.microsoft.com/office/drawing/2014/main" xmlns="" id="{8031335C-88D5-4550-BCC6-416C45A069C4}"/>
              </a:ext>
            </a:extLst>
          </p:cNvPr>
          <p:cNvSpPr>
            <a:spLocks noChangeArrowheads="1"/>
          </p:cNvSpPr>
          <p:nvPr/>
        </p:nvSpPr>
        <p:spPr bwMode="auto">
          <a:xfrm>
            <a:off x="533400" y="865628"/>
            <a:ext cx="82296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Heap Property</a:t>
            </a:r>
            <a:endParaRPr lang="en-US" altLang="en-US" sz="2400" dirty="0">
              <a:latin typeface="Calibri" panose="020F0502020204030204" pitchFamily="34" charset="0"/>
            </a:endParaRPr>
          </a:p>
          <a:p>
            <a:pPr marL="457200" indent="-457200" algn="just" eaLnBrk="1" hangingPunct="1">
              <a:buAutoNum type="arabicPeriod"/>
            </a:pPr>
            <a:r>
              <a:rPr lang="en-US" altLang="en-US" sz="2200" b="1" dirty="0">
                <a:latin typeface="+mj-lt"/>
              </a:rPr>
              <a:t>Max-heap property: </a:t>
            </a:r>
            <a:r>
              <a:rPr lang="en-IN" sz="2200" dirty="0">
                <a:latin typeface="+mj-lt"/>
              </a:rPr>
              <a:t>A max-</a:t>
            </a:r>
            <a:r>
              <a:rPr lang="en-IN" sz="2200" b="1" dirty="0">
                <a:latin typeface="+mj-lt"/>
              </a:rPr>
              <a:t>heap</a:t>
            </a:r>
            <a:r>
              <a:rPr lang="en-IN" sz="2200" dirty="0">
                <a:latin typeface="+mj-lt"/>
              </a:rPr>
              <a:t> is a </a:t>
            </a:r>
            <a:r>
              <a:rPr lang="en-IN" sz="2200" b="1" dirty="0">
                <a:latin typeface="+mj-lt"/>
              </a:rPr>
              <a:t>binary</a:t>
            </a:r>
            <a:r>
              <a:rPr lang="en-IN" sz="2200" dirty="0">
                <a:latin typeface="+mj-lt"/>
              </a:rPr>
              <a:t> tree such that. - the data contained in each node is greater than (or equal to) the data in that node's children. </a:t>
            </a:r>
            <a:r>
              <a:rPr lang="en-IN" sz="2200" dirty="0" err="1">
                <a:latin typeface="+mj-lt"/>
              </a:rPr>
              <a:t>ie</a:t>
            </a:r>
            <a:r>
              <a:rPr lang="en-IN" sz="2200" dirty="0">
                <a:latin typeface="+mj-lt"/>
              </a:rPr>
              <a:t>. </a:t>
            </a:r>
            <a:r>
              <a:rPr lang="en-US" altLang="en-US" sz="2200" dirty="0">
                <a:latin typeface="+mj-lt"/>
              </a:rPr>
              <a:t>for every node </a:t>
            </a:r>
            <a:r>
              <a:rPr lang="en-US" altLang="en-US" sz="2200" dirty="0" err="1">
                <a:latin typeface="+mj-lt"/>
              </a:rPr>
              <a:t>i</a:t>
            </a:r>
            <a:r>
              <a:rPr lang="en-US" altLang="en-US" sz="2200" dirty="0">
                <a:latin typeface="+mj-lt"/>
              </a:rPr>
              <a:t> other than the root                        A[PARENT(</a:t>
            </a:r>
            <a:r>
              <a:rPr lang="en-US" altLang="en-US" sz="2200" dirty="0" err="1">
                <a:latin typeface="+mj-lt"/>
              </a:rPr>
              <a:t>i</a:t>
            </a:r>
            <a:r>
              <a:rPr lang="en-US" altLang="en-US" sz="2200" dirty="0">
                <a:latin typeface="+mj-lt"/>
              </a:rPr>
              <a:t>)] &gt;= A[</a:t>
            </a:r>
            <a:r>
              <a:rPr lang="en-US" altLang="en-US" sz="2200" dirty="0" err="1">
                <a:latin typeface="+mj-lt"/>
              </a:rPr>
              <a:t>i</a:t>
            </a:r>
            <a:r>
              <a:rPr lang="en-US" altLang="en-US" sz="2200" dirty="0">
                <a:latin typeface="+mj-lt"/>
              </a:rPr>
              <a:t>]</a:t>
            </a:r>
          </a:p>
          <a:p>
            <a:pPr algn="just" eaLnBrk="1" hangingPunct="1"/>
            <a:endParaRPr lang="en-US" altLang="en-US" sz="2200" dirty="0">
              <a:latin typeface="Calibri" panose="020F0502020204030204" pitchFamily="34" charset="0"/>
            </a:endParaRPr>
          </a:p>
          <a:p>
            <a:pPr algn="just" eaLnBrk="1" hangingPunct="1"/>
            <a:endParaRPr lang="en-US" altLang="en-US" sz="2200" b="1" dirty="0">
              <a:latin typeface="Calibri" panose="020F0502020204030204" pitchFamily="34" charset="0"/>
            </a:endParaRPr>
          </a:p>
        </p:txBody>
      </p:sp>
      <p:pic>
        <p:nvPicPr>
          <p:cNvPr id="8" name="Picture 7" descr="Binary Min - Max Heap Implementation | Algorithms">
            <a:extLst>
              <a:ext uri="{FF2B5EF4-FFF2-40B4-BE49-F238E27FC236}">
                <a16:creationId xmlns:a16="http://schemas.microsoft.com/office/drawing/2014/main" xmlns="" id="{F6117013-EB41-46DA-96B2-EA6F0ADD35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5182" y="2895600"/>
            <a:ext cx="5029200" cy="3328987"/>
          </a:xfrm>
          <a:prstGeom prst="rect">
            <a:avLst/>
          </a:prstGeom>
          <a:noFill/>
          <a:ln>
            <a:noFill/>
          </a:ln>
        </p:spPr>
      </p:pic>
    </p:spTree>
    <p:extLst>
      <p:ext uri="{BB962C8B-B14F-4D97-AF65-F5344CB8AC3E}">
        <p14:creationId xmlns:p14="http://schemas.microsoft.com/office/powerpoint/2010/main" val="138231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4CE4DB6-03F8-4BE9-B9A7-3BED32E41EF2}"/>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46DABA02-F0F2-45F5-8CBD-FD7202191435}"/>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ED14974C-2A91-4DE2-829C-A1966863D2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A7C774-3E48-4185-8721-893D1465B5FC}" type="slidenum">
              <a:rPr lang="en-US" altLang="en-US">
                <a:solidFill>
                  <a:srgbClr val="898989"/>
                </a:solidFill>
                <a:latin typeface="Calibri" panose="020F0502020204030204" pitchFamily="34" charset="0"/>
              </a:rPr>
              <a:pPr eaLnBrk="1" hangingPunct="1"/>
              <a:t>59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D04C548C-7218-4160-ABFF-72511EAF631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sp>
        <p:nvSpPr>
          <p:cNvPr id="21511" name="Rectangle 8">
            <a:extLst>
              <a:ext uri="{FF2B5EF4-FFF2-40B4-BE49-F238E27FC236}">
                <a16:creationId xmlns:a16="http://schemas.microsoft.com/office/drawing/2014/main" xmlns="" id="{8031335C-88D5-4550-BCC6-416C45A069C4}"/>
              </a:ext>
            </a:extLst>
          </p:cNvPr>
          <p:cNvSpPr>
            <a:spLocks noChangeArrowheads="1"/>
          </p:cNvSpPr>
          <p:nvPr/>
        </p:nvSpPr>
        <p:spPr bwMode="auto">
          <a:xfrm>
            <a:off x="609600" y="990600"/>
            <a:ext cx="82296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200" b="1" dirty="0">
                <a:latin typeface="Calibri" panose="020F0502020204030204" pitchFamily="34" charset="0"/>
              </a:rPr>
              <a:t>2. Min-heap property: </a:t>
            </a:r>
            <a:r>
              <a:rPr lang="en-IN" sz="2200" dirty="0">
                <a:latin typeface="+mj-lt"/>
              </a:rPr>
              <a:t>A </a:t>
            </a:r>
            <a:r>
              <a:rPr lang="en-IN" sz="2200" b="1" dirty="0">
                <a:latin typeface="+mj-lt"/>
              </a:rPr>
              <a:t>min</a:t>
            </a:r>
            <a:r>
              <a:rPr lang="en-IN" sz="2200" dirty="0">
                <a:latin typeface="+mj-lt"/>
              </a:rPr>
              <a:t>-</a:t>
            </a:r>
            <a:r>
              <a:rPr lang="en-IN" sz="2200" b="1" dirty="0">
                <a:latin typeface="+mj-lt"/>
              </a:rPr>
              <a:t>heap</a:t>
            </a:r>
            <a:r>
              <a:rPr lang="en-IN" sz="2200" dirty="0">
                <a:latin typeface="+mj-lt"/>
              </a:rPr>
              <a:t> is a </a:t>
            </a:r>
            <a:r>
              <a:rPr lang="en-IN" sz="2200" b="1" dirty="0">
                <a:latin typeface="+mj-lt"/>
              </a:rPr>
              <a:t>binary</a:t>
            </a:r>
            <a:r>
              <a:rPr lang="en-IN" sz="2200" dirty="0">
                <a:latin typeface="+mj-lt"/>
              </a:rPr>
              <a:t> tree such that. - the data contained in each node is less than (or equal to) the data in that node's children. - the </a:t>
            </a:r>
            <a:r>
              <a:rPr lang="en-IN" sz="2200" b="1" dirty="0">
                <a:latin typeface="+mj-lt"/>
              </a:rPr>
              <a:t>binary</a:t>
            </a:r>
            <a:r>
              <a:rPr lang="en-IN" sz="2200" dirty="0">
                <a:latin typeface="+mj-lt"/>
              </a:rPr>
              <a:t> tree is complete</a:t>
            </a:r>
            <a:endParaRPr lang="en-US" altLang="en-US" sz="2200" b="1" dirty="0">
              <a:latin typeface="+mj-lt"/>
            </a:endParaRPr>
          </a:p>
          <a:p>
            <a:pPr algn="just" eaLnBrk="1" hangingPunct="1"/>
            <a:r>
              <a:rPr lang="en-US" altLang="en-US" sz="2200" dirty="0">
                <a:latin typeface="+mj-lt"/>
              </a:rPr>
              <a:t>for every node </a:t>
            </a:r>
            <a:r>
              <a:rPr lang="en-US" altLang="en-US" sz="2200" dirty="0" err="1">
                <a:latin typeface="+mj-lt"/>
              </a:rPr>
              <a:t>i</a:t>
            </a:r>
            <a:r>
              <a:rPr lang="en-US" altLang="en-US" sz="2200" dirty="0">
                <a:latin typeface="+mj-lt"/>
              </a:rPr>
              <a:t> other than the root</a:t>
            </a:r>
          </a:p>
          <a:p>
            <a:pPr algn="just" eaLnBrk="1" hangingPunct="1"/>
            <a:r>
              <a:rPr lang="en-US" altLang="en-US" sz="2200" dirty="0">
                <a:latin typeface="+mj-lt"/>
              </a:rPr>
              <a:t>                                          A[PARENT(</a:t>
            </a:r>
            <a:r>
              <a:rPr lang="en-US" altLang="en-US" sz="2200" dirty="0" err="1">
                <a:latin typeface="+mj-lt"/>
              </a:rPr>
              <a:t>i</a:t>
            </a:r>
            <a:r>
              <a:rPr lang="en-US" altLang="en-US" sz="2200" dirty="0">
                <a:latin typeface="+mj-lt"/>
              </a:rPr>
              <a:t>)] &lt;= A[</a:t>
            </a:r>
            <a:r>
              <a:rPr lang="en-US" altLang="en-US" sz="2200" dirty="0" err="1">
                <a:latin typeface="+mj-lt"/>
              </a:rPr>
              <a:t>i</a:t>
            </a:r>
            <a:r>
              <a:rPr lang="en-US" altLang="en-US" sz="2200" dirty="0">
                <a:latin typeface="+mj-lt"/>
              </a:rPr>
              <a:t>]</a:t>
            </a:r>
          </a:p>
          <a:p>
            <a:pPr algn="just" eaLnBrk="1" hangingPunct="1"/>
            <a:endParaRPr lang="en-US" altLang="en-US" sz="2200" dirty="0">
              <a:latin typeface="+mj-lt"/>
            </a:endParaRPr>
          </a:p>
          <a:p>
            <a:pPr algn="just" eaLnBrk="1" hangingPunct="1"/>
            <a:endParaRPr lang="en-US" altLang="en-US" sz="2200" dirty="0">
              <a:latin typeface="+mj-lt"/>
            </a:endParaRPr>
          </a:p>
          <a:p>
            <a:pPr eaLnBrk="1" hangingPunct="1"/>
            <a:endParaRPr lang="en-US" altLang="en-US" sz="2200" b="1" dirty="0">
              <a:latin typeface="Calibri" panose="020F0502020204030204" pitchFamily="34" charset="0"/>
            </a:endParaRPr>
          </a:p>
        </p:txBody>
      </p:sp>
      <p:pic>
        <p:nvPicPr>
          <p:cNvPr id="8" name="Picture 7" descr="Binary Heap - GeeksforGeeks">
            <a:extLst>
              <a:ext uri="{FF2B5EF4-FFF2-40B4-BE49-F238E27FC236}">
                <a16:creationId xmlns:a16="http://schemas.microsoft.com/office/drawing/2014/main" xmlns="" id="{03345554-657A-46E2-88F4-D534B8E3BF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71800"/>
            <a:ext cx="4571999" cy="3048000"/>
          </a:xfrm>
          <a:prstGeom prst="rect">
            <a:avLst/>
          </a:prstGeom>
          <a:noFill/>
          <a:ln>
            <a:noFill/>
          </a:ln>
        </p:spPr>
      </p:pic>
    </p:spTree>
    <p:extLst>
      <p:ext uri="{BB962C8B-B14F-4D97-AF65-F5344CB8AC3E}">
        <p14:creationId xmlns:p14="http://schemas.microsoft.com/office/powerpoint/2010/main" val="55378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xmlns="" id="{C52CD1B4-CBE6-4C86-91E5-F19A2479A621}"/>
              </a:ext>
            </a:extLst>
          </p:cNvPr>
          <p:cNvGraphicFramePr>
            <a:graphicFrameLocks noGrp="1"/>
          </p:cNvGraphicFramePr>
          <p:nvPr>
            <p:ph idx="1"/>
            <p:extLst>
              <p:ext uri="{D42A27DB-BD31-4B8C-83A1-F6EECF244321}">
                <p14:modId xmlns:p14="http://schemas.microsoft.com/office/powerpoint/2010/main" val="1539540859"/>
              </p:ext>
            </p:extLst>
          </p:nvPr>
        </p:nvGraphicFramePr>
        <p:xfrm>
          <a:off x="685800" y="1366800"/>
          <a:ext cx="7772400" cy="4994910"/>
        </p:xfrm>
        <a:graphic>
          <a:graphicData uri="http://schemas.openxmlformats.org/drawingml/2006/table">
            <a:tbl>
              <a:tblPr firstRow="1" firstCol="1" bandRow="1">
                <a:tableStyleId>{5C22544A-7EE6-4342-B048-85BDC9FD1C3A}</a:tableStyleId>
              </a:tblPr>
              <a:tblGrid>
                <a:gridCol w="489075">
                  <a:extLst>
                    <a:ext uri="{9D8B030D-6E8A-4147-A177-3AD203B41FA5}">
                      <a16:colId xmlns:a16="http://schemas.microsoft.com/office/drawing/2014/main" xmlns="" val="1779417915"/>
                    </a:ext>
                  </a:extLst>
                </a:gridCol>
                <a:gridCol w="5116529">
                  <a:extLst>
                    <a:ext uri="{9D8B030D-6E8A-4147-A177-3AD203B41FA5}">
                      <a16:colId xmlns:a16="http://schemas.microsoft.com/office/drawing/2014/main" xmlns="" val="4036850883"/>
                    </a:ext>
                  </a:extLst>
                </a:gridCol>
                <a:gridCol w="2166796">
                  <a:extLst>
                    <a:ext uri="{9D8B030D-6E8A-4147-A177-3AD203B41FA5}">
                      <a16:colId xmlns:a16="http://schemas.microsoft.com/office/drawing/2014/main" xmlns=""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design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89547450"/>
                  </a:ext>
                </a:extLst>
              </a:tr>
            </a:tbl>
          </a:graphicData>
        </a:graphic>
      </p:graphicFrame>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a:t>Pooja</a:t>
            </a:r>
            <a:r>
              <a:rPr lang="en-US" dirty="0"/>
              <a:t> Chaudhary </a:t>
            </a:r>
            <a:r>
              <a:rPr lang="en-US" dirty="0" smtClean="0"/>
              <a:t>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A6B9E65-A614-4A7B-B2F7-88D8ECBBDAFD}"/>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ABCFAFE1-B465-4AFB-B99D-31B10CF37B22}"/>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44D644BF-846A-4C4A-95A8-0D75BC61ACD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7D6765-A453-4BCD-BAB1-1322620DCEAB}" type="slidenum">
              <a:rPr lang="en-US" altLang="en-US">
                <a:solidFill>
                  <a:srgbClr val="898989"/>
                </a:solidFill>
                <a:latin typeface="Calibri" panose="020F0502020204030204" pitchFamily="34" charset="0"/>
              </a:rPr>
              <a:pPr eaLnBrk="1" hangingPunct="1"/>
              <a:t>60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5065F9C-A4F5-4FE1-B087-B2A53B7ECA1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sp>
        <p:nvSpPr>
          <p:cNvPr id="22535" name="Rectangle 9">
            <a:extLst>
              <a:ext uri="{FF2B5EF4-FFF2-40B4-BE49-F238E27FC236}">
                <a16:creationId xmlns:a16="http://schemas.microsoft.com/office/drawing/2014/main" xmlns="" id="{48F852B8-D82E-4633-9459-BEA297645C64}"/>
              </a:ext>
            </a:extLst>
          </p:cNvPr>
          <p:cNvSpPr>
            <a:spLocks noChangeArrowheads="1"/>
          </p:cNvSpPr>
          <p:nvPr/>
        </p:nvSpPr>
        <p:spPr bwMode="auto">
          <a:xfrm>
            <a:off x="533400" y="1143000"/>
            <a:ext cx="83058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dirty="0">
                <a:latin typeface="Calibri" panose="020F0502020204030204" pitchFamily="34" charset="0"/>
              </a:rPr>
              <a:t>Four basic procedures on heap are</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dirty="0" err="1">
                <a:latin typeface="Calibri" panose="020F0502020204030204" pitchFamily="34" charset="0"/>
              </a:rPr>
              <a:t>Heapify</a:t>
            </a:r>
            <a:r>
              <a:rPr lang="en-US" altLang="en-US" sz="2200" dirty="0">
                <a:latin typeface="Calibri" panose="020F0502020204030204" pitchFamily="34" charset="0"/>
              </a:rPr>
              <a:t>, which runs in O(lg </a:t>
            </a:r>
            <a:r>
              <a:rPr lang="en-US" altLang="en-US" sz="2200" i="1" dirty="0">
                <a:latin typeface="Calibri" panose="020F0502020204030204" pitchFamily="34" charset="0"/>
              </a:rPr>
              <a:t>n) time.</a:t>
            </a:r>
          </a:p>
          <a:p>
            <a:pPr marL="457200" indent="-457200" eaLnBrk="1" hangingPunct="1">
              <a:buAutoNum type="arabicPeriod"/>
            </a:pP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2. Build-Heap, which runs in linear time.</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3. Heap Sort, which runs in O(</a:t>
            </a:r>
            <a:r>
              <a:rPr lang="en-US" altLang="en-US" sz="2200" i="1" dirty="0">
                <a:latin typeface="Calibri" panose="020F0502020204030204" pitchFamily="34" charset="0"/>
              </a:rPr>
              <a:t>n lg n) time.</a:t>
            </a:r>
          </a:p>
          <a:p>
            <a:pPr eaLnBrk="1" hangingPunct="1"/>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4. Extract-Max, which runs in O(lg </a:t>
            </a:r>
            <a:r>
              <a:rPr lang="en-US" altLang="en-US" sz="2200" i="1" dirty="0">
                <a:latin typeface="Calibri" panose="020F0502020204030204" pitchFamily="34" charset="0"/>
              </a:rPr>
              <a:t>n) time.</a:t>
            </a:r>
            <a:endParaRPr lang="en-US" altLang="en-US" sz="2200" dirty="0">
              <a:latin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7B75B6A-A639-4091-AD34-EA37B70D765D}"/>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19E1A35B-AA47-4519-991D-D8FBA3EF9C4A}"/>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E708C37E-D059-40CF-8238-8DAC9CA4ED4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7D5E06-CF01-4371-984D-3C4228E4AB67}" type="slidenum">
              <a:rPr lang="en-US" altLang="en-US">
                <a:solidFill>
                  <a:srgbClr val="898989"/>
                </a:solidFill>
                <a:latin typeface="Calibri" panose="020F0502020204030204" pitchFamily="34" charset="0"/>
              </a:rPr>
              <a:pPr eaLnBrk="1" hangingPunct="1"/>
              <a:t>61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EE97A894-2F86-4F57-A961-130A89B7F8D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algn="ctr" fontAlgn="auto">
              <a:spcBef>
                <a:spcPts val="0"/>
              </a:spcBef>
              <a:spcAft>
                <a:spcPts val="0"/>
              </a:spcAft>
              <a:defRPr/>
            </a:pPr>
            <a:r>
              <a:rPr lang="en-US" sz="3200" b="1" dirty="0"/>
              <a:t> </a:t>
            </a:r>
            <a:endParaRPr lang="en-US" sz="3200" i="1" dirty="0"/>
          </a:p>
        </p:txBody>
      </p:sp>
      <p:sp>
        <p:nvSpPr>
          <p:cNvPr id="23559" name="Rectangle 8">
            <a:extLst>
              <a:ext uri="{FF2B5EF4-FFF2-40B4-BE49-F238E27FC236}">
                <a16:creationId xmlns:a16="http://schemas.microsoft.com/office/drawing/2014/main" xmlns="" id="{ABE05733-B054-4B69-A426-26355BC0A11B}"/>
              </a:ext>
            </a:extLst>
          </p:cNvPr>
          <p:cNvSpPr>
            <a:spLocks noChangeArrowheads="1"/>
          </p:cNvSpPr>
          <p:nvPr/>
        </p:nvSpPr>
        <p:spPr bwMode="auto">
          <a:xfrm>
            <a:off x="533400" y="1066800"/>
            <a:ext cx="82296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err="1">
                <a:latin typeface="Calibri" panose="020F0502020204030204" pitchFamily="34" charset="0"/>
              </a:rPr>
              <a:t>Heapify</a:t>
            </a:r>
            <a:r>
              <a:rPr lang="en-US" altLang="en-US" sz="2400" b="1" dirty="0">
                <a:latin typeface="Calibri" panose="020F0502020204030204" pitchFamily="34" charset="0"/>
              </a:rPr>
              <a:t> (</a:t>
            </a:r>
            <a:r>
              <a:rPr lang="en-US" altLang="en-US" sz="2400" b="1" i="1" dirty="0">
                <a:latin typeface="Calibri" panose="020F0502020204030204" pitchFamily="34" charset="0"/>
              </a:rPr>
              <a:t>A, </a:t>
            </a:r>
            <a:r>
              <a:rPr lang="en-US" altLang="en-US" sz="2400" b="1" i="1" dirty="0" err="1">
                <a:latin typeface="Calibri" panose="020F0502020204030204" pitchFamily="34" charset="0"/>
              </a:rPr>
              <a:t>i</a:t>
            </a:r>
            <a:r>
              <a:rPr lang="en-US" altLang="en-US" sz="2400" b="1" i="1" dirty="0">
                <a:latin typeface="Calibri" panose="020F0502020204030204" pitchFamily="34" charset="0"/>
              </a:rPr>
              <a:t>)</a:t>
            </a:r>
          </a:p>
          <a:p>
            <a:pPr eaLnBrk="1" hangingPunct="1"/>
            <a:endParaRPr lang="en-US" altLang="en-US" sz="2400" b="1" i="1"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i="1" dirty="0">
                <a:latin typeface="Calibri" panose="020F0502020204030204" pitchFamily="34" charset="0"/>
              </a:rPr>
              <a:t>l ← left [</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2. </a:t>
            </a:r>
            <a:r>
              <a:rPr lang="en-US" altLang="en-US" sz="2200" i="1" dirty="0">
                <a:latin typeface="Calibri" panose="020F0502020204030204" pitchFamily="34" charset="0"/>
              </a:rPr>
              <a:t>r ← right [</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3. if </a:t>
            </a:r>
            <a:r>
              <a:rPr lang="en-US" altLang="en-US" sz="2200" i="1" dirty="0">
                <a:latin typeface="Calibri" panose="020F0502020204030204" pitchFamily="34" charset="0"/>
              </a:rPr>
              <a:t>l ≤ heap-size [A] OR A[l] &gt; A[</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4.     then largest ← </a:t>
            </a:r>
            <a:r>
              <a:rPr lang="en-US" altLang="en-US" sz="2200" i="1" dirty="0">
                <a:latin typeface="Calibri" panose="020F0502020204030204" pitchFamily="34" charset="0"/>
              </a:rPr>
              <a:t>l</a:t>
            </a:r>
          </a:p>
          <a:p>
            <a:pPr eaLnBrk="1" hangingPunct="1"/>
            <a:r>
              <a:rPr lang="en-US" altLang="en-US" sz="2200" dirty="0">
                <a:latin typeface="Calibri" panose="020F0502020204030204" pitchFamily="34" charset="0"/>
              </a:rPr>
              <a:t>5.     else largest ← </a:t>
            </a:r>
            <a:r>
              <a:rPr lang="en-US" altLang="en-US" sz="2200" i="1" dirty="0" err="1">
                <a:latin typeface="Calibri" panose="020F0502020204030204" pitchFamily="34" charset="0"/>
              </a:rPr>
              <a:t>i</a:t>
            </a: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6. if </a:t>
            </a:r>
            <a:r>
              <a:rPr lang="en-US" altLang="en-US" sz="2200" i="1" dirty="0">
                <a:latin typeface="Calibri" panose="020F0502020204030204" pitchFamily="34" charset="0"/>
              </a:rPr>
              <a:t>r ≤ heap-size [A] OR A[r] &gt; A[largest]</a:t>
            </a:r>
          </a:p>
          <a:p>
            <a:pPr eaLnBrk="1" hangingPunct="1"/>
            <a:r>
              <a:rPr lang="en-US" altLang="en-US" sz="2200" dirty="0">
                <a:latin typeface="Calibri" panose="020F0502020204030204" pitchFamily="34" charset="0"/>
              </a:rPr>
              <a:t>7.      then largest ← </a:t>
            </a:r>
            <a:r>
              <a:rPr lang="en-US" altLang="en-US" sz="2200" i="1" dirty="0">
                <a:latin typeface="Calibri" panose="020F0502020204030204" pitchFamily="34" charset="0"/>
              </a:rPr>
              <a:t>r</a:t>
            </a:r>
          </a:p>
          <a:p>
            <a:pPr eaLnBrk="1" hangingPunct="1"/>
            <a:r>
              <a:rPr lang="en-US" altLang="en-US" sz="2200" dirty="0">
                <a:latin typeface="Calibri" panose="020F0502020204030204" pitchFamily="34" charset="0"/>
              </a:rPr>
              <a:t>8. if largest </a:t>
            </a:r>
            <a:r>
              <a:rPr lang="en-US" altLang="en-US" sz="2200" i="1" dirty="0">
                <a:latin typeface="Calibri" panose="020F0502020204030204" pitchFamily="34" charset="0"/>
              </a:rPr>
              <a:t>≠ </a:t>
            </a:r>
            <a:r>
              <a:rPr lang="en-US" altLang="en-US" sz="2200" i="1" dirty="0" err="1">
                <a:latin typeface="Calibri" panose="020F0502020204030204" pitchFamily="34" charset="0"/>
              </a:rPr>
              <a:t>i</a:t>
            </a: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9.      then exchange </a:t>
            </a:r>
            <a:r>
              <a:rPr lang="en-US" altLang="en-US" sz="2200" i="1" dirty="0">
                <a:latin typeface="Calibri" panose="020F0502020204030204" pitchFamily="34" charset="0"/>
              </a:rPr>
              <a:t>A[</a:t>
            </a:r>
            <a:r>
              <a:rPr lang="en-US" altLang="en-US" sz="2200" i="1" dirty="0" err="1">
                <a:latin typeface="Calibri" panose="020F0502020204030204" pitchFamily="34" charset="0"/>
              </a:rPr>
              <a:t>i</a:t>
            </a:r>
            <a:r>
              <a:rPr lang="en-US" altLang="en-US" sz="2200" i="1" dirty="0">
                <a:latin typeface="Calibri" panose="020F0502020204030204" pitchFamily="34" charset="0"/>
              </a:rPr>
              <a:t>] ↔ A[largest]</a:t>
            </a:r>
          </a:p>
          <a:p>
            <a:pPr eaLnBrk="1" hangingPunct="1"/>
            <a:r>
              <a:rPr lang="en-US" altLang="en-US" sz="2200" dirty="0">
                <a:latin typeface="Calibri" panose="020F0502020204030204" pitchFamily="34" charset="0"/>
              </a:rPr>
              <a:t>10. </a:t>
            </a:r>
            <a:r>
              <a:rPr lang="en-US" altLang="en-US" sz="2200" dirty="0" err="1">
                <a:latin typeface="Calibri" panose="020F0502020204030204" pitchFamily="34" charset="0"/>
              </a:rPr>
              <a:t>Heapify</a:t>
            </a:r>
            <a:r>
              <a:rPr lang="en-US" altLang="en-US" sz="2200" dirty="0">
                <a:latin typeface="Calibri" panose="020F0502020204030204" pitchFamily="34" charset="0"/>
              </a:rPr>
              <a:t> (</a:t>
            </a:r>
            <a:r>
              <a:rPr lang="en-US" altLang="en-US" sz="2200" i="1" dirty="0">
                <a:latin typeface="Calibri" panose="020F0502020204030204" pitchFamily="34" charset="0"/>
              </a:rPr>
              <a:t>A, largest)</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9">
                                            <p:txEl>
                                              <p:pRg st="2" end="2"/>
                                            </p:txEl>
                                          </p:spTgt>
                                        </p:tgtEl>
                                        <p:attrNameLst>
                                          <p:attrName>style.visibility</p:attrName>
                                        </p:attrNameLst>
                                      </p:cBhvr>
                                      <p:to>
                                        <p:strVal val="visible"/>
                                      </p:to>
                                    </p:set>
                                    <p:animEffect transition="in" filter="fade">
                                      <p:cBhvr>
                                        <p:cTn id="7" dur="1000"/>
                                        <p:tgtEl>
                                          <p:spTgt spid="23559">
                                            <p:txEl>
                                              <p:pRg st="2" end="2"/>
                                            </p:txEl>
                                          </p:spTgt>
                                        </p:tgtEl>
                                      </p:cBhvr>
                                    </p:animEffect>
                                    <p:anim calcmode="lin" valueType="num">
                                      <p:cBhvr>
                                        <p:cTn id="8" dur="1000" fill="hold"/>
                                        <p:tgtEl>
                                          <p:spTgt spid="2355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355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9">
                                            <p:txEl>
                                              <p:pRg st="3" end="3"/>
                                            </p:txEl>
                                          </p:spTgt>
                                        </p:tgtEl>
                                        <p:attrNameLst>
                                          <p:attrName>style.visibility</p:attrName>
                                        </p:attrNameLst>
                                      </p:cBhvr>
                                      <p:to>
                                        <p:strVal val="visible"/>
                                      </p:to>
                                    </p:set>
                                    <p:animEffect transition="in" filter="fade">
                                      <p:cBhvr>
                                        <p:cTn id="12" dur="1000"/>
                                        <p:tgtEl>
                                          <p:spTgt spid="23559">
                                            <p:txEl>
                                              <p:pRg st="3" end="3"/>
                                            </p:txEl>
                                          </p:spTgt>
                                        </p:tgtEl>
                                      </p:cBhvr>
                                    </p:animEffect>
                                    <p:anim calcmode="lin" valueType="num">
                                      <p:cBhvr>
                                        <p:cTn id="13" dur="1000" fill="hold"/>
                                        <p:tgtEl>
                                          <p:spTgt spid="2355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355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9">
                                            <p:txEl>
                                              <p:pRg st="4" end="4"/>
                                            </p:txEl>
                                          </p:spTgt>
                                        </p:tgtEl>
                                        <p:attrNameLst>
                                          <p:attrName>style.visibility</p:attrName>
                                        </p:attrNameLst>
                                      </p:cBhvr>
                                      <p:to>
                                        <p:strVal val="visible"/>
                                      </p:to>
                                    </p:set>
                                    <p:animEffect transition="in" filter="fade">
                                      <p:cBhvr>
                                        <p:cTn id="17" dur="1000"/>
                                        <p:tgtEl>
                                          <p:spTgt spid="23559">
                                            <p:txEl>
                                              <p:pRg st="4" end="4"/>
                                            </p:txEl>
                                          </p:spTgt>
                                        </p:tgtEl>
                                      </p:cBhvr>
                                    </p:animEffect>
                                    <p:anim calcmode="lin" valueType="num">
                                      <p:cBhvr>
                                        <p:cTn id="18" dur="1000" fill="hold"/>
                                        <p:tgtEl>
                                          <p:spTgt spid="2355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3559">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9">
                                            <p:txEl>
                                              <p:pRg st="5" end="5"/>
                                            </p:txEl>
                                          </p:spTgt>
                                        </p:tgtEl>
                                        <p:attrNameLst>
                                          <p:attrName>style.visibility</p:attrName>
                                        </p:attrNameLst>
                                      </p:cBhvr>
                                      <p:to>
                                        <p:strVal val="visible"/>
                                      </p:to>
                                    </p:set>
                                    <p:animEffect transition="in" filter="fade">
                                      <p:cBhvr>
                                        <p:cTn id="22" dur="1000"/>
                                        <p:tgtEl>
                                          <p:spTgt spid="23559">
                                            <p:txEl>
                                              <p:pRg st="5" end="5"/>
                                            </p:txEl>
                                          </p:spTgt>
                                        </p:tgtEl>
                                      </p:cBhvr>
                                    </p:animEffect>
                                    <p:anim calcmode="lin" valueType="num">
                                      <p:cBhvr>
                                        <p:cTn id="23" dur="1000" fill="hold"/>
                                        <p:tgtEl>
                                          <p:spTgt spid="23559">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3559">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559">
                                            <p:txEl>
                                              <p:pRg st="6" end="6"/>
                                            </p:txEl>
                                          </p:spTgt>
                                        </p:tgtEl>
                                        <p:attrNameLst>
                                          <p:attrName>style.visibility</p:attrName>
                                        </p:attrNameLst>
                                      </p:cBhvr>
                                      <p:to>
                                        <p:strVal val="visible"/>
                                      </p:to>
                                    </p:set>
                                    <p:animEffect transition="in" filter="fade">
                                      <p:cBhvr>
                                        <p:cTn id="27" dur="1000"/>
                                        <p:tgtEl>
                                          <p:spTgt spid="23559">
                                            <p:txEl>
                                              <p:pRg st="6" end="6"/>
                                            </p:txEl>
                                          </p:spTgt>
                                        </p:tgtEl>
                                      </p:cBhvr>
                                    </p:animEffect>
                                    <p:anim calcmode="lin" valueType="num">
                                      <p:cBhvr>
                                        <p:cTn id="28" dur="1000" fill="hold"/>
                                        <p:tgtEl>
                                          <p:spTgt spid="23559">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23559">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559">
                                            <p:txEl>
                                              <p:pRg st="7" end="7"/>
                                            </p:txEl>
                                          </p:spTgt>
                                        </p:tgtEl>
                                        <p:attrNameLst>
                                          <p:attrName>style.visibility</p:attrName>
                                        </p:attrNameLst>
                                      </p:cBhvr>
                                      <p:to>
                                        <p:strVal val="visible"/>
                                      </p:to>
                                    </p:set>
                                    <p:animEffect transition="in" filter="fade">
                                      <p:cBhvr>
                                        <p:cTn id="32" dur="1000"/>
                                        <p:tgtEl>
                                          <p:spTgt spid="23559">
                                            <p:txEl>
                                              <p:pRg st="7" end="7"/>
                                            </p:txEl>
                                          </p:spTgt>
                                        </p:tgtEl>
                                      </p:cBhvr>
                                    </p:animEffect>
                                    <p:anim calcmode="lin" valueType="num">
                                      <p:cBhvr>
                                        <p:cTn id="33" dur="1000" fill="hold"/>
                                        <p:tgtEl>
                                          <p:spTgt spid="23559">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23559">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559">
                                            <p:txEl>
                                              <p:pRg st="8" end="8"/>
                                            </p:txEl>
                                          </p:spTgt>
                                        </p:tgtEl>
                                        <p:attrNameLst>
                                          <p:attrName>style.visibility</p:attrName>
                                        </p:attrNameLst>
                                      </p:cBhvr>
                                      <p:to>
                                        <p:strVal val="visible"/>
                                      </p:to>
                                    </p:set>
                                    <p:animEffect transition="in" filter="fade">
                                      <p:cBhvr>
                                        <p:cTn id="37" dur="1000"/>
                                        <p:tgtEl>
                                          <p:spTgt spid="23559">
                                            <p:txEl>
                                              <p:pRg st="8" end="8"/>
                                            </p:txEl>
                                          </p:spTgt>
                                        </p:tgtEl>
                                      </p:cBhvr>
                                    </p:animEffect>
                                    <p:anim calcmode="lin" valueType="num">
                                      <p:cBhvr>
                                        <p:cTn id="38" dur="1000" fill="hold"/>
                                        <p:tgtEl>
                                          <p:spTgt spid="23559">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23559">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559">
                                            <p:txEl>
                                              <p:pRg st="9" end="9"/>
                                            </p:txEl>
                                          </p:spTgt>
                                        </p:tgtEl>
                                        <p:attrNameLst>
                                          <p:attrName>style.visibility</p:attrName>
                                        </p:attrNameLst>
                                      </p:cBhvr>
                                      <p:to>
                                        <p:strVal val="visible"/>
                                      </p:to>
                                    </p:set>
                                    <p:animEffect transition="in" filter="fade">
                                      <p:cBhvr>
                                        <p:cTn id="42" dur="1000"/>
                                        <p:tgtEl>
                                          <p:spTgt spid="23559">
                                            <p:txEl>
                                              <p:pRg st="9" end="9"/>
                                            </p:txEl>
                                          </p:spTgt>
                                        </p:tgtEl>
                                      </p:cBhvr>
                                    </p:animEffect>
                                    <p:anim calcmode="lin" valueType="num">
                                      <p:cBhvr>
                                        <p:cTn id="43" dur="1000" fill="hold"/>
                                        <p:tgtEl>
                                          <p:spTgt spid="23559">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23559">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559">
                                            <p:txEl>
                                              <p:pRg st="10" end="10"/>
                                            </p:txEl>
                                          </p:spTgt>
                                        </p:tgtEl>
                                        <p:attrNameLst>
                                          <p:attrName>style.visibility</p:attrName>
                                        </p:attrNameLst>
                                      </p:cBhvr>
                                      <p:to>
                                        <p:strVal val="visible"/>
                                      </p:to>
                                    </p:set>
                                    <p:animEffect transition="in" filter="fade">
                                      <p:cBhvr>
                                        <p:cTn id="47" dur="1000"/>
                                        <p:tgtEl>
                                          <p:spTgt spid="23559">
                                            <p:txEl>
                                              <p:pRg st="10" end="10"/>
                                            </p:txEl>
                                          </p:spTgt>
                                        </p:tgtEl>
                                      </p:cBhvr>
                                    </p:animEffect>
                                    <p:anim calcmode="lin" valueType="num">
                                      <p:cBhvr>
                                        <p:cTn id="48" dur="1000" fill="hold"/>
                                        <p:tgtEl>
                                          <p:spTgt spid="23559">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23559">
                                            <p:txEl>
                                              <p:pRg st="10" end="1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559">
                                            <p:txEl>
                                              <p:pRg st="11" end="11"/>
                                            </p:txEl>
                                          </p:spTgt>
                                        </p:tgtEl>
                                        <p:attrNameLst>
                                          <p:attrName>style.visibility</p:attrName>
                                        </p:attrNameLst>
                                      </p:cBhvr>
                                      <p:to>
                                        <p:strVal val="visible"/>
                                      </p:to>
                                    </p:set>
                                    <p:animEffect transition="in" filter="fade">
                                      <p:cBhvr>
                                        <p:cTn id="52" dur="1000"/>
                                        <p:tgtEl>
                                          <p:spTgt spid="23559">
                                            <p:txEl>
                                              <p:pRg st="11" end="11"/>
                                            </p:txEl>
                                          </p:spTgt>
                                        </p:tgtEl>
                                      </p:cBhvr>
                                    </p:animEffect>
                                    <p:anim calcmode="lin" valueType="num">
                                      <p:cBhvr>
                                        <p:cTn id="53" dur="1000" fill="hold"/>
                                        <p:tgtEl>
                                          <p:spTgt spid="23559">
                                            <p:txEl>
                                              <p:pRg st="11" end="11"/>
                                            </p:txEl>
                                          </p:spTgt>
                                        </p:tgtEl>
                                        <p:attrNameLst>
                                          <p:attrName>ppt_x</p:attrName>
                                        </p:attrNameLst>
                                      </p:cBhvr>
                                      <p:tavLst>
                                        <p:tav tm="0">
                                          <p:val>
                                            <p:strVal val="#ppt_x"/>
                                          </p:val>
                                        </p:tav>
                                        <p:tav tm="100000">
                                          <p:val>
                                            <p:strVal val="#ppt_x"/>
                                          </p:val>
                                        </p:tav>
                                      </p:tavLst>
                                    </p:anim>
                                    <p:anim calcmode="lin" valueType="num">
                                      <p:cBhvr>
                                        <p:cTn id="54" dur="1000" fill="hold"/>
                                        <p:tgtEl>
                                          <p:spTgt spid="23559">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C7F7706-4958-4CBF-A34B-8CF5193CFD5C}"/>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D4C05BA7-84EE-4986-A4AE-8DF9C824C64E}"/>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239005C7-0B3D-4B69-87F9-B73DBE3B3AE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B0AFCD-5DE9-48C3-9B35-CAC55106A6C7}" type="slidenum">
              <a:rPr lang="en-US" altLang="en-US">
                <a:solidFill>
                  <a:srgbClr val="898989"/>
                </a:solidFill>
                <a:latin typeface="Calibri" panose="020F0502020204030204" pitchFamily="34" charset="0"/>
              </a:rPr>
              <a:pPr eaLnBrk="1" hangingPunct="1"/>
              <a:t>62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FE5C3FEC-77F5-4D67-BB84-0881490FBCB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algn="ctr" fontAlgn="auto">
              <a:spcBef>
                <a:spcPts val="0"/>
              </a:spcBef>
              <a:spcAft>
                <a:spcPts val="0"/>
              </a:spcAft>
              <a:defRPr/>
            </a:pPr>
            <a:r>
              <a:rPr lang="en-US" sz="3200" b="1" dirty="0"/>
              <a:t> </a:t>
            </a:r>
            <a:endParaRPr lang="en-US" sz="3200" i="1" dirty="0"/>
          </a:p>
        </p:txBody>
      </p:sp>
      <p:sp>
        <p:nvSpPr>
          <p:cNvPr id="24583" name="Rectangle 9">
            <a:extLst>
              <a:ext uri="{FF2B5EF4-FFF2-40B4-BE49-F238E27FC236}">
                <a16:creationId xmlns:a16="http://schemas.microsoft.com/office/drawing/2014/main" xmlns="" id="{0D8F8DA0-C6FF-4601-8C80-77B2D1A0CD3F}"/>
              </a:ext>
            </a:extLst>
          </p:cNvPr>
          <p:cNvSpPr>
            <a:spLocks noChangeArrowheads="1"/>
          </p:cNvSpPr>
          <p:nvPr/>
        </p:nvSpPr>
        <p:spPr bwMode="auto">
          <a:xfrm>
            <a:off x="381000" y="1219200"/>
            <a:ext cx="84582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Calibri" panose="020F0502020204030204" pitchFamily="34" charset="0"/>
              </a:rPr>
              <a:t>Build Max Heap (</a:t>
            </a:r>
            <a:r>
              <a:rPr lang="en-US" altLang="en-US" sz="2400" b="1" i="1" dirty="0">
                <a:latin typeface="Calibri" panose="020F0502020204030204" pitchFamily="34" charset="0"/>
              </a:rPr>
              <a:t>A)</a:t>
            </a:r>
          </a:p>
          <a:p>
            <a:pPr eaLnBrk="1" hangingPunct="1"/>
            <a:endParaRPr lang="en-US" altLang="en-US" sz="2400" b="1" i="1"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i="1" dirty="0">
                <a:latin typeface="Calibri" panose="020F0502020204030204" pitchFamily="34" charset="0"/>
              </a:rPr>
              <a:t>heap-size [A] ← length [A]</a:t>
            </a:r>
          </a:p>
          <a:p>
            <a:pPr eaLnBrk="1" hangingPunct="1"/>
            <a:r>
              <a:rPr lang="en-US" altLang="en-US" sz="2200" dirty="0">
                <a:latin typeface="Calibri" panose="020F0502020204030204" pitchFamily="34" charset="0"/>
              </a:rPr>
              <a:t>2. </a:t>
            </a:r>
            <a:r>
              <a:rPr lang="en-US" altLang="en-US" sz="2200" i="1" dirty="0">
                <a:latin typeface="Calibri" panose="020F0502020204030204" pitchFamily="34" charset="0"/>
              </a:rPr>
              <a:t>For </a:t>
            </a:r>
            <a:r>
              <a:rPr lang="en-US" altLang="en-US" sz="2200" i="1" dirty="0" err="1">
                <a:latin typeface="Calibri" panose="020F0502020204030204" pitchFamily="34" charset="0"/>
              </a:rPr>
              <a:t>i</a:t>
            </a:r>
            <a:r>
              <a:rPr lang="en-US" altLang="en-US" sz="2200" i="1" dirty="0">
                <a:latin typeface="Calibri" panose="020F0502020204030204" pitchFamily="34" charset="0"/>
              </a:rPr>
              <a:t> ← lower bound (length [A])/2 down to 1</a:t>
            </a:r>
          </a:p>
          <a:p>
            <a:pPr eaLnBrk="1" hangingPunct="1"/>
            <a:r>
              <a:rPr lang="en-US" altLang="en-US" sz="2200" dirty="0">
                <a:latin typeface="Calibri" panose="020F0502020204030204" pitchFamily="34" charset="0"/>
              </a:rPr>
              <a:t>3.        Do Max </a:t>
            </a:r>
            <a:r>
              <a:rPr lang="en-US" altLang="en-US" sz="2200" dirty="0" err="1">
                <a:latin typeface="Calibri" panose="020F0502020204030204" pitchFamily="34" charset="0"/>
              </a:rPr>
              <a:t>Heapify</a:t>
            </a:r>
            <a:r>
              <a:rPr lang="en-US" altLang="en-US" sz="2200" i="1" dirty="0">
                <a:latin typeface="Calibri" panose="020F0502020204030204" pitchFamily="34" charset="0"/>
              </a:rPr>
              <a:t> [A, </a:t>
            </a:r>
            <a:r>
              <a:rPr lang="en-US" altLang="en-US" sz="2200" i="1" dirty="0" err="1">
                <a:latin typeface="Calibri" panose="020F0502020204030204" pitchFamily="34" charset="0"/>
              </a:rPr>
              <a:t>i</a:t>
            </a:r>
            <a:r>
              <a:rPr lang="en-US" altLang="en-US" sz="2200" i="1" dirty="0">
                <a:latin typeface="Calibri" panose="020F0502020204030204" pitchFamily="34" charset="0"/>
              </a:rPr>
              <a:t>]</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A7873821-F8CA-4CD2-A1CE-84F333878572}"/>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197F1681-5799-4E62-BC27-602946103E02}"/>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AAB0C328-C81F-4AE7-AB33-A5A5C0A0D43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15DFA6-AAFC-4F8A-9807-00A1FC2E6118}" type="slidenum">
              <a:rPr lang="en-US" altLang="en-US">
                <a:solidFill>
                  <a:srgbClr val="898989"/>
                </a:solidFill>
                <a:latin typeface="Calibri" panose="020F0502020204030204" pitchFamily="34" charset="0"/>
              </a:rPr>
              <a:pPr eaLnBrk="1" hangingPunct="1"/>
              <a:t>63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04609649-3459-49CF-BBC5-94C3FFF0065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algn="ctr" fontAlgn="auto">
              <a:spcBef>
                <a:spcPts val="0"/>
              </a:spcBef>
              <a:spcAft>
                <a:spcPts val="0"/>
              </a:spcAft>
              <a:defRPr/>
            </a:pPr>
            <a:r>
              <a:rPr lang="en-US" sz="3200" b="1" dirty="0"/>
              <a:t> </a:t>
            </a:r>
            <a:endParaRPr lang="en-US" sz="3200" i="1" dirty="0"/>
          </a:p>
        </p:txBody>
      </p:sp>
      <p:sp>
        <p:nvSpPr>
          <p:cNvPr id="25607" name="Rectangle 8">
            <a:extLst>
              <a:ext uri="{FF2B5EF4-FFF2-40B4-BE49-F238E27FC236}">
                <a16:creationId xmlns:a16="http://schemas.microsoft.com/office/drawing/2014/main" xmlns="" id="{3FE0270F-77F8-4B17-9C75-6BAF449D4694}"/>
              </a:ext>
            </a:extLst>
          </p:cNvPr>
          <p:cNvSpPr>
            <a:spLocks noChangeArrowheads="1"/>
          </p:cNvSpPr>
          <p:nvPr/>
        </p:nvSpPr>
        <p:spPr bwMode="auto">
          <a:xfrm>
            <a:off x="304800" y="776865"/>
            <a:ext cx="8534400"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Calibri" panose="020F0502020204030204" pitchFamily="34" charset="0"/>
              </a:rPr>
              <a:t>Characteristics of Heap Sort Algorithm</a:t>
            </a:r>
          </a:p>
          <a:p>
            <a:pPr eaLnBrk="1" hangingPunct="1"/>
            <a:endParaRPr lang="en-US" altLang="en-US" sz="2400" b="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dirty="0">
                <a:latin typeface="Calibri" panose="020F0502020204030204" pitchFamily="34" charset="0"/>
              </a:rPr>
              <a:t>The heap sort combines the best of both merge sort and insertion sort. Like merge sort, the worst case time of heap sort is O(</a:t>
            </a:r>
            <a:r>
              <a:rPr lang="en-US" altLang="en-US" sz="2200" i="1" dirty="0">
                <a:latin typeface="Calibri" panose="020F0502020204030204" pitchFamily="34" charset="0"/>
              </a:rPr>
              <a:t>n log n) and like insertion sort, heap sort sorts in-place. </a:t>
            </a:r>
          </a:p>
          <a:p>
            <a:pPr marL="342900" indent="-342900" algn="just" eaLnBrk="1" hangingPunct="1">
              <a:buFont typeface="Arial" panose="020B0604020202020204" pitchFamily="34" charset="0"/>
              <a:buChar char="•"/>
            </a:pPr>
            <a:endParaRPr lang="en-US" altLang="en-US" sz="2200" i="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i="1" dirty="0">
                <a:latin typeface="Calibri" panose="020F0502020204030204" pitchFamily="34" charset="0"/>
              </a:rPr>
              <a:t>The </a:t>
            </a:r>
            <a:r>
              <a:rPr lang="en-US" altLang="en-US" sz="2200" dirty="0">
                <a:latin typeface="Calibri" panose="020F0502020204030204" pitchFamily="34" charset="0"/>
              </a:rPr>
              <a:t>heap sort algorithm starts by using procedure BUILD-HEAP to build a heap on the input array A[1 . . </a:t>
            </a:r>
            <a:r>
              <a:rPr lang="en-US" altLang="en-US" sz="2200" i="1" dirty="0">
                <a:latin typeface="Calibri" panose="020F0502020204030204" pitchFamily="34" charset="0"/>
              </a:rPr>
              <a:t>n]. </a:t>
            </a:r>
          </a:p>
          <a:p>
            <a:pPr marL="342900" indent="-342900" algn="just" eaLnBrk="1" hangingPunct="1">
              <a:buFont typeface="Arial" panose="020B0604020202020204" pitchFamily="34" charset="0"/>
              <a:buChar char="•"/>
            </a:pPr>
            <a:endParaRPr lang="en-US" altLang="en-US" sz="2200" i="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i="1" dirty="0">
                <a:latin typeface="Calibri" panose="020F0502020204030204" pitchFamily="34" charset="0"/>
              </a:rPr>
              <a:t>Since the maximum element of the array stored at the root A[1], it can be put into its </a:t>
            </a:r>
            <a:r>
              <a:rPr lang="en-US" altLang="en-US" sz="2200" dirty="0">
                <a:latin typeface="Calibri" panose="020F0502020204030204" pitchFamily="34" charset="0"/>
              </a:rPr>
              <a:t>correct final position by exchanging it with </a:t>
            </a:r>
            <a:r>
              <a:rPr lang="en-US" altLang="en-US" sz="2200" i="1" dirty="0">
                <a:latin typeface="Calibri" panose="020F0502020204030204" pitchFamily="34" charset="0"/>
              </a:rPr>
              <a:t>A[n] (the last element in A). </a:t>
            </a:r>
          </a:p>
          <a:p>
            <a:pPr marL="342900" indent="-342900" algn="just" eaLnBrk="1" hangingPunct="1">
              <a:buFont typeface="Arial" panose="020B0604020202020204" pitchFamily="34" charset="0"/>
              <a:buChar char="•"/>
            </a:pPr>
            <a:endParaRPr lang="en-US" altLang="en-US" sz="2200" i="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i="1" dirty="0">
                <a:latin typeface="Calibri" panose="020F0502020204030204" pitchFamily="34" charset="0"/>
              </a:rPr>
              <a:t>If we now discard node </a:t>
            </a:r>
            <a:r>
              <a:rPr lang="en-US" altLang="en-US" sz="2200" dirty="0">
                <a:latin typeface="Calibri" panose="020F0502020204030204" pitchFamily="34" charset="0"/>
              </a:rPr>
              <a:t>n from the heap than the remaining elements can be made into heap. Note that the new element at the root may violate the heap property. </a:t>
            </a:r>
            <a:endParaRPr lang="en-US" altLang="en-US" sz="2200" i="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6B532637-7332-4549-A54A-A66C9029A17B}"/>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EAD9AE37-86E6-4B48-9B09-381253A91AA3}"/>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100C8749-961C-4793-A16E-F38C5D642F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384F44-E22A-46A9-B8AE-4B570E335AD2}" type="slidenum">
              <a:rPr lang="en-US" altLang="en-US">
                <a:solidFill>
                  <a:srgbClr val="898989"/>
                </a:solidFill>
                <a:latin typeface="Calibri" panose="020F0502020204030204" pitchFamily="34" charset="0"/>
              </a:rPr>
              <a:pPr eaLnBrk="1" hangingPunct="1"/>
              <a:t>64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4FC15F1C-E4E7-431A-A8C5-3D5539E0058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sp>
        <p:nvSpPr>
          <p:cNvPr id="26631" name="Rectangle 9">
            <a:extLst>
              <a:ext uri="{FF2B5EF4-FFF2-40B4-BE49-F238E27FC236}">
                <a16:creationId xmlns:a16="http://schemas.microsoft.com/office/drawing/2014/main" xmlns="" id="{78465C39-B844-4AF4-A7D6-930307B8BBE2}"/>
              </a:ext>
            </a:extLst>
          </p:cNvPr>
          <p:cNvSpPr>
            <a:spLocks noChangeArrowheads="1"/>
          </p:cNvSpPr>
          <p:nvPr/>
        </p:nvSpPr>
        <p:spPr bwMode="auto">
          <a:xfrm>
            <a:off x="381000" y="1066800"/>
            <a:ext cx="83820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Calibri" panose="020F0502020204030204" pitchFamily="34" charset="0"/>
              </a:rPr>
              <a:t>Heap Sort Algorithm</a:t>
            </a:r>
          </a:p>
          <a:p>
            <a:pPr eaLnBrk="1" hangingPunct="1"/>
            <a:endParaRPr lang="en-US" altLang="en-US" sz="2400" b="1" dirty="0">
              <a:latin typeface="Calibri" panose="020F0502020204030204" pitchFamily="34" charset="0"/>
            </a:endParaRPr>
          </a:p>
          <a:p>
            <a:pPr eaLnBrk="1" hangingPunct="1"/>
            <a:r>
              <a:rPr lang="en-US" altLang="en-US" sz="2200" b="1" dirty="0">
                <a:latin typeface="Calibri" panose="020F0502020204030204" pitchFamily="34" charset="0"/>
              </a:rPr>
              <a:t>HEAPSORT (A)</a:t>
            </a:r>
          </a:p>
          <a:p>
            <a:pPr eaLnBrk="1" hangingPunct="1"/>
            <a:r>
              <a:rPr lang="en-US" altLang="en-US" sz="2200" dirty="0">
                <a:latin typeface="Calibri" panose="020F0502020204030204" pitchFamily="34" charset="0"/>
              </a:rPr>
              <a:t>1. BUILD_HEAP (</a:t>
            </a:r>
            <a:r>
              <a:rPr lang="en-US" altLang="en-US" sz="2200" i="1" dirty="0">
                <a:latin typeface="Calibri" panose="020F0502020204030204" pitchFamily="34" charset="0"/>
              </a:rPr>
              <a:t>A)</a:t>
            </a:r>
          </a:p>
          <a:p>
            <a:pPr eaLnBrk="1" hangingPunct="1"/>
            <a:r>
              <a:rPr lang="en-US" altLang="en-US" sz="2200" dirty="0">
                <a:latin typeface="Calibri" panose="020F0502020204030204" pitchFamily="34" charset="0"/>
              </a:rPr>
              <a:t>2. for </a:t>
            </a:r>
            <a:r>
              <a:rPr lang="en-US" altLang="en-US" sz="2200" i="1" dirty="0" err="1">
                <a:latin typeface="Calibri" panose="020F0502020204030204" pitchFamily="34" charset="0"/>
              </a:rPr>
              <a:t>i</a:t>
            </a:r>
            <a:r>
              <a:rPr lang="en-US" altLang="en-US" sz="2200" i="1" dirty="0">
                <a:latin typeface="Calibri" panose="020F0502020204030204" pitchFamily="34" charset="0"/>
              </a:rPr>
              <a:t> ← length (A) down to 2 do</a:t>
            </a:r>
          </a:p>
          <a:p>
            <a:pPr eaLnBrk="1" hangingPunct="1"/>
            <a:r>
              <a:rPr lang="en-US" altLang="en-US" sz="2200" dirty="0">
                <a:latin typeface="Calibri" panose="020F0502020204030204" pitchFamily="34" charset="0"/>
              </a:rPr>
              <a:t>exchange </a:t>
            </a:r>
            <a:r>
              <a:rPr lang="en-US" altLang="en-US" sz="2200" i="1" dirty="0">
                <a:latin typeface="Calibri" panose="020F0502020204030204" pitchFamily="34" charset="0"/>
              </a:rPr>
              <a:t>A[1] ↔ A[</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heap-size [</a:t>
            </a:r>
            <a:r>
              <a:rPr lang="en-US" altLang="en-US" sz="2200" i="1" dirty="0">
                <a:latin typeface="Calibri" panose="020F0502020204030204" pitchFamily="34" charset="0"/>
              </a:rPr>
              <a:t>A] ← heap-size [A] - 1</a:t>
            </a:r>
          </a:p>
          <a:p>
            <a:pPr eaLnBrk="1" hangingPunct="1"/>
            <a:r>
              <a:rPr lang="en-US" altLang="en-US" sz="2200" dirty="0" err="1">
                <a:latin typeface="Calibri" panose="020F0502020204030204" pitchFamily="34" charset="0"/>
              </a:rPr>
              <a:t>Heapify</a:t>
            </a:r>
            <a:r>
              <a:rPr lang="en-US" altLang="en-US" sz="2200" dirty="0">
                <a:latin typeface="Calibri" panose="020F0502020204030204" pitchFamily="34" charset="0"/>
              </a:rPr>
              <a:t> (</a:t>
            </a:r>
            <a:r>
              <a:rPr lang="en-US" altLang="en-US" sz="2200" i="1" dirty="0">
                <a:latin typeface="Calibri" panose="020F0502020204030204" pitchFamily="34" charset="0"/>
              </a:rPr>
              <a:t>A, 1)</a:t>
            </a:r>
          </a:p>
          <a:p>
            <a:pPr eaLnBrk="1" hangingPunct="1"/>
            <a:endParaRPr lang="en-US" altLang="en-US" sz="2200" b="1" i="1" dirty="0">
              <a:latin typeface="Calibri" panose="020F0502020204030204" pitchFamily="34" charset="0"/>
            </a:endParaRPr>
          </a:p>
          <a:p>
            <a:pPr algn="just" eaLnBrk="1" hangingPunct="1"/>
            <a:r>
              <a:rPr lang="en-US" altLang="en-US" sz="2200" dirty="0">
                <a:latin typeface="Calibri" panose="020F0502020204030204" pitchFamily="34" charset="0"/>
              </a:rPr>
              <a:t>The HEAPSORT procedure takes time O(</a:t>
            </a:r>
            <a:r>
              <a:rPr lang="en-US" altLang="en-US" sz="2200" i="1" dirty="0">
                <a:latin typeface="Calibri" panose="020F0502020204030204" pitchFamily="34" charset="0"/>
              </a:rPr>
              <a:t>n lg n), since the call to BUILD_HEAP takes </a:t>
            </a:r>
            <a:r>
              <a:rPr lang="en-US" altLang="en-US" sz="2200" dirty="0">
                <a:latin typeface="Calibri" panose="020F0502020204030204" pitchFamily="34" charset="0"/>
              </a:rPr>
              <a:t>time </a:t>
            </a:r>
            <a:r>
              <a:rPr lang="en-US" altLang="en-US" sz="2200" i="1" dirty="0">
                <a:latin typeface="Calibri" panose="020F0502020204030204" pitchFamily="34" charset="0"/>
              </a:rPr>
              <a:t>O(n) and each of the n -1 calls to </a:t>
            </a:r>
            <a:r>
              <a:rPr lang="en-US" altLang="en-US" sz="2200" i="1" dirty="0" err="1">
                <a:latin typeface="Calibri" panose="020F0502020204030204" pitchFamily="34" charset="0"/>
              </a:rPr>
              <a:t>Heapify</a:t>
            </a:r>
            <a:r>
              <a:rPr lang="en-US" altLang="en-US" sz="2200" i="1" dirty="0">
                <a:latin typeface="Calibri" panose="020F0502020204030204" pitchFamily="34" charset="0"/>
              </a:rPr>
              <a:t> takes time O(lg n).  </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3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4D216A7-8C08-47F5-A4F3-5416D17BEE68}"/>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0CA28562-03EC-4E9B-B19A-D11F33FD3F33}"/>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DA02315B-D471-4C41-AAFC-CDE0BD2E092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7F63A3-AA24-4662-AFE5-189575C2F4FA}" type="slidenum">
              <a:rPr lang="en-US" altLang="en-US">
                <a:solidFill>
                  <a:srgbClr val="898989"/>
                </a:solidFill>
                <a:latin typeface="Calibri" panose="020F0502020204030204" pitchFamily="34" charset="0"/>
              </a:rPr>
              <a:pPr eaLnBrk="1" hangingPunct="1"/>
              <a:t>65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F64BAA56-0D0D-463F-8648-202F0941C9F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sp>
        <p:nvSpPr>
          <p:cNvPr id="27655" name="Rectangle 8">
            <a:extLst>
              <a:ext uri="{FF2B5EF4-FFF2-40B4-BE49-F238E27FC236}">
                <a16:creationId xmlns:a16="http://schemas.microsoft.com/office/drawing/2014/main" xmlns="" id="{30768E56-2938-4160-AA53-791B78142DAC}"/>
              </a:ext>
            </a:extLst>
          </p:cNvPr>
          <p:cNvSpPr>
            <a:spLocks noChangeArrowheads="1"/>
          </p:cNvSpPr>
          <p:nvPr/>
        </p:nvSpPr>
        <p:spPr bwMode="auto">
          <a:xfrm>
            <a:off x="838200" y="914400"/>
            <a:ext cx="8001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Calibri" panose="020F0502020204030204" pitchFamily="34" charset="0"/>
              </a:rPr>
              <a:t>Example: A=[7, 4, 3, 1, 2]</a:t>
            </a:r>
          </a:p>
          <a:p>
            <a:pPr eaLnBrk="1" hangingPunct="1"/>
            <a:endParaRPr lang="en-US" altLang="en-US" sz="2200">
              <a:latin typeface="Calibri" panose="020F0502020204030204" pitchFamily="34" charset="0"/>
            </a:endParaRPr>
          </a:p>
          <a:p>
            <a:pPr eaLnBrk="1" hangingPunct="1"/>
            <a:endParaRPr lang="en-US" altLang="en-US" sz="2200">
              <a:latin typeface="Calibri" panose="020F0502020204030204" pitchFamily="34" charset="0"/>
            </a:endParaRPr>
          </a:p>
        </p:txBody>
      </p:sp>
      <p:pic>
        <p:nvPicPr>
          <p:cNvPr id="27656" name="Picture 3">
            <a:extLst>
              <a:ext uri="{FF2B5EF4-FFF2-40B4-BE49-F238E27FC236}">
                <a16:creationId xmlns:a16="http://schemas.microsoft.com/office/drawing/2014/main" xmlns="" id="{347EFE0F-8F5A-4EAF-9482-EF0319D8D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1295400"/>
            <a:ext cx="82169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arn(inVertical)">
                                      <p:cBhvr>
                                        <p:cTn id="7"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0F62AF0-B931-4AC8-948F-3D4A9A3872AB}"/>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A207A70E-26C1-458C-957C-1C5BB6ED16EB}"/>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217013AD-D65E-48A4-B816-ACD19B5438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B64D69-21C6-4B68-B5D0-CE5D96BA7598}" type="slidenum">
              <a:rPr lang="en-US" altLang="en-US">
                <a:solidFill>
                  <a:srgbClr val="898989"/>
                </a:solidFill>
                <a:latin typeface="Calibri" panose="020F0502020204030204" pitchFamily="34" charset="0"/>
              </a:rPr>
              <a:pPr eaLnBrk="1" hangingPunct="1"/>
              <a:t>66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723817D8-9A8E-4A8A-A671-12486194003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28679" name="Rectangle 9">
            <a:extLst>
              <a:ext uri="{FF2B5EF4-FFF2-40B4-BE49-F238E27FC236}">
                <a16:creationId xmlns:a16="http://schemas.microsoft.com/office/drawing/2014/main" xmlns="" id="{7250A98E-06CC-4701-8396-3DC75D370B11}"/>
              </a:ext>
            </a:extLst>
          </p:cNvPr>
          <p:cNvSpPr>
            <a:spLocks noChangeArrowheads="1"/>
          </p:cNvSpPr>
          <p:nvPr/>
        </p:nvSpPr>
        <p:spPr bwMode="auto">
          <a:xfrm>
            <a:off x="342900" y="821075"/>
            <a:ext cx="84582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sz="2800" b="1" dirty="0">
                <a:latin typeface="+mj-lt"/>
              </a:rPr>
              <a:t> Counting Sort</a:t>
            </a:r>
          </a:p>
          <a:p>
            <a:pPr algn="just" eaLnBrk="1" hangingPunct="1"/>
            <a:endParaRPr lang="en-IN" sz="2800" b="1" dirty="0">
              <a:latin typeface="+mj-lt"/>
            </a:endParaRPr>
          </a:p>
          <a:p>
            <a:pPr marL="342900" indent="-342900" algn="just" eaLnBrk="1" hangingPunct="1">
              <a:buFont typeface="Arial" panose="020B0604020202020204" pitchFamily="34" charset="0"/>
              <a:buChar char="•"/>
            </a:pPr>
            <a:r>
              <a:rPr lang="en-IN" sz="2200" b="1" dirty="0">
                <a:latin typeface="+mj-lt"/>
              </a:rPr>
              <a:t>Counting sort</a:t>
            </a:r>
            <a:r>
              <a:rPr lang="en-IN" sz="2200" dirty="0">
                <a:latin typeface="+mj-lt"/>
              </a:rPr>
              <a:t> is a stable </a:t>
            </a:r>
            <a:r>
              <a:rPr lang="en-IN" sz="2200" b="1" dirty="0">
                <a:latin typeface="+mj-lt"/>
              </a:rPr>
              <a:t>sorting</a:t>
            </a:r>
            <a:r>
              <a:rPr lang="en-IN" sz="2200" dirty="0">
                <a:latin typeface="+mj-lt"/>
              </a:rPr>
              <a:t> technique, which is used to </a:t>
            </a:r>
            <a:r>
              <a:rPr lang="en-IN" sz="2200" b="1" dirty="0">
                <a:latin typeface="+mj-lt"/>
              </a:rPr>
              <a:t>sort</a:t>
            </a:r>
            <a:r>
              <a:rPr lang="en-IN" sz="2200" dirty="0">
                <a:latin typeface="+mj-lt"/>
              </a:rPr>
              <a:t> objects according to the keys that are small numbers.</a:t>
            </a:r>
          </a:p>
          <a:p>
            <a:pPr marL="342900" indent="-342900" algn="just" eaLnBrk="1" hangingPunct="1">
              <a:buFont typeface="Arial" panose="020B0604020202020204" pitchFamily="34" charset="0"/>
              <a:buChar char="•"/>
            </a:pPr>
            <a:endParaRPr lang="en-IN" sz="2200" dirty="0">
              <a:latin typeface="+mj-lt"/>
            </a:endParaRPr>
          </a:p>
          <a:p>
            <a:pPr marL="342900" indent="-342900" algn="just" eaLnBrk="1" hangingPunct="1">
              <a:buFont typeface="Arial" panose="020B0604020202020204" pitchFamily="34" charset="0"/>
              <a:buChar char="•"/>
            </a:pPr>
            <a:r>
              <a:rPr lang="en-IN" sz="2200" dirty="0">
                <a:latin typeface="+mj-lt"/>
              </a:rPr>
              <a:t>It counts the number of keys whose key values are same.</a:t>
            </a:r>
          </a:p>
          <a:p>
            <a:pPr marL="342900" indent="-342900" algn="just" eaLnBrk="1" hangingPunct="1">
              <a:buFont typeface="Arial" panose="020B0604020202020204" pitchFamily="34" charset="0"/>
              <a:buChar char="•"/>
            </a:pPr>
            <a:endParaRPr lang="en-IN" sz="2200" dirty="0">
              <a:latin typeface="+mj-lt"/>
            </a:endParaRPr>
          </a:p>
          <a:p>
            <a:pPr marL="342900" indent="-342900" algn="just" eaLnBrk="1" hangingPunct="1">
              <a:buFont typeface="Arial" panose="020B0604020202020204" pitchFamily="34" charset="0"/>
              <a:buChar char="•"/>
            </a:pPr>
            <a:r>
              <a:rPr lang="en-IN" sz="2200" dirty="0">
                <a:latin typeface="+mj-lt"/>
              </a:rPr>
              <a:t> This </a:t>
            </a:r>
            <a:r>
              <a:rPr lang="en-IN" sz="2200" b="1" dirty="0">
                <a:latin typeface="+mj-lt"/>
              </a:rPr>
              <a:t>sorting</a:t>
            </a:r>
            <a:r>
              <a:rPr lang="en-IN" sz="2200" dirty="0">
                <a:latin typeface="+mj-lt"/>
              </a:rPr>
              <a:t> technique is effective when the difference between different keys are not so big, otherwise, it can increase the space complexity</a:t>
            </a:r>
          </a:p>
          <a:p>
            <a:pPr marL="342900" indent="-342900" algn="just" eaLnBrk="1" hangingPunct="1">
              <a:buFont typeface="Arial" panose="020B0604020202020204" pitchFamily="34" charset="0"/>
              <a:buChar char="•"/>
            </a:pPr>
            <a:endParaRPr lang="en-US" altLang="en-US" sz="2200" dirty="0">
              <a:latin typeface="+mj-lt"/>
            </a:endParaRPr>
          </a:p>
          <a:p>
            <a:pPr marL="342900" indent="-342900" algn="just" eaLnBrk="1" hangingPunct="1">
              <a:buFont typeface="Arial" panose="020B0604020202020204" pitchFamily="34" charset="0"/>
              <a:buChar char="•"/>
            </a:pPr>
            <a:r>
              <a:rPr lang="en-US" altLang="en-US" sz="2200" dirty="0">
                <a:latin typeface="+mj-lt"/>
              </a:rPr>
              <a:t>It works by counting the number of objects having distinct key values (kind of hashing). </a:t>
            </a:r>
          </a:p>
          <a:p>
            <a:pPr marL="342900" indent="-342900" algn="just" eaLnBrk="1" hangingPunct="1">
              <a:buFont typeface="Arial" panose="020B0604020202020204" pitchFamily="34" charset="0"/>
              <a:buChar char="•"/>
            </a:pPr>
            <a:endParaRPr lang="en-US" altLang="en-US" sz="2200" dirty="0">
              <a:latin typeface="+mj-lt"/>
            </a:endParaRPr>
          </a:p>
          <a:p>
            <a:pPr marL="342900" indent="-342900" algn="just" eaLnBrk="1" hangingPunct="1">
              <a:buFont typeface="Arial" panose="020B0604020202020204" pitchFamily="34" charset="0"/>
              <a:buChar char="•"/>
            </a:pPr>
            <a:r>
              <a:rPr lang="en-US" altLang="en-US" sz="2200" dirty="0">
                <a:latin typeface="+mj-lt"/>
              </a:rPr>
              <a:t>Then there will be some arithmetic to calculate the position of each object in the output sequence.</a:t>
            </a:r>
          </a:p>
          <a:p>
            <a:pPr marL="342900" indent="-342900" algn="just" eaLnBrk="1" hangingPunct="1">
              <a:buFont typeface="Arial" panose="020B0604020202020204" pitchFamily="34" charset="0"/>
              <a:buChar char="•"/>
            </a:pPr>
            <a:endParaRPr lang="en-US" altLang="en-US" sz="2200" dirty="0">
              <a:latin typeface="+mj-lt"/>
            </a:endParaRPr>
          </a:p>
          <a:p>
            <a:pPr algn="just" eaLnBrk="1" hangingPunct="1"/>
            <a:endParaRPr lang="en-US" altLang="en-US" sz="2200" i="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0F62AF0-B931-4AC8-948F-3D4A9A3872AB}"/>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A207A70E-26C1-458C-957C-1C5BB6ED16EB}"/>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217013AD-D65E-48A4-B816-ACD19B5438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B64D69-21C6-4B68-B5D0-CE5D96BA7598}" type="slidenum">
              <a:rPr lang="en-US" altLang="en-US">
                <a:solidFill>
                  <a:srgbClr val="898989"/>
                </a:solidFill>
                <a:latin typeface="Calibri" panose="020F0502020204030204" pitchFamily="34" charset="0"/>
              </a:rPr>
              <a:pPr eaLnBrk="1" hangingPunct="1"/>
              <a:t>67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723817D8-9A8E-4A8A-A671-12486194003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28679" name="Rectangle 9">
            <a:extLst>
              <a:ext uri="{FF2B5EF4-FFF2-40B4-BE49-F238E27FC236}">
                <a16:creationId xmlns:a16="http://schemas.microsoft.com/office/drawing/2014/main" xmlns="" id="{7250A98E-06CC-4701-8396-3DC75D370B11}"/>
              </a:ext>
            </a:extLst>
          </p:cNvPr>
          <p:cNvSpPr>
            <a:spLocks noChangeArrowheads="1"/>
          </p:cNvSpPr>
          <p:nvPr/>
        </p:nvSpPr>
        <p:spPr bwMode="auto">
          <a:xfrm>
            <a:off x="447822" y="1219200"/>
            <a:ext cx="84582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2200" dirty="0">
                <a:latin typeface="Calibri" panose="020F0502020204030204" pitchFamily="34" charset="0"/>
              </a:rPr>
              <a:t> </a:t>
            </a:r>
            <a:r>
              <a:rPr lang="en-IN" sz="2400" b="1" dirty="0"/>
              <a:t>Counting Sort</a:t>
            </a:r>
          </a:p>
          <a:p>
            <a:pPr algn="just" eaLnBrk="1" hangingPunct="1"/>
            <a:r>
              <a:rPr lang="en-US" altLang="en-US" sz="2200" dirty="0">
                <a:latin typeface="Calibri" panose="020F0502020204030204" pitchFamily="34" charset="0"/>
              </a:rPr>
              <a:t>   </a:t>
            </a:r>
          </a:p>
          <a:p>
            <a:pPr algn="just" eaLnBrk="1" hangingPunct="1"/>
            <a:r>
              <a:rPr lang="en-US" altLang="en-US" sz="2200" dirty="0">
                <a:latin typeface="Calibri" panose="020F0502020204030204" pitchFamily="34" charset="0"/>
              </a:rPr>
              <a:t>Depends on a </a:t>
            </a:r>
            <a:r>
              <a:rPr lang="en-US" altLang="en-US" sz="2200" i="1" dirty="0">
                <a:latin typeface="Calibri" panose="020F0502020204030204" pitchFamily="34" charset="0"/>
              </a:rPr>
              <a:t>key assumption: numbers to be sorted are integers in</a:t>
            </a:r>
          </a:p>
          <a:p>
            <a:pPr algn="just" eaLnBrk="1" hangingPunct="1"/>
            <a:r>
              <a:rPr lang="en-US" altLang="en-US" sz="2200" i="1" dirty="0">
                <a:latin typeface="Calibri" panose="020F0502020204030204" pitchFamily="34" charset="0"/>
              </a:rPr>
              <a:t>      {0, 1, . . . , k}.</a:t>
            </a:r>
          </a:p>
          <a:p>
            <a:pPr algn="just" eaLnBrk="1" hangingPunct="1"/>
            <a:endParaRPr lang="en-US" altLang="en-US" sz="2200" i="1" dirty="0">
              <a:latin typeface="Calibri" panose="020F0502020204030204" pitchFamily="34" charset="0"/>
            </a:endParaRPr>
          </a:p>
          <a:p>
            <a:pPr algn="just" eaLnBrk="1" hangingPunct="1"/>
            <a:r>
              <a:rPr lang="en-US" altLang="en-US" sz="2200" dirty="0">
                <a:latin typeface="Calibri" panose="020F0502020204030204" pitchFamily="34" charset="0"/>
              </a:rPr>
              <a:t>•   Input: </a:t>
            </a:r>
            <a:r>
              <a:rPr lang="en-US" altLang="en-US" sz="2200" i="1" dirty="0">
                <a:latin typeface="Calibri" panose="020F0502020204030204" pitchFamily="34" charset="0"/>
              </a:rPr>
              <a:t>A[1 . . n], where A[ j ] Î {0, 1, . . . , k} for j = 1, 2, ..., n. </a:t>
            </a:r>
            <a:r>
              <a:rPr lang="en-US" altLang="en-US" sz="2200" dirty="0">
                <a:latin typeface="Calibri" panose="020F0502020204030204" pitchFamily="34" charset="0"/>
              </a:rPr>
              <a:t>Array </a:t>
            </a:r>
            <a:r>
              <a:rPr lang="en-US" altLang="en-US" sz="2200" i="1" dirty="0">
                <a:latin typeface="Calibri" panose="020F0502020204030204" pitchFamily="34" charset="0"/>
              </a:rPr>
              <a:t>A</a:t>
            </a:r>
          </a:p>
          <a:p>
            <a:pPr algn="just" eaLnBrk="1" hangingPunct="1"/>
            <a:r>
              <a:rPr lang="en-US" altLang="en-US" sz="2200" i="1" dirty="0">
                <a:latin typeface="Calibri" panose="020F0502020204030204" pitchFamily="34" charset="0"/>
              </a:rPr>
              <a:t>      and values n and k are given as parameters.</a:t>
            </a:r>
          </a:p>
          <a:p>
            <a:pPr algn="just" eaLnBrk="1" hangingPunct="1"/>
            <a:endParaRPr lang="en-US" altLang="en-US" sz="2200" i="1" dirty="0">
              <a:latin typeface="Calibri" panose="020F0502020204030204" pitchFamily="34" charset="0"/>
            </a:endParaRPr>
          </a:p>
          <a:p>
            <a:pPr algn="just" eaLnBrk="1" hangingPunct="1"/>
            <a:r>
              <a:rPr lang="en-US" altLang="en-US" sz="2200" dirty="0">
                <a:latin typeface="Calibri" panose="020F0502020204030204" pitchFamily="34" charset="0"/>
              </a:rPr>
              <a:t>•   Output: </a:t>
            </a:r>
            <a:r>
              <a:rPr lang="en-US" altLang="en-US" sz="2200" i="1" dirty="0">
                <a:latin typeface="Calibri" panose="020F0502020204030204" pitchFamily="34" charset="0"/>
              </a:rPr>
              <a:t>B[1 . . n], sorted. B is assumed to be already allocated </a:t>
            </a:r>
            <a:r>
              <a:rPr lang="en-US" altLang="en-US" sz="2200" dirty="0">
                <a:latin typeface="Calibri" panose="020F0502020204030204" pitchFamily="34" charset="0"/>
              </a:rPr>
              <a:t>and is</a:t>
            </a:r>
          </a:p>
          <a:p>
            <a:pPr algn="just" eaLnBrk="1" hangingPunct="1"/>
            <a:r>
              <a:rPr lang="en-US" altLang="en-US" sz="2200" dirty="0">
                <a:latin typeface="Calibri" panose="020F0502020204030204" pitchFamily="34" charset="0"/>
              </a:rPr>
              <a:t>     given as a parameter.  </a:t>
            </a:r>
          </a:p>
          <a:p>
            <a:pPr algn="just" eaLnBrk="1" hangingPunct="1"/>
            <a:endParaRPr lang="en-US" altLang="en-US" sz="2200" dirty="0">
              <a:latin typeface="Calibri" panose="020F0502020204030204" pitchFamily="34" charset="0"/>
            </a:endParaRPr>
          </a:p>
          <a:p>
            <a:pPr algn="just" eaLnBrk="1" hangingPunct="1"/>
            <a:r>
              <a:rPr lang="en-US" altLang="en-US" sz="2200" dirty="0">
                <a:latin typeface="Calibri" panose="020F0502020204030204" pitchFamily="34" charset="0"/>
              </a:rPr>
              <a:t>•   Auxiliary storage: </a:t>
            </a:r>
            <a:r>
              <a:rPr lang="en-US" altLang="en-US" sz="2200" i="1" dirty="0">
                <a:latin typeface="Calibri" panose="020F0502020204030204" pitchFamily="34" charset="0"/>
              </a:rPr>
              <a:t>C[0 . . k]</a:t>
            </a:r>
            <a:endParaRPr lang="en-US" altLang="en-US" sz="2200" dirty="0">
              <a:latin typeface="Calibri" panose="020F0502020204030204" pitchFamily="34" charset="0"/>
            </a:endParaRPr>
          </a:p>
        </p:txBody>
      </p:sp>
    </p:spTree>
    <p:extLst>
      <p:ext uri="{BB962C8B-B14F-4D97-AF65-F5344CB8AC3E}">
        <p14:creationId xmlns:p14="http://schemas.microsoft.com/office/powerpoint/2010/main" val="26682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6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8190EF5-32E5-418D-9BD8-275F8D4B7FA4}"/>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3FA50178-B36E-4A02-8AB5-D8CE186E5D93}"/>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93B62E18-376B-41C9-BF8B-62BA2CD1845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BD7998-8657-449C-A282-2D9B64555FAC}" type="slidenum">
              <a:rPr lang="en-US" altLang="en-US">
                <a:solidFill>
                  <a:srgbClr val="898989"/>
                </a:solidFill>
                <a:latin typeface="Calibri" panose="020F0502020204030204" pitchFamily="34" charset="0"/>
              </a:rPr>
              <a:pPr eaLnBrk="1" hangingPunct="1"/>
              <a:t>68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7E8CA340-974F-4068-AAAB-BAC035E6747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29703" name="Rectangle 8">
            <a:extLst>
              <a:ext uri="{FF2B5EF4-FFF2-40B4-BE49-F238E27FC236}">
                <a16:creationId xmlns:a16="http://schemas.microsoft.com/office/drawing/2014/main" xmlns="" id="{CF76549E-F03A-4342-A880-EC8E7A34F245}"/>
              </a:ext>
            </a:extLst>
          </p:cNvPr>
          <p:cNvSpPr>
            <a:spLocks noChangeArrowheads="1"/>
          </p:cNvSpPr>
          <p:nvPr/>
        </p:nvSpPr>
        <p:spPr bwMode="auto">
          <a:xfrm>
            <a:off x="609600" y="886431"/>
            <a:ext cx="8077200"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COUNTING_SORT (A, B, k)</a:t>
            </a:r>
          </a:p>
          <a:p>
            <a:pPr algn="just" eaLnBrk="1" hangingPunct="1"/>
            <a:r>
              <a:rPr lang="en-US" altLang="en-US" sz="2200" dirty="0">
                <a:latin typeface="Calibri" panose="020F0502020204030204" pitchFamily="34" charset="0"/>
              </a:rPr>
              <a:t>1. for </a:t>
            </a:r>
            <a:r>
              <a:rPr lang="en-US" altLang="en-US" sz="2200" dirty="0" err="1">
                <a:latin typeface="Calibri" panose="020F0502020204030204" pitchFamily="34" charset="0"/>
              </a:rPr>
              <a:t>i</a:t>
            </a:r>
            <a:r>
              <a:rPr lang="en-US" altLang="en-US" sz="2200" dirty="0">
                <a:latin typeface="Calibri" panose="020F0502020204030204" pitchFamily="34" charset="0"/>
              </a:rPr>
              <a:t> ← 0 to k do</a:t>
            </a:r>
          </a:p>
          <a:p>
            <a:pPr algn="just" eaLnBrk="1" hangingPunct="1"/>
            <a:r>
              <a:rPr lang="en-US" altLang="en-US" sz="2200" dirty="0">
                <a:latin typeface="Calibri" panose="020F0502020204030204" pitchFamily="34" charset="0"/>
              </a:rPr>
              <a:t>2.       c[</a:t>
            </a:r>
            <a:r>
              <a:rPr lang="en-US" altLang="en-US" sz="2200" dirty="0" err="1">
                <a:latin typeface="Calibri" panose="020F0502020204030204" pitchFamily="34" charset="0"/>
              </a:rPr>
              <a:t>i</a:t>
            </a:r>
            <a:r>
              <a:rPr lang="en-US" altLang="en-US" sz="2200" dirty="0">
                <a:latin typeface="Calibri" panose="020F0502020204030204" pitchFamily="34" charset="0"/>
              </a:rPr>
              <a:t>] ← 0</a:t>
            </a:r>
          </a:p>
          <a:p>
            <a:pPr algn="just" eaLnBrk="1" hangingPunct="1"/>
            <a:r>
              <a:rPr lang="en-US" altLang="en-US" sz="2200" dirty="0">
                <a:latin typeface="Calibri" panose="020F0502020204030204" pitchFamily="34" charset="0"/>
              </a:rPr>
              <a:t>3. for j ← 1 to length[A] do</a:t>
            </a:r>
          </a:p>
          <a:p>
            <a:pPr algn="just" eaLnBrk="1" hangingPunct="1"/>
            <a:r>
              <a:rPr lang="en-US" altLang="en-US" sz="2200" dirty="0">
                <a:latin typeface="Calibri" panose="020F0502020204030204" pitchFamily="34" charset="0"/>
              </a:rPr>
              <a:t>4.       c[A[j]] ← c[A[j]] + 1</a:t>
            </a:r>
          </a:p>
          <a:p>
            <a:pPr algn="just" eaLnBrk="1" hangingPunct="1"/>
            <a:r>
              <a:rPr lang="en-US" altLang="en-US" sz="2200" dirty="0">
                <a:latin typeface="Calibri" panose="020F0502020204030204" pitchFamily="34" charset="0"/>
              </a:rPr>
              <a:t>5. //c[</a:t>
            </a:r>
            <a:r>
              <a:rPr lang="en-US" altLang="en-US" sz="2200" dirty="0" err="1">
                <a:latin typeface="Calibri" panose="020F0502020204030204" pitchFamily="34" charset="0"/>
              </a:rPr>
              <a:t>i</a:t>
            </a:r>
            <a:r>
              <a:rPr lang="en-US" altLang="en-US" sz="2200" dirty="0">
                <a:latin typeface="Calibri" panose="020F0502020204030204" pitchFamily="34" charset="0"/>
              </a:rPr>
              <a:t>] now contains the number of elements equal to </a:t>
            </a:r>
            <a:r>
              <a:rPr lang="en-US" altLang="en-US" sz="2200" dirty="0" err="1">
                <a:latin typeface="Calibri" panose="020F0502020204030204" pitchFamily="34" charset="0"/>
              </a:rPr>
              <a:t>i</a:t>
            </a:r>
            <a:endParaRPr lang="en-US" altLang="en-US" sz="2200" dirty="0">
              <a:latin typeface="Calibri" panose="020F0502020204030204" pitchFamily="34" charset="0"/>
            </a:endParaRPr>
          </a:p>
          <a:p>
            <a:pPr algn="just" eaLnBrk="1" hangingPunct="1"/>
            <a:r>
              <a:rPr lang="en-US" altLang="en-US" sz="2200" dirty="0">
                <a:latin typeface="Calibri" panose="020F0502020204030204" pitchFamily="34" charset="0"/>
              </a:rPr>
              <a:t>6. for </a:t>
            </a:r>
            <a:r>
              <a:rPr lang="en-US" altLang="en-US" sz="2200" dirty="0" err="1">
                <a:latin typeface="Calibri" panose="020F0502020204030204" pitchFamily="34" charset="0"/>
              </a:rPr>
              <a:t>i</a:t>
            </a:r>
            <a:r>
              <a:rPr lang="en-US" altLang="en-US" sz="2200" dirty="0">
                <a:latin typeface="Calibri" panose="020F0502020204030204" pitchFamily="34" charset="0"/>
              </a:rPr>
              <a:t> ← 1 to k do</a:t>
            </a:r>
          </a:p>
          <a:p>
            <a:pPr algn="just" eaLnBrk="1" hangingPunct="1"/>
            <a:r>
              <a:rPr lang="en-US" altLang="en-US" sz="2200" dirty="0">
                <a:latin typeface="Calibri" panose="020F0502020204030204" pitchFamily="34" charset="0"/>
              </a:rPr>
              <a:t>7.        c[</a:t>
            </a:r>
            <a:r>
              <a:rPr lang="en-US" altLang="en-US" sz="2200" dirty="0" err="1">
                <a:latin typeface="Calibri" panose="020F0502020204030204" pitchFamily="34" charset="0"/>
              </a:rPr>
              <a:t>i</a:t>
            </a:r>
            <a:r>
              <a:rPr lang="en-US" altLang="en-US" sz="2200" dirty="0">
                <a:latin typeface="Calibri" panose="020F0502020204030204" pitchFamily="34" charset="0"/>
              </a:rPr>
              <a:t>] ← c[</a:t>
            </a:r>
            <a:r>
              <a:rPr lang="en-US" altLang="en-US" sz="2200" dirty="0" err="1">
                <a:latin typeface="Calibri" panose="020F0502020204030204" pitchFamily="34" charset="0"/>
              </a:rPr>
              <a:t>i</a:t>
            </a:r>
            <a:r>
              <a:rPr lang="en-US" altLang="en-US" sz="2200" dirty="0">
                <a:latin typeface="Calibri" panose="020F0502020204030204" pitchFamily="34" charset="0"/>
              </a:rPr>
              <a:t>] + c[i-1]</a:t>
            </a:r>
          </a:p>
          <a:p>
            <a:pPr algn="just" eaLnBrk="1" hangingPunct="1"/>
            <a:r>
              <a:rPr lang="en-US" altLang="en-US" sz="2200" dirty="0">
                <a:latin typeface="Calibri" panose="020F0502020204030204" pitchFamily="34" charset="0"/>
              </a:rPr>
              <a:t>8. // c[</a:t>
            </a:r>
            <a:r>
              <a:rPr lang="en-US" altLang="en-US" sz="2200" dirty="0" err="1">
                <a:latin typeface="Calibri" panose="020F0502020204030204" pitchFamily="34" charset="0"/>
              </a:rPr>
              <a:t>i</a:t>
            </a:r>
            <a:r>
              <a:rPr lang="en-US" altLang="en-US" sz="2200" dirty="0">
                <a:latin typeface="Calibri" panose="020F0502020204030204" pitchFamily="34" charset="0"/>
              </a:rPr>
              <a:t>] now contains the number of elements ≤ </a:t>
            </a:r>
            <a:r>
              <a:rPr lang="en-US" altLang="en-US" sz="2200" dirty="0" err="1">
                <a:latin typeface="Calibri" panose="020F0502020204030204" pitchFamily="34" charset="0"/>
              </a:rPr>
              <a:t>i</a:t>
            </a:r>
            <a:endParaRPr lang="en-US" altLang="en-US" sz="2200" dirty="0">
              <a:latin typeface="Calibri" panose="020F0502020204030204" pitchFamily="34" charset="0"/>
            </a:endParaRPr>
          </a:p>
          <a:p>
            <a:pPr algn="just" eaLnBrk="1" hangingPunct="1"/>
            <a:r>
              <a:rPr lang="pt-BR" altLang="en-US" sz="2200" dirty="0">
                <a:latin typeface="Calibri" panose="020F0502020204030204" pitchFamily="34" charset="0"/>
              </a:rPr>
              <a:t>9. for j ← </a:t>
            </a:r>
            <a:r>
              <a:rPr lang="en-US" altLang="en-US" sz="2200" dirty="0">
                <a:latin typeface="Calibri" panose="020F0502020204030204" pitchFamily="34" charset="0"/>
              </a:rPr>
              <a:t>length[A]</a:t>
            </a:r>
            <a:r>
              <a:rPr lang="pt-BR" altLang="en-US" sz="2200" dirty="0">
                <a:latin typeface="Calibri" panose="020F0502020204030204" pitchFamily="34" charset="0"/>
              </a:rPr>
              <a:t> downto 1 do</a:t>
            </a:r>
          </a:p>
          <a:p>
            <a:pPr algn="just" eaLnBrk="1" hangingPunct="1"/>
            <a:r>
              <a:rPr lang="en-US" altLang="en-US" sz="2200" dirty="0">
                <a:latin typeface="Calibri" panose="020F0502020204030204" pitchFamily="34" charset="0"/>
              </a:rPr>
              <a:t>10.       B[c[A[j]]] ← A[j]</a:t>
            </a:r>
          </a:p>
          <a:p>
            <a:pPr marL="457200" indent="-457200" algn="just" eaLnBrk="1" hangingPunct="1">
              <a:buAutoNum type="arabicPeriod" startAt="11"/>
            </a:pPr>
            <a:r>
              <a:rPr lang="en-US" altLang="en-US" sz="2200" dirty="0">
                <a:latin typeface="Calibri" panose="020F0502020204030204" pitchFamily="34" charset="0"/>
              </a:rPr>
              <a:t>c[A[j]] ← c[A[j]] – 1</a:t>
            </a:r>
          </a:p>
          <a:p>
            <a:pPr marL="457200" indent="-457200" algn="just" eaLnBrk="1" hangingPunct="1">
              <a:buAutoNum type="arabicPeriod" startAt="11"/>
            </a:pPr>
            <a:endParaRPr lang="en-US" altLang="en-US" sz="2200" dirty="0">
              <a:latin typeface="Calibri" panose="020F0502020204030204" pitchFamily="34" charset="0"/>
            </a:endParaRPr>
          </a:p>
          <a:p>
            <a:pPr algn="just" eaLnBrk="1" hangingPunct="1"/>
            <a:r>
              <a:rPr lang="en-IN" sz="2200" dirty="0">
                <a:latin typeface="+mj-lt"/>
              </a:rPr>
              <a:t>Analysis-The average time </a:t>
            </a:r>
            <a:r>
              <a:rPr lang="en-IN" sz="2200" b="1" dirty="0">
                <a:latin typeface="+mj-lt"/>
              </a:rPr>
              <a:t>complexity</a:t>
            </a:r>
            <a:r>
              <a:rPr lang="en-IN" sz="2200" dirty="0">
                <a:latin typeface="+mj-lt"/>
              </a:rPr>
              <a:t> for </a:t>
            </a:r>
            <a:r>
              <a:rPr lang="en-IN" sz="2200" b="1" dirty="0">
                <a:latin typeface="+mj-lt"/>
              </a:rPr>
              <a:t>Bucket Sort</a:t>
            </a:r>
            <a:r>
              <a:rPr lang="en-IN" sz="2200" dirty="0">
                <a:latin typeface="+mj-lt"/>
              </a:rPr>
              <a:t> is O(n + k). The worst time </a:t>
            </a:r>
            <a:r>
              <a:rPr lang="en-IN" sz="2200" b="1" dirty="0">
                <a:latin typeface="+mj-lt"/>
              </a:rPr>
              <a:t>complexity</a:t>
            </a:r>
            <a:r>
              <a:rPr lang="en-IN" sz="2200" dirty="0">
                <a:latin typeface="+mj-lt"/>
              </a:rPr>
              <a:t> is O(n²). The space </a:t>
            </a:r>
            <a:r>
              <a:rPr lang="en-IN" sz="2200" b="1" dirty="0">
                <a:latin typeface="+mj-lt"/>
              </a:rPr>
              <a:t>complexity</a:t>
            </a:r>
            <a:r>
              <a:rPr lang="en-IN" sz="2200" dirty="0">
                <a:latin typeface="+mj-lt"/>
              </a:rPr>
              <a:t> for </a:t>
            </a:r>
            <a:r>
              <a:rPr lang="en-IN" sz="2200" b="1" dirty="0">
                <a:latin typeface="+mj-lt"/>
              </a:rPr>
              <a:t>Bucket Sort</a:t>
            </a:r>
            <a:r>
              <a:rPr lang="en-IN" sz="2200" dirty="0">
                <a:latin typeface="+mj-lt"/>
              </a:rPr>
              <a:t> is O(</a:t>
            </a:r>
            <a:r>
              <a:rPr lang="en-IN" sz="2200" dirty="0" err="1">
                <a:latin typeface="+mj-lt"/>
              </a:rPr>
              <a:t>n+k</a:t>
            </a:r>
            <a:r>
              <a:rPr lang="en-IN" sz="2200" dirty="0">
                <a:latin typeface="+mj-lt"/>
              </a:rPr>
              <a:t>).</a:t>
            </a:r>
            <a:endParaRPr lang="en-US" altLang="en-US" sz="2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0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0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70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70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9703">
                                            <p:txEl>
                                              <p:pRg st="13" end="13"/>
                                            </p:txEl>
                                          </p:spTgt>
                                        </p:tgtEl>
                                        <p:attrNameLst>
                                          <p:attrName>style.visibility</p:attrName>
                                        </p:attrNameLst>
                                      </p:cBhvr>
                                      <p:to>
                                        <p:strVal val="visible"/>
                                      </p:to>
                                    </p:set>
                                    <p:animEffect transition="in" filter="fade">
                                      <p:cBhvr>
                                        <p:cTn id="31" dur="1000"/>
                                        <p:tgtEl>
                                          <p:spTgt spid="29703">
                                            <p:txEl>
                                              <p:pRg st="13" end="13"/>
                                            </p:txEl>
                                          </p:spTgt>
                                        </p:tgtEl>
                                      </p:cBhvr>
                                    </p:animEffect>
                                    <p:anim calcmode="lin" valueType="num">
                                      <p:cBhvr>
                                        <p:cTn id="32" dur="1000" fill="hold"/>
                                        <p:tgtEl>
                                          <p:spTgt spid="29703">
                                            <p:txEl>
                                              <p:pRg st="13" end="13"/>
                                            </p:txEl>
                                          </p:spTgt>
                                        </p:tgtEl>
                                        <p:attrNameLst>
                                          <p:attrName>ppt_x</p:attrName>
                                        </p:attrNameLst>
                                      </p:cBhvr>
                                      <p:tavLst>
                                        <p:tav tm="0">
                                          <p:val>
                                            <p:strVal val="#ppt_x"/>
                                          </p:val>
                                        </p:tav>
                                        <p:tav tm="100000">
                                          <p:val>
                                            <p:strVal val="#ppt_x"/>
                                          </p:val>
                                        </p:tav>
                                      </p:tavLst>
                                    </p:anim>
                                    <p:anim calcmode="lin" valueType="num">
                                      <p:cBhvr>
                                        <p:cTn id="33" dur="1000" fill="hold"/>
                                        <p:tgtEl>
                                          <p:spTgt spid="2970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8190EF5-32E5-418D-9BD8-275F8D4B7FA4}"/>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3FA50178-B36E-4A02-8AB5-D8CE186E5D93}"/>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93B62E18-376B-41C9-BF8B-62BA2CD1845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BD7998-8657-449C-A282-2D9B64555FAC}" type="slidenum">
              <a:rPr lang="en-US" altLang="en-US">
                <a:solidFill>
                  <a:srgbClr val="898989"/>
                </a:solidFill>
                <a:latin typeface="Calibri" panose="020F0502020204030204" pitchFamily="34" charset="0"/>
              </a:rPr>
              <a:pPr eaLnBrk="1" hangingPunct="1"/>
              <a:t>69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7E8CA340-974F-4068-AAAB-BAC035E6747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9" name="Picture 8" descr="Counting Sort Algorithm">
            <a:extLst>
              <a:ext uri="{FF2B5EF4-FFF2-40B4-BE49-F238E27FC236}">
                <a16:creationId xmlns:a16="http://schemas.microsoft.com/office/drawing/2014/main" xmlns="" id="{41B0BDBB-5A4C-4C70-B11C-428924224B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67657"/>
            <a:ext cx="6858000" cy="4038599"/>
          </a:xfrm>
          <a:prstGeom prst="rect">
            <a:avLst/>
          </a:prstGeom>
          <a:noFill/>
          <a:ln>
            <a:noFill/>
          </a:ln>
        </p:spPr>
      </p:pic>
      <p:sp>
        <p:nvSpPr>
          <p:cNvPr id="2" name="Rectangle 1">
            <a:extLst>
              <a:ext uri="{FF2B5EF4-FFF2-40B4-BE49-F238E27FC236}">
                <a16:creationId xmlns:a16="http://schemas.microsoft.com/office/drawing/2014/main" xmlns="" id="{7866D6EF-4584-407D-964A-E17BE4AEBCC6}"/>
              </a:ext>
            </a:extLst>
          </p:cNvPr>
          <p:cNvSpPr/>
          <p:nvPr/>
        </p:nvSpPr>
        <p:spPr>
          <a:xfrm>
            <a:off x="680971" y="830458"/>
            <a:ext cx="2303708" cy="523220"/>
          </a:xfrm>
          <a:prstGeom prst="rect">
            <a:avLst/>
          </a:prstGeom>
        </p:spPr>
        <p:txBody>
          <a:bodyPr wrap="none">
            <a:spAutoFit/>
          </a:bodyPr>
          <a:lstStyle/>
          <a:p>
            <a:pPr algn="just"/>
            <a:r>
              <a:rPr lang="en-IN" sz="2800" b="1" dirty="0"/>
              <a:t> Counting Sort</a:t>
            </a:r>
          </a:p>
        </p:txBody>
      </p:sp>
    </p:spTree>
    <p:extLst>
      <p:ext uri="{BB962C8B-B14F-4D97-AF65-F5344CB8AC3E}">
        <p14:creationId xmlns:p14="http://schemas.microsoft.com/office/powerpoint/2010/main" val="114751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a:t>Pooja</a:t>
            </a:r>
            <a:r>
              <a:rPr lang="en-US" dirty="0"/>
              <a:t> Chaudhary </a:t>
            </a:r>
            <a:r>
              <a:rPr lang="en-US" dirty="0" smtClean="0"/>
              <a:t>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Program </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xmlns="" id="{0975EA2E-9AA8-4F60-B278-BDBF39596728}"/>
              </a:ext>
            </a:extLst>
          </p:cNvPr>
          <p:cNvGraphicFramePr>
            <a:graphicFrameLocks noGrp="1"/>
          </p:cNvGraphicFramePr>
          <p:nvPr>
            <p:ph idx="1"/>
            <p:extLst>
              <p:ext uri="{D42A27DB-BD31-4B8C-83A1-F6EECF244321}">
                <p14:modId xmlns:p14="http://schemas.microsoft.com/office/powerpoint/2010/main" val="982377854"/>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xmlns="" val="730212534"/>
                    </a:ext>
                  </a:extLst>
                </a:gridCol>
                <a:gridCol w="6193720">
                  <a:extLst>
                    <a:ext uri="{9D8B030D-6E8A-4147-A177-3AD203B41FA5}">
                      <a16:colId xmlns:a16="http://schemas.microsoft.com/office/drawing/2014/main" xmlns=""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69303712"/>
                  </a:ext>
                </a:extLst>
              </a:tr>
            </a:tbl>
          </a:graphicData>
        </a:graphic>
      </p:graphicFrame>
    </p:spTree>
    <p:extLst>
      <p:ext uri="{BB962C8B-B14F-4D97-AF65-F5344CB8AC3E}">
        <p14:creationId xmlns:p14="http://schemas.microsoft.com/office/powerpoint/2010/main" val="35870250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EA504A4-4E69-4198-BB2A-156FF02293D8}"/>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03E1DB08-7A39-4C2E-B897-1E65E8C18C42}"/>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22DD2216-0E5F-4B5F-BA08-FB942AF399B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9328CE-7F9F-4B86-9745-00BDB593D97F}" type="slidenum">
              <a:rPr lang="en-US" altLang="en-US">
                <a:solidFill>
                  <a:srgbClr val="898989"/>
                </a:solidFill>
                <a:latin typeface="Calibri" panose="020F0502020204030204" pitchFamily="34" charset="0"/>
              </a:rPr>
              <a:pPr eaLnBrk="1" hangingPunct="1"/>
              <a:t>70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241880C2-0425-4F7A-BD3B-4857C70E10B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30727" name="Rectangle 9">
            <a:extLst>
              <a:ext uri="{FF2B5EF4-FFF2-40B4-BE49-F238E27FC236}">
                <a16:creationId xmlns:a16="http://schemas.microsoft.com/office/drawing/2014/main" xmlns="" id="{F9AFBD6E-F515-4415-A5E3-0B34A2B27D5D}"/>
              </a:ext>
            </a:extLst>
          </p:cNvPr>
          <p:cNvSpPr>
            <a:spLocks noChangeArrowheads="1"/>
          </p:cNvSpPr>
          <p:nvPr/>
        </p:nvSpPr>
        <p:spPr bwMode="auto">
          <a:xfrm>
            <a:off x="457200" y="770390"/>
            <a:ext cx="800100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sz="2800" b="1" dirty="0">
                <a:latin typeface="+mj-lt"/>
              </a:rPr>
              <a:t>  Radix Sort</a:t>
            </a:r>
          </a:p>
          <a:p>
            <a:pPr marL="342900" indent="-342900" algn="just" eaLnBrk="1" hangingPunct="1">
              <a:buFont typeface="Arial" panose="020B0604020202020204" pitchFamily="34" charset="0"/>
              <a:buChar char="•"/>
            </a:pPr>
            <a:endParaRPr lang="en-IN" sz="2800" b="1" dirty="0">
              <a:latin typeface="+mj-lt"/>
            </a:endParaRPr>
          </a:p>
          <a:p>
            <a:pPr marL="342900" indent="-342900" algn="just" eaLnBrk="1" hangingPunct="1">
              <a:buFont typeface="Arial" panose="020B0604020202020204" pitchFamily="34" charset="0"/>
              <a:buChar char="•"/>
            </a:pPr>
            <a:r>
              <a:rPr lang="en-IN" sz="2200" dirty="0">
                <a:latin typeface="+mj-lt"/>
              </a:rPr>
              <a:t>The idea of Radix Sort is to do digit by digit sort starting from least significant digit to most significant digit.</a:t>
            </a:r>
          </a:p>
          <a:p>
            <a:pPr marL="342900" indent="-342900" algn="just" eaLnBrk="1" hangingPunct="1">
              <a:buFont typeface="Arial" panose="020B0604020202020204" pitchFamily="34" charset="0"/>
              <a:buChar char="•"/>
            </a:pPr>
            <a:r>
              <a:rPr lang="en-IN" sz="2200" dirty="0">
                <a:latin typeface="+mj-lt"/>
              </a:rPr>
              <a:t> Radix sort uses counting sort as a subroutine to sort.</a:t>
            </a:r>
            <a:endParaRPr lang="en-US" altLang="en-US" sz="2200" dirty="0">
              <a:latin typeface="+mj-lt"/>
            </a:endParaRPr>
          </a:p>
          <a:p>
            <a:pPr marL="342900" indent="-342900" algn="just" eaLnBrk="1" hangingPunct="1">
              <a:buFont typeface="Arial" panose="020B0604020202020204" pitchFamily="34" charset="0"/>
              <a:buChar char="•"/>
            </a:pPr>
            <a:r>
              <a:rPr lang="en-US" altLang="en-US" sz="2200" dirty="0">
                <a:latin typeface="+mj-lt"/>
              </a:rPr>
              <a:t>Radix sort is a non-comparative integer sorting algorithm that sorts data with integer keys by grouping keys by the individual digits which share the same significant position and value. </a:t>
            </a:r>
          </a:p>
          <a:p>
            <a:pPr eaLnBrk="1" hangingPunct="1"/>
            <a:endParaRPr lang="en-US" altLang="en-US" sz="2800" b="1" dirty="0">
              <a:latin typeface="Calibri" panose="020F0502020204030204" pitchFamily="34" charset="0"/>
            </a:endParaRPr>
          </a:p>
          <a:p>
            <a:pPr marL="342900" indent="-342900" eaLnBrk="1" hangingPunct="1">
              <a:buFont typeface="Arial" panose="020B0604020202020204" pitchFamily="34" charset="0"/>
              <a:buChar char="•"/>
            </a:pPr>
            <a:r>
              <a:rPr lang="en-US" altLang="en-US" sz="2400" b="1" dirty="0">
                <a:latin typeface="Calibri" panose="020F0502020204030204" pitchFamily="34" charset="0"/>
              </a:rPr>
              <a:t>To sort </a:t>
            </a:r>
            <a:r>
              <a:rPr lang="en-US" altLang="en-US" sz="2400" b="1" i="1" dirty="0">
                <a:latin typeface="Calibri" panose="020F0502020204030204" pitchFamily="34" charset="0"/>
              </a:rPr>
              <a:t>d digits:</a:t>
            </a:r>
          </a:p>
          <a:p>
            <a:pPr eaLnBrk="1" hangingPunct="1"/>
            <a:r>
              <a:rPr lang="en-US" altLang="en-US" sz="2200" dirty="0">
                <a:latin typeface="Calibri" panose="020F0502020204030204" pitchFamily="34" charset="0"/>
              </a:rPr>
              <a:t>    RADIX_SORT (A, d)</a:t>
            </a:r>
          </a:p>
          <a:p>
            <a:pPr eaLnBrk="1" hangingPunct="1"/>
            <a:r>
              <a:rPr lang="en-IN" altLang="en-US" sz="2200" dirty="0">
                <a:latin typeface="Calibri" panose="020F0502020204030204" pitchFamily="34" charset="0"/>
              </a:rPr>
              <a:t>         </a:t>
            </a:r>
            <a:r>
              <a:rPr lang="pl-PL" altLang="en-US" sz="2200" dirty="0">
                <a:latin typeface="Calibri" panose="020F0502020204030204" pitchFamily="34" charset="0"/>
              </a:rPr>
              <a:t>for </a:t>
            </a:r>
            <a:r>
              <a:rPr lang="pl-PL" altLang="en-US" sz="2200" i="1" dirty="0">
                <a:latin typeface="Calibri" panose="020F0502020204030204" pitchFamily="34" charset="0"/>
              </a:rPr>
              <a:t>i ← 1 to d do</a:t>
            </a:r>
          </a:p>
          <a:p>
            <a:pPr eaLnBrk="1" hangingPunct="1"/>
            <a:r>
              <a:rPr lang="en-US" altLang="en-US" sz="2200" dirty="0">
                <a:latin typeface="Calibri" panose="020F0502020204030204" pitchFamily="34" charset="0"/>
              </a:rPr>
              <a:t>             use a stable sort to sort </a:t>
            </a:r>
            <a:r>
              <a:rPr lang="en-US" altLang="en-US" sz="2200" i="1" dirty="0">
                <a:latin typeface="Calibri" panose="020F0502020204030204" pitchFamily="34" charset="0"/>
              </a:rPr>
              <a:t>A on digit </a:t>
            </a:r>
            <a:r>
              <a:rPr lang="en-US" altLang="en-US" sz="2200" i="1" dirty="0" err="1">
                <a:latin typeface="Calibri" panose="020F0502020204030204" pitchFamily="34" charset="0"/>
              </a:rPr>
              <a:t>i</a:t>
            </a: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      // counting sort will do the job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0727">
                                            <p:txEl>
                                              <p:pRg st="6" end="6"/>
                                            </p:txEl>
                                          </p:spTgt>
                                        </p:tgtEl>
                                        <p:attrNameLst>
                                          <p:attrName>style.visibility</p:attrName>
                                        </p:attrNameLst>
                                      </p:cBhvr>
                                      <p:to>
                                        <p:strVal val="visible"/>
                                      </p:to>
                                    </p:set>
                                    <p:animEffect transition="in" filter="fade">
                                      <p:cBhvr>
                                        <p:cTn id="23" dur="1000"/>
                                        <p:tgtEl>
                                          <p:spTgt spid="30727">
                                            <p:txEl>
                                              <p:pRg st="6" end="6"/>
                                            </p:txEl>
                                          </p:spTgt>
                                        </p:tgtEl>
                                      </p:cBhvr>
                                    </p:animEffect>
                                    <p:anim calcmode="lin" valueType="num">
                                      <p:cBhvr>
                                        <p:cTn id="24" dur="1000" fill="hold"/>
                                        <p:tgtEl>
                                          <p:spTgt spid="30727">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30727">
                                            <p:txEl>
                                              <p:pRg st="6" end="6"/>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0727">
                                            <p:txEl>
                                              <p:pRg st="7" end="7"/>
                                            </p:txEl>
                                          </p:spTgt>
                                        </p:tgtEl>
                                        <p:attrNameLst>
                                          <p:attrName>style.visibility</p:attrName>
                                        </p:attrNameLst>
                                      </p:cBhvr>
                                      <p:to>
                                        <p:strVal val="visible"/>
                                      </p:to>
                                    </p:set>
                                    <p:animEffect transition="in" filter="fade">
                                      <p:cBhvr>
                                        <p:cTn id="28" dur="1000"/>
                                        <p:tgtEl>
                                          <p:spTgt spid="30727">
                                            <p:txEl>
                                              <p:pRg st="7" end="7"/>
                                            </p:txEl>
                                          </p:spTgt>
                                        </p:tgtEl>
                                      </p:cBhvr>
                                    </p:animEffect>
                                    <p:anim calcmode="lin" valueType="num">
                                      <p:cBhvr>
                                        <p:cTn id="29" dur="1000" fill="hold"/>
                                        <p:tgtEl>
                                          <p:spTgt spid="30727">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0727">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0727">
                                            <p:txEl>
                                              <p:pRg st="8" end="8"/>
                                            </p:txEl>
                                          </p:spTgt>
                                        </p:tgtEl>
                                        <p:attrNameLst>
                                          <p:attrName>style.visibility</p:attrName>
                                        </p:attrNameLst>
                                      </p:cBhvr>
                                      <p:to>
                                        <p:strVal val="visible"/>
                                      </p:to>
                                    </p:set>
                                    <p:animEffect transition="in" filter="fade">
                                      <p:cBhvr>
                                        <p:cTn id="33" dur="1000"/>
                                        <p:tgtEl>
                                          <p:spTgt spid="30727">
                                            <p:txEl>
                                              <p:pRg st="8" end="8"/>
                                            </p:txEl>
                                          </p:spTgt>
                                        </p:tgtEl>
                                      </p:cBhvr>
                                    </p:animEffect>
                                    <p:anim calcmode="lin" valueType="num">
                                      <p:cBhvr>
                                        <p:cTn id="34" dur="1000" fill="hold"/>
                                        <p:tgtEl>
                                          <p:spTgt spid="30727">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0727">
                                            <p:txEl>
                                              <p:pRg st="8" end="8"/>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0727">
                                            <p:txEl>
                                              <p:pRg st="9" end="9"/>
                                            </p:txEl>
                                          </p:spTgt>
                                        </p:tgtEl>
                                        <p:attrNameLst>
                                          <p:attrName>style.visibility</p:attrName>
                                        </p:attrNameLst>
                                      </p:cBhvr>
                                      <p:to>
                                        <p:strVal val="visible"/>
                                      </p:to>
                                    </p:set>
                                    <p:animEffect transition="in" filter="fade">
                                      <p:cBhvr>
                                        <p:cTn id="38" dur="1000"/>
                                        <p:tgtEl>
                                          <p:spTgt spid="30727">
                                            <p:txEl>
                                              <p:pRg st="9" end="9"/>
                                            </p:txEl>
                                          </p:spTgt>
                                        </p:tgtEl>
                                      </p:cBhvr>
                                    </p:animEffect>
                                    <p:anim calcmode="lin" valueType="num">
                                      <p:cBhvr>
                                        <p:cTn id="39" dur="1000" fill="hold"/>
                                        <p:tgtEl>
                                          <p:spTgt spid="30727">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30727">
                                            <p:txEl>
                                              <p:pRg st="9" end="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0727">
                                            <p:txEl>
                                              <p:pRg st="10" end="10"/>
                                            </p:txEl>
                                          </p:spTgt>
                                        </p:tgtEl>
                                        <p:attrNameLst>
                                          <p:attrName>style.visibility</p:attrName>
                                        </p:attrNameLst>
                                      </p:cBhvr>
                                      <p:to>
                                        <p:strVal val="visible"/>
                                      </p:to>
                                    </p:set>
                                    <p:animEffect transition="in" filter="fade">
                                      <p:cBhvr>
                                        <p:cTn id="43" dur="1000"/>
                                        <p:tgtEl>
                                          <p:spTgt spid="30727">
                                            <p:txEl>
                                              <p:pRg st="10" end="10"/>
                                            </p:txEl>
                                          </p:spTgt>
                                        </p:tgtEl>
                                      </p:cBhvr>
                                    </p:animEffect>
                                    <p:anim calcmode="lin" valueType="num">
                                      <p:cBhvr>
                                        <p:cTn id="44" dur="1000" fill="hold"/>
                                        <p:tgtEl>
                                          <p:spTgt spid="30727">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3072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C6A9E0A4-1976-4AFF-9291-C1A5B0CF13EA}"/>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4D8E0ECA-F848-40BB-B2BC-ECD333A2B296}"/>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A13ED644-5607-4430-9BD2-CD6BE7EC35E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2DC1C3-EE30-41DF-97E2-DC30780310A7}" type="slidenum">
              <a:rPr lang="en-US" altLang="en-US">
                <a:solidFill>
                  <a:srgbClr val="898989"/>
                </a:solidFill>
                <a:latin typeface="Calibri" panose="020F0502020204030204" pitchFamily="34" charset="0"/>
              </a:rPr>
              <a:pPr eaLnBrk="1" hangingPunct="1"/>
              <a:t>71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D480FDE-7F77-4B87-AF0F-0A039EFFE71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31751" name="Rectangle 8">
            <a:extLst>
              <a:ext uri="{FF2B5EF4-FFF2-40B4-BE49-F238E27FC236}">
                <a16:creationId xmlns:a16="http://schemas.microsoft.com/office/drawing/2014/main" xmlns="" id="{8225527F-753C-4E22-AAFB-1E4C8CA455C4}"/>
              </a:ext>
            </a:extLst>
          </p:cNvPr>
          <p:cNvSpPr>
            <a:spLocks noChangeArrowheads="1"/>
          </p:cNvSpPr>
          <p:nvPr/>
        </p:nvSpPr>
        <p:spPr bwMode="auto">
          <a:xfrm>
            <a:off x="304800" y="976630"/>
            <a:ext cx="83820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800" b="1" dirty="0">
                <a:latin typeface="Calibri" panose="020F0502020204030204" pitchFamily="34" charset="0"/>
              </a:rPr>
              <a:t>Radix Sort:</a:t>
            </a:r>
          </a:p>
          <a:p>
            <a:pPr eaLnBrk="1" hangingPunct="1"/>
            <a:r>
              <a:rPr lang="en-US" altLang="en-US" sz="2200" dirty="0">
                <a:latin typeface="Calibri" panose="020F0502020204030204" pitchFamily="34" charset="0"/>
              </a:rPr>
              <a:t>Following example shows how Radix sort operates on four 3-digits number.</a:t>
            </a:r>
          </a:p>
          <a:p>
            <a:pPr eaLnBrk="1" hangingPunct="1"/>
            <a:endParaRPr lang="en-US" altLang="en-US" sz="2200" dirty="0">
              <a:latin typeface="Calibri" panose="020F0502020204030204" pitchFamily="34" charset="0"/>
            </a:endParaRPr>
          </a:p>
        </p:txBody>
      </p:sp>
      <p:pic>
        <p:nvPicPr>
          <p:cNvPr id="8" name="Picture 7" descr="Simplistic illustration of the steps performed in a radix sort. In ...">
            <a:extLst>
              <a:ext uri="{FF2B5EF4-FFF2-40B4-BE49-F238E27FC236}">
                <a16:creationId xmlns:a16="http://schemas.microsoft.com/office/drawing/2014/main" xmlns="" id="{C4965B95-E710-448D-81F7-6BCD10CCB2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6400800" cy="2371685"/>
          </a:xfrm>
          <a:prstGeom prst="rect">
            <a:avLst/>
          </a:prstGeom>
          <a:noFill/>
          <a:ln>
            <a:noFill/>
          </a:ln>
        </p:spPr>
      </p:pic>
      <p:sp>
        <p:nvSpPr>
          <p:cNvPr id="2" name="Rectangle 1">
            <a:extLst>
              <a:ext uri="{FF2B5EF4-FFF2-40B4-BE49-F238E27FC236}">
                <a16:creationId xmlns:a16="http://schemas.microsoft.com/office/drawing/2014/main" xmlns="" id="{02948DD8-403C-421C-B9C6-A2C456AD21C8}"/>
              </a:ext>
            </a:extLst>
          </p:cNvPr>
          <p:cNvSpPr/>
          <p:nvPr/>
        </p:nvSpPr>
        <p:spPr>
          <a:xfrm>
            <a:off x="457200" y="5024496"/>
            <a:ext cx="8077200" cy="1107996"/>
          </a:xfrm>
          <a:prstGeom prst="rect">
            <a:avLst/>
          </a:prstGeom>
        </p:spPr>
        <p:txBody>
          <a:bodyPr wrap="square">
            <a:spAutoFit/>
          </a:bodyPr>
          <a:lstStyle/>
          <a:p>
            <a:pPr algn="just"/>
            <a:r>
              <a:rPr lang="en-IN" sz="2200" dirty="0">
                <a:solidFill>
                  <a:srgbClr val="222222"/>
                </a:solidFill>
                <a:latin typeface="+mj-lt"/>
              </a:rPr>
              <a:t>Radix sort complexity is O(</a:t>
            </a:r>
            <a:r>
              <a:rPr lang="en-IN" sz="2200" dirty="0" err="1">
                <a:solidFill>
                  <a:srgbClr val="222222"/>
                </a:solidFill>
                <a:latin typeface="+mj-lt"/>
              </a:rPr>
              <a:t>kn</a:t>
            </a:r>
            <a:r>
              <a:rPr lang="en-IN" sz="2200" dirty="0">
                <a:solidFill>
                  <a:srgbClr val="222222"/>
                </a:solidFill>
                <a:latin typeface="+mj-lt"/>
              </a:rPr>
              <a:t>) for n keys which are integers of word size k. For all there cases time </a:t>
            </a:r>
            <a:r>
              <a:rPr lang="en-IN" sz="2200" dirty="0" err="1">
                <a:solidFill>
                  <a:srgbClr val="222222"/>
                </a:solidFill>
                <a:latin typeface="+mj-lt"/>
              </a:rPr>
              <a:t>i.e</a:t>
            </a:r>
            <a:r>
              <a:rPr lang="en-IN" sz="2200" dirty="0">
                <a:solidFill>
                  <a:srgbClr val="222222"/>
                </a:solidFill>
                <a:latin typeface="+mj-lt"/>
              </a:rPr>
              <a:t> best , worst and average </a:t>
            </a:r>
            <a:r>
              <a:rPr lang="en-IN" sz="2200" b="1" dirty="0">
                <a:solidFill>
                  <a:srgbClr val="222222"/>
                </a:solidFill>
                <a:latin typeface="+mj-lt"/>
              </a:rPr>
              <a:t>time complexity</a:t>
            </a:r>
            <a:r>
              <a:rPr lang="en-IN" sz="2200" dirty="0">
                <a:solidFill>
                  <a:srgbClr val="222222"/>
                </a:solidFill>
                <a:latin typeface="+mj-lt"/>
              </a:rPr>
              <a:t> is O(</a:t>
            </a:r>
            <a:r>
              <a:rPr lang="en-IN" sz="2200" dirty="0" err="1">
                <a:solidFill>
                  <a:srgbClr val="222222"/>
                </a:solidFill>
                <a:latin typeface="+mj-lt"/>
              </a:rPr>
              <a:t>kn</a:t>
            </a:r>
            <a:r>
              <a:rPr lang="en-IN" sz="2200" dirty="0">
                <a:solidFill>
                  <a:srgbClr val="222222"/>
                </a:solidFill>
                <a:latin typeface="+mj-lt"/>
              </a:rPr>
              <a:t>).</a:t>
            </a:r>
            <a:endParaRPr lang="en-IN" sz="2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743EDF4B-CF04-4198-AF25-BBA119385E3B}"/>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6BA86E8C-8CE3-40A7-A44B-5BB37719457C}"/>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692833E1-D9A5-4A15-BFB5-9D413540E9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768B91-5F14-4078-82D2-4A65F53D8800}" type="slidenum">
              <a:rPr lang="en-US" altLang="en-US">
                <a:solidFill>
                  <a:srgbClr val="898989"/>
                </a:solidFill>
                <a:latin typeface="Calibri" panose="020F0502020204030204" pitchFamily="34" charset="0"/>
              </a:rPr>
              <a:pPr eaLnBrk="1" hangingPunct="1"/>
              <a:t>72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1E808EDC-9E9D-4B9B-97EA-9C572198417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32775" name="Rectangle 9">
            <a:extLst>
              <a:ext uri="{FF2B5EF4-FFF2-40B4-BE49-F238E27FC236}">
                <a16:creationId xmlns:a16="http://schemas.microsoft.com/office/drawing/2014/main" xmlns="" id="{AD9801DC-9176-49E2-A8DD-C0B9213CCC4A}"/>
              </a:ext>
            </a:extLst>
          </p:cNvPr>
          <p:cNvSpPr>
            <a:spLocks noChangeArrowheads="1"/>
          </p:cNvSpPr>
          <p:nvPr/>
        </p:nvSpPr>
        <p:spPr bwMode="auto">
          <a:xfrm>
            <a:off x="457200" y="817563"/>
            <a:ext cx="83058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Calibri" panose="020F0502020204030204" pitchFamily="34" charset="0"/>
              </a:rPr>
              <a:t>   Bucket Sort</a:t>
            </a:r>
          </a:p>
          <a:p>
            <a:pPr marL="342900" indent="-342900" eaLnBrk="1" hangingPunct="1">
              <a:buFont typeface="Arial" panose="020B0604020202020204" pitchFamily="34" charset="0"/>
              <a:buChar char="•"/>
            </a:pPr>
            <a:r>
              <a:rPr lang="en-US" altLang="en-US" sz="2200" dirty="0">
                <a:latin typeface="Calibri" panose="020F0502020204030204" pitchFamily="34" charset="0"/>
              </a:rPr>
              <a:t>Bucket sort, is a sorting algorithm that works by partitioning an array into a number of buckets. </a:t>
            </a:r>
          </a:p>
          <a:p>
            <a:pPr marL="342900" indent="-342900" eaLnBrk="1" hangingPunct="1">
              <a:buFont typeface="Arial" panose="020B0604020202020204" pitchFamily="34" charset="0"/>
              <a:buChar char="•"/>
            </a:pPr>
            <a:endParaRPr lang="en-US" altLang="en-US" sz="2200" dirty="0">
              <a:latin typeface="Calibri" panose="020F0502020204030204" pitchFamily="34" charset="0"/>
            </a:endParaRPr>
          </a:p>
          <a:p>
            <a:pPr marL="342900" indent="-342900" eaLnBrk="1" hangingPunct="1">
              <a:buFont typeface="Arial" panose="020B0604020202020204" pitchFamily="34" charset="0"/>
              <a:buChar char="•"/>
            </a:pPr>
            <a:r>
              <a:rPr lang="en-US" altLang="en-US" sz="2200" dirty="0">
                <a:latin typeface="Calibri" panose="020F0502020204030204" pitchFamily="34" charset="0"/>
              </a:rPr>
              <a:t>Each bucket is then sorted individually, by using a different sorting algorithm.</a:t>
            </a:r>
          </a:p>
          <a:p>
            <a:pPr marL="342900" indent="-342900" eaLnBrk="1" hangingPunct="1">
              <a:buFont typeface="Arial" panose="020B0604020202020204" pitchFamily="34" charset="0"/>
              <a:buChar char="•"/>
            </a:pPr>
            <a:endParaRPr lang="en-US" altLang="en-US" sz="2200" dirty="0">
              <a:latin typeface="Calibri" panose="020F0502020204030204" pitchFamily="34" charset="0"/>
            </a:endParaRPr>
          </a:p>
          <a:p>
            <a:pPr marL="342900" indent="-342900" eaLnBrk="1" hangingPunct="1">
              <a:buFont typeface="Arial" panose="020B0604020202020204" pitchFamily="34" charset="0"/>
              <a:buChar char="•"/>
            </a:pPr>
            <a:r>
              <a:rPr lang="en-US" altLang="en-US" sz="2200" dirty="0">
                <a:latin typeface="Calibri" panose="020F0502020204030204" pitchFamily="34" charset="0"/>
              </a:rPr>
              <a:t>Divide [0, 1) into n equal-sized buckets.</a:t>
            </a:r>
          </a:p>
          <a:p>
            <a:pPr marL="342900" indent="-342900" eaLnBrk="1" hangingPunct="1">
              <a:buFont typeface="Arial" panose="020B0604020202020204" pitchFamily="34" charset="0"/>
              <a:buChar char="•"/>
            </a:pPr>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   Distribute the n input values into the buckets.</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   Sort each bucket.</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   Then go through buckets in order, listing elements in each one</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2D5D5CA-6AC9-48EE-A471-95A2914323F9}"/>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95BC39B5-DE54-4A01-BED8-34849D346F63}"/>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B9BD1D3D-18CC-4662-9DEE-3492FEDBDD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D9DA74-B194-4C2E-BFF5-971F7C493ABC}" type="slidenum">
              <a:rPr lang="en-US" altLang="en-US">
                <a:solidFill>
                  <a:srgbClr val="898989"/>
                </a:solidFill>
                <a:latin typeface="Calibri" panose="020F0502020204030204" pitchFamily="34" charset="0"/>
              </a:rPr>
              <a:pPr eaLnBrk="1" hangingPunct="1"/>
              <a:t>73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0486A43-ACA3-4979-8029-D152853A2B5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33799" name="Rectangle 8">
            <a:extLst>
              <a:ext uri="{FF2B5EF4-FFF2-40B4-BE49-F238E27FC236}">
                <a16:creationId xmlns:a16="http://schemas.microsoft.com/office/drawing/2014/main" xmlns="" id="{FBBFE954-A908-41F2-AB54-603A8014468B}"/>
              </a:ext>
            </a:extLst>
          </p:cNvPr>
          <p:cNvSpPr>
            <a:spLocks noChangeArrowheads="1"/>
          </p:cNvSpPr>
          <p:nvPr/>
        </p:nvSpPr>
        <p:spPr bwMode="auto">
          <a:xfrm>
            <a:off x="152400" y="1219200"/>
            <a:ext cx="7772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BUCKET_SORT (A)</a:t>
            </a:r>
          </a:p>
          <a:p>
            <a:pPr algn="just" eaLnBrk="1" hangingPunct="1"/>
            <a:endParaRPr lang="en-US" altLang="en-US" sz="2400" b="1"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i="1" dirty="0">
                <a:latin typeface="Calibri" panose="020F0502020204030204" pitchFamily="34" charset="0"/>
              </a:rPr>
              <a:t>n ← length [A]</a:t>
            </a:r>
          </a:p>
          <a:p>
            <a:pPr eaLnBrk="1" hangingPunct="1"/>
            <a:r>
              <a:rPr lang="pt-BR" altLang="en-US" sz="2200" dirty="0">
                <a:latin typeface="Calibri" panose="020F0502020204030204" pitchFamily="34" charset="0"/>
              </a:rPr>
              <a:t>2. For </a:t>
            </a:r>
            <a:r>
              <a:rPr lang="pt-BR" altLang="en-US" sz="2200" i="1" dirty="0">
                <a:latin typeface="Calibri" panose="020F0502020204030204" pitchFamily="34" charset="0"/>
              </a:rPr>
              <a:t>i = 1 to n do</a:t>
            </a:r>
          </a:p>
          <a:p>
            <a:pPr eaLnBrk="1" hangingPunct="1"/>
            <a:r>
              <a:rPr lang="pl-PL" altLang="en-US" sz="2200" dirty="0">
                <a:latin typeface="Calibri" panose="020F0502020204030204" pitchFamily="34" charset="0"/>
              </a:rPr>
              <a:t>3. Insert </a:t>
            </a:r>
            <a:r>
              <a:rPr lang="pl-PL" altLang="en-US" sz="2200" i="1" dirty="0">
                <a:latin typeface="Calibri" panose="020F0502020204030204" pitchFamily="34" charset="0"/>
              </a:rPr>
              <a:t>A[i] into list B[nA[i]]</a:t>
            </a:r>
          </a:p>
          <a:p>
            <a:pPr eaLnBrk="1" hangingPunct="1"/>
            <a:r>
              <a:rPr lang="pt-BR" altLang="en-US" sz="2200" dirty="0">
                <a:latin typeface="Calibri" panose="020F0502020204030204" pitchFamily="34" charset="0"/>
              </a:rPr>
              <a:t>4. For </a:t>
            </a:r>
            <a:r>
              <a:rPr lang="pt-BR" altLang="en-US" sz="2200" i="1" dirty="0">
                <a:latin typeface="Calibri" panose="020F0502020204030204" pitchFamily="34" charset="0"/>
              </a:rPr>
              <a:t>i = 0 to n-1 do</a:t>
            </a:r>
          </a:p>
          <a:p>
            <a:pPr eaLnBrk="1" hangingPunct="1"/>
            <a:r>
              <a:rPr lang="en-US" altLang="en-US" sz="2200" dirty="0">
                <a:latin typeface="Calibri" panose="020F0502020204030204" pitchFamily="34" charset="0"/>
              </a:rPr>
              <a:t>5. Sort list </a:t>
            </a:r>
            <a:r>
              <a:rPr lang="en-US" altLang="en-US" sz="2200" i="1" dirty="0">
                <a:latin typeface="Calibri" panose="020F0502020204030204" pitchFamily="34" charset="0"/>
              </a:rPr>
              <a:t>B with Insertion sort</a:t>
            </a:r>
          </a:p>
          <a:p>
            <a:pPr eaLnBrk="1" hangingPunct="1"/>
            <a:r>
              <a:rPr lang="en-US" altLang="en-US" sz="2200" dirty="0">
                <a:latin typeface="Calibri" panose="020F0502020204030204" pitchFamily="34" charset="0"/>
              </a:rPr>
              <a:t>6. Concatenate the lists </a:t>
            </a:r>
            <a:r>
              <a:rPr lang="en-US" altLang="en-US" sz="2200" i="1" dirty="0">
                <a:latin typeface="Calibri" panose="020F0502020204030204" pitchFamily="34" charset="0"/>
              </a:rPr>
              <a:t>B[0], B[1], . . B[n-1] together in order.</a:t>
            </a:r>
            <a:endParaRPr lang="en-US" altLang="en-US" sz="2200" b="1" dirty="0">
              <a:latin typeface="Calibri" panose="020F0502020204030204" pitchFamily="34" charset="0"/>
            </a:endParaRPr>
          </a:p>
        </p:txBody>
      </p:sp>
      <p:sp>
        <p:nvSpPr>
          <p:cNvPr id="8" name="Rectangle 7">
            <a:extLst>
              <a:ext uri="{FF2B5EF4-FFF2-40B4-BE49-F238E27FC236}">
                <a16:creationId xmlns:a16="http://schemas.microsoft.com/office/drawing/2014/main" xmlns="" id="{273D7A95-DF89-4069-8AF6-F92ACD843F03}"/>
              </a:ext>
            </a:extLst>
          </p:cNvPr>
          <p:cNvSpPr/>
          <p:nvPr/>
        </p:nvSpPr>
        <p:spPr>
          <a:xfrm>
            <a:off x="452511" y="4689679"/>
            <a:ext cx="7924800" cy="1107996"/>
          </a:xfrm>
          <a:prstGeom prst="rect">
            <a:avLst/>
          </a:prstGeom>
        </p:spPr>
        <p:txBody>
          <a:bodyPr wrap="square">
            <a:spAutoFit/>
          </a:bodyPr>
          <a:lstStyle/>
          <a:p>
            <a:pPr marL="285750" indent="-285750" algn="just">
              <a:buFont typeface="Arial" panose="020B0604020202020204" pitchFamily="34" charset="0"/>
              <a:buChar char="•"/>
            </a:pPr>
            <a:r>
              <a:rPr lang="en-IN" sz="2200" dirty="0">
                <a:solidFill>
                  <a:srgbClr val="000000"/>
                </a:solidFill>
                <a:latin typeface="+mj-lt"/>
              </a:rPr>
              <a:t>Time Complexity: O(n + k) for best case and average case and O(n^2) for the worst case.</a:t>
            </a:r>
          </a:p>
          <a:p>
            <a:pPr marL="285750" indent="-285750" algn="just">
              <a:buFont typeface="Arial" panose="020B0604020202020204" pitchFamily="34" charset="0"/>
              <a:buChar char="•"/>
            </a:pPr>
            <a:r>
              <a:rPr lang="en-IN" sz="2200" dirty="0">
                <a:solidFill>
                  <a:srgbClr val="000000"/>
                </a:solidFill>
                <a:latin typeface="+mj-lt"/>
              </a:rPr>
              <a:t>Space Complexity: O(</a:t>
            </a:r>
            <a:r>
              <a:rPr lang="en-IN" sz="2200" dirty="0" err="1">
                <a:solidFill>
                  <a:srgbClr val="000000"/>
                </a:solidFill>
                <a:latin typeface="+mj-lt"/>
              </a:rPr>
              <a:t>nk</a:t>
            </a:r>
            <a:r>
              <a:rPr lang="en-IN" sz="2200" dirty="0">
                <a:solidFill>
                  <a:srgbClr val="000000"/>
                </a:solidFill>
                <a:latin typeface="+mj-lt"/>
              </a:rPr>
              <a:t>) for worst case</a:t>
            </a:r>
            <a:endParaRPr lang="en-IN" sz="2200" b="0" i="0" dirty="0">
              <a:solidFill>
                <a:srgbClr val="000000"/>
              </a:solidFill>
              <a:effectLst/>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1000"/>
                                        <p:tgtEl>
                                          <p:spTgt spid="8">
                                            <p:txEl>
                                              <p:pRg st="1" end="1"/>
                                            </p:txEl>
                                          </p:spTgt>
                                        </p:tgtEl>
                                      </p:cBhvr>
                                    </p:animEffect>
                                    <p:anim calcmode="lin" valueType="num">
                                      <p:cBhvr>
                                        <p:cTn id="2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2D5D5CA-6AC9-48EE-A471-95A2914323F9}"/>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95BC39B5-DE54-4A01-BED8-34849D346F63}"/>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B9BD1D3D-18CC-4662-9DEE-3492FEDBDD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D9DA74-B194-4C2E-BFF5-971F7C493ABC}" type="slidenum">
              <a:rPr lang="en-US" altLang="en-US">
                <a:solidFill>
                  <a:srgbClr val="898989"/>
                </a:solidFill>
                <a:latin typeface="Calibri" panose="020F0502020204030204" pitchFamily="34" charset="0"/>
              </a:rPr>
              <a:pPr eaLnBrk="1" hangingPunct="1"/>
              <a:t>74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0486A43-ACA3-4979-8029-D152853A2B5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sp>
        <p:nvSpPr>
          <p:cNvPr id="33799" name="Rectangle 8">
            <a:extLst>
              <a:ext uri="{FF2B5EF4-FFF2-40B4-BE49-F238E27FC236}">
                <a16:creationId xmlns:a16="http://schemas.microsoft.com/office/drawing/2014/main" xmlns="" id="{FBBFE954-A908-41F2-AB54-603A8014468B}"/>
              </a:ext>
            </a:extLst>
          </p:cNvPr>
          <p:cNvSpPr>
            <a:spLocks noChangeArrowheads="1"/>
          </p:cNvSpPr>
          <p:nvPr/>
        </p:nvSpPr>
        <p:spPr bwMode="auto">
          <a:xfrm>
            <a:off x="152400" y="1219200"/>
            <a:ext cx="7772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endParaRPr lang="en-US" altLang="en-US" sz="2200" b="1" dirty="0">
              <a:latin typeface="Calibri" panose="020F0502020204030204" pitchFamily="34" charset="0"/>
            </a:endParaRPr>
          </a:p>
        </p:txBody>
      </p:sp>
      <p:pic>
        <p:nvPicPr>
          <p:cNvPr id="8" name="Picture 7" descr="BucketSort">
            <a:extLst>
              <a:ext uri="{FF2B5EF4-FFF2-40B4-BE49-F238E27FC236}">
                <a16:creationId xmlns:a16="http://schemas.microsoft.com/office/drawing/2014/main" xmlns="" id="{19405CCF-A56C-4FF5-9E11-E194C2CC08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23071" y="1597650"/>
            <a:ext cx="7543800" cy="4516437"/>
          </a:xfrm>
          <a:prstGeom prst="rect">
            <a:avLst/>
          </a:prstGeom>
          <a:noFill/>
          <a:ln>
            <a:noFill/>
          </a:ln>
        </p:spPr>
      </p:pic>
      <p:sp>
        <p:nvSpPr>
          <p:cNvPr id="2" name="Rectangle 1">
            <a:extLst>
              <a:ext uri="{FF2B5EF4-FFF2-40B4-BE49-F238E27FC236}">
                <a16:creationId xmlns:a16="http://schemas.microsoft.com/office/drawing/2014/main" xmlns="" id="{D7A958AA-DE35-409C-B726-1D0B5C16A5ED}"/>
              </a:ext>
            </a:extLst>
          </p:cNvPr>
          <p:cNvSpPr/>
          <p:nvPr/>
        </p:nvSpPr>
        <p:spPr>
          <a:xfrm>
            <a:off x="699282" y="826681"/>
            <a:ext cx="2466316" cy="523220"/>
          </a:xfrm>
          <a:prstGeom prst="rect">
            <a:avLst/>
          </a:prstGeom>
        </p:spPr>
        <p:txBody>
          <a:bodyPr wrap="none">
            <a:spAutoFit/>
          </a:bodyPr>
          <a:lstStyle/>
          <a:p>
            <a:r>
              <a:rPr lang="en-US" altLang="en-US" sz="2800" b="1" dirty="0">
                <a:latin typeface="Calibri" panose="020F0502020204030204" pitchFamily="34" charset="0"/>
              </a:rPr>
              <a:t>       Bucket Sort</a:t>
            </a:r>
          </a:p>
        </p:txBody>
      </p:sp>
    </p:spTree>
    <p:extLst>
      <p:ext uri="{BB962C8B-B14F-4D97-AF65-F5344CB8AC3E}">
        <p14:creationId xmlns:p14="http://schemas.microsoft.com/office/powerpoint/2010/main" val="53823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2D5D5CA-6AC9-48EE-A471-95A2914323F9}"/>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95BC39B5-DE54-4A01-BED8-34849D346F63}"/>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B9BD1D3D-18CC-4662-9DEE-3492FEDBDD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D9DA74-B194-4C2E-BFF5-971F7C493ABC}" type="slidenum">
              <a:rPr lang="en-US" altLang="en-US">
                <a:solidFill>
                  <a:srgbClr val="898989"/>
                </a:solidFill>
                <a:latin typeface="Calibri" panose="020F0502020204030204" pitchFamily="34" charset="0"/>
              </a:rPr>
              <a:pPr eaLnBrk="1" hangingPunct="1"/>
              <a:t>75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0486A43-ACA3-4979-8029-D152853A2B5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smtClean="0"/>
              <a:t>Daily Quiz</a:t>
            </a:r>
            <a:endParaRPr lang="en-US" sz="3200" dirty="0"/>
          </a:p>
        </p:txBody>
      </p:sp>
      <p:sp>
        <p:nvSpPr>
          <p:cNvPr id="33799" name="Rectangle 8">
            <a:extLst>
              <a:ext uri="{FF2B5EF4-FFF2-40B4-BE49-F238E27FC236}">
                <a16:creationId xmlns:a16="http://schemas.microsoft.com/office/drawing/2014/main" xmlns="" id="{FBBFE954-A908-41F2-AB54-603A8014468B}"/>
              </a:ext>
            </a:extLst>
          </p:cNvPr>
          <p:cNvSpPr>
            <a:spLocks noChangeArrowheads="1"/>
          </p:cNvSpPr>
          <p:nvPr/>
        </p:nvSpPr>
        <p:spPr bwMode="auto">
          <a:xfrm>
            <a:off x="914400" y="1219200"/>
            <a:ext cx="77724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None/>
            </a:pPr>
            <a:r>
              <a:rPr lang="en-US" sz="2200" dirty="0"/>
              <a:t>Q1) Process of inserting an element in stack is called ____________</a:t>
            </a:r>
            <a:br>
              <a:rPr lang="en-US" sz="2200" dirty="0"/>
            </a:br>
            <a:endParaRPr lang="en-US" sz="2200" dirty="0"/>
          </a:p>
          <a:p>
            <a:pPr>
              <a:buNone/>
            </a:pPr>
            <a:r>
              <a:rPr lang="en-US" sz="2200" dirty="0"/>
              <a:t>Q2) Process of removing an element from stack is called __________</a:t>
            </a:r>
            <a:br>
              <a:rPr lang="en-US" sz="2200" dirty="0"/>
            </a:br>
            <a:endParaRPr lang="en-US" sz="2200" dirty="0"/>
          </a:p>
          <a:p>
            <a:pPr>
              <a:buNone/>
            </a:pPr>
            <a:r>
              <a:rPr lang="en-US" sz="2200" dirty="0"/>
              <a:t>Q3) Master’s theorem is used for?</a:t>
            </a:r>
            <a:br>
              <a:rPr lang="en-US" sz="2200" dirty="0"/>
            </a:br>
            <a:endParaRPr lang="en-US" sz="2200" dirty="0"/>
          </a:p>
          <a:p>
            <a:pPr>
              <a:buNone/>
            </a:pPr>
            <a:r>
              <a:rPr lang="en-US" sz="2200" dirty="0"/>
              <a:t>Q4) How many cases are there under Master’s theorem?</a:t>
            </a:r>
          </a:p>
          <a:p>
            <a:pPr>
              <a:buNone/>
            </a:pPr>
            <a:endParaRPr lang="en-US" sz="2200" dirty="0"/>
          </a:p>
          <a:p>
            <a:pPr>
              <a:buNone/>
            </a:pPr>
            <a:r>
              <a:rPr lang="en-US" sz="2200" dirty="0"/>
              <a:t>Q5) In recursion, the condition for which the function will stop calling itself is ____________</a:t>
            </a:r>
            <a:br>
              <a:rPr lang="en-US" sz="2200" dirty="0"/>
            </a:br>
            <a:endParaRPr lang="en-US" sz="2200" dirty="0"/>
          </a:p>
          <a:p>
            <a:pPr>
              <a:buNone/>
            </a:pPr>
            <a:r>
              <a:rPr lang="en-US" altLang="en-US" sz="2400" dirty="0"/>
              <a:t>Q6)</a:t>
            </a:r>
            <a:r>
              <a:rPr lang="en-US" altLang="en-US" sz="2200" dirty="0"/>
              <a:t> What is the average case running time of an insertion sort algorithm?</a:t>
            </a:r>
            <a:endParaRPr lang="en-US" altLang="en-US" sz="2200" b="1" dirty="0">
              <a:latin typeface="Calibri" panose="020F0502020204030204" pitchFamily="34" charset="0"/>
            </a:endParaRPr>
          </a:p>
        </p:txBody>
      </p:sp>
      <p:sp>
        <p:nvSpPr>
          <p:cNvPr id="2" name="Rectangle 1">
            <a:extLst>
              <a:ext uri="{FF2B5EF4-FFF2-40B4-BE49-F238E27FC236}">
                <a16:creationId xmlns:a16="http://schemas.microsoft.com/office/drawing/2014/main" xmlns="" id="{D7A958AA-DE35-409C-B726-1D0B5C16A5ED}"/>
              </a:ext>
            </a:extLst>
          </p:cNvPr>
          <p:cNvSpPr/>
          <p:nvPr/>
        </p:nvSpPr>
        <p:spPr>
          <a:xfrm>
            <a:off x="699282" y="826681"/>
            <a:ext cx="756938" cy="523220"/>
          </a:xfrm>
          <a:prstGeom prst="rect">
            <a:avLst/>
          </a:prstGeom>
        </p:spPr>
        <p:txBody>
          <a:bodyPr wrap="none">
            <a:spAutoFit/>
          </a:bodyPr>
          <a:lstStyle/>
          <a:p>
            <a:r>
              <a:rPr lang="en-US" altLang="en-US" sz="2800" b="1" dirty="0">
                <a:latin typeface="Calibri" panose="020F0502020204030204" pitchFamily="34" charset="0"/>
              </a:rPr>
              <a:t>       </a:t>
            </a:r>
          </a:p>
        </p:txBody>
      </p:sp>
    </p:spTree>
    <p:extLst>
      <p:ext uri="{BB962C8B-B14F-4D97-AF65-F5344CB8AC3E}">
        <p14:creationId xmlns:p14="http://schemas.microsoft.com/office/powerpoint/2010/main" val="30687727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xmlns="" id="{69613D30-0106-4D92-A181-2AD6CDE2FA3F}"/>
              </a:ext>
            </a:extLst>
          </p:cNvPr>
          <p:cNvSpPr>
            <a:spLocks noGrp="1"/>
          </p:cNvSpPr>
          <p:nvPr>
            <p:ph idx="1"/>
          </p:nvPr>
        </p:nvSpPr>
        <p:spPr>
          <a:xfrm>
            <a:off x="533400" y="1143000"/>
            <a:ext cx="8229600" cy="4525963"/>
          </a:xfrm>
        </p:spPr>
        <p:txBody>
          <a:bodyPr>
            <a:normAutofit/>
          </a:bodyPr>
          <a:lstStyle/>
          <a:p>
            <a:pPr eaLnBrk="1" hangingPunct="1">
              <a:buFont typeface="Arial" panose="020B0604020202020204" pitchFamily="34" charset="0"/>
              <a:buNone/>
            </a:pPr>
            <a:r>
              <a:rPr lang="en-US" altLang="en-US" sz="2400" dirty="0"/>
              <a:t>Q7) </a:t>
            </a:r>
            <a:r>
              <a:rPr lang="en-US" altLang="en-US" sz="2200" dirty="0"/>
              <a:t>What is the running time of an insertion sort algorithm if the input is pre-sorted?</a:t>
            </a:r>
            <a:br>
              <a:rPr lang="en-US" altLang="en-US" sz="2200" dirty="0"/>
            </a:br>
            <a:endParaRPr lang="en-US" altLang="en-US" sz="2200" dirty="0"/>
          </a:p>
          <a:p>
            <a:pPr eaLnBrk="1" hangingPunct="1">
              <a:buFont typeface="Arial" panose="020B0604020202020204" pitchFamily="34" charset="0"/>
              <a:buNone/>
            </a:pPr>
            <a:r>
              <a:rPr lang="en-US" altLang="en-US" sz="2400" dirty="0"/>
              <a:t>Q8) </a:t>
            </a:r>
            <a:r>
              <a:rPr lang="en-US" altLang="en-US" sz="2200" dirty="0"/>
              <a:t>In C, what are the basic loops required to perform an insertion sort?</a:t>
            </a:r>
            <a:br>
              <a:rPr lang="en-US" altLang="en-US" sz="2200" dirty="0"/>
            </a:br>
            <a:endParaRPr lang="en-US" altLang="en-US" sz="2200" dirty="0"/>
          </a:p>
          <a:p>
            <a:pPr eaLnBrk="1" hangingPunct="1">
              <a:buFont typeface="Arial" panose="020B0604020202020204" pitchFamily="34" charset="0"/>
              <a:buNone/>
            </a:pPr>
            <a:r>
              <a:rPr lang="en-US" altLang="en-US" sz="2400" dirty="0"/>
              <a:t>Q9)</a:t>
            </a:r>
            <a:r>
              <a:rPr lang="en-US" altLang="en-US" sz="2200" dirty="0"/>
              <a:t>Which of the following sorting algorithm is best suited if the elements are already sorted?</a:t>
            </a:r>
            <a:br>
              <a:rPr lang="en-US" altLang="en-US" sz="2200" dirty="0"/>
            </a:br>
            <a:endParaRPr lang="en-US" altLang="en-US" sz="2200" dirty="0"/>
          </a:p>
          <a:p>
            <a:pPr>
              <a:buNone/>
            </a:pPr>
            <a:r>
              <a:rPr lang="en-US" altLang="en-US" sz="2200" dirty="0"/>
              <a:t>Q10) </a:t>
            </a:r>
            <a:r>
              <a:rPr lang="en-IN" sz="2200" dirty="0"/>
              <a:t>What is recurrence for worst case of </a:t>
            </a:r>
            <a:r>
              <a:rPr lang="en-IN" sz="2200" dirty="0" err="1"/>
              <a:t>QuickSort</a:t>
            </a:r>
            <a:r>
              <a:rPr lang="en-IN" sz="2200" dirty="0"/>
              <a:t> and what is the time complexity in Worst case?</a:t>
            </a:r>
            <a:endParaRPr lang="en-US" altLang="en-US" sz="2200" dirty="0"/>
          </a:p>
          <a:p>
            <a:pPr eaLnBrk="1" hangingPunct="1">
              <a:buFont typeface="Arial" panose="020B0604020202020204" pitchFamily="34" charset="0"/>
              <a:buNone/>
            </a:pPr>
            <a:endParaRPr lang="en-US" altLang="en-US" sz="2200" dirty="0"/>
          </a:p>
        </p:txBody>
      </p:sp>
      <p:sp>
        <p:nvSpPr>
          <p:cNvPr id="4" name="Date Placeholder 3">
            <a:extLst>
              <a:ext uri="{FF2B5EF4-FFF2-40B4-BE49-F238E27FC236}">
                <a16:creationId xmlns:a16="http://schemas.microsoft.com/office/drawing/2014/main" xmlns="" id="{9DA09622-F0EC-4CDD-9B83-2EB2E2BE69FF}"/>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52D1A00C-FBBF-46EB-9410-FC61B4029D9F}"/>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85495E0B-C1BE-4FC5-9508-699827385AA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93F159-0EB2-4ADF-9A91-B68994215CC7}" type="slidenum">
              <a:rPr lang="en-US" altLang="en-US">
                <a:solidFill>
                  <a:srgbClr val="898989"/>
                </a:solidFill>
                <a:latin typeface="Calibri" panose="020F0502020204030204" pitchFamily="34" charset="0"/>
              </a:rPr>
              <a:pPr eaLnBrk="1" hangingPunct="1"/>
              <a:t>76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A98A868B-6A21-48D0-9A36-36287E6E3BB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Daily Quiz</a:t>
            </a:r>
          </a:p>
        </p:txBody>
      </p:sp>
    </p:spTree>
    <p:extLst>
      <p:ext uri="{BB962C8B-B14F-4D97-AF65-F5344CB8AC3E}">
        <p14:creationId xmlns:p14="http://schemas.microsoft.com/office/powerpoint/2010/main" val="24889023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5081986"/>
          </a:xfrm>
        </p:spPr>
        <p:txBody>
          <a:bodyPr>
            <a:noAutofit/>
          </a:bodyPr>
          <a:lstStyle/>
          <a:p>
            <a:pPr algn="just">
              <a:buNone/>
            </a:pPr>
            <a:r>
              <a:rPr lang="en-US" sz="2200" dirty="0"/>
              <a:t>Q1 Solve the recurrence relation by iteration   T (n) = T (n-1) + n</a:t>
            </a:r>
            <a:r>
              <a:rPr lang="en-US" sz="2200" baseline="30000" dirty="0"/>
              <a:t>4   </a:t>
            </a:r>
            <a:r>
              <a:rPr lang="en-US" sz="2200" dirty="0"/>
              <a:t>[CO1] </a:t>
            </a:r>
          </a:p>
          <a:p>
            <a:pPr algn="just">
              <a:buNone/>
            </a:pPr>
            <a:r>
              <a:rPr lang="en-US" sz="2200" dirty="0"/>
              <a:t>Q2 Rank the following by growth rate  2</a:t>
            </a:r>
            <a:r>
              <a:rPr lang="en-US" sz="2200" baseline="30000" dirty="0"/>
              <a:t>lg n</a:t>
            </a:r>
            <a:r>
              <a:rPr lang="en-US" sz="2200" dirty="0"/>
              <a:t>, (√2)</a:t>
            </a:r>
            <a:r>
              <a:rPr lang="en-US" sz="2200" baseline="30000" dirty="0"/>
              <a:t>lg n</a:t>
            </a:r>
            <a:r>
              <a:rPr lang="en-US" sz="2200" dirty="0"/>
              <a:t>, log n!,  log (</a:t>
            </a:r>
            <a:r>
              <a:rPr lang="en-US" sz="2200" dirty="0" err="1"/>
              <a:t>logn</a:t>
            </a:r>
            <a:r>
              <a:rPr lang="en-US" sz="2200" dirty="0"/>
              <a:t>), log</a:t>
            </a:r>
            <a:r>
              <a:rPr lang="en-US" sz="2200" baseline="30000" dirty="0"/>
              <a:t>2</a:t>
            </a:r>
            <a:r>
              <a:rPr lang="en-US" sz="2200" dirty="0"/>
              <a:t>n, (1/3)</a:t>
            </a:r>
            <a:r>
              <a:rPr lang="en-US" sz="2200" baseline="30000" dirty="0"/>
              <a:t> n</a:t>
            </a:r>
            <a:r>
              <a:rPr lang="en-US" sz="2200" dirty="0"/>
              <a:t>, n</a:t>
            </a:r>
            <a:r>
              <a:rPr lang="en-US" sz="2200" baseline="30000" dirty="0"/>
              <a:t>1/lg n</a:t>
            </a:r>
            <a:r>
              <a:rPr lang="en-US" sz="2200" dirty="0"/>
              <a:t>, (3/2)</a:t>
            </a:r>
            <a:r>
              <a:rPr lang="en-US" sz="2200" baseline="30000" dirty="0"/>
              <a:t> n                                                                                               </a:t>
            </a:r>
            <a:r>
              <a:rPr lang="en-US" sz="2200" dirty="0"/>
              <a:t>[CO1]</a:t>
            </a:r>
          </a:p>
          <a:p>
            <a:pPr algn="just">
              <a:buNone/>
            </a:pPr>
            <a:r>
              <a:rPr lang="en-US" sz="2200" dirty="0"/>
              <a:t>Q3  Solve the recurrence: T (n) = 50 T (n/49) + log n!                        [CO1]</a:t>
            </a:r>
          </a:p>
          <a:p>
            <a:pPr algn="just">
              <a:buNone/>
            </a:pPr>
            <a:r>
              <a:rPr lang="en-US" sz="2200" dirty="0"/>
              <a:t>Q4 Solve the following recurrence: T (n) = √n T (√n) + n                    [CO1]</a:t>
            </a:r>
          </a:p>
          <a:p>
            <a:pPr algn="just">
              <a:buNone/>
            </a:pPr>
            <a:r>
              <a:rPr lang="en-US" sz="2200" dirty="0"/>
              <a:t>Q5 Use the master method to give tight asymptotic bounds for the following recurrence. T (n) = 4T (n/2) + n.                                      [CO1]</a:t>
            </a:r>
          </a:p>
          <a:p>
            <a:pPr algn="just">
              <a:buNone/>
            </a:pPr>
            <a:r>
              <a:rPr lang="en-US" sz="2200" dirty="0"/>
              <a:t>Q6 Solve the recurrence T (n) = 2 T (√n) + 1 by making a change of variables. Your solution should be asymptotically tight. Do not worry about whether values are integral                                                  [CO1]</a:t>
            </a:r>
          </a:p>
          <a:p>
            <a:pPr algn="just">
              <a:buNone/>
            </a:pPr>
            <a:r>
              <a:rPr lang="en-US" sz="2200" dirty="0"/>
              <a:t>Q7 Solve any two of the following recurrences by using most suitable method for solving recurrence relations. Your solution should be asymptotically tight. T (n) = T (n-2) + 2 log n	                            [CO1]</a:t>
            </a:r>
          </a:p>
          <a:p>
            <a:pPr algn="just">
              <a:buNone/>
            </a:pPr>
            <a:r>
              <a:rPr lang="en-US" sz="2200" dirty="0"/>
              <a:t>                                	</a:t>
            </a:r>
          </a:p>
          <a:p>
            <a:pPr algn="just">
              <a:buNone/>
            </a:pPr>
            <a:r>
              <a:rPr lang="en-US" sz="2200" dirty="0"/>
              <a:t> </a:t>
            </a:r>
          </a:p>
          <a:p>
            <a:pPr>
              <a:buNone/>
            </a:pPr>
            <a:endParaRPr lang="en-US" sz="22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5575272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xmlns="" id="{C6BC90CF-A552-405F-A706-DA5453E9AAB5}"/>
              </a:ext>
            </a:extLst>
          </p:cNvPr>
          <p:cNvSpPr>
            <a:spLocks noGrp="1"/>
          </p:cNvSpPr>
          <p:nvPr>
            <p:ph idx="1"/>
          </p:nvPr>
        </p:nvSpPr>
        <p:spPr>
          <a:xfrm>
            <a:off x="533400" y="1143000"/>
            <a:ext cx="8229600" cy="4525963"/>
          </a:xfrm>
        </p:spPr>
        <p:txBody>
          <a:bodyPr>
            <a:normAutofit fontScale="85000" lnSpcReduction="10000"/>
          </a:bodyPr>
          <a:lstStyle/>
          <a:p>
            <a:pPr>
              <a:buFont typeface="Arial" panose="020B0604020202020204" pitchFamily="34" charset="0"/>
              <a:buNone/>
            </a:pPr>
            <a:r>
              <a:rPr lang="en-US" altLang="en-US" sz="2400" dirty="0"/>
              <a:t>Q8) How will you sort following array of 5 elements using heap sort</a:t>
            </a:r>
          </a:p>
          <a:p>
            <a:pPr>
              <a:buNone/>
            </a:pPr>
            <a:r>
              <a:rPr lang="en-US" altLang="en-US" sz="2400" dirty="0"/>
              <a:t>             5, 9, 1, 17 and 6.					    </a:t>
            </a:r>
            <a:r>
              <a:rPr lang="en-US" sz="2400" dirty="0"/>
              <a:t>[CO1]</a:t>
            </a:r>
            <a:endParaRPr lang="en-US" altLang="en-US" sz="2400" dirty="0"/>
          </a:p>
          <a:p>
            <a:pPr>
              <a:buFont typeface="Arial" panose="020B0604020202020204" pitchFamily="34" charset="0"/>
              <a:buNone/>
            </a:pPr>
            <a:r>
              <a:rPr lang="en-US" altLang="en-US" sz="2400" dirty="0"/>
              <a:t>Q9) </a:t>
            </a:r>
            <a:r>
              <a:rPr lang="en-US" altLang="en-US" sz="2400" dirty="0" err="1"/>
              <a:t>llustrate</a:t>
            </a:r>
            <a:r>
              <a:rPr lang="en-US" altLang="en-US" sz="2400" dirty="0"/>
              <a:t> the operation of INSERTION-SORT on the array </a:t>
            </a:r>
          </a:p>
          <a:p>
            <a:pPr>
              <a:buNone/>
            </a:pPr>
            <a:r>
              <a:rPr lang="en-US" altLang="en-US" sz="2400" dirty="0"/>
              <a:t>           A = 31, 41, 59, 26, 41, 58	                   		     </a:t>
            </a:r>
            <a:r>
              <a:rPr lang="en-US" sz="2400" dirty="0"/>
              <a:t>[CO1]</a:t>
            </a:r>
          </a:p>
          <a:p>
            <a:pPr>
              <a:buFont typeface="Arial" panose="020B0604020202020204" pitchFamily="34" charset="0"/>
              <a:buNone/>
            </a:pPr>
            <a:r>
              <a:rPr lang="en-US" altLang="en-US" sz="2400" dirty="0"/>
              <a:t>Q10) What do you mean by ‘Stable sorting algorithms’? Quick sort is</a:t>
            </a:r>
          </a:p>
          <a:p>
            <a:pPr>
              <a:buFont typeface="Arial" panose="020B0604020202020204" pitchFamily="34" charset="0"/>
              <a:buNone/>
            </a:pPr>
            <a:r>
              <a:rPr lang="en-US" altLang="en-US" sz="2400" dirty="0"/>
              <a:t>          unstable where as merge is an stable sorting algorithm. Do you</a:t>
            </a:r>
          </a:p>
          <a:p>
            <a:pPr>
              <a:buNone/>
            </a:pPr>
            <a:r>
              <a:rPr lang="en-US" altLang="en-US" sz="2400" dirty="0"/>
              <a:t>         agree with the above statement? Justify your answer.  </a:t>
            </a:r>
            <a:r>
              <a:rPr lang="en-US" sz="2400" dirty="0"/>
              <a:t>[CO1]</a:t>
            </a:r>
          </a:p>
          <a:p>
            <a:pPr>
              <a:buFont typeface="Arial" panose="020B0604020202020204" pitchFamily="34" charset="0"/>
              <a:buNone/>
            </a:pPr>
            <a:r>
              <a:rPr lang="en-US" altLang="en-US" sz="2400" dirty="0"/>
              <a:t>Q11) Analyze the running time of quick sort in the average case.</a:t>
            </a:r>
          </a:p>
          <a:p>
            <a:pPr>
              <a:buFont typeface="Arial" panose="020B0604020202020204" pitchFamily="34" charset="0"/>
              <a:buNone/>
            </a:pPr>
            <a:r>
              <a:rPr lang="en-US" altLang="en-US" sz="2400" dirty="0"/>
              <a:t>Q12) What is time complexity of counting sort? Sort 1, 9, 3, 3, 4, 5, 6,</a:t>
            </a:r>
          </a:p>
          <a:p>
            <a:pPr>
              <a:buNone/>
            </a:pPr>
            <a:r>
              <a:rPr lang="en-US" altLang="en-US" sz="2400" dirty="0"/>
              <a:t>          7, 7, 8 by counting sort.                                                     </a:t>
            </a:r>
            <a:r>
              <a:rPr lang="en-US" sz="2400" dirty="0"/>
              <a:t>  [CO1]</a:t>
            </a:r>
          </a:p>
          <a:p>
            <a:pPr>
              <a:buNone/>
            </a:pPr>
            <a:r>
              <a:rPr lang="en-US" altLang="en-US" sz="2400" dirty="0"/>
              <a:t>Q13) Find out the worst case running time of merge sort.     </a:t>
            </a:r>
            <a:r>
              <a:rPr lang="en-US" sz="2400" dirty="0"/>
              <a:t> [CO1]</a:t>
            </a:r>
          </a:p>
          <a:p>
            <a:pPr>
              <a:buFont typeface="Arial" panose="020B0604020202020204" pitchFamily="34" charset="0"/>
              <a:buNone/>
            </a:pPr>
            <a:endParaRPr lang="en-US" altLang="en-US" sz="2200" dirty="0"/>
          </a:p>
          <a:p>
            <a:pPr>
              <a:buFont typeface="Arial" panose="020B0604020202020204" pitchFamily="34" charset="0"/>
              <a:buNone/>
            </a:pPr>
            <a:r>
              <a:rPr lang="en-US" altLang="en-US" sz="2200" dirty="0"/>
              <a:t> </a:t>
            </a:r>
          </a:p>
          <a:p>
            <a:pPr eaLnBrk="1" hangingPunct="1">
              <a:buFont typeface="Arial" panose="020B0604020202020204" pitchFamily="34" charset="0"/>
              <a:buNone/>
            </a:pPr>
            <a:endParaRPr lang="en-US" altLang="en-US" dirty="0"/>
          </a:p>
        </p:txBody>
      </p:sp>
      <p:sp>
        <p:nvSpPr>
          <p:cNvPr id="4" name="Date Placeholder 3">
            <a:extLst>
              <a:ext uri="{FF2B5EF4-FFF2-40B4-BE49-F238E27FC236}">
                <a16:creationId xmlns:a16="http://schemas.microsoft.com/office/drawing/2014/main" xmlns="" id="{E9070806-8EF9-4EDA-89BD-0A316055B2EC}"/>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9002D602-45AC-485E-8270-5A2AF61DDE25}"/>
              </a:ext>
            </a:extLst>
          </p:cNvPr>
          <p:cNvSpPr>
            <a:spLocks noGrp="1"/>
          </p:cNvSpPr>
          <p:nvPr>
            <p:ph type="ftr" sz="quarter" idx="11"/>
          </p:nvPr>
        </p:nvSpPr>
        <p:spPr>
          <a:xfrm>
            <a:off x="2514600" y="6356350"/>
            <a:ext cx="50292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F36AF45A-085D-478C-8F79-B717322CA5A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0237E5-CE26-4755-A7D3-933E36D9AFE7}" type="slidenum">
              <a:rPr lang="en-US" altLang="en-US">
                <a:solidFill>
                  <a:srgbClr val="898989"/>
                </a:solidFill>
                <a:latin typeface="Calibri" panose="020F0502020204030204" pitchFamily="34" charset="0"/>
              </a:rPr>
              <a:pPr eaLnBrk="1" hangingPunct="1"/>
              <a:t>78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28891617-720F-44BB-BDC4-EEED073E37A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Weekly Assignment</a:t>
            </a:r>
          </a:p>
        </p:txBody>
      </p:sp>
    </p:spTree>
    <p:extLst>
      <p:ext uri="{BB962C8B-B14F-4D97-AF65-F5344CB8AC3E}">
        <p14:creationId xmlns:p14="http://schemas.microsoft.com/office/powerpoint/2010/main" val="33221244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b="1" dirty="0"/>
              <a:t>You tube/other  Video Links</a:t>
            </a:r>
          </a:p>
          <a:p>
            <a:r>
              <a:rPr lang="en-US" sz="2200" dirty="0">
                <a:hlinkClick r:id="rId2"/>
              </a:rPr>
              <a:t>https://www.youtube.com/watch?v=yRM3sc57q0c&amp;list=PLXFMmlk03Dt7Q0xr1PIAriY5623cKiH7V</a:t>
            </a:r>
            <a:endParaRPr lang="en-US" sz="2200" dirty="0"/>
          </a:p>
          <a:p>
            <a:r>
              <a:rPr lang="en-US" sz="2200" dirty="0">
                <a:hlinkClick r:id="rId3"/>
              </a:rPr>
              <a:t>https://www.youtube.com/watch?v=A03oI0znAoc</a:t>
            </a:r>
            <a:endParaRPr lang="en-US" sz="2200" dirty="0"/>
          </a:p>
          <a:p>
            <a:r>
              <a:rPr lang="en-US" sz="2200" dirty="0">
                <a:hlinkClick r:id="rId4"/>
              </a:rPr>
              <a:t>https://www.youtube.com/watch?v=Nd0XDY-jVHs</a:t>
            </a:r>
            <a:endParaRPr lang="en-US" sz="2200" dirty="0"/>
          </a:p>
          <a:p>
            <a:r>
              <a:rPr lang="en-US" sz="2200" dirty="0">
                <a:hlinkClick r:id="rId5"/>
              </a:rPr>
              <a:t>https://www.youtube.com/watch?v=4V30R3I1vLI</a:t>
            </a:r>
            <a:endParaRPr lang="en-US" sz="2200" dirty="0"/>
          </a:p>
          <a:p>
            <a:r>
              <a:rPr lang="en-US" sz="2200" dirty="0">
                <a:hlinkClick r:id="rId6"/>
              </a:rPr>
              <a:t>https://www.youtube.com/watch?v=IawM82BQ4II</a:t>
            </a:r>
            <a:endParaRPr lang="en-US" sz="2200" dirty="0"/>
          </a:p>
          <a:p>
            <a:r>
              <a:rPr lang="en-US" sz="2200" dirty="0">
                <a:hlinkClick r:id="rId7"/>
              </a:rPr>
              <a:t>https://www.youtube.com/watch?v=1K9ebQJosvo</a:t>
            </a:r>
            <a:endParaRPr lang="en-US" sz="2200" dirty="0"/>
          </a:p>
          <a:p>
            <a:r>
              <a:rPr lang="en-US" sz="2200" dirty="0">
                <a:hlinkClick r:id="rId8"/>
              </a:rPr>
              <a:t>https://www.youtube.com/watch?v=OynWkEj0S-s</a:t>
            </a:r>
            <a:endParaRPr lang="en-US" sz="2200" dirty="0"/>
          </a:p>
          <a:p>
            <a:r>
              <a:rPr lang="en-US" sz="2200" dirty="0">
                <a:hlinkClick r:id="rId9"/>
              </a:rPr>
              <a:t>https://www.youtube.com/watch?v=CyknhZbfMqc</a:t>
            </a:r>
            <a:endParaRPr lang="en-US" sz="22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0" i="0" u="none" strike="noStrike" kern="1200" cap="none" spc="0" normalizeH="0" noProof="0" dirty="0">
                <a:ln>
                  <a:noFill/>
                </a:ln>
                <a:solidFill>
                  <a:schemeClr val="dk1"/>
                </a:solidFill>
                <a:effectLst/>
                <a:uLnTx/>
                <a:uFillTx/>
                <a:latin typeface="+mn-lt"/>
                <a:ea typeface="+mn-ea"/>
                <a:cs typeface="+mn-cs"/>
              </a:rPr>
              <a:t> Links, You tube &amp; NPTEL Video Links and Online Courses Details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64853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a:t>Pooja</a:t>
            </a:r>
            <a:r>
              <a:rPr lang="en-US" dirty="0"/>
              <a:t> Chaudhary </a:t>
            </a:r>
            <a:r>
              <a:rPr lang="en-US" dirty="0" smtClean="0"/>
              <a:t>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graphicFrame>
        <p:nvGraphicFramePr>
          <p:cNvPr id="12" name="Content Placeholder 11">
            <a:extLst>
              <a:ext uri="{FF2B5EF4-FFF2-40B4-BE49-F238E27FC236}">
                <a16:creationId xmlns:a16="http://schemas.microsoft.com/office/drawing/2014/main" xmlns="" id="{97E10CFE-F886-4849-8ED2-2A4FB0811591}"/>
              </a:ext>
            </a:extLst>
          </p:cNvPr>
          <p:cNvGraphicFramePr>
            <a:graphicFrameLocks noGrp="1"/>
          </p:cNvGraphicFramePr>
          <p:nvPr>
            <p:ph idx="1"/>
            <p:extLst>
              <p:ext uri="{D42A27DB-BD31-4B8C-83A1-F6EECF244321}">
                <p14:modId xmlns:p14="http://schemas.microsoft.com/office/powerpoint/2010/main" val="2237323160"/>
              </p:ext>
            </p:extLst>
          </p:nvPr>
        </p:nvGraphicFramePr>
        <p:xfrm>
          <a:off x="152402" y="1219200"/>
          <a:ext cx="8762999" cy="4952999"/>
        </p:xfrm>
        <a:graphic>
          <a:graphicData uri="http://schemas.openxmlformats.org/drawingml/2006/table">
            <a:tbl>
              <a:tblPr>
                <a:tableStyleId>{5C22544A-7EE6-4342-B048-85BDC9FD1C3A}</a:tableStyleId>
              </a:tblPr>
              <a:tblGrid>
                <a:gridCol w="1607887">
                  <a:extLst>
                    <a:ext uri="{9D8B030D-6E8A-4147-A177-3AD203B41FA5}">
                      <a16:colId xmlns:a16="http://schemas.microsoft.com/office/drawing/2014/main" xmlns="" val="336454987"/>
                    </a:ext>
                  </a:extLst>
                </a:gridCol>
                <a:gridCol w="403609">
                  <a:extLst>
                    <a:ext uri="{9D8B030D-6E8A-4147-A177-3AD203B41FA5}">
                      <a16:colId xmlns:a16="http://schemas.microsoft.com/office/drawing/2014/main" xmlns="" val="2419786324"/>
                    </a:ext>
                  </a:extLst>
                </a:gridCol>
                <a:gridCol w="460666">
                  <a:extLst>
                    <a:ext uri="{9D8B030D-6E8A-4147-A177-3AD203B41FA5}">
                      <a16:colId xmlns:a16="http://schemas.microsoft.com/office/drawing/2014/main" xmlns="" val="2116179407"/>
                    </a:ext>
                  </a:extLst>
                </a:gridCol>
                <a:gridCol w="637406">
                  <a:extLst>
                    <a:ext uri="{9D8B030D-6E8A-4147-A177-3AD203B41FA5}">
                      <a16:colId xmlns:a16="http://schemas.microsoft.com/office/drawing/2014/main" xmlns="" val="4150870881"/>
                    </a:ext>
                  </a:extLst>
                </a:gridCol>
                <a:gridCol w="637406">
                  <a:extLst>
                    <a:ext uri="{9D8B030D-6E8A-4147-A177-3AD203B41FA5}">
                      <a16:colId xmlns:a16="http://schemas.microsoft.com/office/drawing/2014/main" xmlns="" val="1959501051"/>
                    </a:ext>
                  </a:extLst>
                </a:gridCol>
                <a:gridCol w="637406">
                  <a:extLst>
                    <a:ext uri="{9D8B030D-6E8A-4147-A177-3AD203B41FA5}">
                      <a16:colId xmlns:a16="http://schemas.microsoft.com/office/drawing/2014/main" xmlns="" val="714186528"/>
                    </a:ext>
                  </a:extLst>
                </a:gridCol>
                <a:gridCol w="637406">
                  <a:extLst>
                    <a:ext uri="{9D8B030D-6E8A-4147-A177-3AD203B41FA5}">
                      <a16:colId xmlns:a16="http://schemas.microsoft.com/office/drawing/2014/main" xmlns="" val="1947496999"/>
                    </a:ext>
                  </a:extLst>
                </a:gridCol>
                <a:gridCol w="637406">
                  <a:extLst>
                    <a:ext uri="{9D8B030D-6E8A-4147-A177-3AD203B41FA5}">
                      <a16:colId xmlns:a16="http://schemas.microsoft.com/office/drawing/2014/main" xmlns="" val="1278955555"/>
                    </a:ext>
                  </a:extLst>
                </a:gridCol>
                <a:gridCol w="637406">
                  <a:extLst>
                    <a:ext uri="{9D8B030D-6E8A-4147-A177-3AD203B41FA5}">
                      <a16:colId xmlns:a16="http://schemas.microsoft.com/office/drawing/2014/main" xmlns="" val="293989632"/>
                    </a:ext>
                  </a:extLst>
                </a:gridCol>
                <a:gridCol w="555686">
                  <a:extLst>
                    <a:ext uri="{9D8B030D-6E8A-4147-A177-3AD203B41FA5}">
                      <a16:colId xmlns:a16="http://schemas.microsoft.com/office/drawing/2014/main" xmlns="" val="2587493755"/>
                    </a:ext>
                  </a:extLst>
                </a:gridCol>
                <a:gridCol w="637406">
                  <a:extLst>
                    <a:ext uri="{9D8B030D-6E8A-4147-A177-3AD203B41FA5}">
                      <a16:colId xmlns:a16="http://schemas.microsoft.com/office/drawing/2014/main" xmlns="" val="3619800553"/>
                    </a:ext>
                  </a:extLst>
                </a:gridCol>
                <a:gridCol w="555686">
                  <a:extLst>
                    <a:ext uri="{9D8B030D-6E8A-4147-A177-3AD203B41FA5}">
                      <a16:colId xmlns:a16="http://schemas.microsoft.com/office/drawing/2014/main" xmlns="" val="3634469593"/>
                    </a:ext>
                  </a:extLst>
                </a:gridCol>
                <a:gridCol w="680087">
                  <a:extLst>
                    <a:ext uri="{9D8B030D-6E8A-4147-A177-3AD203B41FA5}">
                      <a16:colId xmlns:a16="http://schemas.microsoft.com/office/drawing/2014/main" xmlns="" val="1787714184"/>
                    </a:ext>
                  </a:extLst>
                </a:gridCol>
                <a:gridCol w="37536">
                  <a:extLst>
                    <a:ext uri="{9D8B030D-6E8A-4147-A177-3AD203B41FA5}">
                      <a16:colId xmlns:a16="http://schemas.microsoft.com/office/drawing/2014/main" xmlns="" val="2421800470"/>
                    </a:ext>
                  </a:extLst>
                </a:gridCol>
              </a:tblGrid>
              <a:tr h="745456">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a:t>
                      </a:r>
                      <a:r>
                        <a:rPr lang="en-US" sz="1800" b="1" kern="1200" dirty="0" smtClean="0">
                          <a:effectLst/>
                          <a:latin typeface="+mn-lt"/>
                          <a:cs typeface="Times New Roman" panose="02020603050405020304" pitchFamily="18" charset="0"/>
                        </a:rPr>
                        <a:t>(kCS-502</a:t>
                      </a:r>
                      <a:r>
                        <a:rPr lang="en-US" sz="1800" b="1" kern="1200" dirty="0">
                          <a:effectLst/>
                          <a:latin typeface="+mn-lt"/>
                          <a:cs typeface="Times New Roman" panose="02020603050405020304" pitchFamily="18" charset="0"/>
                        </a:rPr>
                        <a:t>)</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807401935"/>
                  </a:ext>
                </a:extLst>
              </a:tr>
              <a:tr h="848226">
                <a:tc>
                  <a:txBody>
                    <a:bodyPr/>
                    <a:lstStyle/>
                    <a:p>
                      <a:pPr algn="ctr">
                        <a:lnSpc>
                          <a:spcPct val="106000"/>
                        </a:lnSpc>
                        <a:spcAft>
                          <a:spcPts val="0"/>
                        </a:spcAft>
                      </a:pPr>
                      <a:r>
                        <a:rPr lang="en-US" sz="1800" b="0" kern="1200" dirty="0" smtClean="0">
                          <a:effectLst/>
                        </a:rPr>
                        <a:t>CO</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403446412"/>
                  </a:ext>
                </a:extLst>
              </a:tr>
              <a:tr h="552543">
                <a:tc>
                  <a:txBody>
                    <a:bodyPr/>
                    <a:lstStyle/>
                    <a:p>
                      <a:pPr algn="ctr">
                        <a:lnSpc>
                          <a:spcPct val="106000"/>
                        </a:lnSpc>
                        <a:spcAft>
                          <a:spcPts val="0"/>
                        </a:spcAft>
                      </a:pPr>
                      <a:r>
                        <a:rPr lang="en-IN" sz="1800" b="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2</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85205472"/>
                  </a:ext>
                </a:extLst>
              </a:tr>
              <a:tr h="540635">
                <a:tc>
                  <a:txBody>
                    <a:bodyPr/>
                    <a:lstStyle/>
                    <a:p>
                      <a:pPr algn="ctr">
                        <a:lnSpc>
                          <a:spcPct val="106000"/>
                        </a:lnSpc>
                        <a:spcAft>
                          <a:spcPts val="0"/>
                        </a:spcAft>
                      </a:pPr>
                      <a:r>
                        <a:rPr lang="en-IN" sz="1800" b="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71837788"/>
                  </a:ext>
                </a:extLst>
              </a:tr>
              <a:tr h="528725">
                <a:tc>
                  <a:txBody>
                    <a:bodyPr/>
                    <a:lstStyle/>
                    <a:p>
                      <a:pPr algn="ctr">
                        <a:lnSpc>
                          <a:spcPct val="106000"/>
                        </a:lnSpc>
                        <a:spcAft>
                          <a:spcPts val="0"/>
                        </a:spcAft>
                      </a:pPr>
                      <a:r>
                        <a:rPr lang="en-IN" sz="1800" b="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653856071"/>
                  </a:ext>
                </a:extLst>
              </a:tr>
              <a:tr h="552543">
                <a:tc>
                  <a:txBody>
                    <a:bodyPr/>
                    <a:lstStyle/>
                    <a:p>
                      <a:pPr algn="ctr">
                        <a:lnSpc>
                          <a:spcPct val="106000"/>
                        </a:lnSpc>
                        <a:spcAft>
                          <a:spcPts val="0"/>
                        </a:spcAft>
                      </a:pPr>
                      <a:r>
                        <a:rPr lang="en-IN" sz="1800" b="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433960778"/>
                  </a:ext>
                </a:extLst>
              </a:tr>
              <a:tr h="540635">
                <a:tc>
                  <a:txBody>
                    <a:bodyPr/>
                    <a:lstStyle/>
                    <a:p>
                      <a:pPr algn="ctr">
                        <a:lnSpc>
                          <a:spcPct val="106000"/>
                        </a:lnSpc>
                        <a:spcAft>
                          <a:spcPts val="0"/>
                        </a:spcAft>
                      </a:pPr>
                      <a:r>
                        <a:rPr lang="en-IN" sz="1800" b="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56706185"/>
                  </a:ext>
                </a:extLst>
              </a:tr>
              <a:tr h="644236">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63174887"/>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200" dirty="0"/>
          </a:p>
          <a:p>
            <a:r>
              <a:rPr lang="en-US" sz="2200" dirty="0"/>
              <a:t>You tube/other  Video Links</a:t>
            </a:r>
          </a:p>
          <a:p>
            <a:endParaRPr lang="en-US" sz="2200" dirty="0"/>
          </a:p>
          <a:p>
            <a:r>
              <a:rPr lang="en-US" altLang="en-US" sz="2200" dirty="0">
                <a:hlinkClick r:id="rId2"/>
              </a:rPr>
              <a:t>https://www.youtube.com/watch?v=BO145HIUHRg</a:t>
            </a:r>
            <a:endParaRPr lang="en-US" altLang="en-US" sz="2200" dirty="0"/>
          </a:p>
          <a:p>
            <a:r>
              <a:rPr lang="en-US" altLang="en-US" sz="2200" dirty="0">
                <a:hlinkClick r:id="rId3"/>
              </a:rPr>
              <a:t>https://www.youtube.com/watch?v=mB5HXBb_HY8</a:t>
            </a:r>
            <a:endParaRPr lang="en-US" altLang="en-US" sz="2200" dirty="0"/>
          </a:p>
          <a:p>
            <a:r>
              <a:rPr lang="en-US" altLang="en-US" sz="2200" dirty="0">
                <a:hlinkClick r:id="rId4"/>
              </a:rPr>
              <a:t>https://www.youtube.com/watch?v=6pV2IF0fgKY</a:t>
            </a:r>
            <a:endParaRPr lang="en-US" altLang="en-US" sz="2200" dirty="0"/>
          </a:p>
          <a:p>
            <a:r>
              <a:rPr lang="en-US" altLang="en-US" sz="2200" dirty="0">
                <a:hlinkClick r:id="rId5"/>
              </a:rPr>
              <a:t>https://www.youtube.com/watch?v=7h1s2SojIRw</a:t>
            </a:r>
            <a:endParaRPr lang="en-US" altLang="en-US" sz="2200" dirty="0"/>
          </a:p>
          <a:p>
            <a:r>
              <a:rPr lang="en-US" altLang="en-US" sz="2200" dirty="0">
                <a:hlinkClick r:id="rId6"/>
              </a:rPr>
              <a:t>https://www.youtube.com/watch?v=HqPJF2L5h9U</a:t>
            </a:r>
            <a:endParaRPr lang="en-US" altLang="en-US" sz="2200" dirty="0"/>
          </a:p>
          <a:p>
            <a:r>
              <a:rPr lang="en-US" altLang="en-US" sz="2200" dirty="0">
                <a:hlinkClick r:id="rId7"/>
              </a:rPr>
              <a:t>https://www.youtube.com/watch?v=JMlYkE8hGJM</a:t>
            </a:r>
            <a:endParaRPr lang="en-US" altLang="en-US" sz="2200" dirty="0"/>
          </a:p>
          <a:p>
            <a:r>
              <a:rPr lang="en-US" altLang="en-US" sz="2200" dirty="0">
                <a:hlinkClick r:id="rId8"/>
              </a:rPr>
              <a:t>https://www.youtube.com/watch?v=pEJiGC-ObQE</a:t>
            </a:r>
            <a:endParaRPr lang="en-US" sz="22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0" i="0" u="none" strike="noStrike" kern="1200" cap="none" spc="0" normalizeH="0" noProof="0" dirty="0">
                <a:ln>
                  <a:noFill/>
                </a:ln>
                <a:solidFill>
                  <a:schemeClr val="dk1"/>
                </a:solidFill>
                <a:effectLst/>
                <a:uLnTx/>
                <a:uFillTx/>
                <a:latin typeface="+mn-lt"/>
                <a:ea typeface="+mn-ea"/>
                <a:cs typeface="+mn-cs"/>
              </a:rPr>
              <a:t> Links, You tube &amp; NPTEL Video Links and Online Courses Details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234387"/>
          </a:xfrm>
        </p:spPr>
        <p:txBody>
          <a:bodyPr>
            <a:normAutofit fontScale="77500" lnSpcReduction="20000"/>
          </a:bodyPr>
          <a:lstStyle/>
          <a:p>
            <a:pPr>
              <a:buNone/>
            </a:pPr>
            <a:r>
              <a:rPr lang="en-GB" sz="2800" dirty="0"/>
              <a:t>       Q1. 	Two main measures for the efficiency of an algorithm are </a:t>
            </a:r>
            <a:endParaRPr lang="en-US" sz="2800" dirty="0"/>
          </a:p>
          <a:p>
            <a:pPr>
              <a:buNone/>
            </a:pPr>
            <a:r>
              <a:rPr lang="en-GB" sz="2800" dirty="0"/>
              <a:t>        a. Processor and memory		b. Complexity and capacity</a:t>
            </a:r>
            <a:br>
              <a:rPr lang="en-GB" sz="2800" dirty="0"/>
            </a:br>
            <a:r>
              <a:rPr lang="en-GB" sz="2800" dirty="0"/>
              <a:t>   c. Time and space			d. Data and space</a:t>
            </a:r>
          </a:p>
          <a:p>
            <a:pPr>
              <a:buNone/>
            </a:pPr>
            <a:r>
              <a:rPr lang="en-GB" sz="2800" dirty="0"/>
              <a:t/>
            </a:r>
            <a:br>
              <a:rPr lang="en-GB" sz="2800" dirty="0"/>
            </a:br>
            <a:r>
              <a:rPr lang="en-GB" sz="2800" dirty="0"/>
              <a:t>Q2. 	The Worst case occur in linear search algorithm when </a:t>
            </a:r>
            <a:endParaRPr lang="en-US" sz="2800" dirty="0"/>
          </a:p>
          <a:p>
            <a:pPr>
              <a:buNone/>
            </a:pPr>
            <a:r>
              <a:rPr lang="en-GB" sz="2800" dirty="0"/>
              <a:t>         a. Item is somewhere in the middle of the array</a:t>
            </a:r>
            <a:br>
              <a:rPr lang="en-GB" sz="2800" dirty="0"/>
            </a:br>
            <a:r>
              <a:rPr lang="en-GB" sz="2800" dirty="0"/>
              <a:t>   b. Item is not in the array at all</a:t>
            </a:r>
            <a:br>
              <a:rPr lang="en-GB" sz="2800" dirty="0"/>
            </a:br>
            <a:r>
              <a:rPr lang="en-GB" sz="2800" dirty="0"/>
              <a:t>   c. Item is the last element in the array</a:t>
            </a:r>
            <a:br>
              <a:rPr lang="en-GB" sz="2800" dirty="0"/>
            </a:br>
            <a:r>
              <a:rPr lang="en-GB" sz="2800" dirty="0"/>
              <a:t>   d. Item is the last element in the array or is not there at all</a:t>
            </a:r>
          </a:p>
          <a:p>
            <a:pPr>
              <a:buNone/>
            </a:pPr>
            <a:r>
              <a:rPr lang="en-GB" sz="2800" dirty="0"/>
              <a:t/>
            </a:r>
            <a:br>
              <a:rPr lang="en-GB" sz="2800" dirty="0"/>
            </a:br>
            <a:r>
              <a:rPr lang="en-GB" sz="2800" dirty="0"/>
              <a:t> Q3. The complexity of the average case of an algorithm is </a:t>
            </a:r>
            <a:endParaRPr lang="en-US" sz="2800" dirty="0"/>
          </a:p>
          <a:p>
            <a:pPr>
              <a:buNone/>
            </a:pPr>
            <a:r>
              <a:rPr lang="en-GB" sz="2800" dirty="0"/>
              <a:t>        a. Much more complicated to analyze than that of worst case</a:t>
            </a:r>
            <a:br>
              <a:rPr lang="en-GB" sz="2800" dirty="0"/>
            </a:br>
            <a:r>
              <a:rPr lang="en-GB" sz="2800" dirty="0"/>
              <a:t>   b. Much simpler to analyze than that of worst case</a:t>
            </a:r>
            <a:br>
              <a:rPr lang="en-GB" sz="2800" dirty="0"/>
            </a:br>
            <a:r>
              <a:rPr lang="en-GB" sz="2800" dirty="0"/>
              <a:t>   c. Sometimes more complicated and some other times simpler    than</a:t>
            </a:r>
          </a:p>
          <a:p>
            <a:pPr>
              <a:buNone/>
            </a:pPr>
            <a:r>
              <a:rPr lang="en-GB" sz="2800" dirty="0"/>
              <a:t>             that of worst case </a:t>
            </a:r>
            <a:br>
              <a:rPr lang="en-GB" sz="2800" dirty="0"/>
            </a:br>
            <a:r>
              <a:rPr lang="en-GB" sz="2800" dirty="0"/>
              <a:t>   d. None or above</a:t>
            </a:r>
            <a:endParaRPr lang="en-US" sz="2800" dirty="0"/>
          </a:p>
          <a:p>
            <a:pPr>
              <a:buNone/>
            </a:pPr>
            <a:endParaRPr lang="en-US" sz="1800" dirty="0"/>
          </a:p>
        </p:txBody>
      </p:sp>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xmlns="" id="{C9736C1B-74FD-490B-95A7-263A7ABB2B54}"/>
              </a:ext>
            </a:extLst>
          </p:cNvPr>
          <p:cNvSpPr>
            <a:spLocks noGrp="1"/>
          </p:cNvSpPr>
          <p:nvPr>
            <p:ph idx="1"/>
          </p:nvPr>
        </p:nvSpPr>
        <p:spPr>
          <a:xfrm>
            <a:off x="533400" y="1143000"/>
            <a:ext cx="8229600" cy="5029200"/>
          </a:xfrm>
        </p:spPr>
        <p:txBody>
          <a:bodyPr/>
          <a:lstStyle/>
          <a:p>
            <a:pPr eaLnBrk="1" hangingPunct="1">
              <a:buFont typeface="Arial" panose="020B0604020202020204" pitchFamily="34" charset="0"/>
              <a:buNone/>
            </a:pPr>
            <a:r>
              <a:rPr lang="en-US" altLang="en-US" sz="2200" dirty="0"/>
              <a:t>Q4. Which of the following sorting algorithms is the fastest?</a:t>
            </a:r>
            <a:br>
              <a:rPr lang="en-US" altLang="en-US" sz="2200" dirty="0"/>
            </a:br>
            <a:r>
              <a:rPr lang="en-US" altLang="en-US" sz="2200" dirty="0"/>
              <a:t>(a) Merge sort   (b) Quick sort   (c) Insertion sort    (d) Shell sort</a:t>
            </a:r>
          </a:p>
          <a:p>
            <a:pPr eaLnBrk="1" hangingPunct="1">
              <a:buFont typeface="Arial" panose="020B0604020202020204" pitchFamily="34" charset="0"/>
              <a:buNone/>
            </a:pPr>
            <a:r>
              <a:rPr lang="en-US" altLang="en-US" sz="2200" dirty="0"/>
              <a:t>Q5. What is the worst case time complexity of a quick sort algorithm?</a:t>
            </a:r>
            <a:br>
              <a:rPr lang="en-US" altLang="en-US" sz="2200" dirty="0"/>
            </a:br>
            <a:r>
              <a:rPr lang="en-US" altLang="en-US" sz="2200" dirty="0"/>
              <a:t>(a) O(N)    (b) O(N log N)    (c) O(N</a:t>
            </a:r>
            <a:r>
              <a:rPr lang="en-US" altLang="en-US" sz="2200" baseline="30000" dirty="0"/>
              <a:t>2</a:t>
            </a:r>
            <a:r>
              <a:rPr lang="en-US" altLang="en-US" sz="2200" dirty="0"/>
              <a:t>)         (d) O(log N)</a:t>
            </a:r>
          </a:p>
          <a:p>
            <a:pPr eaLnBrk="1" hangingPunct="1">
              <a:buFont typeface="Arial" panose="020B0604020202020204" pitchFamily="34" charset="0"/>
              <a:buNone/>
            </a:pPr>
            <a:r>
              <a:rPr lang="en-US" altLang="en-US" sz="2200" dirty="0"/>
              <a:t>Q6. Quick sort is a __________</a:t>
            </a:r>
            <a:br>
              <a:rPr lang="en-US" altLang="en-US" sz="2200" dirty="0"/>
            </a:br>
            <a:r>
              <a:rPr lang="en-US" altLang="en-US" sz="2200" dirty="0"/>
              <a:t>(a) greedy algorithm                          </a:t>
            </a:r>
          </a:p>
          <a:p>
            <a:pPr eaLnBrk="1" hangingPunct="1">
              <a:buFont typeface="Arial" panose="020B0604020202020204" pitchFamily="34" charset="0"/>
              <a:buNone/>
            </a:pPr>
            <a:r>
              <a:rPr lang="en-US" altLang="en-US" sz="2200" dirty="0"/>
              <a:t>      (b) divide and conquer algorithm</a:t>
            </a:r>
            <a:br>
              <a:rPr lang="en-US" altLang="en-US" sz="2200" dirty="0"/>
            </a:br>
            <a:r>
              <a:rPr lang="en-US" altLang="en-US" sz="2200" dirty="0"/>
              <a:t>(c) dynamic programming algorithm</a:t>
            </a:r>
            <a:br>
              <a:rPr lang="en-US" altLang="en-US" sz="2200" dirty="0"/>
            </a:br>
            <a:r>
              <a:rPr lang="en-US" altLang="en-US" sz="2200" dirty="0"/>
              <a:t>(d) backtracking algorithm</a:t>
            </a:r>
          </a:p>
          <a:p>
            <a:pPr eaLnBrk="1" hangingPunct="1">
              <a:buFont typeface="Arial" panose="020B0604020202020204" pitchFamily="34" charset="0"/>
              <a:buNone/>
            </a:pPr>
            <a:r>
              <a:rPr lang="en-US" altLang="en-US" sz="2200" dirty="0"/>
              <a:t>Q7. What is the worst case time complexity of merge sort?</a:t>
            </a:r>
            <a:br>
              <a:rPr lang="en-US" altLang="en-US" sz="2200" dirty="0"/>
            </a:br>
            <a:r>
              <a:rPr lang="en-US" altLang="en-US" sz="2200" dirty="0"/>
              <a:t>(a) O(n log n)        (b) O(n2)       (c) O(n2 log n)            (d) O(n log n2)</a:t>
            </a:r>
          </a:p>
          <a:p>
            <a:pPr eaLnBrk="1" hangingPunct="1">
              <a:buFont typeface="Arial" panose="020B0604020202020204" pitchFamily="34" charset="0"/>
              <a:buNone/>
            </a:pPr>
            <a:endParaRPr lang="en-US" altLang="en-US" sz="2200" dirty="0"/>
          </a:p>
        </p:txBody>
      </p:sp>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MCQ 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xmlns="" id="{C9736C1B-74FD-490B-95A7-263A7ABB2B54}"/>
              </a:ext>
            </a:extLst>
          </p:cNvPr>
          <p:cNvSpPr>
            <a:spLocks noGrp="1"/>
          </p:cNvSpPr>
          <p:nvPr>
            <p:ph idx="1"/>
          </p:nvPr>
        </p:nvSpPr>
        <p:spPr>
          <a:xfrm>
            <a:off x="533400" y="1143000"/>
            <a:ext cx="8229600" cy="5029200"/>
          </a:xfrm>
        </p:spPr>
        <p:txBody>
          <a:bodyPr>
            <a:normAutofit fontScale="25000" lnSpcReduction="20000"/>
          </a:bodyPr>
          <a:lstStyle/>
          <a:p>
            <a:pPr>
              <a:buNone/>
            </a:pPr>
            <a:r>
              <a:rPr lang="en-US" sz="7200" dirty="0" smtClean="0"/>
              <a:t>Q.1 The </a:t>
            </a:r>
            <a:r>
              <a:rPr lang="en-US" sz="7200" dirty="0"/>
              <a:t>complexity of searching an element from a set of n elements using Binary search algorithm </a:t>
            </a:r>
            <a:r>
              <a:rPr lang="en-US" sz="7200" dirty="0" smtClean="0"/>
              <a:t>is_______ </a:t>
            </a:r>
          </a:p>
          <a:p>
            <a:pPr>
              <a:buNone/>
            </a:pPr>
            <a:r>
              <a:rPr lang="en-US" sz="7200" dirty="0" smtClean="0"/>
              <a:t> </a:t>
            </a:r>
            <a:r>
              <a:rPr lang="en-US" sz="7200" dirty="0"/>
              <a:t>a. O(n log n) </a:t>
            </a:r>
            <a:endParaRPr lang="en-US" sz="7200" dirty="0" smtClean="0"/>
          </a:p>
          <a:p>
            <a:pPr>
              <a:buNone/>
            </a:pPr>
            <a:r>
              <a:rPr lang="en-US" sz="7200" dirty="0" smtClean="0"/>
              <a:t>b</a:t>
            </a:r>
            <a:r>
              <a:rPr lang="en-US" sz="7200" dirty="0"/>
              <a:t>. O(log n) </a:t>
            </a:r>
            <a:endParaRPr lang="en-US" sz="7200" dirty="0" smtClean="0"/>
          </a:p>
          <a:p>
            <a:pPr>
              <a:buNone/>
            </a:pPr>
            <a:r>
              <a:rPr lang="en-US" sz="7200" dirty="0" smtClean="0"/>
              <a:t>c</a:t>
            </a:r>
            <a:r>
              <a:rPr lang="en-US" sz="7200" dirty="0"/>
              <a:t>. O(n2) </a:t>
            </a:r>
            <a:r>
              <a:rPr lang="en-US" sz="7200" dirty="0" smtClean="0"/>
              <a:t>Incorrect</a:t>
            </a:r>
          </a:p>
          <a:p>
            <a:pPr>
              <a:buNone/>
            </a:pPr>
            <a:r>
              <a:rPr lang="en-US" sz="7200" dirty="0" smtClean="0"/>
              <a:t>d</a:t>
            </a:r>
            <a:r>
              <a:rPr lang="en-US" sz="7200" dirty="0"/>
              <a:t>. O(n</a:t>
            </a:r>
            <a:r>
              <a:rPr lang="en-US" sz="7200" dirty="0" smtClean="0"/>
              <a:t>)</a:t>
            </a:r>
          </a:p>
          <a:p>
            <a:pPr>
              <a:buNone/>
            </a:pPr>
            <a:r>
              <a:rPr lang="en-US" sz="7200" dirty="0" smtClean="0"/>
              <a:t>Q.2______ </a:t>
            </a:r>
            <a:r>
              <a:rPr lang="en-US" sz="7200" dirty="0"/>
              <a:t>is a condition that is always true at a particular point in an algorithm. </a:t>
            </a:r>
            <a:endParaRPr lang="en-US" sz="7200" dirty="0" smtClean="0"/>
          </a:p>
          <a:p>
            <a:pPr>
              <a:buNone/>
            </a:pPr>
            <a:r>
              <a:rPr lang="en-US" sz="7200" dirty="0" smtClean="0"/>
              <a:t>a</a:t>
            </a:r>
            <a:r>
              <a:rPr lang="en-US" sz="7200" dirty="0"/>
              <a:t>. assertion </a:t>
            </a:r>
            <a:endParaRPr lang="en-US" sz="7200" dirty="0" smtClean="0"/>
          </a:p>
          <a:p>
            <a:pPr>
              <a:buNone/>
            </a:pPr>
            <a:r>
              <a:rPr lang="en-US" sz="7200" dirty="0" smtClean="0"/>
              <a:t>b</a:t>
            </a:r>
            <a:r>
              <a:rPr lang="en-US" sz="7200" dirty="0"/>
              <a:t>. constant </a:t>
            </a:r>
            <a:endParaRPr lang="en-US" sz="7200" dirty="0" smtClean="0"/>
          </a:p>
          <a:p>
            <a:pPr>
              <a:buNone/>
            </a:pPr>
            <a:r>
              <a:rPr lang="en-US" sz="7200" dirty="0" smtClean="0"/>
              <a:t>c</a:t>
            </a:r>
            <a:r>
              <a:rPr lang="en-US" sz="7200" dirty="0"/>
              <a:t>. exception </a:t>
            </a:r>
            <a:endParaRPr lang="en-US" sz="7200" dirty="0" smtClean="0"/>
          </a:p>
          <a:p>
            <a:pPr>
              <a:buNone/>
            </a:pPr>
            <a:r>
              <a:rPr lang="en-US" sz="7200" dirty="0" smtClean="0"/>
              <a:t>d</a:t>
            </a:r>
            <a:r>
              <a:rPr lang="en-US" sz="7200" dirty="0"/>
              <a:t>. invariant </a:t>
            </a:r>
            <a:r>
              <a:rPr lang="en-US" sz="7200" dirty="0" smtClean="0"/>
              <a:t>Correct</a:t>
            </a:r>
          </a:p>
          <a:p>
            <a:pPr>
              <a:buNone/>
            </a:pPr>
            <a:r>
              <a:rPr lang="en-US" sz="7200" dirty="0" smtClean="0"/>
              <a:t>Q.3 The </a:t>
            </a:r>
            <a:r>
              <a:rPr lang="en-US" sz="7200" dirty="0"/>
              <a:t>running time of quick sort depends </a:t>
            </a:r>
            <a:r>
              <a:rPr lang="en-US" sz="7200" dirty="0" smtClean="0"/>
              <a:t>on the _________ . </a:t>
            </a:r>
          </a:p>
          <a:p>
            <a:pPr>
              <a:buNone/>
            </a:pPr>
            <a:r>
              <a:rPr lang="en-US" sz="7200" dirty="0" smtClean="0"/>
              <a:t>a. Selection of pivot elements</a:t>
            </a:r>
          </a:p>
          <a:p>
            <a:pPr>
              <a:buNone/>
            </a:pPr>
            <a:r>
              <a:rPr lang="en-US" sz="7200" dirty="0" smtClean="0"/>
              <a:t> b. Number of input</a:t>
            </a:r>
          </a:p>
          <a:p>
            <a:pPr>
              <a:buNone/>
            </a:pPr>
            <a:r>
              <a:rPr lang="en-US" sz="7200" dirty="0" smtClean="0"/>
              <a:t> </a:t>
            </a:r>
            <a:r>
              <a:rPr lang="en-US" sz="7200" dirty="0"/>
              <a:t>c. Number of passes </a:t>
            </a:r>
            <a:endParaRPr lang="en-US" sz="7200" dirty="0" smtClean="0"/>
          </a:p>
          <a:p>
            <a:pPr>
              <a:buNone/>
            </a:pPr>
            <a:r>
              <a:rPr lang="en-US" sz="7200" dirty="0" smtClean="0"/>
              <a:t>d</a:t>
            </a:r>
            <a:r>
              <a:rPr lang="en-US" sz="7200" dirty="0"/>
              <a:t>. Arrangements of the </a:t>
            </a:r>
            <a:r>
              <a:rPr lang="en-US" sz="7200" dirty="0" smtClean="0"/>
              <a:t>elements</a:t>
            </a:r>
          </a:p>
          <a:p>
            <a:pPr>
              <a:buNone/>
            </a:pPr>
            <a:r>
              <a:rPr lang="en-US" dirty="0"/>
              <a:t/>
            </a:r>
            <a:br>
              <a:rPr lang="en-US" dirty="0"/>
            </a:br>
            <a:r>
              <a:rPr lang="en-US" dirty="0"/>
              <a:t/>
            </a:r>
            <a:br>
              <a:rPr lang="en-US" dirty="0"/>
            </a:br>
            <a:r>
              <a:rPr lang="en-US" sz="1800" dirty="0"/>
              <a:t/>
            </a:r>
            <a:br>
              <a:rPr lang="en-US" sz="1800" dirty="0"/>
            </a:br>
            <a:r>
              <a:rPr lang="en-US" sz="1800" dirty="0"/>
              <a:t/>
            </a:r>
            <a:br>
              <a:rPr lang="en-US" sz="1800" dirty="0"/>
            </a:br>
            <a:endParaRPr lang="en-US" altLang="en-US" sz="1800" dirty="0"/>
          </a:p>
        </p:txBody>
      </p:sp>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smtClean="0"/>
              <a:t>Glossary Question </a:t>
            </a:r>
            <a:endParaRPr lang="en-US" sz="3200" dirty="0"/>
          </a:p>
        </p:txBody>
      </p:sp>
    </p:spTree>
    <p:extLst>
      <p:ext uri="{BB962C8B-B14F-4D97-AF65-F5344CB8AC3E}">
        <p14:creationId xmlns:p14="http://schemas.microsoft.com/office/powerpoint/2010/main" val="40630718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xmlns="" id="{C9736C1B-74FD-490B-95A7-263A7ABB2B54}"/>
              </a:ext>
            </a:extLst>
          </p:cNvPr>
          <p:cNvSpPr>
            <a:spLocks noGrp="1"/>
          </p:cNvSpPr>
          <p:nvPr>
            <p:ph idx="1"/>
          </p:nvPr>
        </p:nvSpPr>
        <p:spPr>
          <a:xfrm>
            <a:off x="533400" y="1143000"/>
            <a:ext cx="8229600" cy="5029200"/>
          </a:xfrm>
        </p:spPr>
        <p:txBody>
          <a:bodyPr>
            <a:normAutofit/>
          </a:bodyPr>
          <a:lstStyle/>
          <a:p>
            <a:pPr>
              <a:buNone/>
            </a:pPr>
            <a:r>
              <a:rPr lang="en-US" sz="1800" dirty="0" smtClean="0"/>
              <a:t>Q.7 __________ is the  </a:t>
            </a:r>
            <a:r>
              <a:rPr lang="en-US" sz="1800" dirty="0"/>
              <a:t>worst case running time of shell sort, using Shell’s increments </a:t>
            </a:r>
            <a:br>
              <a:rPr lang="en-US" sz="1800" dirty="0"/>
            </a:br>
            <a:r>
              <a:rPr lang="en-US" sz="1800" dirty="0"/>
              <a:t>a) O(N)</a:t>
            </a:r>
            <a:br>
              <a:rPr lang="en-US" sz="1800" dirty="0"/>
            </a:br>
            <a:r>
              <a:rPr lang="en-US" sz="1800" dirty="0"/>
              <a:t>b) O(N log N)</a:t>
            </a:r>
            <a:br>
              <a:rPr lang="en-US" sz="1800" dirty="0"/>
            </a:br>
            <a:r>
              <a:rPr lang="en-US" sz="1800" dirty="0"/>
              <a:t>c) O(log N)</a:t>
            </a:r>
            <a:br>
              <a:rPr lang="en-US" sz="1800" dirty="0"/>
            </a:br>
            <a:r>
              <a:rPr lang="en-US" sz="1800" dirty="0"/>
              <a:t>d) O(N</a:t>
            </a:r>
            <a:r>
              <a:rPr lang="en-US" sz="1800" baseline="30000" dirty="0"/>
              <a:t>2</a:t>
            </a:r>
            <a:r>
              <a:rPr lang="en-US" sz="1800" dirty="0" smtClean="0"/>
              <a:t>)</a:t>
            </a:r>
          </a:p>
          <a:p>
            <a:pPr>
              <a:buNone/>
            </a:pPr>
            <a:r>
              <a:rPr lang="en-US" sz="1800" dirty="0" smtClean="0"/>
              <a:t>Q.8 Heap </a:t>
            </a:r>
            <a:r>
              <a:rPr lang="en-US" sz="1800" dirty="0"/>
              <a:t>sort is an implementation of ____________ using a descending priority queue.</a:t>
            </a:r>
            <a:br>
              <a:rPr lang="en-US" sz="1800" dirty="0"/>
            </a:br>
            <a:r>
              <a:rPr lang="en-US" sz="1800" dirty="0"/>
              <a:t>a) insertion sort</a:t>
            </a:r>
            <a:br>
              <a:rPr lang="en-US" sz="1800" dirty="0"/>
            </a:br>
            <a:r>
              <a:rPr lang="en-US" sz="1800" dirty="0"/>
              <a:t>b) selection sort</a:t>
            </a:r>
            <a:br>
              <a:rPr lang="en-US" sz="1800" dirty="0"/>
            </a:br>
            <a:r>
              <a:rPr lang="en-US" sz="1800" dirty="0"/>
              <a:t>c) bubble sort</a:t>
            </a:r>
            <a:br>
              <a:rPr lang="en-US" sz="1800" dirty="0"/>
            </a:br>
            <a:r>
              <a:rPr lang="en-US" sz="1800" dirty="0"/>
              <a:t>d) merge </a:t>
            </a:r>
            <a:r>
              <a:rPr lang="en-US" sz="1800" dirty="0" smtClean="0"/>
              <a:t>sort</a:t>
            </a:r>
          </a:p>
          <a:p>
            <a:pPr>
              <a:buNone/>
            </a:pPr>
            <a:r>
              <a:rPr lang="en-US" altLang="en-US" sz="1800" dirty="0" smtClean="0"/>
              <a:t>Q.9 </a:t>
            </a:r>
            <a:r>
              <a:rPr lang="en-IN" sz="1900" dirty="0"/>
              <a:t>The descending heap property is ___________</a:t>
            </a:r>
            <a:br>
              <a:rPr lang="en-IN" sz="1900" dirty="0"/>
            </a:br>
            <a:r>
              <a:rPr lang="en-IN" sz="1900" dirty="0"/>
              <a:t>a) A[Parent(</a:t>
            </a:r>
            <a:r>
              <a:rPr lang="en-IN" sz="1900" dirty="0" err="1"/>
              <a:t>i</a:t>
            </a:r>
            <a:r>
              <a:rPr lang="en-IN" sz="1900" dirty="0"/>
              <a:t>)] = A[</a:t>
            </a:r>
            <a:r>
              <a:rPr lang="en-IN" sz="1900" dirty="0" err="1"/>
              <a:t>i</a:t>
            </a:r>
            <a:r>
              <a:rPr lang="en-IN" sz="1900" dirty="0"/>
              <a:t>]</a:t>
            </a:r>
            <a:br>
              <a:rPr lang="en-IN" sz="1900" dirty="0"/>
            </a:br>
            <a:r>
              <a:rPr lang="en-IN" sz="1900" dirty="0"/>
              <a:t>b) A[Parent(</a:t>
            </a:r>
            <a:r>
              <a:rPr lang="en-IN" sz="1900" dirty="0" err="1"/>
              <a:t>i</a:t>
            </a:r>
            <a:r>
              <a:rPr lang="en-IN" sz="1900" dirty="0"/>
              <a:t>)] &lt;= A[</a:t>
            </a:r>
            <a:r>
              <a:rPr lang="en-IN" sz="1900" dirty="0" err="1"/>
              <a:t>i</a:t>
            </a:r>
            <a:r>
              <a:rPr lang="en-IN" sz="1900" dirty="0"/>
              <a:t>]</a:t>
            </a:r>
            <a:br>
              <a:rPr lang="en-IN" sz="1900" dirty="0"/>
            </a:br>
            <a:r>
              <a:rPr lang="en-IN" sz="1900" dirty="0"/>
              <a:t>c) A[Parent(</a:t>
            </a:r>
            <a:r>
              <a:rPr lang="en-IN" sz="1900" dirty="0" err="1"/>
              <a:t>i</a:t>
            </a:r>
            <a:r>
              <a:rPr lang="en-IN" sz="1900" dirty="0"/>
              <a:t>)] &gt;= A[</a:t>
            </a:r>
            <a:r>
              <a:rPr lang="en-IN" sz="1900" dirty="0" err="1"/>
              <a:t>i</a:t>
            </a:r>
            <a:r>
              <a:rPr lang="en-IN" sz="1900" dirty="0"/>
              <a:t>]</a:t>
            </a:r>
            <a:br>
              <a:rPr lang="en-IN" sz="1900" dirty="0"/>
            </a:br>
            <a:r>
              <a:rPr lang="en-IN" sz="1900" dirty="0"/>
              <a:t>d) A[Parent(</a:t>
            </a:r>
            <a:r>
              <a:rPr lang="en-IN" sz="1900" dirty="0" err="1"/>
              <a:t>i</a:t>
            </a:r>
            <a:r>
              <a:rPr lang="en-IN" sz="1900" dirty="0"/>
              <a:t>)] &gt; 2 * A[</a:t>
            </a:r>
            <a:r>
              <a:rPr lang="en-IN" sz="1900" dirty="0" err="1"/>
              <a:t>i</a:t>
            </a:r>
            <a:r>
              <a:rPr lang="en-IN" sz="1900" dirty="0"/>
              <a:t>]</a:t>
            </a:r>
            <a:endParaRPr lang="en-US" altLang="en-US" sz="1900" dirty="0"/>
          </a:p>
        </p:txBody>
      </p:sp>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smtClean="0"/>
              <a:t>Glossary Question </a:t>
            </a:r>
            <a:endParaRPr lang="en-US" sz="3200" dirty="0"/>
          </a:p>
        </p:txBody>
      </p:sp>
    </p:spTree>
    <p:extLst>
      <p:ext uri="{BB962C8B-B14F-4D97-AF65-F5344CB8AC3E}">
        <p14:creationId xmlns:p14="http://schemas.microsoft.com/office/powerpoint/2010/main" val="14925707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xmlns="" id="{C9736C1B-74FD-490B-95A7-263A7ABB2B54}"/>
              </a:ext>
            </a:extLst>
          </p:cNvPr>
          <p:cNvSpPr>
            <a:spLocks noGrp="1"/>
          </p:cNvSpPr>
          <p:nvPr>
            <p:ph idx="1"/>
          </p:nvPr>
        </p:nvSpPr>
        <p:spPr>
          <a:xfrm>
            <a:off x="533400" y="1143000"/>
            <a:ext cx="8229600" cy="5029200"/>
          </a:xfrm>
        </p:spPr>
        <p:txBody>
          <a:bodyPr>
            <a:normAutofit/>
          </a:bodyPr>
          <a:lstStyle/>
          <a:p>
            <a:pPr>
              <a:buNone/>
            </a:pPr>
            <a:r>
              <a:rPr lang="en-US" sz="1800" dirty="0" smtClean="0"/>
              <a:t>Q.10 ______is </a:t>
            </a:r>
            <a:r>
              <a:rPr lang="en-US" sz="1800" dirty="0" err="1" smtClean="0"/>
              <a:t>wort</a:t>
            </a:r>
            <a:r>
              <a:rPr lang="en-US" sz="1800" dirty="0" smtClean="0"/>
              <a:t> </a:t>
            </a:r>
            <a:r>
              <a:rPr lang="en-US" sz="1800" dirty="0"/>
              <a:t>case time complexity of Heap sort?</a:t>
            </a:r>
            <a:br>
              <a:rPr lang="en-US" sz="1800" dirty="0"/>
            </a:br>
            <a:r>
              <a:rPr lang="en-US" sz="1800" dirty="0"/>
              <a:t>a) O(</a:t>
            </a:r>
            <a:r>
              <a:rPr lang="en-US" sz="1800" dirty="0" err="1"/>
              <a:t>nlogn</a:t>
            </a:r>
            <a:r>
              <a:rPr lang="en-US" sz="1800" dirty="0"/>
              <a:t>)</a:t>
            </a:r>
            <a:br>
              <a:rPr lang="en-US" sz="1800" dirty="0"/>
            </a:br>
            <a:r>
              <a:rPr lang="en-US" sz="1800" dirty="0"/>
              <a:t>b) O(n</a:t>
            </a:r>
            <a:r>
              <a:rPr lang="en-US" sz="1800" baseline="30000" dirty="0"/>
              <a:t>2</a:t>
            </a:r>
            <a:r>
              <a:rPr lang="en-US" sz="1800" dirty="0"/>
              <a:t>logn)</a:t>
            </a:r>
            <a:br>
              <a:rPr lang="en-US" sz="1800" dirty="0"/>
            </a:br>
            <a:r>
              <a:rPr lang="en-US" sz="1800" dirty="0"/>
              <a:t>c) O(n</a:t>
            </a:r>
            <a:r>
              <a:rPr lang="en-US" sz="1800" baseline="30000" dirty="0"/>
              <a:t>2</a:t>
            </a:r>
            <a:r>
              <a:rPr lang="en-US" sz="1800" dirty="0"/>
              <a:t>)</a:t>
            </a:r>
            <a:br>
              <a:rPr lang="en-US" sz="1800" dirty="0"/>
            </a:br>
            <a:r>
              <a:rPr lang="en-US" sz="1800" dirty="0"/>
              <a:t>d) O(n</a:t>
            </a:r>
            <a:r>
              <a:rPr lang="en-US" sz="1800" baseline="30000" dirty="0"/>
              <a:t>3</a:t>
            </a:r>
            <a:r>
              <a:rPr lang="en-US" sz="1800" dirty="0" smtClean="0"/>
              <a:t>)</a:t>
            </a:r>
          </a:p>
          <a:p>
            <a:pPr>
              <a:buNone/>
            </a:pPr>
            <a:r>
              <a:rPr lang="en-US" altLang="en-US" sz="1800" dirty="0" smtClean="0"/>
              <a:t>Q.11 </a:t>
            </a:r>
            <a:r>
              <a:rPr lang="en-US" dirty="0"/>
              <a:t> </a:t>
            </a:r>
            <a:r>
              <a:rPr lang="en-US" sz="1800" dirty="0"/>
              <a:t>In insertion sort, the average number of comparisons required to place the 7</a:t>
            </a:r>
            <a:r>
              <a:rPr lang="en-US" sz="1800" baseline="30000" dirty="0"/>
              <a:t>th</a:t>
            </a:r>
            <a:r>
              <a:rPr lang="en-US" sz="1800" dirty="0"/>
              <a:t> element into its correct position is </a:t>
            </a:r>
            <a:r>
              <a:rPr lang="en-US" sz="1800" dirty="0" smtClean="0"/>
              <a:t>______.</a:t>
            </a:r>
            <a:r>
              <a:rPr lang="en-US" sz="1800" dirty="0"/>
              <a:t/>
            </a:r>
            <a:br>
              <a:rPr lang="en-US" sz="1800" dirty="0"/>
            </a:br>
            <a:r>
              <a:rPr lang="en-US" sz="1800" dirty="0"/>
              <a:t>a) 9</a:t>
            </a:r>
            <a:br>
              <a:rPr lang="en-US" sz="1800" dirty="0"/>
            </a:br>
            <a:r>
              <a:rPr lang="en-US" sz="1800" dirty="0"/>
              <a:t>b) 4</a:t>
            </a:r>
            <a:br>
              <a:rPr lang="en-US" sz="1800" dirty="0"/>
            </a:br>
            <a:r>
              <a:rPr lang="en-US" sz="1800" dirty="0"/>
              <a:t>c) 7</a:t>
            </a:r>
            <a:br>
              <a:rPr lang="en-US" sz="1800" dirty="0"/>
            </a:br>
            <a:r>
              <a:rPr lang="en-US" sz="1800" dirty="0"/>
              <a:t>d) </a:t>
            </a:r>
            <a:r>
              <a:rPr lang="en-US" sz="1800" dirty="0" smtClean="0"/>
              <a:t>14</a:t>
            </a:r>
          </a:p>
          <a:p>
            <a:pPr>
              <a:buNone/>
            </a:pPr>
            <a:r>
              <a:rPr lang="en-US" altLang="en-US" sz="1800" dirty="0" smtClean="0"/>
              <a:t>Q.12 _______ i</a:t>
            </a:r>
            <a:r>
              <a:rPr lang="en-US" sz="1900" dirty="0" smtClean="0"/>
              <a:t>s </a:t>
            </a:r>
            <a:r>
              <a:rPr lang="en-US" sz="1900" dirty="0"/>
              <a:t>the average case complexity of selection sort?</a:t>
            </a:r>
            <a:br>
              <a:rPr lang="en-US" sz="1900" dirty="0"/>
            </a:br>
            <a:r>
              <a:rPr lang="en-US" sz="1900" dirty="0"/>
              <a:t>a) O(</a:t>
            </a:r>
            <a:r>
              <a:rPr lang="en-US" sz="1900" dirty="0" err="1"/>
              <a:t>nlogn</a:t>
            </a:r>
            <a:r>
              <a:rPr lang="en-US" sz="1900" dirty="0"/>
              <a:t>)</a:t>
            </a:r>
            <a:br>
              <a:rPr lang="en-US" sz="1900" dirty="0"/>
            </a:br>
            <a:r>
              <a:rPr lang="en-US" sz="1900" dirty="0"/>
              <a:t>b) O(</a:t>
            </a:r>
            <a:r>
              <a:rPr lang="en-US" sz="1900" dirty="0" err="1"/>
              <a:t>logn</a:t>
            </a:r>
            <a:r>
              <a:rPr lang="en-US" sz="1900" dirty="0"/>
              <a:t>)</a:t>
            </a:r>
            <a:br>
              <a:rPr lang="en-US" sz="1900" dirty="0"/>
            </a:br>
            <a:r>
              <a:rPr lang="en-US" sz="1900" dirty="0"/>
              <a:t>c) O(n)</a:t>
            </a:r>
            <a:br>
              <a:rPr lang="en-US" sz="1900" dirty="0"/>
            </a:br>
            <a:r>
              <a:rPr lang="en-US" sz="1900" dirty="0"/>
              <a:t>d) O(n</a:t>
            </a:r>
            <a:r>
              <a:rPr lang="en-US" sz="1900" baseline="30000" dirty="0"/>
              <a:t>2</a:t>
            </a:r>
            <a:r>
              <a:rPr lang="en-US" sz="1900" dirty="0"/>
              <a:t>)</a:t>
            </a:r>
            <a:endParaRPr lang="en-US" altLang="en-US" sz="1900" dirty="0"/>
          </a:p>
        </p:txBody>
      </p:sp>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r>
              <a:rPr lang="en-US" smtClean="0"/>
              <a:t>08/Sep/2023</a:t>
            </a:r>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smtClean="0"/>
              <a:t>Glossary Question </a:t>
            </a:r>
            <a:endParaRPr lang="en-US" sz="3200" dirty="0"/>
          </a:p>
        </p:txBody>
      </p:sp>
    </p:spTree>
    <p:extLst>
      <p:ext uri="{BB962C8B-B14F-4D97-AF65-F5344CB8AC3E}">
        <p14:creationId xmlns:p14="http://schemas.microsoft.com/office/powerpoint/2010/main" val="34426917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8" name="Picture 17">
            <a:extLst>
              <a:ext uri="{FF2B5EF4-FFF2-40B4-BE49-F238E27FC236}">
                <a16:creationId xmlns:a16="http://schemas.microsoft.com/office/drawing/2014/main" xmlns="" id="{136605B1-7C6C-46BB-8C34-BCE26CBDB7CB}"/>
              </a:ext>
            </a:extLst>
          </p:cNvPr>
          <p:cNvPicPr>
            <a:picLocks noChangeAspect="1"/>
          </p:cNvPicPr>
          <p:nvPr/>
        </p:nvPicPr>
        <p:blipFill>
          <a:blip r:embed="rId2"/>
          <a:stretch>
            <a:fillRect/>
          </a:stretch>
        </p:blipFill>
        <p:spPr>
          <a:xfrm>
            <a:off x="0" y="1704068"/>
            <a:ext cx="9144000" cy="386499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10">
            <a:extLst>
              <a:ext uri="{FF2B5EF4-FFF2-40B4-BE49-F238E27FC236}">
                <a16:creationId xmlns:a16="http://schemas.microsoft.com/office/drawing/2014/main" xmlns="" id="{DCBEDB78-772B-4A9C-9813-AAAA86507DC2}"/>
              </a:ext>
            </a:extLst>
          </p:cNvPr>
          <p:cNvPicPr>
            <a:picLocks noChangeAspect="1"/>
          </p:cNvPicPr>
          <p:nvPr/>
        </p:nvPicPr>
        <p:blipFill>
          <a:blip r:embed="rId2"/>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10">
            <a:extLst>
              <a:ext uri="{FF2B5EF4-FFF2-40B4-BE49-F238E27FC236}">
                <a16:creationId xmlns:a16="http://schemas.microsoft.com/office/drawing/2014/main" xmlns="" id="{DCBEDB78-772B-4A9C-9813-AAAA86507DC2}"/>
              </a:ext>
            </a:extLst>
          </p:cNvPr>
          <p:cNvPicPr>
            <a:picLocks noChangeAspect="1"/>
          </p:cNvPicPr>
          <p:nvPr/>
        </p:nvPicPr>
        <p:blipFill>
          <a:blip r:embed="rId2"/>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408116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xmlns="" id="{BA2A20FF-8453-4405-BDD8-D260DD567651}"/>
              </a:ext>
            </a:extLst>
          </p:cNvPr>
          <p:cNvPicPr>
            <a:picLocks noChangeAspect="1"/>
          </p:cNvPicPr>
          <p:nvPr/>
        </p:nvPicPr>
        <p:blipFill>
          <a:blip r:embed="rId2"/>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xmlns="" id="{E8556C07-5A5F-4C93-AE28-32A087B7138D}"/>
              </a:ext>
            </a:extLst>
          </p:cNvPr>
          <p:cNvPicPr>
            <a:picLocks noChangeAspect="1"/>
          </p:cNvPicPr>
          <p:nvPr/>
        </p:nvPicPr>
        <p:blipFill>
          <a:blip r:embed="rId3"/>
          <a:stretch>
            <a:fillRect/>
          </a:stretch>
        </p:blipFill>
        <p:spPr>
          <a:xfrm>
            <a:off x="333447" y="4091048"/>
            <a:ext cx="8745708" cy="1981200"/>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xmlns=""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None/>
            </a:pPr>
            <a:r>
              <a:rPr lang="en-US" sz="2000" b="1" dirty="0" smtClean="0"/>
              <a:t>PEO1</a:t>
            </a:r>
            <a:r>
              <a:rPr lang="en-US" sz="2000" dirty="0" smtClean="0"/>
              <a:t>: The graduate will have the ability to adopt and contribute towards the latest technological change in the field of AI&amp;ML. </a:t>
            </a:r>
          </a:p>
          <a:p>
            <a:pPr algn="just">
              <a:spcBef>
                <a:spcPct val="0"/>
              </a:spcBef>
              <a:spcAft>
                <a:spcPct val="0"/>
              </a:spcAft>
              <a:buClr>
                <a:srgbClr val="000000"/>
              </a:buClr>
              <a:buNone/>
            </a:pPr>
            <a:endParaRPr lang="en-US" sz="2000" dirty="0" smtClean="0"/>
          </a:p>
          <a:p>
            <a:pPr algn="just">
              <a:spcBef>
                <a:spcPct val="0"/>
              </a:spcBef>
              <a:spcAft>
                <a:spcPct val="0"/>
              </a:spcAft>
              <a:buClr>
                <a:srgbClr val="000000"/>
              </a:buClr>
              <a:buNone/>
            </a:pPr>
            <a:r>
              <a:rPr lang="en-US" sz="2000" b="1" dirty="0" smtClean="0"/>
              <a:t>PEO2</a:t>
            </a:r>
            <a:r>
              <a:rPr lang="en-US" sz="2000" dirty="0" smtClean="0"/>
              <a:t>: The graduate will have the ability to be employed as software professionals in industries and /or government organizations. </a:t>
            </a:r>
          </a:p>
          <a:p>
            <a:pPr algn="just">
              <a:spcBef>
                <a:spcPct val="0"/>
              </a:spcBef>
              <a:spcAft>
                <a:spcPct val="0"/>
              </a:spcAft>
              <a:buClr>
                <a:srgbClr val="000000"/>
              </a:buClr>
              <a:buNone/>
            </a:pPr>
            <a:endParaRPr lang="en-US" sz="2000" dirty="0" smtClean="0"/>
          </a:p>
          <a:p>
            <a:pPr algn="just">
              <a:spcBef>
                <a:spcPct val="0"/>
              </a:spcBef>
              <a:spcAft>
                <a:spcPct val="0"/>
              </a:spcAft>
              <a:buClr>
                <a:srgbClr val="000000"/>
              </a:buClr>
              <a:buNone/>
            </a:pPr>
            <a:r>
              <a:rPr lang="en-US" sz="2000" b="1" dirty="0" smtClean="0"/>
              <a:t>PEO3</a:t>
            </a:r>
            <a:r>
              <a:rPr lang="en-US" sz="2000" dirty="0" smtClean="0"/>
              <a:t>: The graduate will have the ability to provide employment as an entrepreneur or senior level official.</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0370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xmlns="" id="{16ADE8F7-E139-4DCA-8AF1-0CD612A3A676}"/>
              </a:ext>
            </a:extLst>
          </p:cNvPr>
          <p:cNvPicPr>
            <a:picLocks noChangeAspect="1"/>
          </p:cNvPicPr>
          <p:nvPr/>
        </p:nvPicPr>
        <p:blipFill>
          <a:blip r:embed="rId2"/>
          <a:stretch>
            <a:fillRect/>
          </a:stretch>
        </p:blipFill>
        <p:spPr>
          <a:xfrm>
            <a:off x="94810" y="1295400"/>
            <a:ext cx="9077325" cy="4267200"/>
          </a:xfrm>
          <a:prstGeom prst="rect">
            <a:avLst/>
          </a:prstGeom>
        </p:spPr>
      </p:pic>
    </p:spTree>
    <p:extLst>
      <p:ext uri="{BB962C8B-B14F-4D97-AF65-F5344CB8AC3E}">
        <p14:creationId xmlns:p14="http://schemas.microsoft.com/office/powerpoint/2010/main" val="13414856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a:extLst>
              <a:ext uri="{FF2B5EF4-FFF2-40B4-BE49-F238E27FC236}">
                <a16:creationId xmlns:a16="http://schemas.microsoft.com/office/drawing/2014/main" xmlns="" id="{DEB84E8E-1ABC-43CE-99D6-56EA6092F77B}"/>
              </a:ext>
            </a:extLst>
          </p:cNvPr>
          <p:cNvPicPr>
            <a:picLocks noChangeAspect="1"/>
          </p:cNvPicPr>
          <p:nvPr/>
        </p:nvPicPr>
        <p:blipFill>
          <a:blip r:embed="rId2"/>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xmlns="" id="{88DC669E-3E28-45BC-BF22-A6D7C513E400}"/>
              </a:ext>
            </a:extLst>
          </p:cNvPr>
          <p:cNvPicPr>
            <a:picLocks noChangeAspect="1"/>
          </p:cNvPicPr>
          <p:nvPr/>
        </p:nvPicPr>
        <p:blipFill>
          <a:blip r:embed="rId3"/>
          <a:stretch>
            <a:fillRect/>
          </a:stretch>
        </p:blipFill>
        <p:spPr>
          <a:xfrm>
            <a:off x="447675" y="4261030"/>
            <a:ext cx="8467725" cy="2000250"/>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xmlns="" id="{724646B2-1108-4A15-80EC-95C85C1A0DEA}"/>
              </a:ext>
            </a:extLst>
          </p:cNvPr>
          <p:cNvPicPr>
            <a:picLocks noChangeAspect="1"/>
          </p:cNvPicPr>
          <p:nvPr/>
        </p:nvPicPr>
        <p:blipFill>
          <a:blip r:embed="rId2"/>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xmlns="" id="{BE598FE8-C6B9-402F-AFCD-1783314AEDD5}"/>
              </a:ext>
            </a:extLst>
          </p:cNvPr>
          <p:cNvPicPr>
            <a:picLocks noChangeAspect="1"/>
          </p:cNvPicPr>
          <p:nvPr/>
        </p:nvPicPr>
        <p:blipFill>
          <a:blip r:embed="rId3"/>
          <a:stretch>
            <a:fillRect/>
          </a:stretch>
        </p:blipFill>
        <p:spPr>
          <a:xfrm>
            <a:off x="723900" y="4732492"/>
            <a:ext cx="7315200" cy="1304925"/>
          </a:xfrm>
          <a:prstGeom prst="rect">
            <a:avLst/>
          </a:prstGeom>
        </p:spPr>
      </p:pic>
    </p:spTree>
    <p:extLst>
      <p:ext uri="{BB962C8B-B14F-4D97-AF65-F5344CB8AC3E}">
        <p14:creationId xmlns:p14="http://schemas.microsoft.com/office/powerpoint/2010/main" val="4233612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xmlns="" id="{F3A10B29-C300-4D61-BEC6-B3021E800B08}"/>
              </a:ext>
            </a:extLst>
          </p:cNvPr>
          <p:cNvPicPr>
            <a:picLocks noChangeAspect="1"/>
          </p:cNvPicPr>
          <p:nvPr/>
        </p:nvPicPr>
        <p:blipFill>
          <a:blip r:embed="rId2"/>
          <a:stretch>
            <a:fillRect/>
          </a:stretch>
        </p:blipFill>
        <p:spPr>
          <a:xfrm>
            <a:off x="523875" y="1447800"/>
            <a:ext cx="8096250" cy="4267199"/>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9">
            <a:extLst>
              <a:ext uri="{FF2B5EF4-FFF2-40B4-BE49-F238E27FC236}">
                <a16:creationId xmlns:a16="http://schemas.microsoft.com/office/drawing/2014/main" xmlns="" id="{E373DD7C-E5F3-42EE-AB48-0E3F3BAFF530}"/>
              </a:ext>
            </a:extLst>
          </p:cNvPr>
          <p:cNvPicPr>
            <a:picLocks noChangeAspect="1"/>
          </p:cNvPicPr>
          <p:nvPr/>
        </p:nvPicPr>
        <p:blipFill>
          <a:blip r:embed="rId2"/>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xmlns="" id="{2CC5C692-9C3B-4FF9-A885-4EFA8D2D82CB}"/>
              </a:ext>
            </a:extLst>
          </p:cNvPr>
          <p:cNvPicPr>
            <a:picLocks noChangeAspect="1"/>
          </p:cNvPicPr>
          <p:nvPr/>
        </p:nvPicPr>
        <p:blipFill>
          <a:blip r:embed="rId3"/>
          <a:stretch>
            <a:fillRect/>
          </a:stretch>
        </p:blipFill>
        <p:spPr>
          <a:xfrm>
            <a:off x="866775" y="2852950"/>
            <a:ext cx="8086725" cy="3471650"/>
          </a:xfrm>
          <a:prstGeom prst="rect">
            <a:avLst/>
          </a:prstGeom>
        </p:spPr>
      </p:pic>
    </p:spTree>
    <p:extLst>
      <p:ext uri="{BB962C8B-B14F-4D97-AF65-F5344CB8AC3E}">
        <p14:creationId xmlns:p14="http://schemas.microsoft.com/office/powerpoint/2010/main" val="13134327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xmlns="" id="{78620722-2D70-4D32-B0A5-5F3FFB907EAA}"/>
              </a:ext>
            </a:extLst>
          </p:cNvPr>
          <p:cNvPicPr>
            <a:picLocks noChangeAspect="1"/>
          </p:cNvPicPr>
          <p:nvPr/>
        </p:nvPicPr>
        <p:blipFill>
          <a:blip r:embed="rId2"/>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xmlns="" id="{E3A547C2-759F-4082-B6D4-E3B3C3023B8B}"/>
              </a:ext>
            </a:extLst>
          </p:cNvPr>
          <p:cNvPicPr>
            <a:picLocks noChangeAspect="1"/>
          </p:cNvPicPr>
          <p:nvPr/>
        </p:nvPicPr>
        <p:blipFill>
          <a:blip r:embed="rId3"/>
          <a:stretch>
            <a:fillRect/>
          </a:stretch>
        </p:blipFill>
        <p:spPr>
          <a:xfrm>
            <a:off x="750863" y="4245577"/>
            <a:ext cx="7991475" cy="1257300"/>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a:extLst>
              <a:ext uri="{FF2B5EF4-FFF2-40B4-BE49-F238E27FC236}">
                <a16:creationId xmlns:a16="http://schemas.microsoft.com/office/drawing/2014/main" xmlns="" id="{6CA325D6-A9FF-4BDD-90B3-5E3F4FC22715}"/>
              </a:ext>
            </a:extLst>
          </p:cNvPr>
          <p:cNvPicPr>
            <a:picLocks noChangeAspect="1"/>
          </p:cNvPicPr>
          <p:nvPr/>
        </p:nvPicPr>
        <p:blipFill>
          <a:blip r:embed="rId2"/>
          <a:stretch>
            <a:fillRect/>
          </a:stretch>
        </p:blipFill>
        <p:spPr>
          <a:xfrm>
            <a:off x="450166" y="1752600"/>
            <a:ext cx="8096250" cy="1533525"/>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Papers(2017-2018)</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4" name="Content Placeholder 13">
            <a:extLst>
              <a:ext uri="{FF2B5EF4-FFF2-40B4-BE49-F238E27FC236}">
                <a16:creationId xmlns:a16="http://schemas.microsoft.com/office/drawing/2014/main" xmlns="" id="{974472EB-2CC9-4720-ADAE-777ED3BDFE93}"/>
              </a:ext>
            </a:extLst>
          </p:cNvPr>
          <p:cNvPicPr>
            <a:picLocks noGrp="1" noChangeAspect="1"/>
          </p:cNvPicPr>
          <p:nvPr>
            <p:ph idx="1"/>
          </p:nvPr>
        </p:nvPicPr>
        <p:blipFill>
          <a:blip r:embed="rId2"/>
          <a:stretch>
            <a:fillRect/>
          </a:stretch>
        </p:blipFill>
        <p:spPr>
          <a:xfrm>
            <a:off x="457200" y="1143000"/>
            <a:ext cx="8229600" cy="3371161"/>
          </a:xfrm>
          <a:prstGeom prst="rect">
            <a:avLst/>
          </a:prstGeom>
        </p:spPr>
      </p:pic>
      <p:pic>
        <p:nvPicPr>
          <p:cNvPr id="15" name="Picture 14">
            <a:extLst>
              <a:ext uri="{FF2B5EF4-FFF2-40B4-BE49-F238E27FC236}">
                <a16:creationId xmlns:a16="http://schemas.microsoft.com/office/drawing/2014/main" xmlns="" id="{CADD11AD-D9A4-4EB1-A961-AD8997D6EF0E}"/>
              </a:ext>
            </a:extLst>
          </p:cNvPr>
          <p:cNvPicPr>
            <a:picLocks noChangeAspect="1"/>
          </p:cNvPicPr>
          <p:nvPr/>
        </p:nvPicPr>
        <p:blipFill>
          <a:blip r:embed="rId3"/>
          <a:stretch>
            <a:fillRect/>
          </a:stretch>
        </p:blipFill>
        <p:spPr>
          <a:xfrm>
            <a:off x="504825" y="4639552"/>
            <a:ext cx="8639175" cy="1133475"/>
          </a:xfrm>
          <a:prstGeom prst="rect">
            <a:avLst/>
          </a:prstGeom>
        </p:spPr>
      </p:pic>
    </p:spTree>
    <p:extLst>
      <p:ext uri="{BB962C8B-B14F-4D97-AF65-F5344CB8AC3E}">
        <p14:creationId xmlns:p14="http://schemas.microsoft.com/office/powerpoint/2010/main" val="4138155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12" name="Content Placeholder 11">
            <a:extLst>
              <a:ext uri="{FF2B5EF4-FFF2-40B4-BE49-F238E27FC236}">
                <a16:creationId xmlns:a16="http://schemas.microsoft.com/office/drawing/2014/main" xmlns="" id="{169E21E4-811C-48C1-ACC4-A0924FF55EA6}"/>
              </a:ext>
            </a:extLst>
          </p:cNvPr>
          <p:cNvPicPr>
            <a:picLocks noGrp="1" noChangeAspect="1"/>
          </p:cNvPicPr>
          <p:nvPr>
            <p:ph idx="1"/>
          </p:nvPr>
        </p:nvPicPr>
        <p:blipFill>
          <a:blip r:embed="rId2"/>
          <a:stretch>
            <a:fillRect/>
          </a:stretch>
        </p:blipFill>
        <p:spPr>
          <a:xfrm>
            <a:off x="547687" y="3132537"/>
            <a:ext cx="8048625" cy="2901156"/>
          </a:xfrm>
          <a:prstGeom prst="rect">
            <a:avLst/>
          </a:prstGeom>
        </p:spPr>
      </p:pic>
      <p:pic>
        <p:nvPicPr>
          <p:cNvPr id="11" name="Picture 10">
            <a:extLst>
              <a:ext uri="{FF2B5EF4-FFF2-40B4-BE49-F238E27FC236}">
                <a16:creationId xmlns:a16="http://schemas.microsoft.com/office/drawing/2014/main" xmlns="" id="{28AD5C79-D573-4059-980C-7236DA4B0BA4}"/>
              </a:ext>
            </a:extLst>
          </p:cNvPr>
          <p:cNvPicPr>
            <a:picLocks noChangeAspect="1"/>
          </p:cNvPicPr>
          <p:nvPr/>
        </p:nvPicPr>
        <p:blipFill>
          <a:blip r:embed="rId3"/>
          <a:stretch>
            <a:fillRect/>
          </a:stretch>
        </p:blipFill>
        <p:spPr>
          <a:xfrm>
            <a:off x="118843" y="946150"/>
            <a:ext cx="8582025" cy="205740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08/Sep/2023</a:t>
            </a:r>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dirty="0" smtClean="0"/>
              <a:t>Ms. </a:t>
            </a:r>
            <a:r>
              <a:rPr lang="en-US" dirty="0" err="1" smtClean="0"/>
              <a:t>Pooja</a:t>
            </a:r>
            <a:r>
              <a:rPr lang="en-US" dirty="0" smtClean="0"/>
              <a:t> Chaudhary      DAA                </a:t>
            </a:r>
            <a:r>
              <a:rPr lang="en-US" dirty="0" smtClean="0"/>
              <a:t>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2" name="Picture 1">
            <a:extLst>
              <a:ext uri="{FF2B5EF4-FFF2-40B4-BE49-F238E27FC236}">
                <a16:creationId xmlns:a16="http://schemas.microsoft.com/office/drawing/2014/main" xmlns="" id="{B9773743-676C-41F6-94F6-BA6A34F2166E}"/>
              </a:ext>
            </a:extLst>
          </p:cNvPr>
          <p:cNvPicPr>
            <a:picLocks noChangeAspect="1"/>
          </p:cNvPicPr>
          <p:nvPr/>
        </p:nvPicPr>
        <p:blipFill>
          <a:blip r:embed="rId2"/>
          <a:stretch>
            <a:fillRect/>
          </a:stretch>
        </p:blipFill>
        <p:spPr>
          <a:xfrm>
            <a:off x="361240" y="866370"/>
            <a:ext cx="8325560" cy="2105432"/>
          </a:xfrm>
          <a:prstGeom prst="rect">
            <a:avLst/>
          </a:prstGeom>
        </p:spPr>
      </p:pic>
      <p:pic>
        <p:nvPicPr>
          <p:cNvPr id="3" name="Picture 2">
            <a:extLst>
              <a:ext uri="{FF2B5EF4-FFF2-40B4-BE49-F238E27FC236}">
                <a16:creationId xmlns:a16="http://schemas.microsoft.com/office/drawing/2014/main" xmlns="" id="{4DC212D7-A3EA-4C01-AFCB-8E08325B9E9D}"/>
              </a:ext>
            </a:extLst>
          </p:cNvPr>
          <p:cNvPicPr>
            <a:picLocks noChangeAspect="1"/>
          </p:cNvPicPr>
          <p:nvPr/>
        </p:nvPicPr>
        <p:blipFill>
          <a:blip r:embed="rId3"/>
          <a:stretch>
            <a:fillRect/>
          </a:stretch>
        </p:blipFill>
        <p:spPr>
          <a:xfrm>
            <a:off x="361240" y="2743200"/>
            <a:ext cx="8153400" cy="32484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5307</Words>
  <Application>Microsoft Office PowerPoint</Application>
  <PresentationFormat>On-screen Show (4:3)</PresentationFormat>
  <Paragraphs>1245</Paragraphs>
  <Slides>105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105</vt:i4>
      </vt:variant>
    </vt:vector>
  </HeadingPairs>
  <TitlesOfParts>
    <vt:vector size="114" baseType="lpstr">
      <vt:lpstr>Arial</vt:lpstr>
      <vt:lpstr>Calibri</vt:lpstr>
      <vt:lpstr>MathJax_AMS</vt:lpstr>
      <vt:lpstr>MathJax_Main</vt:lpstr>
      <vt:lpstr>MathJax_Math-italic</vt:lpstr>
      <vt:lpstr>Symbol</vt:lpstr>
      <vt:lpstr>Times New Roman</vt:lpstr>
      <vt:lpstr>Wingdings</vt:lpstr>
      <vt:lpstr>Office Theme</vt:lpstr>
      <vt:lpstr>Raj Kumar Goel Institute of Technology Ghaziabad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students</cp:lastModifiedBy>
  <cp:revision>257</cp:revision>
  <dcterms:created xsi:type="dcterms:W3CDTF">2006-08-16T00:00:00Z</dcterms:created>
  <dcterms:modified xsi:type="dcterms:W3CDTF">2024-09-25T08:48:20Z</dcterms:modified>
</cp:coreProperties>
</file>