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9887-D8CE-CADB-CE88-4BE3FB376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D62D4-12E7-9303-3887-A982FBA16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9C775-4A0A-80AC-B92A-1E594270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A76C-24E9-4E2F-BE39-2FEE7C6202F4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231E4-BB33-9CDC-67EC-85353EC5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E4793-4F5A-79D8-FF97-E91398F0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2161-6F8E-4462-B1E4-FA2A9838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0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B494-FCBA-09C0-EFCA-4C3AC7E5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B02D1-6331-36E0-CCDE-6B41179CE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21EC-F4F2-3B1E-6C2C-F98F8611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A76C-24E9-4E2F-BE39-2FEE7C6202F4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F04F9-39FC-F9B0-4CC0-3C964C60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88E5D-46EF-49A3-9B8C-FD67F25F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2161-6F8E-4462-B1E4-FA2A9838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24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80395-1683-9B97-277E-A561F5B59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3A97E-ACCA-9A3A-4310-FEEE89E3F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ED854-96C4-8D76-7C2C-984514CA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A76C-24E9-4E2F-BE39-2FEE7C6202F4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08F70-D9C1-D653-AE09-7A7DDAAB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923FA-7675-634F-0DF5-FECB319E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2161-6F8E-4462-B1E4-FA2A9838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C899-776E-0B63-54E5-5C4072DD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E042-E67A-54EC-7B2D-467C04C9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38098-4D9D-E5C8-DC59-0AA90D7A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A76C-24E9-4E2F-BE39-2FEE7C6202F4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06B31-4510-3502-FB8B-48AC8F99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9E5C-04D0-5F8D-F0E7-AC62968F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2161-6F8E-4462-B1E4-FA2A9838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6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0F21-DC1B-6C7A-30A1-4641E0DC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553AB-3EF0-218F-4D3F-9A50C60AF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3C80-B039-40A1-78E5-35FB08FF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A76C-24E9-4E2F-BE39-2FEE7C6202F4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BB96-796E-0DA0-92EE-9F906F6D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8B4D-992E-576F-4AB5-E510873C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2161-6F8E-4462-B1E4-FA2A9838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08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3DF4-0595-4E53-938F-27755101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F341-997F-1F40-AB8A-F8AF053F0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DBC62-D849-497D-4DA5-7B474E7A9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4ABD8-5AE3-F39A-55B3-7AD53307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A76C-24E9-4E2F-BE39-2FEE7C6202F4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73F58-DEBE-2EC6-47A7-4CA79A49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809CD-ED04-8E1D-221C-BD919586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2161-6F8E-4462-B1E4-FA2A9838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2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BDA3-9542-BE86-E03B-0E46F19C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A503-8D09-70B6-C618-C67937F04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E2796-A32B-1F46-7FCA-B64A18A10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498A5-F281-7E2A-F2AA-3A8FA3681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E897E-228E-CCF7-067E-CBD7962D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4F7BC-8DCA-5A16-E3B1-91F836C0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A76C-24E9-4E2F-BE39-2FEE7C6202F4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67E70-E164-621F-29FE-B4DC4B11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B6492-1505-9E46-B9C6-83B2D5BB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2161-6F8E-4462-B1E4-FA2A9838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0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45F8-590F-5959-B307-FD0FBFE4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1D31D-2AC7-C633-CFE2-3F182721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A76C-24E9-4E2F-BE39-2FEE7C6202F4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9733F-A9D5-C8AF-8D66-4D3609B3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26757-F07E-93F0-0A19-F768F4A6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2161-6F8E-4462-B1E4-FA2A9838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6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A9D63-EC23-B315-1E19-BDCD792C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A76C-24E9-4E2F-BE39-2FEE7C6202F4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D7985-2206-DBDC-2D01-A2DFA38E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375B-CB52-CF1D-39DA-20F34DE3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2161-6F8E-4462-B1E4-FA2A9838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66A9-447E-49D5-665A-A9229A0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1D6AE-AC9A-96F5-A33B-5962BEEF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D54F-F311-0D34-A492-2E434BEB0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1FD61-DA4B-99D1-6326-45E7A454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A76C-24E9-4E2F-BE39-2FEE7C6202F4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42D9-EEAC-1336-020E-A1C43796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4DB82-215C-8FE0-0386-7CF4815C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2161-6F8E-4462-B1E4-FA2A9838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88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F93E-D828-3452-98EF-A06A21A4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2098F-A402-9192-40FB-DFA7A4083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FBDE4-BE5A-385D-9FB9-F7C3A47BC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FE9E-CA09-1315-1DB2-F55AD527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A76C-24E9-4E2F-BE39-2FEE7C6202F4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8215C-B0E4-97A3-7447-08825083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0A41A-AAA4-E0D3-E3B1-2B514282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2161-6F8E-4462-B1E4-FA2A9838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2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B54DE-DFE6-8667-D651-2790F7C6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5A14F-45EE-88FA-D8CB-6DE7BAA1C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A724-BA4A-C599-5E8C-8A49F0D25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A76C-24E9-4E2F-BE39-2FEE7C6202F4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F88E-1EE8-BC9E-A296-BE17F9FF1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1A45E-635C-DDBD-B1AA-0E3AE6171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2161-6F8E-4462-B1E4-FA2A9838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44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CEFC-5C72-C6BF-FAD8-4F281E3B7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6095"/>
            <a:ext cx="9144000" cy="2990010"/>
          </a:xfrm>
        </p:spPr>
        <p:txBody>
          <a:bodyPr>
            <a:normAutofit fontScale="90000"/>
          </a:bodyPr>
          <a:lstStyle/>
          <a:p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Group-</a:t>
            </a:r>
            <a:r>
              <a:rPr lang="en-IN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Rubicx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6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ET2596 TASK-2</a:t>
            </a:r>
            <a:br>
              <a:rPr lang="en-IN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7A76E-D27D-47D4-8C7F-6DABF9CD2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3742" y="5850686"/>
            <a:ext cx="3397624" cy="729408"/>
          </a:xfrm>
        </p:spPr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Rajnandini Bhutada                  Parthasarathy Singh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Samanta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75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DA99-79F0-1F66-4325-E8D90EEF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mpact of the size of loss ratio:</a:t>
            </a:r>
            <a:b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B4E098BE-43CC-6540-26DA-E7B5B6C87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59" y="1690688"/>
            <a:ext cx="4711818" cy="38401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625126-873B-C152-F982-208EB16FD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52372"/>
              </p:ext>
            </p:extLst>
          </p:nvPr>
        </p:nvGraphicFramePr>
        <p:xfrm>
          <a:off x="564777" y="2646468"/>
          <a:ext cx="5725160" cy="1712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2864218114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731554595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716396026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5860445"/>
                    </a:ext>
                  </a:extLst>
                </a:gridCol>
              </a:tblGrid>
              <a:tr h="34245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E[Ts]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90%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99%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617222"/>
                  </a:ext>
                </a:extLst>
              </a:tr>
              <a:tr h="34245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[-0.0043 0.0043 ]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[-0.005 0.005]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[-0.0067 0.0067]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3667065"/>
                  </a:ext>
                </a:extLst>
              </a:tr>
              <a:tr h="34245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[-0.0066 0.0066 ]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[-0.0079 0.0079]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[-0.010 0.010]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1493006"/>
                  </a:ext>
                </a:extLst>
              </a:tr>
              <a:tr h="34245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[-0.0098 0.0098]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[-0.011 0.011]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[-0.0155 0.0155]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441020"/>
                  </a:ext>
                </a:extLst>
              </a:tr>
              <a:tr h="34245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[-0.012 0.012]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[-0.014 0.014]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[-0.0188 0.0188]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6348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38D1A1-D8A0-A83A-CE37-8DBF0DAF5BAB}"/>
              </a:ext>
            </a:extLst>
          </p:cNvPr>
          <p:cNvSpPr txBox="1"/>
          <p:nvPr/>
        </p:nvSpPr>
        <p:spPr>
          <a:xfrm>
            <a:off x="564777" y="1690688"/>
            <a:ext cx="6176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On the absolute sizes of the confidence intervals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356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03B9-9C54-CC4A-9F4C-494382444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965"/>
            <a:ext cx="10515600" cy="540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2400" dirty="0"/>
              <a:t>2.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 the Relative sizes of the confidence intervals</a:t>
            </a:r>
            <a:r>
              <a:rPr lang="en-IN" sz="2400" dirty="0"/>
              <a:t>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DF31B75-B3BB-8ECC-B02E-C2C732DE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85" y="1771659"/>
            <a:ext cx="4565015" cy="38169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5139F-731D-10D9-D26E-914D15B06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92945"/>
              </p:ext>
            </p:extLst>
          </p:nvPr>
        </p:nvGraphicFramePr>
        <p:xfrm>
          <a:off x="756322" y="2033539"/>
          <a:ext cx="5725160" cy="1722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232349623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116247333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15653166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29970130"/>
                    </a:ext>
                  </a:extLst>
                </a:gridCol>
              </a:tblGrid>
              <a:tr h="34453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Service-time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90%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95% CI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99%CI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040078"/>
                  </a:ext>
                </a:extLst>
              </a:tr>
              <a:tr h="34453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8916539"/>
                  </a:ext>
                </a:extLst>
              </a:tr>
              <a:tr h="34453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2361472"/>
                  </a:ext>
                </a:extLst>
              </a:tr>
              <a:tr h="34453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1.024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1.223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1.613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8501453"/>
                  </a:ext>
                </a:extLst>
              </a:tr>
              <a:tr h="34453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0.4656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0.5557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0.7329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020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63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C2BA-0C01-B5AB-2C7E-C7280A04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318" y="302231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mpact of the size of load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916B-36CF-4242-CF2B-4EECB94D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1. </a:t>
            </a:r>
            <a:r>
              <a:rPr lang="en-IN" sz="2400" dirty="0">
                <a:ea typeface="Calibri" panose="020F0502020204030204" pitchFamily="34" charset="0"/>
              </a:rPr>
              <a:t>O</a:t>
            </a:r>
            <a:r>
              <a:rPr lang="en-IN" sz="2400" dirty="0">
                <a:effectLst/>
                <a:ea typeface="Calibri" panose="020F0502020204030204" pitchFamily="34" charset="0"/>
              </a:rPr>
              <a:t>n the absolute sizes of the confidence intervals</a:t>
            </a:r>
            <a:endParaRPr lang="en-IN" sz="2400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B46BDE9-B91A-4747-51BB-1DEECF9CC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45" y="2601073"/>
            <a:ext cx="4123055" cy="3359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63A759-2A93-06A6-65B0-2D33F3DE3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69432"/>
              </p:ext>
            </p:extLst>
          </p:nvPr>
        </p:nvGraphicFramePr>
        <p:xfrm>
          <a:off x="838200" y="2691513"/>
          <a:ext cx="5875655" cy="1758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915">
                  <a:extLst>
                    <a:ext uri="{9D8B030D-6E8A-4147-A177-3AD203B41FA5}">
                      <a16:colId xmlns:a16="http://schemas.microsoft.com/office/drawing/2014/main" val="222788083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4264877024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476231254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82012765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Service-time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90%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99%CI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6575109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[-0.0043 0.0043]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[-0.0051 0.0051]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[-0.0067 0.0067]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9904479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[-0.0066 0.0066]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[-0.0079 0.0079]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[-0.0104 0.0104]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51351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[-0.0098 0.0098]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[-0.0117 0.0117]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[-0.0155 0.0155]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877506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[-0.0120 0.0120]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[-0.0143 0.0143]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[-0.0188 0.0188]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309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13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1E87-8E27-6DDC-CABC-7BC22BE5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5289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2.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On the Relative sizes of the confidence intervals</a:t>
            </a:r>
            <a:r>
              <a:rPr lang="en-IN" sz="24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9DFED7-1EAE-89CD-AFE5-51F014BD4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12053"/>
              </p:ext>
            </p:extLst>
          </p:nvPr>
        </p:nvGraphicFramePr>
        <p:xfrm>
          <a:off x="838200" y="1979751"/>
          <a:ext cx="5725160" cy="1812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4255640189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103030093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992911616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4258453388"/>
                    </a:ext>
                  </a:extLst>
                </a:gridCol>
              </a:tblGrid>
              <a:tr h="36246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Service-time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90%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99%CI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491669"/>
                  </a:ext>
                </a:extLst>
              </a:tr>
              <a:tr h="36246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[-0.0172 0.0172]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[-0.0205 0.0205]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[-0.0271 0.0271]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021542"/>
                  </a:ext>
                </a:extLst>
              </a:tr>
              <a:tr h="36246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[-0.0166 0.0166]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[-0.0198 0.0198]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[-0.0261 0.0261]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683362"/>
                  </a:ext>
                </a:extLst>
              </a:tr>
              <a:tr h="36246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[-0.0161 0.0161]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[-0.0193 0.0193]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[-0.0254 0.0254]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8763588"/>
                  </a:ext>
                </a:extLst>
              </a:tr>
              <a:tr h="36246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[-0.0152 0.0152]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[-0.0181 0.0181]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[-0.0239 0.0239]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637666"/>
                  </a:ext>
                </a:extLst>
              </a:tr>
            </a:tbl>
          </a:graphicData>
        </a:graphic>
      </p:graphicFrame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55CADE2-F6F9-FAA6-ABF9-EBA7DD6DA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44" y="1520507"/>
            <a:ext cx="4710430" cy="3816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73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22A9-09F9-58BA-2098-0A280551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mpact of the size of queuing ratio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9214-A33A-0BB7-4272-B127EC79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1. </a:t>
            </a:r>
            <a:r>
              <a:rPr lang="en-IN" sz="2400" dirty="0">
                <a:ea typeface="Calibri" panose="020F0502020204030204" pitchFamily="34" charset="0"/>
              </a:rPr>
              <a:t>O</a:t>
            </a:r>
            <a:r>
              <a:rPr lang="en-IN" sz="2400" dirty="0">
                <a:effectLst/>
                <a:ea typeface="Calibri" panose="020F0502020204030204" pitchFamily="34" charset="0"/>
              </a:rPr>
              <a:t>n the absolute sizes of the confidence intervals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97FBEDA-9DC4-A89F-3C39-FEF43058D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9023"/>
            <a:ext cx="4710430" cy="38379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4C599-D7BB-196F-9E08-4E00B3B5B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71622"/>
              </p:ext>
            </p:extLst>
          </p:nvPr>
        </p:nvGraphicFramePr>
        <p:xfrm>
          <a:off x="726141" y="2590800"/>
          <a:ext cx="5247192" cy="2070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798">
                  <a:extLst>
                    <a:ext uri="{9D8B030D-6E8A-4147-A177-3AD203B41FA5}">
                      <a16:colId xmlns:a16="http://schemas.microsoft.com/office/drawing/2014/main" val="4209499078"/>
                    </a:ext>
                  </a:extLst>
                </a:gridCol>
                <a:gridCol w="1311798">
                  <a:extLst>
                    <a:ext uri="{9D8B030D-6E8A-4147-A177-3AD203B41FA5}">
                      <a16:colId xmlns:a16="http://schemas.microsoft.com/office/drawing/2014/main" val="1104626526"/>
                    </a:ext>
                  </a:extLst>
                </a:gridCol>
                <a:gridCol w="1311798">
                  <a:extLst>
                    <a:ext uri="{9D8B030D-6E8A-4147-A177-3AD203B41FA5}">
                      <a16:colId xmlns:a16="http://schemas.microsoft.com/office/drawing/2014/main" val="650094150"/>
                    </a:ext>
                  </a:extLst>
                </a:gridCol>
                <a:gridCol w="1311798">
                  <a:extLst>
                    <a:ext uri="{9D8B030D-6E8A-4147-A177-3AD203B41FA5}">
                      <a16:colId xmlns:a16="http://schemas.microsoft.com/office/drawing/2014/main" val="343753911"/>
                    </a:ext>
                  </a:extLst>
                </a:gridCol>
              </a:tblGrid>
              <a:tr h="36396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Service-time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90%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99%CI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7597921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[-0.0063 0.0063]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[-0.0075 0.0075]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[-0.0099 0.0099]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078311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[-0.0081 0.0081]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[-0.0097 0.0097]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[-0.0128 0.0128]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0291702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[-0.0105 0.0105]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[-0.0125 0.0125]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[-0.0165 0.0165]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592192"/>
                  </a:ext>
                </a:extLst>
              </a:tr>
              <a:tr h="36396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[-0.0115 0.0115]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[-0.0137 0.0137]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[-0.0181 0.0181]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59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67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D5E7D-C707-C519-D03E-5600F98F5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49756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On the Relative sizes of the confidence intervals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19C944A-43E9-F9F8-535C-B2AF0C14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70" y="1839744"/>
            <a:ext cx="4710430" cy="38169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9F9636-B506-E12F-4B7E-48607A646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88100"/>
              </p:ext>
            </p:extLst>
          </p:nvPr>
        </p:nvGraphicFramePr>
        <p:xfrm>
          <a:off x="995081" y="2625212"/>
          <a:ext cx="5229264" cy="2087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316">
                  <a:extLst>
                    <a:ext uri="{9D8B030D-6E8A-4147-A177-3AD203B41FA5}">
                      <a16:colId xmlns:a16="http://schemas.microsoft.com/office/drawing/2014/main" val="3462396182"/>
                    </a:ext>
                  </a:extLst>
                </a:gridCol>
                <a:gridCol w="1307316">
                  <a:extLst>
                    <a:ext uri="{9D8B030D-6E8A-4147-A177-3AD203B41FA5}">
                      <a16:colId xmlns:a16="http://schemas.microsoft.com/office/drawing/2014/main" val="2717501411"/>
                    </a:ext>
                  </a:extLst>
                </a:gridCol>
                <a:gridCol w="1307316">
                  <a:extLst>
                    <a:ext uri="{9D8B030D-6E8A-4147-A177-3AD203B41FA5}">
                      <a16:colId xmlns:a16="http://schemas.microsoft.com/office/drawing/2014/main" val="1485931905"/>
                    </a:ext>
                  </a:extLst>
                </a:gridCol>
                <a:gridCol w="1307316">
                  <a:extLst>
                    <a:ext uri="{9D8B030D-6E8A-4147-A177-3AD203B41FA5}">
                      <a16:colId xmlns:a16="http://schemas.microsoft.com/office/drawing/2014/main" val="3948213127"/>
                    </a:ext>
                  </a:extLst>
                </a:gridCol>
              </a:tblGrid>
              <a:tr h="38039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Service-time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90%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99%CI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922338"/>
                  </a:ext>
                </a:extLst>
              </a:tr>
              <a:tr h="38039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[-0.026 0.026]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[-0.031 0.031]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[-0.0413 0.0413]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060488"/>
                  </a:ext>
                </a:extLst>
              </a:tr>
              <a:tr h="380393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40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[-0.0207 0.0207]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[-0.024 0.024]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[-0.032 0.032]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1199595"/>
                  </a:ext>
                </a:extLst>
              </a:tr>
              <a:tr h="38039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[-0.0173 0.0173]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[-0.0207 0.0207]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[-0.027 0.027]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635435"/>
                  </a:ext>
                </a:extLst>
              </a:tr>
              <a:tr h="38039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 0.0115]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[-0.0181 0.0181]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[-0.023 0.023]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3720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7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83EF85-6433-3CA1-DB34-CB8C2CC76A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rule-of-thumb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83EF85-6433-3CA1-DB34-CB8C2CC76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11710-C1DB-DFA9-5633-65F3F439C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"</m:t>
                        </m:r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Gill Sans MT" panose="020B0502020104020203" pitchFamily="34" charset="0"/>
                  </a:rPr>
                  <a:t> rule-of-thumb” states that reduction of Confidence interval by factor ‘f’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Gill Sans MT" panose="020B0502020104020203" pitchFamily="34" charset="0"/>
                  </a:rPr>
                  <a:t>  the effort. </a:t>
                </a:r>
                <a:endParaRPr lang="en-IN" sz="1800" dirty="0">
                  <a:solidFill>
                    <a:srgbClr val="000000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Gill Sans MT" panose="020B0502020104020203" pitchFamily="34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11710-C1DB-DFA9-5633-65F3F439C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DAE5D0-E967-AA5B-E263-867B40559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46880"/>
              </p:ext>
            </p:extLst>
          </p:nvPr>
        </p:nvGraphicFramePr>
        <p:xfrm>
          <a:off x="838200" y="2874907"/>
          <a:ext cx="5725160" cy="1454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3734903408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101826524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4100814116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166436615"/>
                    </a:ext>
                  </a:extLst>
                </a:gridCol>
              </a:tblGrid>
              <a:tr h="72731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Number of batches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Gill Sans MT" panose="020B05020201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90% CI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Gill Sans MT" panose="020B05020201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95% CI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Gill Sans MT" panose="020B05020201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99% CI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Gill Sans MT" panose="020B05020201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232797"/>
                  </a:ext>
                </a:extLst>
              </a:tr>
              <a:tr h="36365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Gill Sans MT" panose="020B05020201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[0.0240]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Gill Sans MT" panose="020B05020201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[0.0286]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Gill Sans MT" panose="020B05020201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[0.0377]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Gill Sans MT" panose="020B05020201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2283553"/>
                  </a:ext>
                </a:extLst>
              </a:tr>
              <a:tr h="36365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1800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Gill Sans MT" panose="020B05020201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[0.0072]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Gill Sans MT" panose="020B05020201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[0.0086]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Gill Sans MT" panose="020B05020201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[0.0114]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Gill Sans MT" panose="020B05020201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222578"/>
                  </a:ext>
                </a:extLst>
              </a:tr>
            </a:tbl>
          </a:graphicData>
        </a:graphic>
      </p:graphicFrame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BB6823B-541C-BB60-DD48-06CA21620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44" y="2400404"/>
            <a:ext cx="4710430" cy="3858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48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7D58-9A5E-5A0B-8221-D2020328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Impact of changing Queue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32E1-ABC8-7C13-278A-6DEB5643B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1. On load: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C0F4B1-72D3-2E37-E280-593ABFF4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27370"/>
              </p:ext>
            </p:extLst>
          </p:nvPr>
        </p:nvGraphicFramePr>
        <p:xfrm>
          <a:off x="768126" y="2480879"/>
          <a:ext cx="4854164" cy="1795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7875">
                  <a:extLst>
                    <a:ext uri="{9D8B030D-6E8A-4147-A177-3AD203B41FA5}">
                      <a16:colId xmlns:a16="http://schemas.microsoft.com/office/drawing/2014/main" val="2561841373"/>
                    </a:ext>
                  </a:extLst>
                </a:gridCol>
                <a:gridCol w="1617875">
                  <a:extLst>
                    <a:ext uri="{9D8B030D-6E8A-4147-A177-3AD203B41FA5}">
                      <a16:colId xmlns:a16="http://schemas.microsoft.com/office/drawing/2014/main" val="2371181231"/>
                    </a:ext>
                  </a:extLst>
                </a:gridCol>
                <a:gridCol w="1618414">
                  <a:extLst>
                    <a:ext uri="{9D8B030D-6E8A-4147-A177-3AD203B41FA5}">
                      <a16:colId xmlns:a16="http://schemas.microsoft.com/office/drawing/2014/main" val="1255539843"/>
                    </a:ext>
                  </a:extLst>
                </a:gridCol>
              </a:tblGrid>
              <a:tr h="44882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Queue-length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95% CI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Lag-1 autocorrelation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1272435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0.0133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-0.0868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8714742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0.019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-0.027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1620970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0.028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0.165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12280"/>
                  </a:ext>
                </a:extLst>
              </a:tr>
            </a:tbl>
          </a:graphicData>
        </a:graphic>
      </p:graphicFrame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E395F4C-03E5-A3D5-32E2-ADBE20B359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009" y="1901825"/>
            <a:ext cx="5731510" cy="4032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29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9397-2685-8DBD-8F8C-45DB331D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694"/>
            <a:ext cx="10515600" cy="5083269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2. On loss ratio: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1FA9F8-4E57-112A-596D-52A8050CF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6213"/>
              </p:ext>
            </p:extLst>
          </p:nvPr>
        </p:nvGraphicFramePr>
        <p:xfrm>
          <a:off x="838199" y="1869641"/>
          <a:ext cx="5195046" cy="1687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1490">
                  <a:extLst>
                    <a:ext uri="{9D8B030D-6E8A-4147-A177-3AD203B41FA5}">
                      <a16:colId xmlns:a16="http://schemas.microsoft.com/office/drawing/2014/main" val="1728517431"/>
                    </a:ext>
                  </a:extLst>
                </a:gridCol>
                <a:gridCol w="1731490">
                  <a:extLst>
                    <a:ext uri="{9D8B030D-6E8A-4147-A177-3AD203B41FA5}">
                      <a16:colId xmlns:a16="http://schemas.microsoft.com/office/drawing/2014/main" val="1935635045"/>
                    </a:ext>
                  </a:extLst>
                </a:gridCol>
                <a:gridCol w="1732066">
                  <a:extLst>
                    <a:ext uri="{9D8B030D-6E8A-4147-A177-3AD203B41FA5}">
                      <a16:colId xmlns:a16="http://schemas.microsoft.com/office/drawing/2014/main" val="1108562448"/>
                    </a:ext>
                  </a:extLst>
                </a:gridCol>
              </a:tblGrid>
              <a:tr h="42192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Queue-length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95% CI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Lag-1 autocorrelation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4361783"/>
                  </a:ext>
                </a:extLst>
              </a:tr>
              <a:tr h="42192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0.0134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0.0088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576260"/>
                  </a:ext>
                </a:extLst>
              </a:tr>
              <a:tr h="42192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0.0163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0.1176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736960"/>
                  </a:ext>
                </a:extLst>
              </a:tr>
              <a:tr h="42192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0.0093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0.1679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6989074"/>
                  </a:ext>
                </a:extLst>
              </a:tr>
            </a:tbl>
          </a:graphicData>
        </a:graphic>
      </p:graphicFrame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5F83689-21A8-77D4-0515-6FC74D224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915" y="2082324"/>
            <a:ext cx="4641215" cy="383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150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4172-BFB2-7389-38BA-22D2D6BD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901"/>
            <a:ext cx="10515600" cy="514206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3. Queuing Ratio: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9986FE-6C90-E174-36DB-86319554C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72442"/>
              </p:ext>
            </p:extLst>
          </p:nvPr>
        </p:nvGraphicFramePr>
        <p:xfrm>
          <a:off x="968188" y="2373303"/>
          <a:ext cx="5226424" cy="1373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1948">
                  <a:extLst>
                    <a:ext uri="{9D8B030D-6E8A-4147-A177-3AD203B41FA5}">
                      <a16:colId xmlns:a16="http://schemas.microsoft.com/office/drawing/2014/main" val="3974277843"/>
                    </a:ext>
                  </a:extLst>
                </a:gridCol>
                <a:gridCol w="1741948">
                  <a:extLst>
                    <a:ext uri="{9D8B030D-6E8A-4147-A177-3AD203B41FA5}">
                      <a16:colId xmlns:a16="http://schemas.microsoft.com/office/drawing/2014/main" val="2875490134"/>
                    </a:ext>
                  </a:extLst>
                </a:gridCol>
                <a:gridCol w="1742528">
                  <a:extLst>
                    <a:ext uri="{9D8B030D-6E8A-4147-A177-3AD203B41FA5}">
                      <a16:colId xmlns:a16="http://schemas.microsoft.com/office/drawing/2014/main" val="2942118362"/>
                    </a:ext>
                  </a:extLst>
                </a:gridCol>
              </a:tblGrid>
              <a:tr h="34348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Queue-length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95% CI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Lag-1 autocorrelation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5872792"/>
                  </a:ext>
                </a:extLst>
              </a:tr>
              <a:tr h="34348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9463549"/>
                  </a:ext>
                </a:extLst>
              </a:tr>
              <a:tr h="34348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0.0139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-0.0744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920465"/>
                  </a:ext>
                </a:extLst>
              </a:tr>
              <a:tr h="34348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0.0276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0.0901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756390"/>
                  </a:ext>
                </a:extLst>
              </a:tr>
            </a:tbl>
          </a:graphicData>
        </a:graphic>
      </p:graphicFrame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B14DDAD-D6C5-248E-D161-01123C7A5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643" y="1828277"/>
            <a:ext cx="4683125" cy="383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42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0EB8-06FA-A538-3F01-1A187A37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177" y="208837"/>
            <a:ext cx="10515600" cy="1325563"/>
          </a:xfrm>
        </p:spPr>
        <p:txBody>
          <a:bodyPr/>
          <a:lstStyle/>
          <a:p>
            <a:r>
              <a:rPr lang="en-IN" b="1" dirty="0"/>
              <a:t>Simulation Parameters: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E7CB9F-4116-3518-2C6C-3F082EB99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939189"/>
              </p:ext>
            </p:extLst>
          </p:nvPr>
        </p:nvGraphicFramePr>
        <p:xfrm>
          <a:off x="3140709" y="3429000"/>
          <a:ext cx="5910580" cy="1010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7645">
                  <a:extLst>
                    <a:ext uri="{9D8B030D-6E8A-4147-A177-3AD203B41FA5}">
                      <a16:colId xmlns:a16="http://schemas.microsoft.com/office/drawing/2014/main" val="3673635387"/>
                    </a:ext>
                  </a:extLst>
                </a:gridCol>
                <a:gridCol w="1477645">
                  <a:extLst>
                    <a:ext uri="{9D8B030D-6E8A-4147-A177-3AD203B41FA5}">
                      <a16:colId xmlns:a16="http://schemas.microsoft.com/office/drawing/2014/main" val="2825733190"/>
                    </a:ext>
                  </a:extLst>
                </a:gridCol>
                <a:gridCol w="1477645">
                  <a:extLst>
                    <a:ext uri="{9D8B030D-6E8A-4147-A177-3AD203B41FA5}">
                      <a16:colId xmlns:a16="http://schemas.microsoft.com/office/drawing/2014/main" val="1793488544"/>
                    </a:ext>
                  </a:extLst>
                </a:gridCol>
                <a:gridCol w="1477645">
                  <a:extLst>
                    <a:ext uri="{9D8B030D-6E8A-4147-A177-3AD203B41FA5}">
                      <a16:colId xmlns:a16="http://schemas.microsoft.com/office/drawing/2014/main" val="3429734193"/>
                    </a:ext>
                  </a:extLst>
                </a:gridCol>
              </a:tblGrid>
              <a:tr h="50548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Seed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E[Ta]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E[Ts]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Warm-up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986630"/>
                  </a:ext>
                </a:extLst>
              </a:tr>
              <a:tr h="50548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2002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5339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E9DC6F-9C10-2C68-7E82-B65B3697C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32522"/>
              </p:ext>
            </p:extLst>
          </p:nvPr>
        </p:nvGraphicFramePr>
        <p:xfrm>
          <a:off x="2437622" y="1690688"/>
          <a:ext cx="7316755" cy="1425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351">
                  <a:extLst>
                    <a:ext uri="{9D8B030D-6E8A-4147-A177-3AD203B41FA5}">
                      <a16:colId xmlns:a16="http://schemas.microsoft.com/office/drawing/2014/main" val="2284107393"/>
                    </a:ext>
                  </a:extLst>
                </a:gridCol>
                <a:gridCol w="1463351">
                  <a:extLst>
                    <a:ext uri="{9D8B030D-6E8A-4147-A177-3AD203B41FA5}">
                      <a16:colId xmlns:a16="http://schemas.microsoft.com/office/drawing/2014/main" val="1878268743"/>
                    </a:ext>
                  </a:extLst>
                </a:gridCol>
                <a:gridCol w="1463351">
                  <a:extLst>
                    <a:ext uri="{9D8B030D-6E8A-4147-A177-3AD203B41FA5}">
                      <a16:colId xmlns:a16="http://schemas.microsoft.com/office/drawing/2014/main" val="3119826839"/>
                    </a:ext>
                  </a:extLst>
                </a:gridCol>
                <a:gridCol w="1463351">
                  <a:extLst>
                    <a:ext uri="{9D8B030D-6E8A-4147-A177-3AD203B41FA5}">
                      <a16:colId xmlns:a16="http://schemas.microsoft.com/office/drawing/2014/main" val="3588405699"/>
                    </a:ext>
                  </a:extLst>
                </a:gridCol>
                <a:gridCol w="1463351">
                  <a:extLst>
                    <a:ext uri="{9D8B030D-6E8A-4147-A177-3AD203B41FA5}">
                      <a16:colId xmlns:a16="http://schemas.microsoft.com/office/drawing/2014/main" val="3292459948"/>
                    </a:ext>
                  </a:extLst>
                </a:gridCol>
              </a:tblGrid>
              <a:tr h="11449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Arrival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Server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Length of batches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Number of arrivals per batch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Queue length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771240"/>
                  </a:ext>
                </a:extLst>
              </a:tr>
              <a:tr h="28080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31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32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D4CA-3AD5-0BEB-E1A6-B3F94A5C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ea typeface="Calibri" panose="020F0502020204030204" pitchFamily="34" charset="0"/>
              </a:rPr>
              <a:t>I</a:t>
            </a:r>
            <a:r>
              <a:rPr lang="en-IN" b="1" dirty="0">
                <a:effectLst/>
                <a:ea typeface="Calibri" panose="020F0502020204030204" pitchFamily="34" charset="0"/>
              </a:rPr>
              <a:t>mpact of the type of the source process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8210-11C6-50D9-DBB7-AE562598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1. Loss Ratio: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AF872A-B051-8147-1608-F4514FF0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88520"/>
              </p:ext>
            </p:extLst>
          </p:nvPr>
        </p:nvGraphicFramePr>
        <p:xfrm>
          <a:off x="723303" y="2390336"/>
          <a:ext cx="5444416" cy="1325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4604">
                  <a:extLst>
                    <a:ext uri="{9D8B030D-6E8A-4147-A177-3AD203B41FA5}">
                      <a16:colId xmlns:a16="http://schemas.microsoft.com/office/drawing/2014/main" val="2743365901"/>
                    </a:ext>
                  </a:extLst>
                </a:gridCol>
                <a:gridCol w="1814604">
                  <a:extLst>
                    <a:ext uri="{9D8B030D-6E8A-4147-A177-3AD203B41FA5}">
                      <a16:colId xmlns:a16="http://schemas.microsoft.com/office/drawing/2014/main" val="2828017479"/>
                    </a:ext>
                  </a:extLst>
                </a:gridCol>
                <a:gridCol w="1815208">
                  <a:extLst>
                    <a:ext uri="{9D8B030D-6E8A-4147-A177-3AD203B41FA5}">
                      <a16:colId xmlns:a16="http://schemas.microsoft.com/office/drawing/2014/main" val="3482939269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System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Lag-1 autocorrelation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932160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D/M/1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0.0019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0.225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61925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U/M/1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0.0046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-0.0731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910939"/>
                  </a:ext>
                </a:extLst>
              </a:tr>
            </a:tbl>
          </a:graphicData>
        </a:graphic>
      </p:graphicFrame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4D89D27-C81D-6DDB-C4CE-1E1AB8CB1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12" y="1994124"/>
            <a:ext cx="5112385" cy="383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64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1B5E-D704-ABB8-DEDF-3EC1E748D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835"/>
            <a:ext cx="10515600" cy="5119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2. Queuing Ratio: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DB32A1-7396-2F9C-FB78-016738A55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72269"/>
              </p:ext>
            </p:extLst>
          </p:nvPr>
        </p:nvGraphicFramePr>
        <p:xfrm>
          <a:off x="642619" y="2215524"/>
          <a:ext cx="5725160" cy="1213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584625308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443387401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1627885209"/>
                    </a:ext>
                  </a:extLst>
                </a:gridCol>
              </a:tblGrid>
              <a:tr h="40449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System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Lag-1 autocorrelation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6077538"/>
                  </a:ext>
                </a:extLst>
              </a:tr>
              <a:tr h="40449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D/M/1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0.0358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0.1650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894600"/>
                  </a:ext>
                </a:extLst>
              </a:tr>
              <a:tr h="40449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U/M/1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0.0312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0.0684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048993"/>
                  </a:ext>
                </a:extLst>
              </a:tr>
            </a:tbl>
          </a:graphicData>
        </a:graphic>
      </p:graphicFrame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979FA0F-0153-4F6D-233D-147A6C83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76" y="1765281"/>
            <a:ext cx="5209540" cy="383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263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858F-BE88-A83D-1A0C-CCED3CEB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a typeface="Calibri" panose="020F0502020204030204" pitchFamily="34" charset="0"/>
              </a:rPr>
              <a:t>I</a:t>
            </a:r>
            <a:r>
              <a:rPr lang="en-IN" b="1" dirty="0">
                <a:effectLst/>
                <a:ea typeface="Calibri" panose="020F0502020204030204" pitchFamily="34" charset="0"/>
              </a:rPr>
              <a:t>mpact of the type of the server process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BCDE-9FB5-1A6B-0C9C-9AF43607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Loss Ratio: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B82378-083B-BCFD-48D5-CA94E4AE4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75566"/>
              </p:ext>
            </p:extLst>
          </p:nvPr>
        </p:nvGraphicFramePr>
        <p:xfrm>
          <a:off x="838200" y="2479983"/>
          <a:ext cx="57251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2237775453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814454578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4236445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System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Lag-1 autocorrelation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898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M/D/1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0.0135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798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M/D/1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0.1133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4481704"/>
                  </a:ext>
                </a:extLst>
              </a:tr>
            </a:tbl>
          </a:graphicData>
        </a:graphic>
      </p:graphicFrame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50A3B1B-2FE0-1EA3-25D8-75557A8E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55" y="1967230"/>
            <a:ext cx="4703445" cy="383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140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3A91-FA82-6D48-D786-C84944B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518"/>
            <a:ext cx="10515600" cy="50384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 Queuing Ratio: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9CA545-52F9-DD64-91B4-AE7F4C04F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90327"/>
              </p:ext>
            </p:extLst>
          </p:nvPr>
        </p:nvGraphicFramePr>
        <p:xfrm>
          <a:off x="838200" y="2354477"/>
          <a:ext cx="5404074" cy="1325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1158">
                  <a:extLst>
                    <a:ext uri="{9D8B030D-6E8A-4147-A177-3AD203B41FA5}">
                      <a16:colId xmlns:a16="http://schemas.microsoft.com/office/drawing/2014/main" val="3672332480"/>
                    </a:ext>
                  </a:extLst>
                </a:gridCol>
                <a:gridCol w="1801158">
                  <a:extLst>
                    <a:ext uri="{9D8B030D-6E8A-4147-A177-3AD203B41FA5}">
                      <a16:colId xmlns:a16="http://schemas.microsoft.com/office/drawing/2014/main" val="3576893266"/>
                    </a:ext>
                  </a:extLst>
                </a:gridCol>
                <a:gridCol w="1801758">
                  <a:extLst>
                    <a:ext uri="{9D8B030D-6E8A-4147-A177-3AD203B41FA5}">
                      <a16:colId xmlns:a16="http://schemas.microsoft.com/office/drawing/2014/main" val="4207097764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System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Lag-1 autocorrelation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8733236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M/D/1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0.0225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0.0259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349808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M/U/1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0.0257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0.1012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780103"/>
                  </a:ext>
                </a:extLst>
              </a:tr>
            </a:tbl>
          </a:graphicData>
        </a:graphic>
      </p:graphicFrame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BDBA589-F364-1FE1-3617-1E91EA312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57" y="1738770"/>
            <a:ext cx="5050155" cy="383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559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0C95-D264-986E-26B9-E6547519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41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</a:br>
            <a:r>
              <a:rPr lang="en-US" sz="3100" b="1" i="0" u="none" strike="noStrike" baseline="0" dirty="0">
                <a:solidFill>
                  <a:srgbClr val="000000"/>
                </a:solidFill>
                <a:latin typeface="+mn-lt"/>
              </a:rPr>
              <a:t>Compare the loss ratios for the M/M/K’’=10 system with those obtained for the M/D/K’’ and D/M/K’’ systems at 80 % load, and motivate your observations. (Why is the D/D/K’’ case trivial?) </a:t>
            </a:r>
            <a:b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</a:b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FA4168-8487-C222-1641-32113CCAA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00" y="2299593"/>
            <a:ext cx="4681341" cy="3815780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4A4605-4AA0-7388-E063-5903061F8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86086"/>
              </p:ext>
            </p:extLst>
          </p:nvPr>
        </p:nvGraphicFramePr>
        <p:xfrm>
          <a:off x="721659" y="2331012"/>
          <a:ext cx="5725160" cy="2195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859833081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785319357"/>
                    </a:ext>
                  </a:extLst>
                </a:gridCol>
              </a:tblGrid>
              <a:tr h="439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System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Lag-1 Autocorrelation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757532"/>
                  </a:ext>
                </a:extLst>
              </a:tr>
              <a:tr h="439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D/D/1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095500"/>
                  </a:ext>
                </a:extLst>
              </a:tr>
              <a:tr h="439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D/M/1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0.0719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15360"/>
                  </a:ext>
                </a:extLst>
              </a:tr>
              <a:tr h="439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M/D/1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-0.240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5285616"/>
                  </a:ext>
                </a:extLst>
              </a:tr>
              <a:tr h="439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M/M/1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0.989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9166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31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E8FC-EAFA-374D-52B5-ED37BC3F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</a:br>
            <a:r>
              <a:rPr lang="en-US" sz="3100" b="1" i="0" u="none" strike="noStrike" baseline="0" dirty="0">
                <a:solidFill>
                  <a:srgbClr val="000000"/>
                </a:solidFill>
                <a:latin typeface="+mn-lt"/>
              </a:rPr>
              <a:t>Compare the </a:t>
            </a:r>
            <a:r>
              <a:rPr lang="en-US" sz="3100" b="1" dirty="0">
                <a:solidFill>
                  <a:srgbClr val="000000"/>
                </a:solidFill>
                <a:latin typeface="+mn-lt"/>
              </a:rPr>
              <a:t>loss </a:t>
            </a:r>
            <a:r>
              <a:rPr lang="en-US" sz="3100" b="1" i="0" u="none" strike="noStrike" baseline="0" dirty="0">
                <a:solidFill>
                  <a:srgbClr val="000000"/>
                </a:solidFill>
                <a:latin typeface="+mn-lt"/>
              </a:rPr>
              <a:t>ratios for the M/M/K’’=10 system with those obtained for the M/U/K’’, U/M/K’’ and U/U/K’’ systems at 80 % load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B87C8-BCBB-E434-4994-BD32F5DC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88" y="1521110"/>
            <a:ext cx="4638672" cy="381578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2831C9-7085-B612-D101-32A1B760A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71019"/>
              </p:ext>
            </p:extLst>
          </p:nvPr>
        </p:nvGraphicFramePr>
        <p:xfrm>
          <a:off x="370840" y="2217267"/>
          <a:ext cx="5725160" cy="1691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4108019657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1438383750"/>
                    </a:ext>
                  </a:extLst>
                </a:gridCol>
              </a:tblGrid>
              <a:tr h="3382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System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Lag-1 Autocorrelation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313502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M/M/1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0.0989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432495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M/U/1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0.0369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891679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U/M/1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0.0302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121813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U/U/1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0.0851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23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57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5009-394C-2D29-AE48-A5A88E55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600" b="1" i="0" u="none" strike="noStrike" baseline="0" dirty="0">
                <a:solidFill>
                  <a:srgbClr val="000000"/>
                </a:solidFill>
                <a:latin typeface="+mn-lt"/>
              </a:rPr>
            </a:br>
            <a:r>
              <a:rPr lang="en-US" sz="3100" b="1" i="0" u="none" strike="noStrike" baseline="0" dirty="0">
                <a:solidFill>
                  <a:srgbClr val="000000"/>
                </a:solidFill>
                <a:latin typeface="+mn-lt"/>
              </a:rPr>
              <a:t>Compare the queuing ratios for the M/M/K’’=10 system with those obtained for the M/U/K’’, U/M/K’’ and U/U/K’’ systems at 80 % load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</a:b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5DCE531-3C8C-A178-84C6-BA09BB119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1" y="1994792"/>
            <a:ext cx="4681341" cy="3815780"/>
          </a:xfr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3A6F42-C127-6F02-D4D6-ADD221C5D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49118"/>
              </p:ext>
            </p:extLst>
          </p:nvPr>
        </p:nvGraphicFramePr>
        <p:xfrm>
          <a:off x="761118" y="2648392"/>
          <a:ext cx="5725160" cy="1561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1140610625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2473050354"/>
                    </a:ext>
                  </a:extLst>
                </a:gridCol>
              </a:tblGrid>
              <a:tr h="312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System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Lag-1 Autocorrelation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9864182"/>
                  </a:ext>
                </a:extLst>
              </a:tr>
              <a:tr h="312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M/M/1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-0.0641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1159033"/>
                  </a:ext>
                </a:extLst>
              </a:tr>
              <a:tr h="312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M/U/1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-0.0951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2545046"/>
                  </a:ext>
                </a:extLst>
              </a:tr>
              <a:tr h="312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U/M/1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0.0335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1921859"/>
                  </a:ext>
                </a:extLst>
              </a:tr>
              <a:tr h="312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U/U/1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-0.0059s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037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4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5EB5-6299-2B6C-A3A9-0F67F576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Effect of varying number and length of batches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0BF2-2E5D-6DF6-64D1-63A613FC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99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1. Autocorrelation: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7DBD7D7-927C-CF61-F444-29C64F79B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110" y="1825625"/>
            <a:ext cx="5057690" cy="35049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A0AD33-EFD7-FACB-4193-6D04707F5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90886"/>
              </p:ext>
            </p:extLst>
          </p:nvPr>
        </p:nvGraphicFramePr>
        <p:xfrm>
          <a:off x="370840" y="2444051"/>
          <a:ext cx="5725160" cy="2268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822571862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3753898388"/>
                    </a:ext>
                  </a:extLst>
                </a:gridCol>
              </a:tblGrid>
              <a:tr h="45361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Number of batches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Lag-1 Autocorrelation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3777379"/>
                  </a:ext>
                </a:extLst>
              </a:tr>
              <a:tr h="45361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0.1655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43921"/>
                  </a:ext>
                </a:extLst>
              </a:tr>
              <a:tr h="45361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0.1056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55393"/>
                  </a:ext>
                </a:extLst>
              </a:tr>
              <a:tr h="45361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0.1056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535912"/>
                  </a:ext>
                </a:extLst>
              </a:tr>
              <a:tr h="45361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0.0581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249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12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E61540B8-5D83-9B31-552C-81EC98218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605" y="1575969"/>
            <a:ext cx="4608195" cy="37060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AED419-7AA8-236E-7C5C-BEDEA35CD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60542"/>
              </p:ext>
            </p:extLst>
          </p:nvPr>
        </p:nvGraphicFramePr>
        <p:xfrm>
          <a:off x="601037" y="1801906"/>
          <a:ext cx="5725160" cy="2480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1913903528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1286365711"/>
                    </a:ext>
                  </a:extLst>
                </a:gridCol>
              </a:tblGrid>
              <a:tr h="31006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Number of Arrivals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Lag-1 Autocorrelation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926936"/>
                  </a:ext>
                </a:extLst>
              </a:tr>
              <a:tr h="31006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0.1654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852561"/>
                  </a:ext>
                </a:extLst>
              </a:tr>
              <a:tr h="31006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-0.0627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3396016"/>
                  </a:ext>
                </a:extLst>
              </a:tr>
              <a:tr h="310067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5000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0.0846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5095948"/>
                  </a:ext>
                </a:extLst>
              </a:tr>
              <a:tr h="31006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0.1197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530142"/>
                  </a:ext>
                </a:extLst>
              </a:tr>
              <a:tr h="31006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0.1350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625372"/>
                  </a:ext>
                </a:extLst>
              </a:tr>
              <a:tr h="31006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15000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0.097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5759552"/>
                  </a:ext>
                </a:extLst>
              </a:tr>
              <a:tr h="31006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0.049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22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00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CE87-8504-898E-E2B5-8B43E2BB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805"/>
            <a:ext cx="3883090" cy="765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2. Confidence Interval: </a:t>
            </a:r>
          </a:p>
        </p:txBody>
      </p:sp>
      <p:pic>
        <p:nvPicPr>
          <p:cNvPr id="6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54E9E14A-EF60-8EC8-3625-47CE92AF4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17" y="1436915"/>
            <a:ext cx="4711818" cy="38401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8F9E9B-D467-69F5-0B1B-130D209B0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8890"/>
              </p:ext>
            </p:extLst>
          </p:nvPr>
        </p:nvGraphicFramePr>
        <p:xfrm>
          <a:off x="535043" y="1972235"/>
          <a:ext cx="5725160" cy="2094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3455182143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4140177325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513374658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300460123"/>
                    </a:ext>
                  </a:extLst>
                </a:gridCol>
              </a:tblGrid>
              <a:tr h="29921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length of batches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90%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99%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2001406"/>
                  </a:ext>
                </a:extLst>
              </a:tr>
              <a:tr h="29921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0.024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0.028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0.037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515242"/>
                  </a:ext>
                </a:extLst>
              </a:tr>
              <a:tr h="29921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0.017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7912395"/>
                  </a:ext>
                </a:extLst>
              </a:tr>
              <a:tr h="29921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0.0074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0.0088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387329"/>
                  </a:ext>
                </a:extLst>
              </a:tr>
              <a:tr h="29921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0.0041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0.0066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9841406"/>
                  </a:ext>
                </a:extLst>
              </a:tr>
              <a:tr h="29921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0.0027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0.0036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7500020"/>
                  </a:ext>
                </a:extLst>
              </a:tr>
              <a:tr h="29921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0.0021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0.0028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7415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22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970665A-9810-5617-4F68-7FDECF3AF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693" y="1553150"/>
            <a:ext cx="4861643" cy="38818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D4592A-641B-3C54-3F8B-52A118BC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77072"/>
              </p:ext>
            </p:extLst>
          </p:nvPr>
        </p:nvGraphicFramePr>
        <p:xfrm>
          <a:off x="370840" y="1685364"/>
          <a:ext cx="5725160" cy="2662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2261654513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979330788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333934918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950453192"/>
                    </a:ext>
                  </a:extLst>
                </a:gridCol>
              </a:tblGrid>
              <a:tr h="59167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Number of batches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90%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99% CI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622533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0.049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0.059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0.078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459076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0.024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0.028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0.0377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149911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0.0166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0.0219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973075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0.0098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0.0117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0.0155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4003969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0.0062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0.0073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349081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0.0043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0.0051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023912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0.0031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0.0036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0.0048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3491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6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4987-9728-8300-391E-1B1C85DB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553" y="224241"/>
            <a:ext cx="10515600" cy="1325563"/>
          </a:xfrm>
        </p:spPr>
        <p:txBody>
          <a:bodyPr/>
          <a:lstStyle/>
          <a:p>
            <a:r>
              <a:rPr lang="en-IN" b="1" dirty="0"/>
              <a:t>Effect of changing Average Service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416B-33BA-786A-6AE0-DB98159F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3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1. On load, loss ratio and queuing ratio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685F77B-A9C5-8664-463E-CE4363520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71" y="2606934"/>
            <a:ext cx="4063806" cy="336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9619F16-217A-D2F4-4231-5499BCBBC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035" y="2699626"/>
            <a:ext cx="3967764" cy="3178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06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E5508CD-3E15-4AE8-1F4E-3D0747463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132" y="1170883"/>
            <a:ext cx="4384675" cy="3816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63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406473-28F6-6ABE-3741-6D88267ED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7" y="564775"/>
            <a:ext cx="11089341" cy="561218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/>
              <a:t>2. Confidence Interval: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4A7EFE7-AA96-C4D8-C3BC-88C117E93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45" y="1684841"/>
            <a:ext cx="4710430" cy="38379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B37505-3FAD-B1E5-3DD7-B04C9BA5A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34189"/>
              </p:ext>
            </p:extLst>
          </p:nvPr>
        </p:nvGraphicFramePr>
        <p:xfrm>
          <a:off x="860611" y="1792941"/>
          <a:ext cx="5112720" cy="3621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8180">
                  <a:extLst>
                    <a:ext uri="{9D8B030D-6E8A-4147-A177-3AD203B41FA5}">
                      <a16:colId xmlns:a16="http://schemas.microsoft.com/office/drawing/2014/main" val="4201486004"/>
                    </a:ext>
                  </a:extLst>
                </a:gridCol>
                <a:gridCol w="1278180">
                  <a:extLst>
                    <a:ext uri="{9D8B030D-6E8A-4147-A177-3AD203B41FA5}">
                      <a16:colId xmlns:a16="http://schemas.microsoft.com/office/drawing/2014/main" val="1719692325"/>
                    </a:ext>
                  </a:extLst>
                </a:gridCol>
                <a:gridCol w="1278180">
                  <a:extLst>
                    <a:ext uri="{9D8B030D-6E8A-4147-A177-3AD203B41FA5}">
                      <a16:colId xmlns:a16="http://schemas.microsoft.com/office/drawing/2014/main" val="276592904"/>
                    </a:ext>
                  </a:extLst>
                </a:gridCol>
                <a:gridCol w="1278180">
                  <a:extLst>
                    <a:ext uri="{9D8B030D-6E8A-4147-A177-3AD203B41FA5}">
                      <a16:colId xmlns:a16="http://schemas.microsoft.com/office/drawing/2014/main" val="1695705662"/>
                    </a:ext>
                  </a:extLst>
                </a:gridCol>
              </a:tblGrid>
              <a:tr h="724348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E[Ts]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90%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99%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335872"/>
                  </a:ext>
                </a:extLst>
              </a:tr>
              <a:tr h="724348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[-0.0043 0.0043 ]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[-0.005 0.005]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[-0.0067 0.0067]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793913"/>
                  </a:ext>
                </a:extLst>
              </a:tr>
              <a:tr h="724348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[-0.0066 0.0066 ]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[-0.0079 0.0079]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[-0.010 0.010]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4824399"/>
                  </a:ext>
                </a:extLst>
              </a:tr>
              <a:tr h="724348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[-0.0098 0.0098]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[-0.011 0.011]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[-0.0155 0.0155]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737813"/>
                  </a:ext>
                </a:extLst>
              </a:tr>
              <a:tr h="724348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[-0.012 0.012]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[-0.014 0.014]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[-0.0188 0.0188]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189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15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1146</Words>
  <Application>Microsoft Office PowerPoint</Application>
  <PresentationFormat>Widescreen</PresentationFormat>
  <Paragraphs>393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Gill Sans MT</vt:lpstr>
      <vt:lpstr>Times New Roman</vt:lpstr>
      <vt:lpstr>Office Theme</vt:lpstr>
      <vt:lpstr>                                                                                                                                                                         Group-Rubicx  ET2596 TASK-2 </vt:lpstr>
      <vt:lpstr>Simulation Parameters:</vt:lpstr>
      <vt:lpstr>Effect of varying number and length of batches</vt:lpstr>
      <vt:lpstr>PowerPoint Presentation</vt:lpstr>
      <vt:lpstr>PowerPoint Presentation</vt:lpstr>
      <vt:lpstr>PowerPoint Presentation</vt:lpstr>
      <vt:lpstr>Effect of changing Average Service Time</vt:lpstr>
      <vt:lpstr>PowerPoint Presentation</vt:lpstr>
      <vt:lpstr>PowerPoint Presentation</vt:lpstr>
      <vt:lpstr>Impact of the size of loss ratio: </vt:lpstr>
      <vt:lpstr>PowerPoint Presentation</vt:lpstr>
      <vt:lpstr>Impact of the size of load</vt:lpstr>
      <vt:lpstr>PowerPoint Presentation</vt:lpstr>
      <vt:lpstr>Impact of the size of queuing ratio</vt:lpstr>
      <vt:lpstr>PowerPoint Presentation</vt:lpstr>
      <vt:lpstr>f^2 rule-of-thumb</vt:lpstr>
      <vt:lpstr>Impact of changing Queue Size</vt:lpstr>
      <vt:lpstr>PowerPoint Presentation</vt:lpstr>
      <vt:lpstr>PowerPoint Presentation</vt:lpstr>
      <vt:lpstr>Impact of the type of the source process </vt:lpstr>
      <vt:lpstr>PowerPoint Presentation</vt:lpstr>
      <vt:lpstr>Impact of the type of the server process </vt:lpstr>
      <vt:lpstr>PowerPoint Presentation</vt:lpstr>
      <vt:lpstr> Compare the loss ratios for the M/M/K’’=10 system with those obtained for the M/D/K’’ and D/M/K’’ systems at 80 % load, and motivate your observations. (Why is the D/D/K’’ case trivial?)  </vt:lpstr>
      <vt:lpstr> Compare the loss ratios for the M/M/K’’=10 system with those obtained for the M/U/K’’, U/M/K’’ and U/U/K’’ systems at 80 % load  </vt:lpstr>
      <vt:lpstr> Compare the queuing ratios for the M/M/K’’=10 system with those obtained for the M/U/K’’, U/M/K’’ and U/U/K’’ systems at 80 % load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                                                                                       Group-Rubicx  ET2596 TASK-2 </dc:title>
  <dc:creator>Rajnandini Bhutada</dc:creator>
  <cp:lastModifiedBy>PS Omen</cp:lastModifiedBy>
  <cp:revision>5</cp:revision>
  <dcterms:created xsi:type="dcterms:W3CDTF">2022-10-20T13:46:18Z</dcterms:created>
  <dcterms:modified xsi:type="dcterms:W3CDTF">2022-10-21T09:24:38Z</dcterms:modified>
</cp:coreProperties>
</file>