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146847059" r:id="rId14"/>
    <p:sldId id="2146847060" r:id="rId15"/>
    <p:sldId id="2146847061"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4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lumMod val="75000"/>
                  </a:schemeClr>
                </a:solidFill>
                <a:latin typeface="Arial" panose="020B0604020202020204" pitchFamily="34" charset="0"/>
                <a:cs typeface="Arial" panose="020B0604020202020204" pitchFamily="34" charset="0"/>
              </a:rPr>
              <a:t>POWER</a:t>
            </a:r>
            <a:r>
              <a:rPr lang="en-US" dirty="0">
                <a:solidFill>
                  <a:schemeClr val="accent1">
                    <a:lumMod val="75000"/>
                  </a:schemeClr>
                </a:solidFill>
              </a:rPr>
              <a:t> System Fault Detection and Classification</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Parth Kapur  Graphic Era University B.Tech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58B794C-E9EA-795D-9BF9-112F5C09A757}"/>
              </a:ext>
            </a:extLst>
          </p:cNvPr>
          <p:cNvPicPr>
            <a:picLocks noGrp="1" noChangeAspect="1"/>
          </p:cNvPicPr>
          <p:nvPr>
            <p:ph idx="1"/>
          </p:nvPr>
        </p:nvPicPr>
        <p:blipFill>
          <a:blip r:embed="rId2"/>
          <a:stretch>
            <a:fillRect/>
          </a:stretch>
        </p:blipFill>
        <p:spPr>
          <a:xfrm>
            <a:off x="3104168" y="1301750"/>
            <a:ext cx="5983663" cy="4673600"/>
          </a:xfrm>
        </p:spPr>
      </p:pic>
    </p:spTree>
    <p:extLst>
      <p:ext uri="{BB962C8B-B14F-4D97-AF65-F5344CB8AC3E}">
        <p14:creationId xmlns:p14="http://schemas.microsoft.com/office/powerpoint/2010/main" val="38473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47179C8D-F90F-6304-1C05-390B38A85534}"/>
              </a:ext>
            </a:extLst>
          </p:cNvPr>
          <p:cNvPicPr>
            <a:picLocks noGrp="1" noChangeAspect="1"/>
          </p:cNvPicPr>
          <p:nvPr>
            <p:ph idx="1"/>
          </p:nvPr>
        </p:nvPicPr>
        <p:blipFill>
          <a:blip r:embed="rId2"/>
          <a:stretch>
            <a:fillRect/>
          </a:stretch>
        </p:blipFill>
        <p:spPr>
          <a:xfrm>
            <a:off x="3065545" y="1301750"/>
            <a:ext cx="6060910" cy="4673600"/>
          </a:xfrm>
        </p:spPr>
      </p:pic>
    </p:spTree>
    <p:extLst>
      <p:ext uri="{BB962C8B-B14F-4D97-AF65-F5344CB8AC3E}">
        <p14:creationId xmlns:p14="http://schemas.microsoft.com/office/powerpoint/2010/main" val="412871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2AC1E70-3D2E-9BB6-8D65-E4B12673F98A}"/>
              </a:ext>
            </a:extLst>
          </p:cNvPr>
          <p:cNvPicPr>
            <a:picLocks noGrp="1" noChangeAspect="1"/>
          </p:cNvPicPr>
          <p:nvPr>
            <p:ph idx="1"/>
          </p:nvPr>
        </p:nvPicPr>
        <p:blipFill>
          <a:blip r:embed="rId2"/>
          <a:stretch>
            <a:fillRect/>
          </a:stretch>
        </p:blipFill>
        <p:spPr>
          <a:xfrm>
            <a:off x="2794253" y="1301750"/>
            <a:ext cx="6603494" cy="4673600"/>
          </a:xfrm>
        </p:spPr>
      </p:pic>
    </p:spTree>
    <p:extLst>
      <p:ext uri="{BB962C8B-B14F-4D97-AF65-F5344CB8AC3E}">
        <p14:creationId xmlns:p14="http://schemas.microsoft.com/office/powerpoint/2010/main" val="2171852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34953" y="1482520"/>
            <a:ext cx="11029615" cy="4673324"/>
          </a:xfrm>
        </p:spPr>
        <p:txBody>
          <a:bodyPr/>
          <a:lstStyle/>
          <a:p>
            <a:pPr marL="0" indent="0">
              <a:buNone/>
            </a:pPr>
            <a:r>
              <a:rPr lang="en-US" sz="2400" dirty="0"/>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 </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Fault in the electricity line. This involves leveraging data analytics and machine learning techniques to detect the fault.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435" lvl="1" indent="-305435"/>
            <a:r>
              <a:rPr lang="en-US" sz="1200" b="1" dirty="0">
                <a:latin typeface="Calibri" panose="020F0502020204030204" pitchFamily="34" charset="0"/>
                <a:ea typeface="Calibri" panose="020F0502020204030204" pitchFamily="34" charset="0"/>
                <a:cs typeface="Calibri" panose="020F0502020204030204" pitchFamily="34" charset="0"/>
              </a:rPr>
              <a:t>Gathered simulated and historical voltage/current phasor data, both under fault and nominal conditions, as well as system-related context information.</a:t>
            </a: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Cleaned, synchronized, and normalized the data; added engineered features such as sequence components, power deviations, and rate of change features.</a:t>
            </a:r>
            <a:r>
              <a:rPr lang="en-IN" sz="1200" b="1" dirty="0">
                <a:latin typeface="Calibri" panose="020F0502020204030204" pitchFamily="34" charset="0"/>
                <a:ea typeface="Calibri" panose="020F0502020204030204" pitchFamily="34" charset="0"/>
                <a:cs typeface="Calibri" panose="020F0502020204030204" pitchFamily="34" charset="0"/>
              </a:rPr>
              <a:t> </a:t>
            </a: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Utilized IBM watsonx.ai </a:t>
            </a:r>
            <a:r>
              <a:rPr lang="en-US" sz="1200" b="1" dirty="0" err="1">
                <a:latin typeface="Calibri" panose="020F0502020204030204" pitchFamily="34" charset="0"/>
                <a:ea typeface="Calibri" panose="020F0502020204030204" pitchFamily="34" charset="0"/>
                <a:cs typeface="Calibri" panose="020F0502020204030204" pitchFamily="34" charset="0"/>
              </a:rPr>
              <a:t>AutoAI</a:t>
            </a:r>
            <a:r>
              <a:rPr lang="en-US" sz="1200" b="1" dirty="0">
                <a:latin typeface="Calibri" panose="020F0502020204030204" pitchFamily="34" charset="0"/>
                <a:ea typeface="Calibri" panose="020F0502020204030204" pitchFamily="34" charset="0"/>
                <a:cs typeface="Calibri" panose="020F0502020204030204" pitchFamily="34" charset="0"/>
              </a:rPr>
              <a:t> to select, train, and tune automatically the optimal multiclass classification model for fault detection.</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panose="020F0502020204030204" pitchFamily="34" charset="0"/>
                <a:ea typeface="Calibri" panose="020F0502020204030204" pitchFamily="34" charset="0"/>
                <a:cs typeface="Calibri" panose="020F0502020204030204" pitchFamily="34" charset="0"/>
              </a:rPr>
              <a:t>Develop </a:t>
            </a:r>
            <a:r>
              <a:rPr lang="en-US" sz="1200" b="1" dirty="0">
                <a:latin typeface="Calibri" panose="020F0502020204030204" pitchFamily="34" charset="0"/>
                <a:ea typeface="Calibri" panose="020F0502020204030204" pitchFamily="34" charset="0"/>
                <a:cs typeface="Calibri" panose="020F0502020204030204" pitchFamily="34" charset="0"/>
              </a:rPr>
              <a:t>Used the model as a real-time inference service coupled with grid monitoring systems to provide instantaneous fault alerts.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Evaluated performance in terms of precision, recall, F1-score, confusion matrix, and detection latency to minimize false alarms.</a:t>
            </a:r>
            <a:br>
              <a:rPr lang="en-US" dirty="0"/>
            </a:br>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1600" dirty="0">
                <a:solidFill>
                  <a:srgbClr val="0F0F0F"/>
                </a:solidFill>
                <a:latin typeface="Calibri" panose="020F0502020204030204" pitchFamily="34" charset="0"/>
                <a:ea typeface="Calibri" panose="020F0502020204030204" pitchFamily="34" charset="0"/>
                <a:cs typeface="Calibri" panose="020F0502020204030204" pitchFamily="34" charset="0"/>
              </a:rPr>
              <a:t>The system consumes real-time voltage and current phasor data, preprocesses and extracts features, and applies an </a:t>
            </a:r>
            <a:r>
              <a:rPr lang="en-US" sz="1600" dirty="0" err="1">
                <a:solidFill>
                  <a:srgbClr val="0F0F0F"/>
                </a:solidFill>
                <a:latin typeface="Calibri" panose="020F0502020204030204" pitchFamily="34" charset="0"/>
                <a:ea typeface="Calibri" panose="020F0502020204030204" pitchFamily="34" charset="0"/>
                <a:cs typeface="Calibri" panose="020F0502020204030204" pitchFamily="34" charset="0"/>
              </a:rPr>
              <a:t>AutoAI</a:t>
            </a:r>
            <a:r>
              <a:rPr lang="en-US" sz="1600" dirty="0">
                <a:solidFill>
                  <a:srgbClr val="0F0F0F"/>
                </a:solidFill>
                <a:latin typeface="Calibri" panose="020F0502020204030204" pitchFamily="34" charset="0"/>
                <a:ea typeface="Calibri" panose="020F0502020204030204" pitchFamily="34" charset="0"/>
                <a:cs typeface="Calibri" panose="020F0502020204030204" pitchFamily="34" charset="0"/>
              </a:rPr>
              <a:t>-trained machine learning model in IBM watsonx.ai to classify operational conditions. The model deployed to the field produces fault type prediction in real-time, initiating alerts for swift response and grid protection.</a:t>
            </a:r>
            <a:endParaRPr lang="en-IN" sz="1600"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r>
              <a:rPr lang="en-IN" sz="1400" b="1" dirty="0">
                <a:ea typeface="+mn-lt"/>
                <a:cs typeface="+mn-lt"/>
              </a:rPr>
              <a:t>Algorithm Selection:</a:t>
            </a:r>
            <a:endParaRPr lang="en-IN" sz="1400" dirty="0"/>
          </a:p>
          <a:p>
            <a:pPr marL="629920" lvl="1" indent="-305435"/>
            <a:r>
              <a:rPr lang="en-IN" dirty="0"/>
              <a:t>We used IBM </a:t>
            </a:r>
            <a:r>
              <a:rPr lang="en-IN" dirty="0" err="1"/>
              <a:t>watsonx.ai’s</a:t>
            </a:r>
            <a:r>
              <a:rPr lang="en-IN" dirty="0"/>
              <a:t> </a:t>
            </a:r>
            <a:r>
              <a:rPr lang="en-IN" dirty="0" err="1"/>
              <a:t>AutoAI</a:t>
            </a:r>
            <a:r>
              <a:rPr lang="en-IN" dirty="0"/>
              <a:t> to automatically evaluate multiple supervised machine learning algorithms (e.g., Random Forest, Gradient Boosting, Logistic Regression) and select the best-performing model for multiclass fault classification. </a:t>
            </a:r>
            <a:r>
              <a:rPr lang="en-IN" dirty="0" err="1"/>
              <a:t>AutoAI</a:t>
            </a:r>
            <a:r>
              <a:rPr lang="en-IN" dirty="0"/>
              <a:t> was chosen for its ability to optimize preprocessing, feature engineering, and hyperparameters, ensuring high accuracy and minimal latency.</a:t>
            </a:r>
          </a:p>
          <a:p>
            <a:pPr marL="305435" indent="-305435"/>
            <a:r>
              <a:rPr lang="en-IN" sz="1400" b="1" dirty="0">
                <a:ea typeface="+mn-lt"/>
                <a:cs typeface="+mn-lt"/>
              </a:rPr>
              <a:t>Data Input:</a:t>
            </a:r>
            <a:endParaRPr lang="en-IN" sz="1400" dirty="0"/>
          </a:p>
          <a:p>
            <a:pPr marL="629920" lvl="1" indent="-305435"/>
            <a:r>
              <a:rPr lang="en-US" dirty="0"/>
              <a:t>The model takes voltage and current phasor measurements, sequence elements (compositive, negative, zero), power deviations, rate of change indicators, and system contextual information like load condition and topological changes.</a:t>
            </a:r>
            <a:endParaRPr lang="en-IN" dirty="0"/>
          </a:p>
          <a:p>
            <a:pPr marL="305435" indent="-305435"/>
            <a:r>
              <a:rPr lang="en-IN" sz="1400" b="1" dirty="0">
                <a:ea typeface="+mn-lt"/>
                <a:cs typeface="+mn-lt"/>
              </a:rPr>
              <a:t>Training Process:</a:t>
            </a:r>
            <a:endParaRPr lang="en-IN" sz="1400" dirty="0"/>
          </a:p>
          <a:p>
            <a:pPr marL="629920" lvl="1" indent="-305435"/>
            <a:r>
              <a:rPr lang="en-US" dirty="0"/>
              <a:t>Simulated and historical labeled data were divided into training and test sets, where </a:t>
            </a:r>
            <a:r>
              <a:rPr lang="en-US" dirty="0" err="1"/>
              <a:t>AutoAI</a:t>
            </a:r>
            <a:r>
              <a:rPr lang="en-US" dirty="0"/>
              <a:t> conducted automated feature selection, transformation, and hyperparameter optimization. Stratified cross-validation maintained well-balanced representation of every fault type and enhanced generalization.</a:t>
            </a:r>
            <a:br>
              <a:rPr lang="en-US" dirty="0"/>
            </a:br>
            <a:endParaRPr lang="en-IN" dirty="0"/>
          </a:p>
          <a:p>
            <a:pPr marL="305435" indent="-305435"/>
            <a:r>
              <a:rPr lang="en-IN" sz="1400" b="1" dirty="0">
                <a:ea typeface="+mn-lt"/>
                <a:cs typeface="+mn-lt"/>
              </a:rPr>
              <a:t>Prediction Process:</a:t>
            </a:r>
            <a:endParaRPr lang="en-IN" sz="1400" dirty="0"/>
          </a:p>
          <a:p>
            <a:pPr marL="629920" lvl="1" indent="-305435"/>
            <a:r>
              <a:rPr lang="en-US" dirty="0"/>
              <a:t>In real-time operation, received phasor measurements are preprocessed and converted utilizing the same pipeline from training, subsequently fed to the model to determine conditions as normal or as particular fault types. The system provides fault type and confidence score for direct operator action.</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68F35A91-402A-8A04-FCCD-CFF5A7EB77CE}"/>
              </a:ext>
            </a:extLst>
          </p:cNvPr>
          <p:cNvPicPr>
            <a:picLocks noGrp="1" noChangeAspect="1"/>
          </p:cNvPicPr>
          <p:nvPr>
            <p:ph idx="1"/>
          </p:nvPr>
        </p:nvPicPr>
        <p:blipFill>
          <a:blip r:embed="rId2"/>
          <a:stretch>
            <a:fillRect/>
          </a:stretch>
        </p:blipFill>
        <p:spPr>
          <a:xfrm>
            <a:off x="388022" y="1258816"/>
            <a:ext cx="5009478" cy="2552700"/>
          </a:xfrm>
        </p:spPr>
      </p:pic>
      <p:pic>
        <p:nvPicPr>
          <p:cNvPr id="9" name="Picture 8">
            <a:extLst>
              <a:ext uri="{FF2B5EF4-FFF2-40B4-BE49-F238E27FC236}">
                <a16:creationId xmlns:a16="http://schemas.microsoft.com/office/drawing/2014/main" id="{4F03FF4C-BEA9-9CD0-C29F-EBEEF9A350FA}"/>
              </a:ext>
            </a:extLst>
          </p:cNvPr>
          <p:cNvPicPr>
            <a:picLocks noChangeAspect="1"/>
          </p:cNvPicPr>
          <p:nvPr/>
        </p:nvPicPr>
        <p:blipFill>
          <a:blip r:embed="rId3"/>
          <a:stretch>
            <a:fillRect/>
          </a:stretch>
        </p:blipFill>
        <p:spPr>
          <a:xfrm>
            <a:off x="6883400" y="1232452"/>
            <a:ext cx="4527547" cy="2540663"/>
          </a:xfrm>
          <a:prstGeom prst="rect">
            <a:avLst/>
          </a:prstGeom>
        </p:spPr>
      </p:pic>
      <p:pic>
        <p:nvPicPr>
          <p:cNvPr id="11" name="Picture 10">
            <a:extLst>
              <a:ext uri="{FF2B5EF4-FFF2-40B4-BE49-F238E27FC236}">
                <a16:creationId xmlns:a16="http://schemas.microsoft.com/office/drawing/2014/main" id="{E127AF73-BBB1-CD6D-515F-78FB20140518}"/>
              </a:ext>
            </a:extLst>
          </p:cNvPr>
          <p:cNvPicPr>
            <a:picLocks noChangeAspect="1"/>
          </p:cNvPicPr>
          <p:nvPr/>
        </p:nvPicPr>
        <p:blipFill>
          <a:blip r:embed="rId4"/>
          <a:stretch>
            <a:fillRect/>
          </a:stretch>
        </p:blipFill>
        <p:spPr>
          <a:xfrm>
            <a:off x="3867150" y="4211347"/>
            <a:ext cx="4889500" cy="234573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machine learning-based fault detection system developed using IBM watsonx.ai </a:t>
            </a:r>
            <a:r>
              <a:rPr lang="en-US" sz="2000" dirty="0" err="1"/>
              <a:t>AutoAI</a:t>
            </a:r>
            <a:r>
              <a:rPr lang="en-US" sz="2000" dirty="0"/>
              <a:t> successfully identifies and classifies various power distribution faults with high accuracy and low latency. By leveraging phasor measurement data and automated model optimization, the solution enables rapid fault diagnosis, enhancing grid reliability, reducing downtime, and supporting proactive maintenance.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dirty="0"/>
              <a:t>The system can be extended to include fault location estimation, integration with predictive maintenance systems, and adaptation to different grid topologies. Incorporating streaming analytics, IoT sensor networks, and advanced deep learning models can further improve detection accuracy and robustness against evolving grid conditions.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263</TotalTime>
  <Words>671</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POWER System Fault Detection and Classification</vt:lpstr>
      <vt:lpstr>OUTLINE</vt:lpstr>
      <vt:lpstr>Problem Statement</vt:lpstr>
      <vt:lpstr>Proposed Solution</vt:lpstr>
      <vt:lpstr>System  Approach</vt:lpstr>
      <vt:lpstr>Algorithm &amp; Deployment</vt:lpstr>
      <vt:lpstr>Result</vt:lpstr>
      <vt:lpstr>Conclusion</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Parth Kapur</cp:lastModifiedBy>
  <cp:revision>25</cp:revision>
  <dcterms:created xsi:type="dcterms:W3CDTF">2021-05-26T16:50:10Z</dcterms:created>
  <dcterms:modified xsi:type="dcterms:W3CDTF">2025-08-03T21:48:20Z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