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7"/>
  </p:notesMasterIdLst>
  <p:sldIdLst>
    <p:sldId id="256" r:id="rId2"/>
    <p:sldId id="299" r:id="rId3"/>
    <p:sldId id="257" r:id="rId4"/>
    <p:sldId id="259" r:id="rId5"/>
    <p:sldId id="260" r:id="rId6"/>
    <p:sldId id="318" r:id="rId7"/>
    <p:sldId id="320" r:id="rId8"/>
    <p:sldId id="285" r:id="rId9"/>
    <p:sldId id="321" r:id="rId10"/>
    <p:sldId id="322" r:id="rId11"/>
    <p:sldId id="323" r:id="rId12"/>
    <p:sldId id="324" r:id="rId13"/>
    <p:sldId id="325" r:id="rId14"/>
    <p:sldId id="287" r:id="rId15"/>
    <p:sldId id="289" r:id="rId16"/>
    <p:sldId id="290" r:id="rId17"/>
    <p:sldId id="293" r:id="rId18"/>
    <p:sldId id="327" r:id="rId19"/>
    <p:sldId id="326" r:id="rId20"/>
    <p:sldId id="328" r:id="rId21"/>
    <p:sldId id="329" r:id="rId22"/>
    <p:sldId id="330" r:id="rId23"/>
    <p:sldId id="331" r:id="rId24"/>
    <p:sldId id="333" r:id="rId25"/>
    <p:sldId id="335" r:id="rId26"/>
  </p:sldIdLst>
  <p:sldSz cx="9144000" cy="5143500" type="screen16x9"/>
  <p:notesSz cx="6858000" cy="9144000"/>
  <p:embeddedFontLst>
    <p:embeddedFont>
      <p:font typeface="Microsoft YaHei Light" panose="020B0502040204020203" pitchFamily="34" charset="-122"/>
      <p:regular r:id="rId28"/>
    </p:embeddedFont>
    <p:embeddedFont>
      <p:font typeface="Segoe UI" panose="020B0502040204020203" pitchFamily="34" charset="0"/>
      <p:regular r:id="rId29"/>
      <p:bold r:id="rId30"/>
      <p:italic r:id="rId31"/>
      <p:boldItalic r:id="rId32"/>
    </p:embeddedFont>
    <p:embeddedFont>
      <p:font typeface="Titillium Web" panose="020B0604020202020204" charset="0"/>
      <p:bold r:id="rId33"/>
      <p:boldItalic r:id="rId34"/>
    </p:embeddedFont>
    <p:embeddedFont>
      <p:font typeface="Titillium Web ExtraLight" panose="020B0604020202020204" charset="0"/>
      <p:bold r:id="rId35"/>
      <p:boldItalic r:id="rId36"/>
    </p:embeddedFont>
    <p:embeddedFont>
      <p:font typeface="Titillium Web Light" panose="020B0604020202020204" charset="0"/>
      <p:bold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B525AEDA-BF23-4E90-BB9F-F8268113E40F}">
          <p14:sldIdLst>
            <p14:sldId id="256"/>
            <p14:sldId id="299"/>
            <p14:sldId id="257"/>
            <p14:sldId id="259"/>
            <p14:sldId id="260"/>
            <p14:sldId id="318"/>
            <p14:sldId id="320"/>
            <p14:sldId id="285"/>
            <p14:sldId id="321"/>
            <p14:sldId id="322"/>
            <p14:sldId id="323"/>
            <p14:sldId id="324"/>
            <p14:sldId id="325"/>
            <p14:sldId id="287"/>
            <p14:sldId id="289"/>
            <p14:sldId id="290"/>
          </p14:sldIdLst>
        </p14:section>
        <p14:section name="Untitled Section" id="{C484B8FB-781D-4E0A-850F-0002FDB2AAD8}">
          <p14:sldIdLst>
            <p14:sldId id="293"/>
            <p14:sldId id="327"/>
            <p14:sldId id="326"/>
            <p14:sldId id="328"/>
            <p14:sldId id="329"/>
            <p14:sldId id="330"/>
            <p14:sldId id="331"/>
            <p14:sldId id="333"/>
            <p14:sldId id="33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DES BRIAN RONALD" initials="MB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panose="00000500000000000000"/>
              <a:buNone/>
              <a:defRPr sz="3600" b="1">
                <a:solidFill>
                  <a:schemeClr val="lt1"/>
                </a:solidFill>
                <a:latin typeface="Titillium Web" panose="00000500000000000000"/>
                <a:ea typeface="Titillium Web" panose="00000500000000000000"/>
                <a:cs typeface="Titillium Web" panose="00000500000000000000"/>
                <a:sym typeface="Titillium Web" panose="00000500000000000000"/>
              </a:defRPr>
            </a:lvl1pPr>
            <a:lvl2pPr lvl="1">
              <a:spcBef>
                <a:spcPts val="0"/>
              </a:spcBef>
              <a:spcAft>
                <a:spcPts val="0"/>
              </a:spcAft>
              <a:buClr>
                <a:schemeClr val="lt1"/>
              </a:buClr>
              <a:buSzPts val="3600"/>
              <a:buFont typeface="Titillium Web" panose="00000500000000000000"/>
              <a:buNone/>
              <a:defRPr sz="3600" b="1">
                <a:solidFill>
                  <a:schemeClr val="lt1"/>
                </a:solidFill>
                <a:latin typeface="Titillium Web" panose="00000500000000000000"/>
                <a:ea typeface="Titillium Web" panose="00000500000000000000"/>
                <a:cs typeface="Titillium Web" panose="00000500000000000000"/>
                <a:sym typeface="Titillium Web" panose="00000500000000000000"/>
              </a:defRPr>
            </a:lvl2pPr>
            <a:lvl3pPr lvl="2">
              <a:spcBef>
                <a:spcPts val="0"/>
              </a:spcBef>
              <a:spcAft>
                <a:spcPts val="0"/>
              </a:spcAft>
              <a:buClr>
                <a:schemeClr val="lt1"/>
              </a:buClr>
              <a:buSzPts val="3600"/>
              <a:buFont typeface="Titillium Web" panose="00000500000000000000"/>
              <a:buNone/>
              <a:defRPr sz="3600" b="1">
                <a:solidFill>
                  <a:schemeClr val="lt1"/>
                </a:solidFill>
                <a:latin typeface="Titillium Web" panose="00000500000000000000"/>
                <a:ea typeface="Titillium Web" panose="00000500000000000000"/>
                <a:cs typeface="Titillium Web" panose="00000500000000000000"/>
                <a:sym typeface="Titillium Web" panose="00000500000000000000"/>
              </a:defRPr>
            </a:lvl3pPr>
            <a:lvl4pPr lvl="3">
              <a:spcBef>
                <a:spcPts val="0"/>
              </a:spcBef>
              <a:spcAft>
                <a:spcPts val="0"/>
              </a:spcAft>
              <a:buClr>
                <a:schemeClr val="lt1"/>
              </a:buClr>
              <a:buSzPts val="3600"/>
              <a:buFont typeface="Titillium Web" panose="00000500000000000000"/>
              <a:buNone/>
              <a:defRPr sz="3600" b="1">
                <a:solidFill>
                  <a:schemeClr val="lt1"/>
                </a:solidFill>
                <a:latin typeface="Titillium Web" panose="00000500000000000000"/>
                <a:ea typeface="Titillium Web" panose="00000500000000000000"/>
                <a:cs typeface="Titillium Web" panose="00000500000000000000"/>
                <a:sym typeface="Titillium Web" panose="00000500000000000000"/>
              </a:defRPr>
            </a:lvl4pPr>
            <a:lvl5pPr lvl="4">
              <a:spcBef>
                <a:spcPts val="0"/>
              </a:spcBef>
              <a:spcAft>
                <a:spcPts val="0"/>
              </a:spcAft>
              <a:buClr>
                <a:schemeClr val="lt1"/>
              </a:buClr>
              <a:buSzPts val="3600"/>
              <a:buFont typeface="Titillium Web" panose="00000500000000000000"/>
              <a:buNone/>
              <a:defRPr sz="3600" b="1">
                <a:solidFill>
                  <a:schemeClr val="lt1"/>
                </a:solidFill>
                <a:latin typeface="Titillium Web" panose="00000500000000000000"/>
                <a:ea typeface="Titillium Web" panose="00000500000000000000"/>
                <a:cs typeface="Titillium Web" panose="00000500000000000000"/>
                <a:sym typeface="Titillium Web" panose="00000500000000000000"/>
              </a:defRPr>
            </a:lvl5pPr>
            <a:lvl6pPr lvl="5">
              <a:spcBef>
                <a:spcPts val="0"/>
              </a:spcBef>
              <a:spcAft>
                <a:spcPts val="0"/>
              </a:spcAft>
              <a:buClr>
                <a:schemeClr val="lt1"/>
              </a:buClr>
              <a:buSzPts val="3600"/>
              <a:buFont typeface="Titillium Web" panose="00000500000000000000"/>
              <a:buNone/>
              <a:defRPr sz="3600" b="1">
                <a:solidFill>
                  <a:schemeClr val="lt1"/>
                </a:solidFill>
                <a:latin typeface="Titillium Web" panose="00000500000000000000"/>
                <a:ea typeface="Titillium Web" panose="00000500000000000000"/>
                <a:cs typeface="Titillium Web" panose="00000500000000000000"/>
                <a:sym typeface="Titillium Web" panose="00000500000000000000"/>
              </a:defRPr>
            </a:lvl6pPr>
            <a:lvl7pPr lvl="6">
              <a:spcBef>
                <a:spcPts val="0"/>
              </a:spcBef>
              <a:spcAft>
                <a:spcPts val="0"/>
              </a:spcAft>
              <a:buClr>
                <a:schemeClr val="lt1"/>
              </a:buClr>
              <a:buSzPts val="3600"/>
              <a:buFont typeface="Titillium Web" panose="00000500000000000000"/>
              <a:buNone/>
              <a:defRPr sz="3600" b="1">
                <a:solidFill>
                  <a:schemeClr val="lt1"/>
                </a:solidFill>
                <a:latin typeface="Titillium Web" panose="00000500000000000000"/>
                <a:ea typeface="Titillium Web" panose="00000500000000000000"/>
                <a:cs typeface="Titillium Web" panose="00000500000000000000"/>
                <a:sym typeface="Titillium Web" panose="00000500000000000000"/>
              </a:defRPr>
            </a:lvl7pPr>
            <a:lvl8pPr lvl="7">
              <a:spcBef>
                <a:spcPts val="0"/>
              </a:spcBef>
              <a:spcAft>
                <a:spcPts val="0"/>
              </a:spcAft>
              <a:buClr>
                <a:schemeClr val="lt1"/>
              </a:buClr>
              <a:buSzPts val="3600"/>
              <a:buFont typeface="Titillium Web" panose="00000500000000000000"/>
              <a:buNone/>
              <a:defRPr sz="3600" b="1">
                <a:solidFill>
                  <a:schemeClr val="lt1"/>
                </a:solidFill>
                <a:latin typeface="Titillium Web" panose="00000500000000000000"/>
                <a:ea typeface="Titillium Web" panose="00000500000000000000"/>
                <a:cs typeface="Titillium Web" panose="00000500000000000000"/>
                <a:sym typeface="Titillium Web" panose="00000500000000000000"/>
              </a:defRPr>
            </a:lvl8pPr>
            <a:lvl9pPr lvl="8">
              <a:spcBef>
                <a:spcPts val="0"/>
              </a:spcBef>
              <a:spcAft>
                <a:spcPts val="0"/>
              </a:spcAft>
              <a:buClr>
                <a:schemeClr val="lt1"/>
              </a:buClr>
              <a:buSzPts val="3600"/>
              <a:buFont typeface="Titillium Web" panose="00000500000000000000"/>
              <a:buNone/>
              <a:defRPr sz="3600" b="1">
                <a:solidFill>
                  <a:schemeClr val="lt1"/>
                </a:solidFill>
                <a:latin typeface="Titillium Web" panose="00000500000000000000"/>
                <a:ea typeface="Titillium Web" panose="00000500000000000000"/>
                <a:cs typeface="Titillium Web" panose="00000500000000000000"/>
                <a:sym typeface="Titillium Web" panose="00000500000000000000"/>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panose="00000500000000000000"/>
              <a:buChar char="▰"/>
              <a:defRPr sz="2400">
                <a:solidFill>
                  <a:schemeClr val="lt1"/>
                </a:solidFill>
                <a:latin typeface="Titillium Web Light" panose="00000500000000000000"/>
                <a:ea typeface="Titillium Web Light" panose="00000500000000000000"/>
                <a:cs typeface="Titillium Web Light" panose="00000500000000000000"/>
                <a:sym typeface="Titillium Web Light" panose="00000500000000000000"/>
              </a:defRPr>
            </a:lvl1pPr>
            <a:lvl2pPr marL="914400" lvl="1" indent="-381000">
              <a:spcBef>
                <a:spcPts val="0"/>
              </a:spcBef>
              <a:spcAft>
                <a:spcPts val="0"/>
              </a:spcAft>
              <a:buClr>
                <a:schemeClr val="lt1"/>
              </a:buClr>
              <a:buSzPts val="2400"/>
              <a:buFont typeface="Titillium Web Light" panose="00000500000000000000"/>
              <a:buChar char="○"/>
              <a:defRPr sz="2400">
                <a:solidFill>
                  <a:schemeClr val="lt1"/>
                </a:solidFill>
                <a:latin typeface="Titillium Web Light" panose="00000500000000000000"/>
                <a:ea typeface="Titillium Web Light" panose="00000500000000000000"/>
                <a:cs typeface="Titillium Web Light" panose="00000500000000000000"/>
                <a:sym typeface="Titillium Web Light" panose="00000500000000000000"/>
              </a:defRPr>
            </a:lvl2pPr>
            <a:lvl3pPr marL="1371600" lvl="2" indent="-381000">
              <a:spcBef>
                <a:spcPts val="0"/>
              </a:spcBef>
              <a:spcAft>
                <a:spcPts val="0"/>
              </a:spcAft>
              <a:buClr>
                <a:schemeClr val="lt1"/>
              </a:buClr>
              <a:buSzPts val="2400"/>
              <a:buFont typeface="Titillium Web Light" panose="00000500000000000000"/>
              <a:buChar char="■"/>
              <a:defRPr sz="2400">
                <a:solidFill>
                  <a:schemeClr val="lt1"/>
                </a:solidFill>
                <a:latin typeface="Titillium Web Light" panose="00000500000000000000"/>
                <a:ea typeface="Titillium Web Light" panose="00000500000000000000"/>
                <a:cs typeface="Titillium Web Light" panose="00000500000000000000"/>
                <a:sym typeface="Titillium Web Light" panose="00000500000000000000"/>
              </a:defRPr>
            </a:lvl3pPr>
            <a:lvl4pPr marL="1828800" lvl="3" indent="-381000">
              <a:spcBef>
                <a:spcPts val="0"/>
              </a:spcBef>
              <a:spcAft>
                <a:spcPts val="0"/>
              </a:spcAft>
              <a:buClr>
                <a:schemeClr val="lt1"/>
              </a:buClr>
              <a:buSzPts val="2400"/>
              <a:buFont typeface="Titillium Web Light" panose="00000500000000000000"/>
              <a:buChar char="●"/>
              <a:defRPr sz="2400">
                <a:solidFill>
                  <a:schemeClr val="lt1"/>
                </a:solidFill>
                <a:latin typeface="Titillium Web Light" panose="00000500000000000000"/>
                <a:ea typeface="Titillium Web Light" panose="00000500000000000000"/>
                <a:cs typeface="Titillium Web Light" panose="00000500000000000000"/>
                <a:sym typeface="Titillium Web Light" panose="00000500000000000000"/>
              </a:defRPr>
            </a:lvl4pPr>
            <a:lvl5pPr marL="2286000" lvl="4" indent="-381000">
              <a:spcBef>
                <a:spcPts val="0"/>
              </a:spcBef>
              <a:spcAft>
                <a:spcPts val="0"/>
              </a:spcAft>
              <a:buClr>
                <a:schemeClr val="lt1"/>
              </a:buClr>
              <a:buSzPts val="2400"/>
              <a:buFont typeface="Titillium Web Light" panose="00000500000000000000"/>
              <a:buChar char="○"/>
              <a:defRPr sz="2400">
                <a:solidFill>
                  <a:schemeClr val="lt1"/>
                </a:solidFill>
                <a:latin typeface="Titillium Web Light" panose="00000500000000000000"/>
                <a:ea typeface="Titillium Web Light" panose="00000500000000000000"/>
                <a:cs typeface="Titillium Web Light" panose="00000500000000000000"/>
                <a:sym typeface="Titillium Web Light" panose="00000500000000000000"/>
              </a:defRPr>
            </a:lvl5pPr>
            <a:lvl6pPr marL="2743200" lvl="5" indent="-381000">
              <a:spcBef>
                <a:spcPts val="0"/>
              </a:spcBef>
              <a:spcAft>
                <a:spcPts val="0"/>
              </a:spcAft>
              <a:buClr>
                <a:schemeClr val="lt1"/>
              </a:buClr>
              <a:buSzPts val="2400"/>
              <a:buFont typeface="Titillium Web Light" panose="00000500000000000000"/>
              <a:buChar char="■"/>
              <a:defRPr sz="2400">
                <a:solidFill>
                  <a:schemeClr val="lt1"/>
                </a:solidFill>
                <a:latin typeface="Titillium Web Light" panose="00000500000000000000"/>
                <a:ea typeface="Titillium Web Light" panose="00000500000000000000"/>
                <a:cs typeface="Titillium Web Light" panose="00000500000000000000"/>
                <a:sym typeface="Titillium Web Light" panose="00000500000000000000"/>
              </a:defRPr>
            </a:lvl6pPr>
            <a:lvl7pPr marL="3200400" lvl="6" indent="-381000">
              <a:spcBef>
                <a:spcPts val="0"/>
              </a:spcBef>
              <a:spcAft>
                <a:spcPts val="0"/>
              </a:spcAft>
              <a:buClr>
                <a:schemeClr val="lt1"/>
              </a:buClr>
              <a:buSzPts val="2400"/>
              <a:buFont typeface="Titillium Web Light" panose="00000500000000000000"/>
              <a:buChar char="●"/>
              <a:defRPr sz="2400">
                <a:solidFill>
                  <a:schemeClr val="lt1"/>
                </a:solidFill>
                <a:latin typeface="Titillium Web Light" panose="00000500000000000000"/>
                <a:ea typeface="Titillium Web Light" panose="00000500000000000000"/>
                <a:cs typeface="Titillium Web Light" panose="00000500000000000000"/>
                <a:sym typeface="Titillium Web Light" panose="00000500000000000000"/>
              </a:defRPr>
            </a:lvl7pPr>
            <a:lvl8pPr marL="3657600" lvl="7" indent="-381000">
              <a:spcBef>
                <a:spcPts val="0"/>
              </a:spcBef>
              <a:spcAft>
                <a:spcPts val="0"/>
              </a:spcAft>
              <a:buClr>
                <a:schemeClr val="lt1"/>
              </a:buClr>
              <a:buSzPts val="2400"/>
              <a:buFont typeface="Titillium Web Light" panose="00000500000000000000"/>
              <a:buChar char="○"/>
              <a:defRPr sz="2400">
                <a:solidFill>
                  <a:schemeClr val="lt1"/>
                </a:solidFill>
                <a:latin typeface="Titillium Web Light" panose="00000500000000000000"/>
                <a:ea typeface="Titillium Web Light" panose="00000500000000000000"/>
                <a:cs typeface="Titillium Web Light" panose="00000500000000000000"/>
                <a:sym typeface="Titillium Web Light" panose="00000500000000000000"/>
              </a:defRPr>
            </a:lvl8pPr>
            <a:lvl9pPr marL="4114800" lvl="8" indent="-381000">
              <a:spcBef>
                <a:spcPts val="0"/>
              </a:spcBef>
              <a:spcAft>
                <a:spcPts val="0"/>
              </a:spcAft>
              <a:buClr>
                <a:schemeClr val="lt1"/>
              </a:buClr>
              <a:buSzPts val="2400"/>
              <a:buFont typeface="Titillium Web Light" panose="00000500000000000000"/>
              <a:buChar char="■"/>
              <a:defRPr sz="2400">
                <a:solidFill>
                  <a:schemeClr val="lt1"/>
                </a:solidFill>
                <a:latin typeface="Titillium Web Light" panose="00000500000000000000"/>
                <a:ea typeface="Titillium Web Light" panose="00000500000000000000"/>
                <a:cs typeface="Titillium Web Light" panose="00000500000000000000"/>
                <a:sym typeface="Titillium Web Light" panose="00000500000000000000"/>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panose="00000500000000000000"/>
                <a:ea typeface="Titillium Web Light" panose="00000500000000000000"/>
                <a:cs typeface="Titillium Web Light" panose="00000500000000000000"/>
                <a:sym typeface="Titillium Web Light" panose="00000500000000000000"/>
              </a:defRPr>
            </a:lvl1pPr>
            <a:lvl2pPr lvl="1" algn="r">
              <a:buNone/>
              <a:defRPr sz="1300">
                <a:solidFill>
                  <a:srgbClr val="0037B3"/>
                </a:solidFill>
                <a:latin typeface="Titillium Web Light" panose="00000500000000000000"/>
                <a:ea typeface="Titillium Web Light" panose="00000500000000000000"/>
                <a:cs typeface="Titillium Web Light" panose="00000500000000000000"/>
                <a:sym typeface="Titillium Web Light" panose="00000500000000000000"/>
              </a:defRPr>
            </a:lvl2pPr>
            <a:lvl3pPr lvl="2" algn="r">
              <a:buNone/>
              <a:defRPr sz="1300">
                <a:solidFill>
                  <a:srgbClr val="0037B3"/>
                </a:solidFill>
                <a:latin typeface="Titillium Web Light" panose="00000500000000000000"/>
                <a:ea typeface="Titillium Web Light" panose="00000500000000000000"/>
                <a:cs typeface="Titillium Web Light" panose="00000500000000000000"/>
                <a:sym typeface="Titillium Web Light" panose="00000500000000000000"/>
              </a:defRPr>
            </a:lvl3pPr>
            <a:lvl4pPr lvl="3" algn="r">
              <a:buNone/>
              <a:defRPr sz="1300">
                <a:solidFill>
                  <a:srgbClr val="0037B3"/>
                </a:solidFill>
                <a:latin typeface="Titillium Web Light" panose="00000500000000000000"/>
                <a:ea typeface="Titillium Web Light" panose="00000500000000000000"/>
                <a:cs typeface="Titillium Web Light" panose="00000500000000000000"/>
                <a:sym typeface="Titillium Web Light" panose="00000500000000000000"/>
              </a:defRPr>
            </a:lvl4pPr>
            <a:lvl5pPr lvl="4" algn="r">
              <a:buNone/>
              <a:defRPr sz="1300">
                <a:solidFill>
                  <a:srgbClr val="0037B3"/>
                </a:solidFill>
                <a:latin typeface="Titillium Web Light" panose="00000500000000000000"/>
                <a:ea typeface="Titillium Web Light" panose="00000500000000000000"/>
                <a:cs typeface="Titillium Web Light" panose="00000500000000000000"/>
                <a:sym typeface="Titillium Web Light" panose="00000500000000000000"/>
              </a:defRPr>
            </a:lvl5pPr>
            <a:lvl6pPr lvl="5" algn="r">
              <a:buNone/>
              <a:defRPr sz="1300">
                <a:solidFill>
                  <a:srgbClr val="0037B3"/>
                </a:solidFill>
                <a:latin typeface="Titillium Web Light" panose="00000500000000000000"/>
                <a:ea typeface="Titillium Web Light" panose="00000500000000000000"/>
                <a:cs typeface="Titillium Web Light" panose="00000500000000000000"/>
                <a:sym typeface="Titillium Web Light" panose="00000500000000000000"/>
              </a:defRPr>
            </a:lvl6pPr>
            <a:lvl7pPr lvl="6" algn="r">
              <a:buNone/>
              <a:defRPr sz="1300">
                <a:solidFill>
                  <a:srgbClr val="0037B3"/>
                </a:solidFill>
                <a:latin typeface="Titillium Web Light" panose="00000500000000000000"/>
                <a:ea typeface="Titillium Web Light" panose="00000500000000000000"/>
                <a:cs typeface="Titillium Web Light" panose="00000500000000000000"/>
                <a:sym typeface="Titillium Web Light" panose="00000500000000000000"/>
              </a:defRPr>
            </a:lvl7pPr>
            <a:lvl8pPr lvl="7" algn="r">
              <a:buNone/>
              <a:defRPr sz="1300">
                <a:solidFill>
                  <a:srgbClr val="0037B3"/>
                </a:solidFill>
                <a:latin typeface="Titillium Web Light" panose="00000500000000000000"/>
                <a:ea typeface="Titillium Web Light" panose="00000500000000000000"/>
                <a:cs typeface="Titillium Web Light" panose="00000500000000000000"/>
                <a:sym typeface="Titillium Web Light" panose="00000500000000000000"/>
              </a:defRPr>
            </a:lvl8pPr>
            <a:lvl9pPr lvl="8" algn="r">
              <a:buNone/>
              <a:defRPr sz="1300">
                <a:solidFill>
                  <a:srgbClr val="0037B3"/>
                </a:solidFill>
                <a:latin typeface="Titillium Web Light" panose="00000500000000000000"/>
                <a:ea typeface="Titillium Web Light" panose="00000500000000000000"/>
                <a:cs typeface="Titillium Web Light" panose="00000500000000000000"/>
                <a:sym typeface="Titillium Web Light" panose="000005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577215" y="743585"/>
            <a:ext cx="7896225" cy="1600200"/>
          </a:xfrm>
          <a:prstGeom prst="rect">
            <a:avLst/>
          </a:prstGeom>
        </p:spPr>
        <p:txBody>
          <a:bodyPr spcFirstLastPara="1" wrap="square" lIns="0" tIns="0" rIns="0" bIns="0" anchor="t" anchorCtr="0">
            <a:noAutofit/>
          </a:bodyPr>
          <a:lstStyle/>
          <a:p>
            <a:pPr marL="0" lvl="0" algn="l" rtl="0">
              <a:spcBef>
                <a:spcPts val="0"/>
              </a:spcBef>
              <a:spcAft>
                <a:spcPts val="0"/>
              </a:spcAft>
              <a:buNone/>
            </a:pPr>
            <a:r>
              <a:rPr lang="en-GB" sz="540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rPr>
              <a:t>World before and during Covid-19</a:t>
            </a:r>
            <a:br>
              <a:rPr lang="en-GB" sz="6600" dirty="0">
                <a:latin typeface="Microsoft YaHei Light" panose="020B0502040204020203" charset="-122"/>
                <a:ea typeface="Microsoft YaHei Light" panose="020B0502040204020203" charset="-122"/>
                <a:cs typeface="Titillium Web ExtraLight" panose="00000500000000000000" charset="0"/>
              </a:rPr>
            </a:br>
            <a:endParaRPr lang="en-GB" sz="660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p:txBody>
      </p:sp>
      <p:sp>
        <p:nvSpPr>
          <p:cNvPr id="3" name="TextBox 2"/>
          <p:cNvSpPr txBox="1"/>
          <p:nvPr/>
        </p:nvSpPr>
        <p:spPr>
          <a:xfrm>
            <a:off x="4180840" y="3429635"/>
            <a:ext cx="4535805" cy="1322070"/>
          </a:xfrm>
          <a:prstGeom prst="rect">
            <a:avLst/>
          </a:prstGeom>
          <a:solidFill>
            <a:schemeClr val="accent1">
              <a:lumMod val="50000"/>
              <a:alpha val="60000"/>
            </a:schemeClr>
          </a:solidFill>
        </p:spPr>
        <p:txBody>
          <a:bodyPr wrap="square" rtlCol="0">
            <a:spAutoFit/>
          </a:bodyPr>
          <a:lstStyle/>
          <a:p>
            <a:pPr algn="l">
              <a:buSzPts val="6000"/>
              <a:buFont typeface="Titillium Web" panose="00000500000000000000"/>
            </a:pPr>
            <a:r>
              <a:rPr 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Catherine Sarah Sunil</a:t>
            </a:r>
            <a:r>
              <a:rPr lang="en-IN" alt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	</a:t>
            </a:r>
            <a:r>
              <a:rPr 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(5019108)</a:t>
            </a:r>
          </a:p>
          <a:p>
            <a:pPr algn="l">
              <a:buSzPts val="6000"/>
              <a:buFont typeface="Titillium Web" panose="00000500000000000000"/>
            </a:pPr>
            <a:r>
              <a:rPr 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Brian Mendes </a:t>
            </a:r>
            <a:r>
              <a:rPr lang="en-IN" alt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		</a:t>
            </a:r>
            <a:r>
              <a:rPr 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(5019138)</a:t>
            </a:r>
            <a:endParaRPr 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a:p>
            <a:pPr algn="l">
              <a:buSzPts val="6000"/>
              <a:buFont typeface="Titillium Web" panose="00000500000000000000"/>
            </a:pPr>
            <a:r>
              <a:rPr 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rPr>
              <a:t>Parth Phalk</a:t>
            </a:r>
            <a:r>
              <a:rPr lang="en-IN" alt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rPr>
              <a:t>e		</a:t>
            </a:r>
            <a:r>
              <a:rPr 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rPr>
              <a:t>(5019147)</a:t>
            </a:r>
          </a:p>
          <a:p>
            <a:pPr algn="l">
              <a:buSzPts val="6000"/>
              <a:buFont typeface="Titillium Web" panose="00000500000000000000"/>
            </a:pPr>
            <a:endParaRPr 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a:p>
            <a:pPr algn="l">
              <a:buSzPts val="6000"/>
              <a:buFont typeface="Titillium Web" panose="00000500000000000000"/>
            </a:pPr>
            <a:r>
              <a:rPr 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rPr>
              <a:t>Guide: Prof. Lakshmi Gadhikar</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06755" y="482600"/>
            <a:ext cx="7850505" cy="645160"/>
          </a:xfrm>
          <a:prstGeom prst="rect">
            <a:avLst/>
          </a:prstGeom>
          <a:noFill/>
        </p:spPr>
        <p:txBody>
          <a:bodyPr wrap="square" rtlCol="0">
            <a:spAutoFit/>
          </a:bodyPr>
          <a:lstStyle/>
          <a:p>
            <a:pPr lvl="1" algn="l">
              <a:buSzTx/>
            </a:pPr>
            <a:r>
              <a:rPr lang="en-GB" sz="3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Scope</a:t>
            </a:r>
            <a:endParaRPr lang="en-GB" sz="3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p:txBody>
      </p:sp>
      <p:sp>
        <p:nvSpPr>
          <p:cNvPr id="4" name="Text Box 3"/>
          <p:cNvSpPr txBox="1"/>
          <p:nvPr/>
        </p:nvSpPr>
        <p:spPr>
          <a:xfrm>
            <a:off x="706755" y="1224280"/>
            <a:ext cx="7850505" cy="3735705"/>
          </a:xfrm>
          <a:prstGeom prst="rect">
            <a:avLst/>
          </a:prstGeom>
          <a:solidFill>
            <a:schemeClr val="accent1">
              <a:lumMod val="50000"/>
              <a:alpha val="60000"/>
            </a:schemeClr>
          </a:solidFill>
        </p:spPr>
        <p:txBody>
          <a:bodyPr wrap="square" lIns="215900" tIns="288290" rIns="288290" bIns="215900" rtlCol="0">
            <a:spAutoFit/>
          </a:bodyPr>
          <a:lstStyle/>
          <a:p>
            <a:pPr marL="285750" indent="-285750" algn="l">
              <a:buClr>
                <a:srgbClr val="FFFFFF"/>
              </a:buClr>
              <a:buSzTx/>
              <a:buFont typeface="Arial" panose="020B0604020202020204" pitchFamily="34" charset="0"/>
              <a:buChar char="•"/>
            </a:pPr>
            <a: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Public health:</a:t>
            </a:r>
          </a:p>
          <a:p>
            <a:pPr marL="316865" lvl="1" indent="-316865" algn="l">
              <a:buClr>
                <a:srgbClr val="FFFFFF"/>
              </a:buClr>
              <a:buSzTx/>
              <a:buFont typeface="Arial" panose="020B0604020202020204" pitchFamily="34" charset="0"/>
              <a:buNone/>
            </a:pPr>
            <a:b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br>
            <a: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Over the first 6 weeks of the new decade, the novel coronavirus, known as COVID-19, has spread from the People’s Republic of China to 20 other countries. On 30 January 2020 following the recommendations of the Emergency Committee, the WHO Director General declared that the outbreak constitutes a Public Health Emergency of International Concern (PHEIC).</a:t>
            </a:r>
          </a:p>
          <a:p>
            <a:pPr marL="285750" indent="-285750" algn="l">
              <a:buClr>
                <a:srgbClr val="FFFFFF"/>
              </a:buClr>
              <a:buSzTx/>
              <a:buFont typeface="Arial" panose="020B0604020202020204" pitchFamily="34" charset="0"/>
              <a:buChar char="•"/>
            </a:pPr>
            <a:endPar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endParaRPr>
          </a:p>
          <a:p>
            <a:pPr marL="285750" indent="-285750" algn="l">
              <a:buClr>
                <a:srgbClr val="FFFFFF"/>
              </a:buClr>
              <a:buSzTx/>
              <a:buFont typeface="Arial" panose="020B0604020202020204" pitchFamily="34" charset="0"/>
              <a:buChar char="•"/>
            </a:pPr>
            <a: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Climatic changes:</a:t>
            </a:r>
          </a:p>
          <a:p>
            <a:pPr marL="301625" lvl="1" indent="-301625" algn="l">
              <a:buClr>
                <a:srgbClr val="FFFFFF"/>
              </a:buClr>
              <a:buSzTx/>
              <a:buFont typeface="Arial" panose="020B0604020202020204" pitchFamily="34" charset="0"/>
              <a:buNone/>
            </a:pPr>
            <a:b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br>
            <a: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Scientists have confirmed that air quality in certain regions has improved in recent weeks. As industries, aviation, and other means of transportation stop, air pollution is reduced countries severely affected by the virus, such as China, Italy, and Spain. A reduction in commuting due to work from home policies has also played its part in reducing carbon emissions.</a:t>
            </a: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06755" y="490220"/>
            <a:ext cx="5895975" cy="645160"/>
          </a:xfrm>
          <a:prstGeom prst="rect">
            <a:avLst/>
          </a:prstGeom>
          <a:noFill/>
        </p:spPr>
        <p:txBody>
          <a:bodyPr wrap="square" rtlCol="0">
            <a:spAutoFit/>
          </a:bodyPr>
          <a:lstStyle/>
          <a:p>
            <a:pPr lvl="1" algn="l">
              <a:buSzTx/>
            </a:pPr>
            <a:r>
              <a:rPr lang="en-GB" sz="3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Scope</a:t>
            </a:r>
            <a:endParaRPr lang="en-GB" sz="3600" b="1" cap="all" dirty="0">
              <a:solidFill>
                <a:schemeClr val="accent6"/>
              </a:solidFill>
              <a:uFillTx/>
              <a:latin typeface="Titillium Web ExtraLight" panose="00000500000000000000" charset="0"/>
              <a:ea typeface="Titillium Web" panose="00000500000000000000"/>
              <a:cs typeface="Titillium Web ExtraLight" panose="00000500000000000000" charset="0"/>
            </a:endParaRPr>
          </a:p>
        </p:txBody>
      </p:sp>
      <p:sp>
        <p:nvSpPr>
          <p:cNvPr id="4" name="Text Box 3"/>
          <p:cNvSpPr txBox="1"/>
          <p:nvPr/>
        </p:nvSpPr>
        <p:spPr>
          <a:xfrm>
            <a:off x="646430" y="1376680"/>
            <a:ext cx="7850505" cy="2258060"/>
          </a:xfrm>
          <a:prstGeom prst="rect">
            <a:avLst/>
          </a:prstGeom>
          <a:solidFill>
            <a:schemeClr val="accent1">
              <a:lumMod val="50000"/>
              <a:alpha val="60000"/>
            </a:schemeClr>
          </a:solidFill>
        </p:spPr>
        <p:txBody>
          <a:bodyPr wrap="square" lIns="215900" tIns="288290" rIns="288290" bIns="215900" rtlCol="0">
            <a:spAutoFit/>
          </a:bodyPr>
          <a:lstStyle/>
          <a:p>
            <a:pPr marL="285750" indent="-285750">
              <a:buClr>
                <a:srgbClr val="FFFFFF"/>
              </a:buClr>
              <a:buFont typeface="Arial" panose="020B0604020202020204" pitchFamily="34" charset="0"/>
              <a:buChar char="•"/>
            </a:pPr>
            <a:r>
              <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Economic effects:</a:t>
            </a:r>
          </a:p>
          <a:p>
            <a:pPr marL="457200" lvl="1" indent="0">
              <a:buClr>
                <a:srgbClr val="FFFFFF"/>
              </a:buClr>
              <a:buFont typeface="Arial" panose="020B0604020202020204" pitchFamily="34" charset="0"/>
              <a:buNone/>
            </a:pPr>
            <a:br>
              <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br>
            <a:r>
              <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The outbreak of COVID-19 brought social and economic life to a standstill. In this study the focus is on assessing the impact on affected sectors, such as aviation, tourism, retail, capital markets, MSMEs, and oil. International and internal mobility is restricted, and the revenues generated by travel and tourism, which contributes 9.2% of the GDP, will take a major toll on the GDP growth rate.</a:t>
            </a:r>
            <a:br>
              <a:rPr lang="en-IN" altLang="en-GB" sz="1400">
                <a:solidFill>
                  <a:schemeClr val="bg1"/>
                </a:solidFill>
                <a:latin typeface="Titillium Web ExtraLight" panose="00000500000000000000" charset="0"/>
                <a:cs typeface="Titillium Web ExtraLight" panose="00000500000000000000" charset="0"/>
                <a:sym typeface="+mn-ea"/>
              </a:rPr>
            </a:br>
            <a:endParaRPr lang="en-US" altLang="en-GB" sz="1600" dirty="0">
              <a:solidFill>
                <a:schemeClr val="bg1"/>
              </a:solidFill>
              <a:effectLst/>
              <a:latin typeface="Times New Roman" panose="02020603050405020304" pitchFamily="18" charset="0"/>
              <a:ea typeface="Times New Roman" panose="02020603050405020304" pitchFamily="18" charset="0"/>
              <a:cs typeface="Titillium Web ExtraLight" panose="00000500000000000000" charset="0"/>
              <a:sym typeface="+mn-ea"/>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06755" y="252095"/>
            <a:ext cx="7850505" cy="1076325"/>
          </a:xfrm>
          <a:prstGeom prst="rect">
            <a:avLst/>
          </a:prstGeom>
          <a:noFill/>
        </p:spPr>
        <p:txBody>
          <a:bodyPr wrap="square" rtlCol="0">
            <a:spAutoFit/>
          </a:bodyPr>
          <a:lstStyle/>
          <a:p>
            <a:pPr lvl="0" algn="l" fontAlgn="ctr">
              <a:buSzPts val="6000"/>
              <a:buFont typeface="Titillium Web" panose="00000500000000000000"/>
            </a:pPr>
            <a:r>
              <a:rPr lang="en-US" sz="3600" b="1"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Literature Survey</a:t>
            </a:r>
          </a:p>
          <a:p>
            <a:pPr lvl="1" algn="l">
              <a:buSzTx/>
              <a:buFont typeface="Arial" panose="020B0604020202020204"/>
            </a:pPr>
            <a:r>
              <a:rPr lang="en-IN" altLang="en-GB" sz="2800" kern="130">
                <a:solidFill>
                  <a:schemeClr val="bg1"/>
                </a:solidFill>
                <a:latin typeface="Microsoft YaHei Light" panose="020B0502040204020203" charset="-122"/>
                <a:ea typeface="Microsoft YaHei Light" panose="020B0502040204020203" charset="-122"/>
                <a:cs typeface="Titillium Web ExtraLight" panose="00000500000000000000" charset="0"/>
                <a:sym typeface="+mn-ea"/>
              </a:rPr>
              <a:t>Models used for Time-Series Prediction</a:t>
            </a:r>
            <a:endParaRPr lang="en-IN" altLang="en-GB" sz="2800" b="1" kern="130" cap="all" dirty="0">
              <a:solidFill>
                <a:schemeClr val="bg1"/>
              </a:solidFill>
              <a:uFillTx/>
              <a:latin typeface="Microsoft YaHei Light" panose="020B0502040204020203" charset="-122"/>
              <a:ea typeface="Microsoft YaHei Light" panose="020B0502040204020203" charset="-122"/>
              <a:cs typeface="Titillium Web ExtraLight" panose="00000500000000000000" charset="0"/>
              <a:sym typeface="+mn-ea"/>
            </a:endParaRPr>
          </a:p>
        </p:txBody>
      </p:sp>
      <p:graphicFrame>
        <p:nvGraphicFramePr>
          <p:cNvPr id="2" name="Table 1"/>
          <p:cNvGraphicFramePr/>
          <p:nvPr/>
        </p:nvGraphicFramePr>
        <p:xfrm>
          <a:off x="878840" y="1328420"/>
          <a:ext cx="7386320" cy="3626485"/>
        </p:xfrm>
        <a:graphic>
          <a:graphicData uri="http://schemas.openxmlformats.org/drawingml/2006/table">
            <a:tbl>
              <a:tblPr firstRow="1" bandRow="1">
                <a:tableStyleId>{5940675A-B579-460E-94D1-54222C63F5DA}</a:tableStyleId>
              </a:tblPr>
              <a:tblGrid>
                <a:gridCol w="2456180">
                  <a:extLst>
                    <a:ext uri="{9D8B030D-6E8A-4147-A177-3AD203B41FA5}">
                      <a16:colId xmlns:a16="http://schemas.microsoft.com/office/drawing/2014/main" val="20000"/>
                    </a:ext>
                  </a:extLst>
                </a:gridCol>
                <a:gridCol w="2466340">
                  <a:extLst>
                    <a:ext uri="{9D8B030D-6E8A-4147-A177-3AD203B41FA5}">
                      <a16:colId xmlns:a16="http://schemas.microsoft.com/office/drawing/2014/main" val="20001"/>
                    </a:ext>
                  </a:extLst>
                </a:gridCol>
                <a:gridCol w="2463800">
                  <a:extLst>
                    <a:ext uri="{9D8B030D-6E8A-4147-A177-3AD203B41FA5}">
                      <a16:colId xmlns:a16="http://schemas.microsoft.com/office/drawing/2014/main" val="20002"/>
                    </a:ext>
                  </a:extLst>
                </a:gridCol>
              </a:tblGrid>
              <a:tr h="337820">
                <a:tc>
                  <a:txBody>
                    <a:bodyPr/>
                    <a:lstStyle/>
                    <a:p>
                      <a:pPr marL="0" indent="0" algn="ctr">
                        <a:buNone/>
                      </a:pP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Name of the model</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lgn="ctr">
                        <a:buNone/>
                      </a:pP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Advantages</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lgn="ctr">
                        <a:buNone/>
                      </a:pP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Disadvantages</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extLst>
                  <a:ext uri="{0D108BD9-81ED-4DB2-BD59-A6C34878D82A}">
                    <a16:rowId xmlns:a16="http://schemas.microsoft.com/office/drawing/2014/main" val="10000"/>
                  </a:ext>
                </a:extLst>
              </a:tr>
              <a:tr h="1145540">
                <a:tc>
                  <a:txBody>
                    <a:bodyPr/>
                    <a:lstStyle/>
                    <a:p>
                      <a:pPr marL="0" indent="0">
                        <a:buNone/>
                      </a:pP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ARIMA</a:t>
                      </a:r>
                      <a:r>
                        <a:rPr lang="en-US" sz="1000" b="1" kern="130" baseline="30000">
                          <a:solidFill>
                            <a:schemeClr val="bg1"/>
                          </a:solidFill>
                          <a:latin typeface="Microsoft YaHei Light" panose="020B0502040204020203" charset="-122"/>
                          <a:ea typeface="Microsoft YaHei Light" panose="020B0502040204020203" charset="-122"/>
                          <a:cs typeface="Titillium Web ExtraLight" panose="00000500000000000000" charset="0"/>
                        </a:rPr>
                        <a:t> [10]</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The main </a:t>
                      </a: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advantage of ARIMA</a:t>
                      </a: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 forecasting is that it requires data on the time series in question only. First, this feature is advantageous if one is forecasting a large number of time series. Second, this avoids a problem that occurs sometimes with multivariate </a:t>
                      </a: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models</a:t>
                      </a: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Some major disadvantages of ARIMA forecasting are: first, some of the traditional model identification techniques for identifying the correct model from the class of possible models are difficult to understand and usually computationally 10 expensive.</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extLst>
                  <a:ext uri="{0D108BD9-81ED-4DB2-BD59-A6C34878D82A}">
                    <a16:rowId xmlns:a16="http://schemas.microsoft.com/office/drawing/2014/main" val="10001"/>
                  </a:ext>
                </a:extLst>
              </a:tr>
              <a:tr h="1294765">
                <a:tc>
                  <a:txBody>
                    <a:bodyPr/>
                    <a:lstStyle/>
                    <a:p>
                      <a:pPr marL="0" indent="0">
                        <a:buNone/>
                      </a:pP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Exponential Smoothing </a:t>
                      </a:r>
                      <a:r>
                        <a:rPr lang="en-US" sz="1000" b="1" kern="130" baseline="30000">
                          <a:solidFill>
                            <a:schemeClr val="bg1"/>
                          </a:solidFill>
                          <a:latin typeface="Microsoft YaHei Light" panose="020B0502040204020203" charset="-122"/>
                          <a:ea typeface="Microsoft YaHei Light" panose="020B0502040204020203" charset="-122"/>
                          <a:cs typeface="Titillium Web ExtraLight" panose="00000500000000000000" charset="0"/>
                        </a:rPr>
                        <a:t>[11]</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Exponential smoothing </a:t>
                      </a: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is very simple in concept and very easy to understand.</a:t>
                      </a: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Exponential smoothing</a:t>
                      </a: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 is very powerful because of its weighting process. </a:t>
                      </a:r>
                      <a:endPar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endParaRP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Exponential smoothing</a:t>
                      </a: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 will lag. In other words, the forecast will be behind, as the trend increases or decreases over time.</a:t>
                      </a: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Exponential smoothing </a:t>
                      </a: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will fail to account for the dynamic changes at work in the real world, and the forecast will constantly require updating to respond new information.</a:t>
                      </a:r>
                      <a:endPar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endParaRP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extLst>
                  <a:ext uri="{0D108BD9-81ED-4DB2-BD59-A6C34878D82A}">
                    <a16:rowId xmlns:a16="http://schemas.microsoft.com/office/drawing/2014/main" val="10002"/>
                  </a:ext>
                </a:extLst>
              </a:tr>
              <a:tr h="848360">
                <a:tc>
                  <a:txBody>
                    <a:bodyPr/>
                    <a:lstStyle/>
                    <a:p>
                      <a:pPr marL="0" indent="0">
                        <a:buNone/>
                      </a:pP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LSTM(RNN) </a:t>
                      </a:r>
                      <a:r>
                        <a:rPr lang="en-US" sz="1000" b="1" kern="130" baseline="30000">
                          <a:solidFill>
                            <a:schemeClr val="bg1"/>
                          </a:solidFill>
                          <a:latin typeface="Microsoft YaHei Light" panose="020B0502040204020203" charset="-122"/>
                          <a:ea typeface="Microsoft YaHei Light" panose="020B0502040204020203" charset="-122"/>
                          <a:cs typeface="Titillium Web ExtraLight" panose="00000500000000000000" charset="0"/>
                        </a:rPr>
                        <a:t>[12]</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The principal advantage of </a:t>
                      </a: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RNN </a:t>
                      </a: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over </a:t>
                      </a: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ANN</a:t>
                      </a: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 is that RNN can model a collection of records (i.e., time collection) so that each pattern can be assumed to be dependent on previous ones. </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LSTMs</a:t>
                      </a: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 take longer to train. </a:t>
                      </a: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LSTMs</a:t>
                      </a: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 require more memory to train.</a:t>
                      </a:r>
                      <a:endPar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endParaRP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extLst>
                  <a:ext uri="{0D108BD9-81ED-4DB2-BD59-A6C34878D82A}">
                    <a16:rowId xmlns:a16="http://schemas.microsoft.com/office/drawing/2014/main" val="10003"/>
                  </a:ext>
                </a:extLst>
              </a:tr>
            </a:tbl>
          </a:graphicData>
        </a:graphic>
      </p:graphicFrame>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35" y="1787525"/>
            <a:ext cx="9142730" cy="1234440"/>
          </a:xfrm>
          <a:solidFill>
            <a:schemeClr val="accent1">
              <a:lumMod val="50000"/>
              <a:alpha val="60000"/>
            </a:schemeClr>
          </a:solidFill>
        </p:spPr>
        <p:txBody>
          <a:bodyPr lIns="0" tIns="179705" rIns="0" bIns="179705" anchor="ctr" anchorCtr="0"/>
          <a:lstStyle/>
          <a:p>
            <a:pPr algn="ctr" fontAlgn="ctr"/>
            <a:r>
              <a:rPr lang="en-US" sz="5400" kern="150"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EXISTING</a:t>
            </a:r>
            <a:r>
              <a:rPr lang="en-IN" altLang="en-US" sz="5400" kern="150"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 </a:t>
            </a:r>
            <a:r>
              <a:rPr lang="en-US" sz="5400" kern="150"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SYSTE</a:t>
            </a:r>
            <a:r>
              <a:rPr lang="en-IN" altLang="en-US" sz="5400" kern="150"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M</a:t>
            </a:r>
          </a:p>
        </p:txBody>
      </p:sp>
      <p:sp>
        <p:nvSpPr>
          <p:cNvPr id="4" name="Slide Number Placeholder 3"/>
          <p:cNvSpPr>
            <a:spLocks noGrp="1"/>
          </p:cNvSpPr>
          <p:nvPr>
            <p:ph type="sldNum" idx="4294967295"/>
          </p:nvPr>
        </p:nvSpPr>
        <p:spPr>
          <a:xfrm>
            <a:off x="8595360" y="4749800"/>
            <a:ext cx="548640" cy="393700"/>
          </a:xfrm>
        </p:spPr>
        <p:txBody>
          <a:bodyPr/>
          <a:lstStyle/>
          <a:p>
            <a:pPr marL="0" lvl="0" indent="0" algn="r" rtl="0">
              <a:spcBef>
                <a:spcPts val="0"/>
              </a:spcBef>
              <a:spcAft>
                <a:spcPts val="0"/>
              </a:spcAft>
              <a:buNone/>
            </a:pPr>
            <a:fld id="{00000000-1234-1234-1234-123412341234}" type="slidenum">
              <a:rPr lang="en-GB"/>
              <a:t>13</a:t>
            </a:fld>
            <a:endParaRPr lang="en-GB"/>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p:nvPr/>
        </p:nvGraphicFramePr>
        <p:xfrm>
          <a:off x="997585" y="824865"/>
          <a:ext cx="7148830" cy="4351020"/>
        </p:xfrm>
        <a:graphic>
          <a:graphicData uri="http://schemas.openxmlformats.org/drawingml/2006/table">
            <a:tbl>
              <a:tblPr firstRow="1" bandRow="1">
                <a:tableStyleId>{5940675A-B579-460E-94D1-54222C63F5DA}</a:tableStyleId>
              </a:tblPr>
              <a:tblGrid>
                <a:gridCol w="1041400">
                  <a:extLst>
                    <a:ext uri="{9D8B030D-6E8A-4147-A177-3AD203B41FA5}">
                      <a16:colId xmlns:a16="http://schemas.microsoft.com/office/drawing/2014/main" val="20000"/>
                    </a:ext>
                  </a:extLst>
                </a:gridCol>
                <a:gridCol w="2521585">
                  <a:extLst>
                    <a:ext uri="{9D8B030D-6E8A-4147-A177-3AD203B41FA5}">
                      <a16:colId xmlns:a16="http://schemas.microsoft.com/office/drawing/2014/main" val="20001"/>
                    </a:ext>
                  </a:extLst>
                </a:gridCol>
                <a:gridCol w="1647825">
                  <a:extLst>
                    <a:ext uri="{9D8B030D-6E8A-4147-A177-3AD203B41FA5}">
                      <a16:colId xmlns:a16="http://schemas.microsoft.com/office/drawing/2014/main" val="20002"/>
                    </a:ext>
                  </a:extLst>
                </a:gridCol>
                <a:gridCol w="1938020">
                  <a:extLst>
                    <a:ext uri="{9D8B030D-6E8A-4147-A177-3AD203B41FA5}">
                      <a16:colId xmlns:a16="http://schemas.microsoft.com/office/drawing/2014/main" val="20003"/>
                    </a:ext>
                  </a:extLst>
                </a:gridCol>
              </a:tblGrid>
              <a:tr h="403860">
                <a:tc>
                  <a:txBody>
                    <a:bodyPr/>
                    <a:lstStyle/>
                    <a:p>
                      <a:pPr marL="0" indent="0">
                        <a:buNone/>
                      </a:pPr>
                      <a:r>
                        <a:rPr lang="en-US" sz="1000" b="1">
                          <a:solidFill>
                            <a:schemeClr val="bg1"/>
                          </a:solidFill>
                          <a:latin typeface="Microsoft YaHei Light" panose="020B0502040204020203" charset="-122"/>
                          <a:ea typeface="Microsoft YaHei Light" panose="020B0502040204020203" charset="-122"/>
                          <a:cs typeface="Times New Roman" panose="02020603050405020304" pitchFamily="18" charset="0"/>
                        </a:rPr>
                        <a:t>Sector</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b="1">
                          <a:solidFill>
                            <a:schemeClr val="bg1"/>
                          </a:solidFill>
                          <a:latin typeface="Microsoft YaHei Light" panose="020B0502040204020203" charset="-122"/>
                          <a:ea typeface="Microsoft YaHei Light" panose="020B0502040204020203" charset="-122"/>
                          <a:cs typeface="Times New Roman" panose="02020603050405020304" pitchFamily="18" charset="0"/>
                        </a:rPr>
                        <a:t>Existing System</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b="1">
                          <a:solidFill>
                            <a:schemeClr val="bg1"/>
                          </a:solidFill>
                          <a:latin typeface="Microsoft YaHei Light" panose="020B0502040204020203" charset="-122"/>
                          <a:ea typeface="Microsoft YaHei Light" panose="020B0502040204020203" charset="-122"/>
                          <a:cs typeface="Times New Roman" panose="02020603050405020304" pitchFamily="18" charset="0"/>
                        </a:rPr>
                        <a:t>Outcome of the Existing System.</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b="1">
                          <a:solidFill>
                            <a:schemeClr val="bg1"/>
                          </a:solidFill>
                          <a:latin typeface="Microsoft YaHei Light" panose="020B0502040204020203" charset="-122"/>
                          <a:ea typeface="Microsoft YaHei Light" panose="020B0502040204020203" charset="-122"/>
                          <a:cs typeface="Times New Roman" panose="02020603050405020304" pitchFamily="18" charset="0"/>
                        </a:rPr>
                        <a:t>Difference between the existing system and our system.</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extLst>
                  <a:ext uri="{0D108BD9-81ED-4DB2-BD59-A6C34878D82A}">
                    <a16:rowId xmlns:a16="http://schemas.microsoft.com/office/drawing/2014/main" val="10000"/>
                  </a:ext>
                </a:extLst>
              </a:tr>
              <a:tr h="986790">
                <a:tc>
                  <a:txBody>
                    <a:bodyPr/>
                    <a:lstStyle/>
                    <a:p>
                      <a:pPr marL="0" indent="0">
                        <a:buNone/>
                      </a:pPr>
                      <a:r>
                        <a:rPr lang="en-US" sz="1000" b="1">
                          <a:solidFill>
                            <a:schemeClr val="bg1"/>
                          </a:solidFill>
                          <a:latin typeface="Microsoft YaHei Light" panose="020B0502040204020203" charset="-122"/>
                          <a:ea typeface="Microsoft YaHei Light" panose="020B0502040204020203" charset="-122"/>
                          <a:cs typeface="Times New Roman" panose="02020603050405020304" pitchFamily="18" charset="0"/>
                        </a:rPr>
                        <a:t>Industrial</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“Covid-19 PANDEMIC INIDA”- M.Sc. (Data Science) – SEM II Department of Computer Science.FERGUSSON COLLEGE (AUTONOMOUS). </a:t>
                      </a:r>
                      <a:r>
                        <a:rPr lang="en-US" sz="1000" baseline="30000">
                          <a:solidFill>
                            <a:schemeClr val="bg1"/>
                          </a:solidFill>
                          <a:latin typeface="Microsoft YaHei Light" panose="020B0502040204020203" charset="-122"/>
                          <a:ea typeface="Microsoft YaHei Light" panose="020B0502040204020203" charset="-122"/>
                          <a:cs typeface="Times New Roman" panose="02020603050405020304" pitchFamily="18" charset="0"/>
                        </a:rPr>
                        <a:t>[8]</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Visualization of the affected population numbers and India’s GDP during the pandemic. The system only shows the effects of Covid-19 on India.</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The existing system visualizations are static from limited data sources; our system makes use of several data sources for dynamic visualizations on world map.</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extLst>
                  <a:ext uri="{0D108BD9-81ED-4DB2-BD59-A6C34878D82A}">
                    <a16:rowId xmlns:a16="http://schemas.microsoft.com/office/drawing/2014/main" val="10001"/>
                  </a:ext>
                </a:extLst>
              </a:tr>
              <a:tr h="834390">
                <a:tc>
                  <a:txBody>
                    <a:bodyPr/>
                    <a:lstStyle/>
                    <a:p>
                      <a:pPr marL="0" indent="0">
                        <a:buNone/>
                      </a:pPr>
                      <a:r>
                        <a:rPr lang="en-US" sz="1000" b="1">
                          <a:solidFill>
                            <a:schemeClr val="bg1"/>
                          </a:solidFill>
                          <a:latin typeface="Microsoft YaHei Light" panose="020B0502040204020203" charset="-122"/>
                          <a:ea typeface="Microsoft YaHei Light" panose="020B0502040204020203" charset="-122"/>
                          <a:cs typeface="Times New Roman" panose="02020603050405020304" pitchFamily="18" charset="0"/>
                        </a:rPr>
                        <a:t>2.Industrial</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Analysing the Impact of Coronavirus on the Stock Market using Python, Google Sheets and Google Finance- adilmoujahid.com </a:t>
                      </a:r>
                      <a:r>
                        <a:rPr lang="en-US" sz="1000" baseline="30000">
                          <a:solidFill>
                            <a:schemeClr val="bg1"/>
                          </a:solidFill>
                          <a:latin typeface="Microsoft YaHei Light" panose="020B0502040204020203" charset="-122"/>
                          <a:ea typeface="Microsoft YaHei Light" panose="020B0502040204020203" charset="-122"/>
                          <a:cs typeface="Times New Roman" panose="02020603050405020304" pitchFamily="18" charset="0"/>
                        </a:rPr>
                        <a:t>[9]</a:t>
                      </a: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 </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Data gathering and visualization of S&amp;P 500 companies (USA) and how they were affected during the pandemic.</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Our system visualizes not just the S&amp;P 500 companies but also the NIFTY-50 companies’ data and the trend of NIFTY and SENSEX over the years. </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extLst>
                  <a:ext uri="{0D108BD9-81ED-4DB2-BD59-A6C34878D82A}">
                    <a16:rowId xmlns:a16="http://schemas.microsoft.com/office/drawing/2014/main" val="10002"/>
                  </a:ext>
                </a:extLst>
              </a:tr>
              <a:tr h="834390">
                <a:tc>
                  <a:txBody>
                    <a:bodyPr/>
                    <a:lstStyle/>
                    <a:p>
                      <a:pPr marL="0" indent="0">
                        <a:buNone/>
                      </a:pPr>
                      <a:r>
                        <a:rPr lang="en-US" sz="1000" b="1">
                          <a:solidFill>
                            <a:schemeClr val="bg1"/>
                          </a:solidFill>
                          <a:latin typeface="Microsoft YaHei Light" panose="020B0502040204020203" charset="-122"/>
                          <a:ea typeface="Microsoft YaHei Light" panose="020B0502040204020203" charset="-122"/>
                          <a:cs typeface="Times New Roman" panose="02020603050405020304" pitchFamily="18" charset="0"/>
                        </a:rPr>
                        <a:t>Industrial</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Unemployment, total (% of total labor force) (modeled ILO estimate) -worldbank.org </a:t>
                      </a:r>
                      <a:r>
                        <a:rPr lang="en-US" sz="1000" baseline="30000">
                          <a:solidFill>
                            <a:schemeClr val="bg1"/>
                          </a:solidFill>
                          <a:latin typeface="Microsoft YaHei Light" panose="020B0502040204020203" charset="-122"/>
                          <a:ea typeface="Microsoft YaHei Light" panose="020B0502040204020203" charset="-122"/>
                          <a:cs typeface="Times New Roman" panose="02020603050405020304" pitchFamily="18" charset="0"/>
                        </a:rPr>
                        <a:t>[6]</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Visualizes Unemployment rates of different countries and the World as a whole over the years 1991-2020.</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Our system visualizes a comparison between the unemployment rates of India and the World on a single line graph over the years 1991-2020. </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extLst>
                  <a:ext uri="{0D108BD9-81ED-4DB2-BD59-A6C34878D82A}">
                    <a16:rowId xmlns:a16="http://schemas.microsoft.com/office/drawing/2014/main" val="10003"/>
                  </a:ext>
                </a:extLst>
              </a:tr>
              <a:tr h="1139190">
                <a:tc>
                  <a:txBody>
                    <a:bodyPr/>
                    <a:lstStyle/>
                    <a:p>
                      <a:pPr marL="0" indent="0">
                        <a:buNone/>
                      </a:pPr>
                      <a:r>
                        <a:rPr lang="en-US" sz="1000" b="1">
                          <a:solidFill>
                            <a:schemeClr val="bg1"/>
                          </a:solidFill>
                          <a:latin typeface="Microsoft YaHei Light" panose="020B0502040204020203" charset="-122"/>
                          <a:ea typeface="Microsoft YaHei Light" panose="020B0502040204020203" charset="-122"/>
                          <a:cs typeface="Times New Roman" panose="02020603050405020304" pitchFamily="18" charset="0"/>
                        </a:rPr>
                        <a:t>4.Public/Industrial/Climate</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www.covidexplore.com GitHub:github.com/mayukh18/covidexplore -</a:t>
                      </a:r>
                      <a:r>
                        <a:rPr lang="en-US" sz="1000" b="1">
                          <a:solidFill>
                            <a:schemeClr val="bg1"/>
                          </a:solidFill>
                          <a:latin typeface="Microsoft YaHei Light" panose="020B0502040204020203" charset="-122"/>
                          <a:ea typeface="Microsoft YaHei Light" panose="020B0502040204020203" charset="-122"/>
                          <a:cs typeface="Times New Roman" panose="02020603050405020304" pitchFamily="18" charset="0"/>
                        </a:rPr>
                        <a:t> </a:t>
                      </a: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Mayukh Bhattacharyya </a:t>
                      </a:r>
                      <a:r>
                        <a:rPr lang="en-US" sz="1000" baseline="30000">
                          <a:solidFill>
                            <a:schemeClr val="bg1"/>
                          </a:solidFill>
                          <a:latin typeface="Microsoft YaHei Light" panose="020B0502040204020203" charset="-122"/>
                          <a:ea typeface="Microsoft YaHei Light" panose="020B0502040204020203" charset="-122"/>
                          <a:cs typeface="Times New Roman" panose="02020603050405020304" pitchFamily="18" charset="0"/>
                        </a:rPr>
                        <a:t>[7]</a:t>
                      </a: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 </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Website showcases effects of Covid-19 on Stock markets, AQI and the population affected by the disease.</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The website is very similar to that of our project, just that it doesn’t analyze many parameters as we do in our project in all three sectors: Financial, Climatic and Public levels.</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extLst>
                  <a:ext uri="{0D108BD9-81ED-4DB2-BD59-A6C34878D82A}">
                    <a16:rowId xmlns:a16="http://schemas.microsoft.com/office/drawing/2014/main" val="10004"/>
                  </a:ext>
                </a:extLst>
              </a:tr>
            </a:tbl>
          </a:graphicData>
        </a:graphic>
      </p:graphicFrame>
      <p:sp>
        <p:nvSpPr>
          <p:cNvPr id="4" name="Text Box 3"/>
          <p:cNvSpPr txBox="1"/>
          <p:nvPr/>
        </p:nvSpPr>
        <p:spPr>
          <a:xfrm>
            <a:off x="780415" y="205105"/>
            <a:ext cx="7582535" cy="521970"/>
          </a:xfrm>
          <a:prstGeom prst="rect">
            <a:avLst/>
          </a:prstGeom>
          <a:noFill/>
        </p:spPr>
        <p:txBody>
          <a:bodyPr wrap="square" rtlCol="0">
            <a:spAutoFit/>
          </a:bodyPr>
          <a:lstStyle/>
          <a:p>
            <a:r>
              <a:rPr lang="en-IN" altLang="en-GB" sz="2800" kern="130">
                <a:solidFill>
                  <a:schemeClr val="bg1"/>
                </a:solidFill>
                <a:latin typeface="Microsoft YaHei Light" panose="020B0502040204020203" charset="-122"/>
                <a:ea typeface="Microsoft YaHei Light" panose="020B0502040204020203" charset="-122"/>
                <a:cs typeface="Titillium Web ExtraLight" panose="00000500000000000000" charset="0"/>
              </a:rPr>
              <a:t>Comparison with Existing Systems</a:t>
            </a: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819150" y="1058652"/>
            <a:ext cx="7505700" cy="3840480"/>
          </a:xfrm>
          <a:prstGeom prst="rect">
            <a:avLst/>
          </a:prstGeom>
        </p:spPr>
      </p:pic>
      <p:sp>
        <p:nvSpPr>
          <p:cNvPr id="5" name="TextBox 4"/>
          <p:cNvSpPr txBox="1"/>
          <p:nvPr/>
        </p:nvSpPr>
        <p:spPr>
          <a:xfrm>
            <a:off x="819150" y="418465"/>
            <a:ext cx="7505700" cy="645160"/>
          </a:xfrm>
          <a:prstGeom prst="rect">
            <a:avLst/>
          </a:prstGeom>
          <a:noFill/>
        </p:spPr>
        <p:txBody>
          <a:bodyPr wrap="square" rtlCol="0">
            <a:spAutoFit/>
          </a:bodyPr>
          <a:lstStyle/>
          <a:p>
            <a:pPr lvl="0" algn="l" fontAlgn="ctr">
              <a:buSzPts val="6000"/>
              <a:buFont typeface="Titillium Web" panose="00000500000000000000"/>
            </a:pPr>
            <a:r>
              <a:rPr lang="en-US" sz="3600" b="1"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Architectural block diagram</a:t>
            </a: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79475" y="916940"/>
            <a:ext cx="7385050" cy="4077970"/>
          </a:xfrm>
          <a:prstGeom prst="rect">
            <a:avLst/>
          </a:prstGeom>
          <a:solidFill>
            <a:schemeClr val="accent1">
              <a:lumMod val="50000"/>
              <a:alpha val="60000"/>
            </a:schemeClr>
          </a:solidFill>
        </p:spPr>
      </p:pic>
      <p:sp>
        <p:nvSpPr>
          <p:cNvPr id="7" name="TextBox 6"/>
          <p:cNvSpPr txBox="1"/>
          <p:nvPr/>
        </p:nvSpPr>
        <p:spPr>
          <a:xfrm>
            <a:off x="750570" y="271780"/>
            <a:ext cx="7367905" cy="645160"/>
          </a:xfrm>
          <a:prstGeom prst="rect">
            <a:avLst/>
          </a:prstGeom>
          <a:noFill/>
        </p:spPr>
        <p:txBody>
          <a:bodyPr wrap="square">
            <a:spAutoFit/>
          </a:bodyPr>
          <a:lstStyle/>
          <a:p>
            <a:r>
              <a:rPr lang="en-US" sz="3600" b="1"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rPr>
              <a:t>Design- Flowchart</a:t>
            </a: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nvSpPr>
        <p:spPr>
          <a:xfrm>
            <a:off x="861060" y="245110"/>
            <a:ext cx="7929880" cy="861695"/>
          </a:xfrm>
          <a:prstGeom prst="rect">
            <a:avLst/>
          </a:prstGeom>
          <a:noFill/>
          <a:ln>
            <a:noFill/>
          </a:ln>
        </p:spPr>
        <p:txBody>
          <a:bodyPr wrap="square" lIns="0" tIns="0"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1pPr>
            <a:lvl2pPr marR="0" lvl="1"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2pPr>
            <a:lvl3pPr marR="0" lvl="2"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3pPr>
            <a:lvl4pPr marR="0" lvl="3"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4pPr>
            <a:lvl5pPr marR="0" lvl="4"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5pPr>
            <a:lvl6pPr marR="0" lvl="5"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6pPr>
            <a:lvl7pPr marR="0" lvl="6"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7pPr>
            <a:lvl8pPr marR="0" lvl="7"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8pPr>
            <a:lvl9pPr marR="0" lvl="8"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9pPr>
          </a:lstStyle>
          <a:p>
            <a:pPr marL="416560" lvl="0" indent="-403225" algn="l" fontAlgn="ctr"/>
            <a: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Experimental results</a:t>
            </a:r>
            <a:b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br>
            <a:r>
              <a:rPr lang="en-US" sz="20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1) Climate Screen</a:t>
            </a:r>
            <a:endPar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09955" y="1263015"/>
            <a:ext cx="7323455" cy="3513455"/>
          </a:xfrm>
          <a:prstGeom prst="rect">
            <a:avLst/>
          </a:prstGeom>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935355" y="1264920"/>
            <a:ext cx="7273290" cy="3520440"/>
          </a:xfrm>
          <a:prstGeom prst="rect">
            <a:avLst/>
          </a:prstGeom>
        </p:spPr>
      </p:pic>
      <p:sp>
        <p:nvSpPr>
          <p:cNvPr id="4" name="Title 1"/>
          <p:cNvSpPr txBox="1">
            <a:spLocks noGrp="1"/>
          </p:cNvSpPr>
          <p:nvPr/>
        </p:nvSpPr>
        <p:spPr>
          <a:xfrm>
            <a:off x="861060" y="245110"/>
            <a:ext cx="7929880" cy="861695"/>
          </a:xfrm>
          <a:prstGeom prst="rect">
            <a:avLst/>
          </a:prstGeom>
          <a:noFill/>
          <a:ln>
            <a:noFill/>
          </a:ln>
        </p:spPr>
        <p:txBody>
          <a:bodyPr wrap="square" lIns="0" tIns="0"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1pPr>
            <a:lvl2pPr marR="0" lvl="1"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2pPr>
            <a:lvl3pPr marR="0" lvl="2"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3pPr>
            <a:lvl4pPr marR="0" lvl="3"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4pPr>
            <a:lvl5pPr marR="0" lvl="4"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5pPr>
            <a:lvl6pPr marR="0" lvl="5"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6pPr>
            <a:lvl7pPr marR="0" lvl="6"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7pPr>
            <a:lvl8pPr marR="0" lvl="7"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8pPr>
            <a:lvl9pPr marR="0" lvl="8"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9pPr>
          </a:lstStyle>
          <a:p>
            <a:pPr marL="416560" lvl="0" indent="-403225" algn="l" fontAlgn="ctr"/>
            <a: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Experimental results</a:t>
            </a:r>
            <a:b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br>
            <a:r>
              <a:rPr lang="en-US" sz="20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2) Public Health Screen</a:t>
            </a:r>
            <a:endPar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nvSpPr>
        <p:spPr>
          <a:xfrm>
            <a:off x="861060" y="245110"/>
            <a:ext cx="7929880" cy="861695"/>
          </a:xfrm>
          <a:prstGeom prst="rect">
            <a:avLst/>
          </a:prstGeom>
          <a:noFill/>
          <a:ln>
            <a:noFill/>
          </a:ln>
        </p:spPr>
        <p:txBody>
          <a:bodyPr wrap="square" lIns="0" tIns="0"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1pPr>
            <a:lvl2pPr marR="0" lvl="1"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2pPr>
            <a:lvl3pPr marR="0" lvl="2"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3pPr>
            <a:lvl4pPr marR="0" lvl="3"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4pPr>
            <a:lvl5pPr marR="0" lvl="4"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5pPr>
            <a:lvl6pPr marR="0" lvl="5"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6pPr>
            <a:lvl7pPr marR="0" lvl="6"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7pPr>
            <a:lvl8pPr marR="0" lvl="7"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8pPr>
            <a:lvl9pPr marR="0" lvl="8"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9pPr>
          </a:lstStyle>
          <a:p>
            <a:pPr marL="416560" lvl="0" indent="-403225" algn="l" fontAlgn="ctr"/>
            <a: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Experimental results</a:t>
            </a:r>
            <a:b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br>
            <a:r>
              <a:rPr lang="en-US" sz="20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3) Economy Screen</a:t>
            </a:r>
            <a:endParaRPr lang="en-IN" altLang="en-US" sz="20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endParaRPr>
          </a:p>
        </p:txBody>
      </p:sp>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951865" y="1289050"/>
            <a:ext cx="7239635" cy="3460750"/>
          </a:xfrm>
          <a:prstGeom prst="rect">
            <a:avLst/>
          </a:prstGeom>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230" y="390525"/>
            <a:ext cx="7529195" cy="597535"/>
          </a:xfrm>
        </p:spPr>
        <p:txBody>
          <a:bodyPr/>
          <a:lstStyle/>
          <a:p>
            <a:pPr algn="l"/>
            <a:r>
              <a:rPr lang="en-GB"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rPr>
              <a:t>Contents</a:t>
            </a:r>
          </a:p>
        </p:txBody>
      </p:sp>
      <p:sp>
        <p:nvSpPr>
          <p:cNvPr id="3" name="Text Placeholder 2"/>
          <p:cNvSpPr>
            <a:spLocks noGrp="1"/>
          </p:cNvSpPr>
          <p:nvPr>
            <p:ph type="body" idx="1"/>
          </p:nvPr>
        </p:nvSpPr>
        <p:spPr>
          <a:xfrm>
            <a:off x="951230" y="1171575"/>
            <a:ext cx="7529195" cy="3578225"/>
          </a:xfrm>
          <a:solidFill>
            <a:schemeClr val="accent1">
              <a:lumMod val="50000"/>
              <a:alpha val="60000"/>
            </a:schemeClr>
          </a:solidFill>
        </p:spPr>
        <p:txBody>
          <a:bodyPr lIns="215900" tIns="288290" rIns="288290" anchor="ctr" anchorCtr="0"/>
          <a:lstStyle/>
          <a:p>
            <a:pPr marL="285750" lvl="1" indent="-285750" algn="l" fontAlgn="ctr">
              <a:spcBef>
                <a:spcPts val="0"/>
              </a:spcBef>
              <a:buFont typeface="Arial" panose="020B0604020202020204" pitchFamily="34" charset="0"/>
              <a:buChar char="•"/>
            </a:pPr>
            <a:r>
              <a:rPr lang="en-IN" altLang="en-GB" sz="1200" b="1">
                <a:latin typeface="Microsoft YaHei Light" panose="020B0502040204020203" charset="-122"/>
                <a:ea typeface="Microsoft YaHei Light" panose="020B0502040204020203" charset="-122"/>
                <a:cs typeface="Titillium Web ExtraLight" panose="00000500000000000000" charset="0"/>
              </a:rPr>
              <a:t>ABSTRACT</a:t>
            </a:r>
          </a:p>
          <a:p>
            <a:pPr marL="171450" lvl="1" indent="-171450" algn="l" fontAlgn="ctr">
              <a:spcBef>
                <a:spcPts val="0"/>
              </a:spcBef>
            </a:pPr>
            <a:endParaRPr lang="en-IN" altLang="en-GB" sz="1200" b="1">
              <a:latin typeface="Microsoft YaHei Light" panose="020B0502040204020203" charset="-122"/>
              <a:ea typeface="Microsoft YaHei Light" panose="020B0502040204020203" charset="-122"/>
              <a:cs typeface="Titillium Web ExtraLight" panose="00000500000000000000" charset="0"/>
            </a:endParaRPr>
          </a:p>
          <a:p>
            <a:pPr marL="285750" lvl="1" indent="-285750" algn="l" fontAlgn="ctr">
              <a:spcBef>
                <a:spcPts val="0"/>
              </a:spcBef>
              <a:buFont typeface="Arial" panose="020B0604020202020204" pitchFamily="34" charset="0"/>
              <a:buChar char="•"/>
            </a:pPr>
            <a:r>
              <a:rPr lang="en-IN" altLang="en-GB" sz="1200" b="1">
                <a:latin typeface="Microsoft YaHei Light" panose="020B0502040204020203" charset="-122"/>
                <a:ea typeface="Microsoft YaHei Light" panose="020B0502040204020203" charset="-122"/>
                <a:cs typeface="Titillium Web ExtraLight" panose="00000500000000000000" charset="0"/>
              </a:rPr>
              <a:t>INTRDUCTION</a:t>
            </a:r>
          </a:p>
          <a:p>
            <a:pPr marL="171450" lvl="1" indent="-171450" algn="l" fontAlgn="ctr">
              <a:spcBef>
                <a:spcPts val="0"/>
              </a:spcBef>
            </a:pPr>
            <a:endParaRPr lang="en-IN" altLang="en-GB" sz="1200" b="1">
              <a:latin typeface="Microsoft YaHei Light" panose="020B0502040204020203" charset="-122"/>
              <a:ea typeface="Microsoft YaHei Light" panose="020B0502040204020203" charset="-122"/>
              <a:cs typeface="Titillium Web ExtraLight" panose="00000500000000000000" charset="0"/>
            </a:endParaRPr>
          </a:p>
          <a:p>
            <a:pPr marL="285750" lvl="1" indent="-285750" algn="l" fontAlgn="ctr">
              <a:spcBef>
                <a:spcPts val="0"/>
              </a:spcBef>
              <a:buFont typeface="Arial" panose="020B0604020202020204" pitchFamily="34" charset="0"/>
              <a:buChar char="•"/>
            </a:pPr>
            <a:r>
              <a:rPr lang="en-IN" altLang="en-GB" sz="1200" b="1">
                <a:latin typeface="Microsoft YaHei Light" panose="020B0502040204020203" charset="-122"/>
                <a:ea typeface="Microsoft YaHei Light" panose="020B0502040204020203" charset="-122"/>
                <a:cs typeface="Titillium Web ExtraLight" panose="00000500000000000000" charset="0"/>
              </a:rPr>
              <a:t>LITERATURE SURVEY</a:t>
            </a:r>
          </a:p>
          <a:p>
            <a:pPr marL="171450" lvl="1" indent="-171450" algn="l" fontAlgn="ctr">
              <a:spcBef>
                <a:spcPts val="0"/>
              </a:spcBef>
            </a:pPr>
            <a:endParaRPr lang="en-IN" altLang="en-GB" sz="1200" b="1">
              <a:latin typeface="Microsoft YaHei Light" panose="020B0502040204020203" charset="-122"/>
              <a:ea typeface="Microsoft YaHei Light" panose="020B0502040204020203" charset="-122"/>
              <a:cs typeface="Titillium Web ExtraLight" panose="00000500000000000000" charset="0"/>
            </a:endParaRPr>
          </a:p>
          <a:p>
            <a:pPr marL="285750" lvl="1" indent="-285750" algn="l" fontAlgn="ctr">
              <a:spcBef>
                <a:spcPts val="0"/>
              </a:spcBef>
              <a:buFont typeface="Arial" panose="020B0604020202020204" pitchFamily="34" charset="0"/>
              <a:buChar char="•"/>
            </a:pPr>
            <a:r>
              <a:rPr lang="en-IN" altLang="en-GB" sz="1200" b="1">
                <a:latin typeface="Microsoft YaHei Light" panose="020B0502040204020203" charset="-122"/>
                <a:ea typeface="Microsoft YaHei Light" panose="020B0502040204020203" charset="-122"/>
                <a:cs typeface="Titillium Web ExtraLight" panose="00000500000000000000" charset="0"/>
              </a:rPr>
              <a:t>EXISTING SYSTEM</a:t>
            </a:r>
          </a:p>
          <a:p>
            <a:pPr marL="171450" lvl="1" indent="-171450" algn="l" fontAlgn="ctr">
              <a:spcBef>
                <a:spcPts val="0"/>
              </a:spcBef>
            </a:pPr>
            <a:endParaRPr lang="en-IN" altLang="en-GB" sz="1200" b="1">
              <a:latin typeface="Microsoft YaHei Light" panose="020B0502040204020203" charset="-122"/>
              <a:ea typeface="Microsoft YaHei Light" panose="020B0502040204020203" charset="-122"/>
              <a:cs typeface="Titillium Web ExtraLight" panose="00000500000000000000" charset="0"/>
            </a:endParaRPr>
          </a:p>
          <a:p>
            <a:pPr marL="285750" lvl="1" indent="-285750" algn="l" fontAlgn="ctr">
              <a:spcBef>
                <a:spcPts val="0"/>
              </a:spcBef>
              <a:buFont typeface="Arial" panose="020B0604020202020204" pitchFamily="34" charset="0"/>
              <a:buChar char="•"/>
            </a:pPr>
            <a:r>
              <a:rPr lang="en-IN" altLang="en-GB" sz="1200" b="1">
                <a:latin typeface="Microsoft YaHei Light" panose="020B0502040204020203" charset="-122"/>
                <a:ea typeface="Microsoft YaHei Light" panose="020B0502040204020203" charset="-122"/>
                <a:cs typeface="Titillium Web ExtraLight" panose="00000500000000000000" charset="0"/>
              </a:rPr>
              <a:t>ARCHITECTURAL DIAGRAM</a:t>
            </a:r>
          </a:p>
          <a:p>
            <a:pPr marL="285750" lvl="1" indent="-285750" algn="l" fontAlgn="ctr">
              <a:spcBef>
                <a:spcPts val="0"/>
              </a:spcBef>
              <a:buFont typeface="Arial" panose="020B0604020202020204" pitchFamily="34" charset="0"/>
              <a:buChar char="•"/>
            </a:pPr>
            <a:endParaRPr lang="en-IN" altLang="en-GB" sz="1200" b="1">
              <a:latin typeface="Microsoft YaHei Light" panose="020B0502040204020203" charset="-122"/>
              <a:ea typeface="Microsoft YaHei Light" panose="020B0502040204020203" charset="-122"/>
              <a:cs typeface="Titillium Web ExtraLight" panose="00000500000000000000" charset="0"/>
            </a:endParaRPr>
          </a:p>
          <a:p>
            <a:pPr marL="285750" lvl="1" indent="-285750" algn="l" fontAlgn="ctr">
              <a:spcBef>
                <a:spcPts val="0"/>
              </a:spcBef>
              <a:buFont typeface="Arial" panose="020B0604020202020204" pitchFamily="34" charset="0"/>
              <a:buChar char="•"/>
            </a:pPr>
            <a:r>
              <a:rPr lang="en-IN" altLang="en-GB" sz="1200" b="1">
                <a:latin typeface="Microsoft YaHei Light" panose="020B0502040204020203" charset="-122"/>
                <a:ea typeface="Microsoft YaHei Light" panose="020B0502040204020203" charset="-122"/>
                <a:cs typeface="Titillium Web ExtraLight" panose="00000500000000000000" charset="0"/>
              </a:rPr>
              <a:t>DESIGN FLOWHCART</a:t>
            </a:r>
          </a:p>
          <a:p>
            <a:pPr marL="285750" lvl="1" indent="-285750" algn="l" fontAlgn="ctr">
              <a:spcBef>
                <a:spcPts val="0"/>
              </a:spcBef>
              <a:buFont typeface="Arial" panose="020B0604020202020204" pitchFamily="34" charset="0"/>
              <a:buChar char="•"/>
            </a:pPr>
            <a:endParaRPr lang="en-IN" altLang="en-GB" sz="1200" b="1">
              <a:latin typeface="Microsoft YaHei Light" panose="020B0502040204020203" charset="-122"/>
              <a:ea typeface="Microsoft YaHei Light" panose="020B0502040204020203" charset="-122"/>
              <a:cs typeface="Titillium Web ExtraLight" panose="00000500000000000000" charset="0"/>
            </a:endParaRPr>
          </a:p>
          <a:p>
            <a:pPr marL="285750" lvl="1" indent="-285750" algn="l" fontAlgn="ctr">
              <a:spcBef>
                <a:spcPts val="0"/>
              </a:spcBef>
              <a:buFont typeface="Arial" panose="020B0604020202020204" pitchFamily="34" charset="0"/>
              <a:buChar char="•"/>
            </a:pPr>
            <a:r>
              <a:rPr lang="en-IN" altLang="en-GB" sz="1200" b="1">
                <a:latin typeface="Microsoft YaHei Light" panose="020B0502040204020203" charset="-122"/>
                <a:ea typeface="Microsoft YaHei Light" panose="020B0502040204020203" charset="-122"/>
                <a:cs typeface="Titillium Web ExtraLight" panose="00000500000000000000" charset="0"/>
              </a:rPr>
              <a:t>EXPERIMENTAL RESULTS</a:t>
            </a:r>
          </a:p>
          <a:p>
            <a:pPr marL="285750" lvl="1" indent="-285750" algn="l" fontAlgn="ctr">
              <a:spcBef>
                <a:spcPts val="0"/>
              </a:spcBef>
              <a:buFont typeface="Arial" panose="020B0604020202020204" pitchFamily="34" charset="0"/>
              <a:buChar char="•"/>
            </a:pPr>
            <a:endParaRPr lang="en-IN" altLang="en-GB" sz="1200" b="1">
              <a:latin typeface="Microsoft YaHei Light" panose="020B0502040204020203" charset="-122"/>
              <a:ea typeface="Microsoft YaHei Light" panose="020B0502040204020203" charset="-122"/>
              <a:cs typeface="Titillium Web ExtraLight" panose="00000500000000000000" charset="0"/>
            </a:endParaRPr>
          </a:p>
          <a:p>
            <a:pPr marL="285750" lvl="1" indent="-285750" algn="l" fontAlgn="ctr">
              <a:spcBef>
                <a:spcPts val="0"/>
              </a:spcBef>
              <a:buFont typeface="Arial" panose="020B0604020202020204" pitchFamily="34" charset="0"/>
              <a:buChar char="•"/>
            </a:pPr>
            <a:r>
              <a:rPr lang="en-IN" altLang="en-GB" sz="1200" b="1">
                <a:latin typeface="Microsoft YaHei Light" panose="020B0502040204020203" charset="-122"/>
                <a:ea typeface="Microsoft YaHei Light" panose="020B0502040204020203" charset="-122"/>
                <a:cs typeface="Titillium Web ExtraLight" panose="00000500000000000000" charset="0"/>
              </a:rPr>
              <a:t>CONCLUSION</a:t>
            </a:r>
          </a:p>
          <a:p>
            <a:pPr marL="285750" lvl="1" indent="-285750" algn="l" fontAlgn="ctr">
              <a:spcBef>
                <a:spcPts val="0"/>
              </a:spcBef>
              <a:buFont typeface="Arial" panose="020B0604020202020204" pitchFamily="34" charset="0"/>
              <a:buChar char="•"/>
            </a:pPr>
            <a:endParaRPr lang="en-IN" altLang="en-GB" sz="1200" b="1">
              <a:latin typeface="Microsoft YaHei Light" panose="020B0502040204020203" charset="-122"/>
              <a:ea typeface="Microsoft YaHei Light" panose="020B0502040204020203" charset="-122"/>
              <a:cs typeface="Titillium Web ExtraLight" panose="00000500000000000000" charset="0"/>
            </a:endParaRPr>
          </a:p>
          <a:p>
            <a:pPr marL="285750" lvl="1" indent="-285750" algn="l" fontAlgn="ctr">
              <a:spcBef>
                <a:spcPts val="0"/>
              </a:spcBef>
              <a:buFont typeface="Arial" panose="020B0604020202020204" pitchFamily="34" charset="0"/>
              <a:buChar char="•"/>
            </a:pPr>
            <a:r>
              <a:rPr lang="en-IN" altLang="en-GB" sz="1200" b="1">
                <a:latin typeface="Microsoft YaHei Light" panose="020B0502040204020203" charset="-122"/>
                <a:ea typeface="Microsoft YaHei Light" panose="020B0502040204020203" charset="-122"/>
                <a:cs typeface="Titillium Web ExtraLight" panose="00000500000000000000" charset="0"/>
              </a:rPr>
              <a:t>FUTURE SCOPE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nvSpPr>
        <p:spPr>
          <a:xfrm>
            <a:off x="861060" y="245110"/>
            <a:ext cx="7929880" cy="861695"/>
          </a:xfrm>
          <a:prstGeom prst="rect">
            <a:avLst/>
          </a:prstGeom>
          <a:noFill/>
          <a:ln>
            <a:noFill/>
          </a:ln>
        </p:spPr>
        <p:txBody>
          <a:bodyPr wrap="square" lIns="0" tIns="0"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1pPr>
            <a:lvl2pPr marR="0" lvl="1"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2pPr>
            <a:lvl3pPr marR="0" lvl="2"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3pPr>
            <a:lvl4pPr marR="0" lvl="3"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4pPr>
            <a:lvl5pPr marR="0" lvl="4"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5pPr>
            <a:lvl6pPr marR="0" lvl="5"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6pPr>
            <a:lvl7pPr marR="0" lvl="6"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7pPr>
            <a:lvl8pPr marR="0" lvl="7"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8pPr>
            <a:lvl9pPr marR="0" lvl="8"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9pPr>
          </a:lstStyle>
          <a:p>
            <a:pPr marL="416560" lvl="0" indent="-403225" algn="l" fontAlgn="ctr"/>
            <a: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Experimental results</a:t>
            </a:r>
            <a:b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br>
            <a:r>
              <a:rPr lang="en-US" sz="20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4) Stock Prediction Screen</a:t>
            </a:r>
            <a:endParaRPr lang="en-IN" altLang="en-US" sz="20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978535" y="1214120"/>
            <a:ext cx="7186295" cy="3634105"/>
          </a:xfrm>
          <a:prstGeom prst="rect">
            <a:avLst/>
          </a:prstGeom>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06755" y="490220"/>
            <a:ext cx="5895975" cy="645160"/>
          </a:xfrm>
          <a:prstGeom prst="rect">
            <a:avLst/>
          </a:prstGeom>
          <a:noFill/>
        </p:spPr>
        <p:txBody>
          <a:bodyPr wrap="square" rtlCol="0">
            <a:spAutoFit/>
          </a:bodyPr>
          <a:lstStyle/>
          <a:p>
            <a:pPr lvl="1" algn="l">
              <a:buSzTx/>
            </a:pPr>
            <a: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Conclusion</a:t>
            </a:r>
            <a:endParaRPr lang="en-GB" sz="3600" b="1" cap="all" dirty="0">
              <a:solidFill>
                <a:schemeClr val="accent6"/>
              </a:solidFill>
              <a:uFillTx/>
              <a:latin typeface="Titillium Web ExtraLight" panose="00000500000000000000" charset="0"/>
              <a:ea typeface="Titillium Web" panose="00000500000000000000"/>
              <a:cs typeface="Titillium Web ExtraLight" panose="00000500000000000000" charset="0"/>
            </a:endParaRPr>
          </a:p>
        </p:txBody>
      </p:sp>
      <p:sp>
        <p:nvSpPr>
          <p:cNvPr id="4" name="Text Box 3"/>
          <p:cNvSpPr txBox="1"/>
          <p:nvPr/>
        </p:nvSpPr>
        <p:spPr>
          <a:xfrm>
            <a:off x="646430" y="1376680"/>
            <a:ext cx="7850505" cy="2874010"/>
          </a:xfrm>
          <a:prstGeom prst="rect">
            <a:avLst/>
          </a:prstGeom>
          <a:solidFill>
            <a:schemeClr val="accent1">
              <a:lumMod val="50000"/>
              <a:alpha val="60000"/>
            </a:schemeClr>
          </a:solidFill>
        </p:spPr>
        <p:txBody>
          <a:bodyPr wrap="square" lIns="215900" tIns="288290" rIns="288290" bIns="215900" rtlCol="0">
            <a:spAutoFit/>
          </a:bodyPr>
          <a:lstStyle/>
          <a:p>
            <a:pPr marL="285750" indent="-285750">
              <a:buClr>
                <a:srgbClr val="FFFFFF"/>
              </a:buClr>
              <a:buFont typeface="Arial" panose="020B0604020202020204" pitchFamily="34" charset="0"/>
              <a:buChar char="•"/>
            </a:pPr>
            <a: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We were successful in visualizing the three major parameters affected due to the pandemic namely Climate, Public Health and Economy. </a:t>
            </a:r>
          </a:p>
          <a:p>
            <a:pPr marL="285750" indent="-285750">
              <a:buClr>
                <a:srgbClr val="FFFFFF"/>
              </a:buClr>
              <a:buFont typeface="Arial" panose="020B0604020202020204" pitchFamily="34" charset="0"/>
              <a:buChar char="•"/>
            </a:pPr>
            <a:endPar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endParaRPr>
          </a:p>
          <a:p>
            <a:pPr marL="285750" indent="-285750">
              <a:buClr>
                <a:srgbClr val="FFFFFF"/>
              </a:buClr>
              <a:buFont typeface="Arial" panose="020B0604020202020204" pitchFamily="34" charset="0"/>
              <a:buChar char="•"/>
            </a:pPr>
            <a: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This analysis can prove to be useful for the government to carry out vaccination drives and to impose stricter restrictions towards the adversely affected areas. </a:t>
            </a:r>
          </a:p>
          <a:p>
            <a:pPr marL="285750" indent="-285750">
              <a:buClr>
                <a:srgbClr val="FFFFFF"/>
              </a:buClr>
              <a:buFont typeface="Arial" panose="020B0604020202020204" pitchFamily="34" charset="0"/>
              <a:buChar char="•"/>
            </a:pPr>
            <a:endPar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endParaRPr>
          </a:p>
          <a:p>
            <a:pPr marL="285750" indent="-285750">
              <a:buClr>
                <a:srgbClr val="FFFFFF"/>
              </a:buClr>
              <a:buFont typeface="Arial" panose="020B0604020202020204" pitchFamily="34" charset="0"/>
              <a:buChar char="•"/>
            </a:pPr>
            <a: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The economic analysis can be useful for the companies to understand the losses/profits they are making in order to change their marketing strategies. </a:t>
            </a:r>
          </a:p>
          <a:p>
            <a:pPr marL="285750" indent="-285750">
              <a:buClr>
                <a:srgbClr val="FFFFFF"/>
              </a:buClr>
              <a:buFont typeface="Arial" panose="020B0604020202020204" pitchFamily="34" charset="0"/>
              <a:buChar char="•"/>
            </a:pPr>
            <a:endPar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endParaRPr>
          </a:p>
          <a:p>
            <a:pPr marL="285750" indent="-285750">
              <a:buClr>
                <a:srgbClr val="FFFFFF"/>
              </a:buClr>
              <a:buFont typeface="Arial" panose="020B0604020202020204" pitchFamily="34" charset="0"/>
              <a:buChar char="•"/>
            </a:pPr>
            <a: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The climatic analysis helps us to understand the difference brought about by halting the industrial practices (resulting in much lower air pollution.</a:t>
            </a:r>
            <a:endPar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06755" y="490220"/>
            <a:ext cx="5895975" cy="645160"/>
          </a:xfrm>
          <a:prstGeom prst="rect">
            <a:avLst/>
          </a:prstGeom>
          <a:noFill/>
        </p:spPr>
        <p:txBody>
          <a:bodyPr wrap="square" rtlCol="0">
            <a:spAutoFit/>
          </a:bodyPr>
          <a:lstStyle/>
          <a:p>
            <a:pPr lvl="1" algn="l">
              <a:buSzTx/>
            </a:pPr>
            <a: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Future Scope</a:t>
            </a:r>
            <a:endPar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p:txBody>
      </p:sp>
      <p:sp>
        <p:nvSpPr>
          <p:cNvPr id="4" name="Text Box 3"/>
          <p:cNvSpPr txBox="1"/>
          <p:nvPr/>
        </p:nvSpPr>
        <p:spPr>
          <a:xfrm>
            <a:off x="646430" y="1376680"/>
            <a:ext cx="7850505" cy="2658110"/>
          </a:xfrm>
          <a:prstGeom prst="rect">
            <a:avLst/>
          </a:prstGeom>
          <a:solidFill>
            <a:schemeClr val="accent1">
              <a:lumMod val="50000"/>
              <a:alpha val="60000"/>
            </a:schemeClr>
          </a:solidFill>
        </p:spPr>
        <p:txBody>
          <a:bodyPr wrap="square" lIns="215900" tIns="288290" rIns="288290" bIns="215900" rtlCol="0">
            <a:spAutoFit/>
          </a:bodyPr>
          <a:lstStyle/>
          <a:p>
            <a:pPr marL="285750" marR="0" lvl="0" indent="-285750" algn="l">
              <a:spcBef>
                <a:spcPts val="0"/>
              </a:spcBef>
              <a:spcAft>
                <a:spcPts val="0"/>
              </a:spcAft>
              <a:buClr>
                <a:schemeClr val="bg1"/>
              </a:buClr>
              <a:buSzTx/>
              <a:buFont typeface="Arial" panose="020B0604020202020204" pitchFamily="34" charset="0"/>
              <a:buChar char="•"/>
            </a:pPr>
            <a:r>
              <a:rPr lang="en-IN" altLang="en-GB" b="1" dirty="0">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Machine Learning module can be integrated with the Streamlit app.</a:t>
            </a:r>
          </a:p>
          <a:p>
            <a:pPr marL="285750" marR="0" lvl="0" indent="-285750" algn="l">
              <a:spcBef>
                <a:spcPts val="0"/>
              </a:spcBef>
              <a:spcAft>
                <a:spcPts val="0"/>
              </a:spcAft>
              <a:buClr>
                <a:schemeClr val="bg1"/>
              </a:buClr>
              <a:buSzTx/>
              <a:buFont typeface="Arial" panose="020B0604020202020204" pitchFamily="34" charset="0"/>
              <a:buChar char="•"/>
            </a:pPr>
            <a:endParaRPr lang="en-IN" altLang="en-GB" b="1" dirty="0">
              <a:solidFill>
                <a:schemeClr val="lt1"/>
              </a:solidFill>
              <a:latin typeface="Microsoft YaHei Light" panose="020B0502040204020203" charset="-122"/>
              <a:ea typeface="Microsoft YaHei Light" panose="020B0502040204020203" charset="-122"/>
              <a:cs typeface="Titillium Web ExtraLight" panose="00000500000000000000" charset="0"/>
            </a:endParaRPr>
          </a:p>
          <a:p>
            <a:pPr marL="285750" marR="0" lvl="0" indent="-285750" algn="l">
              <a:spcBef>
                <a:spcPts val="0"/>
              </a:spcBef>
              <a:spcAft>
                <a:spcPts val="0"/>
              </a:spcAft>
              <a:buClr>
                <a:schemeClr val="bg1"/>
              </a:buClr>
              <a:buSzTx/>
              <a:buFont typeface="Arial" panose="020B0604020202020204" pitchFamily="34" charset="0"/>
              <a:buChar char="•"/>
            </a:pPr>
            <a:r>
              <a:rPr lang="en-IN" altLang="en-GB" b="1" dirty="0">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Realtime data analysis for temperature and AQI analysis.</a:t>
            </a:r>
          </a:p>
          <a:p>
            <a:pPr marL="285750" marR="0" lvl="0" indent="-285750" algn="l">
              <a:spcBef>
                <a:spcPts val="0"/>
              </a:spcBef>
              <a:spcAft>
                <a:spcPts val="0"/>
              </a:spcAft>
              <a:buClr>
                <a:schemeClr val="bg1"/>
              </a:buClr>
              <a:buSzTx/>
              <a:buFont typeface="Arial" panose="020B0604020202020204" pitchFamily="34" charset="0"/>
              <a:buChar char="•"/>
            </a:pPr>
            <a:endParaRPr lang="en-IN" altLang="en-GB" b="1" dirty="0">
              <a:solidFill>
                <a:schemeClr val="lt1"/>
              </a:solidFill>
              <a:latin typeface="Microsoft YaHei Light" panose="020B0502040204020203" charset="-122"/>
              <a:ea typeface="Microsoft YaHei Light" panose="020B0502040204020203" charset="-122"/>
              <a:cs typeface="Titillium Web ExtraLight" panose="00000500000000000000" charset="0"/>
            </a:endParaRPr>
          </a:p>
          <a:p>
            <a:pPr marL="285750" marR="0" lvl="0" indent="-285750" algn="l">
              <a:spcBef>
                <a:spcPts val="0"/>
              </a:spcBef>
              <a:spcAft>
                <a:spcPts val="0"/>
              </a:spcAft>
              <a:buClr>
                <a:schemeClr val="bg1"/>
              </a:buClr>
              <a:buSzTx/>
              <a:buFont typeface="Arial" panose="020B0604020202020204" pitchFamily="34" charset="0"/>
              <a:buChar char="•"/>
            </a:pPr>
            <a:r>
              <a:rPr lang="en-IN" altLang="en-GB" b="1" dirty="0">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Data can be stored into a database.</a:t>
            </a:r>
          </a:p>
          <a:p>
            <a:pPr marL="285750" marR="0" lvl="0" indent="-285750" algn="l">
              <a:spcBef>
                <a:spcPts val="0"/>
              </a:spcBef>
              <a:spcAft>
                <a:spcPts val="0"/>
              </a:spcAft>
              <a:buClr>
                <a:schemeClr val="bg1"/>
              </a:buClr>
              <a:buSzTx/>
              <a:buFont typeface="Arial" panose="020B0604020202020204" pitchFamily="34" charset="0"/>
              <a:buChar char="•"/>
            </a:pPr>
            <a:endParaRPr lang="en-IN" altLang="en-GB" b="1" dirty="0">
              <a:solidFill>
                <a:schemeClr val="lt1"/>
              </a:solidFill>
              <a:latin typeface="Microsoft YaHei Light" panose="020B0502040204020203" charset="-122"/>
              <a:ea typeface="Microsoft YaHei Light" panose="020B0502040204020203" charset="-122"/>
              <a:cs typeface="Titillium Web ExtraLight" panose="00000500000000000000" charset="0"/>
            </a:endParaRPr>
          </a:p>
          <a:p>
            <a:pPr marL="285750" marR="0" lvl="0" indent="-285750" algn="l">
              <a:spcBef>
                <a:spcPts val="0"/>
              </a:spcBef>
              <a:spcAft>
                <a:spcPts val="0"/>
              </a:spcAft>
              <a:buClr>
                <a:schemeClr val="bg1"/>
              </a:buClr>
              <a:buSzTx/>
              <a:buFont typeface="Arial" panose="020B0604020202020204" pitchFamily="34" charset="0"/>
              <a:buChar char="•"/>
            </a:pPr>
            <a:r>
              <a:rPr lang="en-IN" altLang="en-GB" b="1" dirty="0">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Results can be stored into a database.</a:t>
            </a:r>
          </a:p>
          <a:p>
            <a:pPr marL="285750" marR="0" lvl="0" indent="-285750" algn="l">
              <a:spcBef>
                <a:spcPts val="0"/>
              </a:spcBef>
              <a:spcAft>
                <a:spcPts val="0"/>
              </a:spcAft>
              <a:buClr>
                <a:schemeClr val="bg1"/>
              </a:buClr>
              <a:buSzTx/>
              <a:buFont typeface="Arial" panose="020B0604020202020204" pitchFamily="34" charset="0"/>
              <a:buChar char="•"/>
            </a:pPr>
            <a:endParaRPr lang="en-IN" altLang="en-GB" b="1" dirty="0">
              <a:solidFill>
                <a:schemeClr val="lt1"/>
              </a:solidFill>
              <a:latin typeface="Microsoft YaHei Light" panose="020B0502040204020203" charset="-122"/>
              <a:ea typeface="Microsoft YaHei Light" panose="020B0502040204020203" charset="-122"/>
              <a:cs typeface="Titillium Web ExtraLight" panose="00000500000000000000" charset="0"/>
            </a:endParaRPr>
          </a:p>
          <a:p>
            <a:pPr marL="285750" marR="0" lvl="0" indent="-285750" algn="l">
              <a:spcBef>
                <a:spcPts val="0"/>
              </a:spcBef>
              <a:spcAft>
                <a:spcPts val="0"/>
              </a:spcAft>
              <a:buClr>
                <a:schemeClr val="bg1"/>
              </a:buClr>
              <a:buSzTx/>
              <a:buFont typeface="Arial" panose="020B0604020202020204" pitchFamily="34" charset="0"/>
              <a:buChar char="•"/>
            </a:pPr>
            <a:r>
              <a:rPr lang="en-IN" altLang="en-GB" b="1" dirty="0">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Caching can be done for the graphs so that on interaction with any of the widgets, the entire script is not re-run and only the part of the script which has changed will run.</a:t>
            </a:r>
            <a:endParaRPr lang="en-IN" altLang="en-GB" sz="1400" b="1" dirty="0">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00710" y="330200"/>
            <a:ext cx="7850505" cy="645160"/>
          </a:xfrm>
          <a:prstGeom prst="rect">
            <a:avLst/>
          </a:prstGeom>
          <a:noFill/>
        </p:spPr>
        <p:txBody>
          <a:bodyPr wrap="square" rtlCol="0">
            <a:spAutoFit/>
          </a:bodyPr>
          <a:lstStyle/>
          <a:p>
            <a:pPr lvl="1" algn="l">
              <a:buSzTx/>
            </a:pPr>
            <a: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REFERENCES</a:t>
            </a:r>
            <a:endParaRPr lang="en-IN" alt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endParaRPr>
          </a:p>
        </p:txBody>
      </p:sp>
      <p:sp>
        <p:nvSpPr>
          <p:cNvPr id="4" name="Text Box 3"/>
          <p:cNvSpPr txBox="1"/>
          <p:nvPr/>
        </p:nvSpPr>
        <p:spPr>
          <a:xfrm>
            <a:off x="600710" y="975360"/>
            <a:ext cx="7850505" cy="3274060"/>
          </a:xfrm>
          <a:prstGeom prst="rect">
            <a:avLst/>
          </a:prstGeom>
          <a:solidFill>
            <a:schemeClr val="accent1">
              <a:lumMod val="50000"/>
              <a:alpha val="60000"/>
            </a:schemeClr>
          </a:solidFill>
        </p:spPr>
        <p:txBody>
          <a:bodyPr wrap="square" lIns="215900" tIns="288290" rIns="288290" bIns="215900" rtlCol="0">
            <a:spAutoFit/>
          </a:bodyPr>
          <a:lstStyle/>
          <a:p>
            <a:pPr marL="342900" marR="0" lvl="0" indent="-342900" algn="l">
              <a:spcBef>
                <a:spcPts val="0"/>
              </a:spcBef>
              <a:spcAft>
                <a:spcPts val="0"/>
              </a:spcAft>
              <a:buClr>
                <a:srgbClr val="FFFFFF"/>
              </a:buClr>
              <a:buSzTx/>
              <a:buFont typeface="+mj-lt"/>
              <a:buAutoNum type="arabicParenR"/>
            </a:pPr>
            <a:r>
              <a:rPr lang="en-IN" altLang="en-US" sz="1200" dirty="0">
                <a:solidFill>
                  <a:schemeClr val="bg1"/>
                </a:solidFill>
                <a:effectLst/>
                <a:latin typeface="Microsoft YaHei Light" panose="020B0502040204020203" charset="-122"/>
                <a:ea typeface="Microsoft YaHei Light" panose="020B0502040204020203" charset="-122"/>
                <a:sym typeface="+mn-ea"/>
              </a:rPr>
              <a:t>Front. Public Health, 28 May 2020, https://doi.org/10.3389/fpubh.2020.00216</a:t>
            </a:r>
          </a:p>
          <a:p>
            <a:pPr marL="342900" marR="0" lvl="0" indent="-342900" algn="l">
              <a:spcBef>
                <a:spcPts val="0"/>
              </a:spcBef>
              <a:spcAft>
                <a:spcPts val="0"/>
              </a:spcAft>
              <a:buClr>
                <a:srgbClr val="FFFFFF"/>
              </a:buClr>
              <a:buSzTx/>
              <a:buFont typeface="+mj-lt"/>
              <a:buAutoNum type="arabicParenR"/>
            </a:pPr>
            <a:endParaRPr lang="en-IN" altLang="en-US" sz="1200" dirty="0">
              <a:solidFill>
                <a:schemeClr val="bg1"/>
              </a:solidFill>
              <a:effectLst/>
              <a:latin typeface="Microsoft YaHei Light" panose="020B0502040204020203" charset="-122"/>
              <a:ea typeface="Microsoft YaHei Light" panose="020B0502040204020203" charset="-122"/>
            </a:endParaRPr>
          </a:p>
          <a:p>
            <a:pPr marL="342900" marR="0" lvl="0" indent="-342900" algn="l">
              <a:spcBef>
                <a:spcPts val="0"/>
              </a:spcBef>
              <a:spcAft>
                <a:spcPts val="0"/>
              </a:spcAft>
              <a:buClr>
                <a:srgbClr val="FFFFFF"/>
              </a:buClr>
              <a:buSzTx/>
              <a:buFont typeface="+mj-lt"/>
              <a:buAutoNum type="arabicParenR"/>
            </a:pPr>
            <a:r>
              <a:rPr lang="en-IN" altLang="en-US" sz="1200" dirty="0">
                <a:solidFill>
                  <a:schemeClr val="bg1"/>
                </a:solidFill>
                <a:effectLst/>
                <a:latin typeface="Microsoft YaHei Light" panose="020B0502040204020203" charset="-122"/>
                <a:ea typeface="Microsoft YaHei Light" panose="020B0502040204020203" charset="-122"/>
                <a:sym typeface="+mn-ea"/>
              </a:rPr>
              <a:t>Cyranoski D, “Did pangolins spread the China coronavirus to people?” - Nature. (2020), https://www.nature.com/articles/d41586-020-00364-2Data can be stored into a database.</a:t>
            </a:r>
          </a:p>
          <a:p>
            <a:pPr marL="342900" marR="0" lvl="0" indent="-342900" algn="l">
              <a:spcBef>
                <a:spcPts val="0"/>
              </a:spcBef>
              <a:spcAft>
                <a:spcPts val="0"/>
              </a:spcAft>
              <a:buClr>
                <a:srgbClr val="FFFFFF"/>
              </a:buClr>
              <a:buSzTx/>
              <a:buFont typeface="+mj-lt"/>
              <a:buAutoNum type="arabicParenR"/>
            </a:pPr>
            <a:endParaRPr lang="en-IN" altLang="en-US" sz="1200" dirty="0">
              <a:solidFill>
                <a:schemeClr val="bg1"/>
              </a:solidFill>
              <a:effectLst/>
              <a:latin typeface="Microsoft YaHei Light" panose="020B0502040204020203" charset="-122"/>
              <a:ea typeface="Microsoft YaHei Light" panose="020B0502040204020203" charset="-122"/>
            </a:endParaRPr>
          </a:p>
          <a:p>
            <a:pPr marL="342900" marR="0" lvl="0" indent="-342900" algn="l">
              <a:spcBef>
                <a:spcPts val="0"/>
              </a:spcBef>
              <a:spcAft>
                <a:spcPts val="0"/>
              </a:spcAft>
              <a:buClr>
                <a:srgbClr val="FFFFFF"/>
              </a:buClr>
              <a:buSzTx/>
              <a:buFont typeface="+mj-lt"/>
              <a:buAutoNum type="arabicParenR"/>
            </a:pPr>
            <a:r>
              <a:rPr lang="en-IN" altLang="en-US" sz="1200" dirty="0">
                <a:solidFill>
                  <a:schemeClr val="bg1"/>
                </a:solidFill>
                <a:effectLst/>
                <a:latin typeface="Microsoft YaHei Light" panose="020B0502040204020203" charset="-122"/>
                <a:ea typeface="Microsoft YaHei Light" panose="020B0502040204020203" charset="-122"/>
                <a:sym typeface="+mn-ea"/>
              </a:rPr>
              <a:t>“COVID-19: Emergence, Spread, Possible Treatments, and Global Burden”, https://www.frontiersin.org/articles/10.3389/fpubh.2020.00216/full#B13</a:t>
            </a:r>
          </a:p>
          <a:p>
            <a:pPr marL="342900" marR="0" lvl="0" indent="-342900" algn="l">
              <a:spcBef>
                <a:spcPts val="0"/>
              </a:spcBef>
              <a:spcAft>
                <a:spcPts val="0"/>
              </a:spcAft>
              <a:buClr>
                <a:srgbClr val="FFFFFF"/>
              </a:buClr>
              <a:buSzTx/>
              <a:buFont typeface="+mj-lt"/>
              <a:buAutoNum type="arabicParenR"/>
            </a:pPr>
            <a:endParaRPr lang="en-IN" altLang="en-US" sz="1200" dirty="0">
              <a:solidFill>
                <a:schemeClr val="bg1"/>
              </a:solidFill>
              <a:effectLst/>
              <a:latin typeface="Microsoft YaHei Light" panose="020B0502040204020203" charset="-122"/>
              <a:ea typeface="Microsoft YaHei Light" panose="020B0502040204020203" charset="-122"/>
              <a:sym typeface="+mn-ea"/>
            </a:endParaRPr>
          </a:p>
          <a:p>
            <a:pPr marL="342900" marR="0" lvl="0" indent="-342900" algn="l">
              <a:spcBef>
                <a:spcPts val="0"/>
              </a:spcBef>
              <a:spcAft>
                <a:spcPts val="0"/>
              </a:spcAft>
              <a:buClr>
                <a:srgbClr val="FFFFFF"/>
              </a:buClr>
              <a:buSzTx/>
              <a:buFont typeface="+mj-lt"/>
              <a:buAutoNum type="arabicParenR"/>
            </a:pPr>
            <a:r>
              <a:rPr lang="en-IN" altLang="en-US" sz="1200" dirty="0">
                <a:solidFill>
                  <a:schemeClr val="bg1"/>
                </a:solidFill>
                <a:effectLst/>
                <a:latin typeface="Microsoft YaHei Light" panose="020B0502040204020203" charset="-122"/>
                <a:ea typeface="Microsoft YaHei Light" panose="020B0502040204020203" charset="-122"/>
                <a:sym typeface="+mn-ea"/>
              </a:rPr>
              <a:t>https://covid19.who.int</a:t>
            </a:r>
          </a:p>
          <a:p>
            <a:pPr marL="342900" marR="0" lvl="0" indent="-342900" algn="l">
              <a:spcBef>
                <a:spcPts val="0"/>
              </a:spcBef>
              <a:spcAft>
                <a:spcPts val="0"/>
              </a:spcAft>
              <a:buClr>
                <a:srgbClr val="FFFFFF"/>
              </a:buClr>
              <a:buSzTx/>
              <a:buFont typeface="+mj-lt"/>
              <a:buAutoNum type="arabicParenR"/>
            </a:pPr>
            <a:endParaRPr lang="en-IN" altLang="en-US" sz="1200" dirty="0">
              <a:solidFill>
                <a:schemeClr val="bg1"/>
              </a:solidFill>
              <a:effectLst/>
              <a:latin typeface="Microsoft YaHei Light" panose="020B0502040204020203" charset="-122"/>
              <a:ea typeface="Microsoft YaHei Light" panose="020B0502040204020203" charset="-122"/>
              <a:sym typeface="+mn-ea"/>
            </a:endParaRPr>
          </a:p>
          <a:p>
            <a:pPr marL="342900" marR="0" lvl="0" indent="-342900" algn="l">
              <a:spcBef>
                <a:spcPts val="0"/>
              </a:spcBef>
              <a:spcAft>
                <a:spcPts val="0"/>
              </a:spcAft>
              <a:buClr>
                <a:srgbClr val="FFFFFF"/>
              </a:buClr>
              <a:buSzTx/>
              <a:buFont typeface="+mj-lt"/>
              <a:buAutoNum type="arabicParenR"/>
            </a:pPr>
            <a:r>
              <a:rPr lang="en-IN" altLang="en-US" sz="1200" dirty="0">
                <a:solidFill>
                  <a:schemeClr val="bg1"/>
                </a:solidFill>
                <a:effectLst/>
                <a:latin typeface="Microsoft YaHei Light" panose="020B0502040204020203" charset="-122"/>
                <a:ea typeface="Microsoft YaHei Light" panose="020B0502040204020203" charset="-122"/>
                <a:sym typeface="+mn-ea"/>
              </a:rPr>
              <a:t>https://www.mohfw.gov.in</a:t>
            </a:r>
          </a:p>
          <a:p>
            <a:pPr marL="342900" marR="0" lvl="0" indent="-342900" algn="l">
              <a:spcBef>
                <a:spcPts val="0"/>
              </a:spcBef>
              <a:spcAft>
                <a:spcPts val="0"/>
              </a:spcAft>
              <a:buClr>
                <a:srgbClr val="FFFFFF"/>
              </a:buClr>
              <a:buSzTx/>
              <a:buFont typeface="+mj-lt"/>
              <a:buAutoNum type="arabicParenR"/>
            </a:pPr>
            <a:endParaRPr lang="en-IN" altLang="en-US" sz="1200" dirty="0">
              <a:solidFill>
                <a:schemeClr val="bg1"/>
              </a:solidFill>
              <a:effectLst/>
              <a:latin typeface="Microsoft YaHei Light" panose="020B0502040204020203" charset="-122"/>
              <a:ea typeface="Microsoft YaHei Light" panose="020B0502040204020203" charset="-122"/>
              <a:sym typeface="+mn-ea"/>
            </a:endParaRPr>
          </a:p>
          <a:p>
            <a:pPr marL="342900" marR="0" lvl="0" indent="-342900" algn="l">
              <a:spcBef>
                <a:spcPts val="0"/>
              </a:spcBef>
              <a:spcAft>
                <a:spcPts val="0"/>
              </a:spcAft>
              <a:buClr>
                <a:srgbClr val="FFFFFF"/>
              </a:buClr>
              <a:buSzTx/>
              <a:buFont typeface="+mj-lt"/>
              <a:buAutoNum type="arabicParenR"/>
            </a:pPr>
            <a:r>
              <a:rPr lang="en-IN" altLang="en-US" sz="1200" dirty="0">
                <a:solidFill>
                  <a:schemeClr val="bg1"/>
                </a:solidFill>
                <a:effectLst/>
                <a:latin typeface="Microsoft YaHei Light" panose="020B0502040204020203" charset="-122"/>
                <a:ea typeface="Microsoft YaHei Light" panose="020B0502040204020203" charset="-122"/>
                <a:sym typeface="+mn-ea"/>
              </a:rPr>
              <a:t>Unemployment, total (% of total labour force) (modelled ILO estimate) -worldbank.org</a:t>
            </a:r>
          </a:p>
          <a:p>
            <a:pPr marL="342900" marR="0" lvl="0" indent="-342900" algn="l">
              <a:spcBef>
                <a:spcPts val="0"/>
              </a:spcBef>
              <a:spcAft>
                <a:spcPts val="0"/>
              </a:spcAft>
              <a:buClr>
                <a:srgbClr val="FFFFFF"/>
              </a:buClr>
              <a:buSzTx/>
              <a:buFont typeface="+mj-lt"/>
              <a:buAutoNum type="arabicParenR"/>
            </a:pPr>
            <a:endParaRPr lang="en-IN" altLang="en-US" sz="1200" dirty="0">
              <a:solidFill>
                <a:schemeClr val="bg1"/>
              </a:solidFill>
              <a:effectLst/>
              <a:latin typeface="Microsoft YaHei Light" panose="020B0502040204020203" charset="-122"/>
              <a:ea typeface="Microsoft YaHei Light" panose="020B0502040204020203" charset="-122"/>
              <a:sym typeface="+mn-ea"/>
            </a:endParaRPr>
          </a:p>
          <a:p>
            <a:pPr marL="342900" marR="0" lvl="0" indent="-342900" algn="l">
              <a:spcBef>
                <a:spcPts val="0"/>
              </a:spcBef>
              <a:spcAft>
                <a:spcPts val="0"/>
              </a:spcAft>
              <a:buClr>
                <a:srgbClr val="FFFFFF"/>
              </a:buClr>
              <a:buSzTx/>
              <a:buFont typeface="+mj-lt"/>
              <a:buAutoNum type="arabicParenR"/>
            </a:pPr>
            <a:r>
              <a:rPr lang="en-IN" altLang="en-US" sz="1200" dirty="0">
                <a:solidFill>
                  <a:schemeClr val="bg1"/>
                </a:solidFill>
                <a:effectLst/>
                <a:latin typeface="Microsoft YaHei Light" panose="020B0502040204020203" charset="-122"/>
                <a:ea typeface="Microsoft YaHei Light" panose="020B0502040204020203" charset="-122"/>
                <a:sym typeface="+mn-ea"/>
              </a:rPr>
              <a:t>Mayukh Bhattacharyya, www.covidexplore.com, github.com/mayukh18/covidexplore</a:t>
            </a: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46430" y="264160"/>
            <a:ext cx="7804785" cy="645160"/>
          </a:xfrm>
          <a:prstGeom prst="rect">
            <a:avLst/>
          </a:prstGeom>
          <a:noFill/>
        </p:spPr>
        <p:txBody>
          <a:bodyPr wrap="square" rtlCol="0">
            <a:spAutoFit/>
          </a:bodyPr>
          <a:lstStyle/>
          <a:p>
            <a:pPr lvl="1" algn="l">
              <a:buSzTx/>
            </a:pPr>
            <a: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REFERENCES</a:t>
            </a:r>
            <a:endParaRPr lang="en-IN" alt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endParaRPr>
          </a:p>
        </p:txBody>
      </p:sp>
      <p:sp>
        <p:nvSpPr>
          <p:cNvPr id="4" name="Text Box 3"/>
          <p:cNvSpPr txBox="1"/>
          <p:nvPr/>
        </p:nvSpPr>
        <p:spPr>
          <a:xfrm>
            <a:off x="600710" y="916305"/>
            <a:ext cx="7850505" cy="3642995"/>
          </a:xfrm>
          <a:prstGeom prst="rect">
            <a:avLst/>
          </a:prstGeom>
          <a:solidFill>
            <a:schemeClr val="accent1">
              <a:lumMod val="50000"/>
              <a:alpha val="60000"/>
            </a:schemeClr>
          </a:solidFill>
        </p:spPr>
        <p:txBody>
          <a:bodyPr wrap="square" lIns="215900" tIns="288290" rIns="288290" bIns="215900" rtlCol="0">
            <a:spAutoFit/>
          </a:bodyPr>
          <a:lstStyle/>
          <a:p>
            <a:pPr marL="342900" marR="0" lvl="0" indent="-342900" algn="l">
              <a:spcBef>
                <a:spcPts val="0"/>
              </a:spcBef>
              <a:spcAft>
                <a:spcPts val="0"/>
              </a:spcAft>
              <a:buClr>
                <a:srgbClr val="FFFFFF"/>
              </a:buClr>
              <a:buSzTx/>
              <a:buFont typeface="+mj-lt"/>
              <a:buAutoNum type="arabicParenR" startAt="8"/>
            </a:pPr>
            <a:r>
              <a:rPr lang="en-IN" altLang="en-US" sz="1200" dirty="0">
                <a:solidFill>
                  <a:schemeClr val="bg1"/>
                </a:solidFill>
                <a:effectLst/>
                <a:latin typeface="Microsoft YaHei Light" panose="020B0502040204020203" charset="-122"/>
                <a:ea typeface="Microsoft YaHei Light" panose="020B0502040204020203" charset="-122"/>
                <a:sym typeface="+mn-ea"/>
              </a:rPr>
              <a:t>Akash Kundu, Akshay Kale, Shubham Rajput, Siddhant Fulzele, Tejas Akadkar, Vinay Kumar Kushwaha, “Covid-19 PANDEMIC INIDA”- M.Sc. (Data Science) – SEM II Department of Computer Science. FERGUSSON COLLEGE (AUTONOMOUS).</a:t>
            </a:r>
          </a:p>
          <a:p>
            <a:pPr marL="342900" marR="0" lvl="0" indent="-342900" algn="l">
              <a:spcBef>
                <a:spcPts val="0"/>
              </a:spcBef>
              <a:spcAft>
                <a:spcPts val="0"/>
              </a:spcAft>
              <a:buClr>
                <a:srgbClr val="FFFFFF"/>
              </a:buClr>
              <a:buSzTx/>
              <a:buFont typeface="+mj-lt"/>
              <a:buAutoNum type="arabicParenR" startAt="8"/>
            </a:pPr>
            <a:endParaRPr lang="en-IN" altLang="en-US" sz="1200" dirty="0">
              <a:solidFill>
                <a:schemeClr val="bg1"/>
              </a:solidFill>
              <a:effectLst/>
              <a:latin typeface="Microsoft YaHei Light" panose="020B0502040204020203" charset="-122"/>
              <a:ea typeface="Microsoft YaHei Light" panose="020B0502040204020203" charset="-122"/>
            </a:endParaRPr>
          </a:p>
          <a:p>
            <a:pPr marL="342900" marR="0" lvl="0" indent="-342900" algn="l">
              <a:spcBef>
                <a:spcPts val="0"/>
              </a:spcBef>
              <a:spcAft>
                <a:spcPts val="0"/>
              </a:spcAft>
              <a:buClr>
                <a:srgbClr val="FFFFFF"/>
              </a:buClr>
              <a:buSzTx/>
              <a:buFont typeface="+mj-lt"/>
              <a:buAutoNum type="arabicParenR" startAt="8"/>
            </a:pPr>
            <a:r>
              <a:rPr lang="en-IN" altLang="en-US" sz="1200" dirty="0">
                <a:solidFill>
                  <a:schemeClr val="bg1"/>
                </a:solidFill>
                <a:effectLst/>
                <a:latin typeface="Microsoft YaHei Light" panose="020B0502040204020203" charset="-122"/>
                <a:ea typeface="Microsoft YaHei Light" panose="020B0502040204020203" charset="-122"/>
                <a:sym typeface="+mn-ea"/>
              </a:rPr>
              <a:t>Adil Moujahid, “Analysing the Impact of Coronavirus on the Stock Market using Python, Google Sheets and Google Finance”, adilmoujahid.com, 12/04/2020.</a:t>
            </a:r>
          </a:p>
          <a:p>
            <a:pPr marL="342900" marR="0" lvl="0" indent="-342900" algn="l">
              <a:spcBef>
                <a:spcPts val="0"/>
              </a:spcBef>
              <a:spcAft>
                <a:spcPts val="0"/>
              </a:spcAft>
              <a:buClr>
                <a:srgbClr val="FFFFFF"/>
              </a:buClr>
              <a:buSzTx/>
              <a:buFont typeface="+mj-lt"/>
              <a:buAutoNum type="arabicParenR" startAt="8"/>
            </a:pPr>
            <a:endParaRPr lang="en-IN" altLang="en-US" sz="1200" dirty="0">
              <a:solidFill>
                <a:schemeClr val="bg1"/>
              </a:solidFill>
              <a:effectLst/>
              <a:latin typeface="Microsoft YaHei Light" panose="020B0502040204020203" charset="-122"/>
              <a:ea typeface="Microsoft YaHei Light" panose="020B0502040204020203" charset="-122"/>
              <a:sym typeface="+mn-ea"/>
            </a:endParaRPr>
          </a:p>
          <a:p>
            <a:pPr marL="342900" marR="0" lvl="0" indent="-342900" algn="l">
              <a:spcBef>
                <a:spcPts val="0"/>
              </a:spcBef>
              <a:spcAft>
                <a:spcPts val="0"/>
              </a:spcAft>
              <a:buClr>
                <a:srgbClr val="FFFFFF"/>
              </a:buClr>
              <a:buSzTx/>
              <a:buFont typeface="+mj-lt"/>
              <a:buAutoNum type="arabicParenR" startAt="8"/>
            </a:pPr>
            <a:r>
              <a:rPr lang="en-IN" altLang="en-US" sz="1200" dirty="0">
                <a:solidFill>
                  <a:schemeClr val="bg1"/>
                </a:solidFill>
                <a:effectLst/>
                <a:latin typeface="Microsoft YaHei Light" panose="020B0502040204020203" charset="-122"/>
                <a:ea typeface="Microsoft YaHei Light" panose="020B0502040204020203" charset="-122"/>
                <a:sym typeface="+mn-ea"/>
              </a:rPr>
              <a:t> S. Mehrmolaei and M. R. Keyvanpour, "Time series forecasting using improved ARIMA," 2016 Artificial Intelligence and Robotics (IRANOPEN), 2016, pp. 92-97, doi: 10.1109/RIOS.2016.7529496.</a:t>
            </a:r>
          </a:p>
          <a:p>
            <a:pPr marL="342900" marR="0" lvl="0" indent="-342900" algn="l">
              <a:spcBef>
                <a:spcPts val="0"/>
              </a:spcBef>
              <a:spcAft>
                <a:spcPts val="0"/>
              </a:spcAft>
              <a:buClr>
                <a:srgbClr val="FFFFFF"/>
              </a:buClr>
              <a:buSzTx/>
              <a:buFont typeface="+mj-lt"/>
              <a:buAutoNum type="arabicParenR" startAt="8"/>
            </a:pPr>
            <a:endParaRPr lang="en-IN" altLang="en-US" sz="1200" dirty="0">
              <a:solidFill>
                <a:schemeClr val="bg1"/>
              </a:solidFill>
              <a:effectLst/>
              <a:latin typeface="Microsoft YaHei Light" panose="020B0502040204020203" charset="-122"/>
              <a:ea typeface="Microsoft YaHei Light" panose="020B0502040204020203" charset="-122"/>
              <a:sym typeface="+mn-ea"/>
            </a:endParaRPr>
          </a:p>
          <a:p>
            <a:pPr marL="342900" marR="0" lvl="0" indent="-342900" algn="l">
              <a:spcBef>
                <a:spcPts val="0"/>
              </a:spcBef>
              <a:spcAft>
                <a:spcPts val="0"/>
              </a:spcAft>
              <a:buClr>
                <a:srgbClr val="FFFFFF"/>
              </a:buClr>
              <a:buSzTx/>
              <a:buFont typeface="+mj-lt"/>
              <a:buAutoNum type="arabicParenR" startAt="8"/>
            </a:pPr>
            <a:r>
              <a:rPr lang="en-IN" altLang="en-US" sz="1200" dirty="0">
                <a:solidFill>
                  <a:schemeClr val="bg1"/>
                </a:solidFill>
                <a:effectLst/>
                <a:latin typeface="Microsoft YaHei Light" panose="020B0502040204020203" charset="-122"/>
                <a:ea typeface="Microsoft YaHei Light" panose="020B0502040204020203" charset="-122"/>
                <a:sym typeface="+mn-ea"/>
              </a:rPr>
              <a:t> C. A. G. d. A. Júnior, F. A. T. de Carvalho and A. L. S. Maia, "Exponential smoothing methods for forecasting bar diagram-valued time series," 2012 IEEE International Conference on Systems, Man, and Cybernetics (SMC), 2012, pp. 1361-1366, doi: 10.1109/ICSMC.2012.6377923.</a:t>
            </a:r>
          </a:p>
          <a:p>
            <a:pPr marL="342900" marR="0" lvl="0" indent="-342900" algn="l">
              <a:spcBef>
                <a:spcPts val="0"/>
              </a:spcBef>
              <a:spcAft>
                <a:spcPts val="0"/>
              </a:spcAft>
              <a:buClr>
                <a:srgbClr val="FFFFFF"/>
              </a:buClr>
              <a:buSzTx/>
              <a:buFont typeface="+mj-lt"/>
              <a:buAutoNum type="arabicParenR" startAt="8"/>
            </a:pPr>
            <a:endParaRPr lang="en-IN" altLang="en-US" sz="1200" dirty="0">
              <a:solidFill>
                <a:schemeClr val="bg1"/>
              </a:solidFill>
              <a:effectLst/>
              <a:latin typeface="Microsoft YaHei Light" panose="020B0502040204020203" charset="-122"/>
              <a:ea typeface="Microsoft YaHei Light" panose="020B0502040204020203" charset="-122"/>
              <a:sym typeface="+mn-ea"/>
            </a:endParaRPr>
          </a:p>
          <a:p>
            <a:pPr marL="342900" marR="0" lvl="0" indent="-342900" algn="l">
              <a:spcBef>
                <a:spcPts val="0"/>
              </a:spcBef>
              <a:spcAft>
                <a:spcPts val="0"/>
              </a:spcAft>
              <a:buClr>
                <a:srgbClr val="FFFFFF"/>
              </a:buClr>
              <a:buSzTx/>
              <a:buFont typeface="+mj-lt"/>
              <a:buAutoNum type="arabicParenR" startAt="8"/>
            </a:pPr>
            <a:r>
              <a:rPr lang="en-IN" altLang="en-US" sz="1200" dirty="0">
                <a:solidFill>
                  <a:schemeClr val="bg1"/>
                </a:solidFill>
                <a:effectLst/>
                <a:latin typeface="Microsoft YaHei Light" panose="020B0502040204020203" charset="-122"/>
                <a:ea typeface="Microsoft YaHei Light" panose="020B0502040204020203" charset="-122"/>
                <a:sym typeface="+mn-ea"/>
              </a:rPr>
              <a:t> Y. Wang, S. Zhu and C. Li, "Research on Multistep Time Series Prediction Based on LSTM," 2019 3rd International Conference on Electronic Information Technology and Computer Engineering (EITCE), 2019, pp. 1155-1159, doi: 10.1109/EITCE47263.2019.9095044.</a:t>
            </a: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35" y="1787525"/>
            <a:ext cx="9142730" cy="1234440"/>
          </a:xfrm>
          <a:solidFill>
            <a:schemeClr val="accent1">
              <a:lumMod val="50000"/>
              <a:alpha val="60000"/>
            </a:schemeClr>
          </a:solidFill>
        </p:spPr>
        <p:txBody>
          <a:bodyPr lIns="0" tIns="179705" rIns="0" bIns="179705" anchor="ctr" anchorCtr="0"/>
          <a:lstStyle/>
          <a:p>
            <a:pPr algn="ctr" fontAlgn="ctr"/>
            <a:r>
              <a:rPr lang="en-US" sz="54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thank you</a:t>
            </a:r>
            <a:endParaRPr lang="en-US" altLang="en-US" sz="54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endParaRPr>
          </a:p>
        </p:txBody>
      </p:sp>
      <p:sp>
        <p:nvSpPr>
          <p:cNvPr id="4" name="Slide Number Placeholder 3"/>
          <p:cNvSpPr>
            <a:spLocks noGrp="1"/>
          </p:cNvSpPr>
          <p:nvPr>
            <p:ph type="sldNum" idx="4294967295"/>
          </p:nvPr>
        </p:nvSpPr>
        <p:spPr>
          <a:xfrm>
            <a:off x="8595360" y="4749800"/>
            <a:ext cx="548640" cy="393700"/>
          </a:xfrm>
        </p:spPr>
        <p:txBody>
          <a:bodyPr/>
          <a:lstStyle/>
          <a:p>
            <a:pPr marL="0" lvl="0" indent="0" algn="r" rtl="0">
              <a:spcBef>
                <a:spcPts val="0"/>
              </a:spcBef>
              <a:spcAft>
                <a:spcPts val="0"/>
              </a:spcAft>
              <a:buNone/>
            </a:pPr>
            <a:fld id="{00000000-1234-1234-1234-123412341234}" type="slidenum">
              <a:rPr lang="en-GB"/>
              <a:t>25</a:t>
            </a:fld>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761365" y="327660"/>
            <a:ext cx="7718425" cy="857250"/>
          </a:xfrm>
          <a:prstGeom prst="rect">
            <a:avLst/>
          </a:prstGeom>
        </p:spPr>
        <p:txBody>
          <a:bodyPr spcFirstLastPara="1" wrap="square" lIns="0" tIns="0" rIns="0" bIns="0" anchor="b" anchorCtr="0">
            <a:noAutofit/>
          </a:bodyPr>
          <a:lstStyle/>
          <a:p>
            <a:pPr marL="0" lvl="0" algn="l" rtl="0">
              <a:spcBef>
                <a:spcPts val="0"/>
              </a:spcBef>
              <a:spcAft>
                <a:spcPts val="0"/>
              </a:spcAft>
              <a:buNone/>
            </a:pPr>
            <a:r>
              <a:rPr lang="en-GB"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rPr>
              <a:t>ABSTRACT</a:t>
            </a:r>
            <a:endParaRPr lang="en-IN" altLang="en-GB" sz="1800">
              <a:latin typeface="Microsoft YaHei Light" panose="020B0502040204020203" charset="-122"/>
              <a:ea typeface="Microsoft YaHei Light" panose="020B0502040204020203" charset="-122"/>
              <a:cs typeface="Titillium Web ExtraLight" panose="00000500000000000000" charset="0"/>
            </a:endParaRPr>
          </a:p>
        </p:txBody>
      </p:sp>
      <p:sp>
        <p:nvSpPr>
          <p:cNvPr id="61" name="Google Shape;61;p12"/>
          <p:cNvSpPr txBox="1">
            <a:spLocks noGrp="1"/>
          </p:cNvSpPr>
          <p:nvPr>
            <p:ph type="body" idx="1"/>
          </p:nvPr>
        </p:nvSpPr>
        <p:spPr>
          <a:xfrm>
            <a:off x="457200" y="1292860"/>
            <a:ext cx="8023225" cy="3136900"/>
          </a:xfrm>
          <a:prstGeom prst="rect">
            <a:avLst/>
          </a:prstGeom>
          <a:solidFill>
            <a:schemeClr val="accent1">
              <a:lumMod val="50000"/>
              <a:alpha val="60000"/>
            </a:schemeClr>
          </a:solidFill>
        </p:spPr>
        <p:txBody>
          <a:bodyPr spcFirstLastPara="1" wrap="square" lIns="215900" tIns="288290" rIns="288290" bIns="215900" anchor="t" anchorCtr="0">
            <a:noAutofit/>
          </a:bodyPr>
          <a:lstStyle/>
          <a:p>
            <a:pPr marL="323850" marR="0" lvl="1" indent="-323850" algn="l" eaLnBrk="1" fontAlgn="auto" latinLnBrk="0" hangingPunct="1">
              <a:lnSpc>
                <a:spcPct val="100000"/>
              </a:lnSpc>
              <a:spcBef>
                <a:spcPts val="0"/>
              </a:spcBef>
              <a:spcAft>
                <a:spcPts val="0"/>
              </a:spcAft>
              <a:buFont typeface="Arial" panose="020B0604020202020204" pitchFamily="34" charset="0"/>
              <a:buChar char="•"/>
            </a:pPr>
            <a:r>
              <a:rPr lang="en-IN" altLang="en-GB" sz="1400" b="1" kern="100">
                <a:solidFill>
                  <a:schemeClr val="accent6"/>
                </a:solidFill>
                <a:uFillTx/>
                <a:latin typeface="Microsoft YaHei Light" panose="020B0502040204020203" charset="-122"/>
                <a:ea typeface="Microsoft YaHei Light" panose="020B0502040204020203" charset="-122"/>
                <a:cs typeface="Titillium Web ExtraLight" panose="00000500000000000000" charset="0"/>
              </a:rPr>
              <a:t>Data Analysis is the process of bringing order and structure to collected data. It turns data into information teams can use. Data visualization is the process of putting data into a chart, graph, or other visual format that helps inform analysis and interpretation. Analysis and Visualization of datasets has always been a helpful for various reasons whether it’s for improvement of customer experience or business plans, etc. These all aspects require the analysis of the data.</a:t>
            </a:r>
          </a:p>
          <a:p>
            <a:pPr marL="323850" marR="0" lvl="1" indent="-323850" algn="l" eaLnBrk="1" fontAlgn="auto" latinLnBrk="0" hangingPunct="1">
              <a:lnSpc>
                <a:spcPct val="100000"/>
              </a:lnSpc>
              <a:spcBef>
                <a:spcPts val="0"/>
              </a:spcBef>
              <a:spcAft>
                <a:spcPts val="0"/>
              </a:spcAft>
              <a:buFont typeface="Arial" panose="020B0604020202020204" pitchFamily="34" charset="0"/>
              <a:buChar char="•"/>
            </a:pPr>
            <a:endParaRPr lang="en-IN" altLang="en-GB" sz="1400" b="1" kern="10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a:p>
            <a:pPr marL="323850" marR="0" lvl="1" indent="-323850" algn="l" eaLnBrk="1" fontAlgn="auto" latinLnBrk="0" hangingPunct="1">
              <a:lnSpc>
                <a:spcPct val="100000"/>
              </a:lnSpc>
              <a:spcBef>
                <a:spcPts val="0"/>
              </a:spcBef>
              <a:spcAft>
                <a:spcPts val="0"/>
              </a:spcAft>
              <a:buFont typeface="Arial" panose="020B0604020202020204" pitchFamily="34" charset="0"/>
              <a:buChar char="•"/>
            </a:pPr>
            <a:r>
              <a:rPr lang="en-IN" altLang="en-GB" sz="1400" b="1" kern="100">
                <a:solidFill>
                  <a:schemeClr val="accent6"/>
                </a:solidFill>
                <a:uFillTx/>
                <a:latin typeface="Microsoft YaHei Light" panose="020B0502040204020203" charset="-122"/>
                <a:ea typeface="Microsoft YaHei Light" panose="020B0502040204020203" charset="-122"/>
                <a:cs typeface="Titillium Web ExtraLight" panose="00000500000000000000" charset="0"/>
              </a:rPr>
              <a:t>In 2020, the world has seen a paradigm shift across many industries, businesses, climate and to human life itself due to the COVID pandemic.The Government and many private organizations need to know the damage caused by the pandemic for reasons ranging from public welfare to business strategies. These calculations are very important for the growth and robustness of the National economy.</a:t>
            </a:r>
          </a:p>
        </p:txBody>
      </p:sp>
      <p:sp>
        <p:nvSpPr>
          <p:cNvPr id="63" name="Google Shape;63;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3</a:t>
            </a:fld>
            <a:endParaRPr lang="en-GB"/>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Text Box 1"/>
          <p:cNvSpPr txBox="1"/>
          <p:nvPr/>
        </p:nvSpPr>
        <p:spPr>
          <a:xfrm>
            <a:off x="729615" y="1026795"/>
            <a:ext cx="7858760" cy="2658110"/>
          </a:xfrm>
          <a:prstGeom prst="rect">
            <a:avLst/>
          </a:prstGeom>
          <a:solidFill>
            <a:schemeClr val="accent1">
              <a:lumMod val="50000"/>
              <a:alpha val="60000"/>
            </a:schemeClr>
          </a:solidFill>
        </p:spPr>
        <p:txBody>
          <a:bodyPr wrap="square" lIns="215900" tIns="288290" rIns="288290" bIns="215900" rtlCol="0">
            <a:spAutoFit/>
          </a:bodyPr>
          <a:lstStyle/>
          <a:p>
            <a:pPr marL="285750" marR="0" lvl="1" indent="-285750" algn="l">
              <a:lnSpc>
                <a:spcPct val="100000"/>
              </a:lnSpc>
              <a:spcBef>
                <a:spcPts val="0"/>
              </a:spcBef>
              <a:spcAft>
                <a:spcPts val="0"/>
              </a:spcAft>
              <a:buClr>
                <a:srgbClr val="FFFFFF"/>
              </a:buClr>
              <a:buSzTx/>
              <a:buFont typeface="Arial" panose="020B0604020202020204" pitchFamily="34" charset="0"/>
              <a:buChar char="•"/>
            </a:pPr>
            <a:r>
              <a:rPr lang="en-IN" altLang="en-GB" b="1" kern="10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To calculate and analyze the effects, we need data regarding the damage. Data is available as clusters in the many nooks and crannies of the internet. This data is then collected as a whole and then merged into a data-set. Even when data is amassed into data sets, it is still an enormous task to sort and make meaning out of it. This data can be simplified and visualized using various Python libraries like matplotlib, NumPy, pandas, etc. </a:t>
            </a:r>
            <a:endParaRPr lang="en-IN" altLang="en-GB" b="1" kern="10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a:p>
            <a:pPr marL="285750" marR="0" lvl="1" indent="-285750" algn="l">
              <a:lnSpc>
                <a:spcPct val="100000"/>
              </a:lnSpc>
              <a:spcBef>
                <a:spcPts val="0"/>
              </a:spcBef>
              <a:spcAft>
                <a:spcPts val="0"/>
              </a:spcAft>
              <a:buClr>
                <a:srgbClr val="FFFFFF"/>
              </a:buClr>
              <a:buSzTx/>
              <a:buFont typeface="Arial" panose="020B0604020202020204" pitchFamily="34" charset="0"/>
              <a:buChar char="•"/>
            </a:pPr>
            <a:endParaRPr lang="en-IN" altLang="en-GB" b="1" kern="10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a:p>
            <a:pPr marL="285750" marR="0" lvl="1" indent="-285750" algn="l">
              <a:lnSpc>
                <a:spcPct val="100000"/>
              </a:lnSpc>
              <a:spcBef>
                <a:spcPts val="0"/>
              </a:spcBef>
              <a:spcAft>
                <a:spcPts val="0"/>
              </a:spcAft>
              <a:buClr>
                <a:srgbClr val="FFFFFF"/>
              </a:buClr>
              <a:buSzTx/>
              <a:buFont typeface="Arial" panose="020B0604020202020204" pitchFamily="34" charset="0"/>
              <a:buChar char="•"/>
            </a:pPr>
            <a:r>
              <a:rPr lang="en-IN" altLang="en-GB" b="1" kern="10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In this project the main goal is to implement the Python tools to simplify, analyse, visualize and predict different aspects under the banner “Impact of COVID - 19 on industries, climate and population.”</a:t>
            </a:r>
            <a:endParaRPr lang="en-IN" altLang="en-GB" b="1" kern="10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5"/>
          <p:cNvSpPr txBox="1">
            <a:spLocks noGrp="1"/>
          </p:cNvSpPr>
          <p:nvPr>
            <p:ph type="body" idx="1"/>
          </p:nvPr>
        </p:nvSpPr>
        <p:spPr>
          <a:xfrm>
            <a:off x="560705" y="534035"/>
            <a:ext cx="7919720" cy="3736975"/>
          </a:xfrm>
          <a:prstGeom prst="rect">
            <a:avLst/>
          </a:prstGeom>
          <a:solidFill>
            <a:schemeClr val="accent1">
              <a:lumMod val="50000"/>
              <a:alpha val="60000"/>
            </a:schemeClr>
          </a:solidFill>
        </p:spPr>
        <p:txBody>
          <a:bodyPr spcFirstLastPara="1" wrap="square" lIns="0" tIns="288290" rIns="288290" bIns="71755" anchor="t" anchorCtr="0">
            <a:noAutofit/>
          </a:bodyPr>
          <a:lstStyle/>
          <a:p>
            <a:pPr lvl="1" indent="-355600" algn="l">
              <a:lnSpc>
                <a:spcPct val="100000"/>
              </a:lnSpc>
              <a:spcAft>
                <a:spcPts val="0"/>
              </a:spcAft>
              <a:buSzPts val="6000"/>
              <a:buFont typeface="Segoe UI" panose="020B0502040204020203" pitchFamily="34" charset="0"/>
              <a:buChar char="."/>
            </a:pPr>
            <a:r>
              <a:rPr lang="en-IN" altLang="en-GB" sz="1400" b="1" dirty="0">
                <a:latin typeface="Microsoft YaHei Light" panose="020B0502040204020203" charset="-122"/>
                <a:ea typeface="Microsoft YaHei Light" panose="020B0502040204020203" charset="-122"/>
                <a:cs typeface="Titillium Web ExtraLight" panose="00000500000000000000" charset="0"/>
              </a:rPr>
              <a:t>Industries</a:t>
            </a:r>
          </a:p>
          <a:p>
            <a:pPr marL="558800" lvl="1" indent="0" algn="l">
              <a:lnSpc>
                <a:spcPct val="100000"/>
              </a:lnSpc>
              <a:spcAft>
                <a:spcPts val="0"/>
              </a:spcAft>
              <a:buSzPts val="6000"/>
              <a:buFont typeface="Segoe UI" panose="020B0502040204020203" pitchFamily="34" charset="0"/>
              <a:buNone/>
            </a:pPr>
            <a:endParaRPr lang="en-IN" altLang="en-GB" sz="1400" b="1" dirty="0">
              <a:latin typeface="Microsoft YaHei Light" panose="020B0502040204020203" charset="-122"/>
              <a:ea typeface="Microsoft YaHei Light" panose="020B0502040204020203" charset="-122"/>
              <a:cs typeface="Titillium Web ExtraLight" panose="00000500000000000000" charset="0"/>
            </a:endParaRPr>
          </a:p>
          <a:p>
            <a:pPr lvl="2" indent="-355600" algn="l">
              <a:lnSpc>
                <a:spcPct val="100000"/>
              </a:lnSpc>
              <a:spcAft>
                <a:spcPts val="0"/>
              </a:spcAft>
              <a:buFont typeface="Segoe UI" panose="020B0502040204020203" pitchFamily="34" charset="0"/>
              <a:buChar char="."/>
            </a:pPr>
            <a:r>
              <a:rPr lang="en-IN" altLang="en-GB" sz="1400" b="1" dirty="0">
                <a:latin typeface="Microsoft YaHei Light" panose="020B0502040204020203" charset="-122"/>
                <a:ea typeface="Microsoft YaHei Light" panose="020B0502040204020203" charset="-122"/>
                <a:cs typeface="Titillium Web ExtraLight" panose="00000500000000000000" charset="0"/>
              </a:rPr>
              <a:t>Profits and Losses faced by the different types of Industries</a:t>
            </a:r>
          </a:p>
          <a:p>
            <a:pPr lvl="2" indent="-355600" algn="l">
              <a:lnSpc>
                <a:spcPct val="100000"/>
              </a:lnSpc>
              <a:spcAft>
                <a:spcPts val="0"/>
              </a:spcAft>
              <a:buFont typeface="Segoe UI" panose="020B0502040204020203" pitchFamily="34" charset="0"/>
              <a:buChar char="."/>
            </a:pPr>
            <a:r>
              <a:rPr lang="en-IN" altLang="en-GB" sz="1400" b="1" dirty="0">
                <a:latin typeface="Microsoft YaHei Light" panose="020B0502040204020203" charset="-122"/>
                <a:ea typeface="Microsoft YaHei Light" panose="020B0502040204020203" charset="-122"/>
                <a:cs typeface="Titillium Web ExtraLight" panose="00000500000000000000" charset="0"/>
              </a:rPr>
              <a:t>Unemployment rates</a:t>
            </a:r>
          </a:p>
          <a:p>
            <a:pPr lvl="2" indent="-355600" algn="l">
              <a:lnSpc>
                <a:spcPct val="100000"/>
              </a:lnSpc>
              <a:spcAft>
                <a:spcPts val="0"/>
              </a:spcAft>
              <a:buFont typeface="Segoe UI" panose="020B0502040204020203" pitchFamily="34" charset="0"/>
              <a:buChar char="."/>
            </a:pPr>
            <a:r>
              <a:rPr lang="en-IN" altLang="en-GB" sz="1400" b="1" dirty="0">
                <a:latin typeface="Microsoft YaHei Light" panose="020B0502040204020203" charset="-122"/>
                <a:ea typeface="Microsoft YaHei Light" panose="020B0502040204020203" charset="-122"/>
                <a:cs typeface="Titillium Web ExtraLight" panose="00000500000000000000" charset="0"/>
              </a:rPr>
              <a:t>Stock Market analysis</a:t>
            </a:r>
          </a:p>
          <a:p>
            <a:pPr marL="1016000" lvl="2" indent="0" algn="l">
              <a:lnSpc>
                <a:spcPct val="100000"/>
              </a:lnSpc>
              <a:spcAft>
                <a:spcPts val="0"/>
              </a:spcAft>
              <a:buFont typeface="Segoe UI" panose="020B0502040204020203" pitchFamily="34" charset="0"/>
              <a:buNone/>
            </a:pPr>
            <a:endParaRPr lang="en-IN" altLang="en-GB" sz="1400" b="1" dirty="0">
              <a:latin typeface="Microsoft YaHei Light" panose="020B0502040204020203" charset="-122"/>
              <a:ea typeface="Microsoft YaHei Light" panose="020B0502040204020203" charset="-122"/>
              <a:cs typeface="Titillium Web ExtraLight" panose="00000500000000000000" charset="0"/>
            </a:endParaRPr>
          </a:p>
          <a:p>
            <a:pPr lvl="1" indent="-355600" algn="l">
              <a:lnSpc>
                <a:spcPct val="100000"/>
              </a:lnSpc>
              <a:spcAft>
                <a:spcPts val="0"/>
              </a:spcAft>
              <a:buSzPts val="6000"/>
              <a:buFont typeface="Segoe UI" panose="020B0502040204020203" pitchFamily="34" charset="0"/>
              <a:buChar char="."/>
            </a:pPr>
            <a:r>
              <a:rPr lang="en-IN" altLang="en-GB" sz="1400" b="1" dirty="0">
                <a:latin typeface="Microsoft YaHei Light" panose="020B0502040204020203" charset="-122"/>
                <a:ea typeface="Microsoft YaHei Light" panose="020B0502040204020203" charset="-122"/>
                <a:cs typeface="Titillium Web ExtraLight" panose="00000500000000000000" charset="0"/>
              </a:rPr>
              <a:t>Climate</a:t>
            </a:r>
          </a:p>
          <a:p>
            <a:pPr lvl="2" indent="-355600" algn="l">
              <a:lnSpc>
                <a:spcPct val="100000"/>
              </a:lnSpc>
              <a:spcAft>
                <a:spcPts val="0"/>
              </a:spcAft>
              <a:buFont typeface="Segoe UI" panose="020B0502040204020203" pitchFamily="34" charset="0"/>
              <a:buChar char="."/>
            </a:pPr>
            <a:r>
              <a:rPr lang="en-IN" altLang="en-GB" sz="1400" b="1" dirty="0">
                <a:latin typeface="Microsoft YaHei Light" panose="020B0502040204020203" charset="-122"/>
                <a:ea typeface="Microsoft YaHei Light" panose="020B0502040204020203" charset="-122"/>
                <a:cs typeface="Titillium Web ExtraLight" panose="00000500000000000000" charset="0"/>
              </a:rPr>
              <a:t>Temperature comparison for the years 2019 and 2020 (Mumbai).</a:t>
            </a:r>
          </a:p>
          <a:p>
            <a:pPr lvl="2" indent="-355600" algn="l">
              <a:lnSpc>
                <a:spcPct val="100000"/>
              </a:lnSpc>
              <a:spcAft>
                <a:spcPts val="0"/>
              </a:spcAft>
              <a:buFont typeface="Segoe UI" panose="020B0502040204020203" pitchFamily="34" charset="0"/>
              <a:buChar char="."/>
            </a:pPr>
            <a:r>
              <a:rPr lang="en-IN" altLang="en-GB" sz="1400" b="1" dirty="0">
                <a:latin typeface="Microsoft YaHei Light" panose="020B0502040204020203" charset="-122"/>
                <a:ea typeface="Microsoft YaHei Light" panose="020B0502040204020203" charset="-122"/>
                <a:cs typeface="Titillium Web ExtraLight" panose="00000500000000000000" charset="0"/>
              </a:rPr>
              <a:t>Air Quality Index parameters for 6 cities in India.</a:t>
            </a:r>
          </a:p>
          <a:p>
            <a:pPr lvl="1" indent="-355600" algn="l">
              <a:lnSpc>
                <a:spcPct val="100000"/>
              </a:lnSpc>
              <a:spcAft>
                <a:spcPts val="0"/>
              </a:spcAft>
              <a:buFont typeface="Segoe UI" panose="020B0502040204020203" pitchFamily="34" charset="0"/>
              <a:buChar char="."/>
            </a:pPr>
            <a:endParaRPr lang="en-IN" altLang="en-GB" sz="1400" b="1" dirty="0">
              <a:latin typeface="Microsoft YaHei Light" panose="020B0502040204020203" charset="-122"/>
              <a:ea typeface="Microsoft YaHei Light" panose="020B0502040204020203" charset="-122"/>
              <a:cs typeface="Titillium Web ExtraLight" panose="00000500000000000000" charset="0"/>
            </a:endParaRPr>
          </a:p>
          <a:p>
            <a:pPr lvl="1" indent="-355600">
              <a:buSzPts val="6000"/>
              <a:buFont typeface="Segoe UI" panose="020B0502040204020203" pitchFamily="34" charset="0"/>
              <a:buChar char="."/>
            </a:pPr>
            <a:r>
              <a:rPr lang="en-IN" altLang="en-GB" sz="1400" b="1" dirty="0">
                <a:latin typeface="Microsoft YaHei Light" panose="020B0502040204020203" charset="-122"/>
                <a:ea typeface="Microsoft YaHei Light" panose="020B0502040204020203" charset="-122"/>
                <a:cs typeface="Titillium Web ExtraLight" panose="00000500000000000000" charset="0"/>
              </a:rPr>
              <a:t>Population (area wise)</a:t>
            </a:r>
          </a:p>
          <a:p>
            <a:pPr marL="558800" lvl="1" indent="0" algn="l">
              <a:lnSpc>
                <a:spcPct val="100000"/>
              </a:lnSpc>
              <a:spcAft>
                <a:spcPts val="0"/>
              </a:spcAft>
              <a:buFont typeface="Segoe UI" panose="020B0502040204020203" pitchFamily="34" charset="0"/>
              <a:buNone/>
            </a:pPr>
            <a:endParaRPr lang="en-IN" altLang="en-GB" sz="1400" b="1" dirty="0">
              <a:latin typeface="Microsoft YaHei Light" panose="020B0502040204020203" charset="-122"/>
              <a:ea typeface="Microsoft YaHei Light" panose="020B0502040204020203" charset="-122"/>
              <a:cs typeface="Titillium Web ExtraLight" panose="00000500000000000000" charset="0"/>
            </a:endParaRPr>
          </a:p>
          <a:p>
            <a:pPr lvl="2" indent="-355600" algn="l">
              <a:lnSpc>
                <a:spcPct val="100000"/>
              </a:lnSpc>
              <a:spcAft>
                <a:spcPts val="0"/>
              </a:spcAft>
              <a:buFont typeface="Segoe UI" panose="020B0502040204020203" pitchFamily="34" charset="0"/>
              <a:buChar char="."/>
            </a:pPr>
            <a:r>
              <a:rPr lang="en-IN" altLang="en-GB" sz="1400" b="1" dirty="0">
                <a:latin typeface="Microsoft YaHei Light" panose="020B0502040204020203" charset="-122"/>
                <a:ea typeface="Microsoft YaHei Light" panose="020B0502040204020203" charset="-122"/>
                <a:cs typeface="Titillium Web ExtraLight" panose="00000500000000000000" charset="0"/>
              </a:rPr>
              <a:t>Death rate</a:t>
            </a:r>
          </a:p>
          <a:p>
            <a:pPr lvl="2" indent="-355600" algn="l">
              <a:lnSpc>
                <a:spcPct val="100000"/>
              </a:lnSpc>
              <a:spcAft>
                <a:spcPts val="0"/>
              </a:spcAft>
              <a:buFont typeface="Segoe UI" panose="020B0502040204020203" pitchFamily="34" charset="0"/>
              <a:buChar char="."/>
            </a:pPr>
            <a:r>
              <a:rPr lang="en-IN" altLang="en-GB" sz="1400" b="1" dirty="0">
                <a:latin typeface="Microsoft YaHei Light" panose="020B0502040204020203" charset="-122"/>
                <a:ea typeface="Microsoft YaHei Light" panose="020B0502040204020203" charset="-122"/>
                <a:cs typeface="Titillium Web ExtraLight" panose="00000500000000000000" charset="0"/>
              </a:rPr>
              <a:t>Total cases.</a:t>
            </a: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5</a:t>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35" y="1991995"/>
            <a:ext cx="9143365" cy="1159510"/>
          </a:xfrm>
          <a:solidFill>
            <a:schemeClr val="accent1">
              <a:lumMod val="50000"/>
              <a:alpha val="60000"/>
            </a:schemeClr>
          </a:solidFill>
          <a:ln>
            <a:noFill/>
          </a:ln>
        </p:spPr>
        <p:txBody>
          <a:bodyPr vert="horz" wrap="square" lIns="0" tIns="0" rIns="0" bIns="0" rtlCol="0" anchor="ctr" anchorCtr="0">
            <a:noAutofit/>
          </a:bodyPr>
          <a:lstStyle/>
          <a:p>
            <a:pPr lvl="0" algn="ctr" fontAlgn="ctr"/>
            <a:r>
              <a:rPr lang="en-US" sz="5400" kern="150"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INTRODUCTION</a:t>
            </a:r>
          </a:p>
        </p:txBody>
      </p:sp>
      <p:sp>
        <p:nvSpPr>
          <p:cNvPr id="4" name="Slide Number Placeholder 3"/>
          <p:cNvSpPr>
            <a:spLocks noGrp="1"/>
          </p:cNvSpPr>
          <p:nvPr>
            <p:ph type="sldNum" idx="4294967295"/>
          </p:nvPr>
        </p:nvSpPr>
        <p:spPr>
          <a:xfrm>
            <a:off x="8595360" y="4749800"/>
            <a:ext cx="548640" cy="393700"/>
          </a:xfrm>
        </p:spPr>
        <p:txBody>
          <a:bodyPr/>
          <a:lstStyle/>
          <a:p>
            <a:pPr marL="0" lvl="0" indent="0" algn="r" rtl="0">
              <a:spcBef>
                <a:spcPts val="0"/>
              </a:spcBef>
              <a:spcAft>
                <a:spcPts val="0"/>
              </a:spcAft>
              <a:buNone/>
            </a:pPr>
            <a:fld id="{00000000-1234-1234-1234-123412341234}" type="slidenum">
              <a:rPr lang="en-GB"/>
              <a:t>6</a:t>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06755" y="490220"/>
            <a:ext cx="7790180" cy="645160"/>
          </a:xfrm>
          <a:prstGeom prst="rect">
            <a:avLst/>
          </a:prstGeom>
          <a:noFill/>
        </p:spPr>
        <p:txBody>
          <a:bodyPr wrap="square" rtlCol="0">
            <a:spAutoFit/>
          </a:bodyPr>
          <a:lstStyle/>
          <a:p>
            <a:pPr lvl="1"/>
            <a:r>
              <a:rPr lang="en-GB" sz="3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Back ground/Motivation</a:t>
            </a:r>
            <a:endParaRPr lang="en-GB" sz="3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p:txBody>
      </p:sp>
      <p:sp>
        <p:nvSpPr>
          <p:cNvPr id="4" name="Text Box 3"/>
          <p:cNvSpPr txBox="1"/>
          <p:nvPr/>
        </p:nvSpPr>
        <p:spPr>
          <a:xfrm>
            <a:off x="646430" y="1376680"/>
            <a:ext cx="7850505" cy="2945130"/>
          </a:xfrm>
          <a:prstGeom prst="rect">
            <a:avLst/>
          </a:prstGeom>
          <a:solidFill>
            <a:schemeClr val="accent1">
              <a:lumMod val="50000"/>
              <a:alpha val="60000"/>
            </a:schemeClr>
          </a:solidFill>
        </p:spPr>
        <p:txBody>
          <a:bodyPr wrap="square" lIns="215900" tIns="288290" rIns="288290" bIns="71755" rtlCol="0">
            <a:spAutoFit/>
          </a:bodyPr>
          <a:lstStyle/>
          <a:p>
            <a:pPr marL="285750" indent="-285750">
              <a:buClr>
                <a:srgbClr val="FFFFFF"/>
              </a:buClr>
              <a:buFont typeface="Arial" panose="020B0604020202020204" pitchFamily="34" charset="0"/>
              <a:buChar char="•"/>
            </a:pPr>
            <a: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In the United States, the proportion of people out of work hit a yearly total of 8.9%, according to the International Monetary Fund (IMF), signaling an end to a decade of jobs expansion.</a:t>
            </a:r>
          </a:p>
          <a:p>
            <a:pPr marL="285750" indent="-285750">
              <a:buClr>
                <a:srgbClr val="FFFFFF"/>
              </a:buClr>
              <a:buFont typeface="Arial" panose="020B0604020202020204" pitchFamily="34" charset="0"/>
              <a:buChar char="•"/>
            </a:pPr>
            <a:endPar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endParaRPr>
          </a:p>
          <a:p>
            <a:pPr marL="285750" indent="-285750">
              <a:buClr>
                <a:srgbClr val="FFFFFF"/>
              </a:buClr>
              <a:buFont typeface="Arial" panose="020B0604020202020204" pitchFamily="34" charset="0"/>
              <a:buChar char="•"/>
            </a:pPr>
            <a: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Millions of workers have also been put on government-supported job retention schemes as parts of the economy, such as tourism and hospitality, have come to a near standstill.The numbers of new job opportunities are still very low in many countries.</a:t>
            </a:r>
          </a:p>
          <a:p>
            <a:pPr marL="0" indent="0">
              <a:buClr>
                <a:srgbClr val="FFFFFF"/>
              </a:buClr>
              <a:buFont typeface="Arial" panose="020B0604020202020204" pitchFamily="34" charset="0"/>
              <a:buNone/>
            </a:pPr>
            <a:endPar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endParaRPr>
          </a:p>
          <a:p>
            <a:pPr marL="285750" indent="-285750">
              <a:buClr>
                <a:srgbClr val="FFFFFF"/>
              </a:buClr>
              <a:buFont typeface="Arial" panose="020B0604020202020204" pitchFamily="34" charset="0"/>
              <a:buChar char="•"/>
            </a:pPr>
            <a: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Globally, as of 14 May 2021, there have been 160,813,869 confirmed cases of COVID-19, including 3,339,002 deaths, reported to WHO. As of 11 May 2021, a total of 1,264,164,553 vaccine doses have been administered.</a:t>
            </a:r>
            <a:endPar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endParaRPr>
          </a:p>
          <a:p>
            <a:pPr marL="285750" indent="-285750">
              <a:buClr>
                <a:srgbClr val="FFFFFF"/>
              </a:buClr>
              <a:buFont typeface="Arial" panose="020B0604020202020204" pitchFamily="34" charset="0"/>
              <a:buChar char="•"/>
            </a:pPr>
            <a:endParaRPr lang="en-IN" altLang="en-GB" b="1" dirty="0">
              <a:solidFill>
                <a:schemeClr val="lt1"/>
              </a:solidFill>
              <a:latin typeface="Microsoft YaHei Light" panose="020B0502040204020203" charset="-122"/>
              <a:ea typeface="Microsoft YaHei Light" panose="020B0502040204020203" charset="-122"/>
              <a:cs typeface="Titillium Web ExtraLight" panose="00000500000000000000" charset="0"/>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06755" y="490220"/>
            <a:ext cx="7789545" cy="645160"/>
          </a:xfrm>
          <a:prstGeom prst="rect">
            <a:avLst/>
          </a:prstGeom>
          <a:noFill/>
        </p:spPr>
        <p:txBody>
          <a:bodyPr wrap="square" rtlCol="0">
            <a:spAutoFit/>
          </a:bodyPr>
          <a:lstStyle/>
          <a:p>
            <a:pPr lvl="1"/>
            <a:r>
              <a:rPr lang="en-GB" sz="3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Back ground/Motivation</a:t>
            </a:r>
            <a:endParaRPr lang="en-GB" sz="3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p:txBody>
      </p:sp>
      <p:sp>
        <p:nvSpPr>
          <p:cNvPr id="4" name="Text Box 3"/>
          <p:cNvSpPr txBox="1"/>
          <p:nvPr/>
        </p:nvSpPr>
        <p:spPr>
          <a:xfrm>
            <a:off x="646430" y="1376680"/>
            <a:ext cx="7850505" cy="2329815"/>
          </a:xfrm>
          <a:prstGeom prst="rect">
            <a:avLst/>
          </a:prstGeom>
          <a:solidFill>
            <a:schemeClr val="accent1">
              <a:lumMod val="50000"/>
              <a:alpha val="60000"/>
            </a:schemeClr>
          </a:solidFill>
        </p:spPr>
        <p:txBody>
          <a:bodyPr wrap="square" lIns="215900" tIns="288290" rIns="288290" bIns="71755" rtlCol="0">
            <a:spAutoFit/>
          </a:bodyPr>
          <a:lstStyle/>
          <a:p>
            <a:pPr marL="285750" indent="-285750">
              <a:buClr>
                <a:srgbClr val="FFFFFF"/>
              </a:buClr>
              <a:buFont typeface="Arial" panose="020B0604020202020204" pitchFamily="34" charset="0"/>
              <a:buChar char="•"/>
            </a:pPr>
            <a:r>
              <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NASA’s satellite images have evidenced the pollution reduction in China right after the carbon emissions had dropped by 25% in four weeks of lockdown.</a:t>
            </a:r>
          </a:p>
          <a:p>
            <a:pPr marL="0" indent="0">
              <a:buClr>
                <a:srgbClr val="FFFFFF"/>
              </a:buClr>
              <a:buFont typeface="Arial" panose="020B0604020202020204" pitchFamily="34" charset="0"/>
              <a:buNone/>
            </a:pPr>
            <a:endPar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endParaRPr>
          </a:p>
          <a:p>
            <a:pPr marL="285750" indent="-285750">
              <a:buClr>
                <a:srgbClr val="FFFFFF"/>
              </a:buClr>
              <a:buFont typeface="Arial" panose="020B0604020202020204" pitchFamily="34" charset="0"/>
              <a:buChar char="•"/>
            </a:pPr>
            <a:r>
              <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Out of many projects which contained the effects of Covid-19, our project focusses on multiple variables (climate, population, industries, etc.) integrated into a single entity.</a:t>
            </a:r>
          </a:p>
          <a:p>
            <a:pPr marL="0" indent="0">
              <a:buClr>
                <a:srgbClr val="FFFFFF"/>
              </a:buClr>
              <a:buFont typeface="Arial" panose="020B0604020202020204" pitchFamily="34" charset="0"/>
              <a:buNone/>
            </a:pPr>
            <a:endPar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endParaRPr>
          </a:p>
          <a:p>
            <a:pPr marL="285750" indent="-285750">
              <a:buClr>
                <a:srgbClr val="FFFFFF"/>
              </a:buClr>
              <a:buFont typeface="Arial" panose="020B0604020202020204" pitchFamily="34" charset="0"/>
              <a:buChar char="•"/>
            </a:pPr>
            <a:r>
              <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Hence, we decided to choose this problem statement to visualize and interpret the difference that this pandemic has brought into the world.</a:t>
            </a:r>
            <a:endPar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endParaRPr>
          </a:p>
          <a:p>
            <a:pPr marL="285750" indent="-285750">
              <a:buClr>
                <a:srgbClr val="FFFFFF"/>
              </a:buClr>
              <a:buFont typeface="Arial" panose="020B0604020202020204" pitchFamily="34" charset="0"/>
              <a:buChar char="•"/>
            </a:pPr>
            <a:endParaRPr lang="en-IN" altLang="en-GB" sz="1600" b="1" dirty="0">
              <a:solidFill>
                <a:schemeClr val="bg1"/>
              </a:solidFill>
              <a:latin typeface="Titillium Web ExtraLight" panose="00000500000000000000" charset="0"/>
              <a:ea typeface="Titillium Web" panose="00000500000000000000"/>
              <a:cs typeface="Titillium Web ExtraLight" panose="00000500000000000000" charset="0"/>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06755" y="490220"/>
            <a:ext cx="7790180" cy="645160"/>
          </a:xfrm>
          <a:prstGeom prst="rect">
            <a:avLst/>
          </a:prstGeom>
          <a:noFill/>
        </p:spPr>
        <p:txBody>
          <a:bodyPr wrap="square" rtlCol="0">
            <a:spAutoFit/>
          </a:bodyPr>
          <a:lstStyle/>
          <a:p>
            <a:pPr lvl="1" algn="l">
              <a:buSzTx/>
            </a:pPr>
            <a:r>
              <a:rPr lang="en-GB" sz="3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Titillium Web" panose="00000500000000000000"/>
              </a:rPr>
              <a:t>Problem Definition</a:t>
            </a:r>
            <a:endParaRPr lang="en-GB" sz="3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p:txBody>
      </p:sp>
      <p:sp>
        <p:nvSpPr>
          <p:cNvPr id="4" name="Text Box 3"/>
          <p:cNvSpPr txBox="1"/>
          <p:nvPr/>
        </p:nvSpPr>
        <p:spPr>
          <a:xfrm>
            <a:off x="646430" y="1376680"/>
            <a:ext cx="7850505" cy="1796415"/>
          </a:xfrm>
          <a:prstGeom prst="rect">
            <a:avLst/>
          </a:prstGeom>
          <a:solidFill>
            <a:schemeClr val="accent1">
              <a:lumMod val="50000"/>
              <a:alpha val="60000"/>
            </a:schemeClr>
          </a:solidFill>
        </p:spPr>
        <p:txBody>
          <a:bodyPr wrap="square" lIns="215900" tIns="288290" rIns="288290" bIns="215900" rtlCol="0">
            <a:spAutoFit/>
          </a:bodyPr>
          <a:lstStyle/>
          <a:p>
            <a:pPr marL="285750" indent="-285750">
              <a:buClr>
                <a:srgbClr val="FFFFFF"/>
              </a:buClr>
              <a:buFont typeface="Arial" panose="020B0604020202020204" pitchFamily="34" charset="0"/>
              <a:buChar char="•"/>
            </a:pPr>
            <a:r>
              <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Titillium Web" panose="00000500000000000000"/>
              </a:rPr>
              <a:t>Our project is helpful in visualizing several differences brought about at industrial, climatic and public level due to the pandemic by comparing historical data (before 2020) to that of the years 2020-21.</a:t>
            </a:r>
          </a:p>
          <a:p>
            <a:pPr marL="285750" indent="-285750">
              <a:buClr>
                <a:srgbClr val="FFFFFF"/>
              </a:buClr>
              <a:buFont typeface="Arial" panose="020B0604020202020204" pitchFamily="34" charset="0"/>
              <a:buChar char="•"/>
            </a:pPr>
            <a:endPar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Titillium Web" panose="00000500000000000000"/>
            </a:endParaRPr>
          </a:p>
          <a:p>
            <a:pPr marL="285750" indent="-285750">
              <a:buClr>
                <a:srgbClr val="FFFFFF"/>
              </a:buClr>
              <a:buFont typeface="Arial" panose="020B0604020202020204" pitchFamily="34" charset="0"/>
              <a:buChar char="•"/>
            </a:pPr>
            <a:r>
              <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Titillium Web" panose="00000500000000000000"/>
              </a:rPr>
              <a:t>We also plan to implement machine learning module to interpret post pandemic stock prices and performance of different industries based on the current data.</a:t>
            </a:r>
            <a:endPar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endParaRPr>
          </a:p>
        </p:txBody>
      </p:sp>
    </p:spTree>
  </p:cSld>
  <p:clrMapOvr>
    <a:masterClrMapping/>
  </p:clrMapOvr>
  <p:transition>
    <p:fade thruBlk="1"/>
  </p:transition>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2038</Words>
  <Application>Microsoft Office PowerPoint</Application>
  <PresentationFormat>On-screen Show (16:9)</PresentationFormat>
  <Paragraphs>162</Paragraphs>
  <Slides>25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Titillium Web</vt:lpstr>
      <vt:lpstr>Times New Roman</vt:lpstr>
      <vt:lpstr>Arial</vt:lpstr>
      <vt:lpstr>Titillium Web Light</vt:lpstr>
      <vt:lpstr>Segoe UI</vt:lpstr>
      <vt:lpstr>Microsoft YaHei Light</vt:lpstr>
      <vt:lpstr>Titillium Web ExtraLight</vt:lpstr>
      <vt:lpstr>Ninacor template</vt:lpstr>
      <vt:lpstr>World before and during Covid-19 </vt:lpstr>
      <vt:lpstr>Contents</vt:lpstr>
      <vt:lpstr>ABSTRACT</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EXISTING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before and during Covid-19</dc:title>
  <dc:creator>asus</dc:creator>
  <cp:lastModifiedBy>PHALKE PARTH PRASHANT</cp:lastModifiedBy>
  <cp:revision>19</cp:revision>
  <dcterms:created xsi:type="dcterms:W3CDTF">2021-05-16T16:31:17Z</dcterms:created>
  <dcterms:modified xsi:type="dcterms:W3CDTF">2021-05-16T19:01:55Z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1033-11.2.0.10093</vt:lpwstr>
  </property>
</Properties>
</file>