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6" r:id="rId2"/>
    <p:sldId id="299" r:id="rId3"/>
    <p:sldId id="257" r:id="rId4"/>
    <p:sldId id="259" r:id="rId5"/>
    <p:sldId id="260" r:id="rId6"/>
    <p:sldId id="285" r:id="rId7"/>
    <p:sldId id="298" r:id="rId8"/>
    <p:sldId id="286" r:id="rId9"/>
    <p:sldId id="263" r:id="rId10"/>
    <p:sldId id="288" r:id="rId11"/>
    <p:sldId id="287" r:id="rId12"/>
    <p:sldId id="289" r:id="rId13"/>
    <p:sldId id="290" r:id="rId14"/>
    <p:sldId id="291" r:id="rId15"/>
    <p:sldId id="293" r:id="rId16"/>
    <p:sldId id="294" r:id="rId17"/>
    <p:sldId id="295" r:id="rId18"/>
    <p:sldId id="296" r:id="rId19"/>
    <p:sldId id="297" r:id="rId20"/>
    <p:sldId id="300"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Titillium Web" panose="020B0604020202020204" charset="0"/>
      <p:regular r:id="rId31"/>
      <p:bold r:id="rId32"/>
      <p:italic r:id="rId33"/>
      <p:boldItalic r:id="rId34"/>
    </p:embeddedFont>
    <p:embeddedFont>
      <p:font typeface="Titillium Web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525AEDA-BF23-4E90-BB9F-F8268113E40F}">
          <p14:sldIdLst>
            <p14:sldId id="256"/>
            <p14:sldId id="299"/>
            <p14:sldId id="257"/>
            <p14:sldId id="259"/>
            <p14:sldId id="260"/>
            <p14:sldId id="285"/>
            <p14:sldId id="298"/>
            <p14:sldId id="286"/>
            <p14:sldId id="263"/>
            <p14:sldId id="288"/>
            <p14:sldId id="287"/>
            <p14:sldId id="289"/>
            <p14:sldId id="290"/>
          </p14:sldIdLst>
        </p14:section>
        <p14:section name="Untitled Section" id="{C484B8FB-781D-4E0A-850F-0002FDB2AAD8}">
          <p14:sldIdLst>
            <p14:sldId id="291"/>
            <p14:sldId id="293"/>
            <p14:sldId id="294"/>
            <p14:sldId id="295"/>
            <p14:sldId id="296"/>
            <p14:sldId id="297"/>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DES BRIAN RONALD" initials="MBR" lastIdx="1" clrIdx="0">
    <p:extLst>
      <p:ext uri="{19B8F6BF-5375-455C-9EA6-DF929625EA0E}">
        <p15:presenceInfo xmlns:p15="http://schemas.microsoft.com/office/powerpoint/2012/main" userId="MENDES BRIAN RONAL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8A5951-98DD-4594-8071-0D870C603680}">
  <a:tblStyle styleId="{808A5951-98DD-4594-8071-0D870C6036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2T20:35:45.31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204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4056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covidexplore.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github.com/mayukh18/covidexplor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World before and during Covid-19</a:t>
            </a:r>
            <a:br>
              <a:rPr lang="en" dirty="0"/>
            </a:br>
            <a:endParaRPr dirty="0"/>
          </a:p>
        </p:txBody>
      </p:sp>
      <p:sp>
        <p:nvSpPr>
          <p:cNvPr id="3" name="TextBox 2">
            <a:extLst>
              <a:ext uri="{FF2B5EF4-FFF2-40B4-BE49-F238E27FC236}">
                <a16:creationId xmlns:a16="http://schemas.microsoft.com/office/drawing/2014/main" id="{6934D9E2-5811-4F26-998D-DE3637E26129}"/>
              </a:ext>
            </a:extLst>
          </p:cNvPr>
          <p:cNvSpPr txBox="1"/>
          <p:nvPr/>
        </p:nvSpPr>
        <p:spPr>
          <a:xfrm>
            <a:off x="744280" y="2870519"/>
            <a:ext cx="3912780" cy="1323439"/>
          </a:xfrm>
          <a:prstGeom prst="rect">
            <a:avLst/>
          </a:prstGeom>
          <a:noFill/>
        </p:spPr>
        <p:txBody>
          <a:bodyPr wrap="square" rtlCol="0">
            <a:spAutoFit/>
          </a:bodyPr>
          <a:lstStyle/>
          <a:p>
            <a:pPr algn="just"/>
            <a:r>
              <a:rPr lang="en-IN" sz="1600" dirty="0">
                <a:solidFill>
                  <a:schemeClr val="bg1"/>
                </a:solidFill>
                <a:latin typeface="Times New Roman" panose="02020603050405020304" pitchFamily="18" charset="0"/>
                <a:cs typeface="Times New Roman" panose="02020603050405020304" pitchFamily="18" charset="0"/>
              </a:rPr>
              <a:t>Name: Parth Phalke (5019147)</a:t>
            </a:r>
          </a:p>
          <a:p>
            <a:pPr algn="just"/>
            <a:r>
              <a:rPr lang="en-IN" sz="1600" dirty="0">
                <a:solidFill>
                  <a:schemeClr val="bg1"/>
                </a:solidFill>
                <a:latin typeface="Times New Roman" panose="02020603050405020304" pitchFamily="18" charset="0"/>
                <a:cs typeface="Times New Roman" panose="02020603050405020304" pitchFamily="18" charset="0"/>
              </a:rPr>
              <a:t>           Catherine Sarah Sunil (5019108)</a:t>
            </a:r>
          </a:p>
          <a:p>
            <a:pPr algn="just"/>
            <a:r>
              <a:rPr lang="en-IN" sz="1600" dirty="0">
                <a:solidFill>
                  <a:schemeClr val="bg1"/>
                </a:solidFill>
                <a:latin typeface="Times New Roman" panose="02020603050405020304" pitchFamily="18" charset="0"/>
                <a:cs typeface="Times New Roman" panose="02020603050405020304" pitchFamily="18" charset="0"/>
              </a:rPr>
              <a:t>           Brian Mendes (5019138)</a:t>
            </a:r>
          </a:p>
          <a:p>
            <a:pPr algn="just"/>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IN" sz="1600" dirty="0">
                <a:solidFill>
                  <a:schemeClr val="bg1"/>
                </a:solidFill>
                <a:latin typeface="Times New Roman" panose="02020603050405020304" pitchFamily="18" charset="0"/>
                <a:cs typeface="Times New Roman" panose="02020603050405020304" pitchFamily="18" charset="0"/>
              </a:rPr>
              <a:t>Guide: Prof. Lakshmi Gadhikar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CBCC-7C91-4ABE-9152-1ABD076B70EE}"/>
              </a:ext>
            </a:extLst>
          </p:cNvPr>
          <p:cNvSpPr>
            <a:spLocks noGrp="1"/>
          </p:cNvSpPr>
          <p:nvPr>
            <p:ph type="ctrTitle"/>
          </p:nvPr>
        </p:nvSpPr>
        <p:spPr>
          <a:xfrm>
            <a:off x="685799" y="743850"/>
            <a:ext cx="7794057" cy="1508462"/>
          </a:xfrm>
        </p:spPr>
        <p:txBody>
          <a:bodyPr/>
          <a:lstStyle/>
          <a:p>
            <a:r>
              <a:rPr lang="en-US" dirty="0"/>
              <a:t>2.2 EXISTING SYSTEM</a:t>
            </a:r>
          </a:p>
        </p:txBody>
      </p:sp>
    </p:spTree>
    <p:extLst>
      <p:ext uri="{BB962C8B-B14F-4D97-AF65-F5344CB8AC3E}">
        <p14:creationId xmlns:p14="http://schemas.microsoft.com/office/powerpoint/2010/main" val="168610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D1F7F88-093A-4296-B9CF-83603DBE1F46}"/>
              </a:ext>
            </a:extLst>
          </p:cNvPr>
          <p:cNvGraphicFramePr>
            <a:graphicFrameLocks noGrp="1"/>
          </p:cNvGraphicFramePr>
          <p:nvPr>
            <p:extLst>
              <p:ext uri="{D42A27DB-BD31-4B8C-83A1-F6EECF244321}">
                <p14:modId xmlns:p14="http://schemas.microsoft.com/office/powerpoint/2010/main" val="2763004691"/>
              </p:ext>
            </p:extLst>
          </p:nvPr>
        </p:nvGraphicFramePr>
        <p:xfrm>
          <a:off x="93442" y="1"/>
          <a:ext cx="8990487" cy="5157023"/>
        </p:xfrm>
        <a:graphic>
          <a:graphicData uri="http://schemas.openxmlformats.org/drawingml/2006/table">
            <a:tbl>
              <a:tblPr firstRow="1" firstCol="1" bandRow="1">
                <a:tableStyleId>{808A5951-98DD-4594-8071-0D870C603680}</a:tableStyleId>
              </a:tblPr>
              <a:tblGrid>
                <a:gridCol w="1316126">
                  <a:extLst>
                    <a:ext uri="{9D8B030D-6E8A-4147-A177-3AD203B41FA5}">
                      <a16:colId xmlns:a16="http://schemas.microsoft.com/office/drawing/2014/main" val="3065072649"/>
                    </a:ext>
                  </a:extLst>
                </a:gridCol>
                <a:gridCol w="3168691">
                  <a:extLst>
                    <a:ext uri="{9D8B030D-6E8A-4147-A177-3AD203B41FA5}">
                      <a16:colId xmlns:a16="http://schemas.microsoft.com/office/drawing/2014/main" val="1453853145"/>
                    </a:ext>
                  </a:extLst>
                </a:gridCol>
                <a:gridCol w="2070519">
                  <a:extLst>
                    <a:ext uri="{9D8B030D-6E8A-4147-A177-3AD203B41FA5}">
                      <a16:colId xmlns:a16="http://schemas.microsoft.com/office/drawing/2014/main" val="335534982"/>
                    </a:ext>
                  </a:extLst>
                </a:gridCol>
                <a:gridCol w="2435151">
                  <a:extLst>
                    <a:ext uri="{9D8B030D-6E8A-4147-A177-3AD203B41FA5}">
                      <a16:colId xmlns:a16="http://schemas.microsoft.com/office/drawing/2014/main" val="1587510749"/>
                    </a:ext>
                  </a:extLst>
                </a:gridCol>
              </a:tblGrid>
              <a:tr h="437302">
                <a:tc>
                  <a:txBody>
                    <a:bodyPr/>
                    <a:lstStyle/>
                    <a:p>
                      <a:pPr marL="0" marR="0" algn="ctr">
                        <a:spcBef>
                          <a:spcPts val="0"/>
                        </a:spcBef>
                        <a:spcAft>
                          <a:spcPts val="0"/>
                        </a:spcAft>
                      </a:pPr>
                      <a:r>
                        <a:rPr lang="en-US" sz="1200" dirty="0">
                          <a:solidFill>
                            <a:schemeClr val="accent6"/>
                          </a:solidFill>
                          <a:effectLst/>
                        </a:rPr>
                        <a:t>Sector</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ctr">
                        <a:spcBef>
                          <a:spcPts val="0"/>
                        </a:spcBef>
                        <a:spcAft>
                          <a:spcPts val="0"/>
                        </a:spcAft>
                      </a:pPr>
                      <a:r>
                        <a:rPr lang="en-US" sz="1200" dirty="0">
                          <a:solidFill>
                            <a:schemeClr val="accent6"/>
                          </a:solidFill>
                          <a:effectLst/>
                        </a:rPr>
                        <a:t>Existing System</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ctr">
                        <a:spcBef>
                          <a:spcPts val="0"/>
                        </a:spcBef>
                        <a:spcAft>
                          <a:spcPts val="0"/>
                        </a:spcAft>
                      </a:pPr>
                      <a:r>
                        <a:rPr lang="en-US" sz="1200">
                          <a:solidFill>
                            <a:schemeClr val="accent6"/>
                          </a:solidFill>
                          <a:effectLst/>
                        </a:rPr>
                        <a:t>Outcome of the Existing System.</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ctr">
                        <a:spcBef>
                          <a:spcPts val="0"/>
                        </a:spcBef>
                        <a:spcAft>
                          <a:spcPts val="0"/>
                        </a:spcAft>
                      </a:pPr>
                      <a:r>
                        <a:rPr lang="en-US" sz="1200">
                          <a:solidFill>
                            <a:schemeClr val="accent6"/>
                          </a:solidFill>
                          <a:effectLst/>
                        </a:rPr>
                        <a:t>Difference between the existing system and our system.</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extLst>
                  <a:ext uri="{0D108BD9-81ED-4DB2-BD59-A6C34878D82A}">
                    <a16:rowId xmlns:a16="http://schemas.microsoft.com/office/drawing/2014/main" val="3199666428"/>
                  </a:ext>
                </a:extLst>
              </a:tr>
              <a:tr h="1155906">
                <a:tc>
                  <a:txBody>
                    <a:bodyPr/>
                    <a:lstStyle/>
                    <a:p>
                      <a:pPr marL="0" marR="0" algn="l">
                        <a:spcBef>
                          <a:spcPts val="0"/>
                        </a:spcBef>
                        <a:spcAft>
                          <a:spcPts val="0"/>
                        </a:spcAft>
                      </a:pPr>
                      <a:r>
                        <a:rPr lang="en-US" sz="1200" dirty="0">
                          <a:solidFill>
                            <a:schemeClr val="accent6"/>
                          </a:solidFill>
                          <a:effectLst/>
                        </a:rPr>
                        <a:t>1. Public/</a:t>
                      </a:r>
                    </a:p>
                    <a:p>
                      <a:pPr marL="0" marR="0" algn="l">
                        <a:spcBef>
                          <a:spcPts val="0"/>
                        </a:spcBef>
                        <a:spcAft>
                          <a:spcPts val="0"/>
                        </a:spcAft>
                      </a:pPr>
                      <a:r>
                        <a:rPr lang="en-US" sz="1200" dirty="0">
                          <a:solidFill>
                            <a:schemeClr val="accent6"/>
                          </a:solidFill>
                          <a:effectLst/>
                        </a:rPr>
                        <a:t>Industrial</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dirty="0">
                          <a:solidFill>
                            <a:schemeClr val="accent6"/>
                          </a:solidFill>
                          <a:effectLst/>
                        </a:rPr>
                        <a:t>“Covid-19 PANDEMIC INIDA”- M.Sc. (Data Science) – SEM II Department of Computer Science.</a:t>
                      </a:r>
                    </a:p>
                    <a:p>
                      <a:pPr marL="0" marR="0" algn="l">
                        <a:spcBef>
                          <a:spcPts val="0"/>
                        </a:spcBef>
                        <a:spcAft>
                          <a:spcPts val="0"/>
                        </a:spcAft>
                      </a:pPr>
                      <a:r>
                        <a:rPr lang="en-US" sz="1200" dirty="0">
                          <a:solidFill>
                            <a:schemeClr val="accent6"/>
                          </a:solidFill>
                          <a:effectLst/>
                        </a:rPr>
                        <a:t>FERGUSSON COLLEGE (AUTONOMOUS),</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dirty="0">
                          <a:solidFill>
                            <a:schemeClr val="accent6"/>
                          </a:solidFill>
                          <a:effectLst/>
                        </a:rPr>
                        <a:t>Visualization of the affected population numbers and India’s GDP during the pandemic. The system only shows the effects of Covid-19 on India.</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a:solidFill>
                            <a:schemeClr val="accent6"/>
                          </a:solidFill>
                          <a:effectLst/>
                        </a:rPr>
                        <a:t>The existing system visualizations are static from limited data sources; our system makes use of several data sources for dynamic visualizations on world map.</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extLst>
                  <a:ext uri="{0D108BD9-81ED-4DB2-BD59-A6C34878D82A}">
                    <a16:rowId xmlns:a16="http://schemas.microsoft.com/office/drawing/2014/main" val="255965236"/>
                  </a:ext>
                </a:extLst>
              </a:tr>
              <a:tr h="1166140">
                <a:tc>
                  <a:txBody>
                    <a:bodyPr/>
                    <a:lstStyle/>
                    <a:p>
                      <a:pPr marL="0" marR="0" algn="l">
                        <a:spcBef>
                          <a:spcPts val="0"/>
                        </a:spcBef>
                        <a:spcAft>
                          <a:spcPts val="0"/>
                        </a:spcAft>
                      </a:pPr>
                      <a:r>
                        <a:rPr lang="en-US" sz="1200">
                          <a:solidFill>
                            <a:schemeClr val="accent6"/>
                          </a:solidFill>
                          <a:effectLst/>
                        </a:rPr>
                        <a:t>2.Industrial</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IN" sz="1200">
                          <a:solidFill>
                            <a:schemeClr val="accent6"/>
                          </a:solidFill>
                          <a:effectLst/>
                        </a:rPr>
                        <a:t>Analysing the Impact of Coronavirus on the Stock Market using Python, Google Sheets and Google Finance- </a:t>
                      </a:r>
                      <a:r>
                        <a:rPr lang="en-US" sz="1200">
                          <a:solidFill>
                            <a:schemeClr val="accent6"/>
                          </a:solidFill>
                          <a:effectLst/>
                        </a:rPr>
                        <a:t>adilmoujahid.com</a:t>
                      </a:r>
                    </a:p>
                    <a:p>
                      <a:pPr marL="0" marR="0" algn="l">
                        <a:spcBef>
                          <a:spcPts val="0"/>
                        </a:spcBef>
                        <a:spcAft>
                          <a:spcPts val="0"/>
                        </a:spcAft>
                      </a:pPr>
                      <a:r>
                        <a:rPr lang="en-US" sz="1200">
                          <a:solidFill>
                            <a:schemeClr val="accent6"/>
                          </a:solidFill>
                          <a:effectLst/>
                        </a:rPr>
                        <a:t> </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dirty="0">
                          <a:solidFill>
                            <a:schemeClr val="accent6"/>
                          </a:solidFill>
                          <a:effectLst/>
                        </a:rPr>
                        <a:t>Data gathering and visualization of S&amp;P 500 companies (USA) and how they were affected during the pandemic.</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dirty="0">
                          <a:solidFill>
                            <a:schemeClr val="accent6"/>
                          </a:solidFill>
                          <a:effectLst/>
                        </a:rPr>
                        <a:t>Our system visualizes not just the S&amp;P 500 companies but also the NIFTY-50 companies’ data and the trend of NIFTY and SENSEX over the years. </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extLst>
                  <a:ext uri="{0D108BD9-81ED-4DB2-BD59-A6C34878D82A}">
                    <a16:rowId xmlns:a16="http://schemas.microsoft.com/office/drawing/2014/main" val="3009227307"/>
                  </a:ext>
                </a:extLst>
              </a:tr>
              <a:tr h="1083758">
                <a:tc>
                  <a:txBody>
                    <a:bodyPr/>
                    <a:lstStyle/>
                    <a:p>
                      <a:pPr marL="0" marR="0" algn="l">
                        <a:spcBef>
                          <a:spcPts val="0"/>
                        </a:spcBef>
                        <a:spcAft>
                          <a:spcPts val="0"/>
                        </a:spcAft>
                      </a:pPr>
                      <a:r>
                        <a:rPr lang="en-US" sz="1200" dirty="0">
                          <a:solidFill>
                            <a:schemeClr val="accent6"/>
                          </a:solidFill>
                          <a:effectLst/>
                        </a:rPr>
                        <a:t>3.Public/</a:t>
                      </a:r>
                    </a:p>
                    <a:p>
                      <a:pPr marL="0" marR="0" algn="l">
                        <a:spcBef>
                          <a:spcPts val="0"/>
                        </a:spcBef>
                        <a:spcAft>
                          <a:spcPts val="0"/>
                        </a:spcAft>
                      </a:pPr>
                      <a:r>
                        <a:rPr lang="en-US" sz="1200" dirty="0">
                          <a:solidFill>
                            <a:schemeClr val="accent6"/>
                          </a:solidFill>
                          <a:effectLst/>
                        </a:rPr>
                        <a:t>Industrial</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a:solidFill>
                            <a:schemeClr val="accent6"/>
                          </a:solidFill>
                          <a:effectLst/>
                        </a:rPr>
                        <a:t>Unemployment, total (% of total labor force) (modeled ILO estimate) -worldbank.org</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a:solidFill>
                            <a:schemeClr val="accent6"/>
                          </a:solidFill>
                          <a:effectLst/>
                        </a:rPr>
                        <a:t>Visualizes Unemployment rates of different countries and the World as a whole over the years 1991-2020.</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dirty="0">
                          <a:solidFill>
                            <a:schemeClr val="accent6"/>
                          </a:solidFill>
                          <a:effectLst/>
                        </a:rPr>
                        <a:t>Our system visualizes a comparison between the unemployment rates of India and the World on a single line graph over the years 1991-2020.</a:t>
                      </a:r>
                    </a:p>
                    <a:p>
                      <a:pPr marL="0" marR="0" algn="l">
                        <a:spcBef>
                          <a:spcPts val="0"/>
                        </a:spcBef>
                        <a:spcAft>
                          <a:spcPts val="0"/>
                        </a:spcAft>
                      </a:pPr>
                      <a:r>
                        <a:rPr lang="en-US" sz="1200" dirty="0">
                          <a:solidFill>
                            <a:schemeClr val="accent6"/>
                          </a:solidFill>
                          <a:effectLst/>
                        </a:rPr>
                        <a:t> </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extLst>
                  <a:ext uri="{0D108BD9-81ED-4DB2-BD59-A6C34878D82A}">
                    <a16:rowId xmlns:a16="http://schemas.microsoft.com/office/drawing/2014/main" val="3272852614"/>
                  </a:ext>
                </a:extLst>
              </a:tr>
              <a:tr h="1300395">
                <a:tc>
                  <a:txBody>
                    <a:bodyPr/>
                    <a:lstStyle/>
                    <a:p>
                      <a:pPr marL="0" marR="0" algn="l">
                        <a:spcBef>
                          <a:spcPts val="0"/>
                        </a:spcBef>
                        <a:spcAft>
                          <a:spcPts val="0"/>
                        </a:spcAft>
                      </a:pPr>
                      <a:r>
                        <a:rPr lang="en-US" sz="1200">
                          <a:solidFill>
                            <a:schemeClr val="accent6"/>
                          </a:solidFill>
                          <a:effectLst/>
                        </a:rPr>
                        <a:t>4.Public/</a:t>
                      </a:r>
                    </a:p>
                    <a:p>
                      <a:pPr marL="0" marR="0" algn="l">
                        <a:spcBef>
                          <a:spcPts val="0"/>
                        </a:spcBef>
                        <a:spcAft>
                          <a:spcPts val="0"/>
                        </a:spcAft>
                      </a:pPr>
                      <a:r>
                        <a:rPr lang="en-US" sz="1200">
                          <a:solidFill>
                            <a:schemeClr val="accent6"/>
                          </a:solidFill>
                          <a:effectLst/>
                        </a:rPr>
                        <a:t>Industrial/</a:t>
                      </a:r>
                    </a:p>
                    <a:p>
                      <a:pPr marL="0" marR="0" algn="l">
                        <a:spcBef>
                          <a:spcPts val="0"/>
                        </a:spcBef>
                        <a:spcAft>
                          <a:spcPts val="0"/>
                        </a:spcAft>
                      </a:pPr>
                      <a:r>
                        <a:rPr lang="en-US" sz="1200">
                          <a:solidFill>
                            <a:schemeClr val="accent6"/>
                          </a:solidFill>
                          <a:effectLst/>
                        </a:rPr>
                        <a:t>Climate</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u="sng">
                          <a:solidFill>
                            <a:schemeClr val="accent6"/>
                          </a:solidFill>
                          <a:effectLst/>
                          <a:hlinkClick r:id="rId3">
                            <a:extLst>
                              <a:ext uri="{A12FA001-AC4F-418D-AE19-62706E023703}">
                                <ahyp:hlinkClr xmlns:ahyp="http://schemas.microsoft.com/office/drawing/2018/hyperlinkcolor" val="tx"/>
                              </a:ext>
                            </a:extLst>
                          </a:hlinkClick>
                        </a:rPr>
                        <a:t>www.covidexplore.com</a:t>
                      </a:r>
                      <a:endParaRPr lang="en-US" sz="1200">
                        <a:solidFill>
                          <a:schemeClr val="accent6"/>
                        </a:solidFill>
                        <a:effectLst/>
                      </a:endParaRPr>
                    </a:p>
                    <a:p>
                      <a:pPr marL="0" marR="0" algn="l">
                        <a:spcBef>
                          <a:spcPts val="0"/>
                        </a:spcBef>
                        <a:spcAft>
                          <a:spcPts val="0"/>
                        </a:spcAft>
                      </a:pPr>
                      <a:r>
                        <a:rPr lang="en-US" sz="1200">
                          <a:solidFill>
                            <a:schemeClr val="accent6"/>
                          </a:solidFill>
                          <a:effectLst/>
                        </a:rPr>
                        <a:t> </a:t>
                      </a:r>
                    </a:p>
                    <a:p>
                      <a:pPr marL="0" marR="0" algn="l">
                        <a:spcBef>
                          <a:spcPts val="0"/>
                        </a:spcBef>
                        <a:spcAft>
                          <a:spcPts val="0"/>
                        </a:spcAft>
                      </a:pPr>
                      <a:r>
                        <a:rPr lang="en-US" sz="1200">
                          <a:solidFill>
                            <a:schemeClr val="accent6"/>
                          </a:solidFill>
                          <a:effectLst/>
                        </a:rPr>
                        <a:t>GitHub:</a:t>
                      </a:r>
                    </a:p>
                    <a:p>
                      <a:pPr marL="0" marR="0" algn="l">
                        <a:spcBef>
                          <a:spcPts val="0"/>
                        </a:spcBef>
                        <a:spcAft>
                          <a:spcPts val="0"/>
                        </a:spcAft>
                      </a:pPr>
                      <a:r>
                        <a:rPr lang="en-US" sz="1200" u="sng">
                          <a:solidFill>
                            <a:schemeClr val="accent6"/>
                          </a:solidFill>
                          <a:effectLst/>
                          <a:hlinkClick r:id="rId4">
                            <a:extLst>
                              <a:ext uri="{A12FA001-AC4F-418D-AE19-62706E023703}">
                                <ahyp:hlinkClr xmlns:ahyp="http://schemas.microsoft.com/office/drawing/2018/hyperlinkcolor" val="tx"/>
                              </a:ext>
                            </a:extLst>
                          </a:hlinkClick>
                        </a:rPr>
                        <a:t>github.com/mayukh18/covidexplore</a:t>
                      </a:r>
                      <a:endParaRPr lang="en-US" sz="1200">
                        <a:solidFill>
                          <a:schemeClr val="accent6"/>
                        </a:solidFill>
                        <a:effectLst/>
                      </a:endParaRPr>
                    </a:p>
                    <a:p>
                      <a:pPr marL="0" marR="0" algn="l">
                        <a:spcBef>
                          <a:spcPts val="0"/>
                        </a:spcBef>
                        <a:spcAft>
                          <a:spcPts val="0"/>
                        </a:spcAft>
                      </a:pPr>
                      <a:r>
                        <a:rPr lang="en-US" sz="1200">
                          <a:solidFill>
                            <a:schemeClr val="accent6"/>
                          </a:solidFill>
                          <a:effectLst/>
                        </a:rPr>
                        <a:t> </a:t>
                      </a:r>
                    </a:p>
                    <a:p>
                      <a:pPr marL="0" marR="0" algn="l">
                        <a:spcBef>
                          <a:spcPts val="0"/>
                        </a:spcBef>
                        <a:spcAft>
                          <a:spcPts val="0"/>
                        </a:spcAft>
                      </a:pPr>
                      <a:r>
                        <a:rPr lang="en-US" sz="1200">
                          <a:solidFill>
                            <a:schemeClr val="accent6"/>
                          </a:solidFill>
                          <a:effectLst/>
                        </a:rPr>
                        <a:t>- </a:t>
                      </a:r>
                      <a:r>
                        <a:rPr lang="en-IN" sz="1200">
                          <a:solidFill>
                            <a:schemeClr val="accent6"/>
                          </a:solidFill>
                          <a:effectLst/>
                        </a:rPr>
                        <a:t>Mayukh Bhattacharyya</a:t>
                      </a:r>
                      <a:endParaRPr lang="en-US" sz="1200">
                        <a:solidFill>
                          <a:schemeClr val="accent6"/>
                        </a:solidFill>
                        <a:effectLst/>
                      </a:endParaRPr>
                    </a:p>
                    <a:p>
                      <a:pPr marL="0" marR="0" algn="l">
                        <a:spcBef>
                          <a:spcPts val="0"/>
                        </a:spcBef>
                        <a:spcAft>
                          <a:spcPts val="0"/>
                        </a:spcAft>
                      </a:pPr>
                      <a:r>
                        <a:rPr lang="en-US" sz="1200">
                          <a:solidFill>
                            <a:schemeClr val="accent6"/>
                          </a:solidFill>
                          <a:effectLst/>
                        </a:rPr>
                        <a:t> </a:t>
                      </a:r>
                      <a:endParaRPr lang="en-US" sz="120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dirty="0">
                          <a:solidFill>
                            <a:schemeClr val="accent6"/>
                          </a:solidFill>
                          <a:effectLst/>
                        </a:rPr>
                        <a:t>Website showcases effects of Covid-19 on Stock markets, AQI and the population affected by the disease.</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tc>
                  <a:txBody>
                    <a:bodyPr/>
                    <a:lstStyle/>
                    <a:p>
                      <a:pPr marL="0" marR="0" algn="l">
                        <a:spcBef>
                          <a:spcPts val="0"/>
                        </a:spcBef>
                        <a:spcAft>
                          <a:spcPts val="0"/>
                        </a:spcAft>
                      </a:pPr>
                      <a:r>
                        <a:rPr lang="en-US" sz="1200" dirty="0">
                          <a:solidFill>
                            <a:schemeClr val="accent6"/>
                          </a:solidFill>
                          <a:effectLst/>
                        </a:rPr>
                        <a:t>The website is very similar to that of our project, just that it doesn’t analyze many parameters as we do in our project in all three sectors: Financial, Climatic and Public levels.</a:t>
                      </a:r>
                      <a:endParaRPr lang="en-US" sz="12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594" marR="34594" marT="0" marB="0"/>
                </a:tc>
                <a:extLst>
                  <a:ext uri="{0D108BD9-81ED-4DB2-BD59-A6C34878D82A}">
                    <a16:rowId xmlns:a16="http://schemas.microsoft.com/office/drawing/2014/main" val="3152061998"/>
                  </a:ext>
                </a:extLst>
              </a:tr>
            </a:tbl>
          </a:graphicData>
        </a:graphic>
      </p:graphicFrame>
    </p:spTree>
    <p:extLst>
      <p:ext uri="{BB962C8B-B14F-4D97-AF65-F5344CB8AC3E}">
        <p14:creationId xmlns:p14="http://schemas.microsoft.com/office/powerpoint/2010/main" val="374468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E140A4-52B0-415C-8958-AA405D13D887}"/>
              </a:ext>
            </a:extLst>
          </p:cNvPr>
          <p:cNvPicPr/>
          <p:nvPr/>
        </p:nvPicPr>
        <p:blipFill>
          <a:blip r:embed="rId2">
            <a:extLst>
              <a:ext uri="{28A0092B-C50C-407E-A947-70E740481C1C}">
                <a14:useLocalDpi xmlns:a14="http://schemas.microsoft.com/office/drawing/2010/main" val="0"/>
              </a:ext>
            </a:extLst>
          </a:blip>
          <a:stretch>
            <a:fillRect/>
          </a:stretch>
        </p:blipFill>
        <p:spPr>
          <a:xfrm>
            <a:off x="819150" y="1058652"/>
            <a:ext cx="7505700" cy="3840480"/>
          </a:xfrm>
          <a:prstGeom prst="rect">
            <a:avLst/>
          </a:prstGeom>
        </p:spPr>
      </p:pic>
      <p:sp>
        <p:nvSpPr>
          <p:cNvPr id="5" name="TextBox 4">
            <a:extLst>
              <a:ext uri="{FF2B5EF4-FFF2-40B4-BE49-F238E27FC236}">
                <a16:creationId xmlns:a16="http://schemas.microsoft.com/office/drawing/2014/main" id="{B2AEED08-21CB-400D-AAD2-8D976316C465}"/>
              </a:ext>
            </a:extLst>
          </p:cNvPr>
          <p:cNvSpPr txBox="1"/>
          <p:nvPr/>
        </p:nvSpPr>
        <p:spPr>
          <a:xfrm>
            <a:off x="3375604" y="403428"/>
            <a:ext cx="2392791" cy="307777"/>
          </a:xfrm>
          <a:prstGeom prst="rect">
            <a:avLst/>
          </a:prstGeom>
          <a:noFill/>
        </p:spPr>
        <p:txBody>
          <a:bodyPr wrap="square">
            <a:spAutoFit/>
          </a:bodyPr>
          <a:lstStyle/>
          <a:p>
            <a:r>
              <a:rPr lang="en-US" dirty="0">
                <a:solidFill>
                  <a:schemeClr val="accent6"/>
                </a:solidFill>
                <a:effectLst/>
                <a:latin typeface="Times New Roman" panose="02020603050405020304" pitchFamily="18" charset="0"/>
                <a:ea typeface="Times New Roman" panose="02020603050405020304" pitchFamily="18" charset="0"/>
              </a:rPr>
              <a:t>Architectural block</a:t>
            </a:r>
            <a:r>
              <a:rPr lang="en-US" spc="-5" dirty="0">
                <a:solidFill>
                  <a:schemeClr val="accent6"/>
                </a:solidFill>
                <a:effectLst/>
                <a:latin typeface="Times New Roman" panose="02020603050405020304" pitchFamily="18" charset="0"/>
                <a:ea typeface="Times New Roman" panose="02020603050405020304" pitchFamily="18" charset="0"/>
              </a:rPr>
              <a:t> </a:t>
            </a:r>
            <a:r>
              <a:rPr lang="en-US" dirty="0">
                <a:solidFill>
                  <a:schemeClr val="accent6"/>
                </a:solidFill>
                <a:effectLst/>
                <a:latin typeface="Times New Roman" panose="02020603050405020304" pitchFamily="18" charset="0"/>
                <a:ea typeface="Times New Roman" panose="02020603050405020304" pitchFamily="18" charset="0"/>
              </a:rPr>
              <a:t>diagram</a:t>
            </a:r>
            <a:endParaRPr lang="en-US" dirty="0">
              <a:solidFill>
                <a:schemeClr val="accent6"/>
              </a:solidFill>
            </a:endParaRPr>
          </a:p>
        </p:txBody>
      </p:sp>
    </p:spTree>
    <p:extLst>
      <p:ext uri="{BB962C8B-B14F-4D97-AF65-F5344CB8AC3E}">
        <p14:creationId xmlns:p14="http://schemas.microsoft.com/office/powerpoint/2010/main" val="170854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72B11F-4B78-44E2-BAFA-0A0A3393B7C5}"/>
              </a:ext>
            </a:extLst>
          </p:cNvPr>
          <p:cNvPicPr/>
          <p:nvPr/>
        </p:nvPicPr>
        <p:blipFill>
          <a:blip r:embed="rId2">
            <a:extLst>
              <a:ext uri="{28A0092B-C50C-407E-A947-70E740481C1C}">
                <a14:useLocalDpi xmlns:a14="http://schemas.microsoft.com/office/drawing/2010/main" val="0"/>
              </a:ext>
            </a:extLst>
          </a:blip>
          <a:stretch>
            <a:fillRect/>
          </a:stretch>
        </p:blipFill>
        <p:spPr>
          <a:xfrm>
            <a:off x="887730" y="845876"/>
            <a:ext cx="7368540" cy="4351020"/>
          </a:xfrm>
          <a:prstGeom prst="rect">
            <a:avLst/>
          </a:prstGeom>
        </p:spPr>
      </p:pic>
      <p:sp>
        <p:nvSpPr>
          <p:cNvPr id="7" name="TextBox 6">
            <a:extLst>
              <a:ext uri="{FF2B5EF4-FFF2-40B4-BE49-F238E27FC236}">
                <a16:creationId xmlns:a16="http://schemas.microsoft.com/office/drawing/2014/main" id="{65EA767A-4342-431C-B030-8FDE8BFE90B0}"/>
              </a:ext>
            </a:extLst>
          </p:cNvPr>
          <p:cNvSpPr txBox="1"/>
          <p:nvPr/>
        </p:nvSpPr>
        <p:spPr>
          <a:xfrm>
            <a:off x="3705990" y="538099"/>
            <a:ext cx="1732020" cy="307777"/>
          </a:xfrm>
          <a:prstGeom prst="rect">
            <a:avLst/>
          </a:prstGeom>
          <a:noFill/>
        </p:spPr>
        <p:txBody>
          <a:bodyPr wrap="square">
            <a:spAutoFit/>
          </a:bodyPr>
          <a:lstStyle/>
          <a:p>
            <a:r>
              <a:rPr lang="en-US" b="1" dirty="0">
                <a:solidFill>
                  <a:schemeClr val="accent6"/>
                </a:solidFill>
                <a:effectLst/>
                <a:latin typeface="Times New Roman" panose="02020603050405020304" pitchFamily="18" charset="0"/>
                <a:ea typeface="Times New Roman" panose="02020603050405020304" pitchFamily="18" charset="0"/>
              </a:rPr>
              <a:t>Design-</a:t>
            </a:r>
            <a:r>
              <a:rPr lang="en-US" b="1" spc="-10" dirty="0">
                <a:solidFill>
                  <a:schemeClr val="accent6"/>
                </a:solidFill>
                <a:effectLst/>
                <a:latin typeface="Times New Roman" panose="02020603050405020304" pitchFamily="18" charset="0"/>
                <a:ea typeface="Times New Roman" panose="02020603050405020304" pitchFamily="18" charset="0"/>
              </a:rPr>
              <a:t> </a:t>
            </a:r>
            <a:r>
              <a:rPr lang="en-US" b="1" dirty="0">
                <a:solidFill>
                  <a:schemeClr val="accent6"/>
                </a:solidFill>
                <a:effectLst/>
                <a:latin typeface="Times New Roman" panose="02020603050405020304" pitchFamily="18" charset="0"/>
                <a:ea typeface="Times New Roman" panose="02020603050405020304" pitchFamily="18" charset="0"/>
              </a:rPr>
              <a:t>Flowchart</a:t>
            </a:r>
            <a:endParaRPr lang="en-US" dirty="0">
              <a:solidFill>
                <a:schemeClr val="accent6"/>
              </a:solidFill>
            </a:endParaRPr>
          </a:p>
        </p:txBody>
      </p:sp>
    </p:spTree>
    <p:extLst>
      <p:ext uri="{BB962C8B-B14F-4D97-AF65-F5344CB8AC3E}">
        <p14:creationId xmlns:p14="http://schemas.microsoft.com/office/powerpoint/2010/main" val="307976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B7E0-5482-42FF-91F1-C336626C066A}"/>
              </a:ext>
            </a:extLst>
          </p:cNvPr>
          <p:cNvSpPr>
            <a:spLocks noGrp="1"/>
          </p:cNvSpPr>
          <p:nvPr>
            <p:ph type="ctrTitle"/>
          </p:nvPr>
        </p:nvSpPr>
        <p:spPr>
          <a:xfrm>
            <a:off x="2527530" y="116227"/>
            <a:ext cx="4088937" cy="502291"/>
          </a:xfrm>
        </p:spPr>
        <p:txBody>
          <a:bodyPr/>
          <a:lstStyle/>
          <a:p>
            <a:r>
              <a:rPr lang="en-US" sz="3200" dirty="0"/>
              <a:t>Experimental results:-</a:t>
            </a:r>
          </a:p>
        </p:txBody>
      </p:sp>
      <p:pic>
        <p:nvPicPr>
          <p:cNvPr id="3" name="Picture 2">
            <a:extLst>
              <a:ext uri="{FF2B5EF4-FFF2-40B4-BE49-F238E27FC236}">
                <a16:creationId xmlns:a16="http://schemas.microsoft.com/office/drawing/2014/main" id="{BF58E224-49A7-4E06-8970-FE760E03A596}"/>
              </a:ext>
            </a:extLst>
          </p:cNvPr>
          <p:cNvPicPr/>
          <p:nvPr/>
        </p:nvPicPr>
        <p:blipFill>
          <a:blip r:embed="rId2">
            <a:extLst>
              <a:ext uri="{28A0092B-C50C-407E-A947-70E740481C1C}">
                <a14:useLocalDpi xmlns:a14="http://schemas.microsoft.com/office/drawing/2010/main" val="0"/>
              </a:ext>
            </a:extLst>
          </a:blip>
          <a:stretch>
            <a:fillRect/>
          </a:stretch>
        </p:blipFill>
        <p:spPr>
          <a:xfrm>
            <a:off x="838198" y="1179173"/>
            <a:ext cx="7467600" cy="3848100"/>
          </a:xfrm>
          <a:prstGeom prst="rect">
            <a:avLst/>
          </a:prstGeom>
        </p:spPr>
      </p:pic>
      <p:sp>
        <p:nvSpPr>
          <p:cNvPr id="4" name="TextBox 3">
            <a:extLst>
              <a:ext uri="{FF2B5EF4-FFF2-40B4-BE49-F238E27FC236}">
                <a16:creationId xmlns:a16="http://schemas.microsoft.com/office/drawing/2014/main" id="{23BC1333-2421-4BB0-AC9A-7E836F0972C1}"/>
              </a:ext>
            </a:extLst>
          </p:cNvPr>
          <p:cNvSpPr txBox="1"/>
          <p:nvPr/>
        </p:nvSpPr>
        <p:spPr>
          <a:xfrm>
            <a:off x="3391017" y="618518"/>
            <a:ext cx="2137911" cy="338554"/>
          </a:xfrm>
          <a:prstGeom prst="rect">
            <a:avLst/>
          </a:prstGeom>
          <a:noFill/>
        </p:spPr>
        <p:txBody>
          <a:bodyPr wrap="square" rtlCol="0">
            <a:spAutoFit/>
          </a:bodyPr>
          <a:lstStyle/>
          <a:p>
            <a:r>
              <a:rPr lang="en-US" sz="1600" dirty="0">
                <a:solidFill>
                  <a:schemeClr val="accent6"/>
                </a:solidFill>
              </a:rPr>
              <a:t>1) Climate Screen</a:t>
            </a:r>
          </a:p>
        </p:txBody>
      </p:sp>
    </p:spTree>
    <p:extLst>
      <p:ext uri="{BB962C8B-B14F-4D97-AF65-F5344CB8AC3E}">
        <p14:creationId xmlns:p14="http://schemas.microsoft.com/office/powerpoint/2010/main" val="278129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4E66-EB6A-4768-AF92-DF9FCE835ED9}"/>
              </a:ext>
            </a:extLst>
          </p:cNvPr>
          <p:cNvSpPr>
            <a:spLocks noGrp="1"/>
          </p:cNvSpPr>
          <p:nvPr>
            <p:ph type="ctrTitle"/>
          </p:nvPr>
        </p:nvSpPr>
        <p:spPr>
          <a:xfrm>
            <a:off x="3630692" y="403453"/>
            <a:ext cx="1882614" cy="310713"/>
          </a:xfrm>
        </p:spPr>
        <p:txBody>
          <a:bodyPr/>
          <a:lstStyle/>
          <a:p>
            <a:r>
              <a:rPr lang="en-US" sz="1400" dirty="0">
                <a:solidFill>
                  <a:schemeClr val="accent6"/>
                </a:solidFill>
              </a:rPr>
              <a:t>2) Public Health Screen</a:t>
            </a:r>
            <a:br>
              <a:rPr lang="en-US" sz="6000" dirty="0">
                <a:solidFill>
                  <a:schemeClr val="accent6"/>
                </a:solidFill>
              </a:rPr>
            </a:br>
            <a:endParaRPr lang="en-US" dirty="0"/>
          </a:p>
        </p:txBody>
      </p:sp>
      <p:pic>
        <p:nvPicPr>
          <p:cNvPr id="3" name="Picture 2">
            <a:extLst>
              <a:ext uri="{FF2B5EF4-FFF2-40B4-BE49-F238E27FC236}">
                <a16:creationId xmlns:a16="http://schemas.microsoft.com/office/drawing/2014/main" id="{53D462B0-296B-4B93-BE81-1D8ABEE69226}"/>
              </a:ext>
            </a:extLst>
          </p:cNvPr>
          <p:cNvPicPr/>
          <p:nvPr/>
        </p:nvPicPr>
        <p:blipFill>
          <a:blip r:embed="rId2">
            <a:extLst>
              <a:ext uri="{28A0092B-C50C-407E-A947-70E740481C1C}">
                <a14:useLocalDpi xmlns:a14="http://schemas.microsoft.com/office/drawing/2010/main" val="0"/>
              </a:ext>
            </a:extLst>
          </a:blip>
          <a:stretch>
            <a:fillRect/>
          </a:stretch>
        </p:blipFill>
        <p:spPr>
          <a:xfrm>
            <a:off x="807719" y="792887"/>
            <a:ext cx="7528560" cy="3947160"/>
          </a:xfrm>
          <a:prstGeom prst="rect">
            <a:avLst/>
          </a:prstGeom>
        </p:spPr>
      </p:pic>
    </p:spTree>
    <p:extLst>
      <p:ext uri="{BB962C8B-B14F-4D97-AF65-F5344CB8AC3E}">
        <p14:creationId xmlns:p14="http://schemas.microsoft.com/office/powerpoint/2010/main" val="35930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8B3E-6073-47F2-86FF-5F0175571A90}"/>
              </a:ext>
            </a:extLst>
          </p:cNvPr>
          <p:cNvSpPr>
            <a:spLocks noGrp="1"/>
          </p:cNvSpPr>
          <p:nvPr>
            <p:ph type="ctrTitle"/>
          </p:nvPr>
        </p:nvSpPr>
        <p:spPr>
          <a:xfrm>
            <a:off x="3800264" y="379749"/>
            <a:ext cx="1543467" cy="350759"/>
          </a:xfrm>
        </p:spPr>
        <p:txBody>
          <a:bodyPr/>
          <a:lstStyle/>
          <a:p>
            <a:r>
              <a:rPr lang="en-US" sz="1400" dirty="0"/>
              <a:t>3) Economy Screen</a:t>
            </a:r>
          </a:p>
        </p:txBody>
      </p:sp>
      <p:pic>
        <p:nvPicPr>
          <p:cNvPr id="3" name="Picture 2">
            <a:extLst>
              <a:ext uri="{FF2B5EF4-FFF2-40B4-BE49-F238E27FC236}">
                <a16:creationId xmlns:a16="http://schemas.microsoft.com/office/drawing/2014/main" id="{800CC8B2-8B70-49B5-AB4A-565A541FE9F8}"/>
              </a:ext>
            </a:extLst>
          </p:cNvPr>
          <p:cNvPicPr/>
          <p:nvPr/>
        </p:nvPicPr>
        <p:blipFill>
          <a:blip r:embed="rId2">
            <a:extLst>
              <a:ext uri="{28A0092B-C50C-407E-A947-70E740481C1C}">
                <a14:useLocalDpi xmlns:a14="http://schemas.microsoft.com/office/drawing/2010/main" val="0"/>
              </a:ext>
            </a:extLst>
          </a:blip>
          <a:stretch>
            <a:fillRect/>
          </a:stretch>
        </p:blipFill>
        <p:spPr>
          <a:xfrm>
            <a:off x="709465" y="780215"/>
            <a:ext cx="7444740" cy="3810000"/>
          </a:xfrm>
          <a:prstGeom prst="rect">
            <a:avLst/>
          </a:prstGeom>
        </p:spPr>
      </p:pic>
    </p:spTree>
    <p:extLst>
      <p:ext uri="{BB962C8B-B14F-4D97-AF65-F5344CB8AC3E}">
        <p14:creationId xmlns:p14="http://schemas.microsoft.com/office/powerpoint/2010/main" val="389937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08F8-2715-4D6C-8857-24BE9BCBBDE1}"/>
              </a:ext>
            </a:extLst>
          </p:cNvPr>
          <p:cNvSpPr>
            <a:spLocks noGrp="1"/>
          </p:cNvSpPr>
          <p:nvPr>
            <p:ph type="ctrTitle"/>
          </p:nvPr>
        </p:nvSpPr>
        <p:spPr>
          <a:xfrm>
            <a:off x="3496996" y="370081"/>
            <a:ext cx="2150008" cy="237295"/>
          </a:xfrm>
        </p:spPr>
        <p:txBody>
          <a:bodyPr/>
          <a:lstStyle/>
          <a:p>
            <a:r>
              <a:rPr lang="en-US" sz="1400" dirty="0"/>
              <a:t>4) Stock Prediction Screen</a:t>
            </a:r>
          </a:p>
        </p:txBody>
      </p:sp>
      <p:pic>
        <p:nvPicPr>
          <p:cNvPr id="3" name="Picture 2">
            <a:extLst>
              <a:ext uri="{FF2B5EF4-FFF2-40B4-BE49-F238E27FC236}">
                <a16:creationId xmlns:a16="http://schemas.microsoft.com/office/drawing/2014/main" id="{06D6E07E-C0BF-4473-B152-C05D7AB15266}"/>
              </a:ext>
            </a:extLst>
          </p:cNvPr>
          <p:cNvPicPr/>
          <p:nvPr/>
        </p:nvPicPr>
        <p:blipFill>
          <a:blip r:embed="rId2">
            <a:extLst>
              <a:ext uri="{28A0092B-C50C-407E-A947-70E740481C1C}">
                <a14:useLocalDpi xmlns:a14="http://schemas.microsoft.com/office/drawing/2010/main" val="0"/>
              </a:ext>
            </a:extLst>
          </a:blip>
          <a:stretch>
            <a:fillRect/>
          </a:stretch>
        </p:blipFill>
        <p:spPr>
          <a:xfrm>
            <a:off x="838200" y="798293"/>
            <a:ext cx="7467600" cy="3733800"/>
          </a:xfrm>
          <a:prstGeom prst="rect">
            <a:avLst/>
          </a:prstGeom>
        </p:spPr>
      </p:pic>
    </p:spTree>
    <p:extLst>
      <p:ext uri="{BB962C8B-B14F-4D97-AF65-F5344CB8AC3E}">
        <p14:creationId xmlns:p14="http://schemas.microsoft.com/office/powerpoint/2010/main" val="403552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A29E-E6E4-4F5E-99D0-CAA8377695FC}"/>
              </a:ext>
            </a:extLst>
          </p:cNvPr>
          <p:cNvSpPr>
            <a:spLocks noGrp="1"/>
          </p:cNvSpPr>
          <p:nvPr>
            <p:ph type="ctrTitle"/>
          </p:nvPr>
        </p:nvSpPr>
        <p:spPr>
          <a:xfrm>
            <a:off x="3306357" y="181166"/>
            <a:ext cx="2531286" cy="638473"/>
          </a:xfrm>
        </p:spPr>
        <p:txBody>
          <a:bodyPr/>
          <a:lstStyle/>
          <a:p>
            <a:r>
              <a:rPr lang="en-US" sz="4000" dirty="0"/>
              <a:t>Conclusion</a:t>
            </a:r>
          </a:p>
        </p:txBody>
      </p:sp>
      <p:sp>
        <p:nvSpPr>
          <p:cNvPr id="3" name="Subtitle 2">
            <a:extLst>
              <a:ext uri="{FF2B5EF4-FFF2-40B4-BE49-F238E27FC236}">
                <a16:creationId xmlns:a16="http://schemas.microsoft.com/office/drawing/2014/main" id="{60864ED5-3E9F-40DA-86C7-4573E24637FF}"/>
              </a:ext>
            </a:extLst>
          </p:cNvPr>
          <p:cNvSpPr>
            <a:spLocks noGrp="1"/>
          </p:cNvSpPr>
          <p:nvPr>
            <p:ph type="subTitle" idx="1"/>
          </p:nvPr>
        </p:nvSpPr>
        <p:spPr>
          <a:xfrm>
            <a:off x="342900" y="1052288"/>
            <a:ext cx="8458200" cy="2992430"/>
          </a:xfrm>
        </p:spPr>
        <p:txBody>
          <a:bodyPr/>
          <a:lstStyle/>
          <a:p>
            <a:pPr algn="just"/>
            <a:r>
              <a:rPr lang="en-US" sz="2000" dirty="0">
                <a:effectLst/>
                <a:latin typeface="Times New Roman" panose="02020603050405020304" pitchFamily="18" charset="0"/>
                <a:ea typeface="Times New Roman" panose="02020603050405020304" pitchFamily="18" charset="0"/>
              </a:rPr>
              <a:t>	Hence, we were successful in visualizing the three major parameters affected due to the pandemic namely Climate, Public Health and Economy. This analysis can prove to be useful for the government to carry out vaccination drives and to impose stricter restrictions towards the adversely affected areas. The economic analysis can be useful for the companies to understand the losses/profits they are making in order to change their marketing strategies. The climatic analysis helps us to understand the difference brought about by halting the industrial practices (resulting in much lower air pollution overall).</a:t>
            </a:r>
          </a:p>
          <a:p>
            <a:endParaRPr lang="en-US" dirty="0"/>
          </a:p>
        </p:txBody>
      </p:sp>
    </p:spTree>
    <p:extLst>
      <p:ext uri="{BB962C8B-B14F-4D97-AF65-F5344CB8AC3E}">
        <p14:creationId xmlns:p14="http://schemas.microsoft.com/office/powerpoint/2010/main" val="312832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27DD-E134-4F9D-A0E0-59F537C5D9AE}"/>
              </a:ext>
            </a:extLst>
          </p:cNvPr>
          <p:cNvSpPr>
            <a:spLocks noGrp="1"/>
          </p:cNvSpPr>
          <p:nvPr>
            <p:ph type="ctrTitle"/>
          </p:nvPr>
        </p:nvSpPr>
        <p:spPr>
          <a:xfrm>
            <a:off x="3076088" y="246954"/>
            <a:ext cx="2991823" cy="591751"/>
          </a:xfrm>
        </p:spPr>
        <p:txBody>
          <a:bodyPr/>
          <a:lstStyle/>
          <a:p>
            <a:r>
              <a:rPr lang="en-US" sz="4000" dirty="0"/>
              <a:t>Future Scope</a:t>
            </a:r>
          </a:p>
        </p:txBody>
      </p:sp>
      <p:sp>
        <p:nvSpPr>
          <p:cNvPr id="3" name="Subtitle 2">
            <a:extLst>
              <a:ext uri="{FF2B5EF4-FFF2-40B4-BE49-F238E27FC236}">
                <a16:creationId xmlns:a16="http://schemas.microsoft.com/office/drawing/2014/main" id="{13E75C47-9368-4C2E-841D-237CE081B9F1}"/>
              </a:ext>
            </a:extLst>
          </p:cNvPr>
          <p:cNvSpPr>
            <a:spLocks noGrp="1"/>
          </p:cNvSpPr>
          <p:nvPr>
            <p:ph type="subTitle" idx="1"/>
          </p:nvPr>
        </p:nvSpPr>
        <p:spPr>
          <a:xfrm>
            <a:off x="111797" y="975651"/>
            <a:ext cx="8825295" cy="2842135"/>
          </a:xfrm>
        </p:spPr>
        <p:txBody>
          <a:bodyPr/>
          <a:lstStyle/>
          <a:p>
            <a:pPr marL="342900" marR="0" lvl="0" indent="-342900" algn="just">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Machine Learning module can be integrated with the </a:t>
            </a:r>
            <a:r>
              <a:rPr lang="en-US" dirty="0" err="1">
                <a:effectLst/>
                <a:latin typeface="Times New Roman" panose="02020603050405020304" pitchFamily="18" charset="0"/>
                <a:ea typeface="Times New Roman" panose="02020603050405020304" pitchFamily="18" charset="0"/>
              </a:rPr>
              <a:t>Streamlit</a:t>
            </a:r>
            <a:r>
              <a:rPr lang="en-US" dirty="0">
                <a:effectLst/>
                <a:latin typeface="Times New Roman" panose="02020603050405020304" pitchFamily="18" charset="0"/>
                <a:ea typeface="Times New Roman" panose="02020603050405020304" pitchFamily="18" charset="0"/>
              </a:rPr>
              <a:t> app.</a:t>
            </a:r>
          </a:p>
          <a:p>
            <a:pPr marL="342900" marR="0" lvl="0" indent="-342900" algn="just">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Realtime data analysis for temperature and AQI analysis.</a:t>
            </a:r>
          </a:p>
          <a:p>
            <a:pPr marL="342900" marR="0" lvl="0" indent="-342900" algn="just">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Data can be stored into a database.</a:t>
            </a:r>
          </a:p>
          <a:p>
            <a:pPr marL="342900" marR="0" lvl="0" indent="-342900" algn="just">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Results can be stored into a database.</a:t>
            </a:r>
          </a:p>
          <a:p>
            <a:pPr marL="342900" marR="0" lvl="0" indent="-342900" algn="just">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Caching can be done for the graphs so that on interaction with any of the widgets, the entire script is not re-run and only the part of the script which has changed will run.</a:t>
            </a:r>
          </a:p>
          <a:p>
            <a:endParaRPr lang="en-US" dirty="0"/>
          </a:p>
        </p:txBody>
      </p:sp>
    </p:spTree>
    <p:extLst>
      <p:ext uri="{BB962C8B-B14F-4D97-AF65-F5344CB8AC3E}">
        <p14:creationId xmlns:p14="http://schemas.microsoft.com/office/powerpoint/2010/main" val="51016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78D5-DEF6-471D-B630-36F55AA72EAF}"/>
              </a:ext>
            </a:extLst>
          </p:cNvPr>
          <p:cNvSpPr>
            <a:spLocks noGrp="1"/>
          </p:cNvSpPr>
          <p:nvPr>
            <p:ph type="title"/>
          </p:nvPr>
        </p:nvSpPr>
        <p:spPr>
          <a:xfrm>
            <a:off x="457199" y="177210"/>
            <a:ext cx="6025500" cy="597314"/>
          </a:xfrm>
        </p:spPr>
        <p:txBody>
          <a:bodyPr/>
          <a:lstStyle/>
          <a:p>
            <a:r>
              <a:rPr lang="en-IN" dirty="0"/>
              <a:t>Contents</a:t>
            </a:r>
          </a:p>
        </p:txBody>
      </p:sp>
      <p:sp>
        <p:nvSpPr>
          <p:cNvPr id="3" name="Text Placeholder 2">
            <a:extLst>
              <a:ext uri="{FF2B5EF4-FFF2-40B4-BE49-F238E27FC236}">
                <a16:creationId xmlns:a16="http://schemas.microsoft.com/office/drawing/2014/main" id="{DD4E5900-33FB-4F73-B411-E056EDA190FB}"/>
              </a:ext>
            </a:extLst>
          </p:cNvPr>
          <p:cNvSpPr>
            <a:spLocks noGrp="1"/>
          </p:cNvSpPr>
          <p:nvPr>
            <p:ph type="body" idx="1"/>
          </p:nvPr>
        </p:nvSpPr>
        <p:spPr>
          <a:xfrm>
            <a:off x="457199" y="946738"/>
            <a:ext cx="8126820" cy="4019551"/>
          </a:xfrm>
        </p:spPr>
        <p:txBody>
          <a:bodyPr/>
          <a:lstStyle/>
          <a:p>
            <a:r>
              <a:rPr lang="en-IN" dirty="0"/>
              <a:t>ABSTRACT</a:t>
            </a:r>
          </a:p>
          <a:p>
            <a:r>
              <a:rPr lang="en-IN" dirty="0"/>
              <a:t>INTRDUCTION</a:t>
            </a:r>
          </a:p>
          <a:p>
            <a:r>
              <a:rPr lang="en-IN" dirty="0"/>
              <a:t>LITERATURE SURVEY</a:t>
            </a:r>
          </a:p>
          <a:p>
            <a:r>
              <a:rPr lang="en-IN" dirty="0"/>
              <a:t>EXISTING SYSTEM</a:t>
            </a:r>
          </a:p>
          <a:p>
            <a:r>
              <a:rPr lang="en-IN" dirty="0"/>
              <a:t>ARCHITECTURAL DIAGRAM</a:t>
            </a:r>
          </a:p>
          <a:p>
            <a:r>
              <a:rPr lang="en-IN" dirty="0"/>
              <a:t>DESIGN FLOWHCART</a:t>
            </a:r>
          </a:p>
          <a:p>
            <a:r>
              <a:rPr lang="en-IN" dirty="0"/>
              <a:t>EXPERIMENTAL RESULTS</a:t>
            </a:r>
          </a:p>
          <a:p>
            <a:r>
              <a:rPr lang="en-IN" dirty="0"/>
              <a:t>CONCLUSION</a:t>
            </a:r>
          </a:p>
          <a:p>
            <a:r>
              <a:rPr lang="en-IN" dirty="0"/>
              <a:t>FUTURE SCOPE</a:t>
            </a:r>
          </a:p>
          <a:p>
            <a:endParaRPr lang="en-IN" dirty="0"/>
          </a:p>
          <a:p>
            <a:pPr marL="76200" indent="0">
              <a:buNone/>
            </a:pPr>
            <a:endParaRPr lang="en-IN" dirty="0"/>
          </a:p>
          <a:p>
            <a:endParaRPr lang="en-IN" dirty="0"/>
          </a:p>
        </p:txBody>
      </p:sp>
      <p:sp>
        <p:nvSpPr>
          <p:cNvPr id="4" name="Slide Number Placeholder 3">
            <a:extLst>
              <a:ext uri="{FF2B5EF4-FFF2-40B4-BE49-F238E27FC236}">
                <a16:creationId xmlns:a16="http://schemas.microsoft.com/office/drawing/2014/main" id="{8F106F2F-2DDB-479C-AB4C-B3D556EC0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40423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E70F8E-DFA0-47A7-A336-2AF328F911F1}"/>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2D4E0A89-1204-45E0-BA3E-F959A3B467D1}"/>
              </a:ext>
            </a:extLst>
          </p:cNvPr>
          <p:cNvSpPr>
            <a:spLocks noGrp="1"/>
          </p:cNvSpPr>
          <p:nvPr>
            <p:ph type="body" idx="1"/>
          </p:nvPr>
        </p:nvSpPr>
        <p:spPr>
          <a:xfrm>
            <a:off x="1974112" y="-102340"/>
            <a:ext cx="6025500" cy="3148800"/>
          </a:xfrm>
        </p:spPr>
        <p:txBody>
          <a:bodyPr/>
          <a:lstStyle/>
          <a:p>
            <a:pPr marL="107950" marR="145415" algn="ctr">
              <a:spcBef>
                <a:spcPts val="1030"/>
              </a:spcBef>
              <a:spcAft>
                <a:spcPts val="0"/>
              </a:spcAft>
            </a:pPr>
            <a:r>
              <a:rPr lang="en-US" sz="1050" b="1" kern="0" dirty="0">
                <a:solidFill>
                  <a:schemeClr val="bg1"/>
                </a:solidFill>
                <a:effectLst/>
                <a:latin typeface="Times New Roman" panose="02020603050405020304" pitchFamily="18" charset="0"/>
                <a:ea typeface="Times New Roman" panose="02020603050405020304" pitchFamily="18" charset="0"/>
              </a:rPr>
              <a:t>REFERENCES</a:t>
            </a:r>
            <a:endParaRPr lang="en-IN" sz="1050" b="1" kern="0" dirty="0">
              <a:solidFill>
                <a:schemeClr val="bg1"/>
              </a:solidFill>
              <a:effectLst/>
              <a:latin typeface="Times New Roman" panose="02020603050405020304" pitchFamily="18" charset="0"/>
              <a:ea typeface="Times New Roman" panose="02020603050405020304" pitchFamily="18" charset="0"/>
            </a:endParaRPr>
          </a:p>
          <a:p>
            <a:r>
              <a:rPr lang="en-US" sz="1050" dirty="0">
                <a:solidFill>
                  <a:schemeClr val="bg1"/>
                </a:solidFill>
                <a:effectLst/>
                <a:latin typeface="Times New Roman" panose="02020603050405020304" pitchFamily="18" charset="0"/>
                <a:ea typeface="Times New Roman" panose="02020603050405020304" pitchFamily="18" charset="0"/>
              </a:rPr>
              <a:t> </a:t>
            </a:r>
            <a:endParaRPr lang="en-IN" sz="1050" dirty="0">
              <a:solidFill>
                <a:schemeClr val="bg1"/>
              </a:solidFill>
              <a:effectLst/>
              <a:latin typeface="Times New Roman" panose="02020603050405020304" pitchFamily="18" charset="0"/>
              <a:ea typeface="Times New Roman" panose="02020603050405020304" pitchFamily="18" charset="0"/>
            </a:endParaRPr>
          </a:p>
          <a:p>
            <a:r>
              <a:rPr lang="en-US" sz="1050" dirty="0">
                <a:solidFill>
                  <a:schemeClr val="bg1"/>
                </a:solidFill>
                <a:effectLst/>
                <a:latin typeface="Times New Roman" panose="02020603050405020304" pitchFamily="18" charset="0"/>
                <a:ea typeface="Times New Roman" panose="02020603050405020304" pitchFamily="18" charset="0"/>
              </a:rPr>
              <a:t> </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Calibri" panose="020F0502020204030204" pitchFamily="34" charset="0"/>
              </a:rPr>
              <a:t>Front. Public Health, 28 May 2020, https://doi.org/10.3389/fpubh.2020.00216</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Calibri" panose="020F0502020204030204" pitchFamily="34" charset="0"/>
              </a:rPr>
              <a:t>Cyranoski D, “Did pangolins spread the China coronavirus to people?” - Nature. (2020), https://www.nature.com/articles/d41586-020-00364-2</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Calibri" panose="020F0502020204030204" pitchFamily="34" charset="0"/>
              </a:rPr>
              <a:t>“COVID-19: Emergence, Spread, Possible Treatments, and Global Burden”, https://www.frontiersin.org/articles/10.3389/fpubh.2020.00216/full#B13</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Calibri" panose="020F0502020204030204" pitchFamily="34" charset="0"/>
              </a:rPr>
              <a:t>https://covid19.who.int</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Calibri" panose="020F0502020204030204" pitchFamily="34" charset="0"/>
              </a:rPr>
              <a:t>https://www.mohfw.gov.in</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Calibri" panose="020F0502020204030204" pitchFamily="34" charset="0"/>
              </a:rPr>
              <a:t>Unemployment, total (% of total labour force) (modelled ILO estimate) -worldbank.org</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Times New Roman" panose="02020603050405020304" pitchFamily="18" charset="0"/>
              </a:rPr>
              <a:t>Mayukh Bhattacharyya, </a:t>
            </a:r>
            <a:r>
              <a:rPr lang="en-US" sz="1050" dirty="0">
                <a:solidFill>
                  <a:schemeClr val="bg1"/>
                </a:solidFill>
                <a:effectLst/>
                <a:latin typeface="Times New Roman" panose="02020603050405020304" pitchFamily="18" charset="0"/>
                <a:ea typeface="Times New Roman" panose="02020603050405020304" pitchFamily="18" charset="0"/>
              </a:rPr>
              <a:t>www.covidexplore.com, github.com/mayukh18/covidexplore</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050" dirty="0">
                <a:solidFill>
                  <a:schemeClr val="bg1"/>
                </a:solidFill>
                <a:effectLst/>
                <a:latin typeface="Times New Roman" panose="02020603050405020304" pitchFamily="18" charset="0"/>
                <a:ea typeface="Calibri" panose="020F0502020204030204" pitchFamily="34" charset="0"/>
              </a:rPr>
              <a:t>Akash Kundu, Akshay Kale, Shubham Rajput, Siddhant Fulzele, Tejas Akadkar, Vinay Kumar Kushwaha, </a:t>
            </a:r>
            <a:r>
              <a:rPr lang="en-IN" sz="1050" dirty="0">
                <a:solidFill>
                  <a:schemeClr val="bg1"/>
                </a:solidFill>
                <a:effectLst/>
                <a:latin typeface="Times New Roman" panose="02020603050405020304" pitchFamily="18" charset="0"/>
                <a:ea typeface="Calibri" panose="020F0502020204030204" pitchFamily="34" charset="0"/>
              </a:rPr>
              <a:t>“Covid-19 PANDEMIC INIDA”- M.Sc. (Data Science) – SEM II Department of Computer Science. FERGUSSON COLLEGE (AUTONOMOUS).</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050" dirty="0">
                <a:solidFill>
                  <a:schemeClr val="bg1"/>
                </a:solidFill>
                <a:effectLst/>
                <a:latin typeface="Times New Roman" panose="02020603050405020304" pitchFamily="18" charset="0"/>
                <a:ea typeface="Times New Roman" panose="02020603050405020304" pitchFamily="18" charset="0"/>
              </a:rPr>
              <a:t>Adil Moujahid, “Analysing the Impact of Coronavirus on the Stock Market using Python, Google Sheets and Google Finance”, </a:t>
            </a:r>
            <a:r>
              <a:rPr lang="en-US" sz="1050" dirty="0">
                <a:solidFill>
                  <a:schemeClr val="bg1"/>
                </a:solidFill>
                <a:effectLst/>
                <a:latin typeface="Times New Roman" panose="02020603050405020304" pitchFamily="18" charset="0"/>
                <a:ea typeface="Times New Roman" panose="02020603050405020304" pitchFamily="18" charset="0"/>
              </a:rPr>
              <a:t>adilmoujahid.com, 12/04/2020.</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050" dirty="0">
                <a:solidFill>
                  <a:schemeClr val="bg1"/>
                </a:solidFill>
                <a:effectLst/>
                <a:latin typeface="Times New Roman" panose="02020603050405020304" pitchFamily="18" charset="0"/>
                <a:ea typeface="Times New Roman" panose="02020603050405020304" pitchFamily="18" charset="0"/>
              </a:rPr>
              <a:t>S. </a:t>
            </a:r>
            <a:r>
              <a:rPr lang="en-US" sz="1050" dirty="0" err="1">
                <a:solidFill>
                  <a:schemeClr val="bg1"/>
                </a:solidFill>
                <a:effectLst/>
                <a:latin typeface="Times New Roman" panose="02020603050405020304" pitchFamily="18" charset="0"/>
                <a:ea typeface="Times New Roman" panose="02020603050405020304" pitchFamily="18" charset="0"/>
              </a:rPr>
              <a:t>Mehrmolaei</a:t>
            </a:r>
            <a:r>
              <a:rPr lang="en-US" sz="1050" dirty="0">
                <a:solidFill>
                  <a:schemeClr val="bg1"/>
                </a:solidFill>
                <a:effectLst/>
                <a:latin typeface="Times New Roman" panose="02020603050405020304" pitchFamily="18" charset="0"/>
                <a:ea typeface="Times New Roman" panose="02020603050405020304" pitchFamily="18" charset="0"/>
              </a:rPr>
              <a:t> and M. R. Keyvanpour, "Time series forecasting using improved ARIMA," </a:t>
            </a:r>
            <a:r>
              <a:rPr lang="en-US" sz="1050" i="1" dirty="0">
                <a:solidFill>
                  <a:schemeClr val="bg1"/>
                </a:solidFill>
                <a:effectLst/>
                <a:latin typeface="Times New Roman" panose="02020603050405020304" pitchFamily="18" charset="0"/>
                <a:ea typeface="Times New Roman" panose="02020603050405020304" pitchFamily="18" charset="0"/>
              </a:rPr>
              <a:t>2016 Artificial Intelligence and Robotics (IRANOPEN)</a:t>
            </a:r>
            <a:r>
              <a:rPr lang="en-US" sz="1050" dirty="0">
                <a:solidFill>
                  <a:schemeClr val="bg1"/>
                </a:solidFill>
                <a:effectLst/>
                <a:latin typeface="Times New Roman" panose="02020603050405020304" pitchFamily="18" charset="0"/>
                <a:ea typeface="Times New Roman" panose="02020603050405020304" pitchFamily="18" charset="0"/>
              </a:rPr>
              <a:t>, 2016, pp. 92-97, doi: 10.1109/RIOS.2016.7529496.</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050" dirty="0">
                <a:solidFill>
                  <a:schemeClr val="bg1"/>
                </a:solidFill>
                <a:effectLst/>
                <a:latin typeface="Times New Roman" panose="02020603050405020304" pitchFamily="18" charset="0"/>
                <a:ea typeface="Times New Roman" panose="02020603050405020304" pitchFamily="18" charset="0"/>
              </a:rPr>
              <a:t>C. A. G. d. A. Júnior, F. A. T. de Carvalho and A. L. S. Maia, "Exponential smoothing methods for forecasting bar diagram-valued time series," </a:t>
            </a:r>
            <a:r>
              <a:rPr lang="en-US" sz="1050" i="1" dirty="0">
                <a:solidFill>
                  <a:schemeClr val="bg1"/>
                </a:solidFill>
                <a:effectLst/>
                <a:latin typeface="Times New Roman" panose="02020603050405020304" pitchFamily="18" charset="0"/>
                <a:ea typeface="Times New Roman" panose="02020603050405020304" pitchFamily="18" charset="0"/>
              </a:rPr>
              <a:t>2012 IEEE International Conference on Systems, Man, and Cybernetics (SMC)</a:t>
            </a:r>
            <a:r>
              <a:rPr lang="en-US" sz="1050" dirty="0">
                <a:solidFill>
                  <a:schemeClr val="bg1"/>
                </a:solidFill>
                <a:effectLst/>
                <a:latin typeface="Times New Roman" panose="02020603050405020304" pitchFamily="18" charset="0"/>
                <a:ea typeface="Times New Roman" panose="02020603050405020304" pitchFamily="18" charset="0"/>
              </a:rPr>
              <a:t>, 2012, pp. 1361-1366, doi: 10.1109/ICSMC.2012.6377923.</a:t>
            </a:r>
            <a:endParaRPr lang="en-IN" sz="105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050" dirty="0">
                <a:solidFill>
                  <a:schemeClr val="bg1"/>
                </a:solidFill>
                <a:effectLst/>
                <a:latin typeface="Times New Roman" panose="02020603050405020304" pitchFamily="18" charset="0"/>
                <a:ea typeface="Times New Roman" panose="02020603050405020304" pitchFamily="18" charset="0"/>
              </a:rPr>
              <a:t>Y. Wang, S. Zhu and C. Li, "Research on Multistep Time Series Prediction Based on LSTM," </a:t>
            </a:r>
            <a:r>
              <a:rPr lang="en-US" sz="1050" i="1" dirty="0">
                <a:solidFill>
                  <a:schemeClr val="bg1"/>
                </a:solidFill>
                <a:effectLst/>
                <a:latin typeface="Times New Roman" panose="02020603050405020304" pitchFamily="18" charset="0"/>
                <a:ea typeface="Times New Roman" panose="02020603050405020304" pitchFamily="18" charset="0"/>
              </a:rPr>
              <a:t>2019 3rd International Conference on Electronic Information Technology and Computer Engineering (EITCE)</a:t>
            </a:r>
            <a:r>
              <a:rPr lang="en-US" sz="1050" dirty="0">
                <a:solidFill>
                  <a:schemeClr val="bg1"/>
                </a:solidFill>
                <a:effectLst/>
                <a:latin typeface="Times New Roman" panose="02020603050405020304" pitchFamily="18" charset="0"/>
                <a:ea typeface="Times New Roman" panose="02020603050405020304" pitchFamily="18" charset="0"/>
              </a:rPr>
              <a:t>, 2019, pp. 1155-1159, doi: 10.1109/EITCE47263.2019.9095044.</a:t>
            </a:r>
            <a:endParaRPr lang="en-IN" sz="1050" dirty="0">
              <a:solidFill>
                <a:schemeClr val="bg1"/>
              </a:solidFill>
              <a:effectLst/>
              <a:latin typeface="Times New Roman" panose="02020603050405020304" pitchFamily="18" charset="0"/>
              <a:ea typeface="Times New Roman" panose="02020603050405020304" pitchFamily="18" charset="0"/>
            </a:endParaRPr>
          </a:p>
          <a:p>
            <a:endParaRPr lang="en-IN" sz="700" dirty="0">
              <a:solidFill>
                <a:schemeClr val="bg1"/>
              </a:solidFill>
            </a:endParaRPr>
          </a:p>
        </p:txBody>
      </p:sp>
    </p:spTree>
    <p:extLst>
      <p:ext uri="{BB962C8B-B14F-4D97-AF65-F5344CB8AC3E}">
        <p14:creationId xmlns:p14="http://schemas.microsoft.com/office/powerpoint/2010/main" val="167825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ABSTRACT</a:t>
            </a:r>
            <a:endParaRPr dirty="0"/>
          </a:p>
        </p:txBody>
      </p:sp>
      <p:sp>
        <p:nvSpPr>
          <p:cNvPr id="61" name="Google Shape;61;p12"/>
          <p:cNvSpPr txBox="1">
            <a:spLocks noGrp="1"/>
          </p:cNvSpPr>
          <p:nvPr>
            <p:ph type="body" idx="1"/>
          </p:nvPr>
        </p:nvSpPr>
        <p:spPr>
          <a:xfrm>
            <a:off x="457199" y="1428749"/>
            <a:ext cx="8455795" cy="3714702"/>
          </a:xfrm>
          <a:prstGeom prst="rect">
            <a:avLst/>
          </a:prstGeom>
        </p:spPr>
        <p:txBody>
          <a:bodyPr spcFirstLastPara="1" wrap="square" lIns="0" tIns="0" rIns="0" bIns="0" anchor="t" anchorCtr="0">
            <a:no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Analysis is the process of bringing order and structure to collected data. It turns data into information teams can use. Data visualization is the process of putting data into a chart, graph, or other visual format that helps inform analysis and interpretation. Analysis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Visualization of datasets has always been a helpful for various reasons whether it’s for improvement of customer experience or business plans, etc. These all aspects require the analysis of the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2020, the world has seen a paradigm shift across many industries, businesses,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limate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to human life itself due to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COVID pandemic.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Government and many private organizations need to know the damage caused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by the pandemic for reasons ranging from public welfare to business strategies. These calculations are very important for the growth and robustness of the National economy.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4"/>
          <p:cNvSpPr txBox="1">
            <a:spLocks noGrp="1"/>
          </p:cNvSpPr>
          <p:nvPr>
            <p:ph type="subTitle" idx="1"/>
          </p:nvPr>
        </p:nvSpPr>
        <p:spPr>
          <a:xfrm>
            <a:off x="211756" y="375385"/>
            <a:ext cx="8672362" cy="3253339"/>
          </a:xfrm>
          <a:prstGeom prst="rect">
            <a:avLst/>
          </a:prstGeom>
        </p:spPr>
        <p:txBody>
          <a:bodyPr spcFirstLastPara="1" wrap="square" lIns="0" tIns="0" rIns="0" bIns="0" anchor="t" anchorCtr="0">
            <a:noAutofit/>
          </a:bodyPr>
          <a:lstStyle/>
          <a:p>
            <a:pPr marL="0" marR="0">
              <a:lnSpc>
                <a:spcPct val="107000"/>
              </a:lnSpc>
              <a:spcBef>
                <a:spcPts val="0"/>
              </a:spcBef>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o calculate and analyze the effects</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we need data regarding the damage</a:t>
            </a:r>
            <a:r>
              <a:rPr lang="en-IN" dirty="0">
                <a:effectLst/>
                <a:latin typeface="Times New Roman" panose="02020603050405020304" pitchFamily="18" charset="0"/>
                <a:ea typeface="Calibri" panose="020F0502020204030204" pitchFamily="34" charset="0"/>
                <a:cs typeface="Times New Roman" panose="02020603050405020304" pitchFamily="18" charset="0"/>
              </a:rPr>
              <a:t>. Data is available as clusters in the many nooks and crannies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the internet. This data is then collected as a whole and then merged into a </a:t>
            </a:r>
            <a:r>
              <a:rPr lang="en-IN" dirty="0">
                <a:effectLst/>
                <a:latin typeface="Times New Roman" panose="02020603050405020304" pitchFamily="18" charset="0"/>
                <a:ea typeface="Calibri" panose="020F0502020204030204" pitchFamily="34" charset="0"/>
                <a:cs typeface="Times New Roman" panose="02020603050405020304" pitchFamily="18" charset="0"/>
              </a:rPr>
              <a:t>data-set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Even when data is amassed into data sets, it is still an enormous task to sort and make meaning out of it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a:t>
            </a:r>
            <a:r>
              <a:rPr lang="en-IN"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dirty="0">
                <a:effectLst/>
                <a:latin typeface="Times New Roman" panose="02020603050405020304" pitchFamily="18" charset="0"/>
                <a:ea typeface="Calibri" panose="020F0502020204030204" pitchFamily="34" charset="0"/>
                <a:cs typeface="Times New Roman" panose="02020603050405020304" pitchFamily="18" charset="0"/>
              </a:rPr>
              <a:t> data can be simplified</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visualized using various </a:t>
            </a:r>
            <a:r>
              <a:rPr lang="en-IN" dirty="0">
                <a:effectLst/>
                <a:latin typeface="Times New Roman" panose="02020603050405020304" pitchFamily="18" charset="0"/>
                <a:ea typeface="Calibri" panose="020F0502020204030204" pitchFamily="34" charset="0"/>
                <a:cs typeface="Times New Roman" panose="02020603050405020304" pitchFamily="18" charset="0"/>
              </a:rPr>
              <a:t>P</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ython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libraries like matplotlib, NumPy, pandas, etc.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project the main goal is to implement the Python tools to simplify, analyse, visualize and predict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different aspects</a:t>
            </a:r>
            <a:r>
              <a:rPr lang="en-IN" dirty="0">
                <a:effectLst/>
                <a:latin typeface="Times New Roman" panose="02020603050405020304" pitchFamily="18" charset="0"/>
                <a:ea typeface="Calibri" panose="020F0502020204030204" pitchFamily="34" charset="0"/>
                <a:cs typeface="Times New Roman" panose="02020603050405020304" pitchFamily="18" charset="0"/>
              </a:rPr>
              <a:t> under the banner “Impact of COVID - 19 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industries, climate and population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effectLst/>
                <a:latin typeface="Times New Roman" panose="02020603050405020304" pitchFamily="18" charset="0"/>
                <a:ea typeface="Calibri" panose="020F0502020204030204" pitchFamily="34" charset="0"/>
              </a:rPr>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5"/>
          <p:cNvSpPr txBox="1">
            <a:spLocks noGrp="1"/>
          </p:cNvSpPr>
          <p:nvPr>
            <p:ph type="body" idx="1"/>
          </p:nvPr>
        </p:nvSpPr>
        <p:spPr>
          <a:xfrm>
            <a:off x="365201" y="106326"/>
            <a:ext cx="8023384" cy="4216041"/>
          </a:xfrm>
          <a:prstGeom prst="rect">
            <a:avLst/>
          </a:prstGeom>
        </p:spPr>
        <p:txBody>
          <a:bodyPr spcFirstLastPara="1" wrap="square" lIns="0" tIns="0" rIns="0" bIns="0" anchor="t" anchorCtr="0">
            <a:noAutofit/>
          </a:bodyPr>
          <a:lstStyle/>
          <a:p>
            <a:pPr marL="342900" lvl="0" indent="-342900" algn="just">
              <a:lnSpc>
                <a:spcPct val="107000"/>
              </a:lnSpc>
              <a:spcAft>
                <a:spcPts val="800"/>
              </a:spcAft>
              <a:buSzPts val="1800"/>
              <a:buFont typeface="Segoe UI" panose="020B0502040204020203" pitchFamily="34" charset="0"/>
              <a:buChar char="٠"/>
              <a:tabLst>
                <a:tab pos="266700" algn="l"/>
              </a:tabLst>
            </a:pPr>
            <a:r>
              <a:rPr lang="en-US" sz="1800" dirty="0">
                <a:effectLst/>
                <a:latin typeface="Times New Roman" panose="02020603050405020304" pitchFamily="18" charset="0"/>
                <a:ea typeface="Calibri" panose="020F0502020204030204" pitchFamily="34" charset="0"/>
              </a:rPr>
              <a:t>Industries</a:t>
            </a:r>
            <a:r>
              <a:rPr lang="en-IN"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romanLcPeriod"/>
              <a:tabLst>
                <a:tab pos="536575" algn="l"/>
              </a:tabLst>
            </a:pPr>
            <a:r>
              <a:rPr lang="en-IN" sz="1800" dirty="0">
                <a:effectLst/>
                <a:latin typeface="Times New Roman" panose="02020603050405020304" pitchFamily="18" charset="0"/>
                <a:ea typeface="Calibri" panose="020F0502020204030204" pitchFamily="34" charset="0"/>
              </a:rPr>
              <a:t>Profits and Losses faced by the different types of Industries.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rPr>
              <a:t>Unemployment rates.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rPr>
              <a:t>Stock Market analysis.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800"/>
              <a:buFont typeface="Segoe UI" panose="020B0502040204020203" pitchFamily="34" charset="0"/>
              <a:buChar char="٠"/>
              <a:tabLst>
                <a:tab pos="266700" algn="l"/>
              </a:tabLst>
            </a:pPr>
            <a:r>
              <a:rPr lang="en-US" sz="1800" dirty="0">
                <a:effectLst/>
                <a:latin typeface="Times New Roman" panose="02020603050405020304" pitchFamily="18" charset="0"/>
                <a:ea typeface="Calibri" panose="020F0502020204030204" pitchFamily="34" charset="0"/>
              </a:rPr>
              <a:t>Climate</a:t>
            </a:r>
            <a:r>
              <a:rPr lang="en-IN"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rPr>
              <a:t>Temperature comparison for the years 2019 and 2020 (Mumbai).</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rPr>
              <a:t>Air Quality Index parameters for 6 cities in India.</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800"/>
              <a:buFont typeface="Segoe UI" panose="020B0502040204020203" pitchFamily="34" charset="0"/>
              <a:buChar char="٠"/>
              <a:tabLst>
                <a:tab pos="266700" algn="l"/>
              </a:tabLst>
            </a:pPr>
            <a:r>
              <a:rPr lang="en-US" sz="1800" dirty="0">
                <a:effectLst/>
                <a:latin typeface="Times New Roman" panose="02020603050405020304" pitchFamily="18" charset="0"/>
                <a:ea typeface="Calibri" panose="020F0502020204030204" pitchFamily="34" charset="0"/>
              </a:rPr>
              <a:t>Population</a:t>
            </a:r>
            <a:r>
              <a:rPr lang="en-IN"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area wise</a:t>
            </a:r>
            <a:r>
              <a:rPr lang="en-IN" sz="1800"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rPr>
              <a:t>Death rate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romanLcPeriod"/>
              <a:tabLst>
                <a:tab pos="536575" algn="l"/>
              </a:tabLst>
            </a:pPr>
            <a:r>
              <a:rPr lang="en-US" sz="1800" dirty="0">
                <a:effectLst/>
                <a:latin typeface="Times New Roman" panose="02020603050405020304" pitchFamily="18" charset="0"/>
                <a:ea typeface="Calibri" panose="020F0502020204030204" pitchFamily="34" charset="0"/>
              </a:rPr>
              <a:t>Total cases.</a:t>
            </a:r>
            <a:endParaRPr lang="en-IN" sz="1800" dirty="0">
              <a:effectLst/>
              <a:latin typeface="Times New Roman" panose="02020603050405020304" pitchFamily="18" charset="0"/>
              <a:ea typeface="Times New Roman" panose="02020603050405020304" pitchFamily="18" charset="0"/>
            </a:endParaRPr>
          </a:p>
          <a:p>
            <a:pPr marL="0" marR="0" lvl="0" indent="0">
              <a:lnSpc>
                <a:spcPct val="107000"/>
              </a:lnSpc>
              <a:spcBef>
                <a:spcPts val="0"/>
              </a:spcBef>
              <a:spcAft>
                <a:spcPts val="800"/>
              </a:spcAft>
              <a:buNone/>
              <a:tabLst>
                <a:tab pos="536575" algn="l"/>
              </a:tabLst>
            </a:pPr>
            <a:br>
              <a:rPr lang="en-US" sz="1800" dirty="0">
                <a:effectLst/>
                <a:latin typeface="Times New Roman" panose="02020603050405020304" pitchFamily="18" charset="0"/>
                <a:ea typeface="Calibri" panose="020F0502020204030204" pitchFamily="34" charset="0"/>
              </a:rPr>
            </a:b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9EA4-7DEB-41E1-AF05-0DBC255F0577}"/>
              </a:ext>
            </a:extLst>
          </p:cNvPr>
          <p:cNvSpPr>
            <a:spLocks noGrp="1"/>
          </p:cNvSpPr>
          <p:nvPr>
            <p:ph type="ctrTitle"/>
          </p:nvPr>
        </p:nvSpPr>
        <p:spPr>
          <a:xfrm>
            <a:off x="189780" y="71345"/>
            <a:ext cx="8727391" cy="4824062"/>
          </a:xfrm>
        </p:spPr>
        <p:txBody>
          <a:bodyPr/>
          <a:lstStyle/>
          <a:p>
            <a:pPr marL="106680" marR="145415">
              <a:lnSpc>
                <a:spcPct val="107000"/>
              </a:lnSpc>
              <a:spcBef>
                <a:spcPts val="37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Chapter 1: INTRODUCTION</a:t>
            </a:r>
            <a:br>
              <a:rPr lang="en-US" sz="12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1.1 </a:t>
            </a:r>
            <a:r>
              <a:rPr lang="en-US" sz="1600" b="1" dirty="0">
                <a:effectLst/>
                <a:latin typeface="Times New Roman" panose="02020603050405020304" pitchFamily="18" charset="0"/>
                <a:ea typeface="Times New Roman" panose="02020603050405020304" pitchFamily="18" charset="0"/>
              </a:rPr>
              <a:t>: Back</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ground/Motivation</a:t>
            </a:r>
            <a:br>
              <a:rPr lang="en-US" sz="1600" b="1" dirty="0">
                <a:effectLst/>
                <a:latin typeface="Times New Roman" panose="02020603050405020304" pitchFamily="18" charset="0"/>
                <a:ea typeface="Times New Roman" panose="02020603050405020304" pitchFamily="18" charset="0"/>
              </a:rPr>
            </a:b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rPr>
              <a:t>In the United States, the proportion of people out of work hit a yearly total of 8.9%, according to the International Monetary Fund (IMF), signaling an end to a decade of jobs expansion.</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•Millions of workers have also been put on government-supported job retention schemes as parts of the economy, such as tourism and hospitality, have come to a near standstill.</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•The numbers of new job opportunities are still very low in many countries.</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•Globally, as of 14 May 2021, there have been 160,813,869 confirmed cases of COVID-19, including 3,339,002 deaths, reported to WHO. As of 11 May 2021, a total of 1,264,164,553 vaccine doses have been administered.</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•NASA’s satellite images have evidenced the pollution reduction in China right after the carbon emissions had dropped by 25% in four weeks of lockdown.</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•Out of many projects which contained the effects of Covid-19, our project focusses on multiple variables (climate, population, industries, etc.) integrated into a single entity. Hence, we decided to choose this problem statement to visualize and interpret the difference that this pandemic has brought into the world</a:t>
            </a: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br>
              <a:rPr lang="en-US" sz="1600" dirty="0">
                <a:effectLst/>
                <a:latin typeface="Times New Roman" panose="02020603050405020304" pitchFamily="18" charset="0"/>
                <a:ea typeface="Times New Roman" panose="02020603050405020304" pitchFamily="18" charset="0"/>
              </a:rPr>
            </a:b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br>
              <a:rPr lang="en-US" sz="1600" dirty="0">
                <a:effectLst/>
                <a:latin typeface="Times New Roman" panose="02020603050405020304" pitchFamily="18" charset="0"/>
                <a:ea typeface="Times New Roman" panose="02020603050405020304" pitchFamily="18" charset="0"/>
              </a:rPr>
            </a:br>
            <a:endParaRPr lang="en-US" sz="1600" dirty="0"/>
          </a:p>
        </p:txBody>
      </p:sp>
    </p:spTree>
    <p:extLst>
      <p:ext uri="{BB962C8B-B14F-4D97-AF65-F5344CB8AC3E}">
        <p14:creationId xmlns:p14="http://schemas.microsoft.com/office/powerpoint/2010/main" val="407841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EF40-E67A-41FB-9387-FBEB8F3A60A8}"/>
              </a:ext>
            </a:extLst>
          </p:cNvPr>
          <p:cNvSpPr>
            <a:spLocks noGrp="1"/>
          </p:cNvSpPr>
          <p:nvPr>
            <p:ph type="ctrTitle"/>
          </p:nvPr>
        </p:nvSpPr>
        <p:spPr>
          <a:xfrm>
            <a:off x="685799" y="396949"/>
            <a:ext cx="8408581" cy="4352259"/>
          </a:xfrm>
        </p:spPr>
        <p:txBody>
          <a:bodyPr/>
          <a:lstStyle/>
          <a:p>
            <a:r>
              <a:rPr kumimoji="0" lang="en-US" sz="1600" b="1" i="0" u="none" strike="noStrike" kern="0" cap="none" spc="0" normalizeH="0" baseline="0" noProof="0" dirty="0">
                <a:ln>
                  <a:noFill/>
                </a:ln>
                <a:solidFill>
                  <a:srgbClr val="FFFFFF"/>
                </a:solidFill>
                <a:effectLst/>
                <a:uLnTx/>
                <a:uFillTx/>
                <a:latin typeface="Times New Roman" panose="02020603050405020304" pitchFamily="18" charset="0"/>
                <a:ea typeface="Times New Roman" panose="02020603050405020304" pitchFamily="18" charset="0"/>
                <a:sym typeface="Titillium Web"/>
              </a:rPr>
              <a:t>1.2 : Problem</a:t>
            </a:r>
            <a:r>
              <a:rPr kumimoji="0" lang="en-US" sz="1600" b="1" i="0" u="none" strike="noStrike" kern="0" cap="none" spc="-5" normalizeH="0" baseline="0" noProof="0" dirty="0">
                <a:ln>
                  <a:noFill/>
                </a:ln>
                <a:solidFill>
                  <a:srgbClr val="FFFFFF"/>
                </a:solidFill>
                <a:effectLst/>
                <a:uLnTx/>
                <a:uFillTx/>
                <a:latin typeface="Times New Roman" panose="02020603050405020304" pitchFamily="18" charset="0"/>
                <a:ea typeface="Times New Roman" panose="02020603050405020304" pitchFamily="18" charset="0"/>
                <a:sym typeface="Titillium Web"/>
              </a:rPr>
              <a:t> </a:t>
            </a:r>
            <a:r>
              <a:rPr kumimoji="0" lang="en-US" sz="1600" b="1" i="0" u="none" strike="noStrike" kern="0" cap="none" spc="0" normalizeH="0" baseline="0" noProof="0" dirty="0">
                <a:ln>
                  <a:noFill/>
                </a:ln>
                <a:solidFill>
                  <a:srgbClr val="FFFFFF"/>
                </a:solidFill>
                <a:effectLst/>
                <a:uLnTx/>
                <a:uFillTx/>
                <a:latin typeface="Times New Roman" panose="02020603050405020304" pitchFamily="18" charset="0"/>
                <a:ea typeface="Times New Roman" panose="02020603050405020304" pitchFamily="18" charset="0"/>
                <a:sym typeface="Titillium Web"/>
              </a:rPr>
              <a:t>Definition</a:t>
            </a:r>
            <a:br>
              <a:rPr kumimoji="0" lang="en-US" sz="1600" b="1" i="0" u="none" strike="noStrike" kern="0" cap="none" spc="0" normalizeH="0" baseline="0" noProof="0" dirty="0">
                <a:ln>
                  <a:noFill/>
                </a:ln>
                <a:solidFill>
                  <a:srgbClr val="FFFFFF"/>
                </a:solidFill>
                <a:effectLst/>
                <a:uLnTx/>
                <a:uFillTx/>
                <a:latin typeface="Times New Roman" panose="02020603050405020304" pitchFamily="18" charset="0"/>
                <a:ea typeface="Times New Roman" panose="02020603050405020304" pitchFamily="18" charset="0"/>
                <a:sym typeface="Titillium Web"/>
              </a:rPr>
            </a:br>
            <a:r>
              <a:rPr kumimoji="0" lang="en-US" sz="1600" b="1" i="0" u="none" strike="noStrike" kern="0" cap="none" spc="0" normalizeH="0" baseline="0" noProof="0" dirty="0">
                <a:ln>
                  <a:noFill/>
                </a:ln>
                <a:solidFill>
                  <a:srgbClr val="FFFFFF"/>
                </a:solidFill>
                <a:effectLst/>
                <a:uLnTx/>
                <a:uFillTx/>
                <a:latin typeface="Times New Roman" panose="02020603050405020304" pitchFamily="18" charset="0"/>
                <a:ea typeface="Times New Roman" panose="02020603050405020304" pitchFamily="18" charset="0"/>
                <a:sym typeface="Titillium Web"/>
              </a:rPr>
              <a:t> </a:t>
            </a:r>
            <a:br>
              <a:rPr kumimoji="0" lang="en-US" sz="1600" b="1" i="0" u="none" strike="noStrike" kern="0" cap="none" spc="0" normalizeH="0" baseline="0" noProof="0" dirty="0">
                <a:ln>
                  <a:noFill/>
                </a:ln>
                <a:solidFill>
                  <a:srgbClr val="FFFFFF"/>
                </a:solidFill>
                <a:effectLst/>
                <a:uLnTx/>
                <a:uFillTx/>
                <a:latin typeface="Times New Roman" panose="02020603050405020304" pitchFamily="18" charset="0"/>
                <a:ea typeface="Times New Roman" panose="02020603050405020304" pitchFamily="18" charset="0"/>
                <a:sym typeface="Titillium Web"/>
              </a:rPr>
            </a:br>
            <a:r>
              <a:rPr kumimoji="0" lang="en-IN" sz="1600" b="1"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Titillium Web"/>
              </a:rPr>
              <a:t>Our project is helpful in visualizing several differences brought about at industrial, climatic and public level due to the pandemic by comparing historical data (before 2020) to that of the years 2020-21.</a:t>
            </a:r>
            <a:br>
              <a:rPr kumimoji="0" lang="en-US" sz="1600" b="1"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Titillium Web"/>
              </a:rPr>
            </a:br>
            <a:r>
              <a:rPr kumimoji="0" lang="en-IN" sz="1600" b="1"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Titillium Web"/>
              </a:rPr>
              <a:t>We also plan to implement machine learning module to interpret post pandemic stock prices and performance of different industries based on the current data</a:t>
            </a:r>
            <a:br>
              <a:rPr kumimoji="0" lang="en-US" sz="1600" b="1"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Titillium Web"/>
              </a:rPr>
            </a:br>
            <a:endParaRPr lang="en-IN" sz="1400" dirty="0"/>
          </a:p>
        </p:txBody>
      </p:sp>
    </p:spTree>
    <p:extLst>
      <p:ext uri="{BB962C8B-B14F-4D97-AF65-F5344CB8AC3E}">
        <p14:creationId xmlns:p14="http://schemas.microsoft.com/office/powerpoint/2010/main" val="106818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A2A4-431B-4453-834E-3A9C9B79D9B2}"/>
              </a:ext>
            </a:extLst>
          </p:cNvPr>
          <p:cNvSpPr>
            <a:spLocks noGrp="1"/>
          </p:cNvSpPr>
          <p:nvPr>
            <p:ph type="ctrTitle"/>
          </p:nvPr>
        </p:nvSpPr>
        <p:spPr>
          <a:xfrm>
            <a:off x="77002" y="591312"/>
            <a:ext cx="9066997" cy="4405989"/>
          </a:xfrm>
        </p:spPr>
        <p:txBody>
          <a:bodyPr/>
          <a:lstStyle/>
          <a:p>
            <a:pPr marL="342900" lvl="0" indent="-342900">
              <a:spcBef>
                <a:spcPts val="445"/>
              </a:spcBef>
              <a:spcAft>
                <a:spcPts val="0"/>
              </a:spcAft>
              <a:buFont typeface="Symbol" panose="05050102010706020507" pitchFamily="18" charset="2"/>
              <a:buChar char=""/>
            </a:pPr>
            <a:r>
              <a:rPr lang="en-US" sz="1400" b="0" dirty="0">
                <a:effectLst/>
                <a:latin typeface="Times New Roman" panose="02020603050405020304" pitchFamily="18" charset="0"/>
                <a:ea typeface="Times New Roman" panose="02020603050405020304" pitchFamily="18" charset="0"/>
              </a:rPr>
              <a:t>Public health:</a:t>
            </a:r>
            <a:br>
              <a:rPr lang="en-IN" sz="1400" b="1"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Over the first 6 weeks of the new decade, the novel coronavirus, known as COVID-19, has spread from the People’s Republic of China to 20 other countries. On 30 January 2020 following the recommendations of the Emergency Committee, the WHO Director General declared that the outbreak constitutes a Public Health Emergency of International Concern (PHEIC).</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br>
              <a:rPr lang="en-US" sz="1400" dirty="0">
                <a:effectLst/>
                <a:latin typeface="Calibri" panose="020F0502020204030204" pitchFamily="34" charset="0"/>
                <a:ea typeface="Calibri" panose="020F0502020204030204" pitchFamily="34" charset="0"/>
                <a:cs typeface="Times New Roman" panose="02020603050405020304" pitchFamily="18" charset="0"/>
              </a:rPr>
            </a:br>
            <a:r>
              <a:rPr lang="en-US" sz="1400" b="0" dirty="0">
                <a:effectLst/>
                <a:latin typeface="Times New Roman" panose="02020603050405020304" pitchFamily="18" charset="0"/>
                <a:ea typeface="Times New Roman" panose="02020603050405020304" pitchFamily="18" charset="0"/>
              </a:rPr>
              <a:t>Climatic changes:</a:t>
            </a:r>
            <a:br>
              <a:rPr lang="en-IN" sz="1400" b="1"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Scientists have confirmed that air quality in certain regions has improved in recent weeks. As industries, aviation, and other means of transportation stop, air pollution is reduced countries severely affected by the virus, such as China, Italy, and Spain. A reduction in commuting due to work from home policies has also played its part in reducing carbon emissions.</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r>
              <a:rPr lang="en-US" sz="1400" b="0" dirty="0">
                <a:effectLst/>
                <a:latin typeface="Times New Roman" panose="02020603050405020304" pitchFamily="18" charset="0"/>
                <a:ea typeface="Times New Roman" panose="02020603050405020304" pitchFamily="18" charset="0"/>
              </a:rPr>
              <a:t>Economic effects:</a:t>
            </a:r>
            <a:br>
              <a:rPr lang="en-IN" sz="1400" b="1"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The outbreak of COVID-19 brought social and economic life to a standstill. In this study the focus is on assessing the impact on affected sectors, such as aviation, tourism, retail, capital markets, MSMEs, and oil. International and internal mobility is restricted, and the revenues generated by travel and tourism, which contributes 9.2% of the GDP, will take a major toll on the GDP growth rate.</a:t>
            </a: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endParaRPr lang="en-US" sz="1400" dirty="0"/>
          </a:p>
        </p:txBody>
      </p:sp>
      <p:sp>
        <p:nvSpPr>
          <p:cNvPr id="3" name="TextBox 2">
            <a:extLst>
              <a:ext uri="{FF2B5EF4-FFF2-40B4-BE49-F238E27FC236}">
                <a16:creationId xmlns:a16="http://schemas.microsoft.com/office/drawing/2014/main" id="{4EF5578B-752A-483F-83AA-7F8D6A10C71C}"/>
              </a:ext>
            </a:extLst>
          </p:cNvPr>
          <p:cNvSpPr txBox="1"/>
          <p:nvPr/>
        </p:nvSpPr>
        <p:spPr>
          <a:xfrm>
            <a:off x="176239" y="233916"/>
            <a:ext cx="1496617" cy="307777"/>
          </a:xfrm>
          <a:prstGeom prst="rect">
            <a:avLst/>
          </a:prstGeom>
          <a:noFill/>
        </p:spPr>
        <p:txBody>
          <a:bodyPr wrap="square" rtlCol="0">
            <a:spAutoFit/>
          </a:bodyPr>
          <a:lstStyle/>
          <a:p>
            <a:r>
              <a:rPr lang="en-IN"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Scope:</a:t>
            </a:r>
            <a:endParaRPr lang="en-IN" dirty="0"/>
          </a:p>
        </p:txBody>
      </p:sp>
    </p:spTree>
    <p:extLst>
      <p:ext uri="{BB962C8B-B14F-4D97-AF65-F5344CB8AC3E}">
        <p14:creationId xmlns:p14="http://schemas.microsoft.com/office/powerpoint/2010/main" val="300503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2970029" y="56784"/>
            <a:ext cx="2863702" cy="446492"/>
          </a:xfrm>
          <a:prstGeom prst="rect">
            <a:avLst/>
          </a:prstGeom>
        </p:spPr>
        <p:txBody>
          <a:bodyPr spcFirstLastPara="1" wrap="square" lIns="0" tIns="0" rIns="0" bIns="0" anchor="b" anchorCtr="0">
            <a:noAutofit/>
          </a:bodyPr>
          <a:lstStyle/>
          <a:p>
            <a:pPr marL="107950" marR="144145">
              <a:lnSpc>
                <a:spcPct val="107000"/>
              </a:lnSpc>
              <a:spcBef>
                <a:spcPts val="36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latin typeface="Times New Roman" panose="02020603050405020304" pitchFamily="18" charset="0"/>
                <a:ea typeface="Calibri" panose="020F0502020204030204" pitchFamily="34" charset="0"/>
                <a:cs typeface="Times New Roman" panose="02020603050405020304" pitchFamily="18" charset="0"/>
              </a:rPr>
              <a:t>Chapter 2: Literature Survey</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sz="1200" dirty="0"/>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4" name="Table 3">
            <a:extLst>
              <a:ext uri="{FF2B5EF4-FFF2-40B4-BE49-F238E27FC236}">
                <a16:creationId xmlns:a16="http://schemas.microsoft.com/office/drawing/2014/main" id="{BB631058-86F3-4736-B48D-A26A4165F80D}"/>
              </a:ext>
            </a:extLst>
          </p:cNvPr>
          <p:cNvGraphicFramePr>
            <a:graphicFrameLocks noGrp="1"/>
          </p:cNvGraphicFramePr>
          <p:nvPr>
            <p:extLst>
              <p:ext uri="{D42A27DB-BD31-4B8C-83A1-F6EECF244321}">
                <p14:modId xmlns:p14="http://schemas.microsoft.com/office/powerpoint/2010/main" val="2248753231"/>
              </p:ext>
            </p:extLst>
          </p:nvPr>
        </p:nvGraphicFramePr>
        <p:xfrm>
          <a:off x="114717" y="862194"/>
          <a:ext cx="6026150" cy="518160"/>
        </p:xfrm>
        <a:graphic>
          <a:graphicData uri="http://schemas.openxmlformats.org/drawingml/2006/table">
            <a:tbl>
              <a:tblPr>
                <a:tableStyleId>{808A5951-98DD-4594-8071-0D870C603680}</a:tableStyleId>
              </a:tblPr>
              <a:tblGrid>
                <a:gridCol w="6026150">
                  <a:extLst>
                    <a:ext uri="{9D8B030D-6E8A-4147-A177-3AD203B41FA5}">
                      <a16:colId xmlns:a16="http://schemas.microsoft.com/office/drawing/2014/main" val="3940190695"/>
                    </a:ext>
                  </a:extLst>
                </a:gridCol>
              </a:tblGrid>
              <a:tr h="2795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effectLst/>
                        </a:rPr>
                        <a:t>1. “Covid-19 PANDEMIC INIDA”-</a:t>
                      </a:r>
                      <a:r>
                        <a:rPr lang="en-US" sz="1100" dirty="0">
                          <a:solidFill>
                            <a:schemeClr val="bg1"/>
                          </a:solidFill>
                          <a:effectLst/>
                        </a:rPr>
                        <a:t> M.Sc. (Data Science) – SEM II Department of Computer Science.</a:t>
                      </a:r>
                      <a:r>
                        <a:rPr kumimoji="0" lang="en-US" altLang="en-US" sz="11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 FERGUSSON COLLEGE (AUTONOMOUS)</a:t>
                      </a:r>
                      <a:endParaRPr kumimoji="0" lang="en-US" altLang="en-US" sz="500" b="0" i="0" u="none" strike="noStrike" cap="none" normalizeH="0" baseline="0" dirty="0">
                        <a:ln>
                          <a:noFill/>
                        </a:ln>
                        <a:solidFill>
                          <a:schemeClr val="bg1"/>
                        </a:solidFill>
                        <a:effectLst/>
                        <a:latin typeface="Arial" panose="020B0604020202020204" pitchFamily="34" charset="0"/>
                      </a:endParaRPr>
                    </a:p>
                    <a:p>
                      <a:pPr algn="l"/>
                      <a:endParaRPr lang="en-IN" sz="1100" dirty="0">
                        <a:solidFill>
                          <a:schemeClr val="bg1"/>
                        </a:solidFill>
                        <a:effectLst/>
                        <a:latin typeface="Times New Roman" panose="02020603050405020304" pitchFamily="18" charset="0"/>
                        <a:ea typeface="Times New Roman" panose="02020603050405020304" pitchFamily="18" charset="0"/>
                      </a:endParaRPr>
                    </a:p>
                  </a:txBody>
                  <a:tcPr marL="114300" marR="114300" marT="0" marB="0"/>
                </a:tc>
                <a:extLst>
                  <a:ext uri="{0D108BD9-81ED-4DB2-BD59-A6C34878D82A}">
                    <a16:rowId xmlns:a16="http://schemas.microsoft.com/office/drawing/2014/main" val="1793968475"/>
                  </a:ext>
                </a:extLst>
              </a:tr>
            </a:tbl>
          </a:graphicData>
        </a:graphic>
      </p:graphicFrame>
      <p:sp>
        <p:nvSpPr>
          <p:cNvPr id="5" name="Rectangle 2">
            <a:extLst>
              <a:ext uri="{FF2B5EF4-FFF2-40B4-BE49-F238E27FC236}">
                <a16:creationId xmlns:a16="http://schemas.microsoft.com/office/drawing/2014/main" id="{0BF1BA11-3994-4CF4-81ED-635E6EE8F959}"/>
              </a:ext>
            </a:extLst>
          </p:cNvPr>
          <p:cNvSpPr>
            <a:spLocks noChangeArrowheads="1"/>
          </p:cNvSpPr>
          <p:nvPr/>
        </p:nvSpPr>
        <p:spPr bwMode="auto">
          <a:xfrm>
            <a:off x="114717" y="1323992"/>
            <a:ext cx="90292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we dived deep into ‘What does data say about Covid-19 situation in India?’. And with available data we came up with some observations and conclusions. This analysis mainly focuses on: </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✔What is the current COVID-19 situation in India?</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✔State-wise comparison.</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✔What could be the reasons behind cases clusters found in India. </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 lockdown in India successful or not?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Covidexplore web portal - www.covidexplore.com</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Website features a shallow analysis of the effect of pandemic on the world considering three aspects:</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Public Health (Dark Side)</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Economy (Finance Side)</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Climate (Climate Side)</a:t>
            </a:r>
            <a:endParaRPr kumimoji="0" lang="en-US" altLang="en-US" sz="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showcases a series of plots being played in the form of a video over several weeks indicating the differences in numbers using heat maps in matplotlib.</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2012</Words>
  <Application>Microsoft Office PowerPoint</Application>
  <PresentationFormat>On-screen Show (16:9)</PresentationFormat>
  <Paragraphs>123</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Titillium Web Light</vt:lpstr>
      <vt:lpstr>Symbol</vt:lpstr>
      <vt:lpstr>Calibri</vt:lpstr>
      <vt:lpstr>Titillium Web</vt:lpstr>
      <vt:lpstr>Segoe UI</vt:lpstr>
      <vt:lpstr>Times New Roman</vt:lpstr>
      <vt:lpstr>Arial</vt:lpstr>
      <vt:lpstr>Ninacor template</vt:lpstr>
      <vt:lpstr>World before and during Covid-19 </vt:lpstr>
      <vt:lpstr>Contents</vt:lpstr>
      <vt:lpstr>ABSTRACT</vt:lpstr>
      <vt:lpstr>PowerPoint Presentation</vt:lpstr>
      <vt:lpstr>PowerPoint Presentation</vt:lpstr>
      <vt:lpstr>Chapter 1: INTRODUCTION 1.1 : Back ground/Motivation  •In the United States, the proportion of people out of work hit a yearly total of 8.9%, according to the International Monetary Fund (IMF), signaling an end to a decade of jobs expansion.  •Millions of workers have also been put on government-supported job retention schemes as parts of the economy, such as tourism and hospitality, have come to a near standstill.  •The numbers of new job opportunities are still very low in many countries.  •Globally, as of 14 May 2021, there have been 160,813,869 confirmed cases of COVID-19, including 3,339,002 deaths, reported to WHO. As of 11 May 2021, a total of 1,264,164,553 vaccine doses have been administered.  •NASA’s satellite images have evidenced the pollution reduction in China right after the carbon emissions had dropped by 25% in four weeks of lockdown.  •Out of many projects which contained the effects of Covid-19, our project focusses on multiple variables (climate, population, industries, etc.) integrated into a single entity. Hence, we decided to choose this problem statement to visualize and interpret the difference that this pandemic has brought into the world.      </vt:lpstr>
      <vt:lpstr>1.2 : Problem Definition   Our project is helpful in visualizing several differences brought about at industrial, climatic and public level due to the pandemic by comparing historical data (before 2020) to that of the years 2020-21. We also plan to implement machine learning module to interpret post pandemic stock prices and performance of different industries based on the current data </vt:lpstr>
      <vt:lpstr>Public health: Over the first 6 weeks of the new decade, the novel coronavirus, known as COVID-19, has spread from the People’s Republic of China to 20 other countries. On 30 January 2020 following the recommendations of the Emergency Committee, the WHO Director General declared that the outbreak constitutes a Public Health Emergency of International Concern (PHEIC).  Climatic changes: Scientists have confirmed that air quality in certain regions has improved in recent weeks. As industries, aviation, and other means of transportation stop, air pollution is reduced countries severely affected by the virus, such as China, Italy, and Spain. A reduction in commuting due to work from home policies has also played its part in reducing carbon emissions.  Economic effects: The outbreak of COVID-19 brought social and economic life to a standstill. In this study the focus is on assessing the impact on affected sectors, such as aviation, tourism, retail, capital markets, MSMEs, and oil. International and internal mobility is restricted, and the revenues generated by travel and tourism, which contributes 9.2% of the GDP, will take a major toll on the GDP growth rate.  </vt:lpstr>
      <vt:lpstr>     Chapter 2: Literature Survey  </vt:lpstr>
      <vt:lpstr>2.2 EXISTING SYSTEM</vt:lpstr>
      <vt:lpstr>PowerPoint Presentation</vt:lpstr>
      <vt:lpstr>PowerPoint Presentation</vt:lpstr>
      <vt:lpstr>PowerPoint Presentation</vt:lpstr>
      <vt:lpstr>Experimental results:-</vt:lpstr>
      <vt:lpstr>2) Public Health Screen </vt:lpstr>
      <vt:lpstr>3) Economy Screen</vt:lpstr>
      <vt:lpstr>4) Stock Prediction Screen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before and during Covid-19</dc:title>
  <dc:creator>asus</dc:creator>
  <cp:lastModifiedBy>PHALKE PARTH PRASHANT</cp:lastModifiedBy>
  <cp:revision>13</cp:revision>
  <dcterms:modified xsi:type="dcterms:W3CDTF">2021-05-16T16:19:55Z</dcterms:modified>
</cp:coreProperties>
</file>