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1"/>
  </p:notesMasterIdLst>
  <p:sldIdLst>
    <p:sldId id="256" r:id="rId2"/>
    <p:sldId id="257" r:id="rId3"/>
    <p:sldId id="259" r:id="rId4"/>
    <p:sldId id="260" r:id="rId5"/>
    <p:sldId id="285" r:id="rId6"/>
    <p:sldId id="286" r:id="rId7"/>
    <p:sldId id="263" r:id="rId8"/>
    <p:sldId id="288" r:id="rId9"/>
    <p:sldId id="287"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Segoe UI" panose="020B0502040204020203" pitchFamily="34" charset="0"/>
      <p:regular r:id="rId16"/>
      <p:bold r:id="rId17"/>
      <p:italic r:id="rId18"/>
      <p:boldItalic r:id="rId19"/>
    </p:embeddedFont>
    <p:embeddedFont>
      <p:font typeface="Titillium Web" panose="020B0604020202020204" charset="0"/>
      <p:regular r:id="rId20"/>
      <p:bold r:id="rId21"/>
      <p:italic r:id="rId22"/>
      <p:boldItalic r:id="rId23"/>
    </p:embeddedFont>
    <p:embeddedFont>
      <p:font typeface="Titillium Web Ligh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8A5951-98DD-4594-8071-0D870C603680}">
  <a:tblStyle styleId="{808A5951-98DD-4594-8071-0D870C60368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2049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40567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973750"/>
            <a:ext cx="5796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2230450"/>
            <a:ext cx="5796900" cy="465300"/>
          </a:xfrm>
          <a:prstGeom prst="rect">
            <a:avLst/>
          </a:prstGeom>
        </p:spPr>
        <p:txBody>
          <a:bodyPr spcFirstLastPara="1" wrap="square" lIns="0" tIns="0" rIns="0" bIns="0"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9" name="Google Shape;29;p6"/>
          <p:cNvSpPr txBox="1">
            <a:spLocks noGrp="1"/>
          </p:cNvSpPr>
          <p:nvPr>
            <p:ph type="body" idx="1"/>
          </p:nvPr>
        </p:nvSpPr>
        <p:spPr>
          <a:xfrm>
            <a:off x="457200"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3558095"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7DFFB1"/>
            </a:gs>
            <a:gs pos="12000">
              <a:srgbClr val="00AAC6"/>
            </a:gs>
            <a:gs pos="51000">
              <a:srgbClr val="0037B3"/>
            </a:gs>
            <a:gs pos="100000">
              <a:srgbClr val="00001A"/>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coronatracker.com/analytics"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www.worldometers.info/coronavirus/country/indi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World before and during Covid-19</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ABSTRACT</a:t>
            </a:r>
            <a:endParaRPr dirty="0"/>
          </a:p>
        </p:txBody>
      </p:sp>
      <p:sp>
        <p:nvSpPr>
          <p:cNvPr id="61" name="Google Shape;61;p12"/>
          <p:cNvSpPr txBox="1">
            <a:spLocks noGrp="1"/>
          </p:cNvSpPr>
          <p:nvPr>
            <p:ph type="body" idx="1"/>
          </p:nvPr>
        </p:nvSpPr>
        <p:spPr>
          <a:xfrm>
            <a:off x="457199" y="1428749"/>
            <a:ext cx="8455795" cy="3714702"/>
          </a:xfrm>
          <a:prstGeom prst="rect">
            <a:avLst/>
          </a:prstGeom>
        </p:spPr>
        <p:txBody>
          <a:bodyPr spcFirstLastPara="1" wrap="square" lIns="0" tIns="0" rIns="0" bIns="0" anchor="t" anchorCtr="0">
            <a:no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Analysis is the process of bringing order and structure to collected data. It turns data into information teams can use. Data visualization is the process of putting data into a chart, graph, or other visual format that helps inform analysis and interpretation. Analysis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Visualization of datasets has always been a helpful for various reasons whether it’s for improvement of customer experience or business plans, etc. These all aspects require the analysis of the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2020, the world has seen a paradigm shift across many industries, businesses,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limate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to human life itself due to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COVID pandemic.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Government and many private organizations need to know the damage caused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by the pandemic for reasons ranging from public welfare to business strategies. These calculations are very important for the growth and robustness of the National economy.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3" name="Google Shape;63;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6" name="Google Shape;76;p14"/>
          <p:cNvSpPr txBox="1">
            <a:spLocks noGrp="1"/>
          </p:cNvSpPr>
          <p:nvPr>
            <p:ph type="subTitle" idx="1"/>
          </p:nvPr>
        </p:nvSpPr>
        <p:spPr>
          <a:xfrm>
            <a:off x="211756" y="375385"/>
            <a:ext cx="8672362" cy="3253339"/>
          </a:xfrm>
          <a:prstGeom prst="rect">
            <a:avLst/>
          </a:prstGeom>
        </p:spPr>
        <p:txBody>
          <a:bodyPr spcFirstLastPara="1" wrap="square" lIns="0" tIns="0" rIns="0" bIns="0" anchor="t" anchorCtr="0">
            <a:noAutofit/>
          </a:bodyPr>
          <a:lstStyle/>
          <a:p>
            <a:pPr marL="0" marR="0">
              <a:lnSpc>
                <a:spcPct val="107000"/>
              </a:lnSpc>
              <a:spcBef>
                <a:spcPts val="0"/>
              </a:spcBef>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T</a:t>
            </a:r>
            <a:r>
              <a:rPr lang="en-US" dirty="0">
                <a:effectLst/>
                <a:latin typeface="Times New Roman" panose="02020603050405020304" pitchFamily="18" charset="0"/>
                <a:ea typeface="Calibri" panose="020F0502020204030204" pitchFamily="34" charset="0"/>
                <a:cs typeface="Times New Roman" panose="02020603050405020304" pitchFamily="18" charset="0"/>
              </a:rPr>
              <a:t>o calculate and analyze the effects</a:t>
            </a:r>
            <a:r>
              <a:rPr lang="en-IN" dirty="0">
                <a:effectLst/>
                <a:latin typeface="Times New Roman" panose="02020603050405020304" pitchFamily="18" charset="0"/>
                <a:ea typeface="Calibri" panose="020F0502020204030204" pitchFamily="34" charset="0"/>
                <a:cs typeface="Times New Roman" panose="02020603050405020304" pitchFamily="18" charset="0"/>
              </a:rPr>
              <a:t>,</a:t>
            </a:r>
            <a:r>
              <a:rPr lang="en-US" dirty="0">
                <a:effectLst/>
                <a:latin typeface="Times New Roman" panose="02020603050405020304" pitchFamily="18" charset="0"/>
                <a:ea typeface="Calibri" panose="020F0502020204030204" pitchFamily="34" charset="0"/>
                <a:cs typeface="Times New Roman" panose="02020603050405020304" pitchFamily="18" charset="0"/>
              </a:rPr>
              <a:t> we need data regarding the damage</a:t>
            </a:r>
            <a:r>
              <a:rPr lang="en-IN" dirty="0">
                <a:effectLst/>
                <a:latin typeface="Times New Roman" panose="02020603050405020304" pitchFamily="18" charset="0"/>
                <a:ea typeface="Calibri" panose="020F0502020204030204" pitchFamily="34" charset="0"/>
                <a:cs typeface="Times New Roman" panose="02020603050405020304" pitchFamily="18" charset="0"/>
              </a:rPr>
              <a:t>. Data is available as clusters in the many nooks and crannies</a:t>
            </a:r>
            <a:r>
              <a:rPr lang="en-US" dirty="0">
                <a:effectLst/>
                <a:latin typeface="Times New Roman" panose="02020603050405020304" pitchFamily="18" charset="0"/>
                <a:ea typeface="Calibri" panose="020F0502020204030204" pitchFamily="34" charset="0"/>
                <a:cs typeface="Times New Roman" panose="02020603050405020304" pitchFamily="18" charset="0"/>
              </a:rPr>
              <a:t> of the internet. This data is then collected as a whole and then merged into a </a:t>
            </a:r>
            <a:r>
              <a:rPr lang="en-IN" dirty="0">
                <a:effectLst/>
                <a:latin typeface="Times New Roman" panose="02020603050405020304" pitchFamily="18" charset="0"/>
                <a:ea typeface="Calibri" panose="020F0502020204030204" pitchFamily="34" charset="0"/>
                <a:cs typeface="Times New Roman" panose="02020603050405020304" pitchFamily="18" charset="0"/>
              </a:rPr>
              <a:t>data-set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Even when data is amassed into data sets, it is still an enormous task to sort and make meaning out of it</a:t>
            </a:r>
            <a:r>
              <a:rPr lang="en-US" dirty="0">
                <a:effectLst/>
                <a:latin typeface="Times New Roman" panose="02020603050405020304" pitchFamily="18" charset="0"/>
                <a:ea typeface="Calibri" panose="020F0502020204030204" pitchFamily="34" charset="0"/>
                <a:cs typeface="Times New Roman" panose="02020603050405020304" pitchFamily="18" charset="0"/>
              </a:rPr>
              <a:t>. Th</a:t>
            </a:r>
            <a:r>
              <a:rPr lang="en-IN" dirty="0">
                <a:effectLst/>
                <a:latin typeface="Times New Roman" panose="02020603050405020304" pitchFamily="18" charset="0"/>
                <a:ea typeface="Calibri" panose="020F0502020204030204" pitchFamily="34" charset="0"/>
                <a:cs typeface="Times New Roman" panose="02020603050405020304" pitchFamily="18" charset="0"/>
              </a:rPr>
              <a:t>is</a:t>
            </a:r>
            <a:r>
              <a:rPr lang="en-US" dirty="0">
                <a:effectLst/>
                <a:latin typeface="Times New Roman" panose="02020603050405020304" pitchFamily="18" charset="0"/>
                <a:ea typeface="Calibri" panose="020F0502020204030204" pitchFamily="34" charset="0"/>
                <a:cs typeface="Times New Roman" panose="02020603050405020304" pitchFamily="18" charset="0"/>
              </a:rPr>
              <a:t> data can be simplified</a:t>
            </a:r>
            <a:r>
              <a:rPr lang="en-IN" dirty="0">
                <a:effectLst/>
                <a:latin typeface="Times New Roman" panose="02020603050405020304" pitchFamily="18" charset="0"/>
                <a:ea typeface="Calibri" panose="020F0502020204030204" pitchFamily="34" charset="0"/>
                <a:cs typeface="Times New Roman" panose="02020603050405020304" pitchFamily="18" charset="0"/>
              </a:rPr>
              <a:t> and</a:t>
            </a:r>
            <a:r>
              <a:rPr lang="en-US" dirty="0">
                <a:effectLst/>
                <a:latin typeface="Times New Roman" panose="02020603050405020304" pitchFamily="18" charset="0"/>
                <a:ea typeface="Calibri" panose="020F0502020204030204" pitchFamily="34" charset="0"/>
                <a:cs typeface="Times New Roman" panose="02020603050405020304" pitchFamily="18" charset="0"/>
              </a:rPr>
              <a:t> visualized using various </a:t>
            </a:r>
            <a:r>
              <a:rPr lang="en-IN" dirty="0">
                <a:effectLst/>
                <a:latin typeface="Times New Roman" panose="02020603050405020304" pitchFamily="18" charset="0"/>
                <a:ea typeface="Calibri" panose="020F0502020204030204" pitchFamily="34" charset="0"/>
                <a:cs typeface="Times New Roman" panose="02020603050405020304" pitchFamily="18" charset="0"/>
              </a:rPr>
              <a:t>P</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ython</a:t>
            </a:r>
            <a:r>
              <a:rPr lang="en-US" dirty="0">
                <a:effectLst/>
                <a:latin typeface="Times New Roman" panose="02020603050405020304" pitchFamily="18" charset="0"/>
                <a:ea typeface="Calibri" panose="020F0502020204030204" pitchFamily="34" charset="0"/>
                <a:cs typeface="Times New Roman" panose="02020603050405020304" pitchFamily="18" charset="0"/>
              </a:rPr>
              <a:t> libraries like matplotlib, NumPy, pandas, etc.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In this project the main goal is to implement the Python tools to simplify, analyse, visualize and predict </a:t>
            </a:r>
            <a:r>
              <a:rPr lang="en-US" dirty="0">
                <a:effectLst/>
                <a:latin typeface="Times New Roman" panose="02020603050405020304" pitchFamily="18" charset="0"/>
                <a:ea typeface="Calibri" panose="020F0502020204030204" pitchFamily="34" charset="0"/>
                <a:cs typeface="Times New Roman" panose="02020603050405020304" pitchFamily="18" charset="0"/>
              </a:rPr>
              <a:t>different aspects</a:t>
            </a:r>
            <a:r>
              <a:rPr lang="en-IN" dirty="0">
                <a:effectLst/>
                <a:latin typeface="Times New Roman" panose="02020603050405020304" pitchFamily="18" charset="0"/>
                <a:ea typeface="Calibri" panose="020F0502020204030204" pitchFamily="34" charset="0"/>
                <a:cs typeface="Times New Roman" panose="02020603050405020304" pitchFamily="18" charset="0"/>
              </a:rPr>
              <a:t> under the banner “Impact of COVID - 19 on</a:t>
            </a:r>
            <a:r>
              <a:rPr lang="en-US" dirty="0">
                <a:effectLst/>
                <a:latin typeface="Times New Roman" panose="02020603050405020304" pitchFamily="18" charset="0"/>
                <a:ea typeface="Calibri" panose="020F0502020204030204" pitchFamily="34" charset="0"/>
                <a:cs typeface="Times New Roman" panose="02020603050405020304" pitchFamily="18" charset="0"/>
              </a:rPr>
              <a:t> industries, climate and population</a:t>
            </a:r>
            <a:r>
              <a:rPr lang="en-IN"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br>
              <a:rPr lang="en-US" sz="1800" dirty="0">
                <a:effectLst/>
                <a:latin typeface="Times New Roman" panose="02020603050405020304" pitchFamily="18" charset="0"/>
                <a:ea typeface="Calibri" panose="020F0502020204030204" pitchFamily="34" charset="0"/>
              </a:rPr>
            </a:b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5"/>
          <p:cNvSpPr txBox="1">
            <a:spLocks noGrp="1"/>
          </p:cNvSpPr>
          <p:nvPr>
            <p:ph type="body" idx="1"/>
          </p:nvPr>
        </p:nvSpPr>
        <p:spPr>
          <a:xfrm>
            <a:off x="726708" y="385011"/>
            <a:ext cx="8023384" cy="4192537"/>
          </a:xfrm>
          <a:prstGeom prst="rect">
            <a:avLst/>
          </a:prstGeom>
        </p:spPr>
        <p:txBody>
          <a:bodyPr spcFirstLastPara="1" wrap="square" lIns="0" tIns="0" rIns="0" bIns="0" anchor="t" anchorCtr="0">
            <a:noAutofit/>
          </a:bodyPr>
          <a:lstStyle/>
          <a:p>
            <a:pPr marL="342900" marR="0" lvl="0" indent="-342900">
              <a:lnSpc>
                <a:spcPct val="107000"/>
              </a:lnSpc>
              <a:spcBef>
                <a:spcPts val="0"/>
              </a:spcBef>
              <a:spcAft>
                <a:spcPts val="800"/>
              </a:spcAft>
              <a:buSzPts val="1800"/>
              <a:buFont typeface="Segoe UI" panose="020B0502040204020203" pitchFamily="34" charset="0"/>
              <a:buChar char="٠"/>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Industries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romanLcPeriod"/>
              <a:tabLst>
                <a:tab pos="53657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Work pattern of employees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romanLcPeriod"/>
              <a:tabLst>
                <a:tab pos="536575"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Profits and Losses faced by the different types of Industries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800"/>
              <a:buFont typeface="Segoe UI" panose="020B0502040204020203" pitchFamily="34" charset="0"/>
              <a:buChar char="٠"/>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Climate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romanLcPeriod"/>
              <a:tabLst>
                <a:tab pos="536575"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Factors contributing to g</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laci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temperatures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romanLcPeriod"/>
              <a:tabLst>
                <a:tab pos="53657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Carbon foot prints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800"/>
              <a:buFont typeface="Segoe UI" panose="020B0502040204020203" pitchFamily="34" charset="0"/>
              <a:buChar char="٠"/>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Population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area wise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romanLcPeriod"/>
              <a:tabLst>
                <a:tab pos="53657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Birth rate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romanLcPeriod"/>
              <a:tabLst>
                <a:tab pos="53657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Death rate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romanLcPeriod"/>
              <a:tabLst>
                <a:tab pos="53657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Divorce rate</a:t>
            </a:r>
            <a:br>
              <a:rPr lang="en-US" sz="1800" dirty="0">
                <a:effectLst/>
                <a:latin typeface="Times New Roman" panose="02020603050405020304" pitchFamily="18" charset="0"/>
                <a:ea typeface="Calibri" panose="020F0502020204030204" pitchFamily="34" charset="0"/>
              </a:rPr>
            </a:br>
            <a:endParaRPr dirty="0"/>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09EA4-7DEB-41E1-AF05-0DBC255F0577}"/>
              </a:ext>
            </a:extLst>
          </p:cNvPr>
          <p:cNvSpPr>
            <a:spLocks noGrp="1"/>
          </p:cNvSpPr>
          <p:nvPr>
            <p:ph type="ctrTitle"/>
          </p:nvPr>
        </p:nvSpPr>
        <p:spPr>
          <a:xfrm>
            <a:off x="303195" y="319438"/>
            <a:ext cx="8537609" cy="4504623"/>
          </a:xfrm>
        </p:spPr>
        <p:txBody>
          <a:bodyPr/>
          <a:lstStyle/>
          <a:p>
            <a:pPr marL="106680" marR="145415">
              <a:lnSpc>
                <a:spcPct val="107000"/>
              </a:lnSpc>
              <a:spcBef>
                <a:spcPts val="370"/>
              </a:spcBef>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Chapter 1: INTRODUCTION</a:t>
            </a:r>
            <a:br>
              <a:rPr lang="en-US" sz="1100" dirty="0">
                <a:effectLst/>
                <a:latin typeface="Calibri" panose="020F0502020204030204" pitchFamily="34" charset="0"/>
                <a:ea typeface="Calibri" panose="020F0502020204030204" pitchFamily="34" charset="0"/>
                <a:cs typeface="Times New Roman" panose="02020603050405020304" pitchFamily="18" charset="0"/>
              </a:rPr>
            </a:br>
            <a:r>
              <a:rPr lang="en-US" sz="2700" b="1" dirty="0">
                <a:effectLst/>
                <a:latin typeface="Times New Roman" panose="02020603050405020304" pitchFamily="18" charset="0"/>
                <a:ea typeface="Times New Roman" panose="02020603050405020304" pitchFamily="18" charset="0"/>
              </a:rPr>
              <a:t> </a:t>
            </a:r>
            <a:br>
              <a:rPr lang="en-US" sz="1200" dirty="0">
                <a:effectLst/>
                <a:latin typeface="Times New Roman" panose="02020603050405020304" pitchFamily="18" charset="0"/>
                <a:ea typeface="Times New Roman" panose="02020603050405020304" pitchFamily="18" charset="0"/>
              </a:rPr>
            </a:br>
            <a:r>
              <a:rPr lang="en-US" sz="1600" dirty="0">
                <a:effectLst/>
                <a:latin typeface="Times New Roman" panose="02020603050405020304" pitchFamily="18" charset="0"/>
                <a:ea typeface="Times New Roman" panose="02020603050405020304" pitchFamily="18" charset="0"/>
              </a:rPr>
              <a:t>1.1 </a:t>
            </a:r>
            <a:r>
              <a:rPr lang="en-US" sz="1600" b="1" dirty="0">
                <a:effectLst/>
                <a:latin typeface="Times New Roman" panose="02020603050405020304" pitchFamily="18" charset="0"/>
                <a:ea typeface="Times New Roman" panose="02020603050405020304" pitchFamily="18" charset="0"/>
              </a:rPr>
              <a:t>: Back</a:t>
            </a:r>
            <a:r>
              <a:rPr lang="en-US" sz="1600" b="1" spc="-2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ground/Motivation</a:t>
            </a:r>
            <a:br>
              <a:rPr lang="en-US" sz="1600" dirty="0">
                <a:effectLst/>
                <a:latin typeface="Times New Roman" panose="02020603050405020304" pitchFamily="18" charset="0"/>
                <a:ea typeface="Times New Roman" panose="02020603050405020304" pitchFamily="18" charset="0"/>
              </a:rPr>
            </a:br>
            <a:r>
              <a:rPr lang="en-US" sz="1600" b="1" dirty="0">
                <a:effectLst/>
                <a:latin typeface="Times New Roman" panose="02020603050405020304" pitchFamily="18" charset="0"/>
                <a:ea typeface="Times New Roman" panose="02020603050405020304" pitchFamily="18" charset="0"/>
              </a:rPr>
              <a:t> </a:t>
            </a:r>
            <a:br>
              <a:rPr lang="en-US" sz="1600" dirty="0">
                <a:effectLst/>
                <a:latin typeface="Times New Roman" panose="02020603050405020304" pitchFamily="18" charset="0"/>
                <a:ea typeface="Times New Roman" panose="02020603050405020304" pitchFamily="18" charset="0"/>
              </a:rPr>
            </a:br>
            <a:r>
              <a:rPr lang="en-IN" sz="1600" dirty="0">
                <a:effectLst/>
                <a:latin typeface="Times New Roman" panose="02020603050405020304" pitchFamily="18" charset="0"/>
                <a:ea typeface="Times New Roman" panose="02020603050405020304" pitchFamily="18" charset="0"/>
              </a:rPr>
              <a:t>We could not find a project which contained the effects of Covid-19 on multiple variables (climate, population, industries, etc.) integrated into a single project. Hence, we decided to choose this problem statement to visualize and interpret the difference that this pandemic has brought into the world. </a:t>
            </a:r>
            <a:br>
              <a:rPr lang="en-US" sz="1600" dirty="0">
                <a:effectLst/>
                <a:latin typeface="Times New Roman" panose="02020603050405020304" pitchFamily="18" charset="0"/>
                <a:ea typeface="Times New Roman" panose="02020603050405020304" pitchFamily="18" charset="0"/>
              </a:rPr>
            </a:br>
            <a:r>
              <a:rPr lang="en-US" sz="1600" dirty="0">
                <a:effectLst/>
                <a:latin typeface="Times New Roman" panose="02020603050405020304" pitchFamily="18" charset="0"/>
                <a:ea typeface="Times New Roman" panose="02020603050405020304" pitchFamily="18" charset="0"/>
              </a:rPr>
              <a:t> </a:t>
            </a:r>
            <a:br>
              <a:rPr lang="en-US" sz="1600" dirty="0">
                <a:effectLst/>
                <a:latin typeface="Times New Roman" panose="02020603050405020304" pitchFamily="18" charset="0"/>
                <a:ea typeface="Times New Roman" panose="02020603050405020304" pitchFamily="18" charset="0"/>
              </a:rPr>
            </a:br>
            <a:r>
              <a:rPr lang="en-US" sz="1600" b="1" dirty="0">
                <a:effectLst/>
                <a:latin typeface="Times New Roman" panose="02020603050405020304" pitchFamily="18" charset="0"/>
                <a:ea typeface="Times New Roman" panose="02020603050405020304" pitchFamily="18" charset="0"/>
              </a:rPr>
              <a:t>1.2 : Problem</a:t>
            </a:r>
            <a:r>
              <a:rPr lang="en-US" sz="1600" b="1" spc="-5"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Definition</a:t>
            </a:r>
            <a:br>
              <a:rPr lang="en-US" sz="1600" b="1" dirty="0">
                <a:effectLst/>
                <a:latin typeface="Times New Roman" panose="02020603050405020304" pitchFamily="18" charset="0"/>
                <a:ea typeface="Times New Roman" panose="02020603050405020304" pitchFamily="18" charset="0"/>
              </a:rPr>
            </a:br>
            <a:r>
              <a:rPr lang="en-US" sz="1600" b="1" dirty="0">
                <a:effectLst/>
                <a:latin typeface="Times New Roman" panose="02020603050405020304" pitchFamily="18" charset="0"/>
                <a:ea typeface="Times New Roman" panose="02020603050405020304" pitchFamily="18" charset="0"/>
              </a:rPr>
              <a:t> </a:t>
            </a:r>
            <a:br>
              <a:rPr lang="en-US" sz="1600" dirty="0">
                <a:effectLst/>
                <a:latin typeface="Times New Roman" panose="02020603050405020304" pitchFamily="18" charset="0"/>
                <a:ea typeface="Times New Roman" panose="02020603050405020304" pitchFamily="18" charset="0"/>
              </a:rPr>
            </a:b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Our project is helpful in visualizing several differences brought about at industrial, climatic and public level due to the pandemic by comparing historical data (before 2020) to that of the years 2020-21.</a:t>
            </a:r>
            <a:br>
              <a:rPr lang="en-US"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We also plan to implement machine learning module to interpret post pandemic stock prices and performance of different industries based on the current data</a:t>
            </a:r>
            <a:br>
              <a:rPr lang="en-US" sz="1600" dirty="0">
                <a:effectLst/>
                <a:latin typeface="Calibri" panose="020F0502020204030204" pitchFamily="34" charset="0"/>
                <a:ea typeface="Calibri" panose="020F0502020204030204" pitchFamily="34" charset="0"/>
                <a:cs typeface="Times New Roman" panose="02020603050405020304" pitchFamily="18" charset="0"/>
              </a:rPr>
            </a:br>
            <a:endParaRPr lang="en-US" sz="1600" dirty="0"/>
          </a:p>
        </p:txBody>
      </p:sp>
    </p:spTree>
    <p:extLst>
      <p:ext uri="{BB962C8B-B14F-4D97-AF65-F5344CB8AC3E}">
        <p14:creationId xmlns:p14="http://schemas.microsoft.com/office/powerpoint/2010/main" val="4078415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7A2A4-431B-4453-834E-3A9C9B79D9B2}"/>
              </a:ext>
            </a:extLst>
          </p:cNvPr>
          <p:cNvSpPr>
            <a:spLocks noGrp="1"/>
          </p:cNvSpPr>
          <p:nvPr>
            <p:ph type="ctrTitle"/>
          </p:nvPr>
        </p:nvSpPr>
        <p:spPr>
          <a:xfrm>
            <a:off x="77002" y="86627"/>
            <a:ext cx="9066997" cy="5056873"/>
          </a:xfrm>
        </p:spPr>
        <p:txBody>
          <a:bodyPr/>
          <a:lstStyle/>
          <a:p>
            <a:pPr marL="393700" marR="0" indent="-285750">
              <a:spcBef>
                <a:spcPts val="355"/>
              </a:spcBef>
              <a:spcAft>
                <a:spcPts val="0"/>
              </a:spcAft>
              <a:buFont typeface="Arial" panose="020B0604020202020204" pitchFamily="34" charset="0"/>
              <a:buChar char="•"/>
              <a:tabLst>
                <a:tab pos="2525395" algn="l"/>
              </a:tabLst>
            </a:pPr>
            <a:r>
              <a:rPr lang="en-US" sz="1600" b="1" dirty="0">
                <a:effectLst/>
                <a:latin typeface="Times New Roman" panose="02020603050405020304" pitchFamily="18" charset="0"/>
                <a:ea typeface="Times New Roman" panose="02020603050405020304" pitchFamily="18" charset="0"/>
              </a:rPr>
              <a:t>			1.3: Scope /</a:t>
            </a:r>
            <a:r>
              <a:rPr lang="en-US" sz="1600" b="1" spc="-2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Assumptions</a:t>
            </a:r>
            <a:br>
              <a:rPr lang="en-US" sz="1600" dirty="0">
                <a:effectLst/>
                <a:latin typeface="Times New Roman" panose="02020603050405020304" pitchFamily="18" charset="0"/>
                <a:ea typeface="Times New Roman" panose="02020603050405020304" pitchFamily="18" charset="0"/>
              </a:rPr>
            </a:br>
            <a:r>
              <a:rPr lang="en-IN"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Scope:</a:t>
            </a:r>
            <a:b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•Main aim of our project is to visualize Covid-19 related data through different data sources.</a:t>
            </a:r>
            <a:b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•We are currently using </a:t>
            </a:r>
            <a:r>
              <a:rPr lang="en-US" sz="13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Jupyter</a:t>
            </a:r>
            <a: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Notebook as it is efficient to run code and check for errors.</a:t>
            </a:r>
            <a:b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libraries used to visualize data in our project are Matplotlib, </a:t>
            </a:r>
            <a:r>
              <a:rPr lang="en-US" sz="13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Plotly</a:t>
            </a:r>
            <a: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and Folium.</a:t>
            </a:r>
            <a:b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•To store and clean the data we make use of the Pandas library.</a:t>
            </a:r>
            <a:b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•To perform numerical calculations on the data we are making use of NumPy library in our project.</a:t>
            </a:r>
            <a:b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•Matplotlib is a very common and powerful tool used to visualize data effectively and it also has a great community in case we face any difficulties.</a:t>
            </a:r>
            <a:b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Plotly</a:t>
            </a:r>
            <a: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is also another library used specifically for graphs and gives the user great customization options.</a:t>
            </a:r>
            <a:b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•Folium is used to obtain a visual representation of a world map thus enabling us to gather the geographical insights about the data.</a:t>
            </a:r>
            <a:b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•Pandas is a very powerful tool which is commonly used to handle structured data which is stored in many different file formats.</a:t>
            </a:r>
            <a:b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•NumPy library provides vectorization of mathematical operations which significantly optimizes the computation speed.</a:t>
            </a:r>
            <a:b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16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US" sz="1600" dirty="0"/>
          </a:p>
        </p:txBody>
      </p:sp>
    </p:spTree>
    <p:extLst>
      <p:ext uri="{BB962C8B-B14F-4D97-AF65-F5344CB8AC3E}">
        <p14:creationId xmlns:p14="http://schemas.microsoft.com/office/powerpoint/2010/main" val="3005032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18"/>
          <p:cNvSpPr txBox="1">
            <a:spLocks noGrp="1"/>
          </p:cNvSpPr>
          <p:nvPr>
            <p:ph type="title"/>
          </p:nvPr>
        </p:nvSpPr>
        <p:spPr>
          <a:xfrm>
            <a:off x="114716" y="134754"/>
            <a:ext cx="8914568" cy="4697127"/>
          </a:xfrm>
          <a:prstGeom prst="rect">
            <a:avLst/>
          </a:prstGeom>
        </p:spPr>
        <p:txBody>
          <a:bodyPr spcFirstLastPara="1" wrap="square" lIns="0" tIns="0" rIns="0" bIns="0" anchor="b" anchorCtr="0">
            <a:noAutofit/>
          </a:bodyPr>
          <a:lstStyle/>
          <a:p>
            <a:pPr marL="107950" marR="144145">
              <a:lnSpc>
                <a:spcPct val="107000"/>
              </a:lnSpc>
              <a:spcBef>
                <a:spcPts val="36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Chapter : LITERATURE SURVEY</a:t>
            </a:r>
            <a:br>
              <a:rPr lang="en-US" sz="1100" dirty="0">
                <a:effectLst/>
                <a:latin typeface="Calibri" panose="020F0502020204030204" pitchFamily="34" charset="0"/>
                <a:ea typeface="Calibri" panose="020F0502020204030204" pitchFamily="34" charset="0"/>
                <a:cs typeface="Times New Roman" panose="02020603050405020304" pitchFamily="18" charset="0"/>
              </a:rPr>
            </a:b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2.1</a:t>
            </a:r>
            <a:r>
              <a:rPr lang="en-US" sz="1600" b="1" spc="-5" dirty="0">
                <a:effectLst/>
                <a:latin typeface="Times New Roman" panose="02020603050405020304" pitchFamily="18" charset="0"/>
                <a:ea typeface="Times New Roman" panose="02020603050405020304" pitchFamily="18" charset="0"/>
                <a:cs typeface="Times New Roman" panose="02020603050405020304" pitchFamily="18" charset="0"/>
              </a:rPr>
              <a:t>: Related Work</a:t>
            </a:r>
            <a:br>
              <a:rPr lang="en-US" sz="1100" dirty="0">
                <a:effectLst/>
                <a:latin typeface="Calibri" panose="020F0502020204030204" pitchFamily="34" charset="0"/>
                <a:ea typeface="Calibri" panose="020F0502020204030204" pitchFamily="34" charset="0"/>
                <a:cs typeface="Times New Roman" panose="02020603050405020304" pitchFamily="18" charset="0"/>
              </a:rPr>
            </a:b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Corona Tracker</a:t>
            </a:r>
            <a:br>
              <a:rPr lang="en-US" sz="1100" dirty="0">
                <a:effectLst/>
                <a:latin typeface="Calibri" panose="020F0502020204030204" pitchFamily="34" charset="0"/>
                <a:ea typeface="Calibri" panose="020F0502020204030204" pitchFamily="34" charset="0"/>
                <a:cs typeface="Times New Roman" panose="02020603050405020304" pitchFamily="18" charset="0"/>
              </a:rPr>
            </a:b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100" dirty="0">
                <a:effectLst/>
                <a:latin typeface="Calibri" panose="020F0502020204030204" pitchFamily="34" charset="0"/>
                <a:ea typeface="Calibri" panose="020F0502020204030204" pitchFamily="34" charset="0"/>
                <a:cs typeface="Times New Roman" panose="02020603050405020304" pitchFamily="18" charset="0"/>
              </a:rPr>
            </a:b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Visualizes heat maps according to frequency of cases across the world.</a:t>
            </a:r>
            <a:br>
              <a:rPr lang="en-US" sz="1100" dirty="0">
                <a:effectLst/>
                <a:latin typeface="Calibri" panose="020F0502020204030204" pitchFamily="34" charset="0"/>
                <a:ea typeface="Calibri" panose="020F0502020204030204" pitchFamily="34" charset="0"/>
                <a:cs typeface="Times New Roman" panose="02020603050405020304" pitchFamily="18" charset="0"/>
              </a:rPr>
            </a:b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Tracks the frequency of COVID cases across the globe.</a:t>
            </a:r>
            <a:br>
              <a:rPr lang="en-US" sz="1100" dirty="0">
                <a:effectLst/>
                <a:latin typeface="Calibri" panose="020F0502020204030204" pitchFamily="34" charset="0"/>
                <a:ea typeface="Calibri" panose="020F0502020204030204" pitchFamily="34" charset="0"/>
                <a:cs typeface="Times New Roman" panose="02020603050405020304" pitchFamily="18" charset="0"/>
              </a:rPr>
            </a:b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Helps us to recognize the COVID hot-spots.</a:t>
            </a:r>
            <a:br>
              <a:rPr lang="en-US" sz="1100" dirty="0">
                <a:effectLst/>
                <a:latin typeface="Calibri" panose="020F0502020204030204" pitchFamily="34" charset="0"/>
                <a:ea typeface="Calibri" panose="020F0502020204030204" pitchFamily="34" charset="0"/>
                <a:cs typeface="Times New Roman" panose="02020603050405020304" pitchFamily="18" charset="0"/>
              </a:rPr>
            </a:br>
            <a:r>
              <a:rPr lang="en-IN"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https://www.coronatracker.com/analytics</a:t>
            </a:r>
            <a:br>
              <a:rPr lang="en-US" sz="1100" dirty="0">
                <a:effectLst/>
                <a:latin typeface="Calibri" panose="020F0502020204030204" pitchFamily="34" charset="0"/>
                <a:ea typeface="Calibri" panose="020F0502020204030204" pitchFamily="34" charset="0"/>
                <a:cs typeface="Times New Roman" panose="02020603050405020304" pitchFamily="18" charset="0"/>
              </a:rPr>
            </a:b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100" dirty="0">
                <a:effectLst/>
                <a:latin typeface="Calibri" panose="020F0502020204030204" pitchFamily="34" charset="0"/>
                <a:ea typeface="Calibri" panose="020F0502020204030204" pitchFamily="34" charset="0"/>
                <a:cs typeface="Times New Roman" panose="02020603050405020304" pitchFamily="18" charset="0"/>
              </a:rPr>
            </a:b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Worldometer</a:t>
            </a:r>
            <a:br>
              <a:rPr lang="en-US" sz="1100" dirty="0">
                <a:effectLst/>
                <a:latin typeface="Calibri" panose="020F0502020204030204" pitchFamily="34" charset="0"/>
                <a:ea typeface="Calibri" panose="020F0502020204030204" pitchFamily="34" charset="0"/>
                <a:cs typeface="Times New Roman" panose="02020603050405020304" pitchFamily="18" charset="0"/>
              </a:rPr>
            </a:b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100" dirty="0">
                <a:effectLst/>
                <a:latin typeface="Calibri" panose="020F0502020204030204" pitchFamily="34" charset="0"/>
                <a:ea typeface="Calibri" panose="020F0502020204030204" pitchFamily="34" charset="0"/>
                <a:cs typeface="Times New Roman" panose="02020603050405020304" pitchFamily="18" charset="0"/>
              </a:rPr>
            </a:b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Detailed line graphs and bar charts which are plotted against accurate data gives us an overview of the following:</a:t>
            </a:r>
            <a:br>
              <a:rPr lang="en-US" sz="1100" dirty="0">
                <a:effectLst/>
                <a:latin typeface="Calibri" panose="020F0502020204030204" pitchFamily="34" charset="0"/>
                <a:ea typeface="Calibri" panose="020F0502020204030204" pitchFamily="34" charset="0"/>
                <a:cs typeface="Times New Roman" panose="02020603050405020304" pitchFamily="18" charset="0"/>
              </a:rPr>
            </a:b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100" dirty="0">
                <a:effectLst/>
                <a:latin typeface="Calibri" panose="020F0502020204030204" pitchFamily="34" charset="0"/>
                <a:ea typeface="Calibri" panose="020F0502020204030204" pitchFamily="34" charset="0"/>
                <a:cs typeface="Times New Roman" panose="02020603050405020304" pitchFamily="18" charset="0"/>
              </a:rPr>
            </a:b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Death rate due to COVID</a:t>
            </a:r>
            <a:br>
              <a:rPr lang="en-US" sz="1100" dirty="0">
                <a:effectLst/>
                <a:latin typeface="Calibri" panose="020F0502020204030204" pitchFamily="34" charset="0"/>
                <a:ea typeface="Calibri" panose="020F0502020204030204" pitchFamily="34" charset="0"/>
                <a:cs typeface="Times New Roman" panose="02020603050405020304" pitchFamily="18" charset="0"/>
              </a:rPr>
            </a:b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Total no. Of cases</a:t>
            </a:r>
            <a:br>
              <a:rPr lang="en-US" sz="1100" dirty="0">
                <a:effectLst/>
                <a:latin typeface="Calibri" panose="020F0502020204030204" pitchFamily="34" charset="0"/>
                <a:ea typeface="Calibri" panose="020F0502020204030204" pitchFamily="34" charset="0"/>
                <a:cs typeface="Times New Roman" panose="02020603050405020304" pitchFamily="18" charset="0"/>
              </a:rPr>
            </a:b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Recovery rate</a:t>
            </a:r>
            <a:br>
              <a:rPr lang="en-US" sz="1100" dirty="0">
                <a:effectLst/>
                <a:latin typeface="Calibri" panose="020F0502020204030204" pitchFamily="34" charset="0"/>
                <a:ea typeface="Calibri" panose="020F0502020204030204" pitchFamily="34" charset="0"/>
                <a:cs typeface="Times New Roman" panose="02020603050405020304" pitchFamily="18" charset="0"/>
              </a:rPr>
            </a:b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Monthly new cases </a:t>
            </a:r>
            <a:br>
              <a:rPr lang="en-US" sz="1100" dirty="0">
                <a:effectLst/>
                <a:latin typeface="Calibri" panose="020F0502020204030204" pitchFamily="34" charset="0"/>
                <a:ea typeface="Calibri" panose="020F0502020204030204" pitchFamily="34" charset="0"/>
                <a:cs typeface="Times New Roman" panose="02020603050405020304" pitchFamily="18" charset="0"/>
              </a:rPr>
            </a:b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Monthly death rate</a:t>
            </a:r>
            <a:br>
              <a:rPr lang="en-US" sz="1100" dirty="0">
                <a:effectLst/>
                <a:latin typeface="Calibri" panose="020F0502020204030204" pitchFamily="34" charset="0"/>
                <a:ea typeface="Calibri" panose="020F0502020204030204" pitchFamily="34" charset="0"/>
                <a:cs typeface="Times New Roman" panose="02020603050405020304" pitchFamily="18" charset="0"/>
              </a:rPr>
            </a:b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An insight into the daily corona cases</a:t>
            </a:r>
            <a:br>
              <a:rPr lang="en-US" sz="1100" dirty="0">
                <a:effectLst/>
                <a:latin typeface="Calibri" panose="020F0502020204030204" pitchFamily="34" charset="0"/>
                <a:ea typeface="Calibri" panose="020F0502020204030204" pitchFamily="34" charset="0"/>
                <a:cs typeface="Times New Roman" panose="02020603050405020304" pitchFamily="18" charset="0"/>
              </a:rPr>
            </a:b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100" dirty="0">
                <a:effectLst/>
                <a:latin typeface="Calibri" panose="020F0502020204030204" pitchFamily="34" charset="0"/>
                <a:ea typeface="Calibri" panose="020F0502020204030204" pitchFamily="34" charset="0"/>
                <a:cs typeface="Times New Roman" panose="02020603050405020304" pitchFamily="18" charset="0"/>
              </a:rPr>
            </a:br>
            <a:r>
              <a:rPr lang="en-IN"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https://www.worldometers.info/coronavirus/country/india/</a:t>
            </a:r>
            <a:br>
              <a:rPr lang="en-US" sz="11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sz="12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2CBCC-7C91-4ABE-9152-1ABD076B70EE}"/>
              </a:ext>
            </a:extLst>
          </p:cNvPr>
          <p:cNvSpPr>
            <a:spLocks noGrp="1"/>
          </p:cNvSpPr>
          <p:nvPr>
            <p:ph type="ctrTitle"/>
          </p:nvPr>
        </p:nvSpPr>
        <p:spPr>
          <a:xfrm>
            <a:off x="685799" y="743850"/>
            <a:ext cx="7794057" cy="1508462"/>
          </a:xfrm>
        </p:spPr>
        <p:txBody>
          <a:bodyPr/>
          <a:lstStyle/>
          <a:p>
            <a:r>
              <a:rPr lang="en-US" dirty="0"/>
              <a:t>2.2 EXISTING SYSTEM</a:t>
            </a:r>
          </a:p>
        </p:txBody>
      </p:sp>
    </p:spTree>
    <p:extLst>
      <p:ext uri="{BB962C8B-B14F-4D97-AF65-F5344CB8AC3E}">
        <p14:creationId xmlns:p14="http://schemas.microsoft.com/office/powerpoint/2010/main" val="1686107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D68C75B-840F-4AED-AD5F-67CC1C69E5DF}"/>
              </a:ext>
            </a:extLst>
          </p:cNvPr>
          <p:cNvGraphicFramePr>
            <a:graphicFrameLocks noGrp="1"/>
          </p:cNvGraphicFramePr>
          <p:nvPr>
            <p:extLst>
              <p:ext uri="{D42A27DB-BD31-4B8C-83A1-F6EECF244321}">
                <p14:modId xmlns:p14="http://schemas.microsoft.com/office/powerpoint/2010/main" val="3829400132"/>
              </p:ext>
            </p:extLst>
          </p:nvPr>
        </p:nvGraphicFramePr>
        <p:xfrm>
          <a:off x="115504" y="54471"/>
          <a:ext cx="8912991" cy="5069778"/>
        </p:xfrm>
        <a:graphic>
          <a:graphicData uri="http://schemas.openxmlformats.org/drawingml/2006/table">
            <a:tbl>
              <a:tblPr firstRow="1" firstCol="1" bandRow="1">
                <a:tableStyleId>{808A5951-98DD-4594-8071-0D870C603680}</a:tableStyleId>
              </a:tblPr>
              <a:tblGrid>
                <a:gridCol w="1509173">
                  <a:extLst>
                    <a:ext uri="{9D8B030D-6E8A-4147-A177-3AD203B41FA5}">
                      <a16:colId xmlns:a16="http://schemas.microsoft.com/office/drawing/2014/main" val="2408915098"/>
                    </a:ext>
                  </a:extLst>
                </a:gridCol>
                <a:gridCol w="2512133">
                  <a:extLst>
                    <a:ext uri="{9D8B030D-6E8A-4147-A177-3AD203B41FA5}">
                      <a16:colId xmlns:a16="http://schemas.microsoft.com/office/drawing/2014/main" val="3073563813"/>
                    </a:ext>
                  </a:extLst>
                </a:gridCol>
                <a:gridCol w="2561204">
                  <a:extLst>
                    <a:ext uri="{9D8B030D-6E8A-4147-A177-3AD203B41FA5}">
                      <a16:colId xmlns:a16="http://schemas.microsoft.com/office/drawing/2014/main" val="2868231736"/>
                    </a:ext>
                  </a:extLst>
                </a:gridCol>
                <a:gridCol w="2330481">
                  <a:extLst>
                    <a:ext uri="{9D8B030D-6E8A-4147-A177-3AD203B41FA5}">
                      <a16:colId xmlns:a16="http://schemas.microsoft.com/office/drawing/2014/main" val="2499911752"/>
                    </a:ext>
                  </a:extLst>
                </a:gridCol>
              </a:tblGrid>
              <a:tr h="523067">
                <a:tc>
                  <a:txBody>
                    <a:bodyPr/>
                    <a:lstStyle/>
                    <a:p>
                      <a:pPr marL="0" marR="0" algn="ctr">
                        <a:lnSpc>
                          <a:spcPct val="107000"/>
                        </a:lnSpc>
                        <a:spcBef>
                          <a:spcPts val="0"/>
                        </a:spcBef>
                        <a:spcAft>
                          <a:spcPts val="0"/>
                        </a:spcAft>
                      </a:pPr>
                      <a:r>
                        <a:rPr lang="en-US" sz="1400" dirty="0">
                          <a:solidFill>
                            <a:schemeClr val="bg1"/>
                          </a:solidFill>
                          <a:effectLst/>
                        </a:rPr>
                        <a:t>Sector</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139" marR="37139" marT="0" marB="0"/>
                </a:tc>
                <a:tc>
                  <a:txBody>
                    <a:bodyPr/>
                    <a:lstStyle/>
                    <a:p>
                      <a:pPr marL="0" marR="0" algn="ctr">
                        <a:lnSpc>
                          <a:spcPct val="107000"/>
                        </a:lnSpc>
                        <a:spcBef>
                          <a:spcPts val="0"/>
                        </a:spcBef>
                        <a:spcAft>
                          <a:spcPts val="0"/>
                        </a:spcAft>
                      </a:pPr>
                      <a:r>
                        <a:rPr lang="en-US" sz="1400" dirty="0">
                          <a:solidFill>
                            <a:schemeClr val="bg1"/>
                          </a:solidFill>
                          <a:effectLst/>
                        </a:rPr>
                        <a:t>Existing System</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139" marR="37139" marT="0" marB="0"/>
                </a:tc>
                <a:tc>
                  <a:txBody>
                    <a:bodyPr/>
                    <a:lstStyle/>
                    <a:p>
                      <a:pPr marL="0" marR="0" algn="ctr">
                        <a:lnSpc>
                          <a:spcPct val="107000"/>
                        </a:lnSpc>
                        <a:spcBef>
                          <a:spcPts val="0"/>
                        </a:spcBef>
                        <a:spcAft>
                          <a:spcPts val="0"/>
                        </a:spcAft>
                      </a:pPr>
                      <a:r>
                        <a:rPr lang="en-US" sz="1400">
                          <a:solidFill>
                            <a:schemeClr val="bg1"/>
                          </a:solidFill>
                          <a:effectLst/>
                        </a:rPr>
                        <a:t>Outcome of the Existing System.</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139" marR="37139" marT="0" marB="0"/>
                </a:tc>
                <a:tc>
                  <a:txBody>
                    <a:bodyPr/>
                    <a:lstStyle/>
                    <a:p>
                      <a:pPr marL="0" marR="0" algn="ctr">
                        <a:lnSpc>
                          <a:spcPct val="107000"/>
                        </a:lnSpc>
                        <a:spcBef>
                          <a:spcPts val="0"/>
                        </a:spcBef>
                        <a:spcAft>
                          <a:spcPts val="0"/>
                        </a:spcAft>
                      </a:pPr>
                      <a:r>
                        <a:rPr lang="en-US" sz="1400">
                          <a:solidFill>
                            <a:schemeClr val="bg1"/>
                          </a:solidFill>
                          <a:effectLst/>
                        </a:rPr>
                        <a:t>Difference between the existing system and our system.</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139" marR="37139" marT="0" marB="0"/>
                </a:tc>
                <a:extLst>
                  <a:ext uri="{0D108BD9-81ED-4DB2-BD59-A6C34878D82A}">
                    <a16:rowId xmlns:a16="http://schemas.microsoft.com/office/drawing/2014/main" val="1942014124"/>
                  </a:ext>
                </a:extLst>
              </a:tr>
              <a:tr h="1005612">
                <a:tc>
                  <a:txBody>
                    <a:bodyPr/>
                    <a:lstStyle/>
                    <a:p>
                      <a:pPr marL="0" marR="0" algn="l">
                        <a:lnSpc>
                          <a:spcPct val="107000"/>
                        </a:lnSpc>
                        <a:spcBef>
                          <a:spcPts val="0"/>
                        </a:spcBef>
                        <a:spcAft>
                          <a:spcPts val="0"/>
                        </a:spcAft>
                      </a:pPr>
                      <a:r>
                        <a:rPr lang="en-US" sz="1400" dirty="0">
                          <a:solidFill>
                            <a:schemeClr val="bg1"/>
                          </a:solidFill>
                          <a:effectLst/>
                        </a:rPr>
                        <a:t>1. Public/</a:t>
                      </a:r>
                    </a:p>
                    <a:p>
                      <a:pPr marL="0" marR="0" algn="l">
                        <a:lnSpc>
                          <a:spcPct val="107000"/>
                        </a:lnSpc>
                        <a:spcBef>
                          <a:spcPts val="0"/>
                        </a:spcBef>
                        <a:spcAft>
                          <a:spcPts val="0"/>
                        </a:spcAft>
                      </a:pPr>
                      <a:r>
                        <a:rPr lang="en-US" sz="1400" dirty="0">
                          <a:solidFill>
                            <a:schemeClr val="bg1"/>
                          </a:solidFill>
                          <a:effectLst/>
                        </a:rPr>
                        <a:t>Industrial</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139" marR="37139" marT="0" marB="0"/>
                </a:tc>
                <a:tc>
                  <a:txBody>
                    <a:bodyPr/>
                    <a:lstStyle/>
                    <a:p>
                      <a:pPr marL="0" marR="0" algn="l">
                        <a:lnSpc>
                          <a:spcPct val="107000"/>
                        </a:lnSpc>
                        <a:spcBef>
                          <a:spcPts val="0"/>
                        </a:spcBef>
                        <a:spcAft>
                          <a:spcPts val="0"/>
                        </a:spcAft>
                      </a:pPr>
                      <a:r>
                        <a:rPr lang="en-US" sz="1400" dirty="0">
                          <a:solidFill>
                            <a:schemeClr val="bg1"/>
                          </a:solidFill>
                          <a:effectLst/>
                        </a:rPr>
                        <a:t>“Covid-19 PANDEMIC INIDA”- M.Sc. (Data Science) – SEM II Department of Computer Science.</a:t>
                      </a:r>
                    </a:p>
                    <a:p>
                      <a:pPr marL="0" marR="0" algn="l">
                        <a:lnSpc>
                          <a:spcPct val="107000"/>
                        </a:lnSpc>
                        <a:spcBef>
                          <a:spcPts val="0"/>
                        </a:spcBef>
                        <a:spcAft>
                          <a:spcPts val="0"/>
                        </a:spcAft>
                      </a:pPr>
                      <a:r>
                        <a:rPr lang="en-US" sz="1400" dirty="0">
                          <a:solidFill>
                            <a:schemeClr val="bg1"/>
                          </a:solidFill>
                          <a:effectLst/>
                        </a:rPr>
                        <a:t>FERGUSSON COLLEGE (AUTONOMOUS),</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139" marR="37139" marT="0" marB="0"/>
                </a:tc>
                <a:tc>
                  <a:txBody>
                    <a:bodyPr/>
                    <a:lstStyle/>
                    <a:p>
                      <a:pPr marL="0" marR="0" algn="l">
                        <a:lnSpc>
                          <a:spcPct val="107000"/>
                        </a:lnSpc>
                        <a:spcBef>
                          <a:spcPts val="0"/>
                        </a:spcBef>
                        <a:spcAft>
                          <a:spcPts val="0"/>
                        </a:spcAft>
                      </a:pPr>
                      <a:r>
                        <a:rPr lang="en-US" sz="1400" dirty="0">
                          <a:solidFill>
                            <a:schemeClr val="bg1"/>
                          </a:solidFill>
                          <a:effectLst/>
                        </a:rPr>
                        <a:t>Visualization of the affected population numbers and India’s GDP during the pandemic. The system only shows the effects of Covid-19 on India.</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139" marR="37139" marT="0" marB="0"/>
                </a:tc>
                <a:tc>
                  <a:txBody>
                    <a:bodyPr/>
                    <a:lstStyle/>
                    <a:p>
                      <a:pPr marL="0" marR="0" algn="l">
                        <a:lnSpc>
                          <a:spcPct val="107000"/>
                        </a:lnSpc>
                        <a:spcBef>
                          <a:spcPts val="0"/>
                        </a:spcBef>
                        <a:spcAft>
                          <a:spcPts val="0"/>
                        </a:spcAft>
                      </a:pPr>
                      <a:r>
                        <a:rPr lang="en-US" sz="1400" dirty="0">
                          <a:solidFill>
                            <a:schemeClr val="bg1"/>
                          </a:solidFill>
                          <a:effectLst/>
                        </a:rPr>
                        <a:t>The existing system visualizations are static from limited data sources; our system makes use of several data sources for dynamic visualizations on world map.</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139" marR="37139" marT="0" marB="0"/>
                </a:tc>
                <a:extLst>
                  <a:ext uri="{0D108BD9-81ED-4DB2-BD59-A6C34878D82A}">
                    <a16:rowId xmlns:a16="http://schemas.microsoft.com/office/drawing/2014/main" val="2482041374"/>
                  </a:ext>
                </a:extLst>
              </a:tr>
              <a:tr h="1005612">
                <a:tc>
                  <a:txBody>
                    <a:bodyPr/>
                    <a:lstStyle/>
                    <a:p>
                      <a:pPr marL="0" marR="0" algn="l">
                        <a:lnSpc>
                          <a:spcPct val="107000"/>
                        </a:lnSpc>
                        <a:spcBef>
                          <a:spcPts val="0"/>
                        </a:spcBef>
                        <a:spcAft>
                          <a:spcPts val="0"/>
                        </a:spcAft>
                      </a:pPr>
                      <a:r>
                        <a:rPr lang="en-US" sz="1400">
                          <a:solidFill>
                            <a:schemeClr val="bg1"/>
                          </a:solidFill>
                          <a:effectLst/>
                        </a:rPr>
                        <a:t>2.Industrial</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139" marR="37139" marT="0" marB="0"/>
                </a:tc>
                <a:tc>
                  <a:txBody>
                    <a:bodyPr/>
                    <a:lstStyle/>
                    <a:p>
                      <a:pPr marL="0" marR="0" algn="l">
                        <a:lnSpc>
                          <a:spcPct val="107000"/>
                        </a:lnSpc>
                        <a:spcBef>
                          <a:spcPts val="0"/>
                        </a:spcBef>
                        <a:spcAft>
                          <a:spcPts val="0"/>
                        </a:spcAft>
                      </a:pPr>
                      <a:r>
                        <a:rPr lang="en-US" sz="1400">
                          <a:solidFill>
                            <a:schemeClr val="bg1"/>
                          </a:solidFill>
                          <a:effectLst/>
                        </a:rPr>
                        <a:t>Analysing the Impact of Coronavirus on the Stock Market using Python, Google Sheets and Google Finance- adilmoujahid.com</a:t>
                      </a:r>
                    </a:p>
                    <a:p>
                      <a:pPr marL="0" marR="0" algn="l">
                        <a:lnSpc>
                          <a:spcPct val="107000"/>
                        </a:lnSpc>
                        <a:spcBef>
                          <a:spcPts val="0"/>
                        </a:spcBef>
                        <a:spcAft>
                          <a:spcPts val="0"/>
                        </a:spcAft>
                      </a:pPr>
                      <a:r>
                        <a:rPr lang="en-US" sz="1400">
                          <a:solidFill>
                            <a:schemeClr val="bg1"/>
                          </a:solidFill>
                          <a:effectLst/>
                        </a:rPr>
                        <a:t> </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139" marR="37139" marT="0" marB="0"/>
                </a:tc>
                <a:tc>
                  <a:txBody>
                    <a:bodyPr/>
                    <a:lstStyle/>
                    <a:p>
                      <a:pPr marL="0" marR="0" algn="l">
                        <a:lnSpc>
                          <a:spcPct val="107000"/>
                        </a:lnSpc>
                        <a:spcBef>
                          <a:spcPts val="0"/>
                        </a:spcBef>
                        <a:spcAft>
                          <a:spcPts val="0"/>
                        </a:spcAft>
                      </a:pPr>
                      <a:r>
                        <a:rPr lang="en-US" sz="1400" dirty="0">
                          <a:solidFill>
                            <a:schemeClr val="bg1"/>
                          </a:solidFill>
                          <a:effectLst/>
                        </a:rPr>
                        <a:t>Data gathering and visualization of S&amp;P 500 companies (USA) and how they were affected during the pandemic.</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139" marR="37139" marT="0" marB="0"/>
                </a:tc>
                <a:tc>
                  <a:txBody>
                    <a:bodyPr/>
                    <a:lstStyle/>
                    <a:p>
                      <a:pPr marL="0" marR="0" algn="l">
                        <a:lnSpc>
                          <a:spcPct val="107000"/>
                        </a:lnSpc>
                        <a:spcBef>
                          <a:spcPts val="0"/>
                        </a:spcBef>
                        <a:spcAft>
                          <a:spcPts val="0"/>
                        </a:spcAft>
                      </a:pPr>
                      <a:r>
                        <a:rPr lang="en-US" sz="1400" dirty="0">
                          <a:solidFill>
                            <a:schemeClr val="bg1"/>
                          </a:solidFill>
                          <a:effectLst/>
                        </a:rPr>
                        <a:t>Our system visualizes not just the S&amp;P 500 companies but also the NIFTY-50 companies’ data and the trend of NIFTY and SENSEX over the years.</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139" marR="37139" marT="0" marB="0"/>
                </a:tc>
                <a:extLst>
                  <a:ext uri="{0D108BD9-81ED-4DB2-BD59-A6C34878D82A}">
                    <a16:rowId xmlns:a16="http://schemas.microsoft.com/office/drawing/2014/main" val="20613427"/>
                  </a:ext>
                </a:extLst>
              </a:tr>
              <a:tr h="860913">
                <a:tc>
                  <a:txBody>
                    <a:bodyPr/>
                    <a:lstStyle/>
                    <a:p>
                      <a:pPr marL="0" marR="0" algn="l">
                        <a:lnSpc>
                          <a:spcPct val="107000"/>
                        </a:lnSpc>
                        <a:spcBef>
                          <a:spcPts val="0"/>
                        </a:spcBef>
                        <a:spcAft>
                          <a:spcPts val="0"/>
                        </a:spcAft>
                      </a:pPr>
                      <a:r>
                        <a:rPr lang="en-US" sz="1400">
                          <a:solidFill>
                            <a:schemeClr val="bg1"/>
                          </a:solidFill>
                          <a:effectLst/>
                        </a:rPr>
                        <a:t>3.Public/</a:t>
                      </a:r>
                    </a:p>
                    <a:p>
                      <a:pPr marL="0" marR="0" algn="l">
                        <a:lnSpc>
                          <a:spcPct val="107000"/>
                        </a:lnSpc>
                        <a:spcBef>
                          <a:spcPts val="0"/>
                        </a:spcBef>
                        <a:spcAft>
                          <a:spcPts val="0"/>
                        </a:spcAft>
                      </a:pPr>
                      <a:r>
                        <a:rPr lang="en-US" sz="1400">
                          <a:solidFill>
                            <a:schemeClr val="bg1"/>
                          </a:solidFill>
                          <a:effectLst/>
                        </a:rPr>
                        <a:t>Industrial</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139" marR="37139" marT="0" marB="0"/>
                </a:tc>
                <a:tc>
                  <a:txBody>
                    <a:bodyPr/>
                    <a:lstStyle/>
                    <a:p>
                      <a:pPr marL="0" marR="0" algn="l">
                        <a:lnSpc>
                          <a:spcPct val="107000"/>
                        </a:lnSpc>
                        <a:spcBef>
                          <a:spcPts val="0"/>
                        </a:spcBef>
                        <a:spcAft>
                          <a:spcPts val="0"/>
                        </a:spcAft>
                      </a:pPr>
                      <a:r>
                        <a:rPr lang="en-US" sz="1400">
                          <a:solidFill>
                            <a:schemeClr val="bg1"/>
                          </a:solidFill>
                          <a:effectLst/>
                        </a:rPr>
                        <a:t>Unemployment, total (% of total labor force) (modeled ILO estimate) -worldbank.org</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139" marR="37139" marT="0" marB="0"/>
                </a:tc>
                <a:tc>
                  <a:txBody>
                    <a:bodyPr/>
                    <a:lstStyle/>
                    <a:p>
                      <a:pPr marL="0" marR="0" algn="l">
                        <a:lnSpc>
                          <a:spcPct val="107000"/>
                        </a:lnSpc>
                        <a:spcBef>
                          <a:spcPts val="0"/>
                        </a:spcBef>
                        <a:spcAft>
                          <a:spcPts val="0"/>
                        </a:spcAft>
                      </a:pPr>
                      <a:r>
                        <a:rPr lang="en-US" sz="1400">
                          <a:solidFill>
                            <a:schemeClr val="bg1"/>
                          </a:solidFill>
                          <a:effectLst/>
                        </a:rPr>
                        <a:t>Visualizes Unemployment rates of different countries and the World as a whole over the years 1991-2020.</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139" marR="37139" marT="0" marB="0"/>
                </a:tc>
                <a:tc>
                  <a:txBody>
                    <a:bodyPr/>
                    <a:lstStyle/>
                    <a:p>
                      <a:pPr marL="0" marR="0" algn="l">
                        <a:lnSpc>
                          <a:spcPct val="107000"/>
                        </a:lnSpc>
                        <a:spcBef>
                          <a:spcPts val="0"/>
                        </a:spcBef>
                        <a:spcAft>
                          <a:spcPts val="0"/>
                        </a:spcAft>
                      </a:pPr>
                      <a:r>
                        <a:rPr lang="en-US" sz="1400" dirty="0">
                          <a:solidFill>
                            <a:schemeClr val="bg1"/>
                          </a:solidFill>
                          <a:effectLst/>
                        </a:rPr>
                        <a:t>Our system visualizes a comparison between the unemployment rates of India and the World on a single line graph over the years 1991-2020.</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139" marR="37139" marT="0" marB="0"/>
                </a:tc>
                <a:extLst>
                  <a:ext uri="{0D108BD9-81ED-4DB2-BD59-A6C34878D82A}">
                    <a16:rowId xmlns:a16="http://schemas.microsoft.com/office/drawing/2014/main" val="1656520613"/>
                  </a:ext>
                </a:extLst>
              </a:tr>
              <a:tr h="0">
                <a:tc>
                  <a:txBody>
                    <a:bodyPr/>
                    <a:lstStyle/>
                    <a:p>
                      <a:pPr marL="0" marR="0" algn="l">
                        <a:lnSpc>
                          <a:spcPct val="107000"/>
                        </a:lnSpc>
                        <a:spcBef>
                          <a:spcPts val="0"/>
                        </a:spcBef>
                        <a:spcAft>
                          <a:spcPts val="0"/>
                        </a:spcAft>
                      </a:pPr>
                      <a:r>
                        <a:rPr lang="en-US" sz="600" dirty="0">
                          <a:effectLst/>
                        </a:rPr>
                        <a:t> </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7139" marR="37139" marT="0" marB="0"/>
                </a:tc>
                <a:tc>
                  <a:txBody>
                    <a:bodyPr/>
                    <a:lstStyle/>
                    <a:p>
                      <a:pPr marL="0" marR="0" algn="l">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7139" marR="37139" marT="0" marB="0"/>
                </a:tc>
                <a:tc>
                  <a:txBody>
                    <a:bodyPr/>
                    <a:lstStyle/>
                    <a:p>
                      <a:pPr marL="0" marR="0" algn="l">
                        <a:lnSpc>
                          <a:spcPct val="107000"/>
                        </a:lnSpc>
                        <a:spcBef>
                          <a:spcPts val="0"/>
                        </a:spcBef>
                        <a:spcAft>
                          <a:spcPts val="0"/>
                        </a:spcAft>
                      </a:pPr>
                      <a:r>
                        <a:rPr lang="en-US" sz="600" dirty="0">
                          <a:effectLst/>
                        </a:rPr>
                        <a:t> </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7139" marR="37139" marT="0" marB="0"/>
                </a:tc>
                <a:tc>
                  <a:txBody>
                    <a:bodyPr/>
                    <a:lstStyle/>
                    <a:p>
                      <a:pPr marL="0" marR="0" algn="l">
                        <a:lnSpc>
                          <a:spcPct val="107000"/>
                        </a:lnSpc>
                        <a:spcBef>
                          <a:spcPts val="0"/>
                        </a:spcBef>
                        <a:spcAft>
                          <a:spcPts val="0"/>
                        </a:spcAft>
                      </a:pP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7139" marR="37139" marT="0" marB="0"/>
                </a:tc>
                <a:extLst>
                  <a:ext uri="{0D108BD9-81ED-4DB2-BD59-A6C34878D82A}">
                    <a16:rowId xmlns:a16="http://schemas.microsoft.com/office/drawing/2014/main" val="284878166"/>
                  </a:ext>
                </a:extLst>
              </a:tr>
            </a:tbl>
          </a:graphicData>
        </a:graphic>
      </p:graphicFrame>
    </p:spTree>
    <p:extLst>
      <p:ext uri="{BB962C8B-B14F-4D97-AF65-F5344CB8AC3E}">
        <p14:creationId xmlns:p14="http://schemas.microsoft.com/office/powerpoint/2010/main" val="3744681414"/>
      </p:ext>
    </p:extLst>
  </p:cSld>
  <p:clrMapOvr>
    <a:masterClrMapping/>
  </p:clrMapOvr>
</p:sld>
</file>

<file path=ppt/theme/theme1.xml><?xml version="1.0" encoding="utf-8"?>
<a:theme xmlns:a="http://schemas.openxmlformats.org/drawingml/2006/main" name="Ninacor template">
  <a:themeElements>
    <a:clrScheme name="Custom 347">
      <a:dk1>
        <a:srgbClr val="000000"/>
      </a:dk1>
      <a:lt1>
        <a:srgbClr val="FFFFFF"/>
      </a:lt1>
      <a:dk2>
        <a:srgbClr val="9199AA"/>
      </a:dk2>
      <a:lt2>
        <a:srgbClr val="E4E7EC"/>
      </a:lt2>
      <a:accent1>
        <a:srgbClr val="002988"/>
      </a:accent1>
      <a:accent2>
        <a:srgbClr val="004CF8"/>
      </a:accent2>
      <a:accent3>
        <a:srgbClr val="7DFFB1"/>
      </a:accent3>
      <a:accent4>
        <a:srgbClr val="E0FF7D"/>
      </a:accent4>
      <a:accent5>
        <a:srgbClr val="FFF16B"/>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1089</Words>
  <Application>Microsoft Office PowerPoint</Application>
  <PresentationFormat>On-screen Show (16:9)</PresentationFormat>
  <Paragraphs>47</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Times New Roman</vt:lpstr>
      <vt:lpstr>Calibri</vt:lpstr>
      <vt:lpstr>Titillium Web Light</vt:lpstr>
      <vt:lpstr>Arial</vt:lpstr>
      <vt:lpstr>Segoe UI</vt:lpstr>
      <vt:lpstr>Titillium Web</vt:lpstr>
      <vt:lpstr>Ninacor template</vt:lpstr>
      <vt:lpstr>World before and during Covid-19</vt:lpstr>
      <vt:lpstr>ABSTRACT</vt:lpstr>
      <vt:lpstr>PowerPoint Presentation</vt:lpstr>
      <vt:lpstr>PowerPoint Presentation</vt:lpstr>
      <vt:lpstr>Chapter 1: INTRODUCTION   1.1 : Back ground/Motivation   We could not find a project which contained the effects of Covid-19 on multiple variables (climate, population, industries, etc.) integrated into a single project. Hence, we decided to choose this problem statement to visualize and interpret the difference that this pandemic has brought into the world.    1.2 : Problem Definition   Our project is helpful in visualizing several differences brought about at industrial, climatic and public level due to the pandemic by comparing historical data (before 2020) to that of the years 2020-21. We also plan to implement machine learning module to interpret post pandemic stock prices and performance of different industries based on the current data </vt:lpstr>
      <vt:lpstr>   1.3: Scope / Assumptions Scope: •Main aim of our project is to visualize Covid-19 related data through different data sources.  •We are currently using Jupyter Notebook as it is efficient to run code and check for errors.  •The libraries used to visualize data in our project are Matplotlib, Plotly and Folium.  •To store and clean the data we make use of the Pandas library.  •To perform numerical calculations on the data we are making use of NumPy library in our project.  •Matplotlib is a very common and powerful tool used to visualize data effectively and it also has a great community in case we face any difficulties.  •Plotly is also another library used specifically for graphs and gives the user great customization options.  •Folium is used to obtain a visual representation of a world map thus enabling us to gather the geographical insights about the data.  •Pandas is a very powerful tool which is commonly used to handle structured data which is stored in many different file formats.  •NumPy library provides vectorization of mathematical operations which significantly optimizes the computation speed.    </vt:lpstr>
      <vt:lpstr>   Chapter : LITERATURE SURVEY 2.1: Related Work Corona Tracker   Visualizes heat maps according to frequency of cases across the world. Tracks the frequency of COVID cases across the globe. Helps us to recognize the COVID hot-spots. https://www.coronatracker.com/analytics   Worldometer   Detailed line graphs and bar charts which are plotted against accurate data gives us an overview of the following:   Death rate due to COVID Total no. Of cases Recovery rate Monthly new cases  Monthly death rate An insight into the daily corona cases   https://www.worldometers.info/coronavirus/country/india/  </vt:lpstr>
      <vt:lpstr>2.2 EXISTING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before and during Covid-19</dc:title>
  <dc:creator>asus</dc:creator>
  <cp:lastModifiedBy>MENDES BRIAN RONALD</cp:lastModifiedBy>
  <cp:revision>2</cp:revision>
  <dcterms:modified xsi:type="dcterms:W3CDTF">2021-03-25T15:42:44Z</dcterms:modified>
</cp:coreProperties>
</file>