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1"/>
  </p:sldMasterIdLst>
  <p:notesMasterIdLst>
    <p:notesMasterId r:id="rId76"/>
  </p:notesMasterIdLst>
  <p:handoutMasterIdLst>
    <p:handoutMasterId r:id="rId77"/>
  </p:handoutMasterIdLst>
  <p:sldIdLst>
    <p:sldId id="513" r:id="rId2"/>
    <p:sldId id="512" r:id="rId3"/>
    <p:sldId id="416" r:id="rId4"/>
    <p:sldId id="419" r:id="rId5"/>
    <p:sldId id="420" r:id="rId6"/>
    <p:sldId id="421" r:id="rId7"/>
    <p:sldId id="473" r:id="rId8"/>
    <p:sldId id="474" r:id="rId9"/>
    <p:sldId id="475" r:id="rId10"/>
    <p:sldId id="476" r:id="rId11"/>
    <p:sldId id="471" r:id="rId12"/>
    <p:sldId id="511" r:id="rId13"/>
    <p:sldId id="472" r:id="rId14"/>
    <p:sldId id="458" r:id="rId15"/>
    <p:sldId id="483" r:id="rId16"/>
    <p:sldId id="459" r:id="rId17"/>
    <p:sldId id="460" r:id="rId18"/>
    <p:sldId id="461" r:id="rId19"/>
    <p:sldId id="503" r:id="rId20"/>
    <p:sldId id="477" r:id="rId21"/>
    <p:sldId id="478" r:id="rId22"/>
    <p:sldId id="479" r:id="rId23"/>
    <p:sldId id="487" r:id="rId24"/>
    <p:sldId id="480" r:id="rId25"/>
    <p:sldId id="485" r:id="rId26"/>
    <p:sldId id="486" r:id="rId27"/>
    <p:sldId id="481" r:id="rId28"/>
    <p:sldId id="484" r:id="rId29"/>
    <p:sldId id="504" r:id="rId30"/>
    <p:sldId id="505" r:id="rId31"/>
    <p:sldId id="506" r:id="rId32"/>
    <p:sldId id="507" r:id="rId33"/>
    <p:sldId id="493" r:id="rId34"/>
    <p:sldId id="508" r:id="rId35"/>
    <p:sldId id="488" r:id="rId36"/>
    <p:sldId id="489" r:id="rId37"/>
    <p:sldId id="490" r:id="rId38"/>
    <p:sldId id="491" r:id="rId39"/>
    <p:sldId id="492" r:id="rId40"/>
    <p:sldId id="494" r:id="rId41"/>
    <p:sldId id="497" r:id="rId42"/>
    <p:sldId id="496" r:id="rId43"/>
    <p:sldId id="499" r:id="rId44"/>
    <p:sldId id="429" r:id="rId45"/>
    <p:sldId id="430" r:id="rId46"/>
    <p:sldId id="431" r:id="rId47"/>
    <p:sldId id="432" r:id="rId48"/>
    <p:sldId id="433" r:id="rId49"/>
    <p:sldId id="509" r:id="rId50"/>
    <p:sldId id="435" r:id="rId51"/>
    <p:sldId id="500" r:id="rId52"/>
    <p:sldId id="510" r:id="rId53"/>
    <p:sldId id="452" r:id="rId54"/>
    <p:sldId id="405" r:id="rId55"/>
    <p:sldId id="406" r:id="rId56"/>
    <p:sldId id="442" r:id="rId57"/>
    <p:sldId id="444" r:id="rId58"/>
    <p:sldId id="408" r:id="rId59"/>
    <p:sldId id="409" r:id="rId60"/>
    <p:sldId id="411" r:id="rId61"/>
    <p:sldId id="412" r:id="rId62"/>
    <p:sldId id="413" r:id="rId63"/>
    <p:sldId id="415" r:id="rId64"/>
    <p:sldId id="451" r:id="rId65"/>
    <p:sldId id="501" r:id="rId66"/>
    <p:sldId id="463" r:id="rId67"/>
    <p:sldId id="464" r:id="rId68"/>
    <p:sldId id="465" r:id="rId69"/>
    <p:sldId id="466" r:id="rId70"/>
    <p:sldId id="470" r:id="rId71"/>
    <p:sldId id="467" r:id="rId72"/>
    <p:sldId id="468" r:id="rId73"/>
    <p:sldId id="469" r:id="rId74"/>
    <p:sldId id="502" r:id="rId75"/>
  </p:sldIdLst>
  <p:sldSz cx="9144000" cy="5143500" type="screen16x9"/>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59">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76F31-5DDC-8785-D486-EAB05FD8B487}" v="12" dt="2024-08-26T20:27:14.270"/>
    <p1510:client id="{985EDB49-739F-1D81-6564-82EA414E10D7}" v="32" dt="2024-08-28T20:26:01.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80" autoAdjust="0"/>
    <p:restoredTop sz="86871" autoAdjust="0"/>
  </p:normalViewPr>
  <p:slideViewPr>
    <p:cSldViewPr>
      <p:cViewPr varScale="1">
        <p:scale>
          <a:sx n="95" d="100"/>
          <a:sy n="95" d="100"/>
        </p:scale>
        <p:origin x="730" y="53"/>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1024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slide" Target="slides/slide56.xml"/><Relationship Id="rId1" Type="http://schemas.openxmlformats.org/officeDocument/2006/relationships/slide" Target="slides/slide55.xml"/><Relationship Id="rId5" Type="http://schemas.openxmlformats.org/officeDocument/2006/relationships/slide" Target="slides/slide59.xml"/><Relationship Id="rId4"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502255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summary, when you study text in corpora it's important to be explicit about what you mean by word (type or token, lemma or wordform) and what are the properties of the corpora; their genre, their language variety, who wrote them and how they were collected.</a:t>
            </a:r>
          </a:p>
        </p:txBody>
      </p:sp>
    </p:spTree>
    <p:extLst>
      <p:ext uri="{BB962C8B-B14F-4D97-AF65-F5344CB8AC3E}">
        <p14:creationId xmlns:p14="http://schemas.microsoft.com/office/powerpoint/2010/main" val="175168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11</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935957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3656845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13</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7879036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14</a:t>
            </a:fld>
            <a:endParaRPr lang="en-US"/>
          </a:p>
        </p:txBody>
      </p:sp>
    </p:spTree>
    <p:extLst>
      <p:ext uri="{BB962C8B-B14F-4D97-AF65-F5344CB8AC3E}">
        <p14:creationId xmlns:p14="http://schemas.microsoft.com/office/powerpoint/2010/main" val="3081184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243273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2053048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986965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Word tokenization is an important step in text normalization. Here we introduced some common baseline methods, space-based and character-based tokenization.</a:t>
            </a:r>
          </a:p>
        </p:txBody>
      </p:sp>
    </p:spTree>
    <p:extLst>
      <p:ext uri="{BB962C8B-B14F-4D97-AF65-F5344CB8AC3E}">
        <p14:creationId xmlns:p14="http://schemas.microsoft.com/office/powerpoint/2010/main" val="4238755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29</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662596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In the next few lectures we'll introduce text normalization, the process of turning a text into standard formatting of words or sentences. We'll start by thinking about how to break up a text into word tokens.</a:t>
            </a:r>
          </a:p>
        </p:txBody>
      </p:sp>
    </p:spTree>
    <p:extLst>
      <p:ext uri="{BB962C8B-B14F-4D97-AF65-F5344CB8AC3E}">
        <p14:creationId xmlns:p14="http://schemas.microsoft.com/office/powerpoint/2010/main" val="1632624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The Byte Pair Encoding algorithm we've described is one of a set of corpus-based tokenizers that together are now extremely commonly used throughout NLP</a:t>
            </a:r>
          </a:p>
        </p:txBody>
      </p:sp>
    </p:spTree>
    <p:extLst>
      <p:ext uri="{BB962C8B-B14F-4D97-AF65-F5344CB8AC3E}">
        <p14:creationId xmlns:p14="http://schemas.microsoft.com/office/powerpoint/2010/main" val="2789349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Now let's discuss how to put all words in a standard format, a process called Word Normalization. We'll also talk about sentence segmentation, the process of breaking up your text corpus into larger units like sentences.</a:t>
            </a:r>
          </a:p>
        </p:txBody>
      </p:sp>
    </p:spTree>
    <p:extLst>
      <p:ext uri="{BB962C8B-B14F-4D97-AF65-F5344CB8AC3E}">
        <p14:creationId xmlns:p14="http://schemas.microsoft.com/office/powerpoint/2010/main" val="3554981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44</a:t>
            </a:fld>
            <a:endParaRPr lang="en-US"/>
          </a:p>
        </p:txBody>
      </p:sp>
    </p:spTree>
    <p:extLst>
      <p:ext uri="{BB962C8B-B14F-4D97-AF65-F5344CB8AC3E}">
        <p14:creationId xmlns:p14="http://schemas.microsoft.com/office/powerpoint/2010/main" val="11683773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47</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74209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50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987059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51</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2259542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52</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Normalizing words, and segmenting off sentences or other larger discourse units, are important initial steps in text processing. </a:t>
            </a:r>
          </a:p>
        </p:txBody>
      </p:sp>
    </p:spTree>
    <p:extLst>
      <p:ext uri="{BB962C8B-B14F-4D97-AF65-F5344CB8AC3E}">
        <p14:creationId xmlns:p14="http://schemas.microsoft.com/office/powerpoint/2010/main" val="71851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653396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54</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6554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55</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2123016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56</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692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57</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7003135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58</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8745458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59</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206674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60</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86125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61</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62</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6384620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08682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65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66</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4</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1202376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67</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68</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69</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70</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71</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72</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73</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74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You'll find regular expression substitutions, and more powerful tools like lookahead, to be useful in all sorts of applications. And later on we'll be returning to ELIZA and the general issue of building agents that can interact conversationally.</a:t>
            </a:r>
          </a:p>
        </p:txBody>
      </p:sp>
    </p:spTree>
    <p:extLst>
      <p:ext uri="{BB962C8B-B14F-4D97-AF65-F5344CB8AC3E}">
        <p14:creationId xmlns:p14="http://schemas.microsoft.com/office/powerpoint/2010/main" val="1844092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5</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189623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6</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27167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7</a:t>
            </a:fld>
            <a:endParaRPr lang="en-US"/>
          </a:p>
        </p:txBody>
      </p:sp>
    </p:spTree>
    <p:extLst>
      <p:ext uri="{BB962C8B-B14F-4D97-AF65-F5344CB8AC3E}">
        <p14:creationId xmlns:p14="http://schemas.microsoft.com/office/powerpoint/2010/main" val="1167341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8</a:t>
            </a:fld>
            <a:endParaRPr lang="en-US"/>
          </a:p>
        </p:txBody>
      </p:sp>
    </p:spTree>
    <p:extLst>
      <p:ext uri="{BB962C8B-B14F-4D97-AF65-F5344CB8AC3E}">
        <p14:creationId xmlns:p14="http://schemas.microsoft.com/office/powerpoint/2010/main" val="2433004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9</a:t>
            </a:fld>
            <a:endParaRPr lang="en-US"/>
          </a:p>
        </p:txBody>
      </p:sp>
    </p:spTree>
    <p:extLst>
      <p:ext uri="{BB962C8B-B14F-4D97-AF65-F5344CB8AC3E}">
        <p14:creationId xmlns:p14="http://schemas.microsoft.com/office/powerpoint/2010/main" val="308566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6"/>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2549264" y="2474314"/>
            <a:ext cx="5143502" cy="1948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312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53728"/>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4800" y="1733550"/>
            <a:ext cx="4040188"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2626" y="1253728"/>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26" y="1733550"/>
            <a:ext cx="4041775" cy="29718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6248400" y="4705350"/>
            <a:ext cx="1981200" cy="3429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2819400" y="4705350"/>
            <a:ext cx="2895600" cy="3429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314450"/>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3057525"/>
            <a:ext cx="7772400" cy="1628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2548893" y="2548891"/>
            <a:ext cx="51435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81000"/>
            <a:ext cx="7467600" cy="74295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p>
        </p:txBody>
      </p:sp>
      <p:sp>
        <p:nvSpPr>
          <p:cNvPr id="3" name="Content Placeholder 2"/>
          <p:cNvSpPr>
            <a:spLocks noGrp="1"/>
          </p:cNvSpPr>
          <p:nvPr>
            <p:ph idx="1"/>
          </p:nvPr>
        </p:nvSpPr>
        <p:spPr>
          <a:xfrm>
            <a:off x="822960" y="1200150"/>
            <a:ext cx="7543801" cy="3429000"/>
          </a:xfrm>
        </p:spPr>
        <p:txBody>
          <a:bodyPr/>
          <a:lstStyle>
            <a:lvl1pPr marL="7938" indent="-7938">
              <a:tabLst/>
              <a:defRPr sz="2800" baseline="0"/>
            </a:lvl1pPr>
            <a:lvl2pPr marL="404813" indent="-254000">
              <a:tabLst/>
              <a:defRPr sz="2400" baseline="0"/>
            </a:lvl2pPr>
            <a:lvl3pPr marL="515938" indent="-228600">
              <a:tabLst/>
              <a:defRPr sz="2000" baseline="0"/>
            </a:lvl3pPr>
            <a:lvl4pPr marL="690563" indent="-265113">
              <a:tabLst/>
              <a:defRPr sz="1600" baseline="0"/>
            </a:lvl4pPr>
            <a:lvl5pPr marL="801688" indent="-239713">
              <a:tabLst/>
              <a:defRPr sz="1400"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1/15/2025</a:t>
            </a:fld>
            <a:endParaRPr lang="en-US"/>
          </a:p>
        </p:txBody>
      </p:sp>
      <p:sp>
        <p:nvSpPr>
          <p:cNvPr id="5" name="Footer Placeholder 4"/>
          <p:cNvSpPr>
            <a:spLocks noGrp="1"/>
          </p:cNvSpPr>
          <p:nvPr>
            <p:ph type="ftr" sz="quarter" idx="11"/>
          </p:nvPr>
        </p:nvSpPr>
        <p:spPr>
          <a:xfrm>
            <a:off x="2764640" y="5029201"/>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525"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275725723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1/15/2025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2556759" y="2481809"/>
            <a:ext cx="5143502" cy="1798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2472584" y="2548889"/>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1045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3"/>
            <a:ext cx="3703320" cy="30175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1/15/2025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935320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4650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1/15/2025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1237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60419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1/15/2025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84758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t>1/15/2025</a:t>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46164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1/15/2025</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6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267728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510778"/>
            <a:ext cx="3890964" cy="1298972"/>
          </a:xfrm>
        </p:spPr>
        <p:txBody>
          <a:bodyPr/>
          <a:lstStyle>
            <a:lvl1pPr algn="ctr">
              <a:defRPr sz="24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4572000" y="2876550"/>
            <a:ext cx="3886200" cy="1676400"/>
          </a:xfrm>
        </p:spPr>
        <p:txBody>
          <a:bodyPr/>
          <a:lstStyle>
            <a:lvl1pPr marL="0" indent="0" algn="ctr">
              <a:spcBef>
                <a:spcPts val="675"/>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7239000" y="4705350"/>
            <a:ext cx="1219200" cy="3429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4705350"/>
            <a:ext cx="1905000" cy="3429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4572000" y="4705350"/>
            <a:ext cx="765174" cy="3429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5518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2518606" y="2473636"/>
            <a:ext cx="5143502" cy="19622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2442604" y="2560132"/>
            <a:ext cx="5143502"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84301"/>
            <a:ext cx="7543801"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2" y="4844840"/>
            <a:ext cx="1854203" cy="273844"/>
          </a:xfrm>
          <a:prstGeom prst="rect">
            <a:avLst/>
          </a:prstGeom>
        </p:spPr>
        <p:txBody>
          <a:bodyPr vert="horz" lIns="91440" tIns="45720" rIns="91440" bIns="45720" rtlCol="0" anchor="ctr"/>
          <a:lstStyle>
            <a:lvl1pPr algn="l">
              <a:defRPr sz="675">
                <a:solidFill>
                  <a:srgbClr val="FFFFFF"/>
                </a:solidFill>
              </a:defRPr>
            </a:lvl1pPr>
          </a:lstStyle>
          <a:p>
            <a:fld id="{240CDC23-E565-C848-9AF6-12BD09C53D91}" type="datetimeFigureOut">
              <a:rPr lang="en-US" smtClean="0"/>
              <a:t>1/15/2025</a:t>
            </a:fld>
            <a:endParaRPr lang="en-US"/>
          </a:p>
        </p:txBody>
      </p:sp>
      <p:sp>
        <p:nvSpPr>
          <p:cNvPr id="5" name="Footer Placeholder 4"/>
          <p:cNvSpPr>
            <a:spLocks noGrp="1"/>
          </p:cNvSpPr>
          <p:nvPr>
            <p:ph type="ftr" sz="quarter" idx="3"/>
          </p:nvPr>
        </p:nvSpPr>
        <p:spPr>
          <a:xfrm>
            <a:off x="2764640" y="4844840"/>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5" y="4844840"/>
            <a:ext cx="984019" cy="273844"/>
          </a:xfrm>
          <a:prstGeom prst="rect">
            <a:avLst/>
          </a:prstGeom>
        </p:spPr>
        <p:txBody>
          <a:bodyPr vert="horz" lIns="91440" tIns="45720" rIns="91440" bIns="45720" rtlCol="0" anchor="ctr"/>
          <a:lstStyle>
            <a:lvl1pPr algn="r">
              <a:defRPr sz="788">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9741941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02" r:id="rId10"/>
    <p:sldLayoutId id="2147483709"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pic>
        <p:nvPicPr>
          <p:cNvPr id="3" name="Picture 3" descr="Diagram&#10;&#10;Description automatically generated">
            <a:extLst>
              <a:ext uri="{FF2B5EF4-FFF2-40B4-BE49-F238E27FC236}">
                <a16:creationId xmlns:a16="http://schemas.microsoft.com/office/drawing/2014/main" id="{5FB92E2C-E006-24EE-2364-E1EDFFAA19FE}"/>
              </a:ext>
            </a:extLst>
          </p:cNvPr>
          <p:cNvPicPr>
            <a:picLocks noChangeAspect="1"/>
          </p:cNvPicPr>
          <p:nvPr/>
        </p:nvPicPr>
        <p:blipFill>
          <a:blip r:embed="rId3"/>
          <a:stretch>
            <a:fillRect/>
          </a:stretch>
        </p:blipFill>
        <p:spPr>
          <a:xfrm>
            <a:off x="3295650" y="1386783"/>
            <a:ext cx="5627913" cy="3179556"/>
          </a:xfrm>
          <a:prstGeom prst="rect">
            <a:avLst/>
          </a:prstGeom>
        </p:spPr>
      </p:pic>
    </p:spTree>
    <p:extLst>
      <p:ext uri="{BB962C8B-B14F-4D97-AF65-F5344CB8AC3E}">
        <p14:creationId xmlns:p14="http://schemas.microsoft.com/office/powerpoint/2010/main" val="222526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3321231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pic>
        <p:nvPicPr>
          <p:cNvPr id="3" name="Picture 3" descr="Diagram&#10;&#10;Description automatically generated">
            <a:extLst>
              <a:ext uri="{FF2B5EF4-FFF2-40B4-BE49-F238E27FC236}">
                <a16:creationId xmlns:a16="http://schemas.microsoft.com/office/drawing/2014/main" id="{5FB92E2C-E006-24EE-2364-E1EDFFAA19FE}"/>
              </a:ext>
            </a:extLst>
          </p:cNvPr>
          <p:cNvPicPr>
            <a:picLocks noChangeAspect="1"/>
          </p:cNvPicPr>
          <p:nvPr/>
        </p:nvPicPr>
        <p:blipFill>
          <a:blip r:embed="rId3"/>
          <a:stretch>
            <a:fillRect/>
          </a:stretch>
        </p:blipFill>
        <p:spPr>
          <a:xfrm>
            <a:off x="3295650" y="1386783"/>
            <a:ext cx="5627913" cy="3179556"/>
          </a:xfrm>
          <a:prstGeom prst="rect">
            <a:avLst/>
          </a:prstGeom>
        </p:spPr>
      </p:pic>
    </p:spTree>
    <p:extLst>
      <p:ext uri="{BB962C8B-B14F-4D97-AF65-F5344CB8AC3E}">
        <p14:creationId xmlns:p14="http://schemas.microsoft.com/office/powerpoint/2010/main" val="4217282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DA4D3D71-EED3-FD92-33F9-8BD9429EB17A}"/>
              </a:ext>
            </a:extLst>
          </p:cNvPr>
          <p:cNvPicPr>
            <a:picLocks noChangeAspect="1"/>
          </p:cNvPicPr>
          <p:nvPr/>
        </p:nvPicPr>
        <p:blipFill>
          <a:blip r:embed="rId3"/>
          <a:stretch>
            <a:fillRect/>
          </a:stretch>
        </p:blipFill>
        <p:spPr>
          <a:xfrm>
            <a:off x="3261632" y="1155031"/>
            <a:ext cx="5723164" cy="3547813"/>
          </a:xfrm>
          <a:prstGeom prst="rect">
            <a:avLst/>
          </a:prstGeom>
        </p:spPr>
      </p:pic>
    </p:spTree>
    <p:extLst>
      <p:ext uri="{BB962C8B-B14F-4D97-AF65-F5344CB8AC3E}">
        <p14:creationId xmlns:p14="http://schemas.microsoft.com/office/powerpoint/2010/main" val="8202836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16914"/>
            <a:ext cx="8534400" cy="857250"/>
          </a:xfrm>
        </p:spPr>
        <p:txBody>
          <a:bodyPr/>
          <a:lstStyle/>
          <a:p>
            <a:r>
              <a:rPr lang="en-US" dirty="0"/>
              <a:t>Text Normalization</a:t>
            </a:r>
          </a:p>
        </p:txBody>
      </p:sp>
      <p:sp>
        <p:nvSpPr>
          <p:cNvPr id="20483" name="Rectangle 3"/>
          <p:cNvSpPr>
            <a:spLocks noGrp="1" noChangeArrowheads="1"/>
          </p:cNvSpPr>
          <p:nvPr>
            <p:ph idx="1"/>
          </p:nvPr>
        </p:nvSpPr>
        <p:spPr>
          <a:xfrm>
            <a:off x="914400" y="1352550"/>
            <a:ext cx="7772400" cy="3200400"/>
          </a:xfrm>
        </p:spPr>
        <p:txBody>
          <a:bodyPr/>
          <a:lstStyle/>
          <a:p>
            <a:pPr>
              <a:lnSpc>
                <a:spcPct val="90000"/>
              </a:lnSpc>
            </a:pPr>
            <a:r>
              <a:rPr lang="en-US" sz="3200" dirty="0"/>
              <a:t>Every NLP task requires text normalization: </a:t>
            </a:r>
          </a:p>
          <a:p>
            <a:pPr marL="914400" lvl="1" indent="-457200">
              <a:lnSpc>
                <a:spcPct val="90000"/>
              </a:lnSpc>
              <a:buFont typeface="+mj-lt"/>
              <a:buAutoNum type="arabicPeriod"/>
            </a:pPr>
            <a:r>
              <a:rPr lang="en-US" sz="2800" dirty="0"/>
              <a:t>Tokenizing (segmenting) words</a:t>
            </a:r>
          </a:p>
          <a:p>
            <a:pPr marL="914400" lvl="1" indent="-457200">
              <a:lnSpc>
                <a:spcPct val="90000"/>
              </a:lnSpc>
              <a:buFont typeface="+mj-lt"/>
              <a:buAutoNum type="arabicPeriod"/>
            </a:pPr>
            <a:r>
              <a:rPr lang="en-US" sz="2800" dirty="0"/>
              <a:t>Normalizing word formats</a:t>
            </a:r>
          </a:p>
          <a:p>
            <a:pPr marL="914400" lvl="1" indent="-457200">
              <a:lnSpc>
                <a:spcPct val="90000"/>
              </a:lnSpc>
              <a:buFont typeface="+mj-lt"/>
              <a:buAutoNum type="arabicPeriod"/>
            </a:pPr>
            <a:r>
              <a:rPr lang="en-US" sz="2800" dirty="0"/>
              <a:t>Segmenting sentences</a:t>
            </a:r>
            <a:endParaRPr lang="en-US" sz="2000" b="1" dirty="0">
              <a:latin typeface="Courier" charset="0"/>
            </a:endParaRPr>
          </a:p>
          <a:p>
            <a:pPr>
              <a:lnSpc>
                <a:spcPct val="90000"/>
              </a:lnSpc>
            </a:pPr>
            <a:endParaRPr lang="en-US" sz="1800" b="1" dirty="0">
              <a:latin typeface="Courier" charset="0"/>
            </a:endParaRPr>
          </a:p>
          <a:p>
            <a:pPr>
              <a:lnSpc>
                <a:spcPct val="90000"/>
              </a:lnSpc>
            </a:pPr>
            <a:endParaRPr lang="en-US" sz="1800" dirty="0"/>
          </a:p>
        </p:txBody>
      </p:sp>
    </p:spTree>
    <p:extLst>
      <p:ext uri="{BB962C8B-B14F-4D97-AF65-F5344CB8AC3E}">
        <p14:creationId xmlns:p14="http://schemas.microsoft.com/office/powerpoint/2010/main" val="61545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609600" y="1200150"/>
            <a:ext cx="8168640" cy="36576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"tr"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Tree>
    <p:extLst>
      <p:ext uri="{BB962C8B-B14F-4D97-AF65-F5344CB8AC3E}">
        <p14:creationId xmlns:p14="http://schemas.microsoft.com/office/powerpoint/2010/main" val="415566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304800" y="752475"/>
            <a:ext cx="8534400" cy="3790950"/>
          </a:xfrm>
        </p:spPr>
        <p:txBody>
          <a:bodyPr>
            <a:normAutofit fontScale="92500" lnSpcReduction="20000"/>
          </a:bodyPr>
          <a:lstStyle/>
          <a:p>
            <a:r>
              <a:rPr lang="en-US" dirty="0"/>
              <a:t>(Inspired by Ken Church’s UNIX for Poets.)</a:t>
            </a:r>
          </a:p>
          <a:p>
            <a:r>
              <a:rPr lang="en-US" dirty="0"/>
              <a:t>Given a text file, output the word tokens and their frequencies</a:t>
            </a:r>
          </a:p>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a:t>
            </a:r>
          </a:p>
          <a:p>
            <a:pPr marL="0" indent="0">
              <a:buNone/>
            </a:pPr>
            <a:r>
              <a:rPr lang="fr-FR" sz="2000" dirty="0">
                <a:latin typeface="Courier"/>
                <a:cs typeface="Courier"/>
              </a:rPr>
              <a:t>     | </a:t>
            </a:r>
            <a:r>
              <a:rPr lang="en-US" sz="2000" dirty="0">
                <a:latin typeface="Courier"/>
                <a:cs typeface="Courier"/>
              </a:rPr>
              <a:t>sort </a:t>
            </a:r>
          </a:p>
          <a:p>
            <a:pPr marL="0" indent="0">
              <a:buNone/>
            </a:pPr>
            <a:r>
              <a:rPr lang="en-US" sz="2000" dirty="0">
                <a:latin typeface="Courier"/>
                <a:cs typeface="Courier"/>
              </a:rPr>
              <a:t>     | </a:t>
            </a:r>
            <a:r>
              <a:rPr lang="en-US" sz="2000" dirty="0" err="1">
                <a:latin typeface="Courier"/>
                <a:cs typeface="Courier"/>
              </a:rPr>
              <a:t>uniq</a:t>
            </a:r>
            <a:r>
              <a:rPr lang="en-US" sz="2000" dirty="0">
                <a:latin typeface="Courier"/>
                <a:cs typeface="Courier"/>
              </a:rPr>
              <a:t> –c </a:t>
            </a:r>
          </a:p>
          <a:p>
            <a:pPr marL="0" indent="0">
              <a:buNone/>
            </a:pPr>
            <a:endParaRPr lang="en-US" sz="1400" dirty="0">
              <a:latin typeface="Courier"/>
              <a:cs typeface="Courier"/>
            </a:endParaRPr>
          </a:p>
          <a:p>
            <a:pPr marL="0" indent="0">
              <a:buNone/>
            </a:pPr>
            <a:r>
              <a:rPr lang="en-US" sz="1400" dirty="0">
                <a:latin typeface="Courier"/>
                <a:cs typeface="Courier"/>
              </a:rPr>
              <a:t>1945 A</a:t>
            </a:r>
          </a:p>
          <a:p>
            <a:pPr marL="0" indent="0">
              <a:buNone/>
            </a:pPr>
            <a:r>
              <a:rPr lang="en-US" sz="1400" dirty="0">
                <a:latin typeface="Courier"/>
                <a:cs typeface="Courier"/>
              </a:rPr>
              <a:t>  72 AARON</a:t>
            </a:r>
          </a:p>
          <a:p>
            <a:pPr marL="0" indent="0">
              <a:buNone/>
            </a:pPr>
            <a:r>
              <a:rPr lang="en-US" sz="1400" dirty="0">
                <a:latin typeface="Courier"/>
                <a:cs typeface="Courier"/>
              </a:rPr>
              <a:t>  19 ABBESS</a:t>
            </a:r>
          </a:p>
          <a:p>
            <a:pPr marL="0" indent="0">
              <a:buNone/>
            </a:pPr>
            <a:r>
              <a:rPr lang="en-US" sz="1400" dirty="0">
                <a:latin typeface="Courier"/>
                <a:cs typeface="Courier"/>
              </a:rPr>
              <a:t>   5 ABBOT</a:t>
            </a:r>
          </a:p>
          <a:p>
            <a:pPr marL="0" indent="0">
              <a:buNone/>
            </a:pPr>
            <a:r>
              <a:rPr lang="en-US" sz="1400" dirty="0">
                <a:latin typeface="Courier"/>
                <a:cs typeface="Courier"/>
              </a:rPr>
              <a:t> ... ...</a:t>
            </a:r>
          </a:p>
          <a:p>
            <a:pPr marL="0" indent="0">
              <a:buNone/>
            </a:pPr>
            <a:r>
              <a:rPr lang="it-IT" sz="1200" dirty="0">
                <a:latin typeface="Courier"/>
                <a:cs typeface="Courier"/>
              </a:rPr>
              <a:t> </a:t>
            </a:r>
            <a:r>
              <a:rPr lang="en-US" sz="1200" dirty="0">
                <a:latin typeface="Courier"/>
                <a:cs typeface="Courier"/>
              </a:rPr>
              <a:t>   </a:t>
            </a:r>
            <a:endParaRPr lang="en-US" dirty="0"/>
          </a:p>
        </p:txBody>
      </p:sp>
      <p:sp>
        <p:nvSpPr>
          <p:cNvPr id="5" name="TextBox 4"/>
          <p:cNvSpPr txBox="1"/>
          <p:nvPr/>
        </p:nvSpPr>
        <p:spPr>
          <a:xfrm>
            <a:off x="1905000" y="3543062"/>
            <a:ext cx="1154320" cy="1600438"/>
          </a:xfrm>
          <a:prstGeom prst="rect">
            <a:avLst/>
          </a:prstGeom>
          <a:noFill/>
        </p:spPr>
        <p:txBody>
          <a:bodyPr wrap="none" rtlCol="0">
            <a:spAutoFit/>
          </a:bodyPr>
          <a:lstStyle/>
          <a:p>
            <a:pPr marL="0" indent="0">
              <a:buNone/>
            </a:pPr>
            <a:r>
              <a:rPr lang="it-IT" sz="1400" dirty="0">
                <a:latin typeface="Courier"/>
                <a:cs typeface="Courier"/>
              </a:rPr>
              <a:t>25 Aaron</a:t>
            </a:r>
          </a:p>
          <a:p>
            <a:pPr marL="0" indent="0">
              <a:buNone/>
            </a:pPr>
            <a:r>
              <a:rPr lang="it-IT" sz="1400" dirty="0">
                <a:latin typeface="Courier"/>
                <a:cs typeface="Courier"/>
              </a:rPr>
              <a:t> 6 Abate</a:t>
            </a:r>
          </a:p>
          <a:p>
            <a:pPr marL="0" indent="0">
              <a:buNone/>
            </a:pPr>
            <a:r>
              <a:rPr lang="it-IT" sz="1400" dirty="0">
                <a:latin typeface="Courier"/>
                <a:cs typeface="Courier"/>
              </a:rPr>
              <a:t> 1 </a:t>
            </a:r>
            <a:r>
              <a:rPr lang="it-IT" sz="1400" dirty="0" err="1">
                <a:latin typeface="Courier"/>
                <a:cs typeface="Courier"/>
              </a:rPr>
              <a:t>Abates</a:t>
            </a:r>
            <a:endParaRPr lang="it-IT" sz="1400" dirty="0">
              <a:latin typeface="Courier"/>
              <a:cs typeface="Courier"/>
            </a:endParaRPr>
          </a:p>
          <a:p>
            <a:pPr marL="0" indent="0">
              <a:buNone/>
            </a:pPr>
            <a:r>
              <a:rPr lang="it-IT" sz="1400" dirty="0">
                <a:latin typeface="Courier"/>
                <a:cs typeface="Courier"/>
              </a:rPr>
              <a:t> 5 </a:t>
            </a:r>
            <a:r>
              <a:rPr lang="it-IT" sz="1400" dirty="0" err="1">
                <a:latin typeface="Courier"/>
                <a:cs typeface="Courier"/>
              </a:rPr>
              <a:t>Abbess</a:t>
            </a:r>
            <a:endParaRPr lang="it-IT" sz="1400" dirty="0">
              <a:latin typeface="Courier"/>
              <a:cs typeface="Courier"/>
            </a:endParaRPr>
          </a:p>
          <a:p>
            <a:pPr marL="0" indent="0">
              <a:buNone/>
            </a:pPr>
            <a:r>
              <a:rPr lang="it-IT" sz="1400" dirty="0">
                <a:latin typeface="Courier"/>
                <a:cs typeface="Courier"/>
              </a:rPr>
              <a:t> 6 Abbey</a:t>
            </a:r>
          </a:p>
          <a:p>
            <a:pPr marL="0" indent="0">
              <a:buNone/>
            </a:pPr>
            <a:r>
              <a:rPr lang="it-IT" sz="1400" dirty="0">
                <a:latin typeface="Courier"/>
                <a:cs typeface="Courier"/>
              </a:rPr>
              <a:t> 3 Abbot</a:t>
            </a:r>
            <a:endParaRPr lang="en-US" sz="1400" dirty="0">
              <a:latin typeface="+mn-lt"/>
            </a:endParaRPr>
          </a:p>
          <a:p>
            <a:pPr marL="0" indent="0">
              <a:buNone/>
            </a:pPr>
            <a:r>
              <a:rPr lang="en-US" sz="1400" dirty="0">
                <a:latin typeface="+mn-lt"/>
                <a:cs typeface="Courier"/>
              </a:rPr>
              <a:t>....   …</a:t>
            </a:r>
            <a:endParaRPr lang="en-US" sz="1400" dirty="0">
              <a:latin typeface="Courier"/>
              <a:cs typeface="Courier"/>
            </a:endParaRPr>
          </a:p>
        </p:txBody>
      </p:sp>
      <p:sp>
        <p:nvSpPr>
          <p:cNvPr id="6" name="Rectangle 5"/>
          <p:cNvSpPr/>
          <p:nvPr/>
        </p:nvSpPr>
        <p:spPr bwMode="auto">
          <a:xfrm>
            <a:off x="5715000" y="1581150"/>
            <a:ext cx="34290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Change all non-alpha </a:t>
            </a:r>
            <a:r>
              <a:rPr kumimoji="0" lang="en-US" sz="1600" b="0" i="0" u="none" strike="noStrike" cap="none" normalizeH="0" baseline="0" dirty="0">
                <a:ln>
                  <a:noFill/>
                </a:ln>
                <a:solidFill>
                  <a:schemeClr val="tx1"/>
                </a:solidFill>
                <a:effectLst/>
                <a:latin typeface="Lucida Sans" pitchFamily="-65" charset="0"/>
              </a:rPr>
              <a:t>to</a:t>
            </a:r>
            <a:r>
              <a:rPr kumimoji="0" lang="en-US" sz="1600" b="0" i="0" u="none" strike="noStrike" cap="none" normalizeH="0" dirty="0">
                <a:ln>
                  <a:noFill/>
                </a:ln>
                <a:solidFill>
                  <a:schemeClr val="tx1"/>
                </a:solidFill>
                <a:effectLst/>
                <a:latin typeface="Lucida Sans" pitchFamily="-65" charset="0"/>
              </a:rPr>
              <a:t> newlines</a:t>
            </a:r>
            <a:endParaRPr kumimoji="0" lang="en-US" sz="1600" b="0" i="0" u="none" strike="noStrike" cap="none" normalizeH="0" baseline="0" dirty="0">
              <a:ln>
                <a:noFill/>
              </a:ln>
              <a:solidFill>
                <a:schemeClr val="tx1"/>
              </a:solidFill>
              <a:effectLst/>
              <a:latin typeface="Lucida Sans" pitchFamily="-65" charset="0"/>
            </a:endParaRPr>
          </a:p>
        </p:txBody>
      </p:sp>
      <p:sp>
        <p:nvSpPr>
          <p:cNvPr id="7" name="Rectangle 6"/>
          <p:cNvSpPr/>
          <p:nvPr/>
        </p:nvSpPr>
        <p:spPr bwMode="auto">
          <a:xfrm>
            <a:off x="2667000" y="1962150"/>
            <a:ext cx="27432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Sort in alphabetical order</a:t>
            </a:r>
            <a:endParaRPr kumimoji="0" lang="en-US" sz="1600" b="0" i="0" u="none" strike="noStrike" cap="none" normalizeH="0" baseline="0" dirty="0">
              <a:ln>
                <a:noFill/>
              </a:ln>
              <a:solidFill>
                <a:schemeClr val="tx1"/>
              </a:solidFill>
              <a:effectLst/>
              <a:latin typeface="Lucida Sans" pitchFamily="-65" charset="0"/>
            </a:endParaRPr>
          </a:p>
        </p:txBody>
      </p:sp>
      <p:sp>
        <p:nvSpPr>
          <p:cNvPr id="8" name="Rectangle 7"/>
          <p:cNvSpPr/>
          <p:nvPr/>
        </p:nvSpPr>
        <p:spPr bwMode="auto">
          <a:xfrm>
            <a:off x="3200400" y="2343150"/>
            <a:ext cx="2971800" cy="304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Lucida Sans" pitchFamily="-65" charset="0"/>
              </a:rPr>
              <a:t>Merge and count each type</a:t>
            </a:r>
            <a:endParaRPr kumimoji="0" lang="en-US" sz="1600" b="0" i="0" u="none" strike="noStrike" cap="none" normalizeH="0" baseline="0" dirty="0">
              <a:ln>
                <a:noFill/>
              </a:ln>
              <a:solidFill>
                <a:schemeClr val="tx1"/>
              </a:solidFill>
              <a:effectLst/>
              <a:latin typeface="Lucida Sans" pitchFamily="-65" charset="0"/>
            </a:endParaRPr>
          </a:p>
        </p:txBody>
      </p:sp>
    </p:spTree>
    <p:extLst>
      <p:ext uri="{BB962C8B-B14F-4D97-AF65-F5344CB8AC3E}">
        <p14:creationId xmlns:p14="http://schemas.microsoft.com/office/powerpoint/2010/main" val="39732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fr-FR" sz="1400" dirty="0">
                <a:latin typeface="Courier"/>
                <a:cs typeface="Courier"/>
              </a:rPr>
              <a:t>THE</a:t>
            </a:r>
          </a:p>
          <a:p>
            <a:pPr marL="0" indent="0">
              <a:buNone/>
            </a:pPr>
            <a:r>
              <a:rPr lang="fr-FR" sz="1400" dirty="0">
                <a:latin typeface="Courier"/>
                <a:cs typeface="Courier"/>
              </a:rPr>
              <a:t>SONNETS</a:t>
            </a:r>
          </a:p>
          <a:p>
            <a:pPr marL="0" indent="0">
              <a:buNone/>
            </a:pPr>
            <a:r>
              <a:rPr lang="fr-FR" sz="1400" dirty="0">
                <a:latin typeface="Courier"/>
                <a:cs typeface="Courier"/>
              </a:rPr>
              <a:t>by</a:t>
            </a:r>
          </a:p>
          <a:p>
            <a:pPr marL="0" indent="0">
              <a:buNone/>
            </a:pPr>
            <a:r>
              <a:rPr lang="fr-FR" sz="1400" dirty="0">
                <a:latin typeface="Courier"/>
                <a:cs typeface="Courier"/>
              </a:rPr>
              <a:t>William</a:t>
            </a:r>
          </a:p>
          <a:p>
            <a:pPr marL="0" indent="0">
              <a:buNone/>
            </a:pPr>
            <a:r>
              <a:rPr lang="fr-FR" sz="1400" dirty="0">
                <a:latin typeface="Courier"/>
                <a:cs typeface="Courier"/>
              </a:rPr>
              <a:t>Shakespeare</a:t>
            </a:r>
          </a:p>
          <a:p>
            <a:pPr marL="0" indent="0">
              <a:buNone/>
            </a:pPr>
            <a:r>
              <a:rPr lang="fr-FR" sz="1400" dirty="0" err="1">
                <a:latin typeface="Courier"/>
                <a:cs typeface="Courier"/>
              </a:rPr>
              <a:t>From</a:t>
            </a:r>
            <a:endParaRPr lang="fr-FR" sz="1400" dirty="0">
              <a:latin typeface="Courier"/>
              <a:cs typeface="Courier"/>
            </a:endParaRPr>
          </a:p>
          <a:p>
            <a:pPr marL="0" indent="0">
              <a:buNone/>
            </a:pPr>
            <a:r>
              <a:rPr lang="fr-FR" sz="1400" dirty="0" err="1">
                <a:latin typeface="Courier"/>
                <a:cs typeface="Courier"/>
              </a:rPr>
              <a:t>fairest</a:t>
            </a:r>
            <a:endParaRPr lang="fr-FR" sz="1400" dirty="0">
              <a:latin typeface="Courier"/>
              <a:cs typeface="Courier"/>
            </a:endParaRPr>
          </a:p>
          <a:p>
            <a:pPr marL="0" indent="0">
              <a:buNone/>
            </a:pPr>
            <a:r>
              <a:rPr lang="fr-FR" sz="1400" dirty="0" err="1">
                <a:latin typeface="Courier"/>
                <a:cs typeface="Courier"/>
              </a:rPr>
              <a:t>creatures</a:t>
            </a:r>
            <a:endParaRPr lang="fr-FR" sz="1400" dirty="0">
              <a:latin typeface="Courier"/>
              <a:cs typeface="Courier"/>
            </a:endParaRPr>
          </a:p>
          <a:p>
            <a:pPr marL="0" indent="0">
              <a:buNone/>
            </a:pPr>
            <a:r>
              <a:rPr lang="en-US" sz="1400" dirty="0">
                <a:latin typeface="Courier"/>
                <a:cs typeface="Courier"/>
              </a:rPr>
              <a:t>W</a:t>
            </a:r>
            <a:r>
              <a:rPr lang="fr-FR" sz="1400" dirty="0">
                <a:latin typeface="Courier"/>
                <a:cs typeface="Courier"/>
              </a:rPr>
              <a:t>e</a:t>
            </a:r>
          </a:p>
          <a:p>
            <a:pPr marL="0" indent="0">
              <a:buNone/>
            </a:pPr>
            <a:r>
              <a:rPr lang="fr-FR" sz="1400" dirty="0">
                <a:latin typeface="Courier"/>
                <a:cs typeface="Courier"/>
              </a:rPr>
              <a:t>...</a:t>
            </a:r>
            <a:r>
              <a:rPr lang="it-IT" sz="1000" dirty="0">
                <a:latin typeface="Courier"/>
                <a:cs typeface="Courier"/>
              </a:rPr>
              <a:t> </a:t>
            </a:r>
            <a:r>
              <a:rPr lang="en-US" sz="1000" dirty="0">
                <a:latin typeface="Courier"/>
                <a:cs typeface="Courier"/>
              </a:rPr>
              <a:t>   </a:t>
            </a:r>
            <a:endParaRPr lang="en-US" sz="1600" dirty="0"/>
          </a:p>
        </p:txBody>
      </p:sp>
    </p:spTree>
    <p:extLst>
      <p:ext uri="{BB962C8B-B14F-4D97-AF65-F5344CB8AC3E}">
        <p14:creationId xmlns:p14="http://schemas.microsoft.com/office/powerpoint/2010/main" val="3088748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fontScale="92500" lnSpcReduction="20000"/>
          </a:bodyPr>
          <a:lstStyle/>
          <a:p>
            <a:pPr marL="0" indent="0">
              <a:buNone/>
            </a:pPr>
            <a:r>
              <a:rPr lang="fr-FR" sz="2000" dirty="0">
                <a:latin typeface="Courier"/>
                <a:cs typeface="Courier"/>
              </a:rPr>
              <a:t>tr -</a:t>
            </a:r>
            <a:r>
              <a:rPr lang="fr-FR" sz="2000" dirty="0" err="1">
                <a:latin typeface="Courier"/>
                <a:cs typeface="Courier"/>
              </a:rPr>
              <a:t>sc</a:t>
            </a:r>
            <a:r>
              <a:rPr lang="fr-FR" sz="2000" dirty="0">
                <a:latin typeface="Courier"/>
                <a:cs typeface="Courier"/>
              </a:rPr>
              <a:t> ’A-</a:t>
            </a:r>
            <a:r>
              <a:rPr lang="fr-FR" sz="2000" dirty="0" err="1">
                <a:latin typeface="Courier"/>
                <a:cs typeface="Courier"/>
              </a:rPr>
              <a:t>Za</a:t>
            </a:r>
            <a:r>
              <a:rPr lang="fr-FR" sz="2000" dirty="0">
                <a:latin typeface="Courier"/>
                <a:cs typeface="Courier"/>
              </a:rPr>
              <a:t>-z’ ’\n’ &lt; </a:t>
            </a:r>
            <a:r>
              <a:rPr lang="fr-FR" sz="2000" dirty="0" err="1">
                <a:latin typeface="Courier"/>
                <a:cs typeface="Courier"/>
              </a:rPr>
              <a:t>shakes.txt</a:t>
            </a:r>
            <a:r>
              <a:rPr lang="fr-FR" sz="2000" dirty="0">
                <a:latin typeface="Courier"/>
                <a:cs typeface="Courier"/>
              </a:rPr>
              <a:t> | sort | </a:t>
            </a:r>
            <a:r>
              <a:rPr lang="fr-FR" sz="2000" dirty="0" err="1">
                <a:latin typeface="Courier"/>
                <a:cs typeface="Courier"/>
              </a:rPr>
              <a:t>head</a:t>
            </a:r>
            <a:endParaRPr lang="fr-FR" sz="2000" dirty="0">
              <a:latin typeface="Courier"/>
              <a:cs typeface="Courier"/>
            </a:endParaRPr>
          </a:p>
          <a:p>
            <a:pPr marL="0" indent="0">
              <a:buNone/>
            </a:pPr>
            <a:endParaRPr lang="fr-FR" sz="1400" dirty="0">
              <a:latin typeface="Courier"/>
              <a:cs typeface="Courier"/>
            </a:endParaRP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a:t>
            </a:r>
          </a:p>
          <a:p>
            <a:pPr marL="0" indent="0">
              <a:buNone/>
            </a:pPr>
            <a:r>
              <a:rPr lang="en-US" sz="1400" dirty="0">
                <a:latin typeface="Courier"/>
                <a:cs typeface="Courier"/>
              </a:rPr>
              <a:t>...</a:t>
            </a:r>
            <a:r>
              <a:rPr lang="en-US" sz="1000" dirty="0">
                <a:latin typeface="Courier"/>
                <a:cs typeface="Courier"/>
              </a:rPr>
              <a:t>   </a:t>
            </a:r>
            <a:endParaRPr lang="en-US" sz="1600" dirty="0"/>
          </a:p>
        </p:txBody>
      </p:sp>
    </p:spTree>
    <p:extLst>
      <p:ext uri="{BB962C8B-B14F-4D97-AF65-F5344CB8AC3E}">
        <p14:creationId xmlns:p14="http://schemas.microsoft.com/office/powerpoint/2010/main" val="4175960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5750"/>
            <a:ext cx="7467600" cy="742950"/>
          </a:xfrm>
        </p:spPr>
        <p:txBody>
          <a:bodyPr/>
          <a:lstStyle/>
          <a:p>
            <a:r>
              <a:rPr lang="en-US" dirty="0"/>
              <a:t>More counting</a:t>
            </a:r>
          </a:p>
        </p:txBody>
      </p:sp>
      <p:sp>
        <p:nvSpPr>
          <p:cNvPr id="3" name="Content Placeholder 2"/>
          <p:cNvSpPr>
            <a:spLocks noGrp="1"/>
          </p:cNvSpPr>
          <p:nvPr>
            <p:ph idx="1"/>
          </p:nvPr>
        </p:nvSpPr>
        <p:spPr>
          <a:xfrm>
            <a:off x="228600" y="1123950"/>
            <a:ext cx="8763000" cy="3333750"/>
          </a:xfrm>
        </p:spPr>
        <p:txBody>
          <a:bodyPr/>
          <a:lstStyle/>
          <a:p>
            <a:r>
              <a:rPr lang="en-US" dirty="0"/>
              <a:t>Merging upper and lower case</a:t>
            </a:r>
            <a:endParaRPr lang="en-US" sz="1200" dirty="0">
              <a:latin typeface="Courier"/>
              <a:cs typeface="Courier"/>
            </a:endParaRPr>
          </a:p>
          <a:p>
            <a:pPr marL="0" indent="0">
              <a:buNone/>
            </a:pPr>
            <a:r>
              <a:rPr lang="en-US" sz="1600" dirty="0" err="1">
                <a:latin typeface="Courier"/>
                <a:cs typeface="Courier"/>
              </a:rPr>
              <a:t>tr</a:t>
            </a:r>
            <a:r>
              <a:rPr lang="en-US" sz="1600" dirty="0">
                <a:latin typeface="Courier"/>
                <a:cs typeface="Courier"/>
              </a:rPr>
              <a:t> ‘A-Z’ ‘a-z</a:t>
            </a:r>
            <a:r>
              <a:rPr lang="fr-FR" sz="1600" dirty="0">
                <a:latin typeface="Courier"/>
                <a:cs typeface="Courier"/>
              </a:rPr>
              <a:t>’ &lt; </a:t>
            </a:r>
            <a:r>
              <a:rPr lang="fr-FR" sz="1600" dirty="0" err="1">
                <a:latin typeface="Courier"/>
                <a:cs typeface="Courier"/>
              </a:rPr>
              <a:t>shakes.txt</a:t>
            </a:r>
            <a:r>
              <a:rPr lang="fr-FR" sz="1600" dirty="0">
                <a:latin typeface="Courier"/>
                <a:cs typeface="Courier"/>
              </a:rPr>
              <a:t> | tr </a:t>
            </a:r>
            <a:r>
              <a:rPr lang="en-US" sz="1600" dirty="0">
                <a:latin typeface="Courier"/>
                <a:cs typeface="Courier"/>
              </a:rPr>
              <a:t>–</a:t>
            </a:r>
            <a:r>
              <a:rPr lang="fr-FR" sz="1600" dirty="0" err="1">
                <a:latin typeface="Courier"/>
                <a:cs typeface="Courier"/>
              </a:rPr>
              <a:t>sc</a:t>
            </a:r>
            <a:r>
              <a:rPr lang="fr-FR" sz="1600" dirty="0">
                <a:latin typeface="Courier"/>
                <a:cs typeface="Courier"/>
              </a:rPr>
              <a:t> ‘A-</a:t>
            </a:r>
            <a:r>
              <a:rPr lang="fr-FR" sz="1600" dirty="0" err="1">
                <a:latin typeface="Courier"/>
                <a:cs typeface="Courier"/>
              </a:rPr>
              <a:t>Za</a:t>
            </a:r>
            <a:r>
              <a:rPr lang="fr-FR" sz="1600" dirty="0">
                <a:latin typeface="Courier"/>
                <a:cs typeface="Courier"/>
              </a:rPr>
              <a:t>-z’ ‘\n’ | sort | </a:t>
            </a:r>
            <a:r>
              <a:rPr lang="fr-FR" sz="1600" dirty="0" err="1">
                <a:latin typeface="Courier"/>
                <a:cs typeface="Courier"/>
              </a:rPr>
              <a:t>uniq</a:t>
            </a:r>
            <a:r>
              <a:rPr lang="fr-FR" sz="1600" dirty="0">
                <a:latin typeface="Courier"/>
                <a:cs typeface="Courier"/>
              </a:rPr>
              <a:t> </a:t>
            </a:r>
            <a:r>
              <a:rPr lang="en-US" sz="1600" dirty="0">
                <a:latin typeface="Courier"/>
                <a:cs typeface="Courier"/>
              </a:rPr>
              <a:t>–</a:t>
            </a:r>
            <a:r>
              <a:rPr lang="fr-FR" sz="1600" dirty="0">
                <a:latin typeface="Courier"/>
                <a:cs typeface="Courier"/>
              </a:rPr>
              <a:t>c </a:t>
            </a:r>
            <a:endParaRPr lang="en-US" dirty="0"/>
          </a:p>
          <a:p>
            <a:r>
              <a:rPr lang="en-US" dirty="0"/>
              <a:t>Sorting the counts</a:t>
            </a:r>
          </a:p>
          <a:p>
            <a:pPr marL="0" indent="0">
              <a:buNone/>
            </a:pPr>
            <a:r>
              <a:rPr lang="en-US" sz="1400" dirty="0" err="1">
                <a:latin typeface="Courier"/>
                <a:cs typeface="Courier"/>
              </a:rPr>
              <a:t>tr</a:t>
            </a:r>
            <a:r>
              <a:rPr lang="en-US" sz="1400" dirty="0">
                <a:latin typeface="Courier"/>
                <a:cs typeface="Courier"/>
              </a:rPr>
              <a:t> ‘A-Z’ ‘a-z</a:t>
            </a:r>
            <a:r>
              <a:rPr lang="fr-FR" sz="1400" dirty="0">
                <a:latin typeface="Courier"/>
                <a:cs typeface="Courier"/>
              </a:rPr>
              <a:t>’ &lt; </a:t>
            </a:r>
            <a:r>
              <a:rPr lang="fr-FR" sz="1400" dirty="0" err="1">
                <a:latin typeface="Courier"/>
                <a:cs typeface="Courier"/>
              </a:rPr>
              <a:t>shakes.txt</a:t>
            </a:r>
            <a:r>
              <a:rPr lang="fr-FR" sz="1400" dirty="0">
                <a:latin typeface="Courier"/>
                <a:cs typeface="Courier"/>
              </a:rPr>
              <a:t> | tr </a:t>
            </a:r>
            <a:r>
              <a:rPr lang="en-US" sz="1400" dirty="0">
                <a:latin typeface="Courier"/>
                <a:cs typeface="Courier"/>
              </a:rPr>
              <a:t>–</a:t>
            </a:r>
            <a:r>
              <a:rPr lang="fr-FR" sz="1400" dirty="0" err="1">
                <a:latin typeface="Courier"/>
                <a:cs typeface="Courier"/>
              </a:rPr>
              <a:t>sc</a:t>
            </a:r>
            <a:r>
              <a:rPr lang="fr-FR" sz="1400" dirty="0">
                <a:latin typeface="Courier"/>
                <a:cs typeface="Courier"/>
              </a:rPr>
              <a:t> ‘A-</a:t>
            </a:r>
            <a:r>
              <a:rPr lang="fr-FR" sz="1400" dirty="0" err="1">
                <a:latin typeface="Courier"/>
                <a:cs typeface="Courier"/>
              </a:rPr>
              <a:t>Za</a:t>
            </a:r>
            <a:r>
              <a:rPr lang="fr-FR" sz="1400" dirty="0">
                <a:latin typeface="Courier"/>
                <a:cs typeface="Courier"/>
              </a:rPr>
              <a:t>-z’ ‘\n’ | sort | </a:t>
            </a:r>
            <a:r>
              <a:rPr lang="fr-FR" sz="1400" dirty="0" err="1">
                <a:latin typeface="Courier"/>
                <a:cs typeface="Courier"/>
              </a:rPr>
              <a:t>uniq</a:t>
            </a:r>
            <a:r>
              <a:rPr lang="fr-FR" sz="1400" dirty="0">
                <a:latin typeface="Courier"/>
                <a:cs typeface="Courier"/>
              </a:rPr>
              <a:t> </a:t>
            </a:r>
            <a:r>
              <a:rPr lang="en-US" sz="1400" dirty="0">
                <a:latin typeface="Courier"/>
                <a:cs typeface="Courier"/>
              </a:rPr>
              <a:t>–</a:t>
            </a:r>
            <a:r>
              <a:rPr lang="fr-FR" sz="1400" dirty="0">
                <a:latin typeface="Courier"/>
                <a:cs typeface="Courier"/>
              </a:rPr>
              <a:t>c | sort </a:t>
            </a:r>
            <a:r>
              <a:rPr lang="en-US" sz="1400" dirty="0">
                <a:latin typeface="Courier"/>
                <a:cs typeface="Courier"/>
              </a:rPr>
              <a:t>–</a:t>
            </a:r>
            <a:r>
              <a:rPr lang="fr-FR" sz="1400" dirty="0">
                <a:latin typeface="Courier"/>
                <a:cs typeface="Courier"/>
              </a:rPr>
              <a:t>n </a:t>
            </a:r>
            <a:r>
              <a:rPr lang="en-US" sz="1400" dirty="0">
                <a:latin typeface="Courier"/>
                <a:cs typeface="Courier"/>
              </a:rPr>
              <a:t>–</a:t>
            </a:r>
            <a:r>
              <a:rPr lang="fr-FR" sz="1400" dirty="0">
                <a:latin typeface="Courier"/>
                <a:cs typeface="Courier"/>
              </a:rPr>
              <a:t>r</a:t>
            </a:r>
          </a:p>
        </p:txBody>
      </p:sp>
      <p:sp>
        <p:nvSpPr>
          <p:cNvPr id="5" name="TextBox 4"/>
          <p:cNvSpPr txBox="1"/>
          <p:nvPr/>
        </p:nvSpPr>
        <p:spPr>
          <a:xfrm>
            <a:off x="1676400" y="2876550"/>
            <a:ext cx="1828800" cy="2557623"/>
          </a:xfrm>
          <a:prstGeom prst="rect">
            <a:avLst/>
          </a:prstGeom>
          <a:noFill/>
        </p:spPr>
        <p:txBody>
          <a:bodyPr wrap="square" rtlCol="0">
            <a:spAutoFit/>
          </a:bodyPr>
          <a:lstStyle/>
          <a:p>
            <a:pPr marL="0" indent="0">
              <a:lnSpc>
                <a:spcPct val="90000"/>
              </a:lnSpc>
              <a:buNone/>
            </a:pPr>
            <a:r>
              <a:rPr lang="en-US" sz="1600" dirty="0">
                <a:latin typeface="Courier"/>
                <a:cs typeface="Courier"/>
              </a:rPr>
              <a:t>23243 the</a:t>
            </a:r>
          </a:p>
          <a:p>
            <a:pPr marL="0" indent="0">
              <a:lnSpc>
                <a:spcPct val="90000"/>
              </a:lnSpc>
              <a:buNone/>
            </a:pPr>
            <a:r>
              <a:rPr lang="en-US" sz="1600" dirty="0">
                <a:latin typeface="Courier"/>
                <a:cs typeface="Courier"/>
              </a:rPr>
              <a:t>22225 </a:t>
            </a:r>
            <a:r>
              <a:rPr lang="en-US" sz="1600" dirty="0" err="1">
                <a:latin typeface="Courier"/>
                <a:cs typeface="Courier"/>
              </a:rPr>
              <a:t>i</a:t>
            </a:r>
            <a:endParaRPr lang="en-US" sz="1600" dirty="0">
              <a:latin typeface="Courier"/>
              <a:cs typeface="Courier"/>
            </a:endParaRPr>
          </a:p>
          <a:p>
            <a:pPr marL="0" indent="0">
              <a:lnSpc>
                <a:spcPct val="90000"/>
              </a:lnSpc>
              <a:buNone/>
            </a:pPr>
            <a:r>
              <a:rPr lang="en-US" sz="1600" dirty="0">
                <a:latin typeface="Courier"/>
                <a:cs typeface="Courier"/>
              </a:rPr>
              <a:t>18618 and</a:t>
            </a:r>
          </a:p>
          <a:p>
            <a:pPr marL="0" indent="0">
              <a:lnSpc>
                <a:spcPct val="90000"/>
              </a:lnSpc>
              <a:buNone/>
            </a:pPr>
            <a:r>
              <a:rPr lang="en-US" sz="1600" dirty="0">
                <a:latin typeface="Courier"/>
                <a:cs typeface="Courier"/>
              </a:rPr>
              <a:t>16339 to</a:t>
            </a:r>
          </a:p>
          <a:p>
            <a:pPr marL="0" indent="0">
              <a:lnSpc>
                <a:spcPct val="90000"/>
              </a:lnSpc>
              <a:buNone/>
            </a:pPr>
            <a:r>
              <a:rPr lang="en-US" sz="1600" dirty="0">
                <a:latin typeface="Courier"/>
                <a:cs typeface="Courier"/>
              </a:rPr>
              <a:t>15687 of</a:t>
            </a:r>
          </a:p>
          <a:p>
            <a:pPr marL="0" indent="0">
              <a:lnSpc>
                <a:spcPct val="90000"/>
              </a:lnSpc>
              <a:buNone/>
            </a:pPr>
            <a:r>
              <a:rPr lang="en-US" sz="1600" dirty="0">
                <a:latin typeface="Courier"/>
                <a:cs typeface="Courier"/>
              </a:rPr>
              <a:t>12780 a</a:t>
            </a:r>
          </a:p>
          <a:p>
            <a:pPr marL="0" indent="0">
              <a:lnSpc>
                <a:spcPct val="90000"/>
              </a:lnSpc>
              <a:buNone/>
            </a:pPr>
            <a:r>
              <a:rPr lang="en-US" sz="1600" dirty="0">
                <a:latin typeface="Courier"/>
                <a:cs typeface="Courier"/>
              </a:rPr>
              <a:t>12163 you</a:t>
            </a:r>
          </a:p>
          <a:p>
            <a:pPr marL="0" indent="0">
              <a:lnSpc>
                <a:spcPct val="90000"/>
              </a:lnSpc>
              <a:buNone/>
            </a:pPr>
            <a:r>
              <a:rPr lang="en-US" sz="1600" dirty="0">
                <a:latin typeface="Courier"/>
                <a:cs typeface="Courier"/>
              </a:rPr>
              <a:t>10839 my</a:t>
            </a:r>
          </a:p>
          <a:p>
            <a:pPr marL="0" indent="0">
              <a:lnSpc>
                <a:spcPct val="90000"/>
              </a:lnSpc>
              <a:buNone/>
            </a:pPr>
            <a:r>
              <a:rPr lang="en-US" sz="1600" dirty="0">
                <a:latin typeface="Courier"/>
                <a:cs typeface="Courier"/>
              </a:rPr>
              <a:t>10005 in</a:t>
            </a:r>
          </a:p>
          <a:p>
            <a:pPr marL="0" indent="0">
              <a:lnSpc>
                <a:spcPct val="90000"/>
              </a:lnSpc>
              <a:buNone/>
            </a:pPr>
            <a:r>
              <a:rPr lang="en-US" sz="1600" dirty="0">
                <a:latin typeface="Courier"/>
                <a:cs typeface="Courier"/>
              </a:rPr>
              <a:t>8954  d</a:t>
            </a:r>
          </a:p>
          <a:p>
            <a:pPr>
              <a:lnSpc>
                <a:spcPct val="90000"/>
              </a:lnSpc>
            </a:pPr>
            <a:endParaRPr lang="en-US" sz="1800" dirty="0">
              <a:latin typeface="+mn-lt"/>
            </a:endParaRPr>
          </a:p>
        </p:txBody>
      </p:sp>
      <p:sp>
        <p:nvSpPr>
          <p:cNvPr id="6" name="Rounded Rectangular Callout 5"/>
          <p:cNvSpPr/>
          <p:nvPr/>
        </p:nvSpPr>
        <p:spPr bwMode="auto">
          <a:xfrm>
            <a:off x="4419600" y="4031536"/>
            <a:ext cx="3429000" cy="6096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Lucida Sans" pitchFamily="-65" charset="0"/>
              </a:rPr>
              <a:t>What happened here?</a:t>
            </a:r>
          </a:p>
        </p:txBody>
      </p:sp>
    </p:spTree>
    <p:extLst>
      <p:ext uri="{BB962C8B-B14F-4D97-AF65-F5344CB8AC3E}">
        <p14:creationId xmlns:p14="http://schemas.microsoft.com/office/powerpoint/2010/main" val="11230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822960" y="971550"/>
            <a:ext cx="7940040" cy="4171950"/>
          </a:xfrm>
        </p:spPr>
        <p:txBody>
          <a:bodyPr>
            <a:normAutofit fontScale="92500" lnSpcReduction="10000"/>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12038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pic>
        <p:nvPicPr>
          <p:cNvPr id="4" name="Picture 4" descr="Diagram&#10;&#10;Description automatically generated">
            <a:extLst>
              <a:ext uri="{FF2B5EF4-FFF2-40B4-BE49-F238E27FC236}">
                <a16:creationId xmlns:a16="http://schemas.microsoft.com/office/drawing/2014/main" id="{DA4D3D71-EED3-FD92-33F9-8BD9429EB17A}"/>
              </a:ext>
            </a:extLst>
          </p:cNvPr>
          <p:cNvPicPr>
            <a:picLocks noChangeAspect="1"/>
          </p:cNvPicPr>
          <p:nvPr/>
        </p:nvPicPr>
        <p:blipFill>
          <a:blip r:embed="rId3"/>
          <a:stretch>
            <a:fillRect/>
          </a:stretch>
        </p:blipFill>
        <p:spPr>
          <a:xfrm>
            <a:off x="3261632" y="1155031"/>
            <a:ext cx="5723164" cy="3547813"/>
          </a:xfrm>
          <a:prstGeom prst="rect">
            <a:avLst/>
          </a:prstGeom>
        </p:spPr>
      </p:pic>
    </p:spTree>
    <p:extLst>
      <p:ext uri="{BB962C8B-B14F-4D97-AF65-F5344CB8AC3E}">
        <p14:creationId xmlns:p14="http://schemas.microsoft.com/office/powerpoint/2010/main" val="375140097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609599" y="1276351"/>
            <a:ext cx="8098625" cy="3048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1905001" y="749470"/>
            <a:ext cx="70866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Bird, </a:t>
            </a:r>
            <a:r>
              <a:rPr lang="en-US" sz="1600" dirty="0" err="1">
                <a:latin typeface="Calibri" panose="020F0502020204030204" pitchFamily="34" charset="0"/>
                <a:cs typeface="Calibri" panose="020F0502020204030204" pitchFamily="34" charset="0"/>
              </a:rPr>
              <a:t>Loper</a:t>
            </a:r>
            <a:r>
              <a:rPr lang="en-US" sz="1600" dirty="0">
                <a:latin typeface="Calibri" panose="020F0502020204030204" pitchFamily="34" charset="0"/>
                <a:cs typeface="Calibri" panose="020F0502020204030204" pitchFamily="34" charset="0"/>
              </a:rPr>
              <a:t> and Klein (2009), </a:t>
            </a:r>
            <a:r>
              <a:rPr lang="en-US" sz="1600" i="1" dirty="0">
                <a:latin typeface="Calibri" panose="020F0502020204030204" pitchFamily="34" charset="0"/>
                <a:cs typeface="Calibri" panose="020F0502020204030204" pitchFamily="34" charset="0"/>
              </a:rPr>
              <a:t>Natural Language Processing with Python</a:t>
            </a:r>
            <a:r>
              <a:rPr lang="en-US" sz="1600" dirty="0">
                <a:latin typeface="Calibri" panose="020F0502020204030204" pitchFamily="34" charset="0"/>
                <a:cs typeface="Calibri" panose="020F0502020204030204" pitchFamily="34" charset="0"/>
              </a:rPr>
              <a:t>. O’Reilly</a:t>
            </a:r>
          </a:p>
        </p:txBody>
      </p:sp>
    </p:spTree>
    <p:extLst>
      <p:ext uri="{BB962C8B-B14F-4D97-AF65-F5344CB8AC3E}">
        <p14:creationId xmlns:p14="http://schemas.microsoft.com/office/powerpoint/2010/main" val="3336225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Tree>
    <p:extLst>
      <p:ext uri="{BB962C8B-B14F-4D97-AF65-F5344CB8AC3E}">
        <p14:creationId xmlns:p14="http://schemas.microsoft.com/office/powerpoint/2010/main" val="1604621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3" name="Content Placeholder 2">
            <a:extLst>
              <a:ext uri="{FF2B5EF4-FFF2-40B4-BE49-F238E27FC236}">
                <a16:creationId xmlns:a16="http://schemas.microsoft.com/office/drawing/2014/main" id="{62094314-FDE4-4349-8378-3366BCD9E8C3}"/>
              </a:ext>
            </a:extLst>
          </p:cNvPr>
          <p:cNvSpPr>
            <a:spLocks noGrp="1"/>
          </p:cNvSpPr>
          <p:nvPr>
            <p:ph idx="1"/>
          </p:nvPr>
        </p:nvSpPr>
        <p:spPr>
          <a:xfrm>
            <a:off x="609600" y="1200150"/>
            <a:ext cx="8229600" cy="3429000"/>
          </a:xfrm>
        </p:spPr>
        <p:txBody>
          <a:bodyPr/>
          <a:lstStyle/>
          <a:p>
            <a:pPr marL="0" indent="0">
              <a:buNone/>
            </a:pPr>
            <a:r>
              <a:rPr lang="en-US" dirty="0"/>
              <a:t>Chinese words are composed of characters called "</a:t>
            </a:r>
            <a:r>
              <a:rPr lang="en-US" b="1" dirty="0" err="1"/>
              <a:t>hanzi</a:t>
            </a:r>
            <a:r>
              <a:rPr lang="en-US" b="1" dirty="0"/>
              <a:t>" </a:t>
            </a:r>
            <a:r>
              <a:rPr lang="en-US" dirty="0"/>
              <a:t>(or sometimes just "</a:t>
            </a:r>
            <a:r>
              <a:rPr lang="en-US" b="1" dirty="0" err="1"/>
              <a:t>zi</a:t>
            </a:r>
            <a:r>
              <a:rPr lang="en-US" dirty="0"/>
              <a:t>")</a:t>
            </a:r>
          </a:p>
          <a:p>
            <a:pPr marL="0" indent="0">
              <a:buNone/>
            </a:pPr>
            <a:r>
              <a:rPr lang="en-US" dirty="0"/>
              <a:t>Each one represents a meaning unit called a morpheme.</a:t>
            </a:r>
          </a:p>
          <a:p>
            <a:pPr marL="0" indent="0">
              <a:buNone/>
            </a:pPr>
            <a:r>
              <a:rPr lang="en-US" dirty="0"/>
              <a:t>Each word has on average 2.4 of them.</a:t>
            </a:r>
          </a:p>
          <a:p>
            <a:pPr marL="0" indent="0">
              <a:buNone/>
            </a:pPr>
            <a:r>
              <a:rPr lang="en-US" dirty="0"/>
              <a:t>But deciding what counts as a word is complex and not agreed upon.</a:t>
            </a:r>
          </a:p>
        </p:txBody>
      </p:sp>
    </p:spTree>
    <p:extLst>
      <p:ext uri="{BB962C8B-B14F-4D97-AF65-F5344CB8AC3E}">
        <p14:creationId xmlns:p14="http://schemas.microsoft.com/office/powerpoint/2010/main" val="868555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4" name="Rectangle 3">
            <a:extLst>
              <a:ext uri="{FF2B5EF4-FFF2-40B4-BE49-F238E27FC236}">
                <a16:creationId xmlns:a16="http://schemas.microsoft.com/office/drawing/2014/main" id="{226D8646-59E8-A04D-8B06-B47E312518DA}"/>
              </a:ext>
            </a:extLst>
          </p:cNvPr>
          <p:cNvSpPr/>
          <p:nvPr/>
        </p:nvSpPr>
        <p:spPr>
          <a:xfrm>
            <a:off x="546464" y="1943100"/>
            <a:ext cx="5562600" cy="2895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59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5" name="Rectangle 4">
            <a:extLst>
              <a:ext uri="{FF2B5EF4-FFF2-40B4-BE49-F238E27FC236}">
                <a16:creationId xmlns:a16="http://schemas.microsoft.com/office/drawing/2014/main" id="{7113F5FD-CC6E-1143-BA64-671B0BFB7F6E}"/>
              </a:ext>
            </a:extLst>
          </p:cNvPr>
          <p:cNvSpPr/>
          <p:nvPr/>
        </p:nvSpPr>
        <p:spPr>
          <a:xfrm>
            <a:off x="546464" y="2934380"/>
            <a:ext cx="6019800" cy="1866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471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
        <p:nvSpPr>
          <p:cNvPr id="6" name="Rectangle 5">
            <a:extLst>
              <a:ext uri="{FF2B5EF4-FFF2-40B4-BE49-F238E27FC236}">
                <a16:creationId xmlns:a16="http://schemas.microsoft.com/office/drawing/2014/main" id="{631C5986-3689-564B-BFCC-EA4FDA49CF22}"/>
              </a:ext>
            </a:extLst>
          </p:cNvPr>
          <p:cNvSpPr/>
          <p:nvPr/>
        </p:nvSpPr>
        <p:spPr>
          <a:xfrm>
            <a:off x="782139" y="3963080"/>
            <a:ext cx="7315200" cy="838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043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800099" y="1428750"/>
            <a:ext cx="7543801" cy="3429000"/>
          </a:xfrm>
        </p:spPr>
        <p:txBody>
          <a:bodyPr>
            <a:normAutofit fontScale="47500" lnSpcReduction="20000"/>
          </a:bodyPr>
          <a:lstStyle/>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姚明进入总决赛</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rPr>
              <a:t>“</a:t>
            </a:r>
            <a:r>
              <a:rPr lang="en-US" sz="4500" dirty="0">
                <a:solidFill>
                  <a:srgbClr val="0044FE"/>
                </a:solidFill>
              </a:rPr>
              <a:t>Yao Ming reaches the finals”</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3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姚明</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err="1">
                <a:solidFill>
                  <a:schemeClr val="tx1"/>
                </a:solidFill>
              </a:rPr>
              <a:t>YaoMing</a:t>
            </a:r>
            <a:r>
              <a:rPr lang="en-US" sz="4500" dirty="0">
                <a:solidFill>
                  <a:schemeClr val="tx1"/>
                </a:solidFill>
              </a:rPr>
              <a:t>  reaches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5 words?</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 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决赛 </a:t>
            </a:r>
            <a:endParaRPr lang="en-US" altLang="ja-JP" sz="45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spcAft>
                <a:spcPts val="0"/>
              </a:spcAft>
            </a:pPr>
            <a:r>
              <a:rPr lang="en-US" sz="4500" dirty="0"/>
              <a:t>Yao    Ming    reaches    overall    finals </a:t>
            </a:r>
          </a:p>
          <a:p>
            <a:pPr marL="0" indent="0">
              <a:lnSpc>
                <a:spcPct val="100000"/>
              </a:lnSpc>
              <a:spcBef>
                <a:spcPts val="0"/>
              </a:spcBef>
              <a:spcAft>
                <a:spcPts val="0"/>
              </a:spcAft>
            </a:pPr>
            <a:endParaRPr lang="en-US" sz="4500" dirty="0"/>
          </a:p>
          <a:p>
            <a:pPr marL="0" indent="0">
              <a:lnSpc>
                <a:spcPct val="100000"/>
              </a:lnSpc>
              <a:spcBef>
                <a:spcPts val="0"/>
              </a:spcBef>
              <a:spcAft>
                <a:spcPts val="0"/>
              </a:spcAft>
            </a:pPr>
            <a:r>
              <a:rPr lang="en-US" sz="4500" dirty="0"/>
              <a:t>7 characters? (don't use words at all):</a:t>
            </a:r>
          </a:p>
          <a:p>
            <a:pPr marL="0" indent="0">
              <a:lnSpc>
                <a:spcPct val="100000"/>
              </a:lnSpc>
              <a:spcBef>
                <a:spcPts val="0"/>
              </a:spcBef>
              <a:spcAft>
                <a:spcPts val="0"/>
              </a:spcAft>
            </a:pPr>
            <a:r>
              <a:rPr lang="ja-JP" altLang="en-US" sz="4500">
                <a:solidFill>
                  <a:srgbClr val="0044FE"/>
                </a:solidFill>
                <a:latin typeface="Microsoft JhengHei" panose="020B0604030504040204" pitchFamily="34" charset="-120"/>
                <a:ea typeface="Microsoft JhengHei" panose="020B0604030504040204" pitchFamily="34" charset="-120"/>
              </a:rPr>
              <a:t>姚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明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进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入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总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决 </a:t>
            </a:r>
            <a:r>
              <a:rPr lang="en-US" altLang="ja-JP" sz="4500" dirty="0">
                <a:solidFill>
                  <a:srgbClr val="0044FE"/>
                </a:solidFill>
                <a:latin typeface="Microsoft JhengHei" panose="020B0604030504040204" pitchFamily="34" charset="-120"/>
                <a:ea typeface="Microsoft JhengHei" panose="020B0604030504040204" pitchFamily="34" charset="-120"/>
              </a:rPr>
              <a:t>        </a:t>
            </a:r>
            <a:r>
              <a:rPr lang="ja-JP" altLang="en-US" sz="4500">
                <a:solidFill>
                  <a:srgbClr val="0044FE"/>
                </a:solidFill>
                <a:latin typeface="Microsoft JhengHei" panose="020B0604030504040204" pitchFamily="34" charset="-120"/>
                <a:ea typeface="Microsoft JhengHei" panose="020B0604030504040204" pitchFamily="34" charset="-120"/>
              </a:rPr>
              <a:t>赛 </a:t>
            </a:r>
          </a:p>
          <a:p>
            <a:pPr marL="0" indent="0">
              <a:lnSpc>
                <a:spcPct val="100000"/>
              </a:lnSpc>
              <a:spcBef>
                <a:spcPts val="0"/>
              </a:spcBef>
              <a:spcAft>
                <a:spcPts val="0"/>
              </a:spcAft>
            </a:pPr>
            <a:r>
              <a:rPr lang="en-US" sz="4500" dirty="0"/>
              <a:t>Yao Ming enter enter overall decision game</a:t>
            </a:r>
          </a:p>
          <a:p>
            <a:endParaRPr lang="en-US" sz="2000" dirty="0"/>
          </a:p>
        </p:txBody>
      </p:sp>
    </p:spTree>
    <p:extLst>
      <p:ext uri="{BB962C8B-B14F-4D97-AF65-F5344CB8AC3E}">
        <p14:creationId xmlns:p14="http://schemas.microsoft.com/office/powerpoint/2010/main" val="3994613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200150"/>
            <a:ext cx="8168640" cy="3429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473075" indent="-236538">
              <a:buFont typeface="Arial" panose="020B0604020202020204" pitchFamily="34" charset="0"/>
              <a:buChar char="•"/>
            </a:pPr>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514350" indent="-276225">
              <a:buFont typeface="Arial" panose="020B0604020202020204" pitchFamily="34" charset="0"/>
              <a:buChar char="•"/>
            </a:pPr>
            <a:r>
              <a:rPr lang="en-US" dirty="0"/>
              <a:t>The standard algorithms are neural sequence models trained by supervised machine learning.</a:t>
            </a:r>
          </a:p>
        </p:txBody>
      </p:sp>
    </p:spTree>
    <p:extLst>
      <p:ext uri="{BB962C8B-B14F-4D97-AF65-F5344CB8AC3E}">
        <p14:creationId xmlns:p14="http://schemas.microsoft.com/office/powerpoint/2010/main" val="325684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445769"/>
            <a:ext cx="5009393" cy="1463040"/>
          </a:xfrm>
        </p:spPr>
        <p:txBody>
          <a:bodyPr/>
          <a:lstStyle/>
          <a:p>
            <a:r>
              <a:rPr lang="en-US" sz="36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415257332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5206470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81400" y="285750"/>
            <a:ext cx="5009393" cy="1463040"/>
          </a:xfrm>
        </p:spPr>
        <p:txBody>
          <a:bodyPr/>
          <a:lstStyle/>
          <a:p>
            <a:r>
              <a:rPr lang="en-US" sz="36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92399545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822960" y="1047750"/>
            <a:ext cx="7543801" cy="3810000"/>
          </a:xfrm>
        </p:spPr>
        <p:txBody>
          <a:bodyPr>
            <a:normAutofit/>
          </a:bodyPr>
          <a:lstStyle/>
          <a:p>
            <a:pPr marL="0" indent="0">
              <a:buNone/>
            </a:pPr>
            <a:r>
              <a:rPr lang="en-US" dirty="0"/>
              <a:t>Instead of </a:t>
            </a:r>
          </a:p>
          <a:p>
            <a:pPr marL="458788" indent="-225425">
              <a:buFont typeface="Arial" panose="020B0604020202020204" pitchFamily="34" charset="0"/>
              <a:buChar char="•"/>
            </a:pPr>
            <a:r>
              <a:rPr lang="en-US" dirty="0"/>
              <a:t>white-space segmentation</a:t>
            </a:r>
          </a:p>
          <a:p>
            <a:pPr marL="458788" indent="-225425">
              <a:buFont typeface="Arial" panose="020B0604020202020204" pitchFamily="34" charset="0"/>
              <a:buChar char="•"/>
            </a:pPr>
            <a:r>
              <a:rPr lang="en-US" dirty="0"/>
              <a:t>single-character segmentation </a:t>
            </a:r>
          </a:p>
          <a:p>
            <a:pPr marL="458788" indent="-225425">
              <a:buFont typeface="Arial" panose="020B0604020202020204" pitchFamily="34" charset="0"/>
              <a:buChar char="•"/>
            </a:pPr>
            <a:endParaRPr lang="en-US" sz="200" dirty="0"/>
          </a:p>
          <a:p>
            <a:pPr marL="0" indent="0">
              <a:buNone/>
            </a:pPr>
            <a:r>
              <a:rPr lang="en-US" b="1" dirty="0"/>
              <a:t>Use the data </a:t>
            </a:r>
            <a:r>
              <a:rPr lang="en-US" dirty="0"/>
              <a:t>to tell us how to tokenize.</a:t>
            </a:r>
          </a:p>
          <a:p>
            <a:pPr marL="0" indent="0">
              <a:buNone/>
            </a:pPr>
            <a:endParaRPr lang="en-US" sz="200" dirty="0"/>
          </a:p>
          <a:p>
            <a:pPr marL="0" indent="0">
              <a:buNone/>
            </a:pPr>
            <a:r>
              <a:rPr lang="en-US" b="1" dirty="0" err="1"/>
              <a:t>Subword</a:t>
            </a:r>
            <a:r>
              <a:rPr lang="en-US" b="1" dirty="0"/>
              <a:t> tokenization </a:t>
            </a:r>
            <a:r>
              <a:rPr lang="en-US" dirty="0"/>
              <a:t>(because tokens can be parts of words as well as whole words)</a:t>
            </a:r>
          </a:p>
        </p:txBody>
      </p:sp>
    </p:spTree>
    <p:extLst>
      <p:ext uri="{BB962C8B-B14F-4D97-AF65-F5344CB8AC3E}">
        <p14:creationId xmlns:p14="http://schemas.microsoft.com/office/powerpoint/2010/main" val="13266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822960" y="1200150"/>
            <a:ext cx="7940040" cy="3943350"/>
          </a:xfrm>
        </p:spPr>
        <p:txBody>
          <a:bodyPr>
            <a:normAutofit fontScale="92500"/>
          </a:bodyPr>
          <a:lstStyle/>
          <a:p>
            <a:r>
              <a:rPr lang="en-US" sz="3200" dirty="0"/>
              <a:t>Three common algorithms:</a:t>
            </a:r>
          </a:p>
          <a:p>
            <a:pPr lvl="1"/>
            <a:r>
              <a:rPr lang="en-US" sz="2800" b="1" dirty="0"/>
              <a:t>Byte-Pair Encoding (BPE) </a:t>
            </a:r>
            <a:r>
              <a:rPr lang="en-US" sz="2800" dirty="0"/>
              <a:t>(</a:t>
            </a:r>
            <a:r>
              <a:rPr lang="en-US" sz="2800" dirty="0" err="1"/>
              <a:t>Sennrich</a:t>
            </a:r>
            <a:r>
              <a:rPr lang="en-US" sz="2800" dirty="0"/>
              <a:t> et al., 2016)</a:t>
            </a:r>
          </a:p>
          <a:p>
            <a:pPr lvl="1"/>
            <a:r>
              <a:rPr lang="en-US" sz="2800" b="1" dirty="0"/>
              <a:t>Unigram language modeling tokenization </a:t>
            </a:r>
            <a:r>
              <a:rPr lang="en-US" sz="2800" dirty="0"/>
              <a:t>(Kudo, 2018)</a:t>
            </a:r>
          </a:p>
          <a:p>
            <a:pPr lvl="1"/>
            <a:r>
              <a:rPr lang="en-US" sz="2800" b="1" dirty="0" err="1"/>
              <a:t>WordPiece</a:t>
            </a:r>
            <a:r>
              <a:rPr lang="en-US" sz="2800" b="1" dirty="0"/>
              <a:t> </a:t>
            </a:r>
            <a:r>
              <a:rPr lang="en-US" sz="2800" dirty="0"/>
              <a:t>(Schuster and Nakajima, 2012)</a:t>
            </a:r>
          </a:p>
          <a:p>
            <a:r>
              <a:rPr lang="en-US" sz="3000" dirty="0"/>
              <a:t>All have 2 parts:</a:t>
            </a:r>
          </a:p>
          <a:p>
            <a:pPr lvl="1"/>
            <a:r>
              <a:rPr lang="en-US" sz="2600" dirty="0"/>
              <a:t>A token </a:t>
            </a:r>
            <a:r>
              <a:rPr lang="en-US" sz="2600" b="1" dirty="0"/>
              <a:t>learner</a:t>
            </a:r>
            <a:r>
              <a:rPr lang="en-US" sz="2600" dirty="0"/>
              <a:t> that takes a raw training corpus and induces a vocabulary (a set of tokens). </a:t>
            </a:r>
          </a:p>
          <a:p>
            <a:pPr lvl="1"/>
            <a:r>
              <a:rPr lang="en-US" sz="2600" dirty="0"/>
              <a:t>A token </a:t>
            </a:r>
            <a:r>
              <a:rPr lang="en-US" sz="2600" b="1" dirty="0" err="1"/>
              <a:t>segmenter</a:t>
            </a:r>
            <a:r>
              <a:rPr lang="en-US" sz="2600" dirty="0"/>
              <a:t> that takes a raw test sentence and tokenizes it according to that vocabulary</a:t>
            </a:r>
            <a:endParaRPr lang="en-US" sz="3500" dirty="0"/>
          </a:p>
          <a:p>
            <a:endParaRPr lang="en-US" dirty="0"/>
          </a:p>
        </p:txBody>
      </p:sp>
    </p:spTree>
    <p:extLst>
      <p:ext uri="{BB962C8B-B14F-4D97-AF65-F5344CB8AC3E}">
        <p14:creationId xmlns:p14="http://schemas.microsoft.com/office/powerpoint/2010/main" val="2810625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822960" y="1200150"/>
            <a:ext cx="7543801" cy="3823648"/>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most frequently adjacent in the training corpus (say 'A', 'B') </a:t>
            </a:r>
          </a:p>
          <a:p>
            <a:pPr lvl="1"/>
            <a:r>
              <a:rPr lang="en-US" dirty="0"/>
              <a:t>Add a new merged symbol 'AB'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Tree>
    <p:extLst>
      <p:ext uri="{BB962C8B-B14F-4D97-AF65-F5344CB8AC3E}">
        <p14:creationId xmlns:p14="http://schemas.microsoft.com/office/powerpoint/2010/main" val="2276553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172552" y="1276350"/>
            <a:ext cx="8798896" cy="3168650"/>
          </a:xfrm>
        </p:spPr>
      </p:pic>
    </p:spTree>
    <p:extLst>
      <p:ext uri="{BB962C8B-B14F-4D97-AF65-F5344CB8AC3E}">
        <p14:creationId xmlns:p14="http://schemas.microsoft.com/office/powerpoint/2010/main" val="601807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Tree>
    <p:extLst>
      <p:ext uri="{BB962C8B-B14F-4D97-AF65-F5344CB8AC3E}">
        <p14:creationId xmlns:p14="http://schemas.microsoft.com/office/powerpoint/2010/main" val="1009766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905510" y="3165475"/>
            <a:ext cx="7378700" cy="1844675"/>
          </a:xfrm>
        </p:spPr>
      </p:pic>
      <p:sp>
        <p:nvSpPr>
          <p:cNvPr id="6" name="TextBox 5">
            <a:extLst>
              <a:ext uri="{FF2B5EF4-FFF2-40B4-BE49-F238E27FC236}">
                <a16:creationId xmlns:a16="http://schemas.microsoft.com/office/drawing/2014/main" id="{3BC99552-7DC1-C54E-B3E5-539CFEA0A21D}"/>
              </a:ext>
            </a:extLst>
          </p:cNvPr>
          <p:cNvSpPr txBox="1"/>
          <p:nvPr/>
        </p:nvSpPr>
        <p:spPr>
          <a:xfrm>
            <a:off x="685800" y="895350"/>
            <a:ext cx="8305800" cy="1384995"/>
          </a:xfrm>
          <a:prstGeom prst="rect">
            <a:avLst/>
          </a:prstGeom>
          <a:noFill/>
        </p:spPr>
        <p:txBody>
          <a:bodyPr wrap="square" rtlCol="0">
            <a:spAutoFit/>
          </a:bodyPr>
          <a:lstStyle/>
          <a:p>
            <a:r>
              <a:rPr lang="en-US" dirty="0"/>
              <a:t>Original (very fascinating🙄) corpus:</a:t>
            </a:r>
          </a:p>
          <a:p>
            <a:endParaRPr lang="en-US" sz="1200" dirty="0"/>
          </a:p>
          <a:p>
            <a:r>
              <a:rPr lang="en-US"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660149" y="2423815"/>
            <a:ext cx="8138766" cy="461665"/>
          </a:xfrm>
          <a:prstGeom prst="rect">
            <a:avLst/>
          </a:prstGeom>
          <a:noFill/>
        </p:spPr>
        <p:txBody>
          <a:bodyPr wrap="none" rtlCol="0">
            <a:spAutoFit/>
          </a:bodyPr>
          <a:lstStyle/>
          <a:p>
            <a:r>
              <a:rPr lang="en-US"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1691640" y="3063240"/>
            <a:ext cx="1851661" cy="415498"/>
          </a:xfrm>
          <a:prstGeom prst="rect">
            <a:avLst/>
          </a:prstGeom>
          <a:noFill/>
        </p:spPr>
        <p:txBody>
          <a:bodyPr wrap="none" rtlCol="0">
            <a:spAutoFit/>
          </a:bodyPr>
          <a:lstStyle/>
          <a:p>
            <a:r>
              <a:rPr lang="en-US" sz="2050"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708661" y="3146865"/>
            <a:ext cx="2834640" cy="1844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91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895201" y="963612"/>
            <a:ext cx="6432550" cy="1608138"/>
          </a:xfrm>
        </p:spPr>
      </p:pic>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403222" cy="461665"/>
          </a:xfrm>
          <a:prstGeom prst="rect">
            <a:avLst/>
          </a:prstGeom>
          <a:noFill/>
        </p:spPr>
        <p:txBody>
          <a:bodyPr wrap="none" rtlCol="0">
            <a:spAutoFit/>
          </a:bodyPr>
          <a:lstStyle/>
          <a:p>
            <a:r>
              <a:rPr lang="en-US" dirty="0"/>
              <a:t>Merge </a:t>
            </a:r>
            <a:r>
              <a:rPr lang="en-US" dirty="0">
                <a:solidFill>
                  <a:srgbClr val="0070C0"/>
                </a:solidFill>
              </a:rPr>
              <a:t>e r</a:t>
            </a:r>
            <a:r>
              <a:rPr lang="en-US" dirty="0"/>
              <a:t> to </a:t>
            </a:r>
            <a:r>
              <a:rPr lang="en-US"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895201" y="3317277"/>
            <a:ext cx="7061823" cy="1608138"/>
          </a:xfrm>
          <a:prstGeom prst="rect">
            <a:avLst/>
          </a:prstGeom>
        </p:spPr>
      </p:pic>
    </p:spTree>
    <p:extLst>
      <p:ext uri="{BB962C8B-B14F-4D97-AF65-F5344CB8AC3E}">
        <p14:creationId xmlns:p14="http://schemas.microsoft.com/office/powerpoint/2010/main" val="1297033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808782" cy="461665"/>
          </a:xfrm>
          <a:prstGeom prst="rect">
            <a:avLst/>
          </a:prstGeom>
          <a:noFill/>
        </p:spPr>
        <p:txBody>
          <a:bodyPr wrap="none" rtlCol="0">
            <a:spAutoFit/>
          </a:bodyPr>
          <a:lstStyle/>
          <a:p>
            <a:r>
              <a:rPr lang="en-US" dirty="0"/>
              <a:t>Merge </a:t>
            </a:r>
            <a:r>
              <a:rPr lang="en-US" dirty="0">
                <a:solidFill>
                  <a:srgbClr val="0070C0"/>
                </a:solidFill>
              </a:rPr>
              <a:t>er  _</a:t>
            </a:r>
            <a:r>
              <a:rPr lang="en-US" dirty="0"/>
              <a:t> to </a:t>
            </a:r>
            <a:r>
              <a:rPr lang="en-US"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822960" y="1053181"/>
            <a:ext cx="7061823" cy="1608138"/>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831925" y="3282258"/>
            <a:ext cx="6187440" cy="1616122"/>
          </a:xfrm>
          <a:prstGeom prst="rect">
            <a:avLst/>
          </a:prstGeom>
        </p:spPr>
      </p:pic>
    </p:spTree>
    <p:extLst>
      <p:ext uri="{BB962C8B-B14F-4D97-AF65-F5344CB8AC3E}">
        <p14:creationId xmlns:p14="http://schemas.microsoft.com/office/powerpoint/2010/main" val="4277527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09600" y="2660989"/>
            <a:ext cx="2727029" cy="461665"/>
          </a:xfrm>
          <a:prstGeom prst="rect">
            <a:avLst/>
          </a:prstGeom>
          <a:noFill/>
        </p:spPr>
        <p:txBody>
          <a:bodyPr wrap="none" rtlCol="0">
            <a:spAutoFit/>
          </a:bodyPr>
          <a:lstStyle/>
          <a:p>
            <a:r>
              <a:rPr lang="en-US" dirty="0"/>
              <a:t>Merge </a:t>
            </a:r>
            <a:r>
              <a:rPr lang="en-US" dirty="0">
                <a:solidFill>
                  <a:srgbClr val="0070C0"/>
                </a:solidFill>
              </a:rPr>
              <a:t>n  e  </a:t>
            </a:r>
            <a:r>
              <a:rPr lang="en-US" dirty="0"/>
              <a:t>to </a:t>
            </a:r>
            <a:r>
              <a:rPr lang="en-US"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791584" y="1044867"/>
            <a:ext cx="6187440" cy="1616122"/>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629972" y="3181350"/>
            <a:ext cx="6510663" cy="1616122"/>
          </a:xfrm>
          <a:prstGeom prst="rect">
            <a:avLst/>
          </a:prstGeom>
        </p:spPr>
      </p:pic>
    </p:spTree>
    <p:extLst>
      <p:ext uri="{BB962C8B-B14F-4D97-AF65-F5344CB8AC3E}">
        <p14:creationId xmlns:p14="http://schemas.microsoft.com/office/powerpoint/2010/main" val="1713822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512264" y="1234353"/>
            <a:ext cx="3373039" cy="461665"/>
          </a:xfrm>
          <a:prstGeom prst="rect">
            <a:avLst/>
          </a:prstGeom>
          <a:noFill/>
        </p:spPr>
        <p:txBody>
          <a:bodyPr wrap="none" rtlCol="0">
            <a:spAutoFit/>
          </a:bodyPr>
          <a:lstStyle/>
          <a:p>
            <a:r>
              <a:rPr lang="en-US" dirty="0"/>
              <a:t>The next merges are:</a:t>
            </a:r>
            <a:endParaRPr lang="en-US"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381000" y="2105861"/>
            <a:ext cx="8677547" cy="1892300"/>
          </a:xfrm>
          <a:prstGeom prst="rect">
            <a:avLst/>
          </a:prstGeom>
        </p:spPr>
      </p:pic>
    </p:spTree>
    <p:extLst>
      <p:ext uri="{BB962C8B-B14F-4D97-AF65-F5344CB8AC3E}">
        <p14:creationId xmlns:p14="http://schemas.microsoft.com/office/powerpoint/2010/main" val="3929681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2800" dirty="0"/>
              <a:t>"I do uh main- mainly business data processing"</a:t>
            </a:r>
          </a:p>
          <a:p>
            <a:pPr lvl="1"/>
            <a:r>
              <a:rPr lang="en-US" sz="2400" dirty="0"/>
              <a:t>Fragments, filled pauses</a:t>
            </a:r>
          </a:p>
          <a:p>
            <a:r>
              <a:rPr lang="en-US" sz="2800" dirty="0"/>
              <a:t>"Seuss’s </a:t>
            </a:r>
            <a:r>
              <a:rPr lang="en-US" sz="2800" dirty="0">
                <a:solidFill>
                  <a:srgbClr val="FF0000"/>
                </a:solidFill>
              </a:rPr>
              <a:t>cat </a:t>
            </a:r>
            <a:r>
              <a:rPr lang="en-US" sz="2800" dirty="0"/>
              <a:t>in the hat is different from other</a:t>
            </a:r>
            <a:r>
              <a:rPr lang="en-US" sz="2800" dirty="0">
                <a:solidFill>
                  <a:srgbClr val="FF0000"/>
                </a:solidFill>
              </a:rPr>
              <a:t> cats!" </a:t>
            </a:r>
            <a:endParaRPr lang="en-US" sz="2800" dirty="0"/>
          </a:p>
          <a:p>
            <a:pPr lvl="1"/>
            <a:r>
              <a:rPr lang="en-US" sz="2400" b="1" dirty="0"/>
              <a:t>Lemma</a:t>
            </a:r>
            <a:r>
              <a:rPr lang="en-US" sz="2400" dirty="0"/>
              <a:t>: same stem, part of speech, rough word sense</a:t>
            </a:r>
          </a:p>
          <a:p>
            <a:pPr lvl="2"/>
            <a:r>
              <a:rPr lang="en-US" sz="2400" dirty="0">
                <a:solidFill>
                  <a:srgbClr val="FF0000"/>
                </a:solidFill>
              </a:rPr>
              <a:t>cat </a:t>
            </a:r>
            <a:r>
              <a:rPr lang="en-US" sz="2400" dirty="0"/>
              <a:t>and </a:t>
            </a:r>
            <a:r>
              <a:rPr lang="en-US" sz="2400" dirty="0">
                <a:solidFill>
                  <a:srgbClr val="FF0000"/>
                </a:solidFill>
              </a:rPr>
              <a:t>cats </a:t>
            </a:r>
            <a:r>
              <a:rPr lang="en-US" sz="2400" dirty="0"/>
              <a:t>= same lemma</a:t>
            </a:r>
          </a:p>
          <a:p>
            <a:pPr lvl="1"/>
            <a:r>
              <a:rPr lang="en-US" sz="2400" b="1" dirty="0" err="1"/>
              <a:t>Wordform</a:t>
            </a:r>
            <a:r>
              <a:rPr lang="en-US" sz="2400" dirty="0"/>
              <a:t>: the full inflected surface form</a:t>
            </a:r>
          </a:p>
          <a:p>
            <a:pPr lvl="2"/>
            <a:r>
              <a:rPr lang="en-US" sz="2400" dirty="0">
                <a:solidFill>
                  <a:srgbClr val="FF0000"/>
                </a:solidFill>
              </a:rPr>
              <a:t>cat </a:t>
            </a:r>
            <a:r>
              <a:rPr lang="en-US" sz="2400" dirty="0"/>
              <a:t>and </a:t>
            </a:r>
            <a:r>
              <a:rPr lang="en-US" sz="2400" dirty="0">
                <a:solidFill>
                  <a:srgbClr val="FF0000"/>
                </a:solidFill>
              </a:rPr>
              <a:t>cats </a:t>
            </a:r>
            <a:r>
              <a:rPr lang="en-US" sz="2400" dirty="0"/>
              <a:t>= different </a:t>
            </a:r>
            <a:r>
              <a:rPr lang="en-US" sz="2400" dirty="0" err="1"/>
              <a:t>wordforms</a:t>
            </a:r>
            <a:endParaRPr lang="en-US" sz="2400" dirty="0"/>
          </a:p>
        </p:txBody>
      </p:sp>
    </p:spTree>
    <p:extLst>
      <p:ext uri="{BB962C8B-B14F-4D97-AF65-F5344CB8AC3E}">
        <p14:creationId xmlns:p14="http://schemas.microsoft.com/office/powerpoint/2010/main" val="297791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822960" y="971550"/>
            <a:ext cx="7940040" cy="4052248"/>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Tree>
    <p:extLst>
      <p:ext uri="{BB962C8B-B14F-4D97-AF65-F5344CB8AC3E}">
        <p14:creationId xmlns:p14="http://schemas.microsoft.com/office/powerpoint/2010/main" val="1688325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822960" y="1200150"/>
            <a:ext cx="8168640" cy="3429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458788" indent="-225425">
              <a:buFont typeface="Arial" panose="020B0604020202020204" pitchFamily="34" charset="0"/>
              <a:buChar char="•"/>
            </a:pPr>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458788" indent="-225425">
              <a:buFont typeface="Arial" panose="020B0604020202020204" pitchFamily="34" charset="0"/>
              <a:buChar char="•"/>
            </a:pPr>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Tree>
    <p:extLst>
      <p:ext uri="{BB962C8B-B14F-4D97-AF65-F5344CB8AC3E}">
        <p14:creationId xmlns:p14="http://schemas.microsoft.com/office/powerpoint/2010/main" val="1023924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505200" y="285750"/>
            <a:ext cx="5638800" cy="1463040"/>
          </a:xfrm>
        </p:spPr>
        <p:txBody>
          <a:bodyPr/>
          <a:lstStyle/>
          <a:p>
            <a:pPr marL="0" indent="0">
              <a:buNone/>
            </a:pPr>
            <a:r>
              <a:rPr lang="en-US" sz="36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3843636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0699768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822960" y="142875"/>
            <a:ext cx="7924800" cy="74295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2400" dirty="0">
                <a:sym typeface="Symbol" charset="2"/>
              </a:rPr>
              <a:t>U.S.A. or USA</a:t>
            </a:r>
          </a:p>
          <a:p>
            <a:pPr lvl="2" eaLnBrk="1" hangingPunct="1"/>
            <a:r>
              <a:rPr lang="en-US" sz="2400" dirty="0" err="1">
                <a:sym typeface="Symbol" charset="2"/>
              </a:rPr>
              <a:t>uhhuh</a:t>
            </a:r>
            <a:r>
              <a:rPr lang="en-US" sz="2400" dirty="0">
                <a:sym typeface="Symbol" charset="2"/>
              </a:rPr>
              <a:t> or uh-huh</a:t>
            </a:r>
          </a:p>
          <a:p>
            <a:pPr lvl="2" eaLnBrk="1" hangingPunct="1"/>
            <a:r>
              <a:rPr lang="en-US" sz="2400" dirty="0">
                <a:sym typeface="Symbol" charset="2"/>
              </a:rPr>
              <a:t>Fed or fed</a:t>
            </a:r>
          </a:p>
          <a:p>
            <a:pPr lvl="2" eaLnBrk="1" hangingPunct="1"/>
            <a:r>
              <a:rPr lang="en-US" sz="2400" dirty="0">
                <a:sym typeface="Symbol" charset="2"/>
              </a:rPr>
              <a:t>am, is, be, are </a:t>
            </a:r>
          </a:p>
          <a:p>
            <a:pPr lvl="1" eaLnBrk="1" hangingPunct="1"/>
            <a:endParaRPr lang="en-US" sz="1800" dirty="0">
              <a:sym typeface="Symbol" charset="2"/>
            </a:endParaRPr>
          </a:p>
        </p:txBody>
      </p:sp>
    </p:spTree>
    <p:extLst>
      <p:ext uri="{BB962C8B-B14F-4D97-AF65-F5344CB8AC3E}">
        <p14:creationId xmlns:p14="http://schemas.microsoft.com/office/powerpoint/2010/main" val="354318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2800" dirty="0"/>
              <a:t>Applications like IR: reduce all letters to lower case</a:t>
            </a:r>
          </a:p>
          <a:p>
            <a:pPr lvl="1" eaLnBrk="1" hangingPunct="1"/>
            <a:r>
              <a:rPr lang="en-US" sz="2400" dirty="0"/>
              <a:t>Since users tend to use lower case</a:t>
            </a:r>
          </a:p>
          <a:p>
            <a:pPr lvl="1" eaLnBrk="1" hangingPunct="1"/>
            <a:r>
              <a:rPr lang="en-US" sz="2400" dirty="0"/>
              <a:t>Possible exception: upper case in mid-sentence?</a:t>
            </a:r>
          </a:p>
          <a:p>
            <a:pPr lvl="2" eaLnBrk="1" hangingPunct="1"/>
            <a:r>
              <a:rPr lang="en-US" sz="2000" dirty="0"/>
              <a:t>e.g., </a:t>
            </a:r>
            <a:r>
              <a:rPr lang="en-US" sz="2000" b="1" i="1" dirty="0"/>
              <a:t>General Motors</a:t>
            </a:r>
          </a:p>
          <a:p>
            <a:pPr lvl="2" eaLnBrk="1" hangingPunct="1"/>
            <a:r>
              <a:rPr lang="en-US" sz="2000" b="1" i="1" dirty="0"/>
              <a:t>Fed</a:t>
            </a:r>
            <a:r>
              <a:rPr lang="en-US" sz="2000" dirty="0"/>
              <a:t> vs. </a:t>
            </a:r>
            <a:r>
              <a:rPr lang="en-US" sz="2000" b="1" i="1" dirty="0"/>
              <a:t>fed</a:t>
            </a:r>
          </a:p>
          <a:p>
            <a:pPr lvl="2" eaLnBrk="1" hangingPunct="1"/>
            <a:r>
              <a:rPr lang="en-US" sz="2000" b="1" i="1" dirty="0"/>
              <a:t>SAIL</a:t>
            </a:r>
            <a:r>
              <a:rPr lang="en-US" sz="2000" dirty="0"/>
              <a:t> vs. </a:t>
            </a:r>
            <a:r>
              <a:rPr lang="en-US" sz="2000" b="1" i="1" dirty="0"/>
              <a:t>sail</a:t>
            </a:r>
          </a:p>
          <a:p>
            <a:r>
              <a:rPr lang="en-US" sz="2800" dirty="0"/>
              <a:t>For sentiment analysis, MT, Information extraction</a:t>
            </a:r>
          </a:p>
          <a:p>
            <a:pPr lvl="1"/>
            <a:r>
              <a:rPr lang="en-US" sz="2400" dirty="0"/>
              <a:t>Case is helpful (</a:t>
            </a:r>
            <a:r>
              <a:rPr lang="en-US" sz="2400" b="1" i="1" dirty="0"/>
              <a:t>US</a:t>
            </a:r>
            <a:r>
              <a:rPr lang="en-US" sz="2400" dirty="0"/>
              <a:t> versus </a:t>
            </a:r>
            <a:r>
              <a:rPr lang="en-US" sz="2400" b="1" i="1" dirty="0"/>
              <a:t>us </a:t>
            </a:r>
            <a:r>
              <a:rPr lang="en-US" sz="2400" dirty="0"/>
              <a:t>is important)</a:t>
            </a:r>
          </a:p>
        </p:txBody>
      </p:sp>
    </p:spTree>
    <p:extLst>
      <p:ext uri="{BB962C8B-B14F-4D97-AF65-F5344CB8AC3E}">
        <p14:creationId xmlns:p14="http://schemas.microsoft.com/office/powerpoint/2010/main" val="389163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822960" y="1276350"/>
            <a:ext cx="8321040" cy="3581400"/>
          </a:xfrm>
        </p:spPr>
        <p:txBody>
          <a:bodyPr>
            <a:normAutofit lnSpcReduction="10000"/>
          </a:bodyPr>
          <a:lstStyle/>
          <a:p>
            <a:pPr marL="0" indent="0" eaLnBrk="1" hangingPunct="1">
              <a:lnSpc>
                <a:spcPct val="100000"/>
              </a:lnSpc>
              <a:spcBef>
                <a:spcPts val="300"/>
              </a:spcBef>
              <a:buNone/>
            </a:pPr>
            <a:r>
              <a:rPr lang="en-US" dirty="0"/>
              <a:t>Represent all words as their lemma, their shared root </a:t>
            </a:r>
          </a:p>
          <a:p>
            <a:pPr marL="0" indent="0" eaLnBrk="1" hangingPunct="1">
              <a:lnSpc>
                <a:spcPct val="100000"/>
              </a:lnSpc>
              <a:spcBef>
                <a:spcPts val="0"/>
              </a:spcBef>
              <a:buNone/>
            </a:pPr>
            <a:r>
              <a:rPr lang="en-US" dirty="0"/>
              <a:t>	= dictionary headword form:</a:t>
            </a:r>
          </a:p>
          <a:p>
            <a:pPr lvl="1" eaLnBrk="1" hangingPunct="1">
              <a:spcBef>
                <a:spcPts val="500"/>
              </a:spcBef>
              <a:spcAft>
                <a:spcPts val="500"/>
              </a:spcAft>
            </a:pPr>
            <a:r>
              <a:rPr lang="en-US" sz="2400" i="1" dirty="0"/>
              <a:t>am, are,</a:t>
            </a:r>
            <a:r>
              <a:rPr lang="en-US" sz="2400" dirty="0"/>
              <a:t> </a:t>
            </a:r>
            <a:r>
              <a:rPr lang="en-US" sz="2400" i="1" dirty="0"/>
              <a:t>is </a:t>
            </a:r>
            <a:r>
              <a:rPr lang="en-US" sz="2400" dirty="0">
                <a:sym typeface="Symbol" charset="2"/>
              </a:rPr>
              <a:t></a:t>
            </a:r>
            <a:r>
              <a:rPr lang="en-US" sz="2400" dirty="0"/>
              <a:t> </a:t>
            </a:r>
            <a:r>
              <a:rPr lang="en-US" sz="2400" i="1" dirty="0"/>
              <a:t>be</a:t>
            </a:r>
            <a:endParaRPr lang="en-US" sz="2400" dirty="0"/>
          </a:p>
          <a:p>
            <a:pPr lvl="1" eaLnBrk="1" hangingPunct="1">
              <a:spcBef>
                <a:spcPts val="500"/>
              </a:spcBef>
              <a:spcAft>
                <a:spcPts val="500"/>
              </a:spcAft>
            </a:pPr>
            <a:r>
              <a:rPr lang="en-US" sz="2400" i="1" dirty="0"/>
              <a:t>car, cars, car's</a:t>
            </a:r>
            <a:r>
              <a:rPr lang="en-US" sz="2400" dirty="0"/>
              <a:t>, </a:t>
            </a:r>
            <a:r>
              <a:rPr lang="en-US" sz="2400" i="1" dirty="0"/>
              <a:t>cars'</a:t>
            </a:r>
            <a:r>
              <a:rPr lang="en-US" sz="2400" dirty="0"/>
              <a:t> </a:t>
            </a:r>
            <a:r>
              <a:rPr lang="en-US" sz="2400" dirty="0">
                <a:sym typeface="Symbol" charset="2"/>
              </a:rPr>
              <a:t></a:t>
            </a:r>
            <a:r>
              <a:rPr lang="en-US" sz="2400" dirty="0"/>
              <a:t> </a:t>
            </a:r>
            <a:r>
              <a:rPr lang="en-US" sz="2400" i="1" dirty="0"/>
              <a:t>car</a:t>
            </a:r>
          </a:p>
          <a:p>
            <a:pPr lvl="1">
              <a:spcBef>
                <a:spcPts val="500"/>
              </a:spcBef>
              <a:spcAft>
                <a:spcPts val="500"/>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425450" lvl="3" indent="0">
              <a:spcBef>
                <a:spcPts val="500"/>
              </a:spcBef>
              <a:spcAft>
                <a:spcPts val="500"/>
              </a:spcAft>
              <a:buNone/>
            </a:pPr>
            <a:r>
              <a:rPr lang="en-US" sz="2400" dirty="0">
                <a:sym typeface="Symbol" charset="2"/>
              </a:rPr>
              <a:t></a:t>
            </a:r>
            <a:r>
              <a:rPr lang="en-US" sz="2400" dirty="0"/>
              <a:t> </a:t>
            </a:r>
            <a:r>
              <a:rPr lang="en-US" sz="2400" dirty="0" err="1">
                <a:solidFill>
                  <a:srgbClr val="A50021"/>
                </a:solidFill>
              </a:rPr>
              <a:t>querer</a:t>
            </a:r>
            <a:r>
              <a:rPr lang="en-US" sz="2400" dirty="0"/>
              <a:t> ‘want'</a:t>
            </a:r>
            <a:endParaRPr lang="en-US" sz="2400" i="1" dirty="0"/>
          </a:p>
          <a:p>
            <a:pPr>
              <a:spcBef>
                <a:spcPts val="500"/>
              </a:spcBef>
              <a:spcAft>
                <a:spcPts val="500"/>
              </a:spcAft>
            </a:pPr>
            <a:endParaRPr lang="en-US" sz="200" i="1" dirty="0"/>
          </a:p>
          <a:p>
            <a:pPr lvl="1">
              <a:spcBef>
                <a:spcPts val="500"/>
              </a:spcBef>
              <a:spcAft>
                <a:spcPts val="500"/>
              </a:spcAft>
            </a:pPr>
            <a:r>
              <a:rPr lang="en-US" i="1" dirty="0"/>
              <a:t>He is reading detective stories </a:t>
            </a:r>
          </a:p>
          <a:p>
            <a:pPr marL="461963" lvl="3" indent="0">
              <a:spcBef>
                <a:spcPts val="500"/>
              </a:spcBef>
              <a:spcAft>
                <a:spcPts val="500"/>
              </a:spcAft>
              <a:buNone/>
            </a:pPr>
            <a:r>
              <a:rPr lang="en-US" sz="2400" dirty="0">
                <a:sym typeface="Symbol" charset="2"/>
              </a:rPr>
              <a:t></a:t>
            </a:r>
            <a:r>
              <a:rPr lang="en-US" sz="2400" dirty="0"/>
              <a:t> </a:t>
            </a:r>
            <a:r>
              <a:rPr lang="en-US" sz="2400" i="1" dirty="0"/>
              <a:t>He be read detective story </a:t>
            </a:r>
          </a:p>
        </p:txBody>
      </p:sp>
    </p:spTree>
    <p:extLst>
      <p:ext uri="{BB962C8B-B14F-4D97-AF65-F5344CB8AC3E}">
        <p14:creationId xmlns:p14="http://schemas.microsoft.com/office/powerpoint/2010/main" val="239970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822960" y="119702"/>
            <a:ext cx="8092440" cy="680397"/>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822960" y="1047750"/>
            <a:ext cx="7940040" cy="4095750"/>
          </a:xfrm>
        </p:spPr>
        <p:txBody>
          <a:bodyPr>
            <a:normAutofit/>
          </a:bodyPr>
          <a:lstStyle/>
          <a:p>
            <a:r>
              <a:rPr lang="en-US" sz="3000" dirty="0"/>
              <a:t>Morphemes:</a:t>
            </a:r>
          </a:p>
          <a:p>
            <a:pPr lvl="1"/>
            <a:r>
              <a:rPr lang="en-US" sz="2400" dirty="0"/>
              <a:t>The small meaningful units that make up words</a:t>
            </a:r>
          </a:p>
          <a:p>
            <a:pPr lvl="1"/>
            <a:r>
              <a:rPr lang="en-US" sz="2400" b="1" dirty="0">
                <a:solidFill>
                  <a:srgbClr val="FF0000"/>
                </a:solidFill>
              </a:rPr>
              <a:t>Stems</a:t>
            </a:r>
            <a:r>
              <a:rPr lang="en-US" sz="2400" dirty="0"/>
              <a:t>: The core meaning-bearing units</a:t>
            </a:r>
          </a:p>
          <a:p>
            <a:pPr lvl="1"/>
            <a:r>
              <a:rPr lang="en-US" sz="2400" b="1" dirty="0">
                <a:solidFill>
                  <a:srgbClr val="FF0000"/>
                </a:solidFill>
              </a:rPr>
              <a:t>Affixes</a:t>
            </a:r>
            <a:r>
              <a:rPr lang="en-US" sz="2400" dirty="0"/>
              <a:t>: </a:t>
            </a:r>
            <a:r>
              <a:rPr lang="en-US" dirty="0"/>
              <a:t>Parts</a:t>
            </a:r>
            <a:r>
              <a:rPr lang="en-US" sz="2400" dirty="0"/>
              <a:t> that adhere to stems, often with grammatical functions</a:t>
            </a:r>
          </a:p>
          <a:p>
            <a:r>
              <a:rPr lang="en-US" sz="3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r>
              <a:rPr lang="en-US" dirty="0"/>
              <a:t>. </a:t>
            </a:r>
          </a:p>
        </p:txBody>
      </p:sp>
    </p:spTree>
    <p:extLst>
      <p:ext uri="{BB962C8B-B14F-4D97-AF65-F5344CB8AC3E}">
        <p14:creationId xmlns:p14="http://schemas.microsoft.com/office/powerpoint/2010/main" val="122654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822324" y="950118"/>
            <a:ext cx="7543801" cy="3429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777875" y="1253729"/>
            <a:ext cx="184666" cy="461665"/>
          </a:xfrm>
          <a:prstGeom prst="rect">
            <a:avLst/>
          </a:prstGeom>
          <a:noFill/>
          <a:ln w="9525">
            <a:noFill/>
            <a:miter lim="800000"/>
            <a:headEnd/>
            <a:tailEnd/>
          </a:ln>
        </p:spPr>
        <p:txBody>
          <a:bodyPr wrap="none">
            <a:prstTxWarp prst="textNoShape">
              <a:avLst/>
            </a:prstTxWarp>
            <a:spAutoFit/>
          </a:bodyPr>
          <a:lstStyle/>
          <a:p>
            <a:endParaRPr lang="en-US">
              <a:latin typeface="Arial" charset="0"/>
            </a:endParaRPr>
          </a:p>
        </p:txBody>
      </p:sp>
      <p:sp>
        <p:nvSpPr>
          <p:cNvPr id="38917" name="Rectangle 5"/>
          <p:cNvSpPr>
            <a:spLocks noChangeArrowheads="1"/>
          </p:cNvSpPr>
          <p:nvPr/>
        </p:nvSpPr>
        <p:spPr bwMode="auto">
          <a:xfrm>
            <a:off x="349250" y="1581150"/>
            <a:ext cx="4084320" cy="3416320"/>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a:t>This was not the map we found in Billy </a:t>
            </a:r>
            <a:r>
              <a:rPr lang="en-US" dirty="0" err="1"/>
              <a:t>Bones’s</a:t>
            </a:r>
            <a:r>
              <a:rPr lang="en-US" dirty="0"/>
              <a:t> chest, but an accurate copy, complete in all things-names and heights and soundings-with the single exception of the red crosses and the written notes. </a:t>
            </a:r>
            <a:endParaRPr lang="en-US" sz="2000" dirty="0"/>
          </a:p>
        </p:txBody>
      </p:sp>
      <p:sp>
        <p:nvSpPr>
          <p:cNvPr id="38919" name="AutoShape 7"/>
          <p:cNvSpPr>
            <a:spLocks noChangeArrowheads="1"/>
          </p:cNvSpPr>
          <p:nvPr/>
        </p:nvSpPr>
        <p:spPr bwMode="auto">
          <a:xfrm>
            <a:off x="4535788" y="2800350"/>
            <a:ext cx="304800" cy="1164432"/>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4907280" y="1765816"/>
            <a:ext cx="4084320" cy="3046988"/>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dirty="0" err="1"/>
              <a:t>Thi</a:t>
            </a:r>
            <a:r>
              <a:rPr lang="en-US" dirty="0"/>
              <a:t> </a:t>
            </a:r>
            <a:r>
              <a:rPr lang="en-US" dirty="0" err="1"/>
              <a:t>wa</a:t>
            </a:r>
            <a:r>
              <a:rPr lang="en-US" dirty="0"/>
              <a:t> not the map we found in Billi Bone s chest but an </a:t>
            </a:r>
            <a:r>
              <a:rPr lang="en-US" dirty="0" err="1"/>
              <a:t>accur</a:t>
            </a:r>
            <a:r>
              <a:rPr lang="en-US" dirty="0"/>
              <a:t> </a:t>
            </a:r>
            <a:r>
              <a:rPr lang="en-US" dirty="0" err="1"/>
              <a:t>copi</a:t>
            </a:r>
            <a:r>
              <a:rPr lang="en-US" dirty="0"/>
              <a:t> </a:t>
            </a:r>
            <a:r>
              <a:rPr lang="en-US" dirty="0" err="1"/>
              <a:t>complet</a:t>
            </a:r>
            <a:r>
              <a:rPr lang="en-US" dirty="0"/>
              <a:t> in all thing name and height and sound with the </a:t>
            </a:r>
            <a:r>
              <a:rPr lang="en-US" dirty="0" err="1"/>
              <a:t>singl</a:t>
            </a:r>
            <a:r>
              <a:rPr lang="en-US" dirty="0"/>
              <a:t> except of the red cross and the written note </a:t>
            </a:r>
          </a:p>
          <a:p>
            <a:r>
              <a:rPr lang="en-US" dirty="0"/>
              <a:t>. </a:t>
            </a:r>
            <a:endParaRPr lang="en-US" sz="2000" dirty="0"/>
          </a:p>
        </p:txBody>
      </p:sp>
    </p:spTree>
    <p:extLst>
      <p:ext uri="{BB962C8B-B14F-4D97-AF65-F5344CB8AC3E}">
        <p14:creationId xmlns:p14="http://schemas.microsoft.com/office/powerpoint/2010/main" val="135625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371600" y="2876550"/>
            <a:ext cx="6708987" cy="1066800"/>
          </a:xfrm>
          <a:prstGeom prst="rect">
            <a:avLst/>
          </a:prstGeom>
        </p:spPr>
      </p:pic>
    </p:spTree>
    <p:extLst>
      <p:ext uri="{BB962C8B-B14F-4D97-AF65-F5344CB8AC3E}">
        <p14:creationId xmlns:p14="http://schemas.microsoft.com/office/powerpoint/2010/main" val="3893638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914400" y="1314450"/>
            <a:ext cx="7452360" cy="3543300"/>
          </a:xfrm>
        </p:spPr>
        <p:txBody>
          <a:bodyPr>
            <a:normAutofit lnSpcReduction="10000"/>
          </a:bodyPr>
          <a:lstStyle/>
          <a:p>
            <a:pPr marL="0" indent="0">
              <a:buNone/>
            </a:pPr>
            <a:r>
              <a:rPr lang="en-US" sz="2200"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Tree>
    <p:extLst>
      <p:ext uri="{BB962C8B-B14F-4D97-AF65-F5344CB8AC3E}">
        <p14:creationId xmlns:p14="http://schemas.microsoft.com/office/powerpoint/2010/main" val="37752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3400" y="119702"/>
            <a:ext cx="7833360" cy="928048"/>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304800" y="1352550"/>
            <a:ext cx="8686800" cy="3671248"/>
          </a:xfrm>
        </p:spPr>
        <p:txBody>
          <a:bodyPr>
            <a:normAutofit/>
          </a:bodyPr>
          <a:lstStyle/>
          <a:p>
            <a:pPr lvl="1"/>
            <a:r>
              <a:rPr lang="en-US" dirty="0"/>
              <a:t>e</a:t>
            </a:r>
            <a:r>
              <a:rPr lang="en-US" sz="2400" dirty="0"/>
              <a:t>.g., the Turkish word:</a:t>
            </a:r>
          </a:p>
          <a:p>
            <a:pPr lvl="1"/>
            <a:r>
              <a:rPr lang="en-US" sz="2400" dirty="0" err="1">
                <a:solidFill>
                  <a:srgbClr val="FF0000"/>
                </a:solidFill>
              </a:rPr>
              <a:t>Uygarlastiramadiklarimizdanmissinizcasina</a:t>
            </a:r>
            <a:endParaRPr lang="en-US" sz="2400" dirty="0">
              <a:solidFill>
                <a:srgbClr val="FF0000"/>
              </a:solidFill>
            </a:endParaRPr>
          </a:p>
          <a:p>
            <a:pPr lvl="1"/>
            <a:r>
              <a:rPr lang="en-US" sz="2400" dirty="0"/>
              <a:t>`(behaving) as if you are among those whom we could not civilize’</a:t>
            </a:r>
          </a:p>
          <a:p>
            <a:pPr lvl="1"/>
            <a:r>
              <a:rPr lang="en-US" sz="2400" dirty="0" err="1">
                <a:solidFill>
                  <a:srgbClr val="FF0000"/>
                </a:solidFill>
              </a:rPr>
              <a:t>Uygar</a:t>
            </a:r>
            <a:r>
              <a:rPr lang="en-US" sz="2400" dirty="0">
                <a:solidFill>
                  <a:srgbClr val="FF0000"/>
                </a:solidFill>
              </a:rPr>
              <a:t> </a:t>
            </a:r>
            <a:r>
              <a:rPr lang="en-US" sz="2400" dirty="0"/>
              <a:t>`civilized’ + </a:t>
            </a:r>
            <a:r>
              <a:rPr lang="en-US" sz="2400" dirty="0" err="1">
                <a:solidFill>
                  <a:srgbClr val="FF0000"/>
                </a:solidFill>
              </a:rPr>
              <a:t>las</a:t>
            </a:r>
            <a:r>
              <a:rPr lang="en-US" sz="2400" dirty="0">
                <a:solidFill>
                  <a:srgbClr val="FF0000"/>
                </a:solidFill>
              </a:rPr>
              <a:t> </a:t>
            </a:r>
            <a:r>
              <a:rPr lang="en-US" sz="2400" dirty="0"/>
              <a:t>`become’ </a:t>
            </a:r>
          </a:p>
          <a:p>
            <a:pPr lvl="2">
              <a:buFont typeface="Wingdings" charset="2"/>
              <a:buNone/>
            </a:pPr>
            <a:r>
              <a:rPr lang="en-US" sz="2000" dirty="0"/>
              <a:t>+ </a:t>
            </a:r>
            <a:r>
              <a:rPr lang="en-US" sz="2000" dirty="0" err="1">
                <a:solidFill>
                  <a:srgbClr val="FF0000"/>
                </a:solidFill>
              </a:rPr>
              <a:t>tir</a:t>
            </a:r>
            <a:r>
              <a:rPr lang="en-US" sz="2000" dirty="0">
                <a:solidFill>
                  <a:srgbClr val="FF0000"/>
                </a:solidFill>
              </a:rPr>
              <a:t> </a:t>
            </a:r>
            <a:r>
              <a:rPr lang="en-US" sz="2000" dirty="0"/>
              <a:t>`cause’ + </a:t>
            </a:r>
            <a:r>
              <a:rPr lang="en-US" sz="2000" dirty="0" err="1">
                <a:solidFill>
                  <a:srgbClr val="FF0000"/>
                </a:solidFill>
              </a:rPr>
              <a:t>ama</a:t>
            </a:r>
            <a:r>
              <a:rPr lang="en-US" sz="2000" dirty="0">
                <a:solidFill>
                  <a:srgbClr val="FF0000"/>
                </a:solidFill>
              </a:rPr>
              <a:t> </a:t>
            </a:r>
            <a:r>
              <a:rPr lang="en-US" sz="2000" dirty="0"/>
              <a:t>`not able’ </a:t>
            </a:r>
          </a:p>
          <a:p>
            <a:pPr lvl="2">
              <a:buFont typeface="Wingdings" charset="2"/>
              <a:buNone/>
            </a:pPr>
            <a:r>
              <a:rPr lang="en-US" sz="2000" dirty="0"/>
              <a:t>+ </a:t>
            </a:r>
            <a:r>
              <a:rPr lang="en-US" sz="2000" dirty="0" err="1">
                <a:solidFill>
                  <a:srgbClr val="FF0000"/>
                </a:solidFill>
              </a:rPr>
              <a:t>dik</a:t>
            </a:r>
            <a:r>
              <a:rPr lang="en-US" sz="2000" dirty="0">
                <a:solidFill>
                  <a:srgbClr val="FF0000"/>
                </a:solidFill>
              </a:rPr>
              <a:t> </a:t>
            </a:r>
            <a:r>
              <a:rPr lang="en-US" sz="2000" dirty="0"/>
              <a:t>`past’ + </a:t>
            </a:r>
            <a:r>
              <a:rPr lang="en-US" sz="2000" dirty="0" err="1">
                <a:solidFill>
                  <a:srgbClr val="FF0000"/>
                </a:solidFill>
              </a:rPr>
              <a:t>lar</a:t>
            </a:r>
            <a:r>
              <a:rPr lang="en-US" sz="2000" dirty="0">
                <a:solidFill>
                  <a:srgbClr val="FF0000"/>
                </a:solidFill>
              </a:rPr>
              <a:t> </a:t>
            </a:r>
            <a:r>
              <a:rPr lang="en-US" sz="2000" dirty="0"/>
              <a:t>‘plural’</a:t>
            </a:r>
          </a:p>
          <a:p>
            <a:pPr lvl="2">
              <a:buFont typeface="Wingdings" charset="2"/>
              <a:buNone/>
            </a:pPr>
            <a:r>
              <a:rPr lang="en-US" sz="2000" dirty="0"/>
              <a:t>+ </a:t>
            </a:r>
            <a:r>
              <a:rPr lang="en-US" sz="2000" dirty="0" err="1">
                <a:solidFill>
                  <a:srgbClr val="FF0000"/>
                </a:solidFill>
              </a:rPr>
              <a:t>imiz</a:t>
            </a:r>
            <a:r>
              <a:rPr lang="en-US" sz="2000" dirty="0">
                <a:solidFill>
                  <a:srgbClr val="FF0000"/>
                </a:solidFill>
              </a:rPr>
              <a:t> </a:t>
            </a:r>
            <a:r>
              <a:rPr lang="en-US" sz="2000" dirty="0"/>
              <a:t>‘p1pl’ + </a:t>
            </a:r>
            <a:r>
              <a:rPr lang="en-US" sz="2000" dirty="0" err="1">
                <a:solidFill>
                  <a:srgbClr val="FF0000"/>
                </a:solidFill>
              </a:rPr>
              <a:t>dan</a:t>
            </a:r>
            <a:r>
              <a:rPr lang="en-US" sz="2000" dirty="0">
                <a:solidFill>
                  <a:srgbClr val="FF0000"/>
                </a:solidFill>
              </a:rPr>
              <a:t> </a:t>
            </a:r>
            <a:r>
              <a:rPr lang="en-US" sz="2000" dirty="0"/>
              <a:t>‘</a:t>
            </a:r>
            <a:r>
              <a:rPr lang="en-US" sz="2000" dirty="0" err="1"/>
              <a:t>abl</a:t>
            </a:r>
            <a:r>
              <a:rPr lang="en-US" sz="2000" dirty="0"/>
              <a:t>’ </a:t>
            </a:r>
          </a:p>
          <a:p>
            <a:pPr lvl="2">
              <a:buFont typeface="Wingdings" charset="2"/>
              <a:buNone/>
            </a:pPr>
            <a:r>
              <a:rPr lang="en-US" sz="2000" dirty="0"/>
              <a:t>+ </a:t>
            </a:r>
            <a:r>
              <a:rPr lang="en-US" sz="2000" dirty="0" err="1">
                <a:solidFill>
                  <a:srgbClr val="FF0000"/>
                </a:solidFill>
              </a:rPr>
              <a:t>mis</a:t>
            </a:r>
            <a:r>
              <a:rPr lang="en-US" sz="2000" dirty="0">
                <a:solidFill>
                  <a:srgbClr val="FF0000"/>
                </a:solidFill>
              </a:rPr>
              <a:t> </a:t>
            </a:r>
            <a:r>
              <a:rPr lang="en-US" sz="2000" dirty="0"/>
              <a:t>‘past’ + </a:t>
            </a:r>
            <a:r>
              <a:rPr lang="en-US" sz="2000" dirty="0" err="1">
                <a:solidFill>
                  <a:srgbClr val="FF0000"/>
                </a:solidFill>
              </a:rPr>
              <a:t>siniz</a:t>
            </a:r>
            <a:r>
              <a:rPr lang="en-US" sz="2000" dirty="0">
                <a:solidFill>
                  <a:srgbClr val="FF0000"/>
                </a:solidFill>
              </a:rPr>
              <a:t> </a:t>
            </a:r>
            <a:r>
              <a:rPr lang="en-US" sz="2000" dirty="0"/>
              <a:t>‘2pl’ + </a:t>
            </a:r>
            <a:r>
              <a:rPr lang="en-US" sz="2000" dirty="0" err="1">
                <a:solidFill>
                  <a:srgbClr val="FF0000"/>
                </a:solidFill>
              </a:rPr>
              <a:t>casina</a:t>
            </a:r>
            <a:r>
              <a:rPr lang="en-US" sz="2000" dirty="0">
                <a:solidFill>
                  <a:srgbClr val="FF0000"/>
                </a:solidFill>
              </a:rPr>
              <a:t> </a:t>
            </a:r>
            <a:r>
              <a:rPr lang="en-US" sz="2000" dirty="0"/>
              <a:t>‘as if’ </a:t>
            </a:r>
          </a:p>
          <a:p>
            <a:pPr marL="0" indent="0">
              <a:lnSpc>
                <a:spcPct val="90000"/>
              </a:lnSpc>
              <a:buNone/>
            </a:pPr>
            <a:endParaRPr lang="en-US" dirty="0"/>
          </a:p>
        </p:txBody>
      </p:sp>
    </p:spTree>
    <p:extLst>
      <p:ext uri="{BB962C8B-B14F-4D97-AF65-F5344CB8AC3E}">
        <p14:creationId xmlns:p14="http://schemas.microsoft.com/office/powerpoint/2010/main" val="3103257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457200" y="895350"/>
            <a:ext cx="8382000" cy="44196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Tree>
    <p:extLst>
      <p:ext uri="{BB962C8B-B14F-4D97-AF65-F5344CB8AC3E}">
        <p14:creationId xmlns:p14="http://schemas.microsoft.com/office/powerpoint/2010/main" val="2322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a:bodyPr>
          <a:lstStyle/>
          <a:p>
            <a:r>
              <a:rPr lang="en-US" sz="4000" dirty="0"/>
              <a:t>Basic Text Processing</a:t>
            </a:r>
            <a:endParaRPr lang="en-US" sz="4000" dirty="0">
              <a:latin typeface="Lucida Sans" charset="0"/>
              <a:ea typeface="ＭＳ Ｐゴシック" charset="0"/>
              <a:cs typeface="ＭＳ Ｐゴシック" charset="0"/>
            </a:endParaRPr>
          </a:p>
        </p:txBody>
      </p:sp>
      <p:sp>
        <p:nvSpPr>
          <p:cNvPr id="16387" name="Rectangle 6"/>
          <p:cNvSpPr>
            <a:spLocks noGrp="1" noChangeArrowheads="1"/>
          </p:cNvSpPr>
          <p:nvPr>
            <p:ph idx="1"/>
          </p:nvPr>
        </p:nvSpPr>
        <p:spPr>
          <a:xfrm>
            <a:off x="3429000" y="285750"/>
            <a:ext cx="5009393" cy="1463040"/>
          </a:xfrm>
        </p:spPr>
        <p:txBody>
          <a:bodyPr/>
          <a:lstStyle/>
          <a:p>
            <a:pPr marL="0" indent="0">
              <a:buNone/>
            </a:pPr>
            <a:r>
              <a:rPr lang="en-US" sz="3600" dirty="0">
                <a:solidFill>
                  <a:srgbClr val="A4001D"/>
                </a:solidFill>
                <a:latin typeface="Calibri" charset="0"/>
              </a:rPr>
              <a:t>Word Normalization and other issues</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Text Placeholder 1">
            <a:extLst>
              <a:ext uri="{FF2B5EF4-FFF2-40B4-BE49-F238E27FC236}">
                <a16:creationId xmlns:a16="http://schemas.microsoft.com/office/drawing/2014/main" id="{449648BA-D7BB-1940-92DD-8DBDCD8E956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28876020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28003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8284867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822960" y="214953"/>
            <a:ext cx="7543800" cy="680397"/>
          </a:xfrm>
        </p:spPr>
        <p:txBody>
          <a:bodyPr/>
          <a:lstStyle/>
          <a:p>
            <a:pPr eaLnBrk="1" hangingPunct="1"/>
            <a:r>
              <a:rPr lang="en-US" dirty="0"/>
              <a:t>Regular expressions</a:t>
            </a:r>
          </a:p>
        </p:txBody>
      </p:sp>
      <p:sp>
        <p:nvSpPr>
          <p:cNvPr id="69635" name="Rectangle 3"/>
          <p:cNvSpPr>
            <a:spLocks noGrp="1" noChangeArrowheads="1"/>
          </p:cNvSpPr>
          <p:nvPr>
            <p:ph idx="1"/>
          </p:nvPr>
        </p:nvSpPr>
        <p:spPr>
          <a:xfrm>
            <a:off x="381000" y="1200150"/>
            <a:ext cx="8534400" cy="3543300"/>
          </a:xfrm>
        </p:spPr>
        <p:txBody>
          <a:bodyPr/>
          <a:lstStyle/>
          <a:p>
            <a:pPr eaLnBrk="1" hangingPunct="1"/>
            <a:r>
              <a:rPr lang="en-US" sz="2400" dirty="0"/>
              <a:t>A formal language for specifying text strings</a:t>
            </a:r>
          </a:p>
          <a:p>
            <a:pPr eaLnBrk="1" hangingPunct="1"/>
            <a:r>
              <a:rPr lang="en-US" sz="2400" dirty="0"/>
              <a:t>How can we search for any of these?</a:t>
            </a:r>
          </a:p>
          <a:p>
            <a:pPr lvl="1" eaLnBrk="1" hangingPunct="1"/>
            <a:r>
              <a:rPr lang="en-US" sz="2400" dirty="0"/>
              <a:t>woodchuck</a:t>
            </a:r>
          </a:p>
          <a:p>
            <a:pPr lvl="1" eaLnBrk="1" hangingPunct="1"/>
            <a:r>
              <a:rPr lang="en-US" sz="2400" dirty="0"/>
              <a:t>woodchucks</a:t>
            </a:r>
          </a:p>
          <a:p>
            <a:pPr lvl="1" eaLnBrk="1" hangingPunct="1"/>
            <a:r>
              <a:rPr lang="en-US" sz="2400" dirty="0"/>
              <a:t>Woodchuck</a:t>
            </a:r>
          </a:p>
          <a:p>
            <a:pPr lvl="1" eaLnBrk="1" hangingPunct="1"/>
            <a:r>
              <a:rPr lang="en-US" sz="2400" dirty="0"/>
              <a:t>Woodchucks</a:t>
            </a:r>
          </a:p>
          <a:p>
            <a:pPr marL="457200" lvl="1" indent="0" eaLnBrk="1" hangingPunct="1">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2190750"/>
            <a:ext cx="3657600" cy="27432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822960" y="214953"/>
            <a:ext cx="7543800" cy="604197"/>
          </a:xfrm>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228600" y="1123951"/>
            <a:ext cx="7786688" cy="3810000"/>
          </a:xfrm>
        </p:spPr>
        <p:txBody>
          <a:bodyPr>
            <a:normAutofit/>
          </a:bodyPr>
          <a:lstStyle/>
          <a:p>
            <a:pPr eaLnBrk="1" hangingPunct="1"/>
            <a:r>
              <a:rPr lang="en-US" sz="2400" dirty="0">
                <a:latin typeface="Calibri"/>
                <a:cs typeface="Calibri"/>
              </a:rPr>
              <a:t>Letters inside square brackets []</a:t>
            </a:r>
          </a:p>
          <a:p>
            <a:pPr eaLnBrk="1" hangingPunct="1"/>
            <a:endParaRPr lang="en-US" sz="1400" dirty="0">
              <a:latin typeface="Calibri"/>
              <a:cs typeface="Calibri"/>
            </a:endParaRPr>
          </a:p>
          <a:p>
            <a:pPr marL="0" indent="0" eaLnBrk="1" hangingPunct="1">
              <a:buNone/>
            </a:pPr>
            <a:endParaRPr lang="en-US" dirty="0">
              <a:latin typeface="Calibri"/>
              <a:cs typeface="Calibri"/>
            </a:endParaRPr>
          </a:p>
          <a:p>
            <a:pPr marL="0" indent="0" eaLnBrk="1" hangingPunct="1">
              <a:buNone/>
            </a:pPr>
            <a:endParaRPr lang="en-US" dirty="0">
              <a:latin typeface="Calibri"/>
              <a:cs typeface="Calibri"/>
            </a:endParaRPr>
          </a:p>
          <a:p>
            <a:r>
              <a:rPr lang="en-US" sz="2400" dirty="0"/>
              <a:t>Ranges </a:t>
            </a:r>
            <a:r>
              <a:rPr lang="en-US" sz="2400" dirty="0">
                <a:solidFill>
                  <a:srgbClr val="CC0000"/>
                </a:solidFill>
                <a:latin typeface="Courier" charset="0"/>
              </a:rPr>
              <a:t>[A-Z]</a:t>
            </a:r>
          </a:p>
          <a:p>
            <a:pPr eaLnBrk="1" hangingPunct="1"/>
            <a:endParaRPr lang="en-US" dirty="0">
              <a:latin typeface="Calibri"/>
              <a:cs typeface="Calibri"/>
            </a:endParaRPr>
          </a:p>
          <a:p>
            <a:pPr marL="0" indent="0" eaLnBrk="1" hangingPunct="1">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4630076"/>
              </p:ext>
            </p:extLst>
          </p:nvPr>
        </p:nvGraphicFramePr>
        <p:xfrm>
          <a:off x="1524000" y="1809750"/>
          <a:ext cx="6096000" cy="1097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04800">
                <a:tc>
                  <a:txBody>
                    <a:bodyPr/>
                    <a:lstStyle/>
                    <a:p>
                      <a:r>
                        <a:rPr lang="en-US" sz="1800" dirty="0"/>
                        <a:t>Pattern</a:t>
                      </a:r>
                    </a:p>
                  </a:txBody>
                  <a:tcPr/>
                </a:tc>
                <a:tc>
                  <a:txBody>
                    <a:bodyPr/>
                    <a:lstStyle/>
                    <a:p>
                      <a:r>
                        <a:rPr lang="en-US" sz="1800" dirty="0"/>
                        <a:t>Matches</a:t>
                      </a:r>
                    </a:p>
                  </a:txBody>
                  <a:tcPr/>
                </a:tc>
                <a:extLst>
                  <a:ext uri="{0D108BD9-81ED-4DB2-BD59-A6C34878D82A}">
                    <a16:rowId xmlns:a16="http://schemas.microsoft.com/office/drawing/2014/main" val="10000"/>
                  </a:ext>
                </a:extLst>
              </a:tr>
              <a:tr h="304800">
                <a:tc>
                  <a:txBody>
                    <a:bodyPr/>
                    <a:lstStyle/>
                    <a:p>
                      <a:r>
                        <a:rPr lang="en-US" sz="1800" dirty="0">
                          <a:solidFill>
                            <a:srgbClr val="CC0000"/>
                          </a:solidFill>
                          <a:latin typeface="Courier"/>
                          <a:cs typeface="Courier"/>
                        </a:rPr>
                        <a:t>[</a:t>
                      </a:r>
                      <a:r>
                        <a:rPr lang="en-US" sz="1800" dirty="0" err="1">
                          <a:solidFill>
                            <a:srgbClr val="CC0000"/>
                          </a:solidFill>
                          <a:latin typeface="Courier"/>
                          <a:cs typeface="Courier"/>
                        </a:rPr>
                        <a:t>wW</a:t>
                      </a:r>
                      <a:r>
                        <a:rPr lang="en-US" sz="1800" dirty="0">
                          <a:solidFill>
                            <a:srgbClr val="CC0000"/>
                          </a:solidFill>
                          <a:latin typeface="Courier"/>
                          <a:cs typeface="Courier"/>
                        </a:rPr>
                        <a:t>]</a:t>
                      </a:r>
                      <a:r>
                        <a:rPr lang="en-US" sz="1800" dirty="0" err="1">
                          <a:solidFill>
                            <a:srgbClr val="CC0000"/>
                          </a:solidFill>
                          <a:latin typeface="Courier"/>
                          <a:cs typeface="Courier"/>
                        </a:rPr>
                        <a:t>oodchuck</a:t>
                      </a:r>
                      <a:endParaRPr lang="en-US" sz="1800" dirty="0"/>
                    </a:p>
                  </a:txBody>
                  <a:tcPr/>
                </a:tc>
                <a:tc>
                  <a:txBody>
                    <a:bodyPr/>
                    <a:lstStyle/>
                    <a:p>
                      <a:r>
                        <a:rPr lang="en-US" sz="1800" dirty="0"/>
                        <a:t>Woodchuck,</a:t>
                      </a:r>
                      <a:r>
                        <a:rPr lang="en-US" sz="1800" baseline="0" dirty="0"/>
                        <a:t> woodchuck</a:t>
                      </a:r>
                      <a:endParaRPr lang="en-US" sz="1800" dirty="0"/>
                    </a:p>
                  </a:txBody>
                  <a:tcPr/>
                </a:tc>
                <a:extLst>
                  <a:ext uri="{0D108BD9-81ED-4DB2-BD59-A6C34878D82A}">
                    <a16:rowId xmlns:a16="http://schemas.microsoft.com/office/drawing/2014/main" val="10001"/>
                  </a:ext>
                </a:extLst>
              </a:tr>
              <a:tr h="304800">
                <a:tc>
                  <a:txBody>
                    <a:bodyPr/>
                    <a:lstStyle/>
                    <a:p>
                      <a:r>
                        <a:rPr lang="en-US" sz="1800" dirty="0">
                          <a:solidFill>
                            <a:srgbClr val="CC0000"/>
                          </a:solidFill>
                          <a:latin typeface="Courier"/>
                          <a:cs typeface="Courier"/>
                        </a:rPr>
                        <a:t>[1234567890]	</a:t>
                      </a:r>
                      <a:endParaRPr lang="en-US" sz="1800" dirty="0"/>
                    </a:p>
                  </a:txBody>
                  <a:tcPr/>
                </a:tc>
                <a:tc>
                  <a:txBody>
                    <a:bodyPr/>
                    <a:lstStyle/>
                    <a:p>
                      <a:r>
                        <a:rPr lang="en-US" sz="1800" dirty="0"/>
                        <a:t>Any digit</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45703075"/>
              </p:ext>
            </p:extLst>
          </p:nvPr>
        </p:nvGraphicFramePr>
        <p:xfrm>
          <a:off x="762000" y="3516630"/>
          <a:ext cx="8000999" cy="1463040"/>
        </p:xfrm>
        <a:graphic>
          <a:graphicData uri="http://schemas.openxmlformats.org/drawingml/2006/table">
            <a:tbl>
              <a:tblPr firstRow="1" bandRow="1">
                <a:tableStyleId>{5C22544A-7EE6-4342-B048-85BDC9FD1C3A}</a:tableStyleId>
              </a:tblPr>
              <a:tblGrid>
                <a:gridCol w="1306285">
                  <a:extLst>
                    <a:ext uri="{9D8B030D-6E8A-4147-A177-3AD203B41FA5}">
                      <a16:colId xmlns:a16="http://schemas.microsoft.com/office/drawing/2014/main" val="20000"/>
                    </a:ext>
                  </a:extLst>
                </a:gridCol>
                <a:gridCol w="2122715">
                  <a:extLst>
                    <a:ext uri="{9D8B030D-6E8A-4147-A177-3AD203B41FA5}">
                      <a16:colId xmlns:a16="http://schemas.microsoft.com/office/drawing/2014/main" val="20001"/>
                    </a:ext>
                  </a:extLst>
                </a:gridCol>
                <a:gridCol w="4571999">
                  <a:extLst>
                    <a:ext uri="{9D8B030D-6E8A-4147-A177-3AD203B41FA5}">
                      <a16:colId xmlns:a16="http://schemas.microsoft.com/office/drawing/2014/main" val="20002"/>
                    </a:ext>
                  </a:extLst>
                </a:gridCol>
              </a:tblGrid>
              <a:tr h="307546">
                <a:tc>
                  <a:txBody>
                    <a:bodyPr/>
                    <a:lstStyle/>
                    <a:p>
                      <a:r>
                        <a:rPr lang="en-US" sz="1800" dirty="0"/>
                        <a:t>Pattern</a:t>
                      </a:r>
                    </a:p>
                  </a:txBody>
                  <a:tcPr/>
                </a:tc>
                <a:tc>
                  <a:txBody>
                    <a:bodyPr/>
                    <a:lstStyle/>
                    <a:p>
                      <a:r>
                        <a:rPr lang="en-US" sz="1800" dirty="0"/>
                        <a:t>Matches</a:t>
                      </a:r>
                    </a:p>
                  </a:txBody>
                  <a:tcPr/>
                </a:tc>
                <a:tc>
                  <a:txBody>
                    <a:bodyPr/>
                    <a:lstStyle/>
                    <a:p>
                      <a:endParaRPr lang="en-US" sz="1800" dirty="0"/>
                    </a:p>
                  </a:txBody>
                  <a:tcPr/>
                </a:tc>
                <a:extLst>
                  <a:ext uri="{0D108BD9-81ED-4DB2-BD59-A6C34878D82A}">
                    <a16:rowId xmlns:a16="http://schemas.microsoft.com/office/drawing/2014/main" val="10000"/>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An upper case letter</a:t>
                      </a:r>
                    </a:p>
                  </a:txBody>
                  <a:tcPr/>
                </a:tc>
                <a:tc>
                  <a:txBody>
                    <a:bodyPr/>
                    <a:lstStyle/>
                    <a:p>
                      <a:r>
                        <a:rPr lang="en-US" sz="1800" u="sng" dirty="0">
                          <a:solidFill>
                            <a:srgbClr val="3366FF"/>
                          </a:solidFill>
                          <a:latin typeface="Courier"/>
                          <a:cs typeface="Courier"/>
                        </a:rPr>
                        <a:t>D</a:t>
                      </a:r>
                      <a:r>
                        <a:rPr lang="en-US" sz="1800" dirty="0">
                          <a:latin typeface="Courier"/>
                          <a:cs typeface="Courier"/>
                        </a:rPr>
                        <a:t>renched Blossoms</a:t>
                      </a:r>
                    </a:p>
                  </a:txBody>
                  <a:tcPr/>
                </a:tc>
                <a:extLst>
                  <a:ext uri="{0D108BD9-81ED-4DB2-BD59-A6C34878D82A}">
                    <a16:rowId xmlns:a16="http://schemas.microsoft.com/office/drawing/2014/main" val="10001"/>
                  </a:ext>
                </a:extLst>
              </a:tr>
              <a:tr h="307546">
                <a:tc>
                  <a:txBody>
                    <a:bodyPr/>
                    <a:lstStyle/>
                    <a:p>
                      <a:r>
                        <a:rPr lang="en-US" sz="1800" dirty="0">
                          <a:solidFill>
                            <a:srgbClr val="CC0000"/>
                          </a:solidFill>
                          <a:latin typeface="Courier"/>
                          <a:cs typeface="Courier"/>
                        </a:rPr>
                        <a:t>[a-z]</a:t>
                      </a:r>
                      <a:endParaRPr lang="en-US" sz="1800" dirty="0"/>
                    </a:p>
                  </a:txBody>
                  <a:tcPr/>
                </a:tc>
                <a:tc>
                  <a:txBody>
                    <a:bodyPr/>
                    <a:lstStyle/>
                    <a:p>
                      <a:r>
                        <a:rPr lang="en-US" sz="1800" dirty="0"/>
                        <a:t>A lower case letter</a:t>
                      </a:r>
                    </a:p>
                  </a:txBody>
                  <a:tcPr/>
                </a:tc>
                <a:tc>
                  <a:txBody>
                    <a:bodyPr/>
                    <a:lstStyle/>
                    <a:p>
                      <a:r>
                        <a:rPr lang="en-US" sz="1800" u="sng" dirty="0">
                          <a:solidFill>
                            <a:srgbClr val="3366FF"/>
                          </a:solidFill>
                          <a:latin typeface="Courier"/>
                          <a:cs typeface="Courier"/>
                        </a:rPr>
                        <a:t>m</a:t>
                      </a:r>
                      <a:r>
                        <a:rPr lang="en-US" sz="1800" dirty="0">
                          <a:latin typeface="Courier"/>
                          <a:cs typeface="Courier"/>
                        </a:rPr>
                        <a:t>y beans were impatient</a:t>
                      </a:r>
                    </a:p>
                  </a:txBody>
                  <a:tcPr/>
                </a:tc>
                <a:extLst>
                  <a:ext uri="{0D108BD9-81ED-4DB2-BD59-A6C34878D82A}">
                    <a16:rowId xmlns:a16="http://schemas.microsoft.com/office/drawing/2014/main" val="10002"/>
                  </a:ext>
                </a:extLst>
              </a:tr>
              <a:tr h="307546">
                <a:tc>
                  <a:txBody>
                    <a:bodyPr/>
                    <a:lstStyle/>
                    <a:p>
                      <a:r>
                        <a:rPr lang="en-US" sz="1800" dirty="0">
                          <a:solidFill>
                            <a:srgbClr val="CC0000"/>
                          </a:solidFill>
                          <a:latin typeface="Courier"/>
                          <a:cs typeface="Courier"/>
                        </a:rPr>
                        <a:t>[0-9]</a:t>
                      </a:r>
                      <a:endParaRPr lang="en-US" sz="1800" dirty="0"/>
                    </a:p>
                  </a:txBody>
                  <a:tcPr/>
                </a:tc>
                <a:tc>
                  <a:txBody>
                    <a:bodyPr/>
                    <a:lstStyle/>
                    <a:p>
                      <a:r>
                        <a:rPr lang="en-US" sz="1800" dirty="0"/>
                        <a:t>A single</a:t>
                      </a:r>
                      <a:r>
                        <a:rPr lang="en-US" sz="1800" baseline="0" dirty="0"/>
                        <a:t> digit</a:t>
                      </a:r>
                      <a:endParaRPr lang="en-US" sz="1800" dirty="0"/>
                    </a:p>
                  </a:txBody>
                  <a:tcPr/>
                </a:tc>
                <a:tc>
                  <a:txBody>
                    <a:bodyPr/>
                    <a:lstStyle/>
                    <a:p>
                      <a:r>
                        <a:rPr lang="en-US" sz="1800" dirty="0">
                          <a:latin typeface="Courier"/>
                          <a:cs typeface="Courier"/>
                        </a:rPr>
                        <a:t>Chapter </a:t>
                      </a:r>
                      <a:r>
                        <a:rPr lang="en-US" sz="1800" u="sng" dirty="0">
                          <a:solidFill>
                            <a:srgbClr val="3366FF"/>
                          </a:solidFill>
                          <a:latin typeface="Courier"/>
                          <a:cs typeface="Courier"/>
                        </a:rPr>
                        <a:t>1</a:t>
                      </a:r>
                      <a:r>
                        <a:rPr lang="en-US" sz="1800" dirty="0">
                          <a:latin typeface="Courier"/>
                          <a:cs typeface="Courier"/>
                        </a:rPr>
                        <a:t>: Down the Rabbit Hole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152400"/>
            <a:ext cx="8610600" cy="74295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800" dirty="0">
                <a:solidFill>
                  <a:srgbClr val="000000"/>
                </a:solidFill>
                <a:latin typeface="Calibri"/>
                <a:cs typeface="Calibri"/>
              </a:rPr>
              <a:t>Negations</a:t>
            </a:r>
            <a:r>
              <a:rPr lang="en-US" sz="2800" dirty="0">
                <a:solidFill>
                  <a:srgbClr val="CC0000"/>
                </a:solidFill>
                <a:latin typeface="Courier" charset="0"/>
              </a:rPr>
              <a:t> [^</a:t>
            </a:r>
            <a:r>
              <a:rPr lang="en-US" sz="2800" dirty="0" err="1">
                <a:solidFill>
                  <a:srgbClr val="CC0000"/>
                </a:solidFill>
                <a:latin typeface="Courier" charset="0"/>
              </a:rPr>
              <a:t>Ss</a:t>
            </a:r>
            <a:r>
              <a:rPr lang="en-US" sz="2800" dirty="0">
                <a:solidFill>
                  <a:srgbClr val="CC0000"/>
                </a:solidFill>
                <a:latin typeface="Courier" charset="0"/>
              </a:rPr>
              <a:t>]</a:t>
            </a:r>
          </a:p>
          <a:p>
            <a:pPr lvl="1"/>
            <a:r>
              <a:rPr lang="en-US" sz="2400"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68260380"/>
              </p:ext>
            </p:extLst>
          </p:nvPr>
        </p:nvGraphicFramePr>
        <p:xfrm>
          <a:off x="457200" y="2495550"/>
          <a:ext cx="8382000" cy="2286000"/>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2453640">
                  <a:extLst>
                    <a:ext uri="{9D8B030D-6E8A-4147-A177-3AD203B41FA5}">
                      <a16:colId xmlns:a16="http://schemas.microsoft.com/office/drawing/2014/main" val="20001"/>
                    </a:ext>
                  </a:extLst>
                </a:gridCol>
                <a:gridCol w="4343400">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a:solidFill>
                            <a:srgbClr val="CC0000"/>
                          </a:solidFill>
                          <a:latin typeface="Courier"/>
                          <a:cs typeface="Courier"/>
                        </a:rPr>
                        <a:t>[^A-Z]</a:t>
                      </a:r>
                      <a:endParaRPr lang="en-US" sz="2000" dirty="0"/>
                    </a:p>
                  </a:txBody>
                  <a:tcPr/>
                </a:tc>
                <a:tc>
                  <a:txBody>
                    <a:bodyPr/>
                    <a:lstStyle/>
                    <a:p>
                      <a:r>
                        <a:rPr lang="en-US" sz="2000" dirty="0"/>
                        <a:t>Not</a:t>
                      </a:r>
                      <a:r>
                        <a:rPr lang="en-US" sz="2000" baseline="0" dirty="0"/>
                        <a:t> an </a:t>
                      </a:r>
                      <a:r>
                        <a:rPr lang="en-US" sz="2000" dirty="0"/>
                        <a:t>upper case letter</a:t>
                      </a:r>
                    </a:p>
                  </a:txBody>
                  <a:tcPr/>
                </a:tc>
                <a:tc>
                  <a:txBody>
                    <a:bodyPr/>
                    <a:lstStyle/>
                    <a:p>
                      <a:r>
                        <a:rPr lang="en-US" sz="2000" dirty="0" err="1">
                          <a:latin typeface="Courier"/>
                          <a:cs typeface="Courier"/>
                        </a:rPr>
                        <a:t>O</a:t>
                      </a:r>
                      <a:r>
                        <a:rPr lang="en-US" sz="2000" u="sng" dirty="0" err="1">
                          <a:solidFill>
                            <a:srgbClr val="3366FF"/>
                          </a:solidFill>
                          <a:latin typeface="Courier"/>
                          <a:cs typeface="Courier"/>
                        </a:rPr>
                        <a:t>y</a:t>
                      </a:r>
                      <a:r>
                        <a:rPr lang="en-US" sz="2000" dirty="0" err="1">
                          <a:latin typeface="Courier"/>
                          <a:cs typeface="Courier"/>
                        </a:rPr>
                        <a:t>fn</a:t>
                      </a:r>
                      <a:r>
                        <a:rPr lang="en-US" sz="2000" dirty="0">
                          <a:latin typeface="Courier"/>
                          <a:cs typeface="Courier"/>
                        </a:rPr>
                        <a:t> </a:t>
                      </a:r>
                      <a:r>
                        <a:rPr lang="en-US" sz="2000" dirty="0" err="1">
                          <a:latin typeface="Courier"/>
                          <a:cs typeface="Courier"/>
                        </a:rPr>
                        <a:t>pripetchik</a:t>
                      </a:r>
                      <a:endParaRPr lang="en-US" sz="2000" dirty="0">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0000"/>
                          </a:solidFill>
                          <a:latin typeface="Courier"/>
                          <a:cs typeface="Courier"/>
                        </a:rPr>
                        <a:t>[^</a:t>
                      </a:r>
                      <a:r>
                        <a:rPr lang="en-US" sz="2000" dirty="0" err="1">
                          <a:solidFill>
                            <a:srgbClr val="CC0000"/>
                          </a:solidFill>
                          <a:latin typeface="Courier"/>
                          <a:cs typeface="Courier"/>
                        </a:rPr>
                        <a:t>Ss</a:t>
                      </a:r>
                      <a:r>
                        <a:rPr lang="en-US" sz="2000" dirty="0">
                          <a:solidFill>
                            <a:srgbClr val="CC0000"/>
                          </a:solidFill>
                          <a:latin typeface="Courier"/>
                          <a:cs typeface="Courier"/>
                        </a:rPr>
                        <a:t>]	</a:t>
                      </a:r>
                      <a:endParaRPr lang="en-US" sz="2000" dirty="0"/>
                    </a:p>
                  </a:txBody>
                  <a:tcPr/>
                </a:tc>
                <a:tc>
                  <a:txBody>
                    <a:bodyPr/>
                    <a:lstStyle/>
                    <a:p>
                      <a:r>
                        <a:rPr lang="en-US" sz="2000" dirty="0">
                          <a:solidFill>
                            <a:srgbClr val="000000"/>
                          </a:solidFill>
                        </a:rPr>
                        <a:t>Neither ‘S’ nor ‘s’</a:t>
                      </a:r>
                    </a:p>
                  </a:txBody>
                  <a:tcPr/>
                </a:tc>
                <a:tc>
                  <a:txBody>
                    <a:bodyPr/>
                    <a:lstStyle/>
                    <a:p>
                      <a:r>
                        <a:rPr lang="en-US" sz="2000" u="sng" dirty="0">
                          <a:solidFill>
                            <a:srgbClr val="3366FF"/>
                          </a:solidFill>
                          <a:latin typeface="Courier"/>
                          <a:cs typeface="Courier"/>
                        </a:rPr>
                        <a:t>I</a:t>
                      </a:r>
                      <a:r>
                        <a:rPr lang="en-US" sz="2000" u="none" dirty="0">
                          <a:solidFill>
                            <a:srgbClr val="000000"/>
                          </a:solidFill>
                          <a:latin typeface="Courier"/>
                          <a:cs typeface="Courier"/>
                        </a:rPr>
                        <a:t> have no exquisite reason”</a:t>
                      </a:r>
                    </a:p>
                  </a:txBody>
                  <a:tcPr/>
                </a:tc>
                <a:extLst>
                  <a:ext uri="{0D108BD9-81ED-4DB2-BD59-A6C34878D82A}">
                    <a16:rowId xmlns:a16="http://schemas.microsoft.com/office/drawing/2014/main" val="10002"/>
                  </a:ext>
                </a:extLst>
              </a:tr>
              <a:tr h="370840">
                <a:tc>
                  <a:txBody>
                    <a:bodyPr/>
                    <a:lstStyle/>
                    <a:p>
                      <a:r>
                        <a:rPr lang="en-US" sz="2000" dirty="0">
                          <a:solidFill>
                            <a:srgbClr val="CC0000"/>
                          </a:solidFill>
                          <a:latin typeface="Courier"/>
                          <a:cs typeface="Courier"/>
                        </a:rPr>
                        <a:t>[^e^]</a:t>
                      </a:r>
                      <a:endParaRPr lang="en-US" sz="2000" dirty="0"/>
                    </a:p>
                  </a:txBody>
                  <a:tcPr/>
                </a:tc>
                <a:tc>
                  <a:txBody>
                    <a:bodyPr/>
                    <a:lstStyle/>
                    <a:p>
                      <a:r>
                        <a:rPr lang="en-US" sz="2000" dirty="0"/>
                        <a:t>Neither e nor ^</a:t>
                      </a:r>
                    </a:p>
                  </a:txBody>
                  <a:tcPr/>
                </a:tc>
                <a:tc>
                  <a:txBody>
                    <a:bodyPr/>
                    <a:lstStyle/>
                    <a:p>
                      <a:r>
                        <a:rPr lang="en-US" sz="2000" dirty="0">
                          <a:latin typeface="Courier"/>
                          <a:cs typeface="Courier"/>
                        </a:rPr>
                        <a:t>Look h</a:t>
                      </a:r>
                      <a:r>
                        <a:rPr lang="en-US" sz="2000" u="sng" dirty="0">
                          <a:solidFill>
                            <a:srgbClr val="3366FF"/>
                          </a:solidFill>
                          <a:latin typeface="Courier"/>
                          <a:cs typeface="Courier"/>
                        </a:rPr>
                        <a:t>e</a:t>
                      </a:r>
                      <a:r>
                        <a:rPr lang="en-US" sz="2000" dirty="0">
                          <a:latin typeface="Courier"/>
                          <a:cs typeface="Courier"/>
                        </a:rPr>
                        <a:t>re</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a^b</a:t>
                      </a:r>
                      <a:endParaRPr lang="en-US" sz="2000" dirty="0"/>
                    </a:p>
                  </a:txBody>
                  <a:tcPr/>
                </a:tc>
                <a:tc>
                  <a:txBody>
                    <a:bodyPr/>
                    <a:lstStyle/>
                    <a:p>
                      <a:r>
                        <a:rPr lang="en-US" sz="2000" dirty="0"/>
                        <a:t>The pattern</a:t>
                      </a:r>
                      <a:r>
                        <a:rPr lang="en-US" sz="2000" baseline="0" dirty="0"/>
                        <a:t> a</a:t>
                      </a:r>
                      <a:r>
                        <a:rPr lang="en-US" sz="2000" dirty="0"/>
                        <a:t> carat</a:t>
                      </a:r>
                      <a:r>
                        <a:rPr lang="en-US" sz="2000" baseline="0" dirty="0"/>
                        <a:t> b</a:t>
                      </a:r>
                      <a:endParaRPr lang="en-US" sz="2000" dirty="0"/>
                    </a:p>
                  </a:txBody>
                  <a:tcPr/>
                </a:tc>
                <a:tc>
                  <a:txBody>
                    <a:bodyPr/>
                    <a:lstStyle/>
                    <a:p>
                      <a:r>
                        <a:rPr lang="en-US" sz="2000" dirty="0">
                          <a:latin typeface="Courier"/>
                          <a:cs typeface="Courier"/>
                        </a:rPr>
                        <a:t>Look up </a:t>
                      </a:r>
                      <a:r>
                        <a:rPr lang="en-US" sz="2000" u="sng" dirty="0" err="1">
                          <a:solidFill>
                            <a:srgbClr val="3366FF"/>
                          </a:solidFill>
                          <a:latin typeface="Courier"/>
                          <a:cs typeface="Courier"/>
                        </a:rPr>
                        <a:t>a^b</a:t>
                      </a:r>
                      <a:r>
                        <a:rPr lang="en-US" sz="2000" u="sng" dirty="0">
                          <a:solidFill>
                            <a:srgbClr val="3366FF"/>
                          </a:solidFill>
                          <a:latin typeface="Courier"/>
                          <a:cs typeface="Courier"/>
                        </a:rPr>
                        <a:t> </a:t>
                      </a:r>
                      <a:r>
                        <a:rPr lang="en-US" sz="2000" dirty="0">
                          <a:latin typeface="Courier"/>
                          <a:cs typeface="Courier"/>
                        </a:rPr>
                        <a:t>now</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990600" y="409575"/>
            <a:ext cx="7772400" cy="74295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609600" y="1428750"/>
            <a:ext cx="7620000" cy="4114799"/>
          </a:xfrm>
        </p:spPr>
        <p:txBody>
          <a:bodyPr/>
          <a:lstStyle/>
          <a:p>
            <a:pPr eaLnBrk="1" hangingPunct="1"/>
            <a:r>
              <a:rPr lang="en-US" sz="2400" dirty="0">
                <a:solidFill>
                  <a:srgbClr val="000000"/>
                </a:solidFill>
                <a:latin typeface="Calibri"/>
                <a:cs typeface="Calibri"/>
              </a:rPr>
              <a:t>Woodchuck is another name for groundhog</a:t>
            </a:r>
            <a:r>
              <a:rPr lang="en-US" sz="2400" dirty="0"/>
              <a:t>!</a:t>
            </a:r>
          </a:p>
          <a:p>
            <a:pPr eaLnBrk="1" hangingPunct="1"/>
            <a:r>
              <a:rPr lang="en-US" sz="2400"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736757201"/>
              </p:ext>
            </p:extLst>
          </p:nvPr>
        </p:nvGraphicFramePr>
        <p:xfrm>
          <a:off x="304800" y="2724150"/>
          <a:ext cx="5638800" cy="19812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groundhog</a:t>
                      </a:r>
                      <a:r>
                        <a:rPr lang="en-US" sz="2000" b="1" dirty="0" err="1">
                          <a:solidFill>
                            <a:srgbClr val="CC0000"/>
                          </a:solidFill>
                          <a:latin typeface="Courier"/>
                          <a:cs typeface="Courier"/>
                        </a:rPr>
                        <a:t>|</a:t>
                      </a:r>
                      <a:r>
                        <a:rPr lang="en-US" sz="2000" dirty="0" err="1">
                          <a:solidFill>
                            <a:srgbClr val="CC0000"/>
                          </a:solidFill>
                          <a:latin typeface="Courier"/>
                          <a:cs typeface="Courier"/>
                        </a:rPr>
                        <a:t>woodchuck</a:t>
                      </a:r>
                      <a:endParaRPr lang="en-US" sz="2000" dirty="0"/>
                    </a:p>
                  </a:txBody>
                  <a:tcPr/>
                </a:tc>
                <a:tc>
                  <a:txBody>
                    <a:bodyPr/>
                    <a:lstStyle/>
                    <a:p>
                      <a:r>
                        <a:rPr lang="en-US" sz="2000" dirty="0">
                          <a:latin typeface="Courier" pitchFamily="2" charset="0"/>
                        </a:rPr>
                        <a:t>woodchuck</a:t>
                      </a: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yours</a:t>
                      </a:r>
                      <a:r>
                        <a:rPr lang="en-US" sz="2000" b="1" dirty="0" err="1">
                          <a:solidFill>
                            <a:srgbClr val="CC0000"/>
                          </a:solidFill>
                          <a:latin typeface="Courier"/>
                          <a:cs typeface="Courier"/>
                        </a:rPr>
                        <a:t>|</a:t>
                      </a:r>
                      <a:r>
                        <a:rPr lang="en-US" sz="2000" dirty="0" err="1">
                          <a:solidFill>
                            <a:srgbClr val="CC0000"/>
                          </a:solidFill>
                          <a:latin typeface="Courier"/>
                          <a:cs typeface="Courier"/>
                        </a:rPr>
                        <a:t>mine</a:t>
                      </a:r>
                      <a:endParaRPr lang="en-US" sz="2000" dirty="0"/>
                    </a:p>
                  </a:txBody>
                  <a:tcPr/>
                </a:tc>
                <a:tc>
                  <a:txBody>
                    <a:bodyPr/>
                    <a:lstStyle/>
                    <a:p>
                      <a:r>
                        <a:rPr lang="en-US" sz="2000" dirty="0">
                          <a:solidFill>
                            <a:srgbClr val="000000"/>
                          </a:solidFill>
                          <a:latin typeface="Courier"/>
                          <a:cs typeface="Courier"/>
                        </a:rPr>
                        <a:t>yours</a:t>
                      </a: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a</a:t>
                      </a:r>
                      <a:r>
                        <a:rPr lang="en-US" sz="2000" b="1" dirty="0" err="1">
                          <a:solidFill>
                            <a:srgbClr val="CC0000"/>
                          </a:solidFill>
                          <a:latin typeface="Courier"/>
                          <a:cs typeface="Courier"/>
                        </a:rPr>
                        <a:t>|</a:t>
                      </a:r>
                      <a:r>
                        <a:rPr lang="en-US" sz="2000" dirty="0" err="1">
                          <a:solidFill>
                            <a:srgbClr val="CC0000"/>
                          </a:solidFill>
                          <a:latin typeface="Courier"/>
                          <a:cs typeface="Courier"/>
                        </a:rPr>
                        <a:t>b</a:t>
                      </a:r>
                      <a:r>
                        <a:rPr lang="en-US" sz="2000" b="1" dirty="0" err="1">
                          <a:solidFill>
                            <a:srgbClr val="CC0000"/>
                          </a:solidFill>
                          <a:latin typeface="Courier"/>
                          <a:cs typeface="Courier"/>
                        </a:rPr>
                        <a:t>|</a:t>
                      </a:r>
                      <a:r>
                        <a:rPr lang="en-US" sz="2000" dirty="0" err="1">
                          <a:solidFill>
                            <a:srgbClr val="CC0000"/>
                          </a:solidFill>
                          <a:latin typeface="Courier"/>
                          <a:cs typeface="Courier"/>
                        </a:rPr>
                        <a:t>c</a:t>
                      </a:r>
                      <a:endParaRPr lang="en-US" sz="2000" dirty="0"/>
                    </a:p>
                  </a:txBody>
                  <a:tcPr/>
                </a:tc>
                <a:tc>
                  <a:txBody>
                    <a:bodyPr/>
                    <a:lstStyle/>
                    <a:p>
                      <a:r>
                        <a:rPr lang="en-US" sz="2000" dirty="0"/>
                        <a:t>= </a:t>
                      </a:r>
                      <a:r>
                        <a:rPr lang="en-US" sz="2000" dirty="0">
                          <a:solidFill>
                            <a:srgbClr val="FF0000"/>
                          </a:solidFill>
                          <a:latin typeface="Calibri"/>
                          <a:cs typeface="Calibri"/>
                        </a:rPr>
                        <a:t>[</a:t>
                      </a:r>
                      <a:r>
                        <a:rPr lang="en-US" sz="2000" dirty="0" err="1">
                          <a:solidFill>
                            <a:srgbClr val="FF0000"/>
                          </a:solidFill>
                          <a:latin typeface="Calibri"/>
                          <a:cs typeface="Calibri"/>
                        </a:rPr>
                        <a:t>abc</a:t>
                      </a:r>
                      <a:r>
                        <a:rPr lang="en-US" sz="2000" dirty="0">
                          <a:solidFill>
                            <a:srgbClr val="FF0000"/>
                          </a:solidFill>
                          <a:latin typeface="Calibri"/>
                          <a:cs typeface="Calibri"/>
                        </a:rPr>
                        <a:t>]</a:t>
                      </a: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solidFill>
                            <a:srgbClr val="CC0000"/>
                          </a:solidFill>
                          <a:latin typeface="Courier"/>
                          <a:cs typeface="Courier"/>
                        </a:rPr>
                        <a:t>[</a:t>
                      </a:r>
                      <a:r>
                        <a:rPr lang="en-US" sz="1900" dirty="0" err="1">
                          <a:solidFill>
                            <a:srgbClr val="CC0000"/>
                          </a:solidFill>
                          <a:latin typeface="Courier"/>
                          <a:cs typeface="Courier"/>
                        </a:rPr>
                        <a:t>gG</a:t>
                      </a:r>
                      <a:r>
                        <a:rPr lang="en-US" sz="1900" dirty="0">
                          <a:solidFill>
                            <a:srgbClr val="CC0000"/>
                          </a:solidFill>
                          <a:latin typeface="Courier"/>
                          <a:cs typeface="Courier"/>
                        </a:rPr>
                        <a:t>]</a:t>
                      </a:r>
                      <a:r>
                        <a:rPr lang="en-US" sz="1900" dirty="0" err="1">
                          <a:solidFill>
                            <a:srgbClr val="CC0000"/>
                          </a:solidFill>
                          <a:latin typeface="Courier"/>
                          <a:cs typeface="Courier"/>
                        </a:rPr>
                        <a:t>roundhog</a:t>
                      </a:r>
                      <a:r>
                        <a:rPr lang="en-US" sz="1900" b="1" dirty="0">
                          <a:solidFill>
                            <a:srgbClr val="CC0000"/>
                          </a:solidFill>
                          <a:latin typeface="Courier"/>
                          <a:cs typeface="Courier"/>
                        </a:rPr>
                        <a:t>|</a:t>
                      </a:r>
                      <a:r>
                        <a:rPr lang="en-US" sz="1900" dirty="0">
                          <a:solidFill>
                            <a:srgbClr val="CC0000"/>
                          </a:solidFill>
                          <a:latin typeface="Courier"/>
                          <a:cs typeface="Courier"/>
                        </a:rPr>
                        <a:t>[</a:t>
                      </a:r>
                      <a:r>
                        <a:rPr lang="en-US" sz="1900" dirty="0" err="1">
                          <a:solidFill>
                            <a:srgbClr val="CC0000"/>
                          </a:solidFill>
                          <a:latin typeface="Courier"/>
                          <a:cs typeface="Courier"/>
                        </a:rPr>
                        <a:t>Ww</a:t>
                      </a:r>
                      <a:r>
                        <a:rPr lang="en-US" sz="1900" dirty="0">
                          <a:solidFill>
                            <a:srgbClr val="CC0000"/>
                          </a:solidFill>
                          <a:latin typeface="Courier"/>
                          <a:cs typeface="Courier"/>
                        </a:rPr>
                        <a:t>]</a:t>
                      </a:r>
                      <a:r>
                        <a:rPr lang="en-US" sz="1900" dirty="0" err="1">
                          <a:solidFill>
                            <a:srgbClr val="CC0000"/>
                          </a:solidFill>
                          <a:latin typeface="Courier"/>
                          <a:cs typeface="Courier"/>
                        </a:rPr>
                        <a:t>oodchuck</a:t>
                      </a:r>
                      <a:endParaRPr lang="en-US" sz="1900" dirty="0"/>
                    </a:p>
                  </a:txBody>
                  <a:tcPr/>
                </a:tc>
                <a:tc>
                  <a:txBody>
                    <a:bodyPr/>
                    <a:lstStyle/>
                    <a:p>
                      <a:r>
                        <a:rPr lang="en-US" sz="2000" dirty="0">
                          <a:latin typeface="Courier" pitchFamily="2" charset="0"/>
                        </a:rPr>
                        <a:t>Woodchuck</a:t>
                      </a:r>
                      <a:endParaRPr lang="en-US" sz="2000" dirty="0">
                        <a:solidFill>
                          <a:srgbClr val="FF0000"/>
                        </a:solidFill>
                        <a:latin typeface="Courier" pitchFamily="2" charset="0"/>
                        <a:cs typeface="Calibri"/>
                      </a:endParaRPr>
                    </a:p>
                  </a:txBody>
                  <a:tcPr/>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671" y="2724149"/>
            <a:ext cx="2749991" cy="2062493"/>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a:t>
            </a:r>
            <a:endParaRPr lang="en-US" dirty="0"/>
          </a:p>
        </p:txBody>
      </p:sp>
      <p:sp>
        <p:nvSpPr>
          <p:cNvPr id="75780" name="Rectangle 4"/>
          <p:cNvSpPr>
            <a:spLocks noChangeArrowheads="1"/>
          </p:cNvSpPr>
          <p:nvPr/>
        </p:nvSpPr>
        <p:spPr bwMode="auto">
          <a:xfrm>
            <a:off x="1588" y="2445544"/>
            <a:ext cx="9144000" cy="461665"/>
          </a:xfrm>
          <a:prstGeom prst="rect">
            <a:avLst/>
          </a:prstGeom>
          <a:noFill/>
          <a:ln w="9525">
            <a:noFill/>
            <a:miter lim="800000"/>
            <a:headEnd/>
            <a:tailEnd/>
          </a:ln>
        </p:spPr>
        <p:txBody>
          <a:bodyPr>
            <a:prstTxWarp prst="textNoShape">
              <a:avLst/>
            </a:prstTxWarp>
            <a:spAutoFit/>
          </a:bodyPr>
          <a:lstStyle/>
          <a:p>
            <a:endParaRPr lang="en-US"/>
          </a:p>
        </p:txBody>
      </p:sp>
      <p:sp>
        <p:nvSpPr>
          <p:cNvPr id="75783" name="Rectangle 10"/>
          <p:cNvSpPr>
            <a:spLocks noChangeArrowheads="1"/>
          </p:cNvSpPr>
          <p:nvPr/>
        </p:nvSpPr>
        <p:spPr bwMode="auto">
          <a:xfrm>
            <a:off x="1219200" y="3714750"/>
            <a:ext cx="7010400" cy="1085850"/>
          </a:xfrm>
          <a:prstGeom prst="rect">
            <a:avLst/>
          </a:prstGeom>
          <a:noFill/>
          <a:ln w="9525">
            <a:noFill/>
            <a:miter lim="800000"/>
            <a:headEnd/>
            <a:tailEnd/>
          </a:ln>
        </p:spPr>
        <p:txBody>
          <a:bodyPr lIns="92075" tIns="46038" rIns="92075" bIns="46038">
            <a:prstTxWarp prst="textNoShape">
              <a:avLst/>
            </a:prstTxWarp>
          </a:bodyPr>
          <a:lstStyle/>
          <a:p>
            <a:pPr marL="342900" indent="-342900">
              <a:spcBef>
                <a:spcPct val="20000"/>
              </a:spcBef>
              <a:buClr>
                <a:schemeClr val="tx2"/>
              </a:buClr>
              <a:buSzPct val="95000"/>
              <a:buFont typeface="Wingdings" charset="2"/>
              <a:buNone/>
            </a:pPr>
            <a:endParaRPr lang="en-US" sz="24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1200212"/>
            <a:ext cx="1824339" cy="2597150"/>
          </a:xfrm>
          <a:prstGeom prst="rect">
            <a:avLst/>
          </a:prstGeom>
        </p:spPr>
      </p:pic>
      <p:sp>
        <p:nvSpPr>
          <p:cNvPr id="3" name="TextBox 2"/>
          <p:cNvSpPr txBox="1"/>
          <p:nvPr/>
        </p:nvSpPr>
        <p:spPr>
          <a:xfrm>
            <a:off x="7239000" y="3790950"/>
            <a:ext cx="1827769" cy="369332"/>
          </a:xfrm>
          <a:prstGeom prst="rect">
            <a:avLst/>
          </a:prstGeom>
          <a:noFill/>
        </p:spPr>
        <p:txBody>
          <a:bodyPr wrap="none" rtlCol="0">
            <a:spAutoFit/>
          </a:bodyPr>
          <a:lstStyle/>
          <a:p>
            <a:r>
              <a:rPr lang="en-US" sz="1800" dirty="0">
                <a:latin typeface="+mn-lt"/>
              </a:rPr>
              <a:t>Stephen C </a:t>
            </a:r>
            <a:r>
              <a:rPr lang="en-US" sz="1800" dirty="0" err="1">
                <a:latin typeface="+mn-lt"/>
              </a:rPr>
              <a:t>Kleene</a:t>
            </a:r>
            <a:endParaRPr lang="en-US" sz="1800" dirty="0">
              <a:latin typeface="+mn-lt"/>
            </a:endParaRPr>
          </a:p>
        </p:txBody>
      </p:sp>
      <p:graphicFrame>
        <p:nvGraphicFramePr>
          <p:cNvPr id="14" name="Table 13"/>
          <p:cNvGraphicFramePr>
            <a:graphicFrameLocks noGrp="1"/>
          </p:cNvGraphicFramePr>
          <p:nvPr>
            <p:extLst>
              <p:ext uri="{D42A27DB-BD31-4B8C-83A1-F6EECF244321}">
                <p14:modId xmlns:p14="http://schemas.microsoft.com/office/powerpoint/2010/main" val="3567791750"/>
              </p:ext>
            </p:extLst>
          </p:nvPr>
        </p:nvGraphicFramePr>
        <p:xfrm>
          <a:off x="304800" y="1047750"/>
          <a:ext cx="6858000" cy="3291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20000"/>
                    </a:ext>
                  </a:extLst>
                </a:gridCol>
                <a:gridCol w="1613647">
                  <a:extLst>
                    <a:ext uri="{9D8B030D-6E8A-4147-A177-3AD203B41FA5}">
                      <a16:colId xmlns:a16="http://schemas.microsoft.com/office/drawing/2014/main" val="20001"/>
                    </a:ext>
                  </a:extLst>
                </a:gridCol>
                <a:gridCol w="3711388">
                  <a:extLst>
                    <a:ext uri="{9D8B030D-6E8A-4147-A177-3AD203B41FA5}">
                      <a16:colId xmlns:a16="http://schemas.microsoft.com/office/drawing/2014/main" val="20002"/>
                    </a:ext>
                  </a:extLst>
                </a:gridCol>
              </a:tblGrid>
              <a:tr h="370840">
                <a:tc>
                  <a:txBody>
                    <a:bodyPr/>
                    <a:lstStyle/>
                    <a:p>
                      <a:r>
                        <a:rPr lang="en-US" sz="2000" dirty="0"/>
                        <a:t>Pattern</a:t>
                      </a:r>
                    </a:p>
                  </a:txBody>
                  <a:tcPr/>
                </a:tc>
                <a:tc>
                  <a:txBody>
                    <a:bodyPr/>
                    <a:lstStyle/>
                    <a:p>
                      <a:r>
                        <a:rPr lang="en-US" sz="2000" dirty="0"/>
                        <a:t>Matches</a:t>
                      </a:r>
                    </a:p>
                  </a:txBody>
                  <a:tcPr/>
                </a:tc>
                <a:tc>
                  <a:txBody>
                    <a:bodyPr/>
                    <a:lstStyle/>
                    <a:p>
                      <a:endParaRPr lang="en-US" sz="2000" dirty="0"/>
                    </a:p>
                  </a:txBody>
                  <a:tcPr/>
                </a:tc>
                <a:extLst>
                  <a:ext uri="{0D108BD9-81ED-4DB2-BD59-A6C34878D82A}">
                    <a16:rowId xmlns:a16="http://schemas.microsoft.com/office/drawing/2014/main" val="10000"/>
                  </a:ext>
                </a:extLst>
              </a:tr>
              <a:tr h="370840">
                <a:tc>
                  <a:txBody>
                    <a:bodyPr/>
                    <a:lstStyle/>
                    <a:p>
                      <a:r>
                        <a:rPr lang="en-US" sz="2000" dirty="0" err="1">
                          <a:solidFill>
                            <a:srgbClr val="CC0000"/>
                          </a:solidFill>
                          <a:latin typeface="Courier"/>
                          <a:cs typeface="Courier"/>
                        </a:rPr>
                        <a:t>colou?r</a:t>
                      </a:r>
                      <a:endParaRPr lang="en-US" sz="2000" dirty="0"/>
                    </a:p>
                  </a:txBody>
                  <a:tcPr/>
                </a:tc>
                <a:tc>
                  <a:txBody>
                    <a:bodyPr/>
                    <a:lstStyle/>
                    <a:p>
                      <a:r>
                        <a:rPr lang="en-US" sz="2000" dirty="0"/>
                        <a:t>Optional</a:t>
                      </a:r>
                      <a:r>
                        <a:rPr lang="en-US" sz="2000" baseline="0" dirty="0"/>
                        <a:t> previous char</a:t>
                      </a:r>
                      <a:endParaRPr lang="en-US" sz="2000" dirty="0"/>
                    </a:p>
                  </a:txBody>
                  <a:tcPr/>
                </a:tc>
                <a:tc>
                  <a:txBody>
                    <a:bodyPr/>
                    <a:lstStyle/>
                    <a:p>
                      <a:r>
                        <a:rPr lang="en-US" sz="2000" u="sng" dirty="0">
                          <a:solidFill>
                            <a:srgbClr val="0000FF"/>
                          </a:solidFill>
                          <a:latin typeface="Courier"/>
                          <a:cs typeface="Courier"/>
                        </a:rPr>
                        <a:t>color</a:t>
                      </a:r>
                      <a:r>
                        <a:rPr lang="en-US" sz="2000" u="none" dirty="0">
                          <a:latin typeface="Courier"/>
                          <a:cs typeface="Courier"/>
                        </a:rPr>
                        <a:t>    </a:t>
                      </a:r>
                      <a:r>
                        <a:rPr lang="en-US" sz="2000" u="sng" dirty="0" err="1">
                          <a:solidFill>
                            <a:srgbClr val="0000FF"/>
                          </a:solidFill>
                          <a:latin typeface="Courier"/>
                          <a:cs typeface="Courier"/>
                        </a:rPr>
                        <a:t>colour</a:t>
                      </a:r>
                      <a:endParaRPr lang="en-US" sz="2000" u="sng" dirty="0">
                        <a:solidFill>
                          <a:srgbClr val="0000FF"/>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err="1">
                          <a:solidFill>
                            <a:srgbClr val="CC0000"/>
                          </a:solidFill>
                          <a:latin typeface="Courier"/>
                          <a:cs typeface="Courier"/>
                        </a:rPr>
                        <a:t>oo</a:t>
                      </a:r>
                      <a:r>
                        <a:rPr lang="en-US" sz="2000" dirty="0">
                          <a:solidFill>
                            <a:srgbClr val="CC0000"/>
                          </a:solidFill>
                          <a:latin typeface="Courier"/>
                          <a:cs typeface="Courier"/>
                        </a:rPr>
                        <a:t>*h!</a:t>
                      </a:r>
                      <a:endParaRPr lang="en-US" sz="2000" dirty="0"/>
                    </a:p>
                  </a:txBody>
                  <a:tcPr/>
                </a:tc>
                <a:tc>
                  <a:txBody>
                    <a:bodyPr/>
                    <a:lstStyle/>
                    <a:p>
                      <a:r>
                        <a:rPr lang="en-US" sz="2000" dirty="0">
                          <a:solidFill>
                            <a:srgbClr val="000000"/>
                          </a:solidFill>
                        </a:rPr>
                        <a:t>0 or more of</a:t>
                      </a:r>
                      <a:r>
                        <a:rPr lang="en-US" sz="2000" baseline="0" dirty="0">
                          <a:solidFill>
                            <a:srgbClr val="000000"/>
                          </a:solidFill>
                        </a:rPr>
                        <a:t> </a:t>
                      </a:r>
                      <a:r>
                        <a:rPr lang="en-US" sz="2000" dirty="0">
                          <a:solidFill>
                            <a:srgbClr val="000000"/>
                          </a:solidFill>
                        </a:rPr>
                        <a:t>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err="1">
                          <a:solidFill>
                            <a:srgbClr val="CC0000"/>
                          </a:solidFill>
                          <a:latin typeface="Courier"/>
                          <a:cs typeface="Courier"/>
                        </a:rPr>
                        <a:t>o+h</a:t>
                      </a:r>
                      <a:r>
                        <a:rPr lang="en-US" sz="2000" dirty="0">
                          <a:solidFill>
                            <a:srgbClr val="CC0000"/>
                          </a:solidFill>
                          <a:latin typeface="Courier"/>
                          <a:cs typeface="Courier"/>
                        </a:rPr>
                        <a:t>!</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0000"/>
                          </a:solidFill>
                        </a:rPr>
                        <a:t>1 or more of previous char</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oh!</a:t>
                      </a:r>
                      <a:r>
                        <a:rPr lang="en-US" sz="2000" u="none" dirty="0">
                          <a:solidFill>
                            <a:srgbClr val="3366FF"/>
                          </a:solidFill>
                          <a:latin typeface="Courier"/>
                          <a:cs typeface="Courier"/>
                        </a:rPr>
                        <a:t> </a:t>
                      </a:r>
                      <a:r>
                        <a:rPr lang="en-US" sz="2000" u="sng" dirty="0">
                          <a:solidFill>
                            <a:srgbClr val="3366FF"/>
                          </a:solidFill>
                          <a:latin typeface="Courier"/>
                          <a:cs typeface="Courier"/>
                        </a:rPr>
                        <a:t>ooh!</a:t>
                      </a:r>
                      <a:r>
                        <a:rPr lang="en-US" sz="2000" u="none" dirty="0">
                          <a:solidFill>
                            <a:srgbClr val="000000"/>
                          </a:solidFill>
                          <a:latin typeface="Courier"/>
                          <a:cs typeface="Courier"/>
                        </a:rPr>
                        <a:t>  </a:t>
                      </a:r>
                      <a:r>
                        <a:rPr lang="en-US" sz="2000" u="sng" dirty="0" err="1">
                          <a:solidFill>
                            <a:srgbClr val="3366FF"/>
                          </a:solidFill>
                          <a:latin typeface="Courier"/>
                          <a:cs typeface="Courier"/>
                        </a:rPr>
                        <a:t>oooh</a:t>
                      </a:r>
                      <a:r>
                        <a:rPr lang="en-US" sz="2000" u="sng" dirty="0">
                          <a:solidFill>
                            <a:srgbClr val="3366FF"/>
                          </a:solidFill>
                          <a:latin typeface="Courier"/>
                          <a:cs typeface="Courier"/>
                        </a:rPr>
                        <a:t>!</a:t>
                      </a:r>
                      <a:r>
                        <a:rPr lang="en-US" sz="2000" u="none" dirty="0">
                          <a:solidFill>
                            <a:srgbClr val="3366FF"/>
                          </a:solidFill>
                          <a:latin typeface="Courier"/>
                          <a:cs typeface="Courier"/>
                        </a:rPr>
                        <a:t> </a:t>
                      </a:r>
                      <a:r>
                        <a:rPr lang="en-US" sz="2000" u="sng" dirty="0" err="1">
                          <a:solidFill>
                            <a:srgbClr val="3366FF"/>
                          </a:solidFill>
                          <a:latin typeface="Courier"/>
                          <a:cs typeface="Courier"/>
                        </a:rPr>
                        <a:t>ooooh</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CC0000"/>
                          </a:solidFill>
                          <a:latin typeface="Courier"/>
                          <a:cs typeface="Courier"/>
                        </a:rPr>
                        <a:t>baa+</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t>
                      </a:r>
                      <a:r>
                        <a:rPr lang="en-US" sz="2000" u="none" baseline="0" dirty="0">
                          <a:solidFill>
                            <a:srgbClr val="3366FF"/>
                          </a:solidFill>
                          <a:latin typeface="Courier"/>
                          <a:cs typeface="Courier"/>
                        </a:rPr>
                        <a:t> </a:t>
                      </a:r>
                      <a:r>
                        <a:rPr lang="en-US" sz="2000" u="sng" baseline="0" dirty="0" err="1">
                          <a:solidFill>
                            <a:srgbClr val="3366FF"/>
                          </a:solidFill>
                          <a:latin typeface="Courier"/>
                          <a:cs typeface="Courier"/>
                        </a:rPr>
                        <a:t>baaaaa</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CC0000"/>
                          </a:solidFill>
                          <a:latin typeface="Courier"/>
                          <a:cs typeface="Courier"/>
                        </a:rPr>
                        <a:t>beg.n</a:t>
                      </a:r>
                      <a:endParaRPr lang="en-US" sz="2000" dirty="0"/>
                    </a:p>
                  </a:txBody>
                  <a:tcPr/>
                </a:tc>
                <a:tc>
                  <a:txBody>
                    <a:bodyPr/>
                    <a:lstStyle/>
                    <a:p>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begin </a:t>
                      </a:r>
                      <a:r>
                        <a:rPr lang="en-US" sz="2000" u="sng" baseline="0" dirty="0">
                          <a:solidFill>
                            <a:srgbClr val="3366FF"/>
                          </a:solidFill>
                          <a:latin typeface="Courier"/>
                          <a:cs typeface="Courier"/>
                        </a:rPr>
                        <a:t>begun begun beg3n</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5"/>
                  </a:ext>
                </a:extLst>
              </a:tr>
            </a:tbl>
          </a:graphicData>
        </a:graphic>
      </p:graphicFrame>
      <p:sp>
        <p:nvSpPr>
          <p:cNvPr id="4" name="TextBox 3"/>
          <p:cNvSpPr txBox="1"/>
          <p:nvPr/>
        </p:nvSpPr>
        <p:spPr>
          <a:xfrm>
            <a:off x="7086600" y="4324350"/>
            <a:ext cx="2010586" cy="369332"/>
          </a:xfrm>
          <a:prstGeom prst="rect">
            <a:avLst/>
          </a:prstGeom>
          <a:noFill/>
        </p:spPr>
        <p:txBody>
          <a:bodyPr wrap="none" rtlCol="0">
            <a:spAutoFit/>
          </a:bodyPr>
          <a:lstStyle/>
          <a:p>
            <a:r>
              <a:rPr lang="en-US" sz="1800" dirty="0" err="1">
                <a:latin typeface="+mn-lt"/>
              </a:rPr>
              <a:t>Kleene</a:t>
            </a:r>
            <a:r>
              <a:rPr lang="en-US" sz="1800" dirty="0">
                <a:latin typeface="+mn-lt"/>
              </a:rPr>
              <a:t> *,   </a:t>
            </a:r>
            <a:r>
              <a:rPr lang="en-US" sz="1800" dirty="0" err="1">
                <a:latin typeface="+mn-lt"/>
              </a:rPr>
              <a:t>Kleene</a:t>
            </a:r>
            <a:r>
              <a:rPr lang="en-US" sz="1800" dirty="0">
                <a:latin typeface="+mn-lt"/>
              </a:rPr>
              <a:t> +   </a:t>
            </a:r>
          </a:p>
        </p:txBody>
      </p:sp>
    </p:spTree>
    <p:extLst>
      <p:ext uri="{BB962C8B-B14F-4D97-AF65-F5344CB8AC3E}">
        <p14:creationId xmlns:p14="http://schemas.microsoft.com/office/powerpoint/2010/main" val="2148838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762000" y="1314450"/>
            <a:ext cx="7848600" cy="3543300"/>
          </a:xfrm>
        </p:spPr>
        <p:txBody>
          <a:bodyPr/>
          <a:lstStyle/>
          <a:p>
            <a:pPr>
              <a:lnSpc>
                <a:spcPct val="90000"/>
              </a:lnSpc>
              <a:spcBef>
                <a:spcPct val="50000"/>
              </a:spcBef>
            </a:pPr>
            <a:endParaRPr lang="en-US" sz="2400" dirty="0">
              <a:latin typeface="Courier New"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986645780"/>
              </p:ext>
            </p:extLst>
          </p:nvPr>
        </p:nvGraphicFramePr>
        <p:xfrm>
          <a:off x="1905000" y="1809750"/>
          <a:ext cx="4953000" cy="228600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370840">
                <a:tc>
                  <a:txBody>
                    <a:bodyPr/>
                    <a:lstStyle/>
                    <a:p>
                      <a:r>
                        <a:rPr lang="en-US" sz="2000" dirty="0"/>
                        <a:t>Pattern</a:t>
                      </a:r>
                    </a:p>
                  </a:txBody>
                  <a:tcPr/>
                </a:tc>
                <a:tc>
                  <a:txBody>
                    <a:bodyPr/>
                    <a:lstStyle/>
                    <a:p>
                      <a:r>
                        <a:rPr lang="en-US" sz="2000" dirty="0"/>
                        <a:t>Matches</a:t>
                      </a:r>
                    </a:p>
                  </a:txBody>
                  <a:tcPr/>
                </a:tc>
                <a:extLst>
                  <a:ext uri="{0D108BD9-81ED-4DB2-BD59-A6C34878D82A}">
                    <a16:rowId xmlns:a16="http://schemas.microsoft.com/office/drawing/2014/main" val="10000"/>
                  </a:ext>
                </a:extLst>
              </a:tr>
              <a:tr h="370840">
                <a:tc>
                  <a:txBody>
                    <a:bodyPr/>
                    <a:lstStyle/>
                    <a:p>
                      <a:r>
                        <a:rPr lang="en-US" sz="2000" dirty="0">
                          <a:solidFill>
                            <a:srgbClr val="CC3300"/>
                          </a:solidFill>
                          <a:latin typeface="Courier"/>
                          <a:cs typeface="Courier"/>
                        </a:rPr>
                        <a:t>^</a:t>
                      </a:r>
                      <a:r>
                        <a:rPr lang="en-US" sz="2000" dirty="0">
                          <a:latin typeface="Courier"/>
                          <a:cs typeface="Courier"/>
                        </a:rPr>
                        <a:t>[A-Z] </a:t>
                      </a:r>
                      <a:endParaRPr lang="en-US" sz="2000" dirty="0"/>
                    </a:p>
                  </a:txBody>
                  <a:tcPr/>
                </a:tc>
                <a:tc>
                  <a:txBody>
                    <a:bodyPr/>
                    <a:lstStyle/>
                    <a:p>
                      <a:r>
                        <a:rPr lang="en-US" sz="2000" u="sng" dirty="0">
                          <a:solidFill>
                            <a:srgbClr val="0000FF"/>
                          </a:solidFill>
                          <a:latin typeface="Courier"/>
                          <a:cs typeface="Courier"/>
                        </a:rPr>
                        <a:t>P</a:t>
                      </a:r>
                      <a:r>
                        <a:rPr lang="en-US" sz="2000" u="none" dirty="0">
                          <a:solidFill>
                            <a:srgbClr val="000000"/>
                          </a:solidFill>
                          <a:latin typeface="Courier"/>
                          <a:cs typeface="Courier"/>
                        </a:rPr>
                        <a:t>alo</a:t>
                      </a:r>
                      <a:r>
                        <a:rPr lang="en-US" sz="2000" u="none" baseline="0" dirty="0">
                          <a:solidFill>
                            <a:srgbClr val="000000"/>
                          </a:solidFill>
                          <a:latin typeface="Courier"/>
                          <a:cs typeface="Courier"/>
                        </a:rPr>
                        <a:t> Alto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1"/>
                  </a:ext>
                </a:extLst>
              </a:tr>
              <a:tr h="370840">
                <a:tc>
                  <a:txBody>
                    <a:bodyPr/>
                    <a:lstStyle/>
                    <a:p>
                      <a:r>
                        <a:rPr lang="en-US" sz="2000" dirty="0">
                          <a:solidFill>
                            <a:srgbClr val="CC3300"/>
                          </a:solidFill>
                          <a:latin typeface="Courier"/>
                          <a:cs typeface="Courier"/>
                        </a:rPr>
                        <a:t>^</a:t>
                      </a:r>
                      <a:r>
                        <a:rPr lang="en-US" sz="2000" dirty="0">
                          <a:latin typeface="Courier"/>
                          <a:cs typeface="Courier"/>
                        </a:rPr>
                        <a:t>[^A-</a:t>
                      </a:r>
                      <a:r>
                        <a:rPr lang="en-US" sz="2000" dirty="0" err="1">
                          <a:latin typeface="Courier"/>
                          <a:cs typeface="Courier"/>
                        </a:rPr>
                        <a:t>Za</a:t>
                      </a:r>
                      <a:r>
                        <a:rPr lang="en-US" sz="2000" dirty="0">
                          <a:latin typeface="Courier"/>
                          <a:cs typeface="Courier"/>
                        </a:rPr>
                        <a:t>-z]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sng" dirty="0">
                          <a:solidFill>
                            <a:srgbClr val="3366FF"/>
                          </a:solidFill>
                          <a:latin typeface="Courier"/>
                          <a:cs typeface="Courier"/>
                        </a:rPr>
                        <a:t>1</a:t>
                      </a:r>
                      <a:r>
                        <a:rPr lang="en-US" sz="2000" u="none" baseline="0" dirty="0">
                          <a:solidFill>
                            <a:srgbClr val="3366FF"/>
                          </a:solidFill>
                          <a:latin typeface="Courier"/>
                          <a:cs typeface="Courier"/>
                        </a:rPr>
                        <a:t>    </a:t>
                      </a:r>
                      <a:r>
                        <a:rPr lang="en-US" sz="2000" u="sng" baseline="0" dirty="0">
                          <a:solidFill>
                            <a:srgbClr val="3366FF"/>
                          </a:solidFill>
                          <a:latin typeface="Courier"/>
                          <a:cs typeface="Courier"/>
                        </a:rPr>
                        <a:t>“</a:t>
                      </a:r>
                      <a:r>
                        <a:rPr lang="en-US" sz="2000" u="none" baseline="0" dirty="0">
                          <a:solidFill>
                            <a:srgbClr val="000000"/>
                          </a:solidFill>
                          <a:latin typeface="Courier"/>
                          <a:cs typeface="Courier"/>
                        </a:rPr>
                        <a:t>Hello”</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2"/>
                  </a:ext>
                </a:extLst>
              </a:tr>
              <a:tr h="370840">
                <a:tc>
                  <a:txBody>
                    <a:bodyPr/>
                    <a:lstStyle/>
                    <a:p>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latin typeface="Courier"/>
                          <a:cs typeface="Courier"/>
                          <a:sym typeface="Wingdings" charset="2"/>
                        </a:rPr>
                        <a:t>.</a:t>
                      </a:r>
                      <a:r>
                        <a:rPr lang="en-US" sz="2000" dirty="0">
                          <a:solidFill>
                            <a:srgbClr val="CC3300"/>
                          </a:solidFill>
                          <a:latin typeface="Courier"/>
                          <a:cs typeface="Courier"/>
                          <a:sym typeface="Wingdings" charset="2"/>
                        </a:rPr>
                        <a:t>$</a:t>
                      </a:r>
                      <a:r>
                        <a:rPr lang="en-US" sz="2000" dirty="0">
                          <a:latin typeface="Courier"/>
                          <a:cs typeface="Courier"/>
                          <a:sym typeface="Wingdings" charset="2"/>
                        </a:rPr>
                        <a:t> </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u="none" dirty="0">
                          <a:solidFill>
                            <a:schemeClr val="tx1"/>
                          </a:solidFill>
                          <a:latin typeface="Courier"/>
                          <a:cs typeface="Courier"/>
                        </a:rPr>
                        <a:t>The end</a:t>
                      </a:r>
                      <a:r>
                        <a:rPr lang="en-US" sz="2000" u="sng" dirty="0">
                          <a:solidFill>
                            <a:srgbClr val="3366FF"/>
                          </a:solidFill>
                          <a:latin typeface="Courier"/>
                          <a:cs typeface="Courier"/>
                        </a:rPr>
                        <a:t>?</a:t>
                      </a:r>
                      <a:r>
                        <a:rPr lang="en-US" sz="2000" u="none" baseline="0" dirty="0">
                          <a:solidFill>
                            <a:srgbClr val="3366FF"/>
                          </a:solidFill>
                          <a:latin typeface="Courier"/>
                          <a:cs typeface="Courier"/>
                        </a:rPr>
                        <a:t>  </a:t>
                      </a:r>
                      <a:r>
                        <a:rPr lang="en-US" sz="2000" u="none" dirty="0">
                          <a:solidFill>
                            <a:schemeClr val="tx1"/>
                          </a:solidFill>
                          <a:latin typeface="Courier"/>
                          <a:cs typeface="Courier"/>
                        </a:rPr>
                        <a:t>The end</a:t>
                      </a:r>
                      <a:r>
                        <a:rPr lang="en-US" sz="2000" u="sng" dirty="0">
                          <a:solidFill>
                            <a:srgbClr val="3366FF"/>
                          </a:solidFill>
                          <a:latin typeface="Courier"/>
                          <a:cs typeface="Courier"/>
                        </a:rPr>
                        <a:t>!</a:t>
                      </a:r>
                      <a:endParaRPr lang="en-US" sz="20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000" u="none" dirty="0">
                        <a:solidFill>
                          <a:srgbClr val="000000"/>
                        </a:solidFill>
                        <a:latin typeface="Courier"/>
                        <a:cs typeface="Courier"/>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457200" y="895350"/>
            <a:ext cx="8458200" cy="4419600"/>
          </a:xfrm>
        </p:spPr>
        <p:txBody>
          <a:bodyPr/>
          <a:lstStyle/>
          <a:p>
            <a:pPr marL="0" indent="0">
              <a:buNone/>
            </a:pPr>
            <a:r>
              <a:rPr lang="en-US" sz="2400" b="1" i="1" dirty="0"/>
              <a:t>N</a:t>
            </a:r>
            <a:r>
              <a:rPr lang="en-US" sz="2400" dirty="0"/>
              <a:t> = number of tokens</a:t>
            </a:r>
          </a:p>
          <a:p>
            <a:pPr marL="0" indent="0">
              <a:buNone/>
            </a:pPr>
            <a:r>
              <a:rPr lang="en-US" sz="2400" b="1" i="1" dirty="0"/>
              <a:t>V</a:t>
            </a:r>
            <a:r>
              <a:rPr lang="en-US" sz="2400" dirty="0"/>
              <a:t> = vocabulary = set of types, </a:t>
            </a:r>
            <a:r>
              <a:rPr lang="en-US" sz="2400" b="1" dirty="0"/>
              <a:t>|</a:t>
            </a:r>
            <a:r>
              <a:rPr lang="en-US" sz="2400" b="1" i="1" dirty="0"/>
              <a:t>V</a:t>
            </a:r>
            <a:r>
              <a:rPr lang="en-US" sz="2400" b="1" dirty="0"/>
              <a:t>|</a:t>
            </a:r>
            <a:r>
              <a:rPr lang="en-US" sz="2400" i="1" dirty="0"/>
              <a:t> </a:t>
            </a:r>
            <a:r>
              <a:rPr lang="en-US" sz="2400" dirty="0"/>
              <a:t>is size of vocabulary</a:t>
            </a:r>
          </a:p>
          <a:p>
            <a:pPr marL="0" indent="0">
              <a:buNone/>
            </a:pPr>
            <a:r>
              <a:rPr lang="en-US" sz="2000" dirty="0"/>
              <a:t>Heaps Law = </a:t>
            </a:r>
            <a:r>
              <a:rPr lang="en-US" sz="2000" dirty="0" err="1"/>
              <a:t>Herdan's</a:t>
            </a:r>
            <a:r>
              <a:rPr lang="en-US" sz="2000" dirty="0"/>
              <a:t> Law =                                 where often .67 &lt; β &lt; .75</a:t>
            </a:r>
          </a:p>
          <a:p>
            <a:pPr marL="0" indent="0">
              <a:buNone/>
            </a:pPr>
            <a:r>
              <a:rPr lang="en-US" sz="2000" dirty="0"/>
              <a:t>i.e., vocabulary size grows with &gt; square root of the number of word tokens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graphicFrame>
        <p:nvGraphicFramePr>
          <p:cNvPr id="2" name="Table 1"/>
          <p:cNvGraphicFramePr>
            <a:graphicFrameLocks noGrp="1"/>
          </p:cNvGraphicFramePr>
          <p:nvPr/>
        </p:nvGraphicFramePr>
        <p:xfrm>
          <a:off x="685800" y="2724150"/>
          <a:ext cx="7848600" cy="198120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Tokens = N</a:t>
                      </a:r>
                    </a:p>
                  </a:txBody>
                  <a:tcPr/>
                </a:tc>
                <a:tc>
                  <a:txBody>
                    <a:bodyPr/>
                    <a:lstStyle/>
                    <a:p>
                      <a:r>
                        <a:rPr lang="en-US" sz="2000" dirty="0"/>
                        <a:t>Types = |V|</a:t>
                      </a:r>
                    </a:p>
                  </a:txBody>
                  <a:tcPr/>
                </a:tc>
                <a:extLst>
                  <a:ext uri="{0D108BD9-81ED-4DB2-BD59-A6C34878D82A}">
                    <a16:rowId xmlns:a16="http://schemas.microsoft.com/office/drawing/2014/main" val="10000"/>
                  </a:ext>
                </a:extLst>
              </a:tr>
              <a:tr h="370840">
                <a:tc>
                  <a:txBody>
                    <a:bodyPr/>
                    <a:lstStyle/>
                    <a:p>
                      <a:r>
                        <a:rPr lang="en-US" sz="2000" dirty="0"/>
                        <a:t>Switchboard phone</a:t>
                      </a:r>
                      <a:r>
                        <a:rPr lang="en-US" sz="2000" baseline="0" dirty="0"/>
                        <a:t> conversations</a:t>
                      </a:r>
                      <a:endParaRPr lang="en-US" sz="2000" dirty="0"/>
                    </a:p>
                  </a:txBody>
                  <a:tcPr/>
                </a:tc>
                <a:tc>
                  <a:txBody>
                    <a:bodyPr/>
                    <a:lstStyle/>
                    <a:p>
                      <a:r>
                        <a:rPr lang="en-US" sz="2000" dirty="0"/>
                        <a:t>2.4 million</a:t>
                      </a:r>
                    </a:p>
                  </a:txBody>
                  <a:tcPr/>
                </a:tc>
                <a:tc>
                  <a:txBody>
                    <a:bodyPr/>
                    <a:lstStyle/>
                    <a:p>
                      <a:r>
                        <a:rPr lang="en-US" sz="2000" dirty="0"/>
                        <a:t>20</a:t>
                      </a:r>
                      <a:r>
                        <a:rPr lang="en-US" sz="2000" baseline="0" dirty="0"/>
                        <a:t> thousand</a:t>
                      </a:r>
                      <a:endParaRPr lang="en-US" sz="2000" dirty="0"/>
                    </a:p>
                  </a:txBody>
                  <a:tcPr/>
                </a:tc>
                <a:extLst>
                  <a:ext uri="{0D108BD9-81ED-4DB2-BD59-A6C34878D82A}">
                    <a16:rowId xmlns:a16="http://schemas.microsoft.com/office/drawing/2014/main" val="10001"/>
                  </a:ext>
                </a:extLst>
              </a:tr>
              <a:tr h="370840">
                <a:tc>
                  <a:txBody>
                    <a:bodyPr/>
                    <a:lstStyle/>
                    <a:p>
                      <a:r>
                        <a:rPr lang="en-US" sz="2000" dirty="0"/>
                        <a:t>Shakespeare</a:t>
                      </a:r>
                    </a:p>
                  </a:txBody>
                  <a:tcPr/>
                </a:tc>
                <a:tc>
                  <a:txBody>
                    <a:bodyPr/>
                    <a:lstStyle/>
                    <a:p>
                      <a:r>
                        <a:rPr lang="en-US" sz="2000" dirty="0"/>
                        <a:t>884,000</a:t>
                      </a:r>
                    </a:p>
                  </a:txBody>
                  <a:tcPr/>
                </a:tc>
                <a:tc>
                  <a:txBody>
                    <a:bodyPr/>
                    <a:lstStyle/>
                    <a:p>
                      <a:r>
                        <a:rPr lang="en-US" sz="2000" dirty="0"/>
                        <a:t>31</a:t>
                      </a:r>
                      <a:r>
                        <a:rPr lang="en-US" sz="2000" baseline="0" dirty="0"/>
                        <a:t> thousand</a:t>
                      </a:r>
                      <a:endParaRPr lang="en-US" sz="2000" dirty="0"/>
                    </a:p>
                  </a:txBody>
                  <a:tcPr/>
                </a:tc>
                <a:extLst>
                  <a:ext uri="{0D108BD9-81ED-4DB2-BD59-A6C34878D82A}">
                    <a16:rowId xmlns:a16="http://schemas.microsoft.com/office/drawing/2014/main" val="10002"/>
                  </a:ext>
                </a:extLst>
              </a:tr>
              <a:tr h="370840">
                <a:tc>
                  <a:txBody>
                    <a:bodyPr/>
                    <a:lstStyle/>
                    <a:p>
                      <a:r>
                        <a:rPr lang="en-US" sz="2000" dirty="0"/>
                        <a:t>COCA</a:t>
                      </a:r>
                    </a:p>
                  </a:txBody>
                  <a:tcPr/>
                </a:tc>
                <a:tc>
                  <a:txBody>
                    <a:bodyPr/>
                    <a:lstStyle/>
                    <a:p>
                      <a:r>
                        <a:rPr lang="en-US" sz="2000" dirty="0"/>
                        <a:t>440 million</a:t>
                      </a:r>
                    </a:p>
                  </a:txBody>
                  <a:tcPr/>
                </a:tc>
                <a:tc>
                  <a:txBody>
                    <a:bodyPr/>
                    <a:lstStyle/>
                    <a:p>
                      <a:r>
                        <a:rPr lang="en-US" sz="2000" dirty="0"/>
                        <a:t>2 million</a:t>
                      </a:r>
                    </a:p>
                  </a:txBody>
                  <a:tcPr/>
                </a:tc>
                <a:extLst>
                  <a:ext uri="{0D108BD9-81ED-4DB2-BD59-A6C34878D82A}">
                    <a16:rowId xmlns:a16="http://schemas.microsoft.com/office/drawing/2014/main" val="1983785435"/>
                  </a:ext>
                </a:extLst>
              </a:tr>
              <a:tr h="370840">
                <a:tc>
                  <a:txBody>
                    <a:bodyPr/>
                    <a:lstStyle/>
                    <a:p>
                      <a:r>
                        <a:rPr lang="en-US" sz="2000" dirty="0"/>
                        <a:t>Google N-grams</a:t>
                      </a:r>
                    </a:p>
                  </a:txBody>
                  <a:tcPr/>
                </a:tc>
                <a:tc>
                  <a:txBody>
                    <a:bodyPr/>
                    <a:lstStyle/>
                    <a:p>
                      <a:r>
                        <a:rPr lang="en-US" sz="2000" dirty="0"/>
                        <a:t>1 trillion</a:t>
                      </a:r>
                    </a:p>
                  </a:txBody>
                  <a:tcPr/>
                </a:tc>
                <a:tc>
                  <a:txBody>
                    <a:bodyPr/>
                    <a:lstStyle/>
                    <a:p>
                      <a:r>
                        <a:rPr lang="en-US" sz="2000" dirty="0"/>
                        <a:t>13+ million</a:t>
                      </a:r>
                    </a:p>
                  </a:txBody>
                  <a:tcPr/>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3352800" y="1792025"/>
            <a:ext cx="1778907" cy="469900"/>
          </a:xfrm>
          <a:prstGeom prst="rect">
            <a:avLst/>
          </a:prstGeom>
        </p:spPr>
      </p:pic>
    </p:spTree>
    <p:extLst>
      <p:ext uri="{BB962C8B-B14F-4D97-AF65-F5344CB8AC3E}">
        <p14:creationId xmlns:p14="http://schemas.microsoft.com/office/powerpoint/2010/main" val="270833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sz="2800" dirty="0"/>
              <a:t>Find me all instances of the word “the” in a text.</a:t>
            </a:r>
          </a:p>
          <a:p>
            <a:pPr marL="457200" lvl="1" indent="0" eaLnBrk="1" hangingPunct="1">
              <a:buNone/>
            </a:pPr>
            <a:r>
              <a:rPr lang="en-US" sz="2800" dirty="0">
                <a:solidFill>
                  <a:srgbClr val="A50021"/>
                </a:solidFill>
                <a:latin typeface="Courier"/>
                <a:cs typeface="Courier"/>
              </a:rPr>
              <a:t>the</a:t>
            </a:r>
          </a:p>
          <a:p>
            <a:pPr marL="800100" lvl="2" indent="0" eaLnBrk="1" hangingPunct="1">
              <a:buNone/>
            </a:pPr>
            <a:r>
              <a:rPr lang="en-US" sz="2800" dirty="0">
                <a:solidFill>
                  <a:srgbClr val="000000"/>
                </a:solidFill>
                <a:latin typeface="Calibri"/>
                <a:cs typeface="Calibri"/>
              </a:rPr>
              <a:t>Misses capitalized examples</a:t>
            </a: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p>
          <a:p>
            <a:pPr marL="800100" lvl="2" indent="0" eaLnBrk="1" hangingPunct="1">
              <a:buNone/>
            </a:pPr>
            <a:r>
              <a:rPr lang="en-US" sz="2800" dirty="0">
                <a:latin typeface="Calibri"/>
                <a:cs typeface="Calibri"/>
              </a:rPr>
              <a:t>Incorrectly returns </a:t>
            </a:r>
            <a:r>
              <a:rPr lang="en-US" sz="2800" dirty="0">
                <a:latin typeface="Courier"/>
                <a:cs typeface="Courier"/>
              </a:rPr>
              <a:t>other</a:t>
            </a:r>
            <a:r>
              <a:rPr lang="en-US" sz="2800" dirty="0">
                <a:latin typeface="Calibri"/>
                <a:cs typeface="Calibri"/>
              </a:rPr>
              <a:t> or </a:t>
            </a:r>
            <a:r>
              <a:rPr lang="en-US" sz="2800" dirty="0">
                <a:latin typeface="Courier"/>
                <a:cs typeface="Courier"/>
              </a:rPr>
              <a:t>theology</a:t>
            </a:r>
          </a:p>
          <a:p>
            <a:pPr marL="457200" lvl="1" indent="0" eaLnBrk="1" hangingPunct="1">
              <a:buNone/>
            </a:pP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[^a-</a:t>
            </a:r>
            <a:r>
              <a:rPr lang="en-US" sz="2800" dirty="0" err="1">
                <a:solidFill>
                  <a:srgbClr val="0066FF"/>
                </a:solidFill>
                <a:latin typeface="Courier"/>
                <a:cs typeface="Courier"/>
              </a:rPr>
              <a:t>zA</a:t>
            </a:r>
            <a:r>
              <a:rPr lang="en-US" sz="2800" dirty="0">
                <a:solidFill>
                  <a:srgbClr val="0066FF"/>
                </a:solidFill>
                <a:latin typeface="Courier"/>
                <a:cs typeface="Courier"/>
              </a:rPr>
              <a:t>-Z]</a:t>
            </a:r>
            <a:endParaRPr lang="en-US" sz="2800" dirty="0">
              <a:latin typeface="Courier"/>
              <a:cs typeface="Courier"/>
            </a:endParaRPr>
          </a:p>
          <a:p>
            <a:pPr marL="800100" lvl="2" indent="0" eaLnBrk="1" hangingPunct="1">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Tree>
    <p:extLst>
      <p:ext uri="{BB962C8B-B14F-4D97-AF65-F5344CB8AC3E}">
        <p14:creationId xmlns:p14="http://schemas.microsoft.com/office/powerpoint/2010/main" val="260117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a:xfrm>
            <a:off x="822960" y="1047750"/>
            <a:ext cx="7543801" cy="3581400"/>
          </a:xfrm>
        </p:spPr>
        <p:txBody>
          <a:bodyPr>
            <a:normAutofit lnSpcReduction="10000"/>
          </a:bodyPr>
          <a:lstStyle/>
          <a:p>
            <a:pPr eaLnBrk="1" hangingPunct="1"/>
            <a:r>
              <a:rPr lang="en-US" sz="2800" dirty="0"/>
              <a:t>The process we just went through was based on </a:t>
            </a:r>
            <a:r>
              <a:rPr lang="en-US" sz="2800" dirty="0">
                <a:solidFill>
                  <a:srgbClr val="A50021"/>
                </a:solidFill>
              </a:rPr>
              <a:t>fixing two kinds of errors:</a:t>
            </a:r>
          </a:p>
          <a:p>
            <a:pPr eaLnBrk="1" hangingPunct="1"/>
            <a:endParaRPr lang="en-US" sz="2800" dirty="0">
              <a:solidFill>
                <a:srgbClr val="A50021"/>
              </a:solidFill>
            </a:endParaRPr>
          </a:p>
          <a:p>
            <a:pPr marL="608076" lvl="1" indent="-457200" eaLnBrk="1" hangingPunct="1">
              <a:buFont typeface="+mj-lt"/>
              <a:buAutoNum type="arabicPeriod"/>
            </a:pPr>
            <a:r>
              <a:rPr lang="en-US" sz="2400" dirty="0"/>
              <a:t>Matching strings that we should not have matched (</a:t>
            </a:r>
            <a:r>
              <a:rPr lang="en-US" sz="2400" dirty="0">
                <a:solidFill>
                  <a:srgbClr val="A50021"/>
                </a:solidFill>
              </a:rPr>
              <a:t>the</a:t>
            </a:r>
            <a:r>
              <a:rPr lang="en-US" sz="2400" dirty="0"/>
              <a:t>re, </a:t>
            </a:r>
            <a:r>
              <a:rPr lang="en-US" sz="2400" dirty="0">
                <a:solidFill>
                  <a:srgbClr val="A50021"/>
                </a:solidFill>
              </a:rPr>
              <a:t>the</a:t>
            </a:r>
            <a:r>
              <a:rPr lang="en-US" sz="2400" dirty="0"/>
              <a:t>n, o</a:t>
            </a:r>
            <a:r>
              <a:rPr lang="en-US" sz="2400" dirty="0">
                <a:solidFill>
                  <a:srgbClr val="A50021"/>
                </a:solidFill>
              </a:rPr>
              <a:t>the</a:t>
            </a:r>
            <a:r>
              <a:rPr lang="en-US" sz="2400" dirty="0"/>
              <a:t>r)</a:t>
            </a:r>
          </a:p>
          <a:p>
            <a:pPr marL="288036" lvl="2" indent="0" eaLnBrk="1" hangingPunct="1">
              <a:buNone/>
            </a:pPr>
            <a:r>
              <a:rPr lang="en-US" sz="2400" b="1" dirty="0">
                <a:solidFill>
                  <a:srgbClr val="A50021"/>
                </a:solidFill>
              </a:rPr>
              <a:t>False positives (Type I errors)</a:t>
            </a:r>
          </a:p>
          <a:p>
            <a:pPr lvl="2" eaLnBrk="1" hangingPunct="1"/>
            <a:endParaRPr lang="en-US" sz="2400" dirty="0">
              <a:solidFill>
                <a:srgbClr val="A50021"/>
              </a:solidFill>
            </a:endParaRPr>
          </a:p>
          <a:p>
            <a:pPr marL="608076" lvl="1" indent="-457200" eaLnBrk="1" hangingPunct="1">
              <a:buFont typeface="+mj-lt"/>
              <a:buAutoNum type="arabicPeriod"/>
            </a:pPr>
            <a:r>
              <a:rPr lang="en-US" sz="2400" dirty="0"/>
              <a:t>Not matching things that we should have matched (The)</a:t>
            </a:r>
          </a:p>
          <a:p>
            <a:pPr marL="288036" lvl="2" indent="0" eaLnBrk="1" hangingPunct="1">
              <a:buNone/>
            </a:pPr>
            <a:r>
              <a:rPr lang="en-US" sz="2400" b="1" dirty="0">
                <a:solidFill>
                  <a:srgbClr val="A50021"/>
                </a:solidFill>
              </a:rPr>
              <a:t>False negatives (Type II errors)</a:t>
            </a:r>
          </a:p>
        </p:txBody>
      </p:sp>
    </p:spTree>
    <p:extLst>
      <p:ext uri="{BB962C8B-B14F-4D97-AF65-F5344CB8AC3E}">
        <p14:creationId xmlns:p14="http://schemas.microsoft.com/office/powerpoint/2010/main" val="582553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2800" dirty="0"/>
              <a:t>In NLP we are always dealing with these kinds of errors.</a:t>
            </a:r>
          </a:p>
          <a:p>
            <a:r>
              <a:rPr lang="en-US" sz="2800" dirty="0"/>
              <a:t>Reducing the error rate for an application often involves two antagonistic efforts: </a:t>
            </a:r>
          </a:p>
          <a:p>
            <a:pPr lvl="1"/>
            <a:r>
              <a:rPr lang="en-US" sz="2400" dirty="0">
                <a:solidFill>
                  <a:srgbClr val="008000"/>
                </a:solidFill>
              </a:rPr>
              <a:t>Increasing accuracy or precision </a:t>
            </a:r>
            <a:r>
              <a:rPr lang="en-US" sz="2400" dirty="0"/>
              <a:t>(minimizing false positives)</a:t>
            </a:r>
          </a:p>
          <a:p>
            <a:pPr lvl="1"/>
            <a:r>
              <a:rPr lang="en-US" sz="2400" dirty="0">
                <a:solidFill>
                  <a:srgbClr val="008000"/>
                </a:solidFill>
              </a:rPr>
              <a:t>Increasing coverage or recall </a:t>
            </a:r>
            <a:r>
              <a:rPr lang="en-US" sz="2400" dirty="0"/>
              <a:t>(minimizing false negatives).</a:t>
            </a:r>
          </a:p>
        </p:txBody>
      </p:sp>
    </p:spTree>
    <p:extLst>
      <p:ext uri="{BB962C8B-B14F-4D97-AF65-F5344CB8AC3E}">
        <p14:creationId xmlns:p14="http://schemas.microsoft.com/office/powerpoint/2010/main" val="29260715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sz="2800" dirty="0"/>
              <a:t>Regular expressions play a surprisingly large role</a:t>
            </a:r>
          </a:p>
          <a:p>
            <a:pPr lvl="1"/>
            <a:r>
              <a:rPr lang="en-US" sz="2400" dirty="0"/>
              <a:t>Sophisticated sequences of regular expressions are often the first model for any text processing text</a:t>
            </a:r>
          </a:p>
          <a:p>
            <a:r>
              <a:rPr lang="en-US" sz="2800" dirty="0"/>
              <a:t>For hard tasks, we use machine learning classifiers</a:t>
            </a:r>
          </a:p>
          <a:p>
            <a:pPr lvl="1"/>
            <a:r>
              <a:rPr lang="en-US" sz="2400" dirty="0"/>
              <a:t>But regular expressions are still used for pre-processing, or as features in the classifiers</a:t>
            </a:r>
          </a:p>
          <a:p>
            <a:pPr lvl="1"/>
            <a:r>
              <a:rPr lang="en-US" sz="2400"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63</a:t>
            </a:fld>
            <a:endParaRPr lang="en-US"/>
          </a:p>
        </p:txBody>
      </p:sp>
    </p:spTree>
    <p:extLst>
      <p:ext uri="{BB962C8B-B14F-4D97-AF65-F5344CB8AC3E}">
        <p14:creationId xmlns:p14="http://schemas.microsoft.com/office/powerpoint/2010/main" val="28168204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460238" y="3257550"/>
            <a:ext cx="5009393" cy="12344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Regular Expressions</a:t>
            </a:r>
          </a:p>
        </p:txBody>
      </p:sp>
      <p:sp>
        <p:nvSpPr>
          <p:cNvPr id="2" name="Text Placeholder 1">
            <a:extLst>
              <a:ext uri="{FF2B5EF4-FFF2-40B4-BE49-F238E27FC236}">
                <a16:creationId xmlns:a16="http://schemas.microsoft.com/office/drawing/2014/main" id="{37BD3B14-D265-A74B-80D1-0D065A287D4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85909202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2854040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822960" y="1200150"/>
            <a:ext cx="7863840" cy="3429000"/>
          </a:xfrm>
        </p:spPr>
        <p:txBody>
          <a:bodyPr/>
          <a:lstStyle/>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Say we want to put angles around all numbers:</a:t>
            </a:r>
          </a:p>
          <a:p>
            <a:pPr marL="219456" lvl="1" indent="0">
              <a:buNone/>
            </a:pPr>
            <a:r>
              <a:rPr lang="en-US" sz="2800" i="1" dirty="0"/>
              <a:t>           </a:t>
            </a:r>
            <a:r>
              <a:rPr lang="en-US" sz="2800" i="1" dirty="0">
                <a:highlight>
                  <a:srgbClr val="C0C0C0"/>
                </a:highlight>
              </a:rPr>
              <a:t>the 35 boxes</a:t>
            </a:r>
            <a:r>
              <a:rPr lang="en-US" sz="2800" i="1" dirty="0"/>
              <a:t> </a:t>
            </a:r>
            <a:r>
              <a:rPr lang="en-US" sz="2800" i="1" dirty="0">
                <a:sym typeface="Wingdings" pitchFamily="2" charset="2"/>
              </a:rPr>
              <a:t></a:t>
            </a:r>
            <a:r>
              <a:rPr lang="en-US" sz="2800" dirty="0"/>
              <a:t> </a:t>
            </a:r>
            <a:r>
              <a:rPr lang="en-US" sz="2800" i="1" dirty="0">
                <a:highlight>
                  <a:srgbClr val="C0C0C0"/>
                </a:highlight>
              </a:rPr>
              <a:t>the </a:t>
            </a:r>
            <a:r>
              <a:rPr lang="en-US" sz="2800" dirty="0">
                <a:highlight>
                  <a:srgbClr val="C0C0C0"/>
                </a:highlight>
              </a:rPr>
              <a:t>&lt;</a:t>
            </a:r>
            <a:r>
              <a:rPr lang="en-US" sz="2800" i="1" dirty="0">
                <a:highlight>
                  <a:srgbClr val="C0C0C0"/>
                </a:highlight>
              </a:rPr>
              <a:t>35</a:t>
            </a:r>
            <a:r>
              <a:rPr lang="en-US" sz="2800" dirty="0">
                <a:highlight>
                  <a:srgbClr val="C0C0C0"/>
                </a:highlight>
              </a:rPr>
              <a:t>&gt; </a:t>
            </a:r>
            <a:r>
              <a:rPr lang="en-US" sz="2800" i="1" dirty="0">
                <a:highlight>
                  <a:srgbClr val="C0C0C0"/>
                </a:highlight>
              </a:rPr>
              <a:t>boxes </a:t>
            </a:r>
            <a:endParaRPr lang="en-US" sz="2800" dirty="0">
              <a:highlight>
                <a:srgbClr val="C0C0C0"/>
              </a:highlight>
            </a:endParaRP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349250" indent="-349250">
              <a:buFont typeface="Arial" panose="020B0604020202020204" pitchFamily="34" charset="0"/>
              <a:buChar char="•"/>
            </a:pPr>
            <a:r>
              <a:rPr lang="en-US" dirty="0">
                <a:latin typeface="Calibri" panose="020F0502020204030204" pitchFamily="34" charset="0"/>
                <a:cs typeface="Calibri" panose="020F0502020204030204" pitchFamily="34" charset="0"/>
              </a:rPr>
              <a:t>Use \1  to refer to the contents of the register</a:t>
            </a:r>
          </a:p>
          <a:p>
            <a:pPr marL="219456" lvl="1" indent="0">
              <a:buNone/>
            </a:pPr>
            <a:r>
              <a:rPr lang="en-US" sz="3200"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822960" y="1200150"/>
            <a:ext cx="7863840" cy="3429000"/>
          </a:xfrm>
        </p:spPr>
        <p:txBody>
          <a:bodyPr/>
          <a:lstStyle/>
          <a:p>
            <a:r>
              <a:rPr lang="en-US" sz="2600"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822960" y="1200150"/>
            <a:ext cx="8168640" cy="3733800"/>
          </a:xfrm>
        </p:spPr>
        <p:txBody>
          <a:bodyPr>
            <a:normAutofit/>
          </a:bodyPr>
          <a:lstStyle/>
          <a:p>
            <a:pPr marL="0" indent="0">
              <a:buNone/>
            </a:pPr>
            <a:r>
              <a:rPr lang="en-US" sz="2400" dirty="0"/>
              <a:t>Parentheses have a double function: grouping terms, and capturing</a:t>
            </a:r>
          </a:p>
          <a:p>
            <a:pPr marL="0" indent="0">
              <a:buNone/>
            </a:pPr>
            <a:r>
              <a:rPr lang="en-US" sz="2400" dirty="0"/>
              <a:t>Non-capturing groups: add a ?: after </a:t>
            </a:r>
            <a:r>
              <a:rPr lang="en-US" sz="2400" dirty="0" err="1"/>
              <a:t>paren</a:t>
            </a:r>
            <a:r>
              <a:rPr lang="en-US" sz="2400" dirty="0"/>
              <a:t>:</a:t>
            </a:r>
          </a:p>
          <a:p>
            <a:r>
              <a:rPr lang="en-US" sz="2400" dirty="0">
                <a:solidFill>
                  <a:srgbClr val="1A24F4"/>
                </a:solidFill>
                <a:latin typeface="Courier" pitchFamily="2" charset="0"/>
              </a:rPr>
              <a:t>/(?:</a:t>
            </a:r>
            <a:r>
              <a:rPr lang="en-US" sz="2400" dirty="0" err="1">
                <a:solidFill>
                  <a:srgbClr val="1A24F4"/>
                </a:solidFill>
                <a:latin typeface="Courier" pitchFamily="2" charset="0"/>
              </a:rPr>
              <a:t>some|a</a:t>
            </a:r>
            <a:r>
              <a:rPr lang="en-US" sz="2400" dirty="0">
                <a:solidFill>
                  <a:srgbClr val="1A24F4"/>
                </a:solidFill>
                <a:latin typeface="Courier" pitchFamily="2" charset="0"/>
              </a:rPr>
              <a:t> few) (</a:t>
            </a:r>
            <a:r>
              <a:rPr lang="en-US" sz="2400" dirty="0" err="1">
                <a:solidFill>
                  <a:srgbClr val="1A24F4"/>
                </a:solidFill>
                <a:latin typeface="Courier" pitchFamily="2" charset="0"/>
              </a:rPr>
              <a:t>people|cats</a:t>
            </a:r>
            <a:r>
              <a:rPr lang="en-US" sz="2400" dirty="0">
                <a:solidFill>
                  <a:srgbClr val="1A24F4"/>
                </a:solidFill>
                <a:latin typeface="Courier" pitchFamily="2" charset="0"/>
              </a:rPr>
              <a:t>) like some \1/ </a:t>
            </a:r>
          </a:p>
          <a:p>
            <a:r>
              <a:rPr lang="en-US" sz="2400" dirty="0"/>
              <a:t>matches </a:t>
            </a:r>
          </a:p>
          <a:p>
            <a:pPr lvl="1"/>
            <a:r>
              <a:rPr lang="en-US" dirty="0">
                <a:latin typeface="Courier" pitchFamily="2" charset="0"/>
              </a:rPr>
              <a:t>some cats like some cats </a:t>
            </a:r>
          </a:p>
          <a:p>
            <a:r>
              <a:rPr lang="en-US" sz="24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lnSpcReduction="10000"/>
          </a:bodyPr>
          <a:lstStyle/>
          <a:p>
            <a:pPr marL="0" indent="0">
              <a:buNone/>
            </a:pPr>
            <a:r>
              <a:rPr lang="en-US" dirty="0"/>
              <a:t>Words don't appear out of nowhere! </a:t>
            </a:r>
          </a:p>
          <a:p>
            <a:pPr marL="0" indent="0">
              <a:buNone/>
            </a:pPr>
            <a:r>
              <a:rPr lang="en-US" dirty="0"/>
              <a:t>A text is produced by </a:t>
            </a:r>
          </a:p>
          <a:p>
            <a:pPr marL="461963" indent="-225425">
              <a:buFont typeface="Arial" panose="020B0604020202020204" pitchFamily="34" charset="0"/>
              <a:buChar char="•"/>
            </a:pPr>
            <a:r>
              <a:rPr lang="en-US" dirty="0"/>
              <a:t>a specific writer(s), </a:t>
            </a:r>
          </a:p>
          <a:p>
            <a:pPr marL="461963" indent="-225425">
              <a:buFont typeface="Arial" panose="020B0604020202020204" pitchFamily="34" charset="0"/>
              <a:buChar char="•"/>
            </a:pPr>
            <a:r>
              <a:rPr lang="en-US" dirty="0"/>
              <a:t>at a specific time, </a:t>
            </a:r>
          </a:p>
          <a:p>
            <a:pPr marL="461963" indent="-225425">
              <a:buFont typeface="Arial" panose="020B0604020202020204" pitchFamily="34" charset="0"/>
              <a:buChar char="•"/>
            </a:pPr>
            <a:r>
              <a:rPr lang="en-US" dirty="0"/>
              <a:t>in a specific variety,</a:t>
            </a:r>
          </a:p>
          <a:p>
            <a:pPr marL="461963" indent="-225425">
              <a:buFont typeface="Arial" panose="020B0604020202020204" pitchFamily="34" charset="0"/>
              <a:buChar char="•"/>
            </a:pPr>
            <a:r>
              <a:rPr lang="en-US" dirty="0"/>
              <a:t>of a specific language, </a:t>
            </a:r>
          </a:p>
          <a:p>
            <a:pPr marL="461963" indent="-225425">
              <a:buFont typeface="Arial" panose="020B0604020202020204" pitchFamily="34" charset="0"/>
              <a:buChar char="•"/>
            </a:pPr>
            <a:r>
              <a:rPr lang="en-US" dirty="0"/>
              <a:t>for a specific function.</a:t>
            </a:r>
          </a:p>
        </p:txBody>
      </p:sp>
    </p:spTree>
    <p:extLst>
      <p:ext uri="{BB962C8B-B14F-4D97-AF65-F5344CB8AC3E}">
        <p14:creationId xmlns:p14="http://schemas.microsoft.com/office/powerpoint/2010/main" val="419352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822960" y="1200150"/>
            <a:ext cx="8092440" cy="3429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8244840" cy="3429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150876" lvl="1" indent="0">
              <a:buNone/>
            </a:pPr>
            <a:r>
              <a:rPr lang="en-US" sz="2800"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822960" y="971550"/>
            <a:ext cx="7543801"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p>
          <a:p>
            <a:pPr marL="0" indent="0">
              <a:buNone/>
            </a:pPr>
            <a:r>
              <a:rPr lang="en-US" sz="2600" dirty="0"/>
              <a:t>Well, my boyfriend made me come here.</a:t>
            </a:r>
            <a:br>
              <a:rPr lang="en-US" sz="2600" dirty="0"/>
            </a:br>
            <a:r>
              <a:rPr lang="en-US" sz="2600" dirty="0">
                <a:solidFill>
                  <a:srgbClr val="00B050"/>
                </a:solidFill>
              </a:rPr>
              <a:t>YOUR BOYFRIEND MADE YOU COME HERE </a:t>
            </a:r>
          </a:p>
          <a:p>
            <a:pPr marL="0" indent="0">
              <a:buNone/>
            </a:pPr>
            <a:r>
              <a:rPr lang="en-US" sz="2600" dirty="0"/>
              <a:t>He says I'm depressed much of the time.</a:t>
            </a:r>
            <a:br>
              <a:rPr lang="en-US" sz="2600" dirty="0"/>
            </a:br>
            <a:r>
              <a:rPr lang="en-US" sz="2600"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822960" y="1200150"/>
            <a:ext cx="7940040" cy="3429000"/>
          </a:xfrm>
        </p:spPr>
        <p:txBody>
          <a:bodyPr/>
          <a:lstStyle/>
          <a:p>
            <a:r>
              <a:rPr lang="en-US" sz="2400" dirty="0"/>
              <a:t>s/.* I’M (</a:t>
            </a:r>
            <a:r>
              <a:rPr lang="en-US" sz="2400" dirty="0" err="1"/>
              <a:t>depressed|sad</a:t>
            </a:r>
            <a:r>
              <a:rPr lang="en-US" sz="2400" dirty="0"/>
              <a:t>) .*/I AM SORRY TO HEAR YOU ARE \1/ </a:t>
            </a:r>
          </a:p>
          <a:p>
            <a:r>
              <a:rPr lang="en-US" sz="2400" dirty="0"/>
              <a:t>s/.* I AM (</a:t>
            </a:r>
            <a:r>
              <a:rPr lang="en-US" sz="2400" dirty="0" err="1"/>
              <a:t>depressed|sad</a:t>
            </a:r>
            <a:r>
              <a:rPr lang="en-US" sz="2400" dirty="0"/>
              <a:t>) .*/WHY DO YOU THINK YOU ARE \1/</a:t>
            </a:r>
          </a:p>
          <a:p>
            <a:r>
              <a:rPr lang="en-US" sz="2400" dirty="0"/>
              <a:t>s/.* all .*/IN WHAT WAY?/ </a:t>
            </a:r>
          </a:p>
          <a:p>
            <a:r>
              <a:rPr lang="en-US" sz="24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charset="0"/>
              <a:buNone/>
            </a:pPr>
            <a:r>
              <a:rPr lang="en-US" sz="3600" dirty="0">
                <a:solidFill>
                  <a:srgbClr val="A4001D"/>
                </a:solidFill>
                <a:latin typeface="Calibri"/>
                <a:ea typeface="ＭＳ Ｐゴシック" charset="0"/>
                <a:cs typeface="Calibri"/>
              </a:rPr>
              <a:t>More Regular Expressions: Substitutions and ELIZA</a:t>
            </a:r>
          </a:p>
        </p:txBody>
      </p:sp>
      <p:sp>
        <p:nvSpPr>
          <p:cNvPr id="2" name="Text Placeholder 1">
            <a:extLst>
              <a:ext uri="{FF2B5EF4-FFF2-40B4-BE49-F238E27FC236}">
                <a16:creationId xmlns:a16="http://schemas.microsoft.com/office/drawing/2014/main" id="{9A75E902-FA31-A14D-9EDA-DACF849E978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3432497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762000" y="1047750"/>
            <a:ext cx="8001000" cy="409575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261938" lvl="2" indent="0">
              <a:buNone/>
            </a:pPr>
            <a:r>
              <a:rPr lang="en-US" sz="1600" dirty="0"/>
              <a:t>	S/E: Por </a:t>
            </a:r>
            <a:r>
              <a:rPr lang="en-US" sz="1600" dirty="0" err="1"/>
              <a:t>primera</a:t>
            </a:r>
            <a:r>
              <a:rPr lang="en-US" sz="1600" dirty="0"/>
              <a:t> </a:t>
            </a:r>
            <a:r>
              <a:rPr lang="en-US" sz="1600" dirty="0" err="1"/>
              <a:t>vez</a:t>
            </a:r>
            <a:r>
              <a:rPr lang="en-US" sz="1600" dirty="0"/>
              <a:t> </a:t>
            </a:r>
            <a:r>
              <a:rPr lang="en-US" sz="1600" dirty="0" err="1"/>
              <a:t>veo</a:t>
            </a:r>
            <a:r>
              <a:rPr lang="en-US" sz="1600" dirty="0"/>
              <a:t> a @username actually being hateful! It was beautiful:) </a:t>
            </a:r>
          </a:p>
          <a:p>
            <a:pPr marL="261938" lvl="2" indent="0">
              <a:buNone/>
            </a:pPr>
            <a:r>
              <a:rPr lang="en-US" sz="1600" i="1" dirty="0"/>
              <a:t>	   [For the first time I get to see @username actually being hateful! it was beautiful:) ] </a:t>
            </a:r>
            <a:endParaRPr lang="en-US" sz="1600" dirty="0"/>
          </a:p>
          <a:p>
            <a:pPr marL="261938" lvl="2" indent="0">
              <a:buNone/>
            </a:pPr>
            <a:r>
              <a:rPr lang="en-US" sz="1600" dirty="0"/>
              <a:t>	H/E: dost </a:t>
            </a:r>
            <a:r>
              <a:rPr lang="en-US" sz="1600" dirty="0" err="1"/>
              <a:t>tha</a:t>
            </a:r>
            <a:r>
              <a:rPr lang="en-US" sz="1600" dirty="0"/>
              <a:t> or ra- </a:t>
            </a:r>
            <a:r>
              <a:rPr lang="en-US" sz="1600" dirty="0" err="1"/>
              <a:t>hega</a:t>
            </a:r>
            <a:r>
              <a:rPr lang="en-US" sz="1600" dirty="0"/>
              <a:t> ... </a:t>
            </a:r>
            <a:r>
              <a:rPr lang="en-US" sz="1600" dirty="0" err="1"/>
              <a:t>dont</a:t>
            </a:r>
            <a:r>
              <a:rPr lang="en-US" sz="1600" dirty="0"/>
              <a:t> </a:t>
            </a:r>
            <a:r>
              <a:rPr lang="en-US" sz="1600" dirty="0" err="1"/>
              <a:t>wory</a:t>
            </a:r>
            <a:r>
              <a:rPr lang="en-US" sz="1600" dirty="0"/>
              <a:t> ... but </a:t>
            </a:r>
            <a:r>
              <a:rPr lang="en-US" sz="1600" dirty="0" err="1"/>
              <a:t>dherya</a:t>
            </a:r>
            <a:r>
              <a:rPr lang="en-US" sz="1600" dirty="0"/>
              <a:t> </a:t>
            </a:r>
            <a:r>
              <a:rPr lang="en-US" sz="1600" dirty="0" err="1"/>
              <a:t>rakhe</a:t>
            </a:r>
            <a:r>
              <a:rPr lang="en-US" sz="1600" dirty="0"/>
              <a:t> </a:t>
            </a:r>
          </a:p>
          <a:p>
            <a:pPr marL="261938" lvl="2" indent="0">
              <a:buNone/>
            </a:pPr>
            <a:r>
              <a:rPr lang="en-US" sz="1600" i="1" dirty="0"/>
              <a:t>	   [“he was and will remain a friend ... don’t worry ... but have faith”] </a:t>
            </a:r>
          </a:p>
          <a:p>
            <a:pPr marL="436563" lvl="1" indent="-285750"/>
            <a:r>
              <a:rPr lang="en-US" b="1" dirty="0"/>
              <a:t>Genre: </a:t>
            </a:r>
            <a:r>
              <a:rPr lang="en-US" dirty="0"/>
              <a:t>newswire, fiction, scientific articles, Wikipedia</a:t>
            </a:r>
          </a:p>
          <a:p>
            <a:pPr marL="436563" lvl="1" indent="-285750"/>
            <a:r>
              <a:rPr lang="en-US" b="1" dirty="0"/>
              <a:t>Author Demographics</a:t>
            </a:r>
            <a:r>
              <a:rPr lang="en-US" dirty="0"/>
              <a:t>: writer's age, gender, ethnicity, SES </a:t>
            </a:r>
          </a:p>
          <a:p>
            <a:pPr marL="436563" lvl="1" indent="-285750"/>
            <a:endParaRPr lang="en-US" b="1" dirty="0"/>
          </a:p>
          <a:p>
            <a:pPr lvl="2"/>
            <a:endParaRPr lang="en-US" dirty="0"/>
          </a:p>
        </p:txBody>
      </p:sp>
    </p:spTree>
    <p:extLst>
      <p:ext uri="{BB962C8B-B14F-4D97-AF65-F5344CB8AC3E}">
        <p14:creationId xmlns:p14="http://schemas.microsoft.com/office/powerpoint/2010/main" val="59830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800100" y="361950"/>
            <a:ext cx="7962900" cy="680397"/>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822960" y="1722744"/>
            <a:ext cx="8244840" cy="3363606"/>
          </a:xfrm>
        </p:spPr>
        <p:txBody>
          <a:bodyPr>
            <a:normAutofit fontScale="92500" lnSpcReduction="10000"/>
          </a:bodyPr>
          <a:lstStyle/>
          <a:p>
            <a:pPr marL="0" indent="0">
              <a:buNone/>
            </a:pPr>
            <a:r>
              <a:rPr lang="en-US" b="1" dirty="0"/>
              <a:t>Motivation</a:t>
            </a:r>
            <a:r>
              <a:rPr lang="en-US" dirty="0"/>
              <a:t>: </a:t>
            </a:r>
          </a:p>
          <a:p>
            <a:pPr marL="404813" indent="-225425">
              <a:lnSpc>
                <a:spcPct val="80000"/>
              </a:lnSpc>
              <a:spcBef>
                <a:spcPts val="600"/>
              </a:spcBef>
              <a:buFont typeface="Arial" panose="020B0604020202020204" pitchFamily="34" charset="0"/>
              <a:buChar char="•"/>
            </a:pPr>
            <a:r>
              <a:rPr lang="en-US" sz="2600" dirty="0"/>
              <a:t>Why was the corpus collected?</a:t>
            </a:r>
          </a:p>
          <a:p>
            <a:pPr marL="404813" indent="-225425">
              <a:lnSpc>
                <a:spcPct val="80000"/>
              </a:lnSpc>
              <a:spcBef>
                <a:spcPts val="600"/>
              </a:spcBef>
              <a:buFont typeface="Arial" panose="020B0604020202020204" pitchFamily="34" charset="0"/>
              <a:buChar char="•"/>
            </a:pPr>
            <a:r>
              <a:rPr lang="en-US" sz="2600" dirty="0"/>
              <a:t>By whom? </a:t>
            </a:r>
          </a:p>
          <a:p>
            <a:pPr marL="404813" indent="-225425">
              <a:lnSpc>
                <a:spcPct val="80000"/>
              </a:lnSpc>
              <a:spcBef>
                <a:spcPts val="600"/>
              </a:spcBef>
              <a:buFont typeface="Arial" panose="020B0604020202020204" pitchFamily="34" charset="0"/>
              <a:buChar char="•"/>
            </a:pPr>
            <a:r>
              <a:rPr lang="en-US" sz="2600" dirty="0"/>
              <a:t>Who funded it? </a:t>
            </a:r>
          </a:p>
          <a:p>
            <a:pPr marL="0" indent="0">
              <a:buNone/>
            </a:pPr>
            <a:r>
              <a:rPr lang="en-US" b="1" dirty="0"/>
              <a:t>Situation</a:t>
            </a:r>
            <a:r>
              <a:rPr lang="en-US" dirty="0"/>
              <a:t>: </a:t>
            </a:r>
            <a:r>
              <a:rPr lang="en-US" sz="2600" dirty="0"/>
              <a:t>In what situation was the text written?</a:t>
            </a:r>
          </a:p>
          <a:p>
            <a:pPr marL="0" indent="0">
              <a:buNone/>
            </a:pPr>
            <a:r>
              <a:rPr lang="en-US" b="1" dirty="0"/>
              <a:t>Collection process</a:t>
            </a:r>
            <a:r>
              <a:rPr lang="en-US" dirty="0"/>
              <a:t>: </a:t>
            </a:r>
            <a:r>
              <a:rPr lang="en-US" sz="2600" dirty="0"/>
              <a:t>If it is a subsample how was it sampled? Was there consent? Pre-processing?</a:t>
            </a:r>
          </a:p>
          <a:p>
            <a:r>
              <a:rPr lang="en-US" sz="2600" dirty="0"/>
              <a:t>  +</a:t>
            </a:r>
            <a:r>
              <a:rPr lang="en-US" sz="2600" b="1" dirty="0"/>
              <a:t>Annotation process, language variety, demographics, etc.</a:t>
            </a:r>
            <a:endParaRPr lang="en-US" sz="2600"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371600" y="1042347"/>
            <a:ext cx="7348487" cy="461665"/>
          </a:xfrm>
          <a:prstGeom prst="rect">
            <a:avLst/>
          </a:prstGeom>
          <a:noFill/>
        </p:spPr>
        <p:txBody>
          <a:bodyPr wrap="none" rtlCol="0">
            <a:spAutoFit/>
          </a:bodyPr>
          <a:lstStyle/>
          <a:p>
            <a:r>
              <a:rPr lang="en-US" dirty="0" err="1">
                <a:solidFill>
                  <a:srgbClr val="0070C0"/>
                </a:solidFill>
              </a:rPr>
              <a:t>Gebru</a:t>
            </a:r>
            <a:r>
              <a:rPr lang="en-US" dirty="0">
                <a:solidFill>
                  <a:srgbClr val="0070C0"/>
                </a:solidFill>
              </a:rPr>
              <a:t> et al (2020), Bender and Friedman (2018)</a:t>
            </a:r>
          </a:p>
        </p:txBody>
      </p:sp>
    </p:spTree>
    <p:extLst>
      <p:ext uri="{BB962C8B-B14F-4D97-AF65-F5344CB8AC3E}">
        <p14:creationId xmlns:p14="http://schemas.microsoft.com/office/powerpoint/2010/main" val="22114902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11809</TotalTime>
  <Words>5408</Words>
  <Application>Microsoft Office PowerPoint</Application>
  <PresentationFormat>On-screen Show (16:9)</PresentationFormat>
  <Paragraphs>640</Paragraphs>
  <Slides>74</Slides>
  <Notes>47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74</vt:i4>
      </vt:variant>
    </vt:vector>
  </HeadingPairs>
  <TitlesOfParts>
    <vt:vector size="88" baseType="lpstr">
      <vt:lpstr>Calibri (Headings)</vt:lpstr>
      <vt:lpstr>Courier</vt:lpstr>
      <vt:lpstr>Microsoft JhengHei</vt:lpstr>
      <vt:lpstr>Arial</vt:lpstr>
      <vt:lpstr>Calibri</vt:lpstr>
      <vt:lpstr>Calibri Light</vt:lpstr>
      <vt:lpstr>Courier New</vt:lpstr>
      <vt:lpstr>Lucida Sans</vt:lpstr>
      <vt:lpstr>Symbol</vt:lpstr>
      <vt:lpstr>Tahoma</vt:lpstr>
      <vt:lpstr>Times</vt:lpstr>
      <vt:lpstr>Times New Roman</vt:lpstr>
      <vt:lpstr>Wingdings</vt:lpstr>
      <vt:lpstr>Retrospect</vt:lpstr>
      <vt:lpstr>Basic Text Processing</vt:lpstr>
      <vt:lpstr>Basic Text Processing</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Basic Text Processing</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Basic Text Processing</vt:lpstr>
      <vt:lpstr>Basic Text Processing</vt:lpstr>
      <vt:lpstr>Regular expressions</vt:lpstr>
      <vt:lpstr>Regular Expressions: Disjunctions</vt:lpstr>
      <vt:lpstr>Regular Expressions: Negation in Disjunction</vt:lpstr>
      <vt:lpstr>Regular Expressions: More Disjunction</vt:lpstr>
      <vt:lpstr>Regular Expressions: ? *+.</vt:lpstr>
      <vt:lpstr>Regular Expressions: Anchors  ^   $</vt:lpstr>
      <vt:lpstr>Example</vt:lpstr>
      <vt:lpstr>Errors</vt:lpstr>
      <vt:lpstr>Errors cont.</vt:lpstr>
      <vt:lpstr>Summary</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Text Processing</dc:title>
  <dc:subject>Speech and Language Processing</dc:subject>
  <dc:creator>Dan Jurafsky</dc:creator>
  <cp:keywords/>
  <dc:description/>
  <cp:lastModifiedBy>Parth Dalvi</cp:lastModifiedBy>
  <cp:revision>185</cp:revision>
  <cp:lastPrinted>2011-11-15T22:45:48Z</cp:lastPrinted>
  <dcterms:created xsi:type="dcterms:W3CDTF">2010-04-19T15:31:24Z</dcterms:created>
  <dcterms:modified xsi:type="dcterms:W3CDTF">2025-01-16T15:45:24Z</dcterms:modified>
  <cp:category/>
</cp:coreProperties>
</file>