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nter"/>
      <p:regular r:id="rId21"/>
      <p:bold r:id="rId22"/>
    </p:embeddedFont>
    <p:embeddedFont>
      <p:font typeface="Fira Code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Inter-bold.fntdata"/><Relationship Id="rId10" Type="http://schemas.openxmlformats.org/officeDocument/2006/relationships/slide" Target="slides/slide5.xml"/><Relationship Id="rId21" Type="http://schemas.openxmlformats.org/officeDocument/2006/relationships/font" Target="fonts/Inter-regular.fntdata"/><Relationship Id="rId13" Type="http://schemas.openxmlformats.org/officeDocument/2006/relationships/slide" Target="slides/slide8.xml"/><Relationship Id="rId24" Type="http://schemas.openxmlformats.org/officeDocument/2006/relationships/font" Target="fonts/FiraCode-bold.fntdata"/><Relationship Id="rId12" Type="http://schemas.openxmlformats.org/officeDocument/2006/relationships/slide" Target="slides/slide7.xml"/><Relationship Id="rId23" Type="http://schemas.openxmlformats.org/officeDocument/2006/relationships/font" Target="fonts/FiraCod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a9c6766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a9c6766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a9c6766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a9c6766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a9c67660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a9c67660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a9c67660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a9c67660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a9c67660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a9c67660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680962d413f4a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680962d413f4a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a9c6766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a9c6766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a9c67660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a9c67660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abf12106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abf12106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abf12106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abf12106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a9c6766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a9c6766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abf12106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abf12106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a9c6766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a9c6766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a9c6766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a9c6766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Relationship Id="rId4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63600"/>
            <a:ext cx="8520600" cy="21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  <a:latin typeface="Inter"/>
                <a:ea typeface="Inter"/>
                <a:cs typeface="Inter"/>
                <a:sym typeface="Inter"/>
              </a:rPr>
              <a:t>CourseCompass</a:t>
            </a:r>
            <a:endParaRPr>
              <a:solidFill>
                <a:srgbClr val="FFE59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ABM for Simulating Course Flow with Prerequisites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Parth Patel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50" y="3367525"/>
            <a:ext cx="1611774" cy="145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Grading Method 2: </a:t>
            </a:r>
            <a:r>
              <a:rPr lang="en">
                <a:solidFill>
                  <a:srgbClr val="A4C2F4"/>
                </a:solidFill>
                <a:latin typeface="Inter"/>
                <a:ea typeface="Inter"/>
                <a:cs typeface="Inter"/>
                <a:sym typeface="Inter"/>
              </a:rPr>
              <a:t>History Based Grading</a:t>
            </a:r>
            <a:endParaRPr>
              <a:solidFill>
                <a:srgbClr val="A4C2F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885375"/>
            <a:ext cx="85206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Random grades are assigned under a normal distribution with the average (μ) being 75 and the standard deviation (σ) being 10 when a class has no prerequisites. If a class does, the mean (μ) is replaced by the average on what they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received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before in that class.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00" y="2212225"/>
            <a:ext cx="3630299" cy="272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4174650" y="2619288"/>
            <a:ext cx="4409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new grading policy seems to have had a drastic effect on the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distribution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This is because once you receive a good grade in a class it is used again when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calculating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your grade for the future. However the reverse is also true. Having a bad start can also slow you down as shown by the higher skew: more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numbers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lie on the far ends of the spectrum.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is more realistic? 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375" y="940350"/>
            <a:ext cx="2285426" cy="1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375" y="3020541"/>
            <a:ext cx="2285426" cy="171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6258300" y="4644825"/>
            <a:ext cx="26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6270388" y="2586625"/>
            <a:ext cx="26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History Based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91825" y="1293625"/>
            <a:ext cx="5428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Experts on the internet think that there is no shape or curve that fits the </a:t>
            </a:r>
            <a:r>
              <a:rPr lang="en">
                <a:solidFill>
                  <a:schemeClr val="dk1"/>
                </a:solidFill>
              </a:rPr>
              <a:t>performance</a:t>
            </a:r>
            <a:r>
              <a:rPr lang="en">
                <a:solidFill>
                  <a:schemeClr val="dk1"/>
                </a:solidFill>
              </a:rPr>
              <a:t> of students in any classroom however between these two it does seem more probable that </a:t>
            </a:r>
            <a:r>
              <a:rPr lang="en">
                <a:solidFill>
                  <a:schemeClr val="dk1"/>
                </a:solidFill>
              </a:rPr>
              <a:t>compounded</a:t>
            </a:r>
            <a:r>
              <a:rPr lang="en">
                <a:solidFill>
                  <a:schemeClr val="dk1"/>
                </a:solidFill>
              </a:rPr>
              <a:t> instances of success would imply future success.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issue of the History Based system is that it punishes students who wish to complete more classes as lower grades initially will drag out their </a:t>
            </a:r>
            <a:r>
              <a:rPr lang="en">
                <a:solidFill>
                  <a:schemeClr val="dk1"/>
                </a:solidFill>
              </a:rPr>
              <a:t>experience.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One thing to note is that the History based grading method had a </a:t>
            </a:r>
            <a:r>
              <a:rPr lang="en">
                <a:solidFill>
                  <a:srgbClr val="FFF2CC"/>
                </a:solidFill>
              </a:rPr>
              <a:t>lower</a:t>
            </a:r>
            <a:r>
              <a:rPr lang="en">
                <a:solidFill>
                  <a:schemeClr val="dk1"/>
                </a:solidFill>
              </a:rPr>
              <a:t> average semester value.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Visualizing</a:t>
            </a:r>
            <a:r>
              <a:rPr lang="en"/>
              <a:t> Each Timestep</a:t>
            </a:r>
            <a:r>
              <a:rPr lang="en"/>
              <a:t> 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205650" y="2788663"/>
            <a:ext cx="8732700" cy="143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155100" y="4307200"/>
            <a:ext cx="894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this </a:t>
            </a:r>
            <a:r>
              <a:rPr b="1" lang="en">
                <a:solidFill>
                  <a:srgbClr val="93C47D"/>
                </a:solidFill>
                <a:latin typeface="Inter"/>
                <a:ea typeface="Inter"/>
                <a:cs typeface="Inter"/>
                <a:sym typeface="Inter"/>
              </a:rPr>
              <a:t>Graph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arrows (edges) represent the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prerequisites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Notice CIS4526 (middle) has many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prerequisites.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Notice also that no siblings are prereqs. An agent must move down to graduate.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50" y="636725"/>
            <a:ext cx="8732700" cy="331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Emergent</a:t>
            </a:r>
            <a:r>
              <a:rPr lang="en"/>
              <a:t> </a:t>
            </a:r>
            <a:r>
              <a:rPr lang="en"/>
              <a:t>Behavior</a:t>
            </a:r>
            <a:r>
              <a:rPr lang="en"/>
              <a:t>: </a:t>
            </a:r>
            <a:r>
              <a:rPr lang="en">
                <a:solidFill>
                  <a:srgbClr val="FFF2CC"/>
                </a:solidFill>
              </a:rPr>
              <a:t>Finding Bottlenecks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825" y="787988"/>
            <a:ext cx="3870075" cy="2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6985425" y="4771800"/>
            <a:ext cx="410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 have marked major classes in red.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497850" y="3751625"/>
            <a:ext cx="81483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</a:t>
            </a:r>
            <a:r>
              <a:rPr lang="en">
                <a:solidFill>
                  <a:schemeClr val="dk1"/>
                </a:solidFill>
              </a:rPr>
              <a:t>artificially</a:t>
            </a:r>
            <a:r>
              <a:rPr lang="en">
                <a:solidFill>
                  <a:schemeClr val="dk1"/>
                </a:solidFill>
              </a:rPr>
              <a:t> reduced the seats in </a:t>
            </a:r>
            <a:r>
              <a:rPr lang="en">
                <a:solidFill>
                  <a:schemeClr val="dk1"/>
                </a:solidFill>
              </a:rPr>
              <a:t>CIS 3223</a:t>
            </a:r>
            <a:r>
              <a:rPr lang="en">
                <a:solidFill>
                  <a:schemeClr val="dk1"/>
                </a:solidFill>
              </a:rPr>
              <a:t> from </a:t>
            </a:r>
            <a:r>
              <a:rPr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100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70</a:t>
            </a:r>
            <a:r>
              <a:rPr lang="en">
                <a:solidFill>
                  <a:schemeClr val="dk1"/>
                </a:solidFill>
              </a:rPr>
              <a:t> and reduced CIS452</a:t>
            </a:r>
            <a:r>
              <a:rPr lang="en">
                <a:solidFill>
                  <a:schemeClr val="dk1"/>
                </a:solidFill>
              </a:rPr>
              <a:t>6 from </a:t>
            </a:r>
            <a:r>
              <a:rPr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45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30</a:t>
            </a:r>
            <a:r>
              <a:rPr lang="en">
                <a:solidFill>
                  <a:schemeClr val="dk1"/>
                </a:solidFill>
              </a:rPr>
              <a:t> seats.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each agent has a course plan and CIS3223 is a required course the mass of agents trying to take the course becomes waitlisted. Evidently modeling this behavior can help find where I the curriculum there exist bottlenecks.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00" y="822675"/>
            <a:ext cx="3799275" cy="28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/>
          <p:nvPr/>
        </p:nvSpPr>
        <p:spPr>
          <a:xfrm>
            <a:off x="4131900" y="2110225"/>
            <a:ext cx="599100" cy="20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20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Organization</a:t>
            </a:r>
            <a:r>
              <a:rPr lang="en"/>
              <a:t> and Technologies Used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839625"/>
            <a:ext cx="85206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Course </a:t>
            </a:r>
            <a:r>
              <a:rPr lang="en">
                <a:solidFill>
                  <a:schemeClr val="dk1"/>
                </a:solidFill>
              </a:rPr>
              <a:t>Information</a:t>
            </a:r>
            <a:r>
              <a:rPr lang="en">
                <a:solidFill>
                  <a:schemeClr val="dk1"/>
                </a:solidFill>
              </a:rPr>
              <a:t> and Major Graduation Requirements were kept in a </a:t>
            </a:r>
            <a:r>
              <a:rPr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JSON</a:t>
            </a:r>
            <a:r>
              <a:rPr lang="en">
                <a:solidFill>
                  <a:schemeClr val="dk1"/>
                </a:solidFill>
              </a:rPr>
              <a:t> (Javascript Object Notation) File. Below are two instances of records.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448800" y="1717325"/>
            <a:ext cx="30000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"requirements"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{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"major - intro"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050">
                <a:solidFill>
                  <a:srgbClr val="B5CEA8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"major - electives"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050">
                <a:solidFill>
                  <a:srgbClr val="B5CEA8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"gened_gen"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050">
                <a:solidFill>
                  <a:srgbClr val="B5CEA8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"gened_art"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050">
                <a:solidFill>
                  <a:srgbClr val="B5CEA8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"gened_sci"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050">
                <a:solidFill>
                  <a:srgbClr val="B5CEA8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"gened_human"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050">
                <a:solidFill>
                  <a:srgbClr val="B5CEA8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"gened_hist"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050">
                <a:solidFill>
                  <a:srgbClr val="B5CEA8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050">
              <a:solidFill>
                <a:srgbClr val="B5CEA8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},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227150" y="1653225"/>
            <a:ext cx="54141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{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"code"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050">
                <a:solidFill>
                  <a:srgbClr val="CE9178"/>
                </a:solidFill>
                <a:latin typeface="Fira Code"/>
                <a:ea typeface="Fira Code"/>
                <a:cs typeface="Fira Code"/>
                <a:sym typeface="Fira Code"/>
              </a:rPr>
              <a:t>"CIS4526"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"name"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050">
                <a:solidFill>
                  <a:srgbClr val="CE9178"/>
                </a:solidFill>
                <a:latin typeface="Fira Code"/>
                <a:ea typeface="Fira Code"/>
                <a:cs typeface="Fira Code"/>
                <a:sym typeface="Fira Code"/>
              </a:rPr>
              <a:t>"Foundations of Machine Learning"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"creditno"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050">
                <a:solidFill>
                  <a:srgbClr val="B5CEA8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"classsize"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050">
                <a:solidFill>
                  <a:srgbClr val="B5CEA8"/>
                </a:solidFill>
                <a:latin typeface="Fira Code"/>
                <a:ea typeface="Fira Code"/>
                <a:cs typeface="Fira Code"/>
                <a:sym typeface="Fira Code"/>
              </a:rPr>
              <a:t>30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"prerequisites"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[</a:t>
            </a:r>
            <a:r>
              <a:rPr lang="en" sz="1050">
                <a:solidFill>
                  <a:srgbClr val="CE9178"/>
                </a:solidFill>
                <a:latin typeface="Fira Code"/>
                <a:ea typeface="Fira Code"/>
                <a:cs typeface="Fira Code"/>
                <a:sym typeface="Fira Code"/>
              </a:rPr>
              <a:t>"MATH2043"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050">
                <a:solidFill>
                  <a:srgbClr val="CE9178"/>
                </a:solidFill>
                <a:latin typeface="Fira Code"/>
                <a:ea typeface="Fira Code"/>
                <a:cs typeface="Fira Code"/>
                <a:sym typeface="Fira Code"/>
              </a:rPr>
              <a:t>"CIS2166"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050">
                <a:solidFill>
                  <a:srgbClr val="CE9178"/>
                </a:solidFill>
                <a:latin typeface="Fira Code"/>
                <a:ea typeface="Fira Code"/>
                <a:cs typeface="Fira Code"/>
                <a:sym typeface="Fira Code"/>
              </a:rPr>
              <a:t>"CIS2033"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],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"coursetype"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050">
                <a:solidFill>
                  <a:srgbClr val="CE9178"/>
                </a:solidFill>
                <a:latin typeface="Fira Code"/>
                <a:ea typeface="Fira Code"/>
                <a:cs typeface="Fira Code"/>
                <a:sym typeface="Fira Code"/>
              </a:rPr>
              <a:t>"major - electives"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lang="en" sz="1050">
                <a:solidFill>
                  <a:srgbClr val="9CDCFE"/>
                </a:solidFill>
                <a:latin typeface="Fira Code"/>
                <a:ea typeface="Fira Code"/>
                <a:cs typeface="Fira Code"/>
                <a:sym typeface="Fira Code"/>
              </a:rPr>
              <a:t>"requirements"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: [</a:t>
            </a:r>
            <a:r>
              <a:rPr lang="en" sz="1050">
                <a:solidFill>
                  <a:srgbClr val="CE9178"/>
                </a:solidFill>
                <a:latin typeface="Fira Code"/>
                <a:ea typeface="Fira Code"/>
                <a:cs typeface="Fira Code"/>
                <a:sym typeface="Fira Code"/>
              </a:rPr>
              <a:t>"major - intro"</a:t>
            </a: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]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Fira Code"/>
                <a:ea typeface="Fira Code"/>
                <a:cs typeface="Fira Code"/>
                <a:sym typeface="Fira Code"/>
              </a:rPr>
              <a:t>       },</a:t>
            </a:r>
            <a:endParaRPr sz="1050">
              <a:solidFill>
                <a:srgbClr val="D4D4D4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662525" y="4345625"/>
            <a:ext cx="22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Technologies</a:t>
            </a:r>
            <a:r>
              <a:rPr lang="en">
                <a:solidFill>
                  <a:schemeClr val="dk1"/>
                </a:solidFill>
              </a:rPr>
              <a:t> Used </a:t>
            </a:r>
            <a:r>
              <a:rPr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-&gt;</a:t>
            </a:r>
            <a:endParaRPr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2521975" y="4130075"/>
            <a:ext cx="5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rgbClr val="B6D7A8"/>
                </a:solidFill>
                <a:latin typeface="Fira Code"/>
                <a:ea typeface="Fira Code"/>
                <a:cs typeface="Fira Code"/>
                <a:sym typeface="Fira Code"/>
              </a:rPr>
              <a:t>Matplotlib</a:t>
            </a:r>
            <a:r>
              <a:rPr lang="en">
                <a:solidFill>
                  <a:schemeClr val="dk1"/>
                </a:solidFill>
              </a:rPr>
              <a:t> (Charts and Graphs)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rgbClr val="EA9999"/>
                </a:solidFill>
                <a:latin typeface="Fira Code"/>
                <a:ea typeface="Fira Code"/>
                <a:cs typeface="Fira Code"/>
                <a:sym typeface="Fira Code"/>
              </a:rPr>
              <a:t>Networkx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EA9999"/>
                </a:solidFill>
                <a:latin typeface="Fira Code"/>
                <a:ea typeface="Fira Code"/>
                <a:cs typeface="Fira Code"/>
                <a:sym typeface="Fira Code"/>
              </a:rPr>
              <a:t>PyGraphViz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(Graph Generation)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rgbClr val="C9DAF8"/>
                </a:solidFill>
                <a:latin typeface="Fira Code"/>
                <a:ea typeface="Fira Code"/>
                <a:cs typeface="Fira Code"/>
                <a:sym typeface="Fira Code"/>
              </a:rPr>
              <a:t>Numpy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C9DAF8"/>
                </a:solidFill>
                <a:latin typeface="Fira Code"/>
                <a:ea typeface="Fira Code"/>
                <a:cs typeface="Fira Code"/>
                <a:sym typeface="Fira Code"/>
              </a:rPr>
              <a:t>Scipy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(Statistical </a:t>
            </a:r>
            <a:r>
              <a:rPr lang="en">
                <a:solidFill>
                  <a:schemeClr val="dk1"/>
                </a:solidFill>
              </a:rPr>
              <a:t>Calculations)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Diff</a:t>
            </a:r>
            <a:r>
              <a:rPr lang="en"/>
              <a:t>iculties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>
                <a:solidFill>
                  <a:schemeClr val="dk1"/>
                </a:solidFill>
              </a:rPr>
              <a:t>Representing the ‘or' prerequisite relationship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+"/>
            </a:pPr>
            <a:r>
              <a:rPr lang="en">
                <a:solidFill>
                  <a:schemeClr val="dk1"/>
                </a:solidFill>
              </a:rPr>
              <a:t>Many classes want one class of a a list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+"/>
            </a:pPr>
            <a:r>
              <a:rPr lang="en">
                <a:solidFill>
                  <a:schemeClr val="dk1"/>
                </a:solidFill>
              </a:rPr>
              <a:t>This created issues in course planning and graph drawing.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>
                <a:solidFill>
                  <a:schemeClr val="dk1"/>
                </a:solidFill>
              </a:rPr>
              <a:t>Finding Existing literature on this topic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+"/>
            </a:pPr>
            <a:r>
              <a:rPr lang="en">
                <a:solidFill>
                  <a:schemeClr val="dk1"/>
                </a:solidFill>
              </a:rPr>
              <a:t>While modeling is an active research topic modeling classes is not it seems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+"/>
            </a:pPr>
            <a:r>
              <a:rPr lang="en">
                <a:solidFill>
                  <a:schemeClr val="dk1"/>
                </a:solidFill>
              </a:rPr>
              <a:t>Data on college grades is kept very private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>
                <a:solidFill>
                  <a:schemeClr val="dk1"/>
                </a:solidFill>
              </a:rPr>
              <a:t>Finding a good arrangement of class sizes to work with. In the end I mildly copied the ratios on the temple bulletin to accommodate 150 students.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Description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agent based model focuses on students working their way </a:t>
            </a:r>
            <a:r>
              <a:rPr lang="en">
                <a:solidFill>
                  <a:schemeClr val="dk1"/>
                </a:solidFill>
              </a:rPr>
              <a:t>through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>
                <a:solidFill>
                  <a:schemeClr val="dk1"/>
                </a:solidFill>
              </a:rPr>
              <a:t>curriculum where to move to the next class all the prereqs of the previous class must be met.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have chosen Temple’s Computer Science </a:t>
            </a:r>
            <a:r>
              <a:rPr lang="en">
                <a:solidFill>
                  <a:schemeClr val="dk1"/>
                </a:solidFill>
              </a:rPr>
              <a:t>curriculum to be the base model for this since I know it the best.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aim here is to investigate the behaviors of students moving through a curriculum.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6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</a:t>
            </a:r>
            <a:r>
              <a:rPr lang="en"/>
              <a:t> of the Problem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52400" y="3532800"/>
            <a:ext cx="883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curriculum is represented by a graph with nodes and edges. The nodes are the classes and the edges are the connections between them. A prerequisite relation is relayed by an arrow. For example MATH1041 is a prerequisite of MATH1042.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Graph Theory, a topological traversal (certain method/order of visiting nodes) gives us an order of moving from class to class without violating prerequisite relation relations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2025"/>
            <a:ext cx="8724051" cy="24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3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Agents: </a:t>
            </a:r>
            <a:r>
              <a:rPr lang="en">
                <a:solidFill>
                  <a:srgbClr val="FFE599"/>
                </a:solidFill>
                <a:latin typeface="Inter"/>
                <a:ea typeface="Inter"/>
                <a:cs typeface="Inter"/>
                <a:sym typeface="Inter"/>
              </a:rPr>
              <a:t>Students</a:t>
            </a:r>
            <a:endParaRPr>
              <a:solidFill>
                <a:srgbClr val="FFE5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35500" y="923875"/>
            <a:ext cx="84237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Tracking Attributes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+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as_finished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+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urrent_semester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+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urr_credit_count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Decision Altering </a:t>
            </a: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Attributes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+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ourses_taken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+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ourses_currently_taking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+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ourses_failed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+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ast_grades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+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ourse_plan: series of courses they wish to take, they vary per student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383300" y="2265625"/>
            <a:ext cx="4702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decision altering attributes are the ones used to choose classes. 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650" y="1313125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3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Environment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>
                <a:solidFill>
                  <a:srgbClr val="FFE599"/>
                </a:solidFill>
                <a:latin typeface="Inter"/>
                <a:ea typeface="Inter"/>
                <a:cs typeface="Inter"/>
                <a:sym typeface="Inter"/>
              </a:rPr>
              <a:t>Courses</a:t>
            </a:r>
            <a:endParaRPr>
              <a:solidFill>
                <a:srgbClr val="FFE5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59300" y="943425"/>
            <a:ext cx="81429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Attributes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>
                <a:solidFill>
                  <a:schemeClr val="dk1"/>
                </a:solidFill>
              </a:rPr>
              <a:t>Credit_count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>
                <a:solidFill>
                  <a:schemeClr val="dk1"/>
                </a:solidFill>
              </a:rPr>
              <a:t>Class_size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+"/>
            </a:pPr>
            <a:r>
              <a:rPr lang="en">
                <a:solidFill>
                  <a:schemeClr val="dk1"/>
                </a:solidFill>
              </a:rPr>
              <a:t>One of the Agent-Agent interactions as not all agents who wish to take a class can.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>
                <a:solidFill>
                  <a:schemeClr val="dk1"/>
                </a:solidFill>
              </a:rPr>
              <a:t>prerequisites/requirements to take this class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>
                <a:solidFill>
                  <a:schemeClr val="dk1"/>
                </a:solidFill>
              </a:rPr>
              <a:t>course_type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+"/>
            </a:pPr>
            <a:r>
              <a:rPr lang="en">
                <a:solidFill>
                  <a:schemeClr val="dk1"/>
                </a:solidFill>
              </a:rPr>
              <a:t>a marker for determining which requirements a class meets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700" y="943425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593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Environment: </a:t>
            </a:r>
            <a:r>
              <a:rPr lang="en">
                <a:solidFill>
                  <a:srgbClr val="FFE599"/>
                </a:solidFill>
                <a:latin typeface="Inter"/>
                <a:ea typeface="Inter"/>
                <a:cs typeface="Inter"/>
                <a:sym typeface="Inter"/>
              </a:rPr>
              <a:t>Scheduler</a:t>
            </a:r>
            <a:endParaRPr>
              <a:solidFill>
                <a:srgbClr val="FFE5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59300" y="943425"/>
            <a:ext cx="67866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 use </a:t>
            </a:r>
            <a:r>
              <a:rPr lang="en">
                <a:solidFill>
                  <a:schemeClr val="dk1"/>
                </a:solidFill>
              </a:rPr>
              <a:t>the Scheduler to sign up for classes.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 scheduler validates each student and verifies prerequisite information before sign up. It also periodically checks if a student can graduate.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The scheduler order changes each timestep so no one student gets access to class first each time.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050" y="209550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Time Stepping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885375"/>
            <a:ext cx="8520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At each timestep classes are assigned: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99975" y="3474175"/>
            <a:ext cx="85206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Then before the next semester starts, grades are assigned. For this model I have chosen the passing cut off to be </a:t>
            </a:r>
            <a:r>
              <a:rPr lang="en">
                <a:solidFill>
                  <a:srgbClr val="B6D7A8"/>
                </a:solidFill>
                <a:latin typeface="Inter"/>
                <a:ea typeface="Inter"/>
                <a:cs typeface="Inter"/>
                <a:sym typeface="Inter"/>
              </a:rPr>
              <a:t>63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points.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788" y="1535125"/>
            <a:ext cx="6216972" cy="18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800" y="1981275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How Can we </a:t>
            </a:r>
            <a:r>
              <a:rPr lang="en" sz="5500">
                <a:solidFill>
                  <a:srgbClr val="FFE599"/>
                </a:solidFill>
              </a:rPr>
              <a:t>assign</a:t>
            </a:r>
            <a:r>
              <a:rPr lang="en" sz="5500"/>
              <a:t> grades?</a:t>
            </a:r>
            <a:endParaRPr sz="5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Grading Method 1: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885375"/>
            <a:ext cx="85206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Random grades are assigned under a normal distribution with the </a:t>
            </a:r>
            <a:b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average (μ) being 75 and the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standard deviation (σ) being 10.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5079375" y="1866475"/>
            <a:ext cx="35049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 seems that if grades follow a normal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distribution, so do the amount of semesters required to graduate.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Mathematically, the low </a:t>
            </a:r>
            <a:r>
              <a:rPr lang="en">
                <a:solidFill>
                  <a:srgbClr val="FFF2CC"/>
                </a:solidFill>
                <a:latin typeface="Inter"/>
                <a:ea typeface="Inter"/>
                <a:cs typeface="Inter"/>
                <a:sym typeface="Inter"/>
              </a:rPr>
              <a:t>skew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on </a:t>
            </a:r>
            <a:r>
              <a:rPr i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most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of these histograms imply a lot of values lie near the mean and mimic a normal curve.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75" y="1866476"/>
            <a:ext cx="3919075" cy="29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