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aleway" charset="1" panose="00000000000000000000"/>
      <p:regular r:id="rId17"/>
    </p:embeddedFont>
    <p:embeddedFont>
      <p:font typeface="Roboto" charset="1" panose="02000000000000000000"/>
      <p:regular r:id="rId18"/>
    </p:embeddedFont>
    <p:embeddedFont>
      <p:font typeface="Roboto Bold" charset="1" panose="02000000000000000000"/>
      <p:regular r:id="rId21"/>
    </p:embeddedFont>
    <p:embeddedFont>
      <p:font typeface="Consolas" charset="1" panose="020B0609020204030204"/>
      <p:regular r:id="rId23"/>
    </p:embeddedFont>
    <p:embeddedFont>
      <p:font typeface="Roboto Italics" charset="1" panose="02000000000000000000"/>
      <p:regular r:id="rId26"/>
    </p:embeddedFont>
    <p:embeddedFont>
      <p:font typeface="Raleway Bold" charset="1" panose="000000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notesMasters/notesMaster1.xml" Type="http://schemas.openxmlformats.org/officeDocument/2006/relationships/notesMaster"/><Relationship Id="rId15" Target="theme/theme2.xml" Type="http://schemas.openxmlformats.org/officeDocument/2006/relationships/theme"/><Relationship Id="rId16" Target="notesSlides/notesSlide1.xml" Type="http://schemas.openxmlformats.org/officeDocument/2006/relationships/notes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4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5.xml" Type="http://schemas.openxmlformats.org/officeDocument/2006/relationships/notesSlide"/><Relationship Id="rId25" Target="notesSlides/notesSlide6.xml" Type="http://schemas.openxmlformats.org/officeDocument/2006/relationships/notesSlide"/><Relationship Id="rId26" Target="fonts/font26.fntdata" Type="http://schemas.openxmlformats.org/officeDocument/2006/relationships/font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2238" y="2818656"/>
            <a:ext cx="9445526" cy="1771947"/>
            <a:chOff x="0" y="0"/>
            <a:chExt cx="12594035" cy="23625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2362597"/>
            </a:xfrm>
            <a:custGeom>
              <a:avLst/>
              <a:gdLst/>
              <a:ahLst/>
              <a:cxnLst/>
              <a:rect r="r" b="b" t="t" l="l"/>
              <a:pathLst>
                <a:path h="2362597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2362597"/>
                  </a:lnTo>
                  <a:lnTo>
                    <a:pt x="0" y="2362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2594035" cy="23911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1B1B27"/>
                  </a:solidFill>
                  <a:latin typeface="Raleway"/>
                  <a:ea typeface="Raleway"/>
                  <a:cs typeface="Raleway"/>
                  <a:sym typeface="Raleway"/>
                </a:rPr>
                <a:t>Benford’s Law Analysis on AQI Data of Indian Cities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2238" y="5015805"/>
            <a:ext cx="9445526" cy="453629"/>
            <a:chOff x="0" y="0"/>
            <a:chExt cx="12594035" cy="604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95250"/>
              <a:ext cx="12594035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Fundamentals of AI project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92238" y="5788372"/>
            <a:ext cx="9445526" cy="907256"/>
            <a:chOff x="0" y="0"/>
            <a:chExt cx="12594035" cy="1209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594035" cy="1209675"/>
            </a:xfrm>
            <a:custGeom>
              <a:avLst/>
              <a:gdLst/>
              <a:ahLst/>
              <a:cxnLst/>
              <a:rect r="r" b="b" t="t" l="l"/>
              <a:pathLst>
                <a:path h="120967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2594035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Submitted by: Sirex(A N Pavan Sai, Patel Parthkumar, Vidhit T S, Patel Harikrushn)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92238" y="7014568"/>
            <a:ext cx="9445526" cy="453629"/>
            <a:chOff x="0" y="0"/>
            <a:chExt cx="12594035" cy="6048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2594035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Date: 4th May 2025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90451" y="778966"/>
            <a:ext cx="7533680" cy="884336"/>
            <a:chOff x="0" y="0"/>
            <a:chExt cx="10044907" cy="11791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044907" cy="1179115"/>
            </a:xfrm>
            <a:custGeom>
              <a:avLst/>
              <a:gdLst/>
              <a:ahLst/>
              <a:cxnLst/>
              <a:rect r="r" b="b" t="t" l="l"/>
              <a:pathLst>
                <a:path h="1179115" w="10044907">
                  <a:moveTo>
                    <a:pt x="0" y="0"/>
                  </a:moveTo>
                  <a:lnTo>
                    <a:pt x="10044907" y="0"/>
                  </a:lnTo>
                  <a:lnTo>
                    <a:pt x="10044907" y="1179115"/>
                  </a:lnTo>
                  <a:lnTo>
                    <a:pt x="0" y="11791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0044907" cy="12076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sz="5562">
                  <a:solidFill>
                    <a:srgbClr val="1B1B27"/>
                  </a:solidFill>
                  <a:latin typeface="Raleway"/>
                  <a:ea typeface="Raleway"/>
                  <a:cs typeface="Raleway"/>
                  <a:sym typeface="Raleway"/>
                </a:rPr>
                <a:t>What is Benford’s Law?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5689" y="2082999"/>
            <a:ext cx="9458622" cy="7429649"/>
            <a:chOff x="0" y="0"/>
            <a:chExt cx="12611497" cy="99061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350" y="6350"/>
              <a:ext cx="12598781" cy="9893554"/>
            </a:xfrm>
            <a:custGeom>
              <a:avLst/>
              <a:gdLst/>
              <a:ahLst/>
              <a:cxnLst/>
              <a:rect r="r" b="b" t="t" l="l"/>
              <a:pathLst>
                <a:path h="9893554" w="12598781">
                  <a:moveTo>
                    <a:pt x="0" y="158496"/>
                  </a:moveTo>
                  <a:cubicBezTo>
                    <a:pt x="0" y="70993"/>
                    <a:pt x="70993" y="0"/>
                    <a:pt x="158496" y="0"/>
                  </a:cubicBezTo>
                  <a:lnTo>
                    <a:pt x="12440285" y="0"/>
                  </a:lnTo>
                  <a:cubicBezTo>
                    <a:pt x="12527788" y="0"/>
                    <a:pt x="12598781" y="70993"/>
                    <a:pt x="12598781" y="158496"/>
                  </a:cubicBezTo>
                  <a:lnTo>
                    <a:pt x="12598781" y="9735058"/>
                  </a:lnTo>
                  <a:cubicBezTo>
                    <a:pt x="12598781" y="9822561"/>
                    <a:pt x="12527788" y="9893553"/>
                    <a:pt x="12440285" y="9893553"/>
                  </a:cubicBezTo>
                  <a:lnTo>
                    <a:pt x="158496" y="9893553"/>
                  </a:lnTo>
                  <a:cubicBezTo>
                    <a:pt x="70993" y="9893554"/>
                    <a:pt x="0" y="9822561"/>
                    <a:pt x="0" y="9735058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611481" cy="9906254"/>
            </a:xfrm>
            <a:custGeom>
              <a:avLst/>
              <a:gdLst/>
              <a:ahLst/>
              <a:cxnLst/>
              <a:rect r="r" b="b" t="t" l="l"/>
              <a:pathLst>
                <a:path h="9906254" w="12611481">
                  <a:moveTo>
                    <a:pt x="0" y="164846"/>
                  </a:moveTo>
                  <a:cubicBezTo>
                    <a:pt x="0" y="73787"/>
                    <a:pt x="73787" y="0"/>
                    <a:pt x="164846" y="0"/>
                  </a:cubicBezTo>
                  <a:lnTo>
                    <a:pt x="12446635" y="0"/>
                  </a:lnTo>
                  <a:lnTo>
                    <a:pt x="12446635" y="6350"/>
                  </a:lnTo>
                  <a:lnTo>
                    <a:pt x="12446635" y="0"/>
                  </a:lnTo>
                  <a:cubicBezTo>
                    <a:pt x="12537694" y="0"/>
                    <a:pt x="12611481" y="73787"/>
                    <a:pt x="12611481" y="164846"/>
                  </a:cubicBezTo>
                  <a:lnTo>
                    <a:pt x="12605131" y="164846"/>
                  </a:lnTo>
                  <a:lnTo>
                    <a:pt x="12611481" y="164846"/>
                  </a:lnTo>
                  <a:lnTo>
                    <a:pt x="12611481" y="9741408"/>
                  </a:lnTo>
                  <a:lnTo>
                    <a:pt x="12605131" y="9741408"/>
                  </a:lnTo>
                  <a:lnTo>
                    <a:pt x="12611481" y="9741408"/>
                  </a:lnTo>
                  <a:cubicBezTo>
                    <a:pt x="12611481" y="9832467"/>
                    <a:pt x="12537694" y="9906253"/>
                    <a:pt x="12446635" y="9906253"/>
                  </a:cubicBezTo>
                  <a:lnTo>
                    <a:pt x="12446635" y="9899903"/>
                  </a:lnTo>
                  <a:lnTo>
                    <a:pt x="12446635" y="9906253"/>
                  </a:lnTo>
                  <a:lnTo>
                    <a:pt x="164846" y="9906253"/>
                  </a:lnTo>
                  <a:lnTo>
                    <a:pt x="164846" y="9899903"/>
                  </a:lnTo>
                  <a:lnTo>
                    <a:pt x="164846" y="9906253"/>
                  </a:lnTo>
                  <a:cubicBezTo>
                    <a:pt x="73787" y="9906254"/>
                    <a:pt x="0" y="9832340"/>
                    <a:pt x="0" y="9741408"/>
                  </a:cubicBezTo>
                  <a:lnTo>
                    <a:pt x="0" y="164846"/>
                  </a:lnTo>
                  <a:lnTo>
                    <a:pt x="6350" y="164846"/>
                  </a:lnTo>
                  <a:lnTo>
                    <a:pt x="0" y="164846"/>
                  </a:lnTo>
                  <a:moveTo>
                    <a:pt x="12700" y="164846"/>
                  </a:moveTo>
                  <a:lnTo>
                    <a:pt x="12700" y="9741408"/>
                  </a:lnTo>
                  <a:lnTo>
                    <a:pt x="6350" y="9741408"/>
                  </a:lnTo>
                  <a:lnTo>
                    <a:pt x="12700" y="9741408"/>
                  </a:lnTo>
                  <a:cubicBezTo>
                    <a:pt x="12700" y="9825482"/>
                    <a:pt x="80772" y="9893553"/>
                    <a:pt x="164846" y="9893553"/>
                  </a:cubicBezTo>
                  <a:lnTo>
                    <a:pt x="12446635" y="9893553"/>
                  </a:lnTo>
                  <a:cubicBezTo>
                    <a:pt x="12530709" y="9893553"/>
                    <a:pt x="12598781" y="9825482"/>
                    <a:pt x="12598781" y="9741408"/>
                  </a:cubicBezTo>
                  <a:lnTo>
                    <a:pt x="12598781" y="164846"/>
                  </a:lnTo>
                  <a:cubicBezTo>
                    <a:pt x="12598781" y="80772"/>
                    <a:pt x="12530709" y="12700"/>
                    <a:pt x="12446635" y="12700"/>
                  </a:cubicBezTo>
                  <a:lnTo>
                    <a:pt x="164846" y="12700"/>
                  </a:lnTo>
                  <a:lnTo>
                    <a:pt x="164846" y="6350"/>
                  </a:lnTo>
                  <a:lnTo>
                    <a:pt x="164846" y="12700"/>
                  </a:lnTo>
                  <a:cubicBezTo>
                    <a:pt x="80772" y="12700"/>
                    <a:pt x="12700" y="80772"/>
                    <a:pt x="12700" y="164846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82899" y="2380209"/>
            <a:ext cx="8864204" cy="1811536"/>
            <a:chOff x="0" y="0"/>
            <a:chExt cx="11818938" cy="241538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18938" cy="2415382"/>
            </a:xfrm>
            <a:custGeom>
              <a:avLst/>
              <a:gdLst/>
              <a:ahLst/>
              <a:cxnLst/>
              <a:rect r="r" b="b" t="t" l="l"/>
              <a:pathLst>
                <a:path h="2415382" w="11818938">
                  <a:moveTo>
                    <a:pt x="0" y="0"/>
                  </a:moveTo>
                  <a:lnTo>
                    <a:pt x="11818938" y="0"/>
                  </a:lnTo>
                  <a:lnTo>
                    <a:pt x="11818938" y="2415382"/>
                  </a:lnTo>
                  <a:lnTo>
                    <a:pt x="0" y="24153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1818938" cy="2510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Benford’s Law is a mathematical principle that predicts the frequency distribution of leading digits in naturally occurring datasets. According to this law, smaller digits occur as the first digit more often than larger ones.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82899" y="4290715"/>
            <a:ext cx="8864204" cy="452884"/>
            <a:chOff x="0" y="0"/>
            <a:chExt cx="11818938" cy="6038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818938" cy="603845"/>
            </a:xfrm>
            <a:custGeom>
              <a:avLst/>
              <a:gdLst/>
              <a:ahLst/>
              <a:cxnLst/>
              <a:rect r="r" b="b" t="t" l="l"/>
              <a:pathLst>
                <a:path h="603845" w="11818938">
                  <a:moveTo>
                    <a:pt x="0" y="0"/>
                  </a:moveTo>
                  <a:lnTo>
                    <a:pt x="11818938" y="0"/>
                  </a:lnTo>
                  <a:lnTo>
                    <a:pt x="11818938" y="603845"/>
                  </a:lnTo>
                  <a:lnTo>
                    <a:pt x="0" y="6038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1818938" cy="6990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Key Points: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82899" y="4842570"/>
            <a:ext cx="8864204" cy="1811536"/>
            <a:chOff x="0" y="0"/>
            <a:chExt cx="11818938" cy="241538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818938" cy="2415382"/>
            </a:xfrm>
            <a:custGeom>
              <a:avLst/>
              <a:gdLst/>
              <a:ahLst/>
              <a:cxnLst/>
              <a:rect r="r" b="b" t="t" l="l"/>
              <a:pathLst>
                <a:path h="2415382" w="11818938">
                  <a:moveTo>
                    <a:pt x="0" y="0"/>
                  </a:moveTo>
                  <a:lnTo>
                    <a:pt x="11818938" y="0"/>
                  </a:lnTo>
                  <a:lnTo>
                    <a:pt x="11818938" y="2415382"/>
                  </a:lnTo>
                  <a:lnTo>
                    <a:pt x="0" y="24153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95250"/>
              <a:ext cx="11818938" cy="25106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58527" indent="-252842" lvl="2">
                <a:lnSpc>
                  <a:spcPts val="3562"/>
                </a:lnSpc>
                <a:buAutoNum type="arabicPeriod" startAt="1"/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The number 1 appears as the first digit about 30.1% of the time. Higher digits like 9 appear much less frequently, around 4.6%. It applies to datasets like population numbers, financial data, air quality, and more. Formula: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82899" y="6753076"/>
            <a:ext cx="8864204" cy="905767"/>
            <a:chOff x="0" y="0"/>
            <a:chExt cx="11818938" cy="120769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818938" cy="1207690"/>
            </a:xfrm>
            <a:custGeom>
              <a:avLst/>
              <a:gdLst/>
              <a:ahLst/>
              <a:cxnLst/>
              <a:rect r="r" b="b" t="t" l="l"/>
              <a:pathLst>
                <a:path h="1207690" w="11818938">
                  <a:moveTo>
                    <a:pt x="0" y="0"/>
                  </a:moveTo>
                  <a:lnTo>
                    <a:pt x="11818938" y="0"/>
                  </a:lnTo>
                  <a:lnTo>
                    <a:pt x="11818938" y="1207690"/>
                  </a:lnTo>
                  <a:lnTo>
                    <a:pt x="0" y="12076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95250"/>
              <a:ext cx="11818938" cy="13029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58527" indent="-252842" lvl="2">
                <a:lnSpc>
                  <a:spcPts val="3562"/>
                </a:lnSpc>
                <a:buAutoNum type="arabicPeriod" startAt="1"/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P(d) = log₁₀(1 + 1/d) where P(d) is the probability of digit d (1-9) appearing as the first digit.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82899" y="7757815"/>
            <a:ext cx="8864204" cy="452884"/>
            <a:chOff x="0" y="0"/>
            <a:chExt cx="11818938" cy="60384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818938" cy="603845"/>
            </a:xfrm>
            <a:custGeom>
              <a:avLst/>
              <a:gdLst/>
              <a:ahLst/>
              <a:cxnLst/>
              <a:rect r="r" b="b" t="t" l="l"/>
              <a:pathLst>
                <a:path h="603845" w="11818938">
                  <a:moveTo>
                    <a:pt x="0" y="0"/>
                  </a:moveTo>
                  <a:lnTo>
                    <a:pt x="11818938" y="0"/>
                  </a:lnTo>
                  <a:lnTo>
                    <a:pt x="11818938" y="603845"/>
                  </a:lnTo>
                  <a:lnTo>
                    <a:pt x="0" y="60384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95250"/>
              <a:ext cx="11818938" cy="6990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58527" indent="-252842" lvl="2">
                <a:lnSpc>
                  <a:spcPts val="3562"/>
                </a:lnSpc>
                <a:buAutoNum type="arabicPeriod" startAt="1"/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Why It Matters: Benford’s Law is useful for: 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282899" y="8309670"/>
            <a:ext cx="8864204" cy="905767"/>
            <a:chOff x="0" y="0"/>
            <a:chExt cx="11818938" cy="120769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818938" cy="1207690"/>
            </a:xfrm>
            <a:custGeom>
              <a:avLst/>
              <a:gdLst/>
              <a:ahLst/>
              <a:cxnLst/>
              <a:rect r="r" b="b" t="t" l="l"/>
              <a:pathLst>
                <a:path h="1207690" w="11818938">
                  <a:moveTo>
                    <a:pt x="0" y="0"/>
                  </a:moveTo>
                  <a:lnTo>
                    <a:pt x="11818938" y="0"/>
                  </a:lnTo>
                  <a:lnTo>
                    <a:pt x="11818938" y="1207690"/>
                  </a:lnTo>
                  <a:lnTo>
                    <a:pt x="0" y="120769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95250"/>
              <a:ext cx="11818938" cy="13029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187152" indent="-296788" lvl="3">
                <a:lnSpc>
                  <a:spcPts val="3562"/>
                </a:lnSpc>
                <a:buFont typeface="Arial"/>
                <a:buChar char="￭"/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Identifying natural data patterns Detecting anomalies or possible fraud Verifying authenticity in large datasets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9796" y="589061"/>
            <a:ext cx="5356324" cy="669429"/>
            <a:chOff x="0" y="0"/>
            <a:chExt cx="7141765" cy="8925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41765" cy="892572"/>
            </a:xfrm>
            <a:custGeom>
              <a:avLst/>
              <a:gdLst/>
              <a:ahLst/>
              <a:cxnLst/>
              <a:rect r="r" b="b" t="t" l="l"/>
              <a:pathLst>
                <a:path h="892572" w="7141765">
                  <a:moveTo>
                    <a:pt x="0" y="0"/>
                  </a:moveTo>
                  <a:lnTo>
                    <a:pt x="7141765" y="0"/>
                  </a:lnTo>
                  <a:lnTo>
                    <a:pt x="7141765" y="892572"/>
                  </a:lnTo>
                  <a:lnTo>
                    <a:pt x="0" y="8925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7141765" cy="9211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50"/>
                </a:lnSpc>
              </a:pPr>
              <a:r>
                <a:rPr lang="en-US" sz="4187">
                  <a:solidFill>
                    <a:srgbClr val="1B1B27"/>
                  </a:solidFill>
                  <a:latin typeface="Raleway"/>
                  <a:ea typeface="Raleway"/>
                  <a:cs typeface="Raleway"/>
                  <a:sym typeface="Raleway"/>
                </a:rPr>
                <a:t>About the Dataset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9796" y="1772542"/>
            <a:ext cx="8132861" cy="274290"/>
            <a:chOff x="0" y="0"/>
            <a:chExt cx="10843815" cy="3657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📄</a:t>
              </a:r>
              <a:r>
                <a:rPr lang="en-US" sz="131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Dataset Overview: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49796" y="2239565"/>
            <a:ext cx="8132861" cy="274290"/>
            <a:chOff x="0" y="0"/>
            <a:chExt cx="10843815" cy="3657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Total Records: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3,168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49796" y="2588716"/>
            <a:ext cx="8132861" cy="274290"/>
            <a:chOff x="0" y="0"/>
            <a:chExt cx="10843815" cy="3657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Total Columns: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11 (including location data, pollutant measurements, and timestamps)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49796" y="3055739"/>
            <a:ext cx="8132861" cy="274290"/>
            <a:chOff x="0" y="0"/>
            <a:chExt cx="10843815" cy="3657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🌍</a:t>
              </a:r>
              <a:r>
                <a:rPr lang="en-US" sz="131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Geographic Coverage: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49796" y="3522761"/>
            <a:ext cx="8132861" cy="274290"/>
            <a:chOff x="0" y="0"/>
            <a:chExt cx="10843815" cy="36572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Covers </a:t>
              </a: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255 unique cities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49796" y="3871912"/>
            <a:ext cx="8132861" cy="274290"/>
            <a:chOff x="0" y="0"/>
            <a:chExt cx="10843815" cy="3657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Spans across </a:t>
              </a: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532 unique states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49796" y="4221064"/>
            <a:ext cx="8132861" cy="274290"/>
            <a:chOff x="0" y="0"/>
            <a:chExt cx="10843815" cy="36572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Data collected from </a:t>
              </a: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 monitoring stations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across India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49796" y="4688086"/>
            <a:ext cx="8132861" cy="274290"/>
            <a:chOff x="0" y="0"/>
            <a:chExt cx="10843815" cy="36572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💨</a:t>
              </a:r>
              <a:r>
                <a:rPr lang="en-US" sz="131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Pollutant Information: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49796" y="5155109"/>
            <a:ext cx="8132861" cy="274290"/>
            <a:chOff x="0" y="0"/>
            <a:chExt cx="10843815" cy="36572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Tracks multiple pollutants such as </a:t>
              </a: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NO₂, SO₂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, and others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49796" y="5504259"/>
            <a:ext cx="8132861" cy="274290"/>
            <a:chOff x="0" y="0"/>
            <a:chExt cx="10843815" cy="3657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Contains </a:t>
              </a: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min, max, and average pollutant values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49796" y="5853410"/>
            <a:ext cx="8132861" cy="274290"/>
            <a:chOff x="0" y="0"/>
            <a:chExt cx="10843815" cy="36572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Includes </a:t>
              </a: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471 unique pollutant measurements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49796" y="6320432"/>
            <a:ext cx="8132861" cy="274290"/>
            <a:chOff x="0" y="0"/>
            <a:chExt cx="10843815" cy="36572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📍</a:t>
              </a:r>
              <a:r>
                <a:rPr lang="en-US" sz="131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Location Data: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49796" y="6787455"/>
            <a:ext cx="8132861" cy="274290"/>
            <a:chOff x="0" y="0"/>
            <a:chExt cx="10843815" cy="36572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Records </a:t>
              </a: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latitude and longitude coordinates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for each monitoring station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49796" y="7136606"/>
            <a:ext cx="8132861" cy="274290"/>
            <a:chOff x="0" y="0"/>
            <a:chExt cx="10843815" cy="3657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Each station mapped to specific geographic locations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49796" y="7603629"/>
            <a:ext cx="8132861" cy="274290"/>
            <a:chOff x="0" y="0"/>
            <a:chExt cx="10843815" cy="36572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✅</a:t>
              </a:r>
              <a:r>
                <a:rPr lang="en-US" sz="131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Data Quality: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49796" y="8070651"/>
            <a:ext cx="8132861" cy="274290"/>
            <a:chOff x="0" y="0"/>
            <a:chExt cx="10843815" cy="36572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All columns contain </a:t>
              </a: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3,168 non-null values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after handling missing data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414867" y="1772542"/>
            <a:ext cx="8132861" cy="274290"/>
            <a:chOff x="0" y="0"/>
            <a:chExt cx="10843815" cy="36572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📊</a:t>
              </a:r>
              <a:r>
                <a:rPr lang="en-US" sz="13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Attributes Used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414867" y="2239565"/>
            <a:ext cx="8132861" cy="274290"/>
            <a:chOff x="0" y="0"/>
            <a:chExt cx="10843815" cy="36572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📌</a:t>
              </a:r>
              <a:r>
                <a:rPr lang="en-US" sz="131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Focused Attribute: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414867" y="2706589"/>
            <a:ext cx="8132861" cy="274290"/>
            <a:chOff x="0" y="0"/>
            <a:chExt cx="10843815" cy="36572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AQI values collected across various Indian cities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9414867" y="3173611"/>
            <a:ext cx="8132861" cy="274290"/>
            <a:chOff x="0" y="0"/>
            <a:chExt cx="10843815" cy="36572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📄</a:t>
              </a:r>
              <a:r>
                <a:rPr lang="en-US" sz="131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Dataset Attributes (11 Columns):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9414867" y="3640634"/>
            <a:ext cx="8132861" cy="274290"/>
            <a:chOff x="0" y="0"/>
            <a:chExt cx="10843815" cy="36572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📍</a:t>
              </a:r>
              <a:r>
                <a:rPr lang="en-US" sz="131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Location Attributes: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414867" y="4107656"/>
            <a:ext cx="8132861" cy="274290"/>
            <a:chOff x="0" y="0"/>
            <a:chExt cx="10843815" cy="36572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country: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Single value (India)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9414867" y="4456808"/>
            <a:ext cx="8132861" cy="274290"/>
            <a:chOff x="0" y="0"/>
            <a:chExt cx="10843815" cy="36572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state: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Geographic state location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9414867" y="4805958"/>
            <a:ext cx="8132861" cy="274290"/>
            <a:chOff x="0" y="0"/>
            <a:chExt cx="10843815" cy="365720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city: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City name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414867" y="5155109"/>
            <a:ext cx="8132861" cy="274290"/>
            <a:chOff x="0" y="0"/>
            <a:chExt cx="10843815" cy="36572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station: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Monitoring station name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9414867" y="5504259"/>
            <a:ext cx="8132861" cy="274290"/>
            <a:chOff x="0" y="0"/>
            <a:chExt cx="10843815" cy="365720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latitude: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Geographic coordinate</a:t>
              </a: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9414867" y="5853410"/>
            <a:ext cx="8132861" cy="274290"/>
            <a:chOff x="0" y="0"/>
            <a:chExt cx="10843815" cy="365720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longitude: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Geographic coordinate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9414867" y="6320432"/>
            <a:ext cx="8132861" cy="274290"/>
            <a:chOff x="0" y="0"/>
            <a:chExt cx="10843815" cy="365720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🕑</a:t>
              </a:r>
              <a:r>
                <a:rPr lang="en-US" sz="131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Time Attribute: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9414867" y="6787455"/>
            <a:ext cx="8132861" cy="274290"/>
            <a:chOff x="0" y="0"/>
            <a:chExt cx="10843815" cy="365720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last_update: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Timestamp of measurements</a:t>
              </a: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9414867" y="7254479"/>
            <a:ext cx="8132861" cy="274290"/>
            <a:chOff x="0" y="0"/>
            <a:chExt cx="10843815" cy="365720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57150"/>
              <a:ext cx="10843815" cy="4228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125"/>
                </a:lnSpc>
              </a:pPr>
              <a:r>
                <a:rPr lang="en-US" sz="131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💨</a:t>
              </a:r>
              <a:r>
                <a:rPr lang="en-US" sz="131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Pollutant Measurements:</a:t>
              </a: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9414867" y="7721501"/>
            <a:ext cx="8132861" cy="274290"/>
            <a:chOff x="0" y="0"/>
            <a:chExt cx="10843815" cy="365720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pollutant_id: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Type of pollutant measured</a:t>
              </a:r>
            </a:p>
          </p:txBody>
        </p:sp>
      </p:grpSp>
      <p:grpSp>
        <p:nvGrpSpPr>
          <p:cNvPr name="Group 102" id="102"/>
          <p:cNvGrpSpPr/>
          <p:nvPr/>
        </p:nvGrpSpPr>
        <p:grpSpPr>
          <a:xfrm rot="0">
            <a:off x="9414867" y="8070651"/>
            <a:ext cx="8132861" cy="274290"/>
            <a:chOff x="0" y="0"/>
            <a:chExt cx="10843815" cy="36572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pollutant_min: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Minimum reading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9414867" y="8419802"/>
            <a:ext cx="8132861" cy="274290"/>
            <a:chOff x="0" y="0"/>
            <a:chExt cx="10843815" cy="365720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pollutant_max: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Maximum reading</a:t>
              </a: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9414867" y="8768954"/>
            <a:ext cx="8132861" cy="274290"/>
            <a:chOff x="0" y="0"/>
            <a:chExt cx="10843815" cy="36572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0843815" cy="365720"/>
            </a:xfrm>
            <a:custGeom>
              <a:avLst/>
              <a:gdLst/>
              <a:ahLst/>
              <a:cxnLst/>
              <a:rect r="r" b="b" t="t" l="l"/>
              <a:pathLst>
                <a:path h="365720" w="10843815">
                  <a:moveTo>
                    <a:pt x="0" y="0"/>
                  </a:moveTo>
                  <a:lnTo>
                    <a:pt x="10843815" y="0"/>
                  </a:lnTo>
                  <a:lnTo>
                    <a:pt x="10843815" y="365720"/>
                  </a:lnTo>
                  <a:lnTo>
                    <a:pt x="0" y="3657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0" y="-76200"/>
              <a:ext cx="10843815" cy="4419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87"/>
                </a:lnSpc>
                <a:buFont typeface="Arial"/>
                <a:buChar char="•"/>
              </a:pPr>
              <a:r>
                <a:rPr lang="en-US" b="true" sz="1625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pollutant_avg:</a:t>
              </a: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Average reading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741760" y="583852"/>
            <a:ext cx="5298579" cy="662285"/>
            <a:chOff x="0" y="0"/>
            <a:chExt cx="7064772" cy="8830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064772" cy="883047"/>
            </a:xfrm>
            <a:custGeom>
              <a:avLst/>
              <a:gdLst/>
              <a:ahLst/>
              <a:cxnLst/>
              <a:rect r="r" b="b" t="t" l="l"/>
              <a:pathLst>
                <a:path h="883047" w="7064772">
                  <a:moveTo>
                    <a:pt x="0" y="0"/>
                  </a:moveTo>
                  <a:lnTo>
                    <a:pt x="7064772" y="0"/>
                  </a:lnTo>
                  <a:lnTo>
                    <a:pt x="7064772" y="883047"/>
                  </a:lnTo>
                  <a:lnTo>
                    <a:pt x="0" y="8830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7064772" cy="9116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187"/>
                </a:lnSpc>
              </a:pPr>
              <a:r>
                <a:rPr lang="en-US" sz="4124">
                  <a:solidFill>
                    <a:srgbClr val="1B1B27"/>
                  </a:solidFill>
                  <a:latin typeface="Raleway"/>
                  <a:ea typeface="Raleway"/>
                  <a:cs typeface="Raleway"/>
                  <a:sym typeface="Raleway"/>
                </a:rPr>
                <a:t>Methodology</a:t>
              </a:r>
            </a:p>
          </p:txBody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741760" y="1670000"/>
            <a:ext cx="1059656" cy="1643806"/>
          </a:xfrm>
          <a:custGeom>
            <a:avLst/>
            <a:gdLst/>
            <a:ahLst/>
            <a:cxnLst/>
            <a:rect r="r" b="b" t="t" l="l"/>
            <a:pathLst>
              <a:path h="1643806" w="1059656">
                <a:moveTo>
                  <a:pt x="0" y="0"/>
                </a:moveTo>
                <a:lnTo>
                  <a:pt x="1059656" y="0"/>
                </a:lnTo>
                <a:lnTo>
                  <a:pt x="1059656" y="1643806"/>
                </a:lnTo>
                <a:lnTo>
                  <a:pt x="0" y="16438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5" r="0" b="-235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119312" y="1881931"/>
            <a:ext cx="3437484" cy="331142"/>
            <a:chOff x="0" y="0"/>
            <a:chExt cx="4583312" cy="4415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583312" cy="441523"/>
            </a:xfrm>
            <a:custGeom>
              <a:avLst/>
              <a:gdLst/>
              <a:ahLst/>
              <a:cxnLst/>
              <a:rect r="r" b="b" t="t" l="l"/>
              <a:pathLst>
                <a:path h="441523" w="4583312">
                  <a:moveTo>
                    <a:pt x="0" y="0"/>
                  </a:moveTo>
                  <a:lnTo>
                    <a:pt x="4583312" y="0"/>
                  </a:lnTo>
                  <a:lnTo>
                    <a:pt x="4583312" y="441523"/>
                  </a:lnTo>
                  <a:lnTo>
                    <a:pt x="0" y="4415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4583312" cy="4605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62"/>
                </a:lnSpc>
              </a:pPr>
              <a:r>
                <a:rPr lang="en-US" sz="2062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Data Preparation &amp; Cleaning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119312" y="2340174"/>
            <a:ext cx="15426929" cy="348555"/>
            <a:chOff x="0" y="0"/>
            <a:chExt cx="20569238" cy="4647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569239" cy="464740"/>
            </a:xfrm>
            <a:custGeom>
              <a:avLst/>
              <a:gdLst/>
              <a:ahLst/>
              <a:cxnLst/>
              <a:rect r="r" b="b" t="t" l="l"/>
              <a:pathLst>
                <a:path h="464740" w="20569239">
                  <a:moveTo>
                    <a:pt x="0" y="0"/>
                  </a:moveTo>
                  <a:lnTo>
                    <a:pt x="20569239" y="0"/>
                  </a:lnTo>
                  <a:lnTo>
                    <a:pt x="20569239" y="464740"/>
                  </a:lnTo>
                  <a:lnTo>
                    <a:pt x="0" y="4647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20569238" cy="5599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25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Consolas"/>
                  <a:ea typeface="Consolas"/>
                  <a:cs typeface="Consolas"/>
                  <a:sym typeface="Consolas"/>
                </a:rPr>
                <a:t>Selected AQI columns: pollutant_min, pollutant_max, pollutant_avg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119312" y="2762845"/>
            <a:ext cx="15426929" cy="339030"/>
            <a:chOff x="0" y="0"/>
            <a:chExt cx="20569238" cy="4520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569239" cy="452040"/>
            </a:xfrm>
            <a:custGeom>
              <a:avLst/>
              <a:gdLst/>
              <a:ahLst/>
              <a:cxnLst/>
              <a:rect r="r" b="b" t="t" l="l"/>
              <a:pathLst>
                <a:path h="452040" w="20569239">
                  <a:moveTo>
                    <a:pt x="0" y="0"/>
                  </a:moveTo>
                  <a:lnTo>
                    <a:pt x="20569239" y="0"/>
                  </a:lnTo>
                  <a:lnTo>
                    <a:pt x="20569239" y="452040"/>
                  </a:lnTo>
                  <a:lnTo>
                    <a:pt x="0" y="452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20569238" cy="5282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25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Converted values to integers for consistency</a:t>
              </a:r>
            </a:p>
          </p:txBody>
        </p:sp>
      </p:grpSp>
      <p:sp>
        <p:nvSpPr>
          <p:cNvPr name="Freeform 19" id="19" descr="preencoded.png"/>
          <p:cNvSpPr/>
          <p:nvPr/>
        </p:nvSpPr>
        <p:spPr>
          <a:xfrm flipH="false" flipV="false" rot="0">
            <a:off x="741760" y="3313807"/>
            <a:ext cx="1059656" cy="1634281"/>
          </a:xfrm>
          <a:custGeom>
            <a:avLst/>
            <a:gdLst/>
            <a:ahLst/>
            <a:cxnLst/>
            <a:rect r="r" b="b" t="t" l="l"/>
            <a:pathLst>
              <a:path h="1634281" w="1059656">
                <a:moveTo>
                  <a:pt x="0" y="0"/>
                </a:moveTo>
                <a:lnTo>
                  <a:pt x="1059656" y="0"/>
                </a:lnTo>
                <a:lnTo>
                  <a:pt x="1059656" y="1634282"/>
                </a:lnTo>
                <a:lnTo>
                  <a:pt x="0" y="1634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5" r="0" b="-235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119312" y="3525739"/>
            <a:ext cx="3661022" cy="331142"/>
            <a:chOff x="0" y="0"/>
            <a:chExt cx="4881363" cy="44152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881363" cy="441523"/>
            </a:xfrm>
            <a:custGeom>
              <a:avLst/>
              <a:gdLst/>
              <a:ahLst/>
              <a:cxnLst/>
              <a:rect r="r" b="b" t="t" l="l"/>
              <a:pathLst>
                <a:path h="441523" w="4881363">
                  <a:moveTo>
                    <a:pt x="0" y="0"/>
                  </a:moveTo>
                  <a:lnTo>
                    <a:pt x="4881363" y="0"/>
                  </a:lnTo>
                  <a:lnTo>
                    <a:pt x="4881363" y="441523"/>
                  </a:lnTo>
                  <a:lnTo>
                    <a:pt x="0" y="4415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4881363" cy="4605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62"/>
                </a:lnSpc>
              </a:pPr>
              <a:r>
                <a:rPr lang="en-US" sz="2062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Feature Extraction – First Digit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19312" y="3983980"/>
            <a:ext cx="15426929" cy="339030"/>
            <a:chOff x="0" y="0"/>
            <a:chExt cx="20569238" cy="4520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0569239" cy="452040"/>
            </a:xfrm>
            <a:custGeom>
              <a:avLst/>
              <a:gdLst/>
              <a:ahLst/>
              <a:cxnLst/>
              <a:rect r="r" b="b" t="t" l="l"/>
              <a:pathLst>
                <a:path h="452040" w="20569239">
                  <a:moveTo>
                    <a:pt x="0" y="0"/>
                  </a:moveTo>
                  <a:lnTo>
                    <a:pt x="20569239" y="0"/>
                  </a:lnTo>
                  <a:lnTo>
                    <a:pt x="20569239" y="452040"/>
                  </a:lnTo>
                  <a:lnTo>
                    <a:pt x="0" y="452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20569238" cy="5282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25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Extracted the first digit from each AQI value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119312" y="4397127"/>
            <a:ext cx="15426929" cy="339030"/>
            <a:chOff x="0" y="0"/>
            <a:chExt cx="20569238" cy="45204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569239" cy="452040"/>
            </a:xfrm>
            <a:custGeom>
              <a:avLst/>
              <a:gdLst/>
              <a:ahLst/>
              <a:cxnLst/>
              <a:rect r="r" b="b" t="t" l="l"/>
              <a:pathLst>
                <a:path h="452040" w="20569239">
                  <a:moveTo>
                    <a:pt x="0" y="0"/>
                  </a:moveTo>
                  <a:lnTo>
                    <a:pt x="20569239" y="0"/>
                  </a:lnTo>
                  <a:lnTo>
                    <a:pt x="20569239" y="452040"/>
                  </a:lnTo>
                  <a:lnTo>
                    <a:pt x="0" y="452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20569238" cy="5282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25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Created new columns to store these first digits</a:t>
              </a:r>
            </a:p>
          </p:txBody>
        </p:sp>
      </p:grpSp>
      <p:sp>
        <p:nvSpPr>
          <p:cNvPr name="Freeform 29" id="29" descr="preencoded.png"/>
          <p:cNvSpPr/>
          <p:nvPr/>
        </p:nvSpPr>
        <p:spPr>
          <a:xfrm flipH="false" flipV="false" rot="0">
            <a:off x="741760" y="4948089"/>
            <a:ext cx="1059656" cy="1634281"/>
          </a:xfrm>
          <a:custGeom>
            <a:avLst/>
            <a:gdLst/>
            <a:ahLst/>
            <a:cxnLst/>
            <a:rect r="r" b="b" t="t" l="l"/>
            <a:pathLst>
              <a:path h="1634281" w="1059656">
                <a:moveTo>
                  <a:pt x="0" y="0"/>
                </a:moveTo>
                <a:lnTo>
                  <a:pt x="1059656" y="0"/>
                </a:lnTo>
                <a:lnTo>
                  <a:pt x="1059656" y="1634281"/>
                </a:lnTo>
                <a:lnTo>
                  <a:pt x="0" y="16342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35" r="0" b="-235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2119312" y="5160020"/>
            <a:ext cx="5299621" cy="331143"/>
            <a:chOff x="0" y="0"/>
            <a:chExt cx="7066162" cy="44152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7066162" cy="441523"/>
            </a:xfrm>
            <a:custGeom>
              <a:avLst/>
              <a:gdLst/>
              <a:ahLst/>
              <a:cxnLst/>
              <a:rect r="r" b="b" t="t" l="l"/>
              <a:pathLst>
                <a:path h="441523" w="7066162">
                  <a:moveTo>
                    <a:pt x="0" y="0"/>
                  </a:moveTo>
                  <a:lnTo>
                    <a:pt x="7066162" y="0"/>
                  </a:lnTo>
                  <a:lnTo>
                    <a:pt x="7066162" y="441523"/>
                  </a:lnTo>
                  <a:lnTo>
                    <a:pt x="0" y="4415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19050"/>
              <a:ext cx="7066162" cy="4605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62"/>
                </a:lnSpc>
              </a:pPr>
              <a:r>
                <a:rPr lang="en-US" sz="2062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Frequency Analysis – Observed Distribution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119312" y="5618261"/>
            <a:ext cx="15426929" cy="339030"/>
            <a:chOff x="0" y="0"/>
            <a:chExt cx="20569238" cy="45204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0569239" cy="452040"/>
            </a:xfrm>
            <a:custGeom>
              <a:avLst/>
              <a:gdLst/>
              <a:ahLst/>
              <a:cxnLst/>
              <a:rect r="r" b="b" t="t" l="l"/>
              <a:pathLst>
                <a:path h="452040" w="20569239">
                  <a:moveTo>
                    <a:pt x="0" y="0"/>
                  </a:moveTo>
                  <a:lnTo>
                    <a:pt x="20569239" y="0"/>
                  </a:lnTo>
                  <a:lnTo>
                    <a:pt x="20569239" y="452040"/>
                  </a:lnTo>
                  <a:lnTo>
                    <a:pt x="0" y="452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20569238" cy="5282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25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Calculated how often each digit (1–9) appears as the first digit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119312" y="6031409"/>
            <a:ext cx="15426929" cy="339030"/>
            <a:chOff x="0" y="0"/>
            <a:chExt cx="20569238" cy="45204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0569239" cy="452040"/>
            </a:xfrm>
            <a:custGeom>
              <a:avLst/>
              <a:gdLst/>
              <a:ahLst/>
              <a:cxnLst/>
              <a:rect r="r" b="b" t="t" l="l"/>
              <a:pathLst>
                <a:path h="452040" w="20569239">
                  <a:moveTo>
                    <a:pt x="0" y="0"/>
                  </a:moveTo>
                  <a:lnTo>
                    <a:pt x="20569239" y="0"/>
                  </a:lnTo>
                  <a:lnTo>
                    <a:pt x="20569239" y="452040"/>
                  </a:lnTo>
                  <a:lnTo>
                    <a:pt x="0" y="452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76200"/>
              <a:ext cx="20569238" cy="5282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45070" indent="-122535" lvl="1">
                <a:lnSpc>
                  <a:spcPts val="2625"/>
                </a:lnSpc>
                <a:buFont typeface="Arial"/>
                <a:buChar char="•"/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Normalized the frequencies for comparison</a:t>
              </a:r>
            </a:p>
          </p:txBody>
        </p:sp>
      </p:grpSp>
      <p:sp>
        <p:nvSpPr>
          <p:cNvPr name="Freeform 39" id="39" descr="preencoded.png"/>
          <p:cNvSpPr/>
          <p:nvPr/>
        </p:nvSpPr>
        <p:spPr>
          <a:xfrm flipH="false" flipV="false" rot="0">
            <a:off x="741760" y="6582370"/>
            <a:ext cx="1059656" cy="1271588"/>
          </a:xfrm>
          <a:custGeom>
            <a:avLst/>
            <a:gdLst/>
            <a:ahLst/>
            <a:cxnLst/>
            <a:rect r="r" b="b" t="t" l="l"/>
            <a:pathLst>
              <a:path h="1271588" w="1059656">
                <a:moveTo>
                  <a:pt x="0" y="0"/>
                </a:moveTo>
                <a:lnTo>
                  <a:pt x="1059656" y="0"/>
                </a:lnTo>
                <a:lnTo>
                  <a:pt x="1059656" y="1271587"/>
                </a:lnTo>
                <a:lnTo>
                  <a:pt x="0" y="12715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00" r="0" b="-30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2119312" y="6794301"/>
            <a:ext cx="5725418" cy="331143"/>
            <a:chOff x="0" y="0"/>
            <a:chExt cx="7633890" cy="4415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7633890" cy="441523"/>
            </a:xfrm>
            <a:custGeom>
              <a:avLst/>
              <a:gdLst/>
              <a:ahLst/>
              <a:cxnLst/>
              <a:rect r="r" b="b" t="t" l="l"/>
              <a:pathLst>
                <a:path h="441523" w="7633890">
                  <a:moveTo>
                    <a:pt x="0" y="0"/>
                  </a:moveTo>
                  <a:lnTo>
                    <a:pt x="7633890" y="0"/>
                  </a:lnTo>
                  <a:lnTo>
                    <a:pt x="7633890" y="441523"/>
                  </a:lnTo>
                  <a:lnTo>
                    <a:pt x="0" y="4415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19050"/>
              <a:ext cx="7633890" cy="4605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62"/>
                </a:lnSpc>
              </a:pPr>
              <a:r>
                <a:rPr lang="en-US" sz="2062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Theoretical Benchmark – Benford’s Distribution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2119312" y="7252544"/>
            <a:ext cx="15426929" cy="339030"/>
            <a:chOff x="0" y="0"/>
            <a:chExt cx="20569238" cy="45204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0569239" cy="452040"/>
            </a:xfrm>
            <a:custGeom>
              <a:avLst/>
              <a:gdLst/>
              <a:ahLst/>
              <a:cxnLst/>
              <a:rect r="r" b="b" t="t" l="l"/>
              <a:pathLst>
                <a:path h="452040" w="20569239">
                  <a:moveTo>
                    <a:pt x="0" y="0"/>
                  </a:moveTo>
                  <a:lnTo>
                    <a:pt x="20569239" y="0"/>
                  </a:lnTo>
                  <a:lnTo>
                    <a:pt x="20569239" y="452040"/>
                  </a:lnTo>
                  <a:lnTo>
                    <a:pt x="0" y="452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76200"/>
              <a:ext cx="20569238" cy="5282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25"/>
                </a:lnSpc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Used the formula: log ⁡ 10 ( 1 + 1 d ) log 10 ​ (1+ d 1 ​ ) to compute expected frequencies for each digit</a:t>
              </a:r>
            </a:p>
          </p:txBody>
        </p:sp>
      </p:grpSp>
      <p:sp>
        <p:nvSpPr>
          <p:cNvPr name="Freeform 46" id="46" descr="preencoded.png"/>
          <p:cNvSpPr/>
          <p:nvPr/>
        </p:nvSpPr>
        <p:spPr>
          <a:xfrm flipH="false" flipV="false" rot="0">
            <a:off x="741760" y="7853957"/>
            <a:ext cx="1059656" cy="1271588"/>
          </a:xfrm>
          <a:custGeom>
            <a:avLst/>
            <a:gdLst/>
            <a:ahLst/>
            <a:cxnLst/>
            <a:rect r="r" b="b" t="t" l="l"/>
            <a:pathLst>
              <a:path h="1271588" w="1059656">
                <a:moveTo>
                  <a:pt x="0" y="0"/>
                </a:moveTo>
                <a:lnTo>
                  <a:pt x="1059656" y="0"/>
                </a:lnTo>
                <a:lnTo>
                  <a:pt x="1059656" y="1271588"/>
                </a:lnTo>
                <a:lnTo>
                  <a:pt x="0" y="12715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00" r="0" b="-30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2119312" y="8065889"/>
            <a:ext cx="6044356" cy="331143"/>
            <a:chOff x="0" y="0"/>
            <a:chExt cx="8059142" cy="441523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059141" cy="441523"/>
            </a:xfrm>
            <a:custGeom>
              <a:avLst/>
              <a:gdLst/>
              <a:ahLst/>
              <a:cxnLst/>
              <a:rect r="r" b="b" t="t" l="l"/>
              <a:pathLst>
                <a:path h="441523" w="8059141">
                  <a:moveTo>
                    <a:pt x="0" y="0"/>
                  </a:moveTo>
                  <a:lnTo>
                    <a:pt x="8059141" y="0"/>
                  </a:lnTo>
                  <a:lnTo>
                    <a:pt x="8059141" y="441523"/>
                  </a:lnTo>
                  <a:lnTo>
                    <a:pt x="0" y="4415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19050"/>
              <a:ext cx="8059142" cy="4605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62"/>
                </a:lnSpc>
              </a:pPr>
              <a:r>
                <a:rPr lang="en-US" sz="2062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Visualization – Comparing Observed vs. Expected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2119312" y="8524131"/>
            <a:ext cx="15426929" cy="339030"/>
            <a:chOff x="0" y="0"/>
            <a:chExt cx="20569238" cy="45204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0569239" cy="452040"/>
            </a:xfrm>
            <a:custGeom>
              <a:avLst/>
              <a:gdLst/>
              <a:ahLst/>
              <a:cxnLst/>
              <a:rect r="r" b="b" t="t" l="l"/>
              <a:pathLst>
                <a:path h="452040" w="20569239">
                  <a:moveTo>
                    <a:pt x="0" y="0"/>
                  </a:moveTo>
                  <a:lnTo>
                    <a:pt x="20569239" y="0"/>
                  </a:lnTo>
                  <a:lnTo>
                    <a:pt x="20569239" y="452040"/>
                  </a:lnTo>
                  <a:lnTo>
                    <a:pt x="0" y="452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76200"/>
              <a:ext cx="20569238" cy="5282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25"/>
                </a:lnSpc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Created grouped bar charts to visually compare observed vs. expected values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41760" y="9363967"/>
            <a:ext cx="16804481" cy="339030"/>
            <a:chOff x="0" y="0"/>
            <a:chExt cx="22405975" cy="45204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22405975" cy="452040"/>
            </a:xfrm>
            <a:custGeom>
              <a:avLst/>
              <a:gdLst/>
              <a:ahLst/>
              <a:cxnLst/>
              <a:rect r="r" b="b" t="t" l="l"/>
              <a:pathLst>
                <a:path h="452040" w="22405975">
                  <a:moveTo>
                    <a:pt x="0" y="0"/>
                  </a:moveTo>
                  <a:lnTo>
                    <a:pt x="22405975" y="0"/>
                  </a:lnTo>
                  <a:lnTo>
                    <a:pt x="22405975" y="452040"/>
                  </a:lnTo>
                  <a:lnTo>
                    <a:pt x="0" y="4520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76200"/>
              <a:ext cx="22405975" cy="52824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625"/>
                </a:lnSpc>
              </a:pPr>
              <a:r>
                <a:rPr lang="en-US" sz="1625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Tools: Python with NumPy,Pandas, Plotly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11430000" y="19496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02345" y="834181"/>
            <a:ext cx="9214694" cy="805606"/>
            <a:chOff x="0" y="0"/>
            <a:chExt cx="12286258" cy="10741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286259" cy="1074142"/>
            </a:xfrm>
            <a:custGeom>
              <a:avLst/>
              <a:gdLst/>
              <a:ahLst/>
              <a:cxnLst/>
              <a:rect r="r" b="b" t="t" l="l"/>
              <a:pathLst>
                <a:path h="1074142" w="12286259">
                  <a:moveTo>
                    <a:pt x="0" y="0"/>
                  </a:moveTo>
                  <a:lnTo>
                    <a:pt x="12286259" y="0"/>
                  </a:lnTo>
                  <a:lnTo>
                    <a:pt x="12286259" y="1074142"/>
                  </a:lnTo>
                  <a:lnTo>
                    <a:pt x="0" y="10741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286258" cy="11122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12"/>
                </a:lnSpc>
              </a:pPr>
              <a:r>
                <a:rPr lang="en-US" sz="5062">
                  <a:solidFill>
                    <a:srgbClr val="1B1B27"/>
                  </a:solidFill>
                  <a:latin typeface="Raleway"/>
                  <a:ea typeface="Raleway"/>
                  <a:cs typeface="Raleway"/>
                  <a:sym typeface="Raleway"/>
                </a:rPr>
                <a:t>Expected vs Actual Distribution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97583" y="2021681"/>
            <a:ext cx="9634835" cy="7435751"/>
            <a:chOff x="0" y="0"/>
            <a:chExt cx="12846447" cy="99143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46431" cy="9914382"/>
            </a:xfrm>
            <a:custGeom>
              <a:avLst/>
              <a:gdLst/>
              <a:ahLst/>
              <a:cxnLst/>
              <a:rect r="r" b="b" t="t" l="l"/>
              <a:pathLst>
                <a:path h="9914382" w="12846431">
                  <a:moveTo>
                    <a:pt x="0" y="150749"/>
                  </a:moveTo>
                  <a:cubicBezTo>
                    <a:pt x="0" y="67437"/>
                    <a:pt x="67437" y="0"/>
                    <a:pt x="150749" y="0"/>
                  </a:cubicBezTo>
                  <a:lnTo>
                    <a:pt x="12695682" y="0"/>
                  </a:lnTo>
                  <a:lnTo>
                    <a:pt x="12695682" y="6350"/>
                  </a:lnTo>
                  <a:lnTo>
                    <a:pt x="12695682" y="0"/>
                  </a:lnTo>
                  <a:cubicBezTo>
                    <a:pt x="12778994" y="0"/>
                    <a:pt x="12846431" y="67437"/>
                    <a:pt x="12846431" y="150749"/>
                  </a:cubicBezTo>
                  <a:lnTo>
                    <a:pt x="12840081" y="150749"/>
                  </a:lnTo>
                  <a:lnTo>
                    <a:pt x="12846431" y="150749"/>
                  </a:lnTo>
                  <a:lnTo>
                    <a:pt x="12846431" y="9763633"/>
                  </a:lnTo>
                  <a:lnTo>
                    <a:pt x="12840081" y="9763633"/>
                  </a:lnTo>
                  <a:lnTo>
                    <a:pt x="12846431" y="9763633"/>
                  </a:lnTo>
                  <a:cubicBezTo>
                    <a:pt x="12846431" y="9846818"/>
                    <a:pt x="12778994" y="9914382"/>
                    <a:pt x="12695682" y="9914382"/>
                  </a:cubicBezTo>
                  <a:lnTo>
                    <a:pt x="12695682" y="9908032"/>
                  </a:lnTo>
                  <a:lnTo>
                    <a:pt x="12695682" y="9914382"/>
                  </a:lnTo>
                  <a:lnTo>
                    <a:pt x="150749" y="9914382"/>
                  </a:lnTo>
                  <a:lnTo>
                    <a:pt x="150749" y="9908032"/>
                  </a:lnTo>
                  <a:lnTo>
                    <a:pt x="150749" y="9914382"/>
                  </a:lnTo>
                  <a:cubicBezTo>
                    <a:pt x="67437" y="9914382"/>
                    <a:pt x="0" y="9846818"/>
                    <a:pt x="0" y="9763633"/>
                  </a:cubicBezTo>
                  <a:lnTo>
                    <a:pt x="0" y="150749"/>
                  </a:lnTo>
                  <a:lnTo>
                    <a:pt x="6350" y="150749"/>
                  </a:lnTo>
                  <a:lnTo>
                    <a:pt x="0" y="150749"/>
                  </a:lnTo>
                  <a:moveTo>
                    <a:pt x="12700" y="150749"/>
                  </a:moveTo>
                  <a:lnTo>
                    <a:pt x="12700" y="9763633"/>
                  </a:lnTo>
                  <a:lnTo>
                    <a:pt x="6350" y="9763633"/>
                  </a:lnTo>
                  <a:lnTo>
                    <a:pt x="12700" y="9763633"/>
                  </a:lnTo>
                  <a:cubicBezTo>
                    <a:pt x="12700" y="9839833"/>
                    <a:pt x="74549" y="9901682"/>
                    <a:pt x="150749" y="9901682"/>
                  </a:cubicBezTo>
                  <a:lnTo>
                    <a:pt x="12695682" y="9901682"/>
                  </a:lnTo>
                  <a:cubicBezTo>
                    <a:pt x="12771882" y="9901682"/>
                    <a:pt x="12833731" y="9839833"/>
                    <a:pt x="12833731" y="9763633"/>
                  </a:cubicBezTo>
                  <a:lnTo>
                    <a:pt x="12833731" y="150749"/>
                  </a:lnTo>
                  <a:cubicBezTo>
                    <a:pt x="12833731" y="74549"/>
                    <a:pt x="12771882" y="12700"/>
                    <a:pt x="12695682" y="12700"/>
                  </a:cubicBezTo>
                  <a:lnTo>
                    <a:pt x="150749" y="12700"/>
                  </a:lnTo>
                  <a:lnTo>
                    <a:pt x="150749" y="6350"/>
                  </a:lnTo>
                  <a:lnTo>
                    <a:pt x="150749" y="12700"/>
                  </a:lnTo>
                  <a:cubicBezTo>
                    <a:pt x="74549" y="12700"/>
                    <a:pt x="12700" y="74549"/>
                    <a:pt x="12700" y="150749"/>
                  </a:cubicBezTo>
                  <a:close/>
                </a:path>
              </a:pathLst>
            </a:custGeom>
            <a:solidFill>
              <a:srgbClr val="000000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911870" y="2035969"/>
            <a:ext cx="9605219" cy="740718"/>
            <a:chOff x="0" y="0"/>
            <a:chExt cx="12806958" cy="98762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06934" cy="987679"/>
            </a:xfrm>
            <a:custGeom>
              <a:avLst/>
              <a:gdLst/>
              <a:ahLst/>
              <a:cxnLst/>
              <a:rect r="r" b="b" t="t" l="l"/>
              <a:pathLst>
                <a:path h="987679" w="12806934">
                  <a:moveTo>
                    <a:pt x="0" y="0"/>
                  </a:moveTo>
                  <a:lnTo>
                    <a:pt x="12806934" y="0"/>
                  </a:lnTo>
                  <a:lnTo>
                    <a:pt x="12806934" y="987679"/>
                  </a:lnTo>
                  <a:lnTo>
                    <a:pt x="0" y="987679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170980" y="2200126"/>
            <a:ext cx="2680990" cy="412403"/>
            <a:chOff x="0" y="0"/>
            <a:chExt cx="3574653" cy="54987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Digit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377035" y="2200126"/>
            <a:ext cx="2676228" cy="412403"/>
            <a:chOff x="0" y="0"/>
            <a:chExt cx="3568303" cy="5498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568304" cy="549870"/>
            </a:xfrm>
            <a:custGeom>
              <a:avLst/>
              <a:gdLst/>
              <a:ahLst/>
              <a:cxnLst/>
              <a:rect r="r" b="b" t="t" l="l"/>
              <a:pathLst>
                <a:path h="549870" w="3568304">
                  <a:moveTo>
                    <a:pt x="0" y="0"/>
                  </a:moveTo>
                  <a:lnTo>
                    <a:pt x="3568304" y="0"/>
                  </a:lnTo>
                  <a:lnTo>
                    <a:pt x="356830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85725"/>
              <a:ext cx="356830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Expected %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578329" y="2200126"/>
            <a:ext cx="2680990" cy="412403"/>
            <a:chOff x="0" y="0"/>
            <a:chExt cx="3574653" cy="54987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Actual %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11870" y="2776686"/>
            <a:ext cx="9605219" cy="740717"/>
            <a:chOff x="0" y="0"/>
            <a:chExt cx="12806958" cy="98762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806934" cy="987679"/>
            </a:xfrm>
            <a:custGeom>
              <a:avLst/>
              <a:gdLst/>
              <a:ahLst/>
              <a:cxnLst/>
              <a:rect r="r" b="b" t="t" l="l"/>
              <a:pathLst>
                <a:path h="987679" w="12806934">
                  <a:moveTo>
                    <a:pt x="0" y="0"/>
                  </a:moveTo>
                  <a:lnTo>
                    <a:pt x="12806934" y="0"/>
                  </a:lnTo>
                  <a:lnTo>
                    <a:pt x="12806934" y="987679"/>
                  </a:lnTo>
                  <a:lnTo>
                    <a:pt x="0" y="9876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170980" y="2940844"/>
            <a:ext cx="2680990" cy="412402"/>
            <a:chOff x="0" y="0"/>
            <a:chExt cx="3574653" cy="54987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377035" y="2940844"/>
            <a:ext cx="2676228" cy="412402"/>
            <a:chOff x="0" y="0"/>
            <a:chExt cx="3568303" cy="54987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568304" cy="549870"/>
            </a:xfrm>
            <a:custGeom>
              <a:avLst/>
              <a:gdLst/>
              <a:ahLst/>
              <a:cxnLst/>
              <a:rect r="r" b="b" t="t" l="l"/>
              <a:pathLst>
                <a:path h="549870" w="3568304">
                  <a:moveTo>
                    <a:pt x="0" y="0"/>
                  </a:moveTo>
                  <a:lnTo>
                    <a:pt x="3568304" y="0"/>
                  </a:lnTo>
                  <a:lnTo>
                    <a:pt x="356830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85725"/>
              <a:ext cx="356830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30.1%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578329" y="2940844"/>
            <a:ext cx="2680990" cy="412402"/>
            <a:chOff x="0" y="0"/>
            <a:chExt cx="3574653" cy="54987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24.25%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11870" y="3517404"/>
            <a:ext cx="9605219" cy="740718"/>
            <a:chOff x="0" y="0"/>
            <a:chExt cx="12806958" cy="98762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806934" cy="987679"/>
            </a:xfrm>
            <a:custGeom>
              <a:avLst/>
              <a:gdLst/>
              <a:ahLst/>
              <a:cxnLst/>
              <a:rect r="r" b="b" t="t" l="l"/>
              <a:pathLst>
                <a:path h="987679" w="12806934">
                  <a:moveTo>
                    <a:pt x="0" y="0"/>
                  </a:moveTo>
                  <a:lnTo>
                    <a:pt x="12806934" y="0"/>
                  </a:lnTo>
                  <a:lnTo>
                    <a:pt x="12806934" y="987679"/>
                  </a:lnTo>
                  <a:lnTo>
                    <a:pt x="0" y="987679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170980" y="3681561"/>
            <a:ext cx="2680990" cy="412402"/>
            <a:chOff x="0" y="0"/>
            <a:chExt cx="3574653" cy="54987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377035" y="3681561"/>
            <a:ext cx="2676228" cy="412402"/>
            <a:chOff x="0" y="0"/>
            <a:chExt cx="3568303" cy="54987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3568304" cy="549870"/>
            </a:xfrm>
            <a:custGeom>
              <a:avLst/>
              <a:gdLst/>
              <a:ahLst/>
              <a:cxnLst/>
              <a:rect r="r" b="b" t="t" l="l"/>
              <a:pathLst>
                <a:path h="549870" w="3568304">
                  <a:moveTo>
                    <a:pt x="0" y="0"/>
                  </a:moveTo>
                  <a:lnTo>
                    <a:pt x="3568304" y="0"/>
                  </a:lnTo>
                  <a:lnTo>
                    <a:pt x="356830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85725"/>
              <a:ext cx="356830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17.6%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578329" y="3681561"/>
            <a:ext cx="2680990" cy="412402"/>
            <a:chOff x="0" y="0"/>
            <a:chExt cx="3574653" cy="54987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19.58%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11870" y="4258121"/>
            <a:ext cx="9605219" cy="740717"/>
            <a:chOff x="0" y="0"/>
            <a:chExt cx="12806958" cy="98762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806934" cy="987679"/>
            </a:xfrm>
            <a:custGeom>
              <a:avLst/>
              <a:gdLst/>
              <a:ahLst/>
              <a:cxnLst/>
              <a:rect r="r" b="b" t="t" l="l"/>
              <a:pathLst>
                <a:path h="987679" w="12806934">
                  <a:moveTo>
                    <a:pt x="0" y="0"/>
                  </a:moveTo>
                  <a:lnTo>
                    <a:pt x="12806934" y="0"/>
                  </a:lnTo>
                  <a:lnTo>
                    <a:pt x="12806934" y="987679"/>
                  </a:lnTo>
                  <a:lnTo>
                    <a:pt x="0" y="9876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47" id="47"/>
          <p:cNvGrpSpPr/>
          <p:nvPr/>
        </p:nvGrpSpPr>
        <p:grpSpPr>
          <a:xfrm rot="0">
            <a:off x="1170980" y="4422279"/>
            <a:ext cx="2680990" cy="412402"/>
            <a:chOff x="0" y="0"/>
            <a:chExt cx="3574653" cy="54987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4377035" y="4422279"/>
            <a:ext cx="2676228" cy="412402"/>
            <a:chOff x="0" y="0"/>
            <a:chExt cx="3568303" cy="54987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3568304" cy="549870"/>
            </a:xfrm>
            <a:custGeom>
              <a:avLst/>
              <a:gdLst/>
              <a:ahLst/>
              <a:cxnLst/>
              <a:rect r="r" b="b" t="t" l="l"/>
              <a:pathLst>
                <a:path h="549870" w="3568304">
                  <a:moveTo>
                    <a:pt x="0" y="0"/>
                  </a:moveTo>
                  <a:lnTo>
                    <a:pt x="3568304" y="0"/>
                  </a:lnTo>
                  <a:lnTo>
                    <a:pt x="356830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85725"/>
              <a:ext cx="356830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12.49%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578329" y="4422279"/>
            <a:ext cx="2680990" cy="412402"/>
            <a:chOff x="0" y="0"/>
            <a:chExt cx="3574653" cy="54987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14.64%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911870" y="4998839"/>
            <a:ext cx="9605219" cy="740718"/>
            <a:chOff x="0" y="0"/>
            <a:chExt cx="12806958" cy="987623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2806934" cy="987679"/>
            </a:xfrm>
            <a:custGeom>
              <a:avLst/>
              <a:gdLst/>
              <a:ahLst/>
              <a:cxnLst/>
              <a:rect r="r" b="b" t="t" l="l"/>
              <a:pathLst>
                <a:path h="987679" w="12806934">
                  <a:moveTo>
                    <a:pt x="0" y="0"/>
                  </a:moveTo>
                  <a:lnTo>
                    <a:pt x="12806934" y="0"/>
                  </a:lnTo>
                  <a:lnTo>
                    <a:pt x="12806934" y="987679"/>
                  </a:lnTo>
                  <a:lnTo>
                    <a:pt x="0" y="987679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170980" y="5162996"/>
            <a:ext cx="2680990" cy="412402"/>
            <a:chOff x="0" y="0"/>
            <a:chExt cx="3574653" cy="549870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4377035" y="5162996"/>
            <a:ext cx="2676228" cy="412402"/>
            <a:chOff x="0" y="0"/>
            <a:chExt cx="3568303" cy="549870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3568304" cy="549870"/>
            </a:xfrm>
            <a:custGeom>
              <a:avLst/>
              <a:gdLst/>
              <a:ahLst/>
              <a:cxnLst/>
              <a:rect r="r" b="b" t="t" l="l"/>
              <a:pathLst>
                <a:path h="549870" w="3568304">
                  <a:moveTo>
                    <a:pt x="0" y="0"/>
                  </a:moveTo>
                  <a:lnTo>
                    <a:pt x="3568304" y="0"/>
                  </a:lnTo>
                  <a:lnTo>
                    <a:pt x="356830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85725"/>
              <a:ext cx="356830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9.69%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7578329" y="5162996"/>
            <a:ext cx="2680990" cy="412402"/>
            <a:chOff x="0" y="0"/>
            <a:chExt cx="3574653" cy="54987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11.27%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911870" y="5739556"/>
            <a:ext cx="9605219" cy="740718"/>
            <a:chOff x="0" y="0"/>
            <a:chExt cx="12806958" cy="987623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2806934" cy="987679"/>
            </a:xfrm>
            <a:custGeom>
              <a:avLst/>
              <a:gdLst/>
              <a:ahLst/>
              <a:cxnLst/>
              <a:rect r="r" b="b" t="t" l="l"/>
              <a:pathLst>
                <a:path h="987679" w="12806934">
                  <a:moveTo>
                    <a:pt x="0" y="0"/>
                  </a:moveTo>
                  <a:lnTo>
                    <a:pt x="12806934" y="0"/>
                  </a:lnTo>
                  <a:lnTo>
                    <a:pt x="12806934" y="987679"/>
                  </a:lnTo>
                  <a:lnTo>
                    <a:pt x="0" y="9876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69" id="69"/>
          <p:cNvGrpSpPr/>
          <p:nvPr/>
        </p:nvGrpSpPr>
        <p:grpSpPr>
          <a:xfrm rot="0">
            <a:off x="1170980" y="5903714"/>
            <a:ext cx="2680990" cy="412402"/>
            <a:chOff x="0" y="0"/>
            <a:chExt cx="3574653" cy="54987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4377035" y="5903714"/>
            <a:ext cx="2676228" cy="412402"/>
            <a:chOff x="0" y="0"/>
            <a:chExt cx="3568303" cy="54987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3568304" cy="549870"/>
            </a:xfrm>
            <a:custGeom>
              <a:avLst/>
              <a:gdLst/>
              <a:ahLst/>
              <a:cxnLst/>
              <a:rect r="r" b="b" t="t" l="l"/>
              <a:pathLst>
                <a:path h="549870" w="3568304">
                  <a:moveTo>
                    <a:pt x="0" y="0"/>
                  </a:moveTo>
                  <a:lnTo>
                    <a:pt x="3568304" y="0"/>
                  </a:lnTo>
                  <a:lnTo>
                    <a:pt x="356830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85725"/>
              <a:ext cx="356830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7.92%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7578329" y="5903714"/>
            <a:ext cx="2680990" cy="412402"/>
            <a:chOff x="0" y="0"/>
            <a:chExt cx="3574653" cy="54987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8.98%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911870" y="6480274"/>
            <a:ext cx="9605219" cy="740718"/>
            <a:chOff x="0" y="0"/>
            <a:chExt cx="12806958" cy="987623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2806934" cy="987679"/>
            </a:xfrm>
            <a:custGeom>
              <a:avLst/>
              <a:gdLst/>
              <a:ahLst/>
              <a:cxnLst/>
              <a:rect r="r" b="b" t="t" l="l"/>
              <a:pathLst>
                <a:path h="987679" w="12806934">
                  <a:moveTo>
                    <a:pt x="0" y="0"/>
                  </a:moveTo>
                  <a:lnTo>
                    <a:pt x="12806934" y="0"/>
                  </a:lnTo>
                  <a:lnTo>
                    <a:pt x="12806934" y="987679"/>
                  </a:lnTo>
                  <a:lnTo>
                    <a:pt x="0" y="987679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170980" y="6644431"/>
            <a:ext cx="2680990" cy="412402"/>
            <a:chOff x="0" y="0"/>
            <a:chExt cx="3574653" cy="54987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4377035" y="6644431"/>
            <a:ext cx="2676228" cy="412402"/>
            <a:chOff x="0" y="0"/>
            <a:chExt cx="3568303" cy="54987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3568304" cy="549870"/>
            </a:xfrm>
            <a:custGeom>
              <a:avLst/>
              <a:gdLst/>
              <a:ahLst/>
              <a:cxnLst/>
              <a:rect r="r" b="b" t="t" l="l"/>
              <a:pathLst>
                <a:path h="549870" w="3568304">
                  <a:moveTo>
                    <a:pt x="0" y="0"/>
                  </a:moveTo>
                  <a:lnTo>
                    <a:pt x="3568304" y="0"/>
                  </a:lnTo>
                  <a:lnTo>
                    <a:pt x="356830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85725"/>
              <a:ext cx="356830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6.69%</a:t>
              </a: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7578329" y="6644431"/>
            <a:ext cx="2680990" cy="412402"/>
            <a:chOff x="0" y="0"/>
            <a:chExt cx="3574653" cy="54987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7.65%</a:t>
              </a: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911870" y="7220991"/>
            <a:ext cx="9605219" cy="740718"/>
            <a:chOff x="0" y="0"/>
            <a:chExt cx="12806958" cy="987623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2806934" cy="987679"/>
            </a:xfrm>
            <a:custGeom>
              <a:avLst/>
              <a:gdLst/>
              <a:ahLst/>
              <a:cxnLst/>
              <a:rect r="r" b="b" t="t" l="l"/>
              <a:pathLst>
                <a:path h="987679" w="12806934">
                  <a:moveTo>
                    <a:pt x="0" y="0"/>
                  </a:moveTo>
                  <a:lnTo>
                    <a:pt x="12806934" y="0"/>
                  </a:lnTo>
                  <a:lnTo>
                    <a:pt x="12806934" y="987679"/>
                  </a:lnTo>
                  <a:lnTo>
                    <a:pt x="0" y="9876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91" id="91"/>
          <p:cNvGrpSpPr/>
          <p:nvPr/>
        </p:nvGrpSpPr>
        <p:grpSpPr>
          <a:xfrm rot="0">
            <a:off x="1170980" y="7385149"/>
            <a:ext cx="2680990" cy="412402"/>
            <a:chOff x="0" y="0"/>
            <a:chExt cx="3574653" cy="54987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4377035" y="7385149"/>
            <a:ext cx="2676228" cy="412402"/>
            <a:chOff x="0" y="0"/>
            <a:chExt cx="3568303" cy="54987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3568304" cy="549870"/>
            </a:xfrm>
            <a:custGeom>
              <a:avLst/>
              <a:gdLst/>
              <a:ahLst/>
              <a:cxnLst/>
              <a:rect r="r" b="b" t="t" l="l"/>
              <a:pathLst>
                <a:path h="549870" w="3568304">
                  <a:moveTo>
                    <a:pt x="0" y="0"/>
                  </a:moveTo>
                  <a:lnTo>
                    <a:pt x="3568304" y="0"/>
                  </a:lnTo>
                  <a:lnTo>
                    <a:pt x="356830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85725"/>
              <a:ext cx="356830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5.80%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7578329" y="7385149"/>
            <a:ext cx="2680990" cy="412402"/>
            <a:chOff x="0" y="0"/>
            <a:chExt cx="3574653" cy="54987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5.93%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911870" y="7961710"/>
            <a:ext cx="9605219" cy="740718"/>
            <a:chOff x="0" y="0"/>
            <a:chExt cx="12806958" cy="987623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2806934" cy="987679"/>
            </a:xfrm>
            <a:custGeom>
              <a:avLst/>
              <a:gdLst/>
              <a:ahLst/>
              <a:cxnLst/>
              <a:rect r="r" b="b" t="t" l="l"/>
              <a:pathLst>
                <a:path h="987679" w="12806934">
                  <a:moveTo>
                    <a:pt x="0" y="0"/>
                  </a:moveTo>
                  <a:lnTo>
                    <a:pt x="12806934" y="0"/>
                  </a:lnTo>
                  <a:lnTo>
                    <a:pt x="12806934" y="987679"/>
                  </a:lnTo>
                  <a:lnTo>
                    <a:pt x="0" y="987679"/>
                  </a:lnTo>
                  <a:close/>
                </a:path>
              </a:pathLst>
            </a:custGeom>
            <a:solidFill>
              <a:srgbClr val="FFFFFF">
                <a:alpha val="0"/>
              </a:srgbClr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170980" y="8125866"/>
            <a:ext cx="2680990" cy="412402"/>
            <a:chOff x="0" y="0"/>
            <a:chExt cx="3574653" cy="549870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4377035" y="8125866"/>
            <a:ext cx="2676228" cy="412402"/>
            <a:chOff x="0" y="0"/>
            <a:chExt cx="3568303" cy="549870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3568304" cy="549870"/>
            </a:xfrm>
            <a:custGeom>
              <a:avLst/>
              <a:gdLst/>
              <a:ahLst/>
              <a:cxnLst/>
              <a:rect r="r" b="b" t="t" l="l"/>
              <a:pathLst>
                <a:path h="549870" w="3568304">
                  <a:moveTo>
                    <a:pt x="0" y="0"/>
                  </a:moveTo>
                  <a:lnTo>
                    <a:pt x="3568304" y="0"/>
                  </a:lnTo>
                  <a:lnTo>
                    <a:pt x="356830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85725"/>
              <a:ext cx="356830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5.12%</a:t>
              </a: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7578329" y="8125866"/>
            <a:ext cx="2680990" cy="412402"/>
            <a:chOff x="0" y="0"/>
            <a:chExt cx="3574653" cy="549870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4.38%</a:t>
              </a: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911870" y="8702428"/>
            <a:ext cx="9605219" cy="740718"/>
            <a:chOff x="0" y="0"/>
            <a:chExt cx="12806958" cy="987623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2806934" cy="987679"/>
            </a:xfrm>
            <a:custGeom>
              <a:avLst/>
              <a:gdLst/>
              <a:ahLst/>
              <a:cxnLst/>
              <a:rect r="r" b="b" t="t" l="l"/>
              <a:pathLst>
                <a:path h="987679" w="12806934">
                  <a:moveTo>
                    <a:pt x="0" y="0"/>
                  </a:moveTo>
                  <a:lnTo>
                    <a:pt x="12806934" y="0"/>
                  </a:lnTo>
                  <a:lnTo>
                    <a:pt x="12806934" y="987679"/>
                  </a:lnTo>
                  <a:lnTo>
                    <a:pt x="0" y="9876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13" id="113"/>
          <p:cNvGrpSpPr/>
          <p:nvPr/>
        </p:nvGrpSpPr>
        <p:grpSpPr>
          <a:xfrm rot="0">
            <a:off x="1170980" y="8866585"/>
            <a:ext cx="2680990" cy="412402"/>
            <a:chOff x="0" y="0"/>
            <a:chExt cx="3574653" cy="549870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</a:p>
          </p:txBody>
        </p:sp>
      </p:grpSp>
      <p:grpSp>
        <p:nvGrpSpPr>
          <p:cNvPr name="Group 116" id="116"/>
          <p:cNvGrpSpPr/>
          <p:nvPr/>
        </p:nvGrpSpPr>
        <p:grpSpPr>
          <a:xfrm rot="0">
            <a:off x="4377035" y="8866585"/>
            <a:ext cx="2676228" cy="412402"/>
            <a:chOff x="0" y="0"/>
            <a:chExt cx="3568303" cy="549870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3568304" cy="549870"/>
            </a:xfrm>
            <a:custGeom>
              <a:avLst/>
              <a:gdLst/>
              <a:ahLst/>
              <a:cxnLst/>
              <a:rect r="r" b="b" t="t" l="l"/>
              <a:pathLst>
                <a:path h="549870" w="3568304">
                  <a:moveTo>
                    <a:pt x="0" y="0"/>
                  </a:moveTo>
                  <a:lnTo>
                    <a:pt x="3568304" y="0"/>
                  </a:lnTo>
                  <a:lnTo>
                    <a:pt x="356830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8" id="118"/>
            <p:cNvSpPr txBox="true"/>
            <p:nvPr/>
          </p:nvSpPr>
          <p:spPr>
            <a:xfrm>
              <a:off x="0" y="-85725"/>
              <a:ext cx="356830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4.58%</a:t>
              </a:r>
            </a:p>
          </p:txBody>
        </p:sp>
      </p:grpSp>
      <p:grpSp>
        <p:nvGrpSpPr>
          <p:cNvPr name="Group 119" id="119"/>
          <p:cNvGrpSpPr/>
          <p:nvPr/>
        </p:nvGrpSpPr>
        <p:grpSpPr>
          <a:xfrm rot="0">
            <a:off x="7578329" y="8866585"/>
            <a:ext cx="2680990" cy="412402"/>
            <a:chOff x="0" y="0"/>
            <a:chExt cx="3574653" cy="549870"/>
          </a:xfrm>
        </p:grpSpPr>
        <p:sp>
          <p:nvSpPr>
            <p:cNvPr name="Freeform 120" id="120"/>
            <p:cNvSpPr/>
            <p:nvPr/>
          </p:nvSpPr>
          <p:spPr>
            <a:xfrm flipH="false" flipV="false" rot="0">
              <a:off x="0" y="0"/>
              <a:ext cx="3574654" cy="549870"/>
            </a:xfrm>
            <a:custGeom>
              <a:avLst/>
              <a:gdLst/>
              <a:ahLst/>
              <a:cxnLst/>
              <a:rect r="r" b="b" t="t" l="l"/>
              <a:pathLst>
                <a:path h="549870" w="3574654">
                  <a:moveTo>
                    <a:pt x="0" y="0"/>
                  </a:moveTo>
                  <a:lnTo>
                    <a:pt x="3574654" y="0"/>
                  </a:lnTo>
                  <a:lnTo>
                    <a:pt x="3574654" y="549870"/>
                  </a:lnTo>
                  <a:lnTo>
                    <a:pt x="0" y="5498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1" id="121"/>
            <p:cNvSpPr txBox="true"/>
            <p:nvPr/>
          </p:nvSpPr>
          <p:spPr>
            <a:xfrm>
              <a:off x="0" y="-85725"/>
              <a:ext cx="3574653" cy="6355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sz="2000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3.32%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66080" y="411212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96044" y="389781"/>
            <a:ext cx="3880098" cy="442912"/>
            <a:chOff x="0" y="0"/>
            <a:chExt cx="5173463" cy="5905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3463" cy="590550"/>
            </a:xfrm>
            <a:custGeom>
              <a:avLst/>
              <a:gdLst/>
              <a:ahLst/>
              <a:cxnLst/>
              <a:rect r="r" b="b" t="t" l="l"/>
              <a:pathLst>
                <a:path h="590550" w="5173463">
                  <a:moveTo>
                    <a:pt x="0" y="0"/>
                  </a:moveTo>
                  <a:lnTo>
                    <a:pt x="5173463" y="0"/>
                  </a:lnTo>
                  <a:lnTo>
                    <a:pt x="5173463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5173463" cy="619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sz="2750">
                  <a:solidFill>
                    <a:srgbClr val="1B1B27"/>
                  </a:solidFill>
                  <a:latin typeface="Raleway"/>
                  <a:ea typeface="Raleway"/>
                  <a:cs typeface="Raleway"/>
                  <a:sym typeface="Raleway"/>
                </a:rPr>
                <a:t>Insights &amp; Interpretation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91281" y="1111449"/>
            <a:ext cx="8586639" cy="4826050"/>
            <a:chOff x="0" y="0"/>
            <a:chExt cx="11448852" cy="64347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350" y="6350"/>
              <a:ext cx="11436223" cy="6422009"/>
            </a:xfrm>
            <a:custGeom>
              <a:avLst/>
              <a:gdLst/>
              <a:ahLst/>
              <a:cxnLst/>
              <a:rect r="r" b="b" t="t" l="l"/>
              <a:pathLst>
                <a:path h="6422009" w="11436223">
                  <a:moveTo>
                    <a:pt x="0" y="79375"/>
                  </a:moveTo>
                  <a:cubicBezTo>
                    <a:pt x="0" y="35560"/>
                    <a:pt x="35560" y="0"/>
                    <a:pt x="79502" y="0"/>
                  </a:cubicBezTo>
                  <a:lnTo>
                    <a:pt x="11356721" y="0"/>
                  </a:lnTo>
                  <a:cubicBezTo>
                    <a:pt x="11400536" y="0"/>
                    <a:pt x="11436223" y="35560"/>
                    <a:pt x="11436223" y="79375"/>
                  </a:cubicBezTo>
                  <a:lnTo>
                    <a:pt x="11436223" y="6342634"/>
                  </a:lnTo>
                  <a:cubicBezTo>
                    <a:pt x="11436223" y="6386449"/>
                    <a:pt x="11400663" y="6422009"/>
                    <a:pt x="11356721" y="6422009"/>
                  </a:cubicBezTo>
                  <a:lnTo>
                    <a:pt x="79502" y="6422009"/>
                  </a:lnTo>
                  <a:cubicBezTo>
                    <a:pt x="35687" y="6422009"/>
                    <a:pt x="0" y="6386449"/>
                    <a:pt x="0" y="6342634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448923" cy="6434709"/>
            </a:xfrm>
            <a:custGeom>
              <a:avLst/>
              <a:gdLst/>
              <a:ahLst/>
              <a:cxnLst/>
              <a:rect r="r" b="b" t="t" l="l"/>
              <a:pathLst>
                <a:path h="6434709" w="11448923">
                  <a:moveTo>
                    <a:pt x="0" y="85725"/>
                  </a:moveTo>
                  <a:cubicBezTo>
                    <a:pt x="0" y="38354"/>
                    <a:pt x="38354" y="0"/>
                    <a:pt x="85852" y="0"/>
                  </a:cubicBezTo>
                  <a:lnTo>
                    <a:pt x="11363071" y="0"/>
                  </a:lnTo>
                  <a:lnTo>
                    <a:pt x="11363071" y="6350"/>
                  </a:lnTo>
                  <a:lnTo>
                    <a:pt x="11363071" y="0"/>
                  </a:lnTo>
                  <a:cubicBezTo>
                    <a:pt x="11410442" y="0"/>
                    <a:pt x="11448923" y="38354"/>
                    <a:pt x="11448923" y="85725"/>
                  </a:cubicBezTo>
                  <a:lnTo>
                    <a:pt x="11442573" y="85725"/>
                  </a:lnTo>
                  <a:lnTo>
                    <a:pt x="11448923" y="85725"/>
                  </a:lnTo>
                  <a:lnTo>
                    <a:pt x="11448923" y="6348984"/>
                  </a:lnTo>
                  <a:lnTo>
                    <a:pt x="11442573" y="6348984"/>
                  </a:lnTo>
                  <a:lnTo>
                    <a:pt x="11448923" y="6348984"/>
                  </a:lnTo>
                  <a:cubicBezTo>
                    <a:pt x="11448923" y="6396355"/>
                    <a:pt x="11410569" y="6434709"/>
                    <a:pt x="11363071" y="6434709"/>
                  </a:cubicBezTo>
                  <a:lnTo>
                    <a:pt x="11363071" y="6428359"/>
                  </a:lnTo>
                  <a:lnTo>
                    <a:pt x="11363071" y="6434709"/>
                  </a:lnTo>
                  <a:lnTo>
                    <a:pt x="85852" y="6434709"/>
                  </a:lnTo>
                  <a:lnTo>
                    <a:pt x="85852" y="6428359"/>
                  </a:lnTo>
                  <a:lnTo>
                    <a:pt x="85852" y="6434709"/>
                  </a:lnTo>
                  <a:cubicBezTo>
                    <a:pt x="38481" y="6434709"/>
                    <a:pt x="0" y="6396355"/>
                    <a:pt x="0" y="6348984"/>
                  </a:cubicBezTo>
                  <a:lnTo>
                    <a:pt x="0" y="85725"/>
                  </a:lnTo>
                  <a:lnTo>
                    <a:pt x="6350" y="85725"/>
                  </a:lnTo>
                  <a:lnTo>
                    <a:pt x="0" y="85725"/>
                  </a:lnTo>
                  <a:moveTo>
                    <a:pt x="12700" y="85725"/>
                  </a:moveTo>
                  <a:lnTo>
                    <a:pt x="12700" y="6348984"/>
                  </a:lnTo>
                  <a:lnTo>
                    <a:pt x="6350" y="6348984"/>
                  </a:lnTo>
                  <a:lnTo>
                    <a:pt x="12700" y="6348984"/>
                  </a:lnTo>
                  <a:cubicBezTo>
                    <a:pt x="12700" y="6389370"/>
                    <a:pt x="45466" y="6422009"/>
                    <a:pt x="85852" y="6422009"/>
                  </a:cubicBezTo>
                  <a:lnTo>
                    <a:pt x="11363071" y="6422009"/>
                  </a:lnTo>
                  <a:cubicBezTo>
                    <a:pt x="11403457" y="6422009"/>
                    <a:pt x="11436223" y="6389370"/>
                    <a:pt x="11436223" y="6348984"/>
                  </a:cubicBezTo>
                  <a:lnTo>
                    <a:pt x="11436223" y="85725"/>
                  </a:lnTo>
                  <a:cubicBezTo>
                    <a:pt x="11436223" y="45339"/>
                    <a:pt x="11403457" y="12700"/>
                    <a:pt x="11363071" y="12700"/>
                  </a:cubicBezTo>
                  <a:lnTo>
                    <a:pt x="85852" y="12700"/>
                  </a:lnTo>
                  <a:lnTo>
                    <a:pt x="85852" y="6350"/>
                  </a:lnTo>
                  <a:lnTo>
                    <a:pt x="85852" y="12700"/>
                  </a:lnTo>
                  <a:cubicBezTo>
                    <a:pt x="45466" y="12700"/>
                    <a:pt x="12700" y="45339"/>
                    <a:pt x="12700" y="85725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47254" y="1267420"/>
            <a:ext cx="8274695" cy="226814"/>
            <a:chOff x="0" y="0"/>
            <a:chExt cx="11032927" cy="30241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📊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Overall Fit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47254" y="1579215"/>
            <a:ext cx="8274695" cy="226814"/>
            <a:chOff x="0" y="0"/>
            <a:chExt cx="11032927" cy="3024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🔍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Fit Assessment: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47254" y="1891010"/>
            <a:ext cx="8274695" cy="226814"/>
            <a:chOff x="0" y="0"/>
            <a:chExt cx="11032927" cy="30241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Moderate deviation overall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— data isn’t a perfect fit but follows recognizable, systematic patterns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47254" y="2202805"/>
            <a:ext cx="8274695" cy="226814"/>
            <a:chOff x="0" y="0"/>
            <a:chExt cx="11032927" cy="30241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📉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Key Deviations: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47254" y="2514600"/>
            <a:ext cx="8274695" cy="226814"/>
            <a:chOff x="0" y="0"/>
            <a:chExt cx="11032927" cy="30241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Digit 1: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Largest under-representation (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-5.85%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47254" y="2790974"/>
            <a:ext cx="8274695" cy="226814"/>
            <a:chOff x="0" y="0"/>
            <a:chExt cx="11032927" cy="30241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Middle digits (2–6):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Consistently over-represented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47254" y="3067347"/>
            <a:ext cx="8274695" cy="226814"/>
            <a:chOff x="0" y="0"/>
            <a:chExt cx="11032927" cy="30241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Digit 7: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Nearly perfect fit (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+0.13%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47254" y="3343721"/>
            <a:ext cx="8274695" cy="226814"/>
            <a:chOff x="0" y="0"/>
            <a:chExt cx="11032927" cy="30241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Digits 8 &amp; 9: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Slight under-representation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47254" y="3655516"/>
            <a:ext cx="8274695" cy="226814"/>
            <a:chOff x="0" y="0"/>
            <a:chExt cx="11032927" cy="30241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📌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Overall Summary: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47254" y="3967311"/>
            <a:ext cx="8274695" cy="226814"/>
            <a:chOff x="0" y="0"/>
            <a:chExt cx="11032927" cy="30241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Moderate fit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to Benford’s Law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47254" y="4243685"/>
            <a:ext cx="8274695" cy="226814"/>
            <a:chOff x="0" y="0"/>
            <a:chExt cx="11032927" cy="30241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Systematic deviations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suggest structured data collection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647254" y="4520059"/>
            <a:ext cx="8274695" cy="226814"/>
            <a:chOff x="0" y="0"/>
            <a:chExt cx="11032927" cy="30241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Some natural alignment, especially with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digit 7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9210080" y="1111449"/>
            <a:ext cx="8586639" cy="4826050"/>
            <a:chOff x="0" y="0"/>
            <a:chExt cx="11448852" cy="643473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6350" y="6350"/>
              <a:ext cx="11436223" cy="6422009"/>
            </a:xfrm>
            <a:custGeom>
              <a:avLst/>
              <a:gdLst/>
              <a:ahLst/>
              <a:cxnLst/>
              <a:rect r="r" b="b" t="t" l="l"/>
              <a:pathLst>
                <a:path h="6422009" w="11436223">
                  <a:moveTo>
                    <a:pt x="0" y="79375"/>
                  </a:moveTo>
                  <a:cubicBezTo>
                    <a:pt x="0" y="35560"/>
                    <a:pt x="35560" y="0"/>
                    <a:pt x="79502" y="0"/>
                  </a:cubicBezTo>
                  <a:lnTo>
                    <a:pt x="11356721" y="0"/>
                  </a:lnTo>
                  <a:cubicBezTo>
                    <a:pt x="11400536" y="0"/>
                    <a:pt x="11436223" y="35560"/>
                    <a:pt x="11436223" y="79375"/>
                  </a:cubicBezTo>
                  <a:lnTo>
                    <a:pt x="11436223" y="6342634"/>
                  </a:lnTo>
                  <a:cubicBezTo>
                    <a:pt x="11436223" y="6386449"/>
                    <a:pt x="11400663" y="6422009"/>
                    <a:pt x="11356721" y="6422009"/>
                  </a:cubicBezTo>
                  <a:lnTo>
                    <a:pt x="79502" y="6422009"/>
                  </a:lnTo>
                  <a:cubicBezTo>
                    <a:pt x="35687" y="6422009"/>
                    <a:pt x="0" y="6386449"/>
                    <a:pt x="0" y="6342634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1448923" cy="6434709"/>
            </a:xfrm>
            <a:custGeom>
              <a:avLst/>
              <a:gdLst/>
              <a:ahLst/>
              <a:cxnLst/>
              <a:rect r="r" b="b" t="t" l="l"/>
              <a:pathLst>
                <a:path h="6434709" w="11448923">
                  <a:moveTo>
                    <a:pt x="0" y="85725"/>
                  </a:moveTo>
                  <a:cubicBezTo>
                    <a:pt x="0" y="38354"/>
                    <a:pt x="38354" y="0"/>
                    <a:pt x="85852" y="0"/>
                  </a:cubicBezTo>
                  <a:lnTo>
                    <a:pt x="11363071" y="0"/>
                  </a:lnTo>
                  <a:lnTo>
                    <a:pt x="11363071" y="6350"/>
                  </a:lnTo>
                  <a:lnTo>
                    <a:pt x="11363071" y="0"/>
                  </a:lnTo>
                  <a:cubicBezTo>
                    <a:pt x="11410442" y="0"/>
                    <a:pt x="11448923" y="38354"/>
                    <a:pt x="11448923" y="85725"/>
                  </a:cubicBezTo>
                  <a:lnTo>
                    <a:pt x="11442573" y="85725"/>
                  </a:lnTo>
                  <a:lnTo>
                    <a:pt x="11448923" y="85725"/>
                  </a:lnTo>
                  <a:lnTo>
                    <a:pt x="11448923" y="6348984"/>
                  </a:lnTo>
                  <a:lnTo>
                    <a:pt x="11442573" y="6348984"/>
                  </a:lnTo>
                  <a:lnTo>
                    <a:pt x="11448923" y="6348984"/>
                  </a:lnTo>
                  <a:cubicBezTo>
                    <a:pt x="11448923" y="6396355"/>
                    <a:pt x="11410569" y="6434709"/>
                    <a:pt x="11363071" y="6434709"/>
                  </a:cubicBezTo>
                  <a:lnTo>
                    <a:pt x="11363071" y="6428359"/>
                  </a:lnTo>
                  <a:lnTo>
                    <a:pt x="11363071" y="6434709"/>
                  </a:lnTo>
                  <a:lnTo>
                    <a:pt x="85852" y="6434709"/>
                  </a:lnTo>
                  <a:lnTo>
                    <a:pt x="85852" y="6428359"/>
                  </a:lnTo>
                  <a:lnTo>
                    <a:pt x="85852" y="6434709"/>
                  </a:lnTo>
                  <a:cubicBezTo>
                    <a:pt x="38481" y="6434709"/>
                    <a:pt x="0" y="6396355"/>
                    <a:pt x="0" y="6348984"/>
                  </a:cubicBezTo>
                  <a:lnTo>
                    <a:pt x="0" y="85725"/>
                  </a:lnTo>
                  <a:lnTo>
                    <a:pt x="6350" y="85725"/>
                  </a:lnTo>
                  <a:lnTo>
                    <a:pt x="0" y="85725"/>
                  </a:lnTo>
                  <a:moveTo>
                    <a:pt x="12700" y="85725"/>
                  </a:moveTo>
                  <a:lnTo>
                    <a:pt x="12700" y="6348984"/>
                  </a:lnTo>
                  <a:lnTo>
                    <a:pt x="6350" y="6348984"/>
                  </a:lnTo>
                  <a:lnTo>
                    <a:pt x="12700" y="6348984"/>
                  </a:lnTo>
                  <a:cubicBezTo>
                    <a:pt x="12700" y="6389370"/>
                    <a:pt x="45466" y="6422009"/>
                    <a:pt x="85852" y="6422009"/>
                  </a:cubicBezTo>
                  <a:lnTo>
                    <a:pt x="11363071" y="6422009"/>
                  </a:lnTo>
                  <a:cubicBezTo>
                    <a:pt x="11403457" y="6422009"/>
                    <a:pt x="11436223" y="6389370"/>
                    <a:pt x="11436223" y="6348984"/>
                  </a:cubicBezTo>
                  <a:lnTo>
                    <a:pt x="11436223" y="85725"/>
                  </a:lnTo>
                  <a:cubicBezTo>
                    <a:pt x="11436223" y="45339"/>
                    <a:pt x="11403457" y="12700"/>
                    <a:pt x="11363071" y="12700"/>
                  </a:cubicBezTo>
                  <a:lnTo>
                    <a:pt x="85852" y="12700"/>
                  </a:lnTo>
                  <a:lnTo>
                    <a:pt x="85852" y="6350"/>
                  </a:lnTo>
                  <a:lnTo>
                    <a:pt x="85852" y="12700"/>
                  </a:lnTo>
                  <a:cubicBezTo>
                    <a:pt x="45466" y="12700"/>
                    <a:pt x="12700" y="45339"/>
                    <a:pt x="12700" y="85725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name="Group 51" id="51"/>
          <p:cNvGrpSpPr/>
          <p:nvPr/>
        </p:nvGrpSpPr>
        <p:grpSpPr>
          <a:xfrm rot="0">
            <a:off x="9366051" y="1267420"/>
            <a:ext cx="8274695" cy="226814"/>
            <a:chOff x="0" y="0"/>
            <a:chExt cx="11032927" cy="30241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📊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Deviations &amp; Observations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366051" y="1579215"/>
            <a:ext cx="8274695" cy="226814"/>
            <a:chOff x="0" y="0"/>
            <a:chExt cx="11032927" cy="30241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⚠️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Moderate Deviations: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366051" y="1891010"/>
            <a:ext cx="8274695" cy="226814"/>
            <a:chOff x="0" y="0"/>
            <a:chExt cx="11032927" cy="30241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Data shows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systematic deviations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from Benford’s Law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366051" y="2167384"/>
            <a:ext cx="8274695" cy="226814"/>
            <a:chOff x="0" y="0"/>
            <a:chExt cx="11032927" cy="30241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First Digit (1):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366051" y="2443757"/>
            <a:ext cx="8274695" cy="226814"/>
            <a:chOff x="0" y="0"/>
            <a:chExt cx="11032927" cy="302418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63" indent="-196288" lvl="2">
                <a:lnSpc>
                  <a:spcPts val="1750"/>
                </a:lnSpc>
                <a:buFont typeface="Arial"/>
                <a:buChar char="⚬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Under-represented by -5.85%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9366051" y="2720131"/>
            <a:ext cx="8274695" cy="226814"/>
            <a:chOff x="0" y="0"/>
            <a:chExt cx="11032927" cy="30241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63" indent="-196288" lvl="2">
                <a:lnSpc>
                  <a:spcPts val="1750"/>
                </a:lnSpc>
                <a:buFont typeface="Arial"/>
                <a:buChar char="⚬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Expected: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30.10%,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Actual: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24.25%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9366051" y="2996505"/>
            <a:ext cx="8274695" cy="226814"/>
            <a:chOff x="0" y="0"/>
            <a:chExt cx="11032927" cy="302418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63" indent="-196288" lvl="2">
                <a:lnSpc>
                  <a:spcPts val="1750"/>
                </a:lnSpc>
                <a:buFont typeface="Arial"/>
                <a:buChar char="⚬"/>
              </a:pPr>
              <a:r>
                <a:rPr lang="en-US" sz="1062" i="true">
                  <a:solidFill>
                    <a:srgbClr val="3C3939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Possible cause: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Measurement thresholds or rounding practices</a:t>
              </a:r>
            </a:p>
          </p:txBody>
        </p:sp>
      </p:grpSp>
      <p:grpSp>
        <p:nvGrpSpPr>
          <p:cNvPr name="Group 72" id="72"/>
          <p:cNvGrpSpPr/>
          <p:nvPr/>
        </p:nvGrpSpPr>
        <p:grpSpPr>
          <a:xfrm rot="0">
            <a:off x="9366051" y="3272879"/>
            <a:ext cx="8274695" cy="226814"/>
            <a:chOff x="0" y="0"/>
            <a:chExt cx="11032927" cy="30241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Middle Digits (2–6):</a:t>
              </a:r>
            </a:p>
          </p:txBody>
        </p:sp>
      </p:grpSp>
      <p:grpSp>
        <p:nvGrpSpPr>
          <p:cNvPr name="Group 75" id="75"/>
          <p:cNvGrpSpPr/>
          <p:nvPr/>
        </p:nvGrpSpPr>
        <p:grpSpPr>
          <a:xfrm rot="0">
            <a:off x="9366051" y="3549254"/>
            <a:ext cx="8274695" cy="226814"/>
            <a:chOff x="0" y="0"/>
            <a:chExt cx="11032927" cy="302418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63" indent="-196288" lvl="2">
                <a:lnSpc>
                  <a:spcPts val="1750"/>
                </a:lnSpc>
                <a:buFont typeface="Arial"/>
                <a:buChar char="⚬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Consistently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over-represented</a:t>
              </a: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9366051" y="3825627"/>
            <a:ext cx="8274695" cy="226814"/>
            <a:chOff x="0" y="0"/>
            <a:chExt cx="11032927" cy="302418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63" indent="-196288" lvl="2">
                <a:lnSpc>
                  <a:spcPts val="1750"/>
                </a:lnSpc>
                <a:buFont typeface="Arial"/>
                <a:buChar char="⚬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Largest in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digit 3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(+2.15%)</a:t>
              </a: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366051" y="4102001"/>
            <a:ext cx="8274695" cy="226814"/>
            <a:chOff x="0" y="0"/>
            <a:chExt cx="11032927" cy="302418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63" indent="-196288" lvl="2">
                <a:lnSpc>
                  <a:spcPts val="1750"/>
                </a:lnSpc>
                <a:buFont typeface="Arial"/>
                <a:buChar char="⚬"/>
              </a:pPr>
              <a:r>
                <a:rPr lang="en-US" sz="1062" i="true">
                  <a:solidFill>
                    <a:srgbClr val="3C3939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Suggests clustering in measurements</a:t>
              </a: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9366051" y="4413796"/>
            <a:ext cx="8274695" cy="226814"/>
            <a:chOff x="0" y="0"/>
            <a:chExt cx="11032927" cy="302418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✅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Minor Deviations:</a:t>
              </a: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9366051" y="4725591"/>
            <a:ext cx="8274695" cy="226814"/>
            <a:chOff x="0" y="0"/>
            <a:chExt cx="11032927" cy="302418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Digit 7: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9366051" y="5001965"/>
            <a:ext cx="8274695" cy="226814"/>
            <a:chOff x="0" y="0"/>
            <a:chExt cx="11032927" cy="302418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63" indent="-196288" lvl="2">
                <a:lnSpc>
                  <a:spcPts val="1750"/>
                </a:lnSpc>
                <a:buFont typeface="Arial"/>
                <a:buChar char="⚬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Closest to expected value</a:t>
              </a:r>
            </a:p>
          </p:txBody>
        </p:sp>
      </p:grpSp>
      <p:grpSp>
        <p:nvGrpSpPr>
          <p:cNvPr name="Group 93" id="93"/>
          <p:cNvGrpSpPr/>
          <p:nvPr/>
        </p:nvGrpSpPr>
        <p:grpSpPr>
          <a:xfrm rot="0">
            <a:off x="9366051" y="5278339"/>
            <a:ext cx="8274695" cy="226814"/>
            <a:chOff x="0" y="0"/>
            <a:chExt cx="11032927" cy="302418"/>
          </a:xfrm>
        </p:grpSpPr>
        <p:sp>
          <p:nvSpPr>
            <p:cNvPr name="Freeform 94" id="94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5" id="95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63" indent="-196288" lvl="2">
                <a:lnSpc>
                  <a:spcPts val="1750"/>
                </a:lnSpc>
                <a:buFont typeface="Arial"/>
                <a:buChar char="⚬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Deviation: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+0.13%</a:t>
              </a:r>
            </a:p>
          </p:txBody>
        </p:sp>
      </p:grpSp>
      <p:grpSp>
        <p:nvGrpSpPr>
          <p:cNvPr name="Group 96" id="96"/>
          <p:cNvGrpSpPr/>
          <p:nvPr/>
        </p:nvGrpSpPr>
        <p:grpSpPr>
          <a:xfrm rot="0">
            <a:off x="9366051" y="5554712"/>
            <a:ext cx="8274695" cy="226814"/>
            <a:chOff x="0" y="0"/>
            <a:chExt cx="11032927" cy="302418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8" id="98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88863" indent="-196288" lvl="2">
                <a:lnSpc>
                  <a:spcPts val="1750"/>
                </a:lnSpc>
                <a:buFont typeface="Arial"/>
                <a:buChar char="⚬"/>
              </a:pPr>
              <a:r>
                <a:rPr lang="en-US" sz="1062" i="true">
                  <a:solidFill>
                    <a:srgbClr val="3C3939"/>
                  </a:solidFill>
                  <a:latin typeface="Roboto Italics"/>
                  <a:ea typeface="Roboto Italics"/>
                  <a:cs typeface="Roboto Italics"/>
                  <a:sym typeface="Roboto Italics"/>
                </a:rPr>
                <a:t>Indicates natural occurrence at this level</a:t>
              </a:r>
            </a:p>
          </p:txBody>
        </p:sp>
      </p:grpSp>
      <p:grpSp>
        <p:nvGrpSpPr>
          <p:cNvPr name="Group 99" id="99"/>
          <p:cNvGrpSpPr/>
          <p:nvPr/>
        </p:nvGrpSpPr>
        <p:grpSpPr>
          <a:xfrm rot="0">
            <a:off x="491281" y="6069658"/>
            <a:ext cx="8586639" cy="5314950"/>
            <a:chOff x="0" y="0"/>
            <a:chExt cx="11448852" cy="7086600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6350" y="6350"/>
              <a:ext cx="11436096" cy="7073900"/>
            </a:xfrm>
            <a:custGeom>
              <a:avLst/>
              <a:gdLst/>
              <a:ahLst/>
              <a:cxnLst/>
              <a:rect r="r" b="b" t="t" l="l"/>
              <a:pathLst>
                <a:path h="7073900" w="11436096">
                  <a:moveTo>
                    <a:pt x="0" y="79375"/>
                  </a:moveTo>
                  <a:cubicBezTo>
                    <a:pt x="0" y="35560"/>
                    <a:pt x="35560" y="0"/>
                    <a:pt x="79375" y="0"/>
                  </a:cubicBezTo>
                  <a:lnTo>
                    <a:pt x="11356721" y="0"/>
                  </a:lnTo>
                  <a:cubicBezTo>
                    <a:pt x="11400536" y="0"/>
                    <a:pt x="11436096" y="35560"/>
                    <a:pt x="11436096" y="79375"/>
                  </a:cubicBezTo>
                  <a:lnTo>
                    <a:pt x="11436096" y="6994525"/>
                  </a:lnTo>
                  <a:cubicBezTo>
                    <a:pt x="11436096" y="7038340"/>
                    <a:pt x="11400536" y="7073900"/>
                    <a:pt x="11356721" y="7073900"/>
                  </a:cubicBezTo>
                  <a:lnTo>
                    <a:pt x="79375" y="7073900"/>
                  </a:lnTo>
                  <a:cubicBezTo>
                    <a:pt x="35560" y="7073900"/>
                    <a:pt x="0" y="7038340"/>
                    <a:pt x="0" y="6994525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1448796" cy="7086600"/>
            </a:xfrm>
            <a:custGeom>
              <a:avLst/>
              <a:gdLst/>
              <a:ahLst/>
              <a:cxnLst/>
              <a:rect r="r" b="b" t="t" l="l"/>
              <a:pathLst>
                <a:path h="7086600" w="11448796">
                  <a:moveTo>
                    <a:pt x="0" y="85725"/>
                  </a:moveTo>
                  <a:cubicBezTo>
                    <a:pt x="0" y="38354"/>
                    <a:pt x="38354" y="0"/>
                    <a:pt x="85725" y="0"/>
                  </a:cubicBezTo>
                  <a:lnTo>
                    <a:pt x="11363071" y="0"/>
                  </a:lnTo>
                  <a:lnTo>
                    <a:pt x="11363071" y="6350"/>
                  </a:lnTo>
                  <a:lnTo>
                    <a:pt x="11363071" y="0"/>
                  </a:lnTo>
                  <a:cubicBezTo>
                    <a:pt x="11410442" y="0"/>
                    <a:pt x="11448796" y="38354"/>
                    <a:pt x="11448796" y="85725"/>
                  </a:cubicBezTo>
                  <a:lnTo>
                    <a:pt x="11442446" y="85725"/>
                  </a:lnTo>
                  <a:lnTo>
                    <a:pt x="11448796" y="85725"/>
                  </a:lnTo>
                  <a:lnTo>
                    <a:pt x="11448796" y="7000875"/>
                  </a:lnTo>
                  <a:lnTo>
                    <a:pt x="11442446" y="7000875"/>
                  </a:lnTo>
                  <a:lnTo>
                    <a:pt x="11448796" y="7000875"/>
                  </a:lnTo>
                  <a:cubicBezTo>
                    <a:pt x="11448796" y="7048246"/>
                    <a:pt x="11410442" y="7086600"/>
                    <a:pt x="11363071" y="7086600"/>
                  </a:cubicBezTo>
                  <a:lnTo>
                    <a:pt x="11363071" y="7080250"/>
                  </a:lnTo>
                  <a:lnTo>
                    <a:pt x="11363071" y="7086600"/>
                  </a:lnTo>
                  <a:lnTo>
                    <a:pt x="85725" y="7086600"/>
                  </a:lnTo>
                  <a:lnTo>
                    <a:pt x="85725" y="7080250"/>
                  </a:lnTo>
                  <a:lnTo>
                    <a:pt x="85725" y="7086600"/>
                  </a:lnTo>
                  <a:cubicBezTo>
                    <a:pt x="38354" y="7086600"/>
                    <a:pt x="0" y="7048246"/>
                    <a:pt x="0" y="7000875"/>
                  </a:cubicBezTo>
                  <a:lnTo>
                    <a:pt x="0" y="85725"/>
                  </a:lnTo>
                  <a:lnTo>
                    <a:pt x="6350" y="85725"/>
                  </a:lnTo>
                  <a:lnTo>
                    <a:pt x="0" y="85725"/>
                  </a:lnTo>
                  <a:moveTo>
                    <a:pt x="12700" y="85725"/>
                  </a:moveTo>
                  <a:lnTo>
                    <a:pt x="12700" y="7000875"/>
                  </a:lnTo>
                  <a:lnTo>
                    <a:pt x="6350" y="7000875"/>
                  </a:lnTo>
                  <a:lnTo>
                    <a:pt x="12700" y="7000875"/>
                  </a:lnTo>
                  <a:cubicBezTo>
                    <a:pt x="12700" y="7041261"/>
                    <a:pt x="45466" y="7073900"/>
                    <a:pt x="85725" y="7073900"/>
                  </a:cubicBezTo>
                  <a:lnTo>
                    <a:pt x="11363071" y="7073900"/>
                  </a:lnTo>
                  <a:cubicBezTo>
                    <a:pt x="11403457" y="7073900"/>
                    <a:pt x="11436096" y="7041261"/>
                    <a:pt x="11436096" y="7000875"/>
                  </a:cubicBezTo>
                  <a:lnTo>
                    <a:pt x="11436096" y="85725"/>
                  </a:lnTo>
                  <a:cubicBezTo>
                    <a:pt x="11436096" y="45339"/>
                    <a:pt x="11403330" y="12700"/>
                    <a:pt x="11363071" y="12700"/>
                  </a:cubicBezTo>
                  <a:lnTo>
                    <a:pt x="85725" y="12700"/>
                  </a:lnTo>
                  <a:lnTo>
                    <a:pt x="85725" y="6350"/>
                  </a:lnTo>
                  <a:lnTo>
                    <a:pt x="85725" y="12700"/>
                  </a:lnTo>
                  <a:cubicBezTo>
                    <a:pt x="45466" y="12700"/>
                    <a:pt x="12700" y="45339"/>
                    <a:pt x="12700" y="85725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647254" y="6225629"/>
            <a:ext cx="8274695" cy="226814"/>
            <a:chOff x="0" y="0"/>
            <a:chExt cx="11032927" cy="302418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4" id="104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📊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Possible Causes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647254" y="6537424"/>
            <a:ext cx="8274695" cy="226814"/>
            <a:chOff x="0" y="0"/>
            <a:chExt cx="11032927" cy="302418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🏙️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Data Collection Methods:</a:t>
              </a: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647254" y="6849219"/>
            <a:ext cx="8274695" cy="226814"/>
            <a:chOff x="0" y="0"/>
            <a:chExt cx="11032927" cy="302418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0" id="110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Measurement equipment calibration ranges</a:t>
              </a: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647254" y="7125592"/>
            <a:ext cx="8274695" cy="226814"/>
            <a:chOff x="0" y="0"/>
            <a:chExt cx="11032927" cy="302418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Rounding or truncation practices</a:t>
              </a: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647254" y="7401966"/>
            <a:ext cx="8274695" cy="226814"/>
            <a:chOff x="0" y="0"/>
            <a:chExt cx="11032927" cy="302418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6" id="116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Standardized measurement protocols</a:t>
              </a: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647254" y="7713761"/>
            <a:ext cx="8274695" cy="226814"/>
            <a:chOff x="0" y="0"/>
            <a:chExt cx="11032927" cy="302418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🌿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Environmental Factors:</a:t>
              </a: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647254" y="8025556"/>
            <a:ext cx="8274695" cy="226814"/>
            <a:chOff x="0" y="0"/>
            <a:chExt cx="11032927" cy="302418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Pollution level reporting thresholds</a:t>
              </a: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647254" y="8301930"/>
            <a:ext cx="8274695" cy="226814"/>
            <a:chOff x="0" y="0"/>
            <a:chExt cx="11032927" cy="302418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5" id="125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Natural limits in pollutant concentrations</a:t>
              </a: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647254" y="8578304"/>
            <a:ext cx="8274695" cy="226814"/>
            <a:chOff x="0" y="0"/>
            <a:chExt cx="11032927" cy="302418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Regulatory compliance targets</a:t>
              </a: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647254" y="8890099"/>
            <a:ext cx="8274695" cy="226814"/>
            <a:chOff x="0" y="0"/>
            <a:chExt cx="11032927" cy="302418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1" id="131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⚙️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Technical Reasons:</a:t>
              </a:r>
            </a:p>
          </p:txBody>
        </p:sp>
      </p:grpSp>
      <p:grpSp>
        <p:nvGrpSpPr>
          <p:cNvPr name="Group 132" id="132"/>
          <p:cNvGrpSpPr/>
          <p:nvPr/>
        </p:nvGrpSpPr>
        <p:grpSpPr>
          <a:xfrm rot="0">
            <a:off x="647254" y="9201894"/>
            <a:ext cx="8274695" cy="226814"/>
            <a:chOff x="0" y="0"/>
            <a:chExt cx="11032927" cy="302418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Instrument precision limits</a:t>
              </a: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647254" y="9478267"/>
            <a:ext cx="8274695" cy="226814"/>
            <a:chOff x="0" y="0"/>
            <a:chExt cx="11032927" cy="302418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Systematic measurement intervals</a:t>
              </a:r>
            </a:p>
          </p:txBody>
        </p:sp>
      </p:grpSp>
      <p:grpSp>
        <p:nvGrpSpPr>
          <p:cNvPr name="Group 138" id="138"/>
          <p:cNvGrpSpPr/>
          <p:nvPr/>
        </p:nvGrpSpPr>
        <p:grpSpPr>
          <a:xfrm rot="0">
            <a:off x="647254" y="9754641"/>
            <a:ext cx="8274695" cy="226814"/>
            <a:chOff x="0" y="0"/>
            <a:chExt cx="11032927" cy="302418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0" id="140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Data processing and cleaning methods</a:t>
              </a: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647254" y="10066436"/>
            <a:ext cx="8274695" cy="226814"/>
            <a:chOff x="0" y="0"/>
            <a:chExt cx="11032927" cy="302418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3" id="143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📌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Other Factors:</a:t>
              </a: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647254" y="10378231"/>
            <a:ext cx="8274695" cy="226814"/>
            <a:chOff x="0" y="0"/>
            <a:chExt cx="11032927" cy="302418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6" id="146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Urban pollution clustering</a:t>
              </a:r>
            </a:p>
          </p:txBody>
        </p:sp>
      </p:grpSp>
      <p:grpSp>
        <p:nvGrpSpPr>
          <p:cNvPr name="Group 147" id="147"/>
          <p:cNvGrpSpPr/>
          <p:nvPr/>
        </p:nvGrpSpPr>
        <p:grpSpPr>
          <a:xfrm rot="0">
            <a:off x="647254" y="10654605"/>
            <a:ext cx="8274695" cy="226814"/>
            <a:chOff x="0" y="0"/>
            <a:chExt cx="11032927" cy="302418"/>
          </a:xfrm>
        </p:grpSpPr>
        <p:sp>
          <p:nvSpPr>
            <p:cNvPr name="Freeform 148" id="148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9" id="149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Seasonal variations affecting pollutant levels</a:t>
              </a:r>
            </a:p>
          </p:txBody>
        </p:sp>
      </p:grpSp>
      <p:grpSp>
        <p:nvGrpSpPr>
          <p:cNvPr name="Group 150" id="150"/>
          <p:cNvGrpSpPr/>
          <p:nvPr/>
        </p:nvGrpSpPr>
        <p:grpSpPr>
          <a:xfrm rot="0">
            <a:off x="9210080" y="6069658"/>
            <a:ext cx="8586639" cy="5314950"/>
            <a:chOff x="0" y="0"/>
            <a:chExt cx="11448852" cy="7086600"/>
          </a:xfrm>
        </p:grpSpPr>
        <p:sp>
          <p:nvSpPr>
            <p:cNvPr name="Freeform 151" id="151"/>
            <p:cNvSpPr/>
            <p:nvPr/>
          </p:nvSpPr>
          <p:spPr>
            <a:xfrm flipH="false" flipV="false" rot="0">
              <a:off x="6350" y="6350"/>
              <a:ext cx="11436096" cy="7073900"/>
            </a:xfrm>
            <a:custGeom>
              <a:avLst/>
              <a:gdLst/>
              <a:ahLst/>
              <a:cxnLst/>
              <a:rect r="r" b="b" t="t" l="l"/>
              <a:pathLst>
                <a:path h="7073900" w="11436096">
                  <a:moveTo>
                    <a:pt x="0" y="79375"/>
                  </a:moveTo>
                  <a:cubicBezTo>
                    <a:pt x="0" y="35560"/>
                    <a:pt x="35560" y="0"/>
                    <a:pt x="79375" y="0"/>
                  </a:cubicBezTo>
                  <a:lnTo>
                    <a:pt x="11356721" y="0"/>
                  </a:lnTo>
                  <a:cubicBezTo>
                    <a:pt x="11400536" y="0"/>
                    <a:pt x="11436096" y="35560"/>
                    <a:pt x="11436096" y="79375"/>
                  </a:cubicBezTo>
                  <a:lnTo>
                    <a:pt x="11436096" y="6994525"/>
                  </a:lnTo>
                  <a:cubicBezTo>
                    <a:pt x="11436096" y="7038340"/>
                    <a:pt x="11400536" y="7073900"/>
                    <a:pt x="11356721" y="7073900"/>
                  </a:cubicBezTo>
                  <a:lnTo>
                    <a:pt x="79375" y="7073900"/>
                  </a:lnTo>
                  <a:cubicBezTo>
                    <a:pt x="35560" y="7073900"/>
                    <a:pt x="0" y="7038340"/>
                    <a:pt x="0" y="6994525"/>
                  </a:cubicBezTo>
                  <a:close/>
                </a:path>
              </a:pathLst>
            </a:custGeom>
            <a:solidFill>
              <a:srgbClr val="E1E1EA"/>
            </a:solidFill>
          </p:spPr>
        </p:sp>
        <p:sp>
          <p:nvSpPr>
            <p:cNvPr name="Freeform 152" id="152"/>
            <p:cNvSpPr/>
            <p:nvPr/>
          </p:nvSpPr>
          <p:spPr>
            <a:xfrm flipH="false" flipV="false" rot="0">
              <a:off x="0" y="0"/>
              <a:ext cx="11448796" cy="7086600"/>
            </a:xfrm>
            <a:custGeom>
              <a:avLst/>
              <a:gdLst/>
              <a:ahLst/>
              <a:cxnLst/>
              <a:rect r="r" b="b" t="t" l="l"/>
              <a:pathLst>
                <a:path h="7086600" w="11448796">
                  <a:moveTo>
                    <a:pt x="0" y="85725"/>
                  </a:moveTo>
                  <a:cubicBezTo>
                    <a:pt x="0" y="38354"/>
                    <a:pt x="38354" y="0"/>
                    <a:pt x="85725" y="0"/>
                  </a:cubicBezTo>
                  <a:lnTo>
                    <a:pt x="11363071" y="0"/>
                  </a:lnTo>
                  <a:lnTo>
                    <a:pt x="11363071" y="6350"/>
                  </a:lnTo>
                  <a:lnTo>
                    <a:pt x="11363071" y="0"/>
                  </a:lnTo>
                  <a:cubicBezTo>
                    <a:pt x="11410442" y="0"/>
                    <a:pt x="11448796" y="38354"/>
                    <a:pt x="11448796" y="85725"/>
                  </a:cubicBezTo>
                  <a:lnTo>
                    <a:pt x="11442446" y="85725"/>
                  </a:lnTo>
                  <a:lnTo>
                    <a:pt x="11448796" y="85725"/>
                  </a:lnTo>
                  <a:lnTo>
                    <a:pt x="11448796" y="7000875"/>
                  </a:lnTo>
                  <a:lnTo>
                    <a:pt x="11442446" y="7000875"/>
                  </a:lnTo>
                  <a:lnTo>
                    <a:pt x="11448796" y="7000875"/>
                  </a:lnTo>
                  <a:cubicBezTo>
                    <a:pt x="11448796" y="7048246"/>
                    <a:pt x="11410442" y="7086600"/>
                    <a:pt x="11363071" y="7086600"/>
                  </a:cubicBezTo>
                  <a:lnTo>
                    <a:pt x="11363071" y="7080250"/>
                  </a:lnTo>
                  <a:lnTo>
                    <a:pt x="11363071" y="7086600"/>
                  </a:lnTo>
                  <a:lnTo>
                    <a:pt x="85725" y="7086600"/>
                  </a:lnTo>
                  <a:lnTo>
                    <a:pt x="85725" y="7080250"/>
                  </a:lnTo>
                  <a:lnTo>
                    <a:pt x="85725" y="7086600"/>
                  </a:lnTo>
                  <a:cubicBezTo>
                    <a:pt x="38354" y="7086600"/>
                    <a:pt x="0" y="7048246"/>
                    <a:pt x="0" y="7000875"/>
                  </a:cubicBezTo>
                  <a:lnTo>
                    <a:pt x="0" y="85725"/>
                  </a:lnTo>
                  <a:lnTo>
                    <a:pt x="6350" y="85725"/>
                  </a:lnTo>
                  <a:lnTo>
                    <a:pt x="0" y="85725"/>
                  </a:lnTo>
                  <a:moveTo>
                    <a:pt x="12700" y="85725"/>
                  </a:moveTo>
                  <a:lnTo>
                    <a:pt x="12700" y="7000875"/>
                  </a:lnTo>
                  <a:lnTo>
                    <a:pt x="6350" y="7000875"/>
                  </a:lnTo>
                  <a:lnTo>
                    <a:pt x="12700" y="7000875"/>
                  </a:lnTo>
                  <a:cubicBezTo>
                    <a:pt x="12700" y="7041261"/>
                    <a:pt x="45466" y="7073900"/>
                    <a:pt x="85725" y="7073900"/>
                  </a:cubicBezTo>
                  <a:lnTo>
                    <a:pt x="11363071" y="7073900"/>
                  </a:lnTo>
                  <a:cubicBezTo>
                    <a:pt x="11403457" y="7073900"/>
                    <a:pt x="11436096" y="7041261"/>
                    <a:pt x="11436096" y="7000875"/>
                  </a:cubicBezTo>
                  <a:lnTo>
                    <a:pt x="11436096" y="85725"/>
                  </a:lnTo>
                  <a:cubicBezTo>
                    <a:pt x="11436096" y="45339"/>
                    <a:pt x="11403330" y="12700"/>
                    <a:pt x="11363071" y="12700"/>
                  </a:cubicBezTo>
                  <a:lnTo>
                    <a:pt x="85725" y="12700"/>
                  </a:lnTo>
                  <a:lnTo>
                    <a:pt x="85725" y="6350"/>
                  </a:lnTo>
                  <a:lnTo>
                    <a:pt x="85725" y="12700"/>
                  </a:lnTo>
                  <a:cubicBezTo>
                    <a:pt x="45466" y="12700"/>
                    <a:pt x="12700" y="45339"/>
                    <a:pt x="12700" y="85725"/>
                  </a:cubicBezTo>
                  <a:close/>
                </a:path>
              </a:pathLst>
            </a:custGeom>
            <a:solidFill>
              <a:srgbClr val="C7C7D0"/>
            </a:solidFill>
          </p:spPr>
        </p:sp>
      </p:grpSp>
      <p:grpSp>
        <p:nvGrpSpPr>
          <p:cNvPr name="Group 153" id="153"/>
          <p:cNvGrpSpPr/>
          <p:nvPr/>
        </p:nvGrpSpPr>
        <p:grpSpPr>
          <a:xfrm rot="0">
            <a:off x="9366051" y="6225629"/>
            <a:ext cx="8274695" cy="226814"/>
            <a:chOff x="0" y="0"/>
            <a:chExt cx="11032927" cy="302418"/>
          </a:xfrm>
        </p:grpSpPr>
        <p:sp>
          <p:nvSpPr>
            <p:cNvPr name="Freeform 154" id="154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5" id="155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📊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Significance &amp; Insights</a:t>
              </a:r>
            </a:p>
          </p:txBody>
        </p:sp>
      </p:grpSp>
      <p:grpSp>
        <p:nvGrpSpPr>
          <p:cNvPr name="Group 156" id="156"/>
          <p:cNvGrpSpPr/>
          <p:nvPr/>
        </p:nvGrpSpPr>
        <p:grpSpPr>
          <a:xfrm rot="0">
            <a:off x="9366051" y="6537424"/>
            <a:ext cx="8274695" cy="226814"/>
            <a:chOff x="0" y="0"/>
            <a:chExt cx="11032927" cy="302418"/>
          </a:xfrm>
        </p:grpSpPr>
        <p:sp>
          <p:nvSpPr>
            <p:cNvPr name="Freeform 157" id="157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8" id="158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📍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Dataset Coverage:</a:t>
              </a:r>
            </a:p>
          </p:txBody>
        </p:sp>
      </p:grpSp>
      <p:grpSp>
        <p:nvGrpSpPr>
          <p:cNvPr name="Group 159" id="159"/>
          <p:cNvGrpSpPr/>
          <p:nvPr/>
        </p:nvGrpSpPr>
        <p:grpSpPr>
          <a:xfrm rot="0">
            <a:off x="9366051" y="6849219"/>
            <a:ext cx="8274695" cy="226814"/>
            <a:chOff x="0" y="0"/>
            <a:chExt cx="11032927" cy="302418"/>
          </a:xfrm>
        </p:grpSpPr>
        <p:sp>
          <p:nvSpPr>
            <p:cNvPr name="Freeform 160" id="160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1" id="161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3,168 records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across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255 cities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532 states</a:t>
              </a: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9366051" y="7125592"/>
            <a:ext cx="8274695" cy="226814"/>
            <a:chOff x="0" y="0"/>
            <a:chExt cx="11032927" cy="302418"/>
          </a:xfrm>
        </p:grpSpPr>
        <p:sp>
          <p:nvSpPr>
            <p:cNvPr name="Freeform 163" id="163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4" id="164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Data from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7 monitoring stations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, up to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2025</a:t>
              </a:r>
            </a:p>
          </p:txBody>
        </p:sp>
      </p:grpSp>
      <p:grpSp>
        <p:nvGrpSpPr>
          <p:cNvPr name="Group 165" id="165"/>
          <p:cNvGrpSpPr/>
          <p:nvPr/>
        </p:nvGrpSpPr>
        <p:grpSpPr>
          <a:xfrm rot="0">
            <a:off x="9366051" y="7437387"/>
            <a:ext cx="8274695" cy="226814"/>
            <a:chOff x="0" y="0"/>
            <a:chExt cx="11032927" cy="302418"/>
          </a:xfrm>
        </p:grpSpPr>
        <p:sp>
          <p:nvSpPr>
            <p:cNvPr name="Freeform 166" id="166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7" id="167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📊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Data Quality:</a:t>
              </a:r>
            </a:p>
          </p:txBody>
        </p:sp>
      </p:grpSp>
      <p:grpSp>
        <p:nvGrpSpPr>
          <p:cNvPr name="Group 168" id="168"/>
          <p:cNvGrpSpPr/>
          <p:nvPr/>
        </p:nvGrpSpPr>
        <p:grpSpPr>
          <a:xfrm rot="0">
            <a:off x="9366051" y="7749182"/>
            <a:ext cx="8274695" cy="226814"/>
            <a:chOff x="0" y="0"/>
            <a:chExt cx="11032927" cy="302418"/>
          </a:xfrm>
        </p:grpSpPr>
        <p:sp>
          <p:nvSpPr>
            <p:cNvPr name="Freeform 169" id="169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0" id="170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Complete, well-structured data with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11 attributes</a:t>
              </a:r>
            </a:p>
          </p:txBody>
        </p:sp>
      </p:grpSp>
      <p:grpSp>
        <p:nvGrpSpPr>
          <p:cNvPr name="Group 171" id="171"/>
          <p:cNvGrpSpPr/>
          <p:nvPr/>
        </p:nvGrpSpPr>
        <p:grpSpPr>
          <a:xfrm rot="0">
            <a:off x="9366051" y="8025556"/>
            <a:ext cx="8274695" cy="226814"/>
            <a:chOff x="0" y="0"/>
            <a:chExt cx="11032927" cy="302418"/>
          </a:xfrm>
        </p:grpSpPr>
        <p:sp>
          <p:nvSpPr>
            <p:cNvPr name="Freeform 172" id="172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3" id="173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Consistent formats and accurate geographic coverage</a:t>
              </a:r>
            </a:p>
          </p:txBody>
        </p:sp>
      </p:grpSp>
      <p:grpSp>
        <p:nvGrpSpPr>
          <p:cNvPr name="Group 174" id="174"/>
          <p:cNvGrpSpPr/>
          <p:nvPr/>
        </p:nvGrpSpPr>
        <p:grpSpPr>
          <a:xfrm rot="0">
            <a:off x="9366051" y="8337351"/>
            <a:ext cx="8274695" cy="226814"/>
            <a:chOff x="0" y="0"/>
            <a:chExt cx="11032927" cy="302418"/>
          </a:xfrm>
        </p:grpSpPr>
        <p:sp>
          <p:nvSpPr>
            <p:cNvPr name="Freeform 175" id="175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6" id="176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💨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Measurement Patterns:</a:t>
              </a: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9366051" y="8649146"/>
            <a:ext cx="8274695" cy="226814"/>
            <a:chOff x="0" y="0"/>
            <a:chExt cx="11032927" cy="302418"/>
          </a:xfrm>
        </p:grpSpPr>
        <p:sp>
          <p:nvSpPr>
            <p:cNvPr name="Freeform 178" id="178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9" id="179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Tracks multiple pollutants (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NO₂, SO₂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, etc.)</a:t>
              </a:r>
            </a:p>
          </p:txBody>
        </p:sp>
      </p:grpSp>
      <p:grpSp>
        <p:nvGrpSpPr>
          <p:cNvPr name="Group 180" id="180"/>
          <p:cNvGrpSpPr/>
          <p:nvPr/>
        </p:nvGrpSpPr>
        <p:grpSpPr>
          <a:xfrm rot="0">
            <a:off x="9366051" y="8925520"/>
            <a:ext cx="8274695" cy="226814"/>
            <a:chOff x="0" y="0"/>
            <a:chExt cx="11032927" cy="302418"/>
          </a:xfrm>
        </p:grpSpPr>
        <p:sp>
          <p:nvSpPr>
            <p:cNvPr name="Freeform 181" id="181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2" id="182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Standardized min, max, avg readings at regular intervals</a:t>
              </a:r>
            </a:p>
          </p:txBody>
        </p:sp>
      </p:grpSp>
      <p:grpSp>
        <p:nvGrpSpPr>
          <p:cNvPr name="Group 183" id="183"/>
          <p:cNvGrpSpPr/>
          <p:nvPr/>
        </p:nvGrpSpPr>
        <p:grpSpPr>
          <a:xfrm rot="0">
            <a:off x="9366051" y="9237315"/>
            <a:ext cx="8274695" cy="226814"/>
            <a:chOff x="0" y="0"/>
            <a:chExt cx="11032927" cy="302418"/>
          </a:xfrm>
        </p:grpSpPr>
        <p:sp>
          <p:nvSpPr>
            <p:cNvPr name="Freeform 184" id="184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5" id="185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📈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Benford’s Analysis Insights:</a:t>
              </a:r>
            </a:p>
          </p:txBody>
        </p:sp>
      </p:grpSp>
      <p:grpSp>
        <p:nvGrpSpPr>
          <p:cNvPr name="Group 186" id="186"/>
          <p:cNvGrpSpPr/>
          <p:nvPr/>
        </p:nvGrpSpPr>
        <p:grpSpPr>
          <a:xfrm rot="0">
            <a:off x="9366051" y="9549110"/>
            <a:ext cx="8274695" cy="226814"/>
            <a:chOff x="0" y="0"/>
            <a:chExt cx="11032927" cy="302418"/>
          </a:xfrm>
        </p:grpSpPr>
        <p:sp>
          <p:nvSpPr>
            <p:cNvPr name="Freeform 187" id="187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8" id="188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Systematic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deviation in digit 1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(24.25% vs 30.10%)</a:t>
              </a:r>
            </a:p>
          </p:txBody>
        </p:sp>
      </p:grpSp>
      <p:grpSp>
        <p:nvGrpSpPr>
          <p:cNvPr name="Group 189" id="189"/>
          <p:cNvGrpSpPr/>
          <p:nvPr/>
        </p:nvGrpSpPr>
        <p:grpSpPr>
          <a:xfrm rot="0">
            <a:off x="9366051" y="9825484"/>
            <a:ext cx="8274695" cy="226814"/>
            <a:chOff x="0" y="0"/>
            <a:chExt cx="11032927" cy="302418"/>
          </a:xfrm>
        </p:grpSpPr>
        <p:sp>
          <p:nvSpPr>
            <p:cNvPr name="Freeform 190" id="190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1" id="191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Middle digits over-represented</a:t>
              </a: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9366051" y="10101857"/>
            <a:ext cx="8274695" cy="226814"/>
            <a:chOff x="0" y="0"/>
            <a:chExt cx="11032927" cy="302418"/>
          </a:xfrm>
        </p:grpSpPr>
        <p:sp>
          <p:nvSpPr>
            <p:cNvPr name="Freeform 193" id="193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4" id="194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Digit 7 naturally aligned</a:t>
              </a:r>
            </a:p>
          </p:txBody>
        </p:sp>
      </p:grpSp>
      <p:grpSp>
        <p:nvGrpSpPr>
          <p:cNvPr name="Group 195" id="195"/>
          <p:cNvGrpSpPr/>
          <p:nvPr/>
        </p:nvGrpSpPr>
        <p:grpSpPr>
          <a:xfrm rot="0">
            <a:off x="9366051" y="10413652"/>
            <a:ext cx="8274695" cy="226814"/>
            <a:chOff x="0" y="0"/>
            <a:chExt cx="11032927" cy="302418"/>
          </a:xfrm>
        </p:grpSpPr>
        <p:sp>
          <p:nvSpPr>
            <p:cNvPr name="Freeform 196" id="196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7" id="197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750"/>
                </a:lnSpc>
              </a:pPr>
              <a:r>
                <a:rPr lang="en-US" sz="1062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🌏</a:t>
              </a:r>
              <a:r>
                <a:rPr lang="en-US" sz="1062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 Environmental &amp; Analytical Value:</a:t>
              </a:r>
            </a:p>
          </p:txBody>
        </p:sp>
      </p:grpSp>
      <p:grpSp>
        <p:nvGrpSpPr>
          <p:cNvPr name="Group 198" id="198"/>
          <p:cNvGrpSpPr/>
          <p:nvPr/>
        </p:nvGrpSpPr>
        <p:grpSpPr>
          <a:xfrm rot="0">
            <a:off x="9366051" y="10725447"/>
            <a:ext cx="8274695" cy="226814"/>
            <a:chOff x="0" y="0"/>
            <a:chExt cx="11032927" cy="302418"/>
          </a:xfrm>
        </p:grpSpPr>
        <p:sp>
          <p:nvSpPr>
            <p:cNvPr name="Freeform 199" id="199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0" id="200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Supports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policy decisions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air quality monitoring</a:t>
              </a:r>
            </a:p>
          </p:txBody>
        </p:sp>
      </p:grpSp>
      <p:grpSp>
        <p:nvGrpSpPr>
          <p:cNvPr name="Group 201" id="201"/>
          <p:cNvGrpSpPr/>
          <p:nvPr/>
        </p:nvGrpSpPr>
        <p:grpSpPr>
          <a:xfrm rot="0">
            <a:off x="9366051" y="11001821"/>
            <a:ext cx="8274695" cy="226814"/>
            <a:chOff x="0" y="0"/>
            <a:chExt cx="11032927" cy="302418"/>
          </a:xfrm>
        </p:grpSpPr>
        <p:sp>
          <p:nvSpPr>
            <p:cNvPr name="Freeform 202" id="202"/>
            <p:cNvSpPr/>
            <p:nvPr/>
          </p:nvSpPr>
          <p:spPr>
            <a:xfrm flipH="false" flipV="false" rot="0">
              <a:off x="0" y="0"/>
              <a:ext cx="11032927" cy="302418"/>
            </a:xfrm>
            <a:custGeom>
              <a:avLst/>
              <a:gdLst/>
              <a:ahLst/>
              <a:cxnLst/>
              <a:rect r="r" b="b" t="t" l="l"/>
              <a:pathLst>
                <a:path h="302418" w="11032927">
                  <a:moveTo>
                    <a:pt x="0" y="0"/>
                  </a:moveTo>
                  <a:lnTo>
                    <a:pt x="11032927" y="0"/>
                  </a:lnTo>
                  <a:lnTo>
                    <a:pt x="11032927" y="302418"/>
                  </a:lnTo>
                  <a:lnTo>
                    <a:pt x="0" y="3024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3" id="203"/>
            <p:cNvSpPr txBox="true"/>
            <p:nvPr/>
          </p:nvSpPr>
          <p:spPr>
            <a:xfrm>
              <a:off x="0" y="-57150"/>
              <a:ext cx="11032927" cy="35956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160238" indent="-80119" lvl="1">
                <a:lnSpc>
                  <a:spcPts val="1750"/>
                </a:lnSpc>
                <a:buFont typeface="Arial"/>
                <a:buChar char="•"/>
              </a:pP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Enables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trend analysis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geographic</a:t>
              </a:r>
              <a:r>
                <a:rPr lang="en-US" sz="106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and </a:t>
              </a:r>
              <a:r>
                <a:rPr lang="en-US" b="true" sz="1062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temporal insights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1598562"/>
            <a:ext cx="5670649" cy="718245"/>
            <a:chOff x="0" y="0"/>
            <a:chExt cx="7560865" cy="9576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60865" cy="957660"/>
            </a:xfrm>
            <a:custGeom>
              <a:avLst/>
              <a:gdLst/>
              <a:ahLst/>
              <a:cxnLst/>
              <a:rect r="r" b="b" t="t" l="l"/>
              <a:pathLst>
                <a:path h="957660" w="7560865">
                  <a:moveTo>
                    <a:pt x="0" y="0"/>
                  </a:moveTo>
                  <a:lnTo>
                    <a:pt x="7560865" y="0"/>
                  </a:lnTo>
                  <a:lnTo>
                    <a:pt x="7560865" y="957660"/>
                  </a:lnTo>
                  <a:lnTo>
                    <a:pt x="0" y="9576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7560865" cy="9862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62"/>
                </a:lnSpc>
              </a:pPr>
              <a:r>
                <a:rPr lang="en-US" sz="4437">
                  <a:solidFill>
                    <a:srgbClr val="000000"/>
                  </a:solidFill>
                  <a:latin typeface="Raleway"/>
                  <a:ea typeface="Raleway"/>
                  <a:cs typeface="Raleway"/>
                  <a:sym typeface="Raleway"/>
                </a:rPr>
                <a:t>📊</a:t>
              </a:r>
              <a:r>
                <a:rPr lang="en-US" sz="4437">
                  <a:solidFill>
                    <a:srgbClr val="1B1B27"/>
                  </a:solidFill>
                  <a:latin typeface="Raleway"/>
                  <a:ea typeface="Raleway"/>
                  <a:cs typeface="Raleway"/>
                  <a:sym typeface="Raleway"/>
                </a:rPr>
                <a:t> Conclusion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2883842"/>
            <a:ext cx="16303526" cy="453629"/>
            <a:chOff x="0" y="0"/>
            <a:chExt cx="21738035" cy="6048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21738035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b="true" sz="2187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AQI data shows a moderate fit with Benford’s Law</a:t>
              </a: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, with systematic deviations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3436590"/>
            <a:ext cx="16303526" cy="907256"/>
            <a:chOff x="0" y="0"/>
            <a:chExt cx="21738035" cy="12096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738034" cy="1209675"/>
            </a:xfrm>
            <a:custGeom>
              <a:avLst/>
              <a:gdLst/>
              <a:ahLst/>
              <a:cxnLst/>
              <a:rect r="r" b="b" t="t" l="l"/>
              <a:pathLst>
                <a:path h="1209675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21738035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Highlights </a:t>
              </a:r>
              <a:r>
                <a:rPr lang="en-US" b="true" sz="2187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consistent measurement patterns</a:t>
              </a: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likely due to </a:t>
              </a:r>
              <a:r>
                <a:rPr lang="en-US" b="true" sz="2187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reporting practices, environmental thresholds, and instrument constraints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92238" y="4442966"/>
            <a:ext cx="16303526" cy="453629"/>
            <a:chOff x="0" y="0"/>
            <a:chExt cx="21738035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1738034" cy="604838"/>
            </a:xfrm>
            <a:custGeom>
              <a:avLst/>
              <a:gdLst/>
              <a:ahLst/>
              <a:cxnLst/>
              <a:rect r="r" b="b" t="t" l="l"/>
              <a:pathLst>
                <a:path h="604838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0"/>
              <a:ext cx="21738035" cy="70008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Confirms </a:t>
              </a:r>
              <a:r>
                <a:rPr lang="en-US" b="true" sz="2187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hidden trends in air quality data distribution behavior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2238" y="4995714"/>
            <a:ext cx="16303526" cy="907256"/>
            <a:chOff x="0" y="0"/>
            <a:chExt cx="21738035" cy="12096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738034" cy="1209675"/>
            </a:xfrm>
            <a:custGeom>
              <a:avLst/>
              <a:gdLst/>
              <a:ahLst/>
              <a:cxnLst/>
              <a:rect r="r" b="b" t="t" l="l"/>
              <a:pathLst>
                <a:path h="1209675" w="21738034">
                  <a:moveTo>
                    <a:pt x="0" y="0"/>
                  </a:moveTo>
                  <a:lnTo>
                    <a:pt x="21738034" y="0"/>
                  </a:lnTo>
                  <a:lnTo>
                    <a:pt x="21738034" y="1209675"/>
                  </a:lnTo>
                  <a:lnTo>
                    <a:pt x="0" y="12096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95250"/>
              <a:ext cx="21738035" cy="13049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Demonstrates potential for </a:t>
              </a:r>
              <a:r>
                <a:rPr lang="en-US" b="true" sz="2187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using Benford’s analysis as a diagnostic tool</a:t>
              </a: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for </a:t>
              </a:r>
              <a:r>
                <a:rPr lang="en-US" b="true" sz="2187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data quality assessment and anomaly detection</a:t>
              </a:r>
              <a:r>
                <a:rPr lang="en-US" sz="218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in environmental monitoring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CECF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>
                <a:alpha val="90196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33289" y="805755"/>
            <a:ext cx="4051399" cy="446485"/>
            <a:chOff x="0" y="0"/>
            <a:chExt cx="5401865" cy="59531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01865" cy="595313"/>
            </a:xfrm>
            <a:custGeom>
              <a:avLst/>
              <a:gdLst/>
              <a:ahLst/>
              <a:cxnLst/>
              <a:rect r="r" b="b" t="t" l="l"/>
              <a:pathLst>
                <a:path h="595313" w="5401865">
                  <a:moveTo>
                    <a:pt x="0" y="0"/>
                  </a:moveTo>
                  <a:lnTo>
                    <a:pt x="5401865" y="0"/>
                  </a:lnTo>
                  <a:lnTo>
                    <a:pt x="5401865" y="595313"/>
                  </a:lnTo>
                  <a:lnTo>
                    <a:pt x="0" y="595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401865" cy="6334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 b="true">
                  <a:solidFill>
                    <a:srgbClr val="1B1B27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Individual contributions</a:t>
              </a:r>
            </a:p>
          </p:txBody>
        </p:sp>
      </p:grpSp>
      <p:sp>
        <p:nvSpPr>
          <p:cNvPr name="Freeform 9" id="9" descr="preencoded.png"/>
          <p:cNvSpPr/>
          <p:nvPr/>
        </p:nvSpPr>
        <p:spPr>
          <a:xfrm flipH="false" flipV="false" rot="0">
            <a:off x="833289" y="1728341"/>
            <a:ext cx="4155281" cy="952351"/>
          </a:xfrm>
          <a:custGeom>
            <a:avLst/>
            <a:gdLst/>
            <a:ahLst/>
            <a:cxnLst/>
            <a:rect r="r" b="b" t="t" l="l"/>
            <a:pathLst>
              <a:path h="952351" w="4155281">
                <a:moveTo>
                  <a:pt x="0" y="0"/>
                </a:moveTo>
                <a:lnTo>
                  <a:pt x="4155281" y="0"/>
                </a:lnTo>
                <a:lnTo>
                  <a:pt x="4155281" y="952352"/>
                </a:lnTo>
                <a:lnTo>
                  <a:pt x="0" y="952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" r="0" b="-36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71265" y="3037731"/>
            <a:ext cx="3571577" cy="446485"/>
            <a:chOff x="0" y="0"/>
            <a:chExt cx="4762103" cy="5953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62104" cy="595313"/>
            </a:xfrm>
            <a:custGeom>
              <a:avLst/>
              <a:gdLst/>
              <a:ahLst/>
              <a:cxnLst/>
              <a:rect r="r" b="b" t="t" l="l"/>
              <a:pathLst>
                <a:path h="595313" w="4762104">
                  <a:moveTo>
                    <a:pt x="0" y="0"/>
                  </a:moveTo>
                  <a:lnTo>
                    <a:pt x="4762104" y="0"/>
                  </a:lnTo>
                  <a:lnTo>
                    <a:pt x="4762104" y="595313"/>
                  </a:lnTo>
                  <a:lnTo>
                    <a:pt x="0" y="595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762103" cy="6334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A N Pavan Sai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71265" y="3626941"/>
            <a:ext cx="3679329" cy="304800"/>
            <a:chOff x="0" y="0"/>
            <a:chExt cx="4905772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905772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4905772" cy="473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74"/>
                </a:lnSpc>
              </a:pPr>
              <a:r>
                <a:rPr lang="en-US" sz="1437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Data Preparation &amp; Cleaning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71265" y="4074467"/>
            <a:ext cx="3679329" cy="304800"/>
            <a:chOff x="0" y="0"/>
            <a:chExt cx="4905772" cy="4064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905772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85725"/>
              <a:ext cx="4905772" cy="49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Understand the dataset structure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71265" y="4462462"/>
            <a:ext cx="3679329" cy="304800"/>
            <a:chOff x="0" y="0"/>
            <a:chExt cx="4905772" cy="4064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905772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4905772" cy="49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Handle missing values / NaNs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71265" y="4850458"/>
            <a:ext cx="3679329" cy="304800"/>
            <a:chOff x="0" y="0"/>
            <a:chExt cx="4905772" cy="40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905772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85725"/>
              <a:ext cx="4905772" cy="49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Convert data types as required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71265" y="5238452"/>
            <a:ext cx="3679329" cy="609600"/>
            <a:chOff x="0" y="0"/>
            <a:chExt cx="4905772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905772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85725"/>
              <a:ext cx="4905772" cy="898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Ensure data is in clean, numeric format for analysis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71265" y="5990779"/>
            <a:ext cx="3679329" cy="609600"/>
            <a:chOff x="0" y="0"/>
            <a:chExt cx="4905772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905772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66675"/>
              <a:ext cx="4905772" cy="8794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74"/>
                </a:lnSpc>
              </a:pPr>
              <a:r>
                <a:rPr lang="en-US" sz="1437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Delivered:</a:t>
              </a:r>
              <a:r>
                <a:rPr lang="en-US" sz="143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Cleaned, structured dataset ready for feature extraction</a:t>
              </a:r>
            </a:p>
          </p:txBody>
        </p:sp>
      </p:grpSp>
      <p:sp>
        <p:nvSpPr>
          <p:cNvPr name="Freeform 31" id="31" descr="preencoded.png"/>
          <p:cNvSpPr/>
          <p:nvPr/>
        </p:nvSpPr>
        <p:spPr>
          <a:xfrm flipH="false" flipV="false" rot="0">
            <a:off x="4988570" y="1728341"/>
            <a:ext cx="4155430" cy="952351"/>
          </a:xfrm>
          <a:custGeom>
            <a:avLst/>
            <a:gdLst/>
            <a:ahLst/>
            <a:cxnLst/>
            <a:rect r="r" b="b" t="t" l="l"/>
            <a:pathLst>
              <a:path h="952351" w="4155430">
                <a:moveTo>
                  <a:pt x="0" y="0"/>
                </a:moveTo>
                <a:lnTo>
                  <a:pt x="4155430" y="0"/>
                </a:lnTo>
                <a:lnTo>
                  <a:pt x="4155430" y="952352"/>
                </a:lnTo>
                <a:lnTo>
                  <a:pt x="0" y="9523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" r="0" b="-38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5226546" y="3037731"/>
            <a:ext cx="3571577" cy="446485"/>
            <a:chOff x="0" y="0"/>
            <a:chExt cx="4762103" cy="595313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762104" cy="595313"/>
            </a:xfrm>
            <a:custGeom>
              <a:avLst/>
              <a:gdLst/>
              <a:ahLst/>
              <a:cxnLst/>
              <a:rect r="r" b="b" t="t" l="l"/>
              <a:pathLst>
                <a:path h="595313" w="4762104">
                  <a:moveTo>
                    <a:pt x="0" y="0"/>
                  </a:moveTo>
                  <a:lnTo>
                    <a:pt x="4762104" y="0"/>
                  </a:lnTo>
                  <a:lnTo>
                    <a:pt x="4762104" y="595313"/>
                  </a:lnTo>
                  <a:lnTo>
                    <a:pt x="0" y="595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4762103" cy="6334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Patel Parthkumar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226546" y="3626941"/>
            <a:ext cx="3679477" cy="304800"/>
            <a:chOff x="0" y="0"/>
            <a:chExt cx="4905970" cy="4064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905970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4905970" cy="473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74"/>
                </a:lnSpc>
              </a:pPr>
              <a:r>
                <a:rPr lang="en-US" sz="1437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Feature Extraction &amp; Frequency Analysis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5226546" y="4074467"/>
            <a:ext cx="3679477" cy="609600"/>
            <a:chOff x="0" y="0"/>
            <a:chExt cx="490597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905970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85725"/>
              <a:ext cx="4905970" cy="898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Create a function to extract the first digit from each numeric value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5226546" y="4767262"/>
            <a:ext cx="3679477" cy="609600"/>
            <a:chOff x="0" y="0"/>
            <a:chExt cx="490597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4905970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85725"/>
              <a:ext cx="4905970" cy="898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Calculate frequency of each first digit (1–9)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5226546" y="5460058"/>
            <a:ext cx="3679477" cy="609600"/>
            <a:chOff x="0" y="0"/>
            <a:chExt cx="490597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4905970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85725"/>
              <a:ext cx="4905970" cy="898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Normalize frequencies using relative proportions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5226546" y="6212384"/>
            <a:ext cx="3679477" cy="609600"/>
            <a:chOff x="0" y="0"/>
            <a:chExt cx="490597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905970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66675"/>
              <a:ext cx="4905970" cy="8794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74"/>
                </a:lnSpc>
              </a:pPr>
              <a:r>
                <a:rPr lang="en-US" sz="1437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Delivered:</a:t>
              </a:r>
              <a:r>
                <a:rPr lang="en-US" sz="143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Observed frequency distribution of first digits</a:t>
              </a:r>
            </a:p>
          </p:txBody>
        </p:sp>
      </p:grpSp>
      <p:sp>
        <p:nvSpPr>
          <p:cNvPr name="Freeform 50" id="50" descr="preencoded.png"/>
          <p:cNvSpPr/>
          <p:nvPr/>
        </p:nvSpPr>
        <p:spPr>
          <a:xfrm flipH="false" flipV="false" rot="0">
            <a:off x="9144000" y="1728341"/>
            <a:ext cx="4155281" cy="952351"/>
          </a:xfrm>
          <a:custGeom>
            <a:avLst/>
            <a:gdLst/>
            <a:ahLst/>
            <a:cxnLst/>
            <a:rect r="r" b="b" t="t" l="l"/>
            <a:pathLst>
              <a:path h="952351" w="4155281">
                <a:moveTo>
                  <a:pt x="0" y="0"/>
                </a:moveTo>
                <a:lnTo>
                  <a:pt x="4155281" y="0"/>
                </a:lnTo>
                <a:lnTo>
                  <a:pt x="4155281" y="952352"/>
                </a:lnTo>
                <a:lnTo>
                  <a:pt x="0" y="9523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6" r="0" b="-36"/>
            </a:stretch>
          </a:blipFill>
        </p:spPr>
      </p:sp>
      <p:grpSp>
        <p:nvGrpSpPr>
          <p:cNvPr name="Group 51" id="51"/>
          <p:cNvGrpSpPr/>
          <p:nvPr/>
        </p:nvGrpSpPr>
        <p:grpSpPr>
          <a:xfrm rot="0">
            <a:off x="9381976" y="3037731"/>
            <a:ext cx="3571578" cy="446485"/>
            <a:chOff x="0" y="0"/>
            <a:chExt cx="4762103" cy="59531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762104" cy="595313"/>
            </a:xfrm>
            <a:custGeom>
              <a:avLst/>
              <a:gdLst/>
              <a:ahLst/>
              <a:cxnLst/>
              <a:rect r="r" b="b" t="t" l="l"/>
              <a:pathLst>
                <a:path h="595313" w="4762104">
                  <a:moveTo>
                    <a:pt x="0" y="0"/>
                  </a:moveTo>
                  <a:lnTo>
                    <a:pt x="4762104" y="0"/>
                  </a:lnTo>
                  <a:lnTo>
                    <a:pt x="4762104" y="595313"/>
                  </a:lnTo>
                  <a:lnTo>
                    <a:pt x="0" y="595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762103" cy="6334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Patel HariKrushn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381976" y="3626941"/>
            <a:ext cx="3679329" cy="304800"/>
            <a:chOff x="0" y="0"/>
            <a:chExt cx="4905772" cy="4064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905772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4905772" cy="473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74"/>
                </a:lnSpc>
              </a:pPr>
              <a:r>
                <a:rPr lang="en-US" sz="1437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Benford’s Law Calculation &amp; Visualization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381976" y="4074467"/>
            <a:ext cx="3679329" cy="609600"/>
            <a:chOff x="0" y="0"/>
            <a:chExt cx="4905772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905772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85725"/>
              <a:ext cx="4905772" cy="898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Compute theoretical Benford’s Law distribution (log10(1 + 1/d))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381976" y="4767262"/>
            <a:ext cx="3679329" cy="609600"/>
            <a:chOff x="0" y="0"/>
            <a:chExt cx="4905772" cy="812800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4905772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85725"/>
              <a:ext cx="4905772" cy="898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Compare observed vs expected frequencies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381976" y="5460058"/>
            <a:ext cx="3679329" cy="609600"/>
            <a:chOff x="0" y="0"/>
            <a:chExt cx="4905772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4905772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85725"/>
              <a:ext cx="4905772" cy="898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Create grouped bar charts (e.g., with Plotly/Matplotlib)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9381976" y="6152852"/>
            <a:ext cx="3679329" cy="304800"/>
            <a:chOff x="0" y="0"/>
            <a:chExt cx="4905772" cy="4064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4905772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85725"/>
              <a:ext cx="4905772" cy="49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Highlight deviations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9381976" y="6600379"/>
            <a:ext cx="3679329" cy="609600"/>
            <a:chOff x="0" y="0"/>
            <a:chExt cx="4905772" cy="8128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4905772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772">
                  <a:moveTo>
                    <a:pt x="0" y="0"/>
                  </a:moveTo>
                  <a:lnTo>
                    <a:pt x="4905772" y="0"/>
                  </a:lnTo>
                  <a:lnTo>
                    <a:pt x="490577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1" id="71"/>
            <p:cNvSpPr txBox="true"/>
            <p:nvPr/>
          </p:nvSpPr>
          <p:spPr>
            <a:xfrm>
              <a:off x="0" y="-66675"/>
              <a:ext cx="4905772" cy="8794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74"/>
                </a:lnSpc>
              </a:pPr>
              <a:r>
                <a:rPr lang="en-US" sz="1437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Delivered:</a:t>
              </a:r>
              <a:r>
                <a:rPr lang="en-US" sz="143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Visuals comparing AQI data with Benford’s expected pattern</a:t>
              </a:r>
            </a:p>
          </p:txBody>
        </p:sp>
      </p:grpSp>
      <p:sp>
        <p:nvSpPr>
          <p:cNvPr name="Freeform 72" id="72" descr="preencoded.png"/>
          <p:cNvSpPr/>
          <p:nvPr/>
        </p:nvSpPr>
        <p:spPr>
          <a:xfrm flipH="false" flipV="false" rot="0">
            <a:off x="13299281" y="1728341"/>
            <a:ext cx="4155430" cy="952351"/>
          </a:xfrm>
          <a:custGeom>
            <a:avLst/>
            <a:gdLst/>
            <a:ahLst/>
            <a:cxnLst/>
            <a:rect r="r" b="b" t="t" l="l"/>
            <a:pathLst>
              <a:path h="952351" w="4155430">
                <a:moveTo>
                  <a:pt x="0" y="0"/>
                </a:moveTo>
                <a:lnTo>
                  <a:pt x="4155430" y="0"/>
                </a:lnTo>
                <a:lnTo>
                  <a:pt x="4155430" y="952352"/>
                </a:lnTo>
                <a:lnTo>
                  <a:pt x="0" y="9523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8" r="0" b="-38"/>
            </a:stretch>
          </a:blipFill>
        </p:spPr>
      </p:sp>
      <p:grpSp>
        <p:nvGrpSpPr>
          <p:cNvPr name="Group 73" id="73"/>
          <p:cNvGrpSpPr/>
          <p:nvPr/>
        </p:nvGrpSpPr>
        <p:grpSpPr>
          <a:xfrm rot="0">
            <a:off x="13537257" y="3037731"/>
            <a:ext cx="3571577" cy="446485"/>
            <a:chOff x="0" y="0"/>
            <a:chExt cx="4762103" cy="595313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4762104" cy="595313"/>
            </a:xfrm>
            <a:custGeom>
              <a:avLst/>
              <a:gdLst/>
              <a:ahLst/>
              <a:cxnLst/>
              <a:rect r="r" b="b" t="t" l="l"/>
              <a:pathLst>
                <a:path h="595313" w="4762104">
                  <a:moveTo>
                    <a:pt x="0" y="0"/>
                  </a:moveTo>
                  <a:lnTo>
                    <a:pt x="4762104" y="0"/>
                  </a:lnTo>
                  <a:lnTo>
                    <a:pt x="4762104" y="595313"/>
                  </a:lnTo>
                  <a:lnTo>
                    <a:pt x="0" y="5953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38100"/>
              <a:ext cx="4762103" cy="63341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00"/>
                </a:lnSpc>
              </a:pPr>
              <a:r>
                <a:rPr lang="en-US" sz="2750">
                  <a:solidFill>
                    <a:srgbClr val="3C3939"/>
                  </a:solidFill>
                  <a:latin typeface="Raleway"/>
                  <a:ea typeface="Raleway"/>
                  <a:cs typeface="Raleway"/>
                  <a:sym typeface="Raleway"/>
                </a:rPr>
                <a:t>Vidhit T S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13537257" y="3626941"/>
            <a:ext cx="3679477" cy="304800"/>
            <a:chOff x="0" y="0"/>
            <a:chExt cx="4905970" cy="40640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4905970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66675"/>
              <a:ext cx="4905970" cy="473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74"/>
                </a:lnSpc>
              </a:pPr>
              <a:r>
                <a:rPr lang="en-US" sz="1437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EDA, Insights, Interpretation &amp; Conclusion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13537257" y="4074467"/>
            <a:ext cx="3679477" cy="304800"/>
            <a:chOff x="0" y="0"/>
            <a:chExt cx="4905970" cy="40640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4905970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85725"/>
              <a:ext cx="4905970" cy="49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Perform additional EDA:</a:t>
              </a: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13537257" y="4462462"/>
            <a:ext cx="3679477" cy="609600"/>
            <a:chOff x="0" y="0"/>
            <a:chExt cx="4905970" cy="812800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4905970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85725"/>
              <a:ext cx="4905970" cy="898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01973" indent="-233991" lvl="2">
                <a:lnSpc>
                  <a:spcPts val="2937"/>
                </a:lnSpc>
                <a:buFont typeface="Arial"/>
                <a:buChar char="⚬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Summary statistics of AQI data (min, max, avg values)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13537257" y="5155258"/>
            <a:ext cx="3679477" cy="304800"/>
            <a:chOff x="0" y="0"/>
            <a:chExt cx="4905970" cy="40640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4905970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85725"/>
              <a:ext cx="4905970" cy="49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01973" indent="-233991" lvl="2">
                <a:lnSpc>
                  <a:spcPts val="2937"/>
                </a:lnSpc>
                <a:buFont typeface="Arial"/>
                <a:buChar char="⚬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City/state-wise AQI distribution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3537257" y="5543252"/>
            <a:ext cx="3679477" cy="304800"/>
            <a:chOff x="0" y="0"/>
            <a:chExt cx="4905970" cy="406400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4905970" cy="406400"/>
            </a:xfrm>
            <a:custGeom>
              <a:avLst/>
              <a:gdLst/>
              <a:ahLst/>
              <a:cxnLst/>
              <a:rect r="r" b="b" t="t" l="l"/>
              <a:pathLst>
                <a:path h="4064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-85725"/>
              <a:ext cx="4905970" cy="4921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01973" indent="-233991" lvl="2">
                <a:lnSpc>
                  <a:spcPts val="2937"/>
                </a:lnSpc>
                <a:buFont typeface="Arial"/>
                <a:buChar char="⚬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Most/least polluted cities</a:t>
              </a: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13537257" y="5931247"/>
            <a:ext cx="3679477" cy="609600"/>
            <a:chOff x="0" y="0"/>
            <a:chExt cx="4905970" cy="812800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4905970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-85725"/>
              <a:ext cx="4905970" cy="898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Identify key deviations and patterns from Benford’s analysis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13537257" y="6624042"/>
            <a:ext cx="3679477" cy="609600"/>
            <a:chOff x="0" y="0"/>
            <a:chExt cx="4905970" cy="812800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4905970" cy="812800"/>
            </a:xfrm>
            <a:custGeom>
              <a:avLst/>
              <a:gdLst/>
              <a:ahLst/>
              <a:cxnLst/>
              <a:rect r="r" b="b" t="t" l="l"/>
              <a:pathLst>
                <a:path h="8128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85725"/>
              <a:ext cx="4905970" cy="898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273348" indent="-136674" lvl="1">
                <a:lnSpc>
                  <a:spcPts val="2937"/>
                </a:lnSpc>
                <a:buFont typeface="Arial"/>
                <a:buChar char="•"/>
              </a:pPr>
              <a:r>
                <a:rPr lang="en-US" sz="1812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Create final PPT slides and compile the report/notebook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13537257" y="7376369"/>
            <a:ext cx="3679477" cy="914400"/>
            <a:chOff x="0" y="0"/>
            <a:chExt cx="4905970" cy="12192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4905970" cy="1219200"/>
            </a:xfrm>
            <a:custGeom>
              <a:avLst/>
              <a:gdLst/>
              <a:ahLst/>
              <a:cxnLst/>
              <a:rect r="r" b="b" t="t" l="l"/>
              <a:pathLst>
                <a:path h="1219200" w="4905970">
                  <a:moveTo>
                    <a:pt x="0" y="0"/>
                  </a:moveTo>
                  <a:lnTo>
                    <a:pt x="4905970" y="0"/>
                  </a:lnTo>
                  <a:lnTo>
                    <a:pt x="4905970" y="1219200"/>
                  </a:lnTo>
                  <a:lnTo>
                    <a:pt x="0" y="1219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66675"/>
              <a:ext cx="4905970" cy="12858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374"/>
                </a:lnSpc>
              </a:pPr>
              <a:r>
                <a:rPr lang="en-US" sz="1437" b="true">
                  <a:solidFill>
                    <a:srgbClr val="3C3939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Delivered:</a:t>
              </a:r>
              <a:r>
                <a:rPr lang="en-US" sz="1437">
                  <a:solidFill>
                    <a:srgbClr val="3C3939"/>
                  </a:solidFill>
                  <a:latin typeface="Roboto"/>
                  <a:ea typeface="Roboto"/>
                  <a:cs typeface="Roboto"/>
                  <a:sym typeface="Roboto"/>
                </a:rPr>
                <a:t> EDA visualizations, insights summary, conclusion, and final presentation</a:t>
              </a: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833289" y="8885784"/>
            <a:ext cx="7986712" cy="595312"/>
            <a:chOff x="0" y="0"/>
            <a:chExt cx="10648950" cy="793750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10648950" cy="793750"/>
            </a:xfrm>
            <a:custGeom>
              <a:avLst/>
              <a:gdLst/>
              <a:ahLst/>
              <a:cxnLst/>
              <a:rect r="r" b="b" t="t" l="l"/>
              <a:pathLst>
                <a:path h="793750" w="10648950">
                  <a:moveTo>
                    <a:pt x="0" y="0"/>
                  </a:moveTo>
                  <a:lnTo>
                    <a:pt x="10648950" y="0"/>
                  </a:lnTo>
                  <a:lnTo>
                    <a:pt x="10648950" y="793750"/>
                  </a:lnTo>
                  <a:lnTo>
                    <a:pt x="0" y="7937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38100"/>
              <a:ext cx="10648950" cy="8318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625"/>
                </a:lnSpc>
              </a:pPr>
              <a:r>
                <a:rPr lang="en-US" sz="3687">
                  <a:solidFill>
                    <a:srgbClr val="1B1B27"/>
                  </a:solidFill>
                  <a:latin typeface="Raleway"/>
                  <a:ea typeface="Raleway"/>
                  <a:cs typeface="Raleway"/>
                  <a:sym typeface="Raleway"/>
                </a:rPr>
                <a:t>                                             </a:t>
              </a:r>
              <a:r>
                <a:rPr lang="en-US" sz="3687" b="true">
                  <a:solidFill>
                    <a:srgbClr val="1B1B27"/>
                  </a:solidFill>
                  <a:latin typeface="Raleway Bold"/>
                  <a:ea typeface="Raleway Bold"/>
                  <a:cs typeface="Raleway Bold"/>
                  <a:sym typeface="Raleway Bold"/>
                </a:rPr>
                <a:t>Thank You*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DAGmebfE2Xk</dc:identifier>
  <dcterms:modified xsi:type="dcterms:W3CDTF">2011-08-01T06:04:30Z</dcterms:modified>
  <cp:revision>1</cp:revision>
  <dc:title>Benfords-Law-Analysis-on-AQI-Data-of-Indian-Cities.pptx</dc:title>
</cp:coreProperties>
</file>