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122"/>
    <p:restoredTop sz="94231"/>
  </p:normalViewPr>
  <p:slideViewPr>
    <p:cSldViewPr snapToGrid="0">
      <p:cViewPr varScale="1">
        <p:scale>
          <a:sx n="72" d="100"/>
          <a:sy n="72" d="100"/>
        </p:scale>
        <p:origin x="216"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72E60-EE75-4B4E-8A6F-9A5BD2C024C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182EC62-7694-4CAA-A231-61B485C22229}">
      <dgm:prSet/>
      <dgm:spPr/>
      <dgm:t>
        <a:bodyPr/>
        <a:lstStyle/>
        <a:p>
          <a:r>
            <a:rPr lang="en-US"/>
            <a:t>Logistic Regression model is a concept of linear classification model associated with supervised learning.</a:t>
          </a:r>
        </a:p>
      </dgm:t>
    </dgm:pt>
    <dgm:pt modelId="{8B49B256-1953-413D-8A4F-BEAD19875BCC}" type="parTrans" cxnId="{F6711271-D014-42DF-8837-93C668092291}">
      <dgm:prSet/>
      <dgm:spPr/>
      <dgm:t>
        <a:bodyPr/>
        <a:lstStyle/>
        <a:p>
          <a:endParaRPr lang="en-US"/>
        </a:p>
      </dgm:t>
    </dgm:pt>
    <dgm:pt modelId="{315C8C52-7A55-4672-BD59-3E562444DB33}" type="sibTrans" cxnId="{F6711271-D014-42DF-8837-93C668092291}">
      <dgm:prSet/>
      <dgm:spPr/>
      <dgm:t>
        <a:bodyPr/>
        <a:lstStyle/>
        <a:p>
          <a:endParaRPr lang="en-US"/>
        </a:p>
      </dgm:t>
    </dgm:pt>
    <dgm:pt modelId="{06A3756E-13AA-47D7-8528-548D65A38F5E}">
      <dgm:prSet/>
      <dgm:spPr/>
      <dgm:t>
        <a:bodyPr/>
        <a:lstStyle/>
        <a:p>
          <a:r>
            <a:rPr lang="en-US"/>
            <a:t>Logistic Regression is useful in finding relationships between variables. And is mainly used for this dataset to classify whether a patient is not diabetic, patient is prone to be diabetic, patient is diabetic.</a:t>
          </a:r>
        </a:p>
      </dgm:t>
    </dgm:pt>
    <dgm:pt modelId="{B33CF883-0C84-453A-BDB4-AF10D4BE4FF5}" type="parTrans" cxnId="{03A2E407-2391-41B9-BD9D-FD7CEF391636}">
      <dgm:prSet/>
      <dgm:spPr/>
      <dgm:t>
        <a:bodyPr/>
        <a:lstStyle/>
        <a:p>
          <a:endParaRPr lang="en-US"/>
        </a:p>
      </dgm:t>
    </dgm:pt>
    <dgm:pt modelId="{DBF4E6B4-52C9-4845-ACEC-90A5D307C3CE}" type="sibTrans" cxnId="{03A2E407-2391-41B9-BD9D-FD7CEF391636}">
      <dgm:prSet/>
      <dgm:spPr/>
      <dgm:t>
        <a:bodyPr/>
        <a:lstStyle/>
        <a:p>
          <a:endParaRPr lang="en-US"/>
        </a:p>
      </dgm:t>
    </dgm:pt>
    <dgm:pt modelId="{3784529A-238C-4CB6-8B27-753C9942C43A}">
      <dgm:prSet/>
      <dgm:spPr/>
      <dgm:t>
        <a:bodyPr/>
        <a:lstStyle/>
        <a:p>
          <a:r>
            <a:rPr lang="en-US"/>
            <a:t>This technique is also very beneficial in medical diagnostics. </a:t>
          </a:r>
        </a:p>
      </dgm:t>
    </dgm:pt>
    <dgm:pt modelId="{D2D3562D-FF73-4C55-8B68-8FC8B09C3948}" type="parTrans" cxnId="{8497EF99-9F6B-4EDD-A6D2-437D0C3833C0}">
      <dgm:prSet/>
      <dgm:spPr/>
      <dgm:t>
        <a:bodyPr/>
        <a:lstStyle/>
        <a:p>
          <a:endParaRPr lang="en-US"/>
        </a:p>
      </dgm:t>
    </dgm:pt>
    <dgm:pt modelId="{CCEC2E22-192A-42BE-8611-589DED969A7A}" type="sibTrans" cxnId="{8497EF99-9F6B-4EDD-A6D2-437D0C3833C0}">
      <dgm:prSet/>
      <dgm:spPr/>
      <dgm:t>
        <a:bodyPr/>
        <a:lstStyle/>
        <a:p>
          <a:endParaRPr lang="en-US"/>
        </a:p>
      </dgm:t>
    </dgm:pt>
    <dgm:pt modelId="{D6F38C0B-8F46-4DB4-B778-3AEA632E588E}">
      <dgm:prSet/>
      <dgm:spPr/>
      <dgm:t>
        <a:bodyPr/>
        <a:lstStyle/>
        <a:p>
          <a:r>
            <a:rPr lang="en-US"/>
            <a:t>In order to achieve the results once logistic regression is applied, we have Preprocessed, normalized and converted nominal data into numeric data which is required for logistic regression.</a:t>
          </a:r>
        </a:p>
      </dgm:t>
    </dgm:pt>
    <dgm:pt modelId="{832652A2-E8FA-4B2E-AE59-377F17D1A33B}" type="parTrans" cxnId="{A18FC6F4-0DDB-4EFB-A5A8-993F204152DB}">
      <dgm:prSet/>
      <dgm:spPr/>
      <dgm:t>
        <a:bodyPr/>
        <a:lstStyle/>
        <a:p>
          <a:endParaRPr lang="en-US"/>
        </a:p>
      </dgm:t>
    </dgm:pt>
    <dgm:pt modelId="{970F3CC3-30CD-4483-AE7A-172436154401}" type="sibTrans" cxnId="{A18FC6F4-0DDB-4EFB-A5A8-993F204152DB}">
      <dgm:prSet/>
      <dgm:spPr/>
      <dgm:t>
        <a:bodyPr/>
        <a:lstStyle/>
        <a:p>
          <a:endParaRPr lang="en-US"/>
        </a:p>
      </dgm:t>
    </dgm:pt>
    <dgm:pt modelId="{AD778173-CD82-2C4F-84C4-7066057C2986}" type="pres">
      <dgm:prSet presAssocID="{51F72E60-EE75-4B4E-8A6F-9A5BD2C024C0}" presName="linear" presStyleCnt="0">
        <dgm:presLayoutVars>
          <dgm:animLvl val="lvl"/>
          <dgm:resizeHandles val="exact"/>
        </dgm:presLayoutVars>
      </dgm:prSet>
      <dgm:spPr/>
    </dgm:pt>
    <dgm:pt modelId="{7471CC04-CFE8-9746-B3D4-8061AE41A0BB}" type="pres">
      <dgm:prSet presAssocID="{7182EC62-7694-4CAA-A231-61B485C22229}" presName="parentText" presStyleLbl="node1" presStyleIdx="0" presStyleCnt="4">
        <dgm:presLayoutVars>
          <dgm:chMax val="0"/>
          <dgm:bulletEnabled val="1"/>
        </dgm:presLayoutVars>
      </dgm:prSet>
      <dgm:spPr/>
    </dgm:pt>
    <dgm:pt modelId="{3F680755-8A72-1840-AB7C-DCEE9D654618}" type="pres">
      <dgm:prSet presAssocID="{315C8C52-7A55-4672-BD59-3E562444DB33}" presName="spacer" presStyleCnt="0"/>
      <dgm:spPr/>
    </dgm:pt>
    <dgm:pt modelId="{FB966B60-DAF0-C44F-B48F-EB5002DE512F}" type="pres">
      <dgm:prSet presAssocID="{06A3756E-13AA-47D7-8528-548D65A38F5E}" presName="parentText" presStyleLbl="node1" presStyleIdx="1" presStyleCnt="4">
        <dgm:presLayoutVars>
          <dgm:chMax val="0"/>
          <dgm:bulletEnabled val="1"/>
        </dgm:presLayoutVars>
      </dgm:prSet>
      <dgm:spPr/>
    </dgm:pt>
    <dgm:pt modelId="{13734562-69D1-634D-9ECC-2380A0069750}" type="pres">
      <dgm:prSet presAssocID="{DBF4E6B4-52C9-4845-ACEC-90A5D307C3CE}" presName="spacer" presStyleCnt="0"/>
      <dgm:spPr/>
    </dgm:pt>
    <dgm:pt modelId="{6B0457E7-7146-0A4B-BBD8-56070C9FAE30}" type="pres">
      <dgm:prSet presAssocID="{3784529A-238C-4CB6-8B27-753C9942C43A}" presName="parentText" presStyleLbl="node1" presStyleIdx="2" presStyleCnt="4">
        <dgm:presLayoutVars>
          <dgm:chMax val="0"/>
          <dgm:bulletEnabled val="1"/>
        </dgm:presLayoutVars>
      </dgm:prSet>
      <dgm:spPr/>
    </dgm:pt>
    <dgm:pt modelId="{D899CFC1-C7C2-254B-AC60-D4769F851108}" type="pres">
      <dgm:prSet presAssocID="{CCEC2E22-192A-42BE-8611-589DED969A7A}" presName="spacer" presStyleCnt="0"/>
      <dgm:spPr/>
    </dgm:pt>
    <dgm:pt modelId="{D96C64E8-10F0-104F-BEA9-B5F580F2AF97}" type="pres">
      <dgm:prSet presAssocID="{D6F38C0B-8F46-4DB4-B778-3AEA632E588E}" presName="parentText" presStyleLbl="node1" presStyleIdx="3" presStyleCnt="4">
        <dgm:presLayoutVars>
          <dgm:chMax val="0"/>
          <dgm:bulletEnabled val="1"/>
        </dgm:presLayoutVars>
      </dgm:prSet>
      <dgm:spPr/>
    </dgm:pt>
  </dgm:ptLst>
  <dgm:cxnLst>
    <dgm:cxn modelId="{03A2E407-2391-41B9-BD9D-FD7CEF391636}" srcId="{51F72E60-EE75-4B4E-8A6F-9A5BD2C024C0}" destId="{06A3756E-13AA-47D7-8528-548D65A38F5E}" srcOrd="1" destOrd="0" parTransId="{B33CF883-0C84-453A-BDB4-AF10D4BE4FF5}" sibTransId="{DBF4E6B4-52C9-4845-ACEC-90A5D307C3CE}"/>
    <dgm:cxn modelId="{7426DE57-2AEA-324B-8AE0-7529B52644EE}" type="presOf" srcId="{7182EC62-7694-4CAA-A231-61B485C22229}" destId="{7471CC04-CFE8-9746-B3D4-8061AE41A0BB}" srcOrd="0" destOrd="0" presId="urn:microsoft.com/office/officeart/2005/8/layout/vList2"/>
    <dgm:cxn modelId="{F6711271-D014-42DF-8837-93C668092291}" srcId="{51F72E60-EE75-4B4E-8A6F-9A5BD2C024C0}" destId="{7182EC62-7694-4CAA-A231-61B485C22229}" srcOrd="0" destOrd="0" parTransId="{8B49B256-1953-413D-8A4F-BEAD19875BCC}" sibTransId="{315C8C52-7A55-4672-BD59-3E562444DB33}"/>
    <dgm:cxn modelId="{6305918F-B9A6-5C47-80D3-23B3731BB29A}" type="presOf" srcId="{3784529A-238C-4CB6-8B27-753C9942C43A}" destId="{6B0457E7-7146-0A4B-BBD8-56070C9FAE30}" srcOrd="0" destOrd="0" presId="urn:microsoft.com/office/officeart/2005/8/layout/vList2"/>
    <dgm:cxn modelId="{8497EF99-9F6B-4EDD-A6D2-437D0C3833C0}" srcId="{51F72E60-EE75-4B4E-8A6F-9A5BD2C024C0}" destId="{3784529A-238C-4CB6-8B27-753C9942C43A}" srcOrd="2" destOrd="0" parTransId="{D2D3562D-FF73-4C55-8B68-8FC8B09C3948}" sibTransId="{CCEC2E22-192A-42BE-8611-589DED969A7A}"/>
    <dgm:cxn modelId="{124710E5-4FD6-324F-8E8F-D04DF866B31D}" type="presOf" srcId="{06A3756E-13AA-47D7-8528-548D65A38F5E}" destId="{FB966B60-DAF0-C44F-B48F-EB5002DE512F}" srcOrd="0" destOrd="0" presId="urn:microsoft.com/office/officeart/2005/8/layout/vList2"/>
    <dgm:cxn modelId="{BFA988E5-56AE-9F4E-8508-EB3A805AB1A6}" type="presOf" srcId="{D6F38C0B-8F46-4DB4-B778-3AEA632E588E}" destId="{D96C64E8-10F0-104F-BEA9-B5F580F2AF97}" srcOrd="0" destOrd="0" presId="urn:microsoft.com/office/officeart/2005/8/layout/vList2"/>
    <dgm:cxn modelId="{1F641DF2-F315-D649-941F-3F258BDFC1F4}" type="presOf" srcId="{51F72E60-EE75-4B4E-8A6F-9A5BD2C024C0}" destId="{AD778173-CD82-2C4F-84C4-7066057C2986}" srcOrd="0" destOrd="0" presId="urn:microsoft.com/office/officeart/2005/8/layout/vList2"/>
    <dgm:cxn modelId="{A18FC6F4-0DDB-4EFB-A5A8-993F204152DB}" srcId="{51F72E60-EE75-4B4E-8A6F-9A5BD2C024C0}" destId="{D6F38C0B-8F46-4DB4-B778-3AEA632E588E}" srcOrd="3" destOrd="0" parTransId="{832652A2-E8FA-4B2E-AE59-377F17D1A33B}" sibTransId="{970F3CC3-30CD-4483-AE7A-172436154401}"/>
    <dgm:cxn modelId="{5B42A7BD-32A3-6547-8230-4A6A3AEE3DE6}" type="presParOf" srcId="{AD778173-CD82-2C4F-84C4-7066057C2986}" destId="{7471CC04-CFE8-9746-B3D4-8061AE41A0BB}" srcOrd="0" destOrd="0" presId="urn:microsoft.com/office/officeart/2005/8/layout/vList2"/>
    <dgm:cxn modelId="{075042F0-717C-2B4B-A44C-379DDC753754}" type="presParOf" srcId="{AD778173-CD82-2C4F-84C4-7066057C2986}" destId="{3F680755-8A72-1840-AB7C-DCEE9D654618}" srcOrd="1" destOrd="0" presId="urn:microsoft.com/office/officeart/2005/8/layout/vList2"/>
    <dgm:cxn modelId="{2F2614B3-FD46-2142-975F-C3BC24130AD9}" type="presParOf" srcId="{AD778173-CD82-2C4F-84C4-7066057C2986}" destId="{FB966B60-DAF0-C44F-B48F-EB5002DE512F}" srcOrd="2" destOrd="0" presId="urn:microsoft.com/office/officeart/2005/8/layout/vList2"/>
    <dgm:cxn modelId="{4C651C49-EF55-574D-8E4B-4CE3629ED87E}" type="presParOf" srcId="{AD778173-CD82-2C4F-84C4-7066057C2986}" destId="{13734562-69D1-634D-9ECC-2380A0069750}" srcOrd="3" destOrd="0" presId="urn:microsoft.com/office/officeart/2005/8/layout/vList2"/>
    <dgm:cxn modelId="{1D55A8DD-B1F2-9146-B26B-A0FF4746558E}" type="presParOf" srcId="{AD778173-CD82-2C4F-84C4-7066057C2986}" destId="{6B0457E7-7146-0A4B-BBD8-56070C9FAE30}" srcOrd="4" destOrd="0" presId="urn:microsoft.com/office/officeart/2005/8/layout/vList2"/>
    <dgm:cxn modelId="{70A0846D-3BCB-7E47-B8E5-4308393CB730}" type="presParOf" srcId="{AD778173-CD82-2C4F-84C4-7066057C2986}" destId="{D899CFC1-C7C2-254B-AC60-D4769F851108}" srcOrd="5" destOrd="0" presId="urn:microsoft.com/office/officeart/2005/8/layout/vList2"/>
    <dgm:cxn modelId="{D8C2D6F8-E107-9846-8C06-D394FE280454}" type="presParOf" srcId="{AD778173-CD82-2C4F-84C4-7066057C2986}" destId="{D96C64E8-10F0-104F-BEA9-B5F580F2AF9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1CC04-CFE8-9746-B3D4-8061AE41A0BB}">
      <dsp:nvSpPr>
        <dsp:cNvPr id="0" name=""/>
        <dsp:cNvSpPr/>
      </dsp:nvSpPr>
      <dsp:spPr>
        <a:xfrm>
          <a:off x="0" y="34919"/>
          <a:ext cx="6506304" cy="1333800"/>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Logistic Regression model is a concept of linear classification model associated with supervised learning.</a:t>
          </a:r>
        </a:p>
      </dsp:txBody>
      <dsp:txXfrm>
        <a:off x="65111" y="100030"/>
        <a:ext cx="6376082" cy="1203578"/>
      </dsp:txXfrm>
    </dsp:sp>
    <dsp:sp modelId="{FB966B60-DAF0-C44F-B48F-EB5002DE512F}">
      <dsp:nvSpPr>
        <dsp:cNvPr id="0" name=""/>
        <dsp:cNvSpPr/>
      </dsp:nvSpPr>
      <dsp:spPr>
        <a:xfrm>
          <a:off x="0" y="1426320"/>
          <a:ext cx="6506304" cy="1333800"/>
        </a:xfrm>
        <a:prstGeom prst="roundRect">
          <a:avLst/>
        </a:prstGeom>
        <a:solidFill>
          <a:schemeClr val="accent2">
            <a:hueOff val="-55218"/>
            <a:satOff val="-18112"/>
            <a:lumOff val="-660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Logistic Regression is useful in finding relationships between variables. And is mainly used for this dataset to classify whether a patient is not diabetic, patient is prone to be diabetic, patient is diabetic.</a:t>
          </a:r>
        </a:p>
      </dsp:txBody>
      <dsp:txXfrm>
        <a:off x="65111" y="1491431"/>
        <a:ext cx="6376082" cy="1203578"/>
      </dsp:txXfrm>
    </dsp:sp>
    <dsp:sp modelId="{6B0457E7-7146-0A4B-BBD8-56070C9FAE30}">
      <dsp:nvSpPr>
        <dsp:cNvPr id="0" name=""/>
        <dsp:cNvSpPr/>
      </dsp:nvSpPr>
      <dsp:spPr>
        <a:xfrm>
          <a:off x="0" y="2817720"/>
          <a:ext cx="6506304" cy="1333800"/>
        </a:xfrm>
        <a:prstGeom prst="roundRect">
          <a:avLst/>
        </a:prstGeom>
        <a:solidFill>
          <a:schemeClr val="accent2">
            <a:hueOff val="-110436"/>
            <a:satOff val="-36223"/>
            <a:lumOff val="-13202"/>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This technique is also very beneficial in medical diagnostics. </a:t>
          </a:r>
        </a:p>
      </dsp:txBody>
      <dsp:txXfrm>
        <a:off x="65111" y="2882831"/>
        <a:ext cx="6376082" cy="1203578"/>
      </dsp:txXfrm>
    </dsp:sp>
    <dsp:sp modelId="{D96C64E8-10F0-104F-BEA9-B5F580F2AF97}">
      <dsp:nvSpPr>
        <dsp:cNvPr id="0" name=""/>
        <dsp:cNvSpPr/>
      </dsp:nvSpPr>
      <dsp:spPr>
        <a:xfrm>
          <a:off x="0" y="4209120"/>
          <a:ext cx="6506304" cy="1333800"/>
        </a:xfrm>
        <a:prstGeom prst="roundRect">
          <a:avLst/>
        </a:prstGeom>
        <a:solidFill>
          <a:schemeClr val="accent2">
            <a:hueOff val="-165654"/>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 order to achieve the results once logistic regression is applied, we have Preprocessed, normalized and converted nominal data into numeric data which is required for logistic regression.</a:t>
          </a:r>
        </a:p>
      </dsp:txBody>
      <dsp:txXfrm>
        <a:off x="65111" y="4274231"/>
        <a:ext cx="6376082" cy="12035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8D38747-4367-4BD2-8D51-C97E202738E2}" type="datetime1">
              <a:rPr lang="en-US" smtClean="0"/>
              <a:t>11/28/22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A98EE3D-8CD1-4C3F-BD1C-C98C9596463C}"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60975012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13795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9613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3568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AE507A8-A5CF-4D38-AB86-7EDDA87A85D4}" type="datetime1">
              <a:rPr lang="en-US" smtClean="0"/>
              <a:t>11/28/22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A98EE3D-8CD1-4C3F-BD1C-C98C9596463C}"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8314794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1003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11/28/22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5686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11/28/22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4624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11/28/22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971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E0277FD-7DE6-41D4-930D-AC99F5AFE54E}" type="datetime1">
              <a:rPr lang="en-US" smtClean="0"/>
              <a:t>11/28/22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A98EE3D-8CD1-4C3F-BD1C-C98C9596463C}"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26609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EA15526-7079-4B7B-987C-1B5FAE11A0FF}" type="datetime1">
              <a:rPr lang="en-US" smtClean="0"/>
              <a:t>11/28/22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A98EE3D-8CD1-4C3F-BD1C-C98C9596463C}"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2214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73ED0CC-082F-4160-86E5-0D6041F12778}" type="datetime1">
              <a:rPr lang="en-US" smtClean="0"/>
              <a:t>11/28/22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A98EE3D-8CD1-4C3F-BD1C-C98C9596463C}" type="slidenum">
              <a:rPr lang="en-US" smtClean="0"/>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8205442"/>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alexteboul/heart-disease-health-indicators-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16" name="Picture 3" descr="Abstract smoke background">
            <a:extLst>
              <a:ext uri="{FF2B5EF4-FFF2-40B4-BE49-F238E27FC236}">
                <a16:creationId xmlns:a16="http://schemas.microsoft.com/office/drawing/2014/main" id="{DBA32E4C-C28D-BFAF-F5E0-47D32B179A0D}"/>
              </a:ext>
            </a:extLst>
          </p:cNvPr>
          <p:cNvPicPr>
            <a:picLocks noChangeAspect="1"/>
          </p:cNvPicPr>
          <p:nvPr/>
        </p:nvPicPr>
        <p:blipFill rotWithShape="1">
          <a:blip r:embed="rId3"/>
          <a:srcRect t="6400" b="9014"/>
          <a:stretch/>
        </p:blipFill>
        <p:spPr>
          <a:xfrm>
            <a:off x="0" y="0"/>
            <a:ext cx="12191998" cy="6858000"/>
          </a:xfrm>
          <a:prstGeom prst="rect">
            <a:avLst/>
          </a:prstGeom>
        </p:spPr>
      </p:pic>
      <p:sp>
        <p:nvSpPr>
          <p:cNvPr id="2" name="Title 1">
            <a:extLst>
              <a:ext uri="{FF2B5EF4-FFF2-40B4-BE49-F238E27FC236}">
                <a16:creationId xmlns:a16="http://schemas.microsoft.com/office/drawing/2014/main" id="{10A1C3B4-F185-DA41-F443-810856E60ECE}"/>
              </a:ext>
            </a:extLst>
          </p:cNvPr>
          <p:cNvSpPr>
            <a:spLocks noGrp="1"/>
          </p:cNvSpPr>
          <p:nvPr>
            <p:ph type="ctrTitle"/>
          </p:nvPr>
        </p:nvSpPr>
        <p:spPr>
          <a:xfrm>
            <a:off x="7884543" y="1623412"/>
            <a:ext cx="3503122" cy="2287229"/>
          </a:xfrm>
        </p:spPr>
        <p:txBody>
          <a:bodyPr>
            <a:normAutofit/>
          </a:bodyPr>
          <a:lstStyle/>
          <a:p>
            <a:r>
              <a:rPr lang="en-US" sz="3500" b="1" dirty="0">
                <a:latin typeface="Calibri" panose="020F0502020204030204" pitchFamily="34" charset="0"/>
                <a:cs typeface="Calibri" panose="020F0502020204030204" pitchFamily="34" charset="0"/>
              </a:rPr>
              <a:t>ITMD 522</a:t>
            </a:r>
            <a:br>
              <a:rPr lang="en-US" sz="3500" b="1" dirty="0">
                <a:latin typeface="Calibri" panose="020F0502020204030204" pitchFamily="34" charset="0"/>
                <a:cs typeface="Calibri" panose="020F0502020204030204" pitchFamily="34" charset="0"/>
              </a:rPr>
            </a:br>
            <a:r>
              <a:rPr lang="en-US" sz="3500" b="1" dirty="0">
                <a:latin typeface="Calibri" panose="020F0502020204030204" pitchFamily="34" charset="0"/>
                <a:cs typeface="Calibri" panose="020F0502020204030204" pitchFamily="34" charset="0"/>
              </a:rPr>
              <a:t>DATA MINING</a:t>
            </a:r>
            <a:br>
              <a:rPr lang="en-US" sz="3500" b="1" dirty="0">
                <a:latin typeface="Calibri" panose="020F0502020204030204" pitchFamily="34" charset="0"/>
                <a:cs typeface="Calibri" panose="020F0502020204030204" pitchFamily="34" charset="0"/>
              </a:rPr>
            </a:br>
            <a:endParaRPr lang="en-US" sz="3500" b="1"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3C866C62-7575-DF5F-8814-CB2E1AA401B7}"/>
              </a:ext>
            </a:extLst>
          </p:cNvPr>
          <p:cNvSpPr>
            <a:spLocks noGrp="1"/>
          </p:cNvSpPr>
          <p:nvPr>
            <p:ph type="subTitle" idx="1"/>
          </p:nvPr>
        </p:nvSpPr>
        <p:spPr>
          <a:xfrm>
            <a:off x="7884543" y="4009771"/>
            <a:ext cx="3503122" cy="1244361"/>
          </a:xfrm>
        </p:spPr>
        <p:txBody>
          <a:bodyPr>
            <a:normAutofit/>
          </a:bodyPr>
          <a:lstStyle/>
          <a:p>
            <a:r>
              <a:rPr lang="en-US" sz="3200" b="1" dirty="0">
                <a:latin typeface="Calibri" panose="020F0502020204030204" pitchFamily="34" charset="0"/>
                <a:cs typeface="Calibri" panose="020F0502020204030204" pitchFamily="34" charset="0"/>
              </a:rPr>
              <a:t>FINAL PROJECT PRESENTATION</a:t>
            </a:r>
            <a:endParaRPr lang="en-US" sz="3200" b="1" dirty="0">
              <a:solidFill>
                <a:srgbClr val="E72983"/>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7990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7D8E4-BF9C-22C5-3BAF-30027C5CFAC3}"/>
              </a:ext>
            </a:extLst>
          </p:cNvPr>
          <p:cNvSpPr>
            <a:spLocks noGrp="1"/>
          </p:cNvSpPr>
          <p:nvPr>
            <p:ph type="title"/>
          </p:nvPr>
        </p:nvSpPr>
        <p:spPr>
          <a:xfrm>
            <a:off x="1371600" y="353786"/>
            <a:ext cx="9601200" cy="636814"/>
          </a:xfrm>
        </p:spPr>
        <p:txBody>
          <a:bodyPr>
            <a:normAutofit/>
          </a:bodyPr>
          <a:lstStyle/>
          <a:p>
            <a:r>
              <a:rPr lang="en-US" sz="3200" b="1">
                <a:latin typeface="Calibri" panose="020F0502020204030204" pitchFamily="34" charset="0"/>
                <a:cs typeface="Calibri" panose="020F0502020204030204" pitchFamily="34" charset="0"/>
              </a:rPr>
              <a:t>SVM</a:t>
            </a:r>
            <a:endParaRPr lang="en-US"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D8D785B-9A6A-F5DB-2E2A-1E696530E1BB}"/>
              </a:ext>
            </a:extLst>
          </p:cNvPr>
          <p:cNvSpPr>
            <a:spLocks noGrp="1"/>
          </p:cNvSpPr>
          <p:nvPr>
            <p:ph idx="1"/>
          </p:nvPr>
        </p:nvSpPr>
        <p:spPr>
          <a:xfrm>
            <a:off x="1371600" y="990600"/>
            <a:ext cx="9601200" cy="4876800"/>
          </a:xfrm>
        </p:spPr>
        <p:txBody>
          <a:bodyPr>
            <a:normAutofit/>
          </a:bodyPr>
          <a:lstStyle/>
          <a:p>
            <a:r>
              <a:rPr lang="en-US" sz="1800">
                <a:latin typeface="Calibri" panose="020F0502020204030204" pitchFamily="34" charset="0"/>
                <a:cs typeface="Calibri" panose="020F0502020204030204" pitchFamily="34" charset="0"/>
              </a:rPr>
              <a:t>Support Vector Machine, sometimes known as SVM, is a linear model used to solve classification and regression issues. It works well for many real-world issues and can solve both linear and non-linear problems. The SVM concept is straightforward: A line or a hyperplane that divides the data into classes is produced by the algorithm.</a:t>
            </a:r>
          </a:p>
          <a:p>
            <a:r>
              <a:rPr lang="en-US" sz="1800">
                <a:latin typeface="Calibri" panose="020F0502020204030204" pitchFamily="34" charset="0"/>
                <a:cs typeface="Calibri" panose="020F0502020204030204" pitchFamily="34" charset="0"/>
              </a:rPr>
              <a:t>Finding a dividing line (or hyperplane) between the data of two classes is, in general, what SVMs perform. The SVM algorithm takes the data as input and, if it is possible, outputs a line that divides the classes.</a:t>
            </a:r>
          </a:p>
          <a:p>
            <a:r>
              <a:rPr lang="en-US" sz="1800">
                <a:latin typeface="Calibri" panose="020F0502020204030204" pitchFamily="34" charset="0"/>
                <a:cs typeface="Calibri" panose="020F0502020204030204" pitchFamily="34" charset="0"/>
              </a:rPr>
              <a:t>We locate the points from both classes that are closest to the line using the SVM technique. Support vectors are the names for these points. The distance between the line and the support vectors is now calculated. The margin refers to this separation. Maximizing the margin is our aim. The best hyperplane is the one for which the margin is greatest.</a:t>
            </a:r>
          </a:p>
          <a:p>
            <a:r>
              <a:rPr lang="en-US" sz="1800">
                <a:latin typeface="Calibri" panose="020F0502020204030204" pitchFamily="34" charset="0"/>
                <a:cs typeface="Calibri" panose="020F0502020204030204" pitchFamily="34" charset="0"/>
              </a:rPr>
              <a:t>As a result, we can categorize data by giving it an additional dimension so that it can be linearly separated, and then using mathematical transformation to project the decision boundary back to the original dimensions. But it's not always simple to identify the right transformation for a particular dataset. Thankfully, sklearn's SVM implementation allows us to accomplish this using kernels.</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9826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41A5B-43AA-3911-86D2-9D6E405EDF8C}"/>
              </a:ext>
            </a:extLst>
          </p:cNvPr>
          <p:cNvSpPr>
            <a:spLocks noGrp="1"/>
          </p:cNvSpPr>
          <p:nvPr>
            <p:ph type="title"/>
          </p:nvPr>
        </p:nvSpPr>
        <p:spPr>
          <a:xfrm>
            <a:off x="1273629" y="228600"/>
            <a:ext cx="9601200" cy="762000"/>
          </a:xfrm>
        </p:spPr>
        <p:txBody>
          <a:bodyPr>
            <a:normAutofit/>
          </a:bodyPr>
          <a:lstStyle/>
          <a:p>
            <a:r>
              <a:rPr lang="en-US" sz="3200" b="1" dirty="0">
                <a:latin typeface="Calibri" panose="020F0502020204030204" pitchFamily="34" charset="0"/>
                <a:cs typeface="Calibri" panose="020F0502020204030204" pitchFamily="34" charset="0"/>
              </a:rPr>
              <a:t>SVM OUTPUTS</a:t>
            </a:r>
          </a:p>
        </p:txBody>
      </p:sp>
      <p:sp>
        <p:nvSpPr>
          <p:cNvPr id="3" name="Content Placeholder 2">
            <a:extLst>
              <a:ext uri="{FF2B5EF4-FFF2-40B4-BE49-F238E27FC236}">
                <a16:creationId xmlns:a16="http://schemas.microsoft.com/office/drawing/2014/main" id="{6A677A5E-EBF6-7BE4-EF91-B14668A67770}"/>
              </a:ext>
            </a:extLst>
          </p:cNvPr>
          <p:cNvSpPr>
            <a:spLocks noGrp="1"/>
          </p:cNvSpPr>
          <p:nvPr>
            <p:ph idx="1"/>
          </p:nvPr>
        </p:nvSpPr>
        <p:spPr>
          <a:xfrm>
            <a:off x="1371600" y="767443"/>
            <a:ext cx="9601200" cy="5099957"/>
          </a:xfrm>
        </p:spPr>
        <p:txBody>
          <a:bodyPr>
            <a:normAutofit/>
          </a:bodyPr>
          <a:lstStyle/>
          <a:p>
            <a:r>
              <a:rPr lang="en-US" sz="1800" dirty="0">
                <a:latin typeface="Calibri" panose="020F0502020204030204" pitchFamily="34" charset="0"/>
                <a:cs typeface="Calibri" panose="020F0502020204030204" pitchFamily="34" charset="0"/>
              </a:rPr>
              <a:t>With Feature Selection:</a:t>
            </a: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Without Feature Selection:</a:t>
            </a:r>
          </a:p>
          <a:p>
            <a:pPr marL="0" indent="0">
              <a:buNone/>
            </a:pPr>
            <a:endParaRPr lang="en-US" sz="1800" dirty="0">
              <a:latin typeface="Calibri" panose="020F0502020204030204" pitchFamily="34" charset="0"/>
              <a:cs typeface="Calibri" panose="020F0502020204030204" pitchFamily="34" charset="0"/>
            </a:endParaRPr>
          </a:p>
        </p:txBody>
      </p:sp>
      <p:pic>
        <p:nvPicPr>
          <p:cNvPr id="5" name="Picture 4" descr="Text&#10;&#10;Description automatically generated">
            <a:extLst>
              <a:ext uri="{FF2B5EF4-FFF2-40B4-BE49-F238E27FC236}">
                <a16:creationId xmlns:a16="http://schemas.microsoft.com/office/drawing/2014/main" id="{991DE919-C005-BAEB-6118-82E656356D5F}"/>
              </a:ext>
            </a:extLst>
          </p:cNvPr>
          <p:cNvPicPr>
            <a:picLocks noChangeAspect="1"/>
          </p:cNvPicPr>
          <p:nvPr/>
        </p:nvPicPr>
        <p:blipFill>
          <a:blip r:embed="rId2"/>
          <a:stretch>
            <a:fillRect/>
          </a:stretch>
        </p:blipFill>
        <p:spPr>
          <a:xfrm>
            <a:off x="1795419" y="1187008"/>
            <a:ext cx="8442595" cy="1670492"/>
          </a:xfrm>
          <a:prstGeom prst="rect">
            <a:avLst/>
          </a:prstGeom>
        </p:spPr>
      </p:pic>
      <p:pic>
        <p:nvPicPr>
          <p:cNvPr id="7" name="Picture 6" descr="Text&#10;&#10;Description automatically generated">
            <a:extLst>
              <a:ext uri="{FF2B5EF4-FFF2-40B4-BE49-F238E27FC236}">
                <a16:creationId xmlns:a16="http://schemas.microsoft.com/office/drawing/2014/main" id="{FF6F50F8-0E9C-9825-BF90-7CD8C4F3D961}"/>
              </a:ext>
            </a:extLst>
          </p:cNvPr>
          <p:cNvPicPr>
            <a:picLocks noChangeAspect="1"/>
          </p:cNvPicPr>
          <p:nvPr/>
        </p:nvPicPr>
        <p:blipFill>
          <a:blip r:embed="rId3"/>
          <a:stretch>
            <a:fillRect/>
          </a:stretch>
        </p:blipFill>
        <p:spPr>
          <a:xfrm>
            <a:off x="1782118" y="3596523"/>
            <a:ext cx="8442595" cy="1805043"/>
          </a:xfrm>
          <a:prstGeom prst="rect">
            <a:avLst/>
          </a:prstGeom>
        </p:spPr>
      </p:pic>
    </p:spTree>
    <p:extLst>
      <p:ext uri="{BB962C8B-B14F-4D97-AF65-F5344CB8AC3E}">
        <p14:creationId xmlns:p14="http://schemas.microsoft.com/office/powerpoint/2010/main" val="1033531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F6FED-C8E3-B19E-38B2-CD6C9FE3B917}"/>
              </a:ext>
            </a:extLst>
          </p:cNvPr>
          <p:cNvSpPr>
            <a:spLocks noGrp="1"/>
          </p:cNvSpPr>
          <p:nvPr>
            <p:ph type="title"/>
          </p:nvPr>
        </p:nvSpPr>
        <p:spPr>
          <a:xfrm>
            <a:off x="1371600" y="255814"/>
            <a:ext cx="9601200" cy="734786"/>
          </a:xfrm>
        </p:spPr>
        <p:txBody>
          <a:bodyPr>
            <a:normAutofit/>
          </a:bodyPr>
          <a:lstStyle/>
          <a:p>
            <a:r>
              <a:rPr lang="en-US" sz="3200" b="1" dirty="0">
                <a:latin typeface="Calibri" panose="020F0502020204030204" pitchFamily="34" charset="0"/>
                <a:cs typeface="Calibri" panose="020F0502020204030204" pitchFamily="34" charset="0"/>
              </a:rPr>
              <a:t>KNN CLASSIFICATION</a:t>
            </a:r>
          </a:p>
        </p:txBody>
      </p:sp>
      <p:sp>
        <p:nvSpPr>
          <p:cNvPr id="3" name="Content Placeholder 2">
            <a:extLst>
              <a:ext uri="{FF2B5EF4-FFF2-40B4-BE49-F238E27FC236}">
                <a16:creationId xmlns:a16="http://schemas.microsoft.com/office/drawing/2014/main" id="{283F90E3-8C17-A53C-65F9-C6841CAE8A9A}"/>
              </a:ext>
            </a:extLst>
          </p:cNvPr>
          <p:cNvSpPr>
            <a:spLocks noGrp="1"/>
          </p:cNvSpPr>
          <p:nvPr>
            <p:ph idx="1"/>
          </p:nvPr>
        </p:nvSpPr>
        <p:spPr>
          <a:xfrm>
            <a:off x="1371600" y="1208314"/>
            <a:ext cx="9601200" cy="4659086"/>
          </a:xfrm>
        </p:spPr>
        <p:txBody>
          <a:bodyPr>
            <a:normAutofit/>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K-Nearest Neighbor (KNN) classification is a data mining task used for supervised learning where in the minimum distance of object can be found by making use of the objects in the training dataset to predict the label. Odd numbers are recommended to be given as the values for K to arrive at the most accurate results.</a:t>
            </a:r>
          </a:p>
          <a:p>
            <a:r>
              <a:rPr lang="en-US" sz="1800" dirty="0">
                <a:latin typeface="Calibri" panose="020F0502020204030204" pitchFamily="34" charset="0"/>
                <a:ea typeface="Calibri" panose="020F0502020204030204" pitchFamily="34" charset="0"/>
                <a:cs typeface="Times New Roman" panose="02020603050405020304" pitchFamily="18" charset="0"/>
              </a:rPr>
              <a:t>Since conversion of nominal data to numeric data is required for KNN classification we have preprocessed and normalized the data.</a:t>
            </a:r>
          </a:p>
          <a:p>
            <a:r>
              <a:rPr lang="en-US" sz="1800" dirty="0">
                <a:latin typeface="Calibri" panose="020F0502020204030204" pitchFamily="34" charset="0"/>
                <a:ea typeface="Calibri" panose="020F0502020204030204" pitchFamily="34" charset="0"/>
                <a:cs typeface="Times New Roman" panose="02020603050405020304" pitchFamily="18" charset="0"/>
              </a:rPr>
              <a:t>KNN classification is used to predict the label of the observation data with the observations present in the training dataset which has minimum distance.</a:t>
            </a:r>
          </a:p>
          <a:p>
            <a:r>
              <a:rPr lang="en-US" sz="1800" dirty="0">
                <a:latin typeface="Calibri" panose="020F0502020204030204" pitchFamily="34" charset="0"/>
                <a:ea typeface="Calibri" panose="020F0502020204030204" pitchFamily="34" charset="0"/>
                <a:cs typeface="Calibri" panose="020F0502020204030204" pitchFamily="34" charset="0"/>
              </a:rPr>
              <a:t>After various evaluations we observe that K=9 with metrics </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like</a:t>
            </a:r>
            <a:r>
              <a:rPr lang="en-US" sz="1800" b="0" dirty="0">
                <a:solidFill>
                  <a:srgbClr val="000000"/>
                </a:solidFill>
                <a:effectLst/>
                <a:latin typeface="Calibri" panose="020F0502020204030204" pitchFamily="34" charset="0"/>
                <a:cs typeface="Calibri" panose="020F0502020204030204" pitchFamily="34" charset="0"/>
              </a:rPr>
              <a:t> </a:t>
            </a:r>
            <a:r>
              <a:rPr lang="en-US" sz="1800" b="0" dirty="0">
                <a:solidFill>
                  <a:srgbClr val="001080"/>
                </a:solidFill>
                <a:effectLst/>
                <a:latin typeface="Calibri" panose="020F0502020204030204" pitchFamily="34" charset="0"/>
                <a:cs typeface="Calibri" panose="020F0502020204030204" pitchFamily="34" charset="0"/>
              </a:rPr>
              <a:t>weights</a:t>
            </a:r>
            <a:r>
              <a:rPr lang="en-US" sz="1800" b="0" dirty="0">
                <a:solidFill>
                  <a:srgbClr val="000000"/>
                </a:solidFill>
                <a:effectLst/>
                <a:latin typeface="Calibri" panose="020F0502020204030204" pitchFamily="34" charset="0"/>
                <a:cs typeface="Calibri" panose="020F0502020204030204" pitchFamily="34" charset="0"/>
              </a:rPr>
              <a:t>=</a:t>
            </a:r>
            <a:r>
              <a:rPr lang="en-US" sz="1800" b="0" dirty="0">
                <a:solidFill>
                  <a:srgbClr val="A31515"/>
                </a:solidFill>
                <a:effectLst/>
                <a:latin typeface="Calibri" panose="020F0502020204030204" pitchFamily="34" charset="0"/>
                <a:cs typeface="Calibri" panose="020F0502020204030204" pitchFamily="34" charset="0"/>
              </a:rPr>
              <a:t>'distance’</a:t>
            </a:r>
            <a:r>
              <a:rPr lang="en-US" sz="1800" b="0" dirty="0">
                <a:solidFill>
                  <a:srgbClr val="000000"/>
                </a:solidFill>
                <a:effectLst/>
                <a:latin typeface="Calibri" panose="020F0502020204030204" pitchFamily="34" charset="0"/>
                <a:cs typeface="Calibri" panose="020F0502020204030204" pitchFamily="34" charset="0"/>
              </a:rPr>
              <a:t>,   </a:t>
            </a:r>
            <a:r>
              <a:rPr lang="en-US" sz="1800" b="0" dirty="0">
                <a:solidFill>
                  <a:srgbClr val="001080"/>
                </a:solidFill>
                <a:effectLst/>
                <a:latin typeface="Calibri" panose="020F0502020204030204" pitchFamily="34" charset="0"/>
                <a:cs typeface="Calibri" panose="020F0502020204030204" pitchFamily="34" charset="0"/>
              </a:rPr>
              <a:t>p</a:t>
            </a:r>
            <a:r>
              <a:rPr lang="en-US" sz="1800" b="0" dirty="0">
                <a:solidFill>
                  <a:srgbClr val="000000"/>
                </a:solidFill>
                <a:effectLst/>
                <a:latin typeface="Calibri" panose="020F0502020204030204" pitchFamily="34" charset="0"/>
                <a:cs typeface="Calibri" panose="020F0502020204030204" pitchFamily="34" charset="0"/>
              </a:rPr>
              <a:t> = </a:t>
            </a:r>
            <a:r>
              <a:rPr lang="en-US" sz="1800" b="0" dirty="0">
                <a:solidFill>
                  <a:srgbClr val="098658"/>
                </a:solidFill>
                <a:effectLst/>
                <a:latin typeface="Calibri" panose="020F0502020204030204" pitchFamily="34" charset="0"/>
                <a:cs typeface="Calibri" panose="020F0502020204030204" pitchFamily="34" charset="0"/>
              </a:rPr>
              <a:t>2</a:t>
            </a:r>
            <a:r>
              <a:rPr lang="en-US" sz="1800" b="0" dirty="0">
                <a:solidFill>
                  <a:srgbClr val="000000"/>
                </a:solidFill>
                <a:effectLst/>
                <a:latin typeface="Calibri" panose="020F0502020204030204" pitchFamily="34" charset="0"/>
                <a:cs typeface="Calibri" panose="020F0502020204030204" pitchFamily="34" charset="0"/>
              </a:rPr>
              <a:t>, </a:t>
            </a:r>
            <a:r>
              <a:rPr lang="en-US" sz="1800" b="0" dirty="0">
                <a:solidFill>
                  <a:srgbClr val="001080"/>
                </a:solidFill>
                <a:effectLst/>
                <a:latin typeface="Calibri" panose="020F0502020204030204" pitchFamily="34" charset="0"/>
                <a:cs typeface="Calibri" panose="020F0502020204030204" pitchFamily="34" charset="0"/>
              </a:rPr>
              <a:t>algorithm</a:t>
            </a:r>
            <a:r>
              <a:rPr lang="en-US" sz="1800" b="0" dirty="0">
                <a:solidFill>
                  <a:srgbClr val="000000"/>
                </a:solidFill>
                <a:effectLst/>
                <a:latin typeface="Calibri" panose="020F0502020204030204" pitchFamily="34" charset="0"/>
                <a:cs typeface="Calibri" panose="020F0502020204030204" pitchFamily="34" charset="0"/>
              </a:rPr>
              <a:t> = </a:t>
            </a:r>
            <a:r>
              <a:rPr lang="en-US" sz="1800" b="0" dirty="0">
                <a:solidFill>
                  <a:srgbClr val="A31515"/>
                </a:solidFill>
                <a:effectLst/>
                <a:latin typeface="Calibri" panose="020F0502020204030204" pitchFamily="34" charset="0"/>
                <a:cs typeface="Calibri" panose="020F0502020204030204" pitchFamily="34" charset="0"/>
              </a:rPr>
              <a:t>'</a:t>
            </a:r>
            <a:r>
              <a:rPr lang="en-US" sz="1800" b="0" dirty="0" err="1">
                <a:solidFill>
                  <a:srgbClr val="A31515"/>
                </a:solidFill>
                <a:effectLst/>
                <a:latin typeface="Calibri" panose="020F0502020204030204" pitchFamily="34" charset="0"/>
                <a:cs typeface="Calibri" panose="020F0502020204030204" pitchFamily="34" charset="0"/>
              </a:rPr>
              <a:t>kd_tree</a:t>
            </a:r>
            <a:r>
              <a:rPr lang="en-US" sz="1800" b="0" dirty="0">
                <a:solidFill>
                  <a:srgbClr val="A31515"/>
                </a:solidFill>
                <a:effectLst/>
                <a:latin typeface="Calibri" panose="020F0502020204030204" pitchFamily="34" charset="0"/>
                <a:cs typeface="Calibri" panose="020F0502020204030204" pitchFamily="34" charset="0"/>
              </a:rPr>
              <a:t>’</a:t>
            </a:r>
            <a:r>
              <a:rPr lang="en-US" sz="1800" b="0" dirty="0">
                <a:solidFill>
                  <a:srgbClr val="000000"/>
                </a:solidFill>
                <a:effectLst/>
                <a:latin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is giving the best accuracy for N-fold evaluation</a:t>
            </a:r>
            <a:r>
              <a:rPr lang="en-US" sz="1800" dirty="0">
                <a:solidFill>
                  <a:srgbClr val="000000"/>
                </a:solidFill>
                <a:latin typeface="Calibri" panose="020F0502020204030204" pitchFamily="34" charset="0"/>
                <a:cs typeface="Calibri" panose="020F0502020204030204" pitchFamily="34" charset="0"/>
              </a:rPr>
              <a:t>.</a:t>
            </a:r>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70276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BE464-1ADB-687A-FF23-7F0E3AF712DE}"/>
              </a:ext>
            </a:extLst>
          </p:cNvPr>
          <p:cNvSpPr>
            <a:spLocks noGrp="1"/>
          </p:cNvSpPr>
          <p:nvPr>
            <p:ph type="title"/>
          </p:nvPr>
        </p:nvSpPr>
        <p:spPr>
          <a:xfrm>
            <a:off x="1371600" y="146957"/>
            <a:ext cx="9601200" cy="587829"/>
          </a:xfrm>
        </p:spPr>
        <p:txBody>
          <a:bodyPr>
            <a:normAutofit/>
          </a:bodyPr>
          <a:lstStyle/>
          <a:p>
            <a:r>
              <a:rPr lang="en-US" sz="3200" b="1" dirty="0">
                <a:latin typeface="Calibri" panose="020F0502020204030204" pitchFamily="34" charset="0"/>
                <a:cs typeface="Calibri" panose="020F0502020204030204" pitchFamily="34" charset="0"/>
              </a:rPr>
              <a:t>KNN OUTPUTS</a:t>
            </a:r>
          </a:p>
        </p:txBody>
      </p:sp>
      <p:sp>
        <p:nvSpPr>
          <p:cNvPr id="3" name="Content Placeholder 2">
            <a:extLst>
              <a:ext uri="{FF2B5EF4-FFF2-40B4-BE49-F238E27FC236}">
                <a16:creationId xmlns:a16="http://schemas.microsoft.com/office/drawing/2014/main" id="{32D5C630-241A-4234-2A1C-A350BF4CCDEE}"/>
              </a:ext>
            </a:extLst>
          </p:cNvPr>
          <p:cNvSpPr>
            <a:spLocks noGrp="1"/>
          </p:cNvSpPr>
          <p:nvPr>
            <p:ph idx="1"/>
          </p:nvPr>
        </p:nvSpPr>
        <p:spPr>
          <a:xfrm>
            <a:off x="1371600" y="734786"/>
            <a:ext cx="9601200" cy="5132614"/>
          </a:xfrm>
        </p:spPr>
        <p:txBody>
          <a:bodyPr>
            <a:normAutofit/>
          </a:bodyPr>
          <a:lstStyle/>
          <a:p>
            <a:r>
              <a:rPr lang="en-US" sz="1800" dirty="0">
                <a:latin typeface="Calibri" panose="020F0502020204030204" pitchFamily="34" charset="0"/>
                <a:cs typeface="Calibri" panose="020F0502020204030204" pitchFamily="34" charset="0"/>
              </a:rPr>
              <a:t>With Feature Selection:</a:t>
            </a: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Without Feature Selection:</a:t>
            </a:r>
          </a:p>
          <a:p>
            <a:pPr marL="0" indent="0">
              <a:buNone/>
            </a:pPr>
            <a:endParaRPr lang="en-US" sz="18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FC2EB52-2780-D3B9-A2FB-484633D4E71A}"/>
              </a:ext>
            </a:extLst>
          </p:cNvPr>
          <p:cNvPicPr>
            <a:picLocks noChangeAspect="1"/>
          </p:cNvPicPr>
          <p:nvPr/>
        </p:nvPicPr>
        <p:blipFill>
          <a:blip r:embed="rId2"/>
          <a:stretch>
            <a:fillRect/>
          </a:stretch>
        </p:blipFill>
        <p:spPr>
          <a:xfrm>
            <a:off x="1784349" y="1170268"/>
            <a:ext cx="9601199" cy="2418278"/>
          </a:xfrm>
          <a:prstGeom prst="rect">
            <a:avLst/>
          </a:prstGeom>
        </p:spPr>
      </p:pic>
      <p:pic>
        <p:nvPicPr>
          <p:cNvPr id="8" name="Picture 7">
            <a:extLst>
              <a:ext uri="{FF2B5EF4-FFF2-40B4-BE49-F238E27FC236}">
                <a16:creationId xmlns:a16="http://schemas.microsoft.com/office/drawing/2014/main" id="{C70218B9-D394-1DCF-F7FF-53AD0C084920}"/>
              </a:ext>
            </a:extLst>
          </p:cNvPr>
          <p:cNvPicPr>
            <a:picLocks noChangeAspect="1"/>
          </p:cNvPicPr>
          <p:nvPr/>
        </p:nvPicPr>
        <p:blipFill>
          <a:blip r:embed="rId3"/>
          <a:stretch>
            <a:fillRect/>
          </a:stretch>
        </p:blipFill>
        <p:spPr>
          <a:xfrm>
            <a:off x="1784349" y="4385510"/>
            <a:ext cx="9601198" cy="2358059"/>
          </a:xfrm>
          <a:prstGeom prst="rect">
            <a:avLst/>
          </a:prstGeom>
        </p:spPr>
      </p:pic>
    </p:spTree>
    <p:extLst>
      <p:ext uri="{BB962C8B-B14F-4D97-AF65-F5344CB8AC3E}">
        <p14:creationId xmlns:p14="http://schemas.microsoft.com/office/powerpoint/2010/main" val="272607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0908-7BBF-EC9E-E4F5-534E32999F5F}"/>
              </a:ext>
            </a:extLst>
          </p:cNvPr>
          <p:cNvSpPr>
            <a:spLocks noGrp="1"/>
          </p:cNvSpPr>
          <p:nvPr>
            <p:ph type="title"/>
          </p:nvPr>
        </p:nvSpPr>
        <p:spPr>
          <a:xfrm>
            <a:off x="1371600" y="163286"/>
            <a:ext cx="9601200" cy="489857"/>
          </a:xfrm>
        </p:spPr>
        <p:txBody>
          <a:bodyPr>
            <a:noAutofit/>
          </a:bodyPr>
          <a:lstStyle/>
          <a:p>
            <a:r>
              <a:rPr lang="en-US" sz="3200" b="1" dirty="0">
                <a:latin typeface="Calibri" panose="020F0502020204030204" pitchFamily="34" charset="0"/>
                <a:cs typeface="Calibri" panose="020F0502020204030204" pitchFamily="34" charset="0"/>
              </a:rPr>
              <a:t>DECISION TREE</a:t>
            </a:r>
          </a:p>
        </p:txBody>
      </p:sp>
      <p:sp>
        <p:nvSpPr>
          <p:cNvPr id="3" name="Content Placeholder 2">
            <a:extLst>
              <a:ext uri="{FF2B5EF4-FFF2-40B4-BE49-F238E27FC236}">
                <a16:creationId xmlns:a16="http://schemas.microsoft.com/office/drawing/2014/main" id="{4C154695-4227-2667-5590-6556AB10769C}"/>
              </a:ext>
            </a:extLst>
          </p:cNvPr>
          <p:cNvSpPr>
            <a:spLocks noGrp="1"/>
          </p:cNvSpPr>
          <p:nvPr>
            <p:ph idx="1"/>
          </p:nvPr>
        </p:nvSpPr>
        <p:spPr>
          <a:xfrm>
            <a:off x="1371600" y="807522"/>
            <a:ext cx="9601200" cy="5059878"/>
          </a:xfrm>
        </p:spPr>
        <p:txBody>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Decision Tree classification are the techniques in which we build a tree structure based on Training Data set and then we can predict the label based on the tree. Information Gain and Entropy were the key components for forming the tree because using these we will be able to decide Root Node and Branches.</a:t>
            </a:r>
          </a:p>
          <a:p>
            <a:r>
              <a:rPr lang="en-US" sz="1800" dirty="0">
                <a:latin typeface="Calibri" panose="020F0502020204030204" pitchFamily="34" charset="0"/>
                <a:ea typeface="Calibri" panose="020F0502020204030204" pitchFamily="34" charset="0"/>
                <a:cs typeface="Times New Roman" panose="02020603050405020304" pitchFamily="18" charset="0"/>
              </a:rPr>
              <a:t>Preprocessing and conversion of numeric data to nominal Data is required for Decision Tree.</a:t>
            </a:r>
          </a:p>
          <a:p>
            <a:r>
              <a:rPr lang="en-US" sz="1800" dirty="0">
                <a:latin typeface="Calibri" panose="020F0502020204030204" pitchFamily="34" charset="0"/>
                <a:ea typeface="Calibri" panose="020F0502020204030204" pitchFamily="34" charset="0"/>
                <a:cs typeface="Times New Roman" panose="02020603050405020304" pitchFamily="18" charset="0"/>
              </a:rPr>
              <a:t>We used Decision Tree classification to predict the label of the observation with the observations present in the training dataset.</a:t>
            </a:r>
          </a:p>
          <a:p>
            <a:endParaRPr lang="en-US" dirty="0"/>
          </a:p>
        </p:txBody>
      </p:sp>
    </p:spTree>
    <p:extLst>
      <p:ext uri="{BB962C8B-B14F-4D97-AF65-F5344CB8AC3E}">
        <p14:creationId xmlns:p14="http://schemas.microsoft.com/office/powerpoint/2010/main" val="3965084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BDF2-820F-B22F-04D4-59AA45CCBEA3}"/>
              </a:ext>
            </a:extLst>
          </p:cNvPr>
          <p:cNvSpPr>
            <a:spLocks noGrp="1"/>
          </p:cNvSpPr>
          <p:nvPr>
            <p:ph type="title"/>
          </p:nvPr>
        </p:nvSpPr>
        <p:spPr>
          <a:xfrm>
            <a:off x="1371600" y="127659"/>
            <a:ext cx="9601200" cy="537359"/>
          </a:xfrm>
        </p:spPr>
        <p:txBody>
          <a:bodyPr>
            <a:normAutofit/>
          </a:bodyPr>
          <a:lstStyle/>
          <a:p>
            <a:r>
              <a:rPr lang="en-US" sz="3200" b="1" dirty="0">
                <a:latin typeface="Calibri" panose="020F0502020204030204" pitchFamily="34" charset="0"/>
                <a:cs typeface="Calibri" panose="020F0502020204030204" pitchFamily="34" charset="0"/>
              </a:rPr>
              <a:t>DECISION TREE</a:t>
            </a:r>
          </a:p>
        </p:txBody>
      </p:sp>
      <p:sp>
        <p:nvSpPr>
          <p:cNvPr id="3" name="Content Placeholder 2">
            <a:extLst>
              <a:ext uri="{FF2B5EF4-FFF2-40B4-BE49-F238E27FC236}">
                <a16:creationId xmlns:a16="http://schemas.microsoft.com/office/drawing/2014/main" id="{DE8F80CF-3484-08B2-A8B9-DBBEC37632F2}"/>
              </a:ext>
            </a:extLst>
          </p:cNvPr>
          <p:cNvSpPr>
            <a:spLocks noGrp="1"/>
          </p:cNvSpPr>
          <p:nvPr>
            <p:ph idx="1"/>
          </p:nvPr>
        </p:nvSpPr>
        <p:spPr>
          <a:xfrm>
            <a:off x="1371600" y="665018"/>
            <a:ext cx="9601200" cy="5202382"/>
          </a:xfrm>
        </p:spPr>
        <p:txBody>
          <a:bodyPr/>
          <a:lstStyle/>
          <a:p>
            <a:r>
              <a:rPr lang="en-US" sz="1800" dirty="0">
                <a:latin typeface="Calibri" panose="020F0502020204030204" pitchFamily="34" charset="0"/>
                <a:ea typeface="Calibri" panose="020F0502020204030204" pitchFamily="34" charset="0"/>
                <a:cs typeface="Calibri" panose="020F0502020204030204" pitchFamily="34" charset="0"/>
              </a:rPr>
              <a:t>After evaluations we observe that with </a:t>
            </a:r>
            <a:r>
              <a:rPr lang="en-US" sz="1800" dirty="0">
                <a:solidFill>
                  <a:srgbClr val="000000"/>
                </a:solidFill>
                <a:latin typeface="Calibri" panose="020F0502020204030204" pitchFamily="34" charset="0"/>
                <a:cs typeface="Calibri" panose="020F0502020204030204" pitchFamily="34" charset="0"/>
              </a:rPr>
              <a:t>metrics like </a:t>
            </a:r>
            <a:r>
              <a:rPr lang="en-US" sz="1800" dirty="0">
                <a:solidFill>
                  <a:srgbClr val="001080"/>
                </a:solidFill>
                <a:latin typeface="Calibri" panose="020F0502020204030204" pitchFamily="34" charset="0"/>
                <a:cs typeface="Calibri" panose="020F0502020204030204" pitchFamily="34" charset="0"/>
              </a:rPr>
              <a:t>criterion</a:t>
            </a:r>
            <a:r>
              <a:rPr lang="en-US" sz="1800" dirty="0">
                <a:solidFill>
                  <a:srgbClr val="000000"/>
                </a:solidFill>
                <a:latin typeface="Calibri" panose="020F0502020204030204" pitchFamily="34" charset="0"/>
                <a:cs typeface="Calibri" panose="020F0502020204030204" pitchFamily="34" charset="0"/>
              </a:rPr>
              <a:t>=</a:t>
            </a:r>
            <a:r>
              <a:rPr lang="en-US" sz="1800" dirty="0">
                <a:solidFill>
                  <a:srgbClr val="A31515"/>
                </a:solidFill>
                <a:latin typeface="Calibri" panose="020F0502020204030204" pitchFamily="34" charset="0"/>
                <a:cs typeface="Calibri" panose="020F0502020204030204" pitchFamily="34" charset="0"/>
              </a:rPr>
              <a:t>'entropy'</a:t>
            </a:r>
            <a:r>
              <a:rPr lang="en-US" sz="1800" dirty="0">
                <a:solidFill>
                  <a:srgbClr val="000000"/>
                </a:solidFill>
                <a:latin typeface="Calibri" panose="020F0502020204030204" pitchFamily="34" charset="0"/>
                <a:cs typeface="Calibri" panose="020F0502020204030204" pitchFamily="34" charset="0"/>
              </a:rPr>
              <a:t>, </a:t>
            </a:r>
            <a:r>
              <a:rPr lang="en-US" sz="1800" dirty="0" err="1">
                <a:solidFill>
                  <a:srgbClr val="001080"/>
                </a:solidFill>
                <a:latin typeface="Calibri" panose="020F0502020204030204" pitchFamily="34" charset="0"/>
                <a:cs typeface="Calibri" panose="020F0502020204030204" pitchFamily="34" charset="0"/>
              </a:rPr>
              <a:t>max_depth</a:t>
            </a:r>
            <a:r>
              <a:rPr lang="en-US" sz="1800" dirty="0">
                <a:solidFill>
                  <a:srgbClr val="000000"/>
                </a:solidFill>
                <a:latin typeface="Calibri" panose="020F0502020204030204" pitchFamily="34" charset="0"/>
                <a:cs typeface="Calibri" panose="020F0502020204030204" pitchFamily="34" charset="0"/>
              </a:rPr>
              <a:t>=2500000, </a:t>
            </a:r>
            <a:r>
              <a:rPr lang="en-US" sz="1800" dirty="0" err="1">
                <a:solidFill>
                  <a:srgbClr val="000000"/>
                </a:solidFill>
                <a:latin typeface="Calibri" panose="020F0502020204030204" pitchFamily="34" charset="0"/>
                <a:cs typeface="Calibri" panose="020F0502020204030204" pitchFamily="34" charset="0"/>
              </a:rPr>
              <a:t>ccp_alpha</a:t>
            </a:r>
            <a:r>
              <a:rPr lang="en-US" sz="1800" dirty="0">
                <a:solidFill>
                  <a:srgbClr val="000000"/>
                </a:solidFill>
                <a:latin typeface="Calibri" panose="020F0502020204030204" pitchFamily="34" charset="0"/>
                <a:cs typeface="Calibri" panose="020F0502020204030204" pitchFamily="34" charset="0"/>
              </a:rPr>
              <a:t> = 0.01, </a:t>
            </a:r>
            <a:r>
              <a:rPr lang="en-US" sz="1800" dirty="0" err="1">
                <a:solidFill>
                  <a:srgbClr val="000000"/>
                </a:solidFill>
                <a:latin typeface="Calibri" panose="020F0502020204030204" pitchFamily="34" charset="0"/>
                <a:cs typeface="Calibri" panose="020F0502020204030204" pitchFamily="34" charset="0"/>
              </a:rPr>
              <a:t>random_state</a:t>
            </a:r>
            <a:r>
              <a:rPr lang="en-US" sz="1800" dirty="0">
                <a:solidFill>
                  <a:srgbClr val="000000"/>
                </a:solidFill>
                <a:latin typeface="Calibri" panose="020F0502020204030204" pitchFamily="34" charset="0"/>
                <a:cs typeface="Calibri" panose="020F0502020204030204" pitchFamily="34" charset="0"/>
              </a:rPr>
              <a:t> = 1 </a:t>
            </a:r>
            <a:r>
              <a:rPr lang="en-US" sz="1800" dirty="0">
                <a:latin typeface="Calibri" panose="020F0502020204030204" pitchFamily="34" charset="0"/>
                <a:ea typeface="Calibri" panose="020F0502020204030204" pitchFamily="34" charset="0"/>
                <a:cs typeface="Times New Roman" panose="02020603050405020304" pitchFamily="18" charset="0"/>
              </a:rPr>
              <a:t>is giving the best accuracy for Hold-out evaluation.</a:t>
            </a:r>
          </a:p>
          <a:p>
            <a:r>
              <a:rPr lang="en-US" sz="1800" dirty="0">
                <a:solidFill>
                  <a:srgbClr val="000000"/>
                </a:solidFill>
                <a:latin typeface="Calibri" panose="020F0502020204030204" pitchFamily="34" charset="0"/>
                <a:cs typeface="Calibri" panose="020F0502020204030204" pitchFamily="34" charset="0"/>
              </a:rPr>
              <a:t>As we are getting best accuracy in hold-out evaluation in comparison to all the algorithms, we tried to gain more accuracy by applying hyper parameter tuning to check more parameters which can give better accuracy.</a:t>
            </a:r>
          </a:p>
          <a:p>
            <a:r>
              <a:rPr lang="en-US" sz="1800" dirty="0">
                <a:solidFill>
                  <a:srgbClr val="000000"/>
                </a:solidFill>
                <a:latin typeface="Calibri" panose="020F0502020204030204" pitchFamily="34" charset="0"/>
                <a:cs typeface="Calibri" panose="020F0502020204030204" pitchFamily="34" charset="0"/>
              </a:rPr>
              <a:t>However, once hyper parameters was applied to the data, tuning the accuracy of the hold-out decreased.</a:t>
            </a:r>
          </a:p>
          <a:p>
            <a:endParaRPr lang="en-US" dirty="0"/>
          </a:p>
        </p:txBody>
      </p:sp>
    </p:spTree>
    <p:extLst>
      <p:ext uri="{BB962C8B-B14F-4D97-AF65-F5344CB8AC3E}">
        <p14:creationId xmlns:p14="http://schemas.microsoft.com/office/powerpoint/2010/main" val="2158000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265F9-0EC7-A88F-4A65-D48899621DC2}"/>
              </a:ext>
            </a:extLst>
          </p:cNvPr>
          <p:cNvSpPr>
            <a:spLocks noGrp="1"/>
          </p:cNvSpPr>
          <p:nvPr>
            <p:ph type="title"/>
          </p:nvPr>
        </p:nvSpPr>
        <p:spPr>
          <a:xfrm>
            <a:off x="1371600" y="83127"/>
            <a:ext cx="9601200" cy="486889"/>
          </a:xfrm>
        </p:spPr>
        <p:txBody>
          <a:bodyPr>
            <a:noAutofit/>
          </a:bodyPr>
          <a:lstStyle/>
          <a:p>
            <a:r>
              <a:rPr lang="en-US" sz="3200" b="1" dirty="0">
                <a:latin typeface="Calibri" panose="020F0502020204030204" pitchFamily="34" charset="0"/>
                <a:cs typeface="Calibri" panose="020F0502020204030204" pitchFamily="34" charset="0"/>
              </a:rPr>
              <a:t>DECISION TREE OUTPUTS</a:t>
            </a:r>
          </a:p>
        </p:txBody>
      </p:sp>
      <p:sp>
        <p:nvSpPr>
          <p:cNvPr id="3" name="Content Placeholder 2">
            <a:extLst>
              <a:ext uri="{FF2B5EF4-FFF2-40B4-BE49-F238E27FC236}">
                <a16:creationId xmlns:a16="http://schemas.microsoft.com/office/drawing/2014/main" id="{6CAA495F-E7DA-7493-C74F-CC11D77D8116}"/>
              </a:ext>
            </a:extLst>
          </p:cNvPr>
          <p:cNvSpPr>
            <a:spLocks noGrp="1"/>
          </p:cNvSpPr>
          <p:nvPr>
            <p:ph idx="1"/>
          </p:nvPr>
        </p:nvSpPr>
        <p:spPr>
          <a:xfrm>
            <a:off x="1371600" y="570016"/>
            <a:ext cx="9601200" cy="5297384"/>
          </a:xfrm>
        </p:spPr>
        <p:txBody>
          <a:bodyPr>
            <a:normAutofit/>
          </a:bodyPr>
          <a:lstStyle/>
          <a:p>
            <a:r>
              <a:rPr lang="en-US" sz="1800" dirty="0">
                <a:latin typeface="Calibri" panose="020F0502020204030204" pitchFamily="34" charset="0"/>
                <a:cs typeface="Calibri" panose="020F0502020204030204" pitchFamily="34" charset="0"/>
              </a:rPr>
              <a:t>With Feature Selection</a:t>
            </a: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Without Feature Selection</a:t>
            </a:r>
          </a:p>
          <a:p>
            <a:pPr marL="0" indent="0">
              <a:buNone/>
            </a:pPr>
            <a:endParaRPr lang="en-US" sz="18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9AA16AA1-7866-FE8E-5A31-33D46CDF8696}"/>
              </a:ext>
            </a:extLst>
          </p:cNvPr>
          <p:cNvPicPr>
            <a:picLocks noChangeAspect="1"/>
          </p:cNvPicPr>
          <p:nvPr/>
        </p:nvPicPr>
        <p:blipFill>
          <a:blip r:embed="rId2"/>
          <a:stretch>
            <a:fillRect/>
          </a:stretch>
        </p:blipFill>
        <p:spPr>
          <a:xfrm>
            <a:off x="1828800" y="898979"/>
            <a:ext cx="8799616" cy="1741954"/>
          </a:xfrm>
          <a:prstGeom prst="rect">
            <a:avLst/>
          </a:prstGeom>
        </p:spPr>
      </p:pic>
      <p:pic>
        <p:nvPicPr>
          <p:cNvPr id="7" name="Picture 6">
            <a:extLst>
              <a:ext uri="{FF2B5EF4-FFF2-40B4-BE49-F238E27FC236}">
                <a16:creationId xmlns:a16="http://schemas.microsoft.com/office/drawing/2014/main" id="{33C903E9-5D67-9937-DCA4-589C27224CD5}"/>
              </a:ext>
            </a:extLst>
          </p:cNvPr>
          <p:cNvPicPr>
            <a:picLocks noChangeAspect="1"/>
          </p:cNvPicPr>
          <p:nvPr/>
        </p:nvPicPr>
        <p:blipFill>
          <a:blip r:embed="rId3"/>
          <a:stretch>
            <a:fillRect/>
          </a:stretch>
        </p:blipFill>
        <p:spPr>
          <a:xfrm>
            <a:off x="1828800" y="3429000"/>
            <a:ext cx="8799616" cy="1990110"/>
          </a:xfrm>
          <a:prstGeom prst="rect">
            <a:avLst/>
          </a:prstGeom>
        </p:spPr>
      </p:pic>
    </p:spTree>
    <p:extLst>
      <p:ext uri="{BB962C8B-B14F-4D97-AF65-F5344CB8AC3E}">
        <p14:creationId xmlns:p14="http://schemas.microsoft.com/office/powerpoint/2010/main" val="929970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22472-A100-30A5-C1E7-55A697C0557D}"/>
              </a:ext>
            </a:extLst>
          </p:cNvPr>
          <p:cNvSpPr>
            <a:spLocks noGrp="1"/>
          </p:cNvSpPr>
          <p:nvPr>
            <p:ph type="title"/>
          </p:nvPr>
        </p:nvSpPr>
        <p:spPr>
          <a:xfrm>
            <a:off x="1371600" y="83128"/>
            <a:ext cx="9601200" cy="463138"/>
          </a:xfrm>
        </p:spPr>
        <p:txBody>
          <a:bodyPr>
            <a:noAutofit/>
          </a:bodyPr>
          <a:lstStyle/>
          <a:p>
            <a:r>
              <a:rPr lang="en-US" sz="3200" b="1" dirty="0">
                <a:latin typeface="Calibri" panose="020F0502020204030204" pitchFamily="34" charset="0"/>
                <a:cs typeface="Calibri" panose="020F0502020204030204" pitchFamily="34" charset="0"/>
              </a:rPr>
              <a:t>NAIVE BAYES CLASSIFICATION</a:t>
            </a:r>
          </a:p>
        </p:txBody>
      </p:sp>
      <p:sp>
        <p:nvSpPr>
          <p:cNvPr id="3" name="Content Placeholder 2">
            <a:extLst>
              <a:ext uri="{FF2B5EF4-FFF2-40B4-BE49-F238E27FC236}">
                <a16:creationId xmlns:a16="http://schemas.microsoft.com/office/drawing/2014/main" id="{020BA416-3CDC-8FB3-7EA0-4F5181ADBED9}"/>
              </a:ext>
            </a:extLst>
          </p:cNvPr>
          <p:cNvSpPr>
            <a:spLocks noGrp="1"/>
          </p:cNvSpPr>
          <p:nvPr>
            <p:ph idx="1"/>
          </p:nvPr>
        </p:nvSpPr>
        <p:spPr>
          <a:xfrm>
            <a:off x="1371600" y="546266"/>
            <a:ext cx="9601200" cy="5321134"/>
          </a:xfrm>
        </p:spPr>
        <p:txBody>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Naïve Bayes classification is a technique which is primarily based on Probability. It works based on conditional probability to predict the label and Naïve Bayes is very useful for medical detection.</a:t>
            </a:r>
          </a:p>
          <a:p>
            <a:r>
              <a:rPr lang="en-US" sz="1800" dirty="0">
                <a:latin typeface="Calibri" panose="020F0502020204030204" pitchFamily="34" charset="0"/>
                <a:ea typeface="Calibri" panose="020F0502020204030204" pitchFamily="34" charset="0"/>
                <a:cs typeface="Times New Roman" panose="02020603050405020304" pitchFamily="18" charset="0"/>
              </a:rPr>
              <a:t>Preprocessing and conversion of numeric data to nominal data is required for Naïve Bayes classification.</a:t>
            </a:r>
          </a:p>
          <a:p>
            <a:r>
              <a:rPr lang="en-US" sz="1800" dirty="0">
                <a:latin typeface="Calibri" panose="020F0502020204030204" pitchFamily="34" charset="0"/>
                <a:ea typeface="Calibri" panose="020F0502020204030204" pitchFamily="34" charset="0"/>
                <a:cs typeface="Times New Roman" panose="02020603050405020304" pitchFamily="18" charset="0"/>
              </a:rPr>
              <a:t>We used Naive Bayes classification to predict the label of the observation with the observations present in the training dataset which has maximum probability.</a:t>
            </a:r>
          </a:p>
          <a:p>
            <a:r>
              <a:rPr lang="en-US" sz="1800" dirty="0">
                <a:latin typeface="Calibri" panose="020F0502020204030204" pitchFamily="34" charset="0"/>
                <a:ea typeface="Calibri" panose="020F0502020204030204" pitchFamily="34" charset="0"/>
                <a:cs typeface="Calibri" panose="020F0502020204030204" pitchFamily="34" charset="0"/>
              </a:rPr>
              <a:t>After evaluations we observe that Multinomial Naïve Bayes gives the best results.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3595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F2145-3620-D50B-9945-A1605C76221C}"/>
              </a:ext>
            </a:extLst>
          </p:cNvPr>
          <p:cNvSpPr>
            <a:spLocks noGrp="1"/>
          </p:cNvSpPr>
          <p:nvPr>
            <p:ph type="title"/>
          </p:nvPr>
        </p:nvSpPr>
        <p:spPr>
          <a:xfrm>
            <a:off x="1371600" y="92034"/>
            <a:ext cx="9601200" cy="489857"/>
          </a:xfrm>
        </p:spPr>
        <p:txBody>
          <a:bodyPr>
            <a:noAutofit/>
          </a:bodyPr>
          <a:lstStyle/>
          <a:p>
            <a:r>
              <a:rPr lang="en-US" sz="3200" b="1" dirty="0">
                <a:latin typeface="Calibri" panose="020F0502020204030204" pitchFamily="34" charset="0"/>
                <a:cs typeface="Calibri" panose="020F0502020204030204" pitchFamily="34" charset="0"/>
              </a:rPr>
              <a:t>NAÏVE BAYES OUTPUTS</a:t>
            </a:r>
          </a:p>
        </p:txBody>
      </p:sp>
      <p:sp>
        <p:nvSpPr>
          <p:cNvPr id="3" name="Content Placeholder 2">
            <a:extLst>
              <a:ext uri="{FF2B5EF4-FFF2-40B4-BE49-F238E27FC236}">
                <a16:creationId xmlns:a16="http://schemas.microsoft.com/office/drawing/2014/main" id="{F905429B-B5D4-5813-419D-14D72D7AD192}"/>
              </a:ext>
            </a:extLst>
          </p:cNvPr>
          <p:cNvSpPr>
            <a:spLocks noGrp="1"/>
          </p:cNvSpPr>
          <p:nvPr>
            <p:ph idx="1"/>
          </p:nvPr>
        </p:nvSpPr>
        <p:spPr>
          <a:xfrm>
            <a:off x="1371600" y="581891"/>
            <a:ext cx="9601200" cy="5285509"/>
          </a:xfrm>
        </p:spPr>
        <p:txBody>
          <a:bodyPr>
            <a:normAutofit/>
          </a:bodyPr>
          <a:lstStyle/>
          <a:p>
            <a:r>
              <a:rPr lang="en-US" sz="1800" dirty="0">
                <a:latin typeface="Calibri" panose="020F0502020204030204" pitchFamily="34" charset="0"/>
                <a:cs typeface="Calibri" panose="020F0502020204030204" pitchFamily="34" charset="0"/>
              </a:rPr>
              <a:t>With Feature Selection</a:t>
            </a: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Without Feature Selection</a:t>
            </a:r>
          </a:p>
          <a:p>
            <a:pPr marL="0" indent="0">
              <a:buNone/>
            </a:pPr>
            <a:endParaRPr lang="en-US" sz="18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001FA70-904D-51C8-C363-037759E56210}"/>
              </a:ext>
            </a:extLst>
          </p:cNvPr>
          <p:cNvPicPr>
            <a:picLocks noChangeAspect="1"/>
          </p:cNvPicPr>
          <p:nvPr/>
        </p:nvPicPr>
        <p:blipFill>
          <a:blip r:embed="rId2"/>
          <a:stretch>
            <a:fillRect/>
          </a:stretch>
        </p:blipFill>
        <p:spPr>
          <a:xfrm>
            <a:off x="1864426" y="990600"/>
            <a:ext cx="8692738" cy="1626417"/>
          </a:xfrm>
          <a:prstGeom prst="rect">
            <a:avLst/>
          </a:prstGeom>
        </p:spPr>
      </p:pic>
      <p:pic>
        <p:nvPicPr>
          <p:cNvPr id="7" name="Picture 6">
            <a:extLst>
              <a:ext uri="{FF2B5EF4-FFF2-40B4-BE49-F238E27FC236}">
                <a16:creationId xmlns:a16="http://schemas.microsoft.com/office/drawing/2014/main" id="{A017AA6A-83C5-1409-6026-BBD6E789F99D}"/>
              </a:ext>
            </a:extLst>
          </p:cNvPr>
          <p:cNvPicPr>
            <a:picLocks noChangeAspect="1"/>
          </p:cNvPicPr>
          <p:nvPr/>
        </p:nvPicPr>
        <p:blipFill>
          <a:blip r:embed="rId3"/>
          <a:stretch>
            <a:fillRect/>
          </a:stretch>
        </p:blipFill>
        <p:spPr>
          <a:xfrm>
            <a:off x="1864425" y="3440729"/>
            <a:ext cx="8692737" cy="1602959"/>
          </a:xfrm>
          <a:prstGeom prst="rect">
            <a:avLst/>
          </a:prstGeom>
        </p:spPr>
      </p:pic>
    </p:spTree>
    <p:extLst>
      <p:ext uri="{BB962C8B-B14F-4D97-AF65-F5344CB8AC3E}">
        <p14:creationId xmlns:p14="http://schemas.microsoft.com/office/powerpoint/2010/main" val="494028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F5BA-70DC-AD4C-9229-6C5A8466001C}"/>
              </a:ext>
            </a:extLst>
          </p:cNvPr>
          <p:cNvSpPr>
            <a:spLocks noGrp="1"/>
          </p:cNvSpPr>
          <p:nvPr>
            <p:ph type="title"/>
          </p:nvPr>
        </p:nvSpPr>
        <p:spPr>
          <a:xfrm>
            <a:off x="1371600" y="83128"/>
            <a:ext cx="9601200" cy="498764"/>
          </a:xfrm>
        </p:spPr>
        <p:txBody>
          <a:bodyPr>
            <a:noAutofit/>
          </a:bodyPr>
          <a:lstStyle/>
          <a:p>
            <a:r>
              <a:rPr lang="en-US" sz="3200" b="1" dirty="0">
                <a:latin typeface="Calibri" panose="020F0502020204030204" pitchFamily="34" charset="0"/>
                <a:cs typeface="Calibri" panose="020F0502020204030204" pitchFamily="34" charset="0"/>
              </a:rPr>
              <a:t>NEURAL NETWORKS</a:t>
            </a:r>
          </a:p>
        </p:txBody>
      </p:sp>
      <p:sp>
        <p:nvSpPr>
          <p:cNvPr id="3" name="Content Placeholder 2">
            <a:extLst>
              <a:ext uri="{FF2B5EF4-FFF2-40B4-BE49-F238E27FC236}">
                <a16:creationId xmlns:a16="http://schemas.microsoft.com/office/drawing/2014/main" id="{3380D9F1-BC8C-91EE-3DBF-53E21CCB94C7}"/>
              </a:ext>
            </a:extLst>
          </p:cNvPr>
          <p:cNvSpPr>
            <a:spLocks noGrp="1"/>
          </p:cNvSpPr>
          <p:nvPr>
            <p:ph idx="1"/>
          </p:nvPr>
        </p:nvSpPr>
        <p:spPr>
          <a:xfrm>
            <a:off x="1371600" y="688771"/>
            <a:ext cx="9601200" cy="5285508"/>
          </a:xfrm>
        </p:spPr>
        <p:txBody>
          <a:bodyPr>
            <a:normAutofit lnSpcReduction="10000"/>
          </a:bodyPr>
          <a:lstStyle/>
          <a:p>
            <a:r>
              <a:rPr lang="en-US" sz="1800" dirty="0">
                <a:latin typeface="Calibri" panose="020F0502020204030204" pitchFamily="34" charset="0"/>
                <a:cs typeface="Calibri" panose="020F0502020204030204" pitchFamily="34" charset="0"/>
              </a:rPr>
              <a:t>A neural network is a collection of algorithms that aims to identify underlying links in a set of data using a method that imitates how the human brain functions. In this context, neural networks are systems of neurons that can be either organic or synthetic in origin.</a:t>
            </a:r>
          </a:p>
          <a:p>
            <a:r>
              <a:rPr lang="en-US" sz="1800" dirty="0">
                <a:latin typeface="Calibri" panose="020F0502020204030204" pitchFamily="34" charset="0"/>
                <a:cs typeface="Calibri" panose="020F0502020204030204" pitchFamily="34" charset="0"/>
              </a:rPr>
              <a:t>Deep learning algorithms use neural networks that have multiple process layers, or "deep" networks. Doctors can use artificial neural networks as a potent tool to model, evaluate, and make sense of complex clinical data in a variety of medical applications. Artificial neural networks are used in medicine primarily to solve classification issues.</a:t>
            </a:r>
          </a:p>
          <a:p>
            <a:r>
              <a:rPr lang="en-US" sz="1800" dirty="0">
                <a:latin typeface="Calibri" panose="020F0502020204030204" pitchFamily="34" charset="0"/>
                <a:cs typeface="Calibri" panose="020F0502020204030204" pitchFamily="34" charset="0"/>
              </a:rPr>
              <a:t>A computational model known as an artificial neural network (ANN) aims to explain the human brain's parallel structure. It is a network of parallel, densely interconnected processing units (neurons). The biological nerve systems are the inspiration for these elements.</a:t>
            </a:r>
          </a:p>
          <a:p>
            <a:r>
              <a:rPr lang="en-US" sz="1800" dirty="0">
                <a:latin typeface="Calibri" panose="020F0502020204030204" pitchFamily="34" charset="0"/>
                <a:cs typeface="Calibri" panose="020F0502020204030204" pitchFamily="34" charset="0"/>
              </a:rPr>
              <a:t>Artificial neural networks and computer-aided diagnosis with deep learning are particularly active research areas in medicine right now, and it's anticipated that these systems will be employed more frequently in biomedical systems. Since they are excellent at identifying disorders from scans, evolving neural network techniques for medical diagnostics are frequently taken into consideration. For instance, using ANN models based on deep learning helps with the sensitive and specific early diagnosis of stomach cancer. Deep learning-based ANN model improvements enable diagnosis with efficacy, accuracy, and dependability. The use of other developing technologies in this area is essential for better diagnosis and has a big impact on treatment and preventive actions.</a:t>
            </a:r>
          </a:p>
        </p:txBody>
      </p:sp>
    </p:spTree>
    <p:extLst>
      <p:ext uri="{BB962C8B-B14F-4D97-AF65-F5344CB8AC3E}">
        <p14:creationId xmlns:p14="http://schemas.microsoft.com/office/powerpoint/2010/main" val="1527798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ECD5F72-5EF8-4917-E50A-D10F67DAD16E}"/>
              </a:ext>
            </a:extLst>
          </p:cNvPr>
          <p:cNvSpPr>
            <a:spLocks noGrp="1"/>
          </p:cNvSpPr>
          <p:nvPr>
            <p:ph type="title"/>
          </p:nvPr>
        </p:nvSpPr>
        <p:spPr>
          <a:xfrm>
            <a:off x="640081" y="791570"/>
            <a:ext cx="4018839" cy="5262390"/>
          </a:xfrm>
        </p:spPr>
        <p:txBody>
          <a:bodyPr anchor="ctr">
            <a:normAutofit/>
          </a:bodyPr>
          <a:lstStyle/>
          <a:p>
            <a:pPr algn="ctr"/>
            <a:r>
              <a:rPr lang="en-US" sz="4200" b="1" dirty="0">
                <a:solidFill>
                  <a:schemeClr val="bg2"/>
                </a:solidFill>
                <a:latin typeface="Calibri" panose="020F0502020204030204" pitchFamily="34" charset="0"/>
                <a:cs typeface="Calibri" panose="020F0502020204030204" pitchFamily="34" charset="0"/>
              </a:rPr>
              <a:t>HEART DISEASE INDICATION USING CLASSIFICATION</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BCA1E4E3-C98F-A57A-0C0B-8BCB673A8624}"/>
              </a:ext>
            </a:extLst>
          </p:cNvPr>
          <p:cNvSpPr>
            <a:spLocks noGrp="1"/>
          </p:cNvSpPr>
          <p:nvPr>
            <p:ph idx="1"/>
          </p:nvPr>
        </p:nvSpPr>
        <p:spPr>
          <a:xfrm>
            <a:off x="6176720" y="791570"/>
            <a:ext cx="4892308" cy="5262390"/>
          </a:xfrm>
        </p:spPr>
        <p:txBody>
          <a:bodyPr anchor="ctr">
            <a:normAutofit/>
          </a:bodyPr>
          <a:lstStyle/>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					                 </a:t>
            </a:r>
            <a:r>
              <a:rPr lang="en-US" sz="1800" dirty="0">
                <a:latin typeface="Calibri" panose="020F0502020204030204" pitchFamily="34" charset="0"/>
                <a:cs typeface="Calibri" panose="020F0502020204030204" pitchFamily="34" charset="0"/>
              </a:rPr>
              <a:t>By:</a:t>
            </a:r>
          </a:p>
          <a:p>
            <a:pPr marL="0" indent="0">
              <a:buNone/>
            </a:pPr>
            <a:r>
              <a:rPr lang="en-US" sz="1800" dirty="0">
                <a:latin typeface="Calibri" panose="020F0502020204030204" pitchFamily="34" charset="0"/>
                <a:cs typeface="Calibri" panose="020F0502020204030204" pitchFamily="34" charset="0"/>
              </a:rPr>
              <a:t>					                   Group Number 389</a:t>
            </a:r>
          </a:p>
          <a:p>
            <a:pPr marL="0" indent="0">
              <a:buNone/>
            </a:pPr>
            <a:r>
              <a:rPr lang="en-US" sz="1800" dirty="0">
                <a:latin typeface="Calibri" panose="020F0502020204030204" pitchFamily="34" charset="0"/>
                <a:cs typeface="Calibri" panose="020F0502020204030204" pitchFamily="34" charset="0"/>
              </a:rPr>
              <a:t>				                Jay Gupta [A20499851]</a:t>
            </a:r>
          </a:p>
          <a:p>
            <a:pPr marL="0" indent="0">
              <a:buNone/>
            </a:pPr>
            <a:r>
              <a:rPr lang="en-US" sz="1800" dirty="0" err="1">
                <a:latin typeface="Calibri" panose="020F0502020204030204" pitchFamily="34" charset="0"/>
                <a:cs typeface="Calibri" panose="020F0502020204030204" pitchFamily="34" charset="0"/>
              </a:rPr>
              <a:t>Parth</a:t>
            </a:r>
            <a:r>
              <a:rPr lang="en-US" sz="1800" dirty="0">
                <a:latin typeface="Calibri" panose="020F0502020204030204" pitchFamily="34" charset="0"/>
                <a:cs typeface="Calibri" panose="020F0502020204030204" pitchFamily="34" charset="0"/>
              </a:rPr>
              <a:t> Nitin </a:t>
            </a:r>
            <a:r>
              <a:rPr lang="en-US" sz="1800" dirty="0" err="1">
                <a:latin typeface="Calibri" panose="020F0502020204030204" pitchFamily="34" charset="0"/>
                <a:cs typeface="Calibri" panose="020F0502020204030204" pitchFamily="34" charset="0"/>
              </a:rPr>
              <a:t>Ghatpande</a:t>
            </a:r>
            <a:r>
              <a:rPr lang="en-US" sz="1800" dirty="0">
                <a:latin typeface="Calibri" panose="020F0502020204030204" pitchFamily="34" charset="0"/>
                <a:cs typeface="Calibri" panose="020F0502020204030204" pitchFamily="34" charset="0"/>
              </a:rPr>
              <a:t> [A20501209]</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582034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EA2D-8EE3-D947-C40C-F8B6609052C3}"/>
              </a:ext>
            </a:extLst>
          </p:cNvPr>
          <p:cNvSpPr>
            <a:spLocks noGrp="1"/>
          </p:cNvSpPr>
          <p:nvPr>
            <p:ph type="title"/>
          </p:nvPr>
        </p:nvSpPr>
        <p:spPr>
          <a:xfrm>
            <a:off x="1371600" y="92033"/>
            <a:ext cx="9601200" cy="489858"/>
          </a:xfrm>
        </p:spPr>
        <p:txBody>
          <a:bodyPr>
            <a:noAutofit/>
          </a:bodyPr>
          <a:lstStyle/>
          <a:p>
            <a:r>
              <a:rPr lang="en-US" sz="3200" b="1" dirty="0">
                <a:latin typeface="Calibri" panose="020F0502020204030204" pitchFamily="34" charset="0"/>
                <a:cs typeface="Calibri" panose="020F0502020204030204" pitchFamily="34" charset="0"/>
              </a:rPr>
              <a:t>NEURAL NETWORKS OUTPUTS</a:t>
            </a:r>
          </a:p>
        </p:txBody>
      </p:sp>
      <p:sp>
        <p:nvSpPr>
          <p:cNvPr id="7" name="Content Placeholder 6">
            <a:extLst>
              <a:ext uri="{FF2B5EF4-FFF2-40B4-BE49-F238E27FC236}">
                <a16:creationId xmlns:a16="http://schemas.microsoft.com/office/drawing/2014/main" id="{203A6949-E0CE-9B5D-2E83-496BB762E5CE}"/>
              </a:ext>
            </a:extLst>
          </p:cNvPr>
          <p:cNvSpPr>
            <a:spLocks noGrp="1"/>
          </p:cNvSpPr>
          <p:nvPr>
            <p:ph idx="1"/>
          </p:nvPr>
        </p:nvSpPr>
        <p:spPr>
          <a:xfrm>
            <a:off x="1371600" y="581891"/>
            <a:ext cx="9601200" cy="5285509"/>
          </a:xfrm>
        </p:spPr>
        <p:txBody>
          <a:bodyPr>
            <a:normAutofit/>
          </a:bodyPr>
          <a:lstStyle/>
          <a:p>
            <a:r>
              <a:rPr lang="en-US" sz="1800" dirty="0">
                <a:latin typeface="Calibri" panose="020F0502020204030204" pitchFamily="34" charset="0"/>
                <a:cs typeface="Calibri" panose="020F0502020204030204" pitchFamily="34" charset="0"/>
              </a:rPr>
              <a:t>With Feature Selection</a:t>
            </a: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Without Feature Selection</a:t>
            </a:r>
          </a:p>
          <a:p>
            <a:pPr marL="0" indent="0">
              <a:buNone/>
            </a:pPr>
            <a:endParaRPr lang="en-US" sz="1800"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B8435AA1-A918-5238-A32B-6C585EC9767F}"/>
              </a:ext>
            </a:extLst>
          </p:cNvPr>
          <p:cNvPicPr>
            <a:picLocks noChangeAspect="1"/>
          </p:cNvPicPr>
          <p:nvPr/>
        </p:nvPicPr>
        <p:blipFill>
          <a:blip r:embed="rId2"/>
          <a:stretch>
            <a:fillRect/>
          </a:stretch>
        </p:blipFill>
        <p:spPr>
          <a:xfrm>
            <a:off x="1838695" y="3429000"/>
            <a:ext cx="8348353" cy="1860884"/>
          </a:xfrm>
          <a:prstGeom prst="rect">
            <a:avLst/>
          </a:prstGeom>
        </p:spPr>
      </p:pic>
      <p:pic>
        <p:nvPicPr>
          <p:cNvPr id="4" name="Picture 3">
            <a:extLst>
              <a:ext uri="{FF2B5EF4-FFF2-40B4-BE49-F238E27FC236}">
                <a16:creationId xmlns:a16="http://schemas.microsoft.com/office/drawing/2014/main" id="{8D264353-7744-C96E-CCF3-3EC5DE76562B}"/>
              </a:ext>
            </a:extLst>
          </p:cNvPr>
          <p:cNvPicPr>
            <a:picLocks noChangeAspect="1"/>
          </p:cNvPicPr>
          <p:nvPr/>
        </p:nvPicPr>
        <p:blipFill>
          <a:blip r:embed="rId3"/>
          <a:stretch>
            <a:fillRect/>
          </a:stretch>
        </p:blipFill>
        <p:spPr>
          <a:xfrm>
            <a:off x="1838694" y="990600"/>
            <a:ext cx="8348353" cy="1628055"/>
          </a:xfrm>
          <a:prstGeom prst="rect">
            <a:avLst/>
          </a:prstGeom>
        </p:spPr>
      </p:pic>
    </p:spTree>
    <p:extLst>
      <p:ext uri="{BB962C8B-B14F-4D97-AF65-F5344CB8AC3E}">
        <p14:creationId xmlns:p14="http://schemas.microsoft.com/office/powerpoint/2010/main" val="3039652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7E745-05DA-B0F2-4C52-97FF49DB26FE}"/>
              </a:ext>
            </a:extLst>
          </p:cNvPr>
          <p:cNvSpPr>
            <a:spLocks noGrp="1"/>
          </p:cNvSpPr>
          <p:nvPr>
            <p:ph type="title"/>
          </p:nvPr>
        </p:nvSpPr>
        <p:spPr>
          <a:xfrm>
            <a:off x="1371600" y="83127"/>
            <a:ext cx="9601200" cy="486889"/>
          </a:xfrm>
        </p:spPr>
        <p:txBody>
          <a:bodyPr>
            <a:noAutofit/>
          </a:bodyPr>
          <a:lstStyle/>
          <a:p>
            <a:r>
              <a:rPr lang="en-US" sz="3200" b="1" dirty="0">
                <a:latin typeface="Calibri" panose="020F0502020204030204" pitchFamily="34" charset="0"/>
                <a:cs typeface="Calibri" panose="020F0502020204030204" pitchFamily="34" charset="0"/>
              </a:rPr>
              <a:t>EVALUATION RESULTS</a:t>
            </a:r>
          </a:p>
        </p:txBody>
      </p:sp>
      <p:graphicFrame>
        <p:nvGraphicFramePr>
          <p:cNvPr id="7" name="Content Placeholder 6">
            <a:extLst>
              <a:ext uri="{FF2B5EF4-FFF2-40B4-BE49-F238E27FC236}">
                <a16:creationId xmlns:a16="http://schemas.microsoft.com/office/drawing/2014/main" id="{3DF49C65-AA46-F775-B721-6D71E431AF1C}"/>
              </a:ext>
            </a:extLst>
          </p:cNvPr>
          <p:cNvGraphicFramePr>
            <a:graphicFrameLocks noGrp="1"/>
          </p:cNvGraphicFramePr>
          <p:nvPr>
            <p:ph idx="1"/>
            <p:extLst>
              <p:ext uri="{D42A27DB-BD31-4B8C-83A1-F6EECF244321}">
                <p14:modId xmlns:p14="http://schemas.microsoft.com/office/powerpoint/2010/main" val="2959526318"/>
              </p:ext>
            </p:extLst>
          </p:nvPr>
        </p:nvGraphicFramePr>
        <p:xfrm>
          <a:off x="1371600" y="1380564"/>
          <a:ext cx="9601200" cy="4445714"/>
        </p:xfrm>
        <a:graphic>
          <a:graphicData uri="http://schemas.openxmlformats.org/drawingml/2006/table">
            <a:tbl>
              <a:tblPr/>
              <a:tblGrid>
                <a:gridCol w="816795">
                  <a:extLst>
                    <a:ext uri="{9D8B030D-6E8A-4147-A177-3AD203B41FA5}">
                      <a16:colId xmlns:a16="http://schemas.microsoft.com/office/drawing/2014/main" val="187109961"/>
                    </a:ext>
                  </a:extLst>
                </a:gridCol>
                <a:gridCol w="3837398">
                  <a:extLst>
                    <a:ext uri="{9D8B030D-6E8A-4147-A177-3AD203B41FA5}">
                      <a16:colId xmlns:a16="http://schemas.microsoft.com/office/drawing/2014/main" val="1207446418"/>
                    </a:ext>
                  </a:extLst>
                </a:gridCol>
                <a:gridCol w="1171254">
                  <a:extLst>
                    <a:ext uri="{9D8B030D-6E8A-4147-A177-3AD203B41FA5}">
                      <a16:colId xmlns:a16="http://schemas.microsoft.com/office/drawing/2014/main" val="1765651437"/>
                    </a:ext>
                  </a:extLst>
                </a:gridCol>
                <a:gridCol w="1202077">
                  <a:extLst>
                    <a:ext uri="{9D8B030D-6E8A-4147-A177-3AD203B41FA5}">
                      <a16:colId xmlns:a16="http://schemas.microsoft.com/office/drawing/2014/main" val="430651912"/>
                    </a:ext>
                  </a:extLst>
                </a:gridCol>
                <a:gridCol w="986319">
                  <a:extLst>
                    <a:ext uri="{9D8B030D-6E8A-4147-A177-3AD203B41FA5}">
                      <a16:colId xmlns:a16="http://schemas.microsoft.com/office/drawing/2014/main" val="888935414"/>
                    </a:ext>
                  </a:extLst>
                </a:gridCol>
                <a:gridCol w="1587357">
                  <a:extLst>
                    <a:ext uri="{9D8B030D-6E8A-4147-A177-3AD203B41FA5}">
                      <a16:colId xmlns:a16="http://schemas.microsoft.com/office/drawing/2014/main" val="3849046275"/>
                    </a:ext>
                  </a:extLst>
                </a:gridCol>
              </a:tblGrid>
              <a:tr h="699248">
                <a:tc>
                  <a:txBody>
                    <a:bodyPr/>
                    <a:lstStyle/>
                    <a:p>
                      <a:pPr rtl="0" fontAlgn="t">
                        <a:spcBef>
                          <a:spcPts val="0"/>
                        </a:spcBef>
                        <a:spcAft>
                          <a:spcPts val="0"/>
                        </a:spcAft>
                      </a:pPr>
                      <a:r>
                        <a:rPr lang="en-US" sz="1800">
                          <a:solidFill>
                            <a:srgbClr val="000000"/>
                          </a:solidFill>
                          <a:effectLst/>
                          <a:latin typeface="Calibri" panose="020F0502020204030204" pitchFamily="34" charset="0"/>
                          <a:cs typeface="Calibri" panose="020F0502020204030204" pitchFamily="34" charset="0"/>
                        </a:rPr>
                        <a:t>S NO</a:t>
                      </a:r>
                      <a:endParaRPr lang="en-US" sz="280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dirty="0">
                          <a:solidFill>
                            <a:srgbClr val="000000"/>
                          </a:solidFill>
                          <a:effectLst/>
                          <a:latin typeface="Calibri" panose="020F0502020204030204" pitchFamily="34" charset="0"/>
                          <a:cs typeface="Calibri" panose="020F0502020204030204" pitchFamily="34" charset="0"/>
                        </a:rPr>
                        <a:t>Method</a:t>
                      </a:r>
                      <a:endParaRPr lang="en-US" sz="2800" dirty="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a:solidFill>
                            <a:srgbClr val="000000"/>
                          </a:solidFill>
                          <a:effectLst/>
                          <a:latin typeface="Calibri" panose="020F0502020204030204" pitchFamily="34" charset="0"/>
                          <a:cs typeface="Calibri" panose="020F0502020204030204" pitchFamily="34" charset="0"/>
                        </a:rPr>
                        <a:t>Accuracy </a:t>
                      </a:r>
                      <a:endParaRPr lang="en-US" sz="280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a:solidFill>
                            <a:srgbClr val="000000"/>
                          </a:solidFill>
                          <a:effectLst/>
                          <a:latin typeface="Calibri" panose="020F0502020204030204" pitchFamily="34" charset="0"/>
                          <a:cs typeface="Calibri" panose="020F0502020204030204" pitchFamily="34" charset="0"/>
                        </a:rPr>
                        <a:t>Precision</a:t>
                      </a:r>
                      <a:endParaRPr lang="en-US" sz="280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a:solidFill>
                            <a:srgbClr val="000000"/>
                          </a:solidFill>
                          <a:effectLst/>
                          <a:latin typeface="Calibri" panose="020F0502020204030204" pitchFamily="34" charset="0"/>
                          <a:cs typeface="Calibri" panose="020F0502020204030204" pitchFamily="34" charset="0"/>
                        </a:rPr>
                        <a:t>Recall</a:t>
                      </a:r>
                      <a:endParaRPr lang="en-US" sz="280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a:solidFill>
                            <a:srgbClr val="000000"/>
                          </a:solidFill>
                          <a:effectLst/>
                          <a:latin typeface="Calibri" panose="020F0502020204030204" pitchFamily="34" charset="0"/>
                          <a:cs typeface="Calibri" panose="020F0502020204030204" pitchFamily="34" charset="0"/>
                        </a:rPr>
                        <a:t>F1 Score</a:t>
                      </a:r>
                      <a:endParaRPr lang="en-US" sz="280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6639424"/>
                  </a:ext>
                </a:extLst>
              </a:tr>
              <a:tr h="624411">
                <a:tc>
                  <a:txBody>
                    <a:bodyPr/>
                    <a:lstStyle/>
                    <a:p>
                      <a:pPr rtl="0" fontAlgn="t">
                        <a:spcBef>
                          <a:spcPts val="0"/>
                        </a:spcBef>
                        <a:spcAft>
                          <a:spcPts val="0"/>
                        </a:spcAft>
                      </a:pPr>
                      <a:r>
                        <a:rPr lang="en-US" sz="1800">
                          <a:solidFill>
                            <a:srgbClr val="000000"/>
                          </a:solidFill>
                          <a:effectLst/>
                          <a:latin typeface="Calibri" panose="020F0502020204030204" pitchFamily="34" charset="0"/>
                          <a:cs typeface="Calibri" panose="020F0502020204030204" pitchFamily="34" charset="0"/>
                        </a:rPr>
                        <a:t>1</a:t>
                      </a:r>
                      <a:endParaRPr lang="en-US" sz="280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dirty="0">
                          <a:solidFill>
                            <a:srgbClr val="000000"/>
                          </a:solidFill>
                          <a:effectLst/>
                          <a:latin typeface="Calibri" panose="020F0502020204030204" pitchFamily="34" charset="0"/>
                          <a:cs typeface="Calibri" panose="020F0502020204030204" pitchFamily="34" charset="0"/>
                        </a:rPr>
                        <a:t>Logistic Regression </a:t>
                      </a:r>
                      <a:endParaRPr lang="en-US" sz="2800" dirty="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a:solidFill>
                            <a:srgbClr val="000000"/>
                          </a:solidFill>
                          <a:effectLst/>
                          <a:latin typeface="Calibri" panose="020F0502020204030204" pitchFamily="34" charset="0"/>
                          <a:cs typeface="Calibri" panose="020F0502020204030204" pitchFamily="34" charset="0"/>
                        </a:rPr>
                        <a:t>90.8%</a:t>
                      </a:r>
                      <a:endParaRPr lang="en-US" sz="280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a:solidFill>
                            <a:srgbClr val="000000"/>
                          </a:solidFill>
                          <a:effectLst/>
                          <a:latin typeface="Calibri" panose="020F0502020204030204" pitchFamily="34" charset="0"/>
                          <a:cs typeface="Calibri" panose="020F0502020204030204" pitchFamily="34" charset="0"/>
                        </a:rPr>
                        <a:t>90.8%</a:t>
                      </a:r>
                      <a:endParaRPr lang="en-US" sz="280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a:solidFill>
                            <a:srgbClr val="000000"/>
                          </a:solidFill>
                          <a:effectLst/>
                          <a:latin typeface="Calibri" panose="020F0502020204030204" pitchFamily="34" charset="0"/>
                          <a:cs typeface="Calibri" panose="020F0502020204030204" pitchFamily="34" charset="0"/>
                        </a:rPr>
                        <a:t>90.8%</a:t>
                      </a:r>
                      <a:endParaRPr lang="en-US" sz="280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a:solidFill>
                            <a:srgbClr val="000000"/>
                          </a:solidFill>
                          <a:effectLst/>
                          <a:latin typeface="Calibri" panose="020F0502020204030204" pitchFamily="34" charset="0"/>
                          <a:cs typeface="Calibri" panose="020F0502020204030204" pitchFamily="34" charset="0"/>
                        </a:rPr>
                        <a:t>90.8%</a:t>
                      </a:r>
                      <a:endParaRPr lang="en-US" sz="280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6162974"/>
                  </a:ext>
                </a:extLst>
              </a:tr>
              <a:tr h="624411">
                <a:tc>
                  <a:txBody>
                    <a:bodyPr/>
                    <a:lstStyle/>
                    <a:p>
                      <a:pPr rtl="0" fontAlgn="t">
                        <a:spcBef>
                          <a:spcPts val="0"/>
                        </a:spcBef>
                        <a:spcAft>
                          <a:spcPts val="0"/>
                        </a:spcAft>
                      </a:pPr>
                      <a:r>
                        <a:rPr lang="en-US" sz="1800">
                          <a:solidFill>
                            <a:srgbClr val="000000"/>
                          </a:solidFill>
                          <a:effectLst/>
                          <a:latin typeface="Calibri" panose="020F0502020204030204" pitchFamily="34" charset="0"/>
                          <a:cs typeface="Calibri" panose="020F0502020204030204" pitchFamily="34" charset="0"/>
                        </a:rPr>
                        <a:t>2</a:t>
                      </a:r>
                      <a:endParaRPr lang="en-US" sz="280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a:solidFill>
                            <a:srgbClr val="000000"/>
                          </a:solidFill>
                          <a:effectLst/>
                          <a:latin typeface="Calibri" panose="020F0502020204030204" pitchFamily="34" charset="0"/>
                          <a:cs typeface="Calibri" panose="020F0502020204030204" pitchFamily="34" charset="0"/>
                        </a:rPr>
                        <a:t>SVM</a:t>
                      </a:r>
                      <a:endParaRPr lang="en-US" sz="280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a:solidFill>
                            <a:srgbClr val="000000"/>
                          </a:solidFill>
                          <a:effectLst/>
                          <a:latin typeface="Calibri" panose="020F0502020204030204" pitchFamily="34" charset="0"/>
                          <a:cs typeface="Calibri" panose="020F0502020204030204" pitchFamily="34" charset="0"/>
                        </a:rPr>
                        <a:t>81.8%</a:t>
                      </a:r>
                      <a:endParaRPr lang="en-US" sz="280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a:solidFill>
                            <a:srgbClr val="000000"/>
                          </a:solidFill>
                          <a:effectLst/>
                          <a:latin typeface="Calibri" panose="020F0502020204030204" pitchFamily="34" charset="0"/>
                          <a:cs typeface="Calibri" panose="020F0502020204030204" pitchFamily="34" charset="0"/>
                        </a:rPr>
                        <a:t>54.2%</a:t>
                      </a:r>
                      <a:endParaRPr lang="en-US" sz="280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a:solidFill>
                            <a:srgbClr val="000000"/>
                          </a:solidFill>
                          <a:effectLst/>
                          <a:latin typeface="Calibri" panose="020F0502020204030204" pitchFamily="34" charset="0"/>
                          <a:cs typeface="Calibri" panose="020F0502020204030204" pitchFamily="34" charset="0"/>
                        </a:rPr>
                        <a:t>55.6%</a:t>
                      </a:r>
                      <a:endParaRPr lang="en-US" sz="280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a:solidFill>
                            <a:srgbClr val="000000"/>
                          </a:solidFill>
                          <a:effectLst/>
                          <a:latin typeface="Calibri" panose="020F0502020204030204" pitchFamily="34" charset="0"/>
                          <a:cs typeface="Calibri" panose="020F0502020204030204" pitchFamily="34" charset="0"/>
                        </a:rPr>
                        <a:t>81.8%</a:t>
                      </a:r>
                      <a:endParaRPr lang="en-US" sz="280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900409"/>
                  </a:ext>
                </a:extLst>
              </a:tr>
              <a:tr h="624411">
                <a:tc>
                  <a:txBody>
                    <a:bodyPr/>
                    <a:lstStyle/>
                    <a:p>
                      <a:pPr rtl="0" fontAlgn="t">
                        <a:spcBef>
                          <a:spcPts val="0"/>
                        </a:spcBef>
                        <a:spcAft>
                          <a:spcPts val="0"/>
                        </a:spcAft>
                      </a:pPr>
                      <a:r>
                        <a:rPr lang="en-US" sz="1800">
                          <a:solidFill>
                            <a:srgbClr val="000000"/>
                          </a:solidFill>
                          <a:effectLst/>
                          <a:latin typeface="Calibri" panose="020F0502020204030204" pitchFamily="34" charset="0"/>
                          <a:cs typeface="Calibri" panose="020F0502020204030204" pitchFamily="34" charset="0"/>
                        </a:rPr>
                        <a:t>3</a:t>
                      </a:r>
                      <a:endParaRPr lang="en-US" sz="280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a:solidFill>
                            <a:srgbClr val="000000"/>
                          </a:solidFill>
                          <a:effectLst/>
                          <a:latin typeface="Calibri" panose="020F0502020204030204" pitchFamily="34" charset="0"/>
                          <a:cs typeface="Calibri" panose="020F0502020204030204" pitchFamily="34" charset="0"/>
                        </a:rPr>
                        <a:t>KNN </a:t>
                      </a:r>
                      <a:endParaRPr lang="en-US" sz="280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a:solidFill>
                            <a:srgbClr val="000000"/>
                          </a:solidFill>
                          <a:effectLst/>
                          <a:latin typeface="Calibri" panose="020F0502020204030204" pitchFamily="34" charset="0"/>
                          <a:cs typeface="Calibri" panose="020F0502020204030204" pitchFamily="34" charset="0"/>
                        </a:rPr>
                        <a:t>90.8%</a:t>
                      </a:r>
                      <a:endParaRPr lang="en-US" sz="280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dirty="0">
                          <a:solidFill>
                            <a:srgbClr val="000000"/>
                          </a:solidFill>
                          <a:effectLst/>
                          <a:latin typeface="Calibri" panose="020F0502020204030204" pitchFamily="34" charset="0"/>
                          <a:cs typeface="Calibri" panose="020F0502020204030204" pitchFamily="34" charset="0"/>
                        </a:rPr>
                        <a:t>79.6%</a:t>
                      </a:r>
                      <a:endParaRPr lang="en-US" sz="2800" dirty="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a:solidFill>
                            <a:srgbClr val="000000"/>
                          </a:solidFill>
                          <a:effectLst/>
                          <a:latin typeface="Calibri" panose="020F0502020204030204" pitchFamily="34" charset="0"/>
                          <a:cs typeface="Calibri" panose="020F0502020204030204" pitchFamily="34" charset="0"/>
                        </a:rPr>
                        <a:t>51.5%</a:t>
                      </a:r>
                      <a:endParaRPr lang="en-US" sz="280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dirty="0">
                          <a:solidFill>
                            <a:srgbClr val="000000"/>
                          </a:solidFill>
                          <a:effectLst/>
                          <a:latin typeface="Calibri" panose="020F0502020204030204" pitchFamily="34" charset="0"/>
                          <a:cs typeface="Calibri" panose="020F0502020204030204" pitchFamily="34" charset="0"/>
                        </a:rPr>
                        <a:t>90.2%</a:t>
                      </a:r>
                      <a:endParaRPr lang="en-US" sz="2800" dirty="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0673150"/>
                  </a:ext>
                </a:extLst>
              </a:tr>
              <a:tr h="624411">
                <a:tc>
                  <a:txBody>
                    <a:bodyPr/>
                    <a:lstStyle/>
                    <a:p>
                      <a:pPr rtl="0" fontAlgn="t">
                        <a:spcBef>
                          <a:spcPts val="0"/>
                        </a:spcBef>
                        <a:spcAft>
                          <a:spcPts val="0"/>
                        </a:spcAft>
                      </a:pPr>
                      <a:r>
                        <a:rPr lang="en-US" sz="1800">
                          <a:solidFill>
                            <a:srgbClr val="000000"/>
                          </a:solidFill>
                          <a:effectLst/>
                          <a:latin typeface="Calibri" panose="020F0502020204030204" pitchFamily="34" charset="0"/>
                          <a:cs typeface="Calibri" panose="020F0502020204030204" pitchFamily="34" charset="0"/>
                        </a:rPr>
                        <a:t>4</a:t>
                      </a:r>
                      <a:endParaRPr lang="en-US" sz="280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a:solidFill>
                            <a:srgbClr val="000000"/>
                          </a:solidFill>
                          <a:effectLst/>
                          <a:latin typeface="Calibri" panose="020F0502020204030204" pitchFamily="34" charset="0"/>
                          <a:cs typeface="Calibri" panose="020F0502020204030204" pitchFamily="34" charset="0"/>
                        </a:rPr>
                        <a:t>Decision Tree</a:t>
                      </a:r>
                      <a:endParaRPr lang="en-US" sz="280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a:solidFill>
                            <a:srgbClr val="000000"/>
                          </a:solidFill>
                          <a:effectLst/>
                          <a:latin typeface="Calibri" panose="020F0502020204030204" pitchFamily="34" charset="0"/>
                          <a:cs typeface="Calibri" panose="020F0502020204030204" pitchFamily="34" charset="0"/>
                        </a:rPr>
                        <a:t>90.5%</a:t>
                      </a:r>
                      <a:endParaRPr lang="en-US" sz="280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a:solidFill>
                            <a:srgbClr val="000000"/>
                          </a:solidFill>
                          <a:effectLst/>
                          <a:latin typeface="Calibri" panose="020F0502020204030204" pitchFamily="34" charset="0"/>
                          <a:cs typeface="Calibri" panose="020F0502020204030204" pitchFamily="34" charset="0"/>
                        </a:rPr>
                        <a:t>90.5%</a:t>
                      </a:r>
                      <a:endParaRPr lang="en-US" sz="280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a:solidFill>
                            <a:srgbClr val="000000"/>
                          </a:solidFill>
                          <a:effectLst/>
                          <a:latin typeface="Calibri" panose="020F0502020204030204" pitchFamily="34" charset="0"/>
                          <a:cs typeface="Calibri" panose="020F0502020204030204" pitchFamily="34" charset="0"/>
                        </a:rPr>
                        <a:t>90.5%</a:t>
                      </a:r>
                      <a:endParaRPr lang="en-US" sz="280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a:solidFill>
                            <a:srgbClr val="000000"/>
                          </a:solidFill>
                          <a:effectLst/>
                          <a:latin typeface="Calibri" panose="020F0502020204030204" pitchFamily="34" charset="0"/>
                          <a:cs typeface="Calibri" panose="020F0502020204030204" pitchFamily="34" charset="0"/>
                        </a:rPr>
                        <a:t>90.5%</a:t>
                      </a:r>
                      <a:endParaRPr lang="en-US" sz="280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921612"/>
                  </a:ext>
                </a:extLst>
              </a:tr>
              <a:tr h="624411">
                <a:tc>
                  <a:txBody>
                    <a:bodyPr/>
                    <a:lstStyle/>
                    <a:p>
                      <a:pPr rtl="0" fontAlgn="t">
                        <a:spcBef>
                          <a:spcPts val="0"/>
                        </a:spcBef>
                        <a:spcAft>
                          <a:spcPts val="0"/>
                        </a:spcAft>
                      </a:pPr>
                      <a:r>
                        <a:rPr lang="en-US" sz="1800">
                          <a:solidFill>
                            <a:srgbClr val="000000"/>
                          </a:solidFill>
                          <a:effectLst/>
                          <a:latin typeface="Calibri" panose="020F0502020204030204" pitchFamily="34" charset="0"/>
                          <a:cs typeface="Calibri" panose="020F0502020204030204" pitchFamily="34" charset="0"/>
                        </a:rPr>
                        <a:t>5</a:t>
                      </a:r>
                      <a:endParaRPr lang="en-US" sz="280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a:solidFill>
                            <a:srgbClr val="000000"/>
                          </a:solidFill>
                          <a:effectLst/>
                          <a:latin typeface="Calibri" panose="020F0502020204030204" pitchFamily="34" charset="0"/>
                          <a:cs typeface="Calibri" panose="020F0502020204030204" pitchFamily="34" charset="0"/>
                        </a:rPr>
                        <a:t>Naïve Bayes</a:t>
                      </a:r>
                      <a:endParaRPr lang="en-US" sz="280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a:solidFill>
                            <a:srgbClr val="000000"/>
                          </a:solidFill>
                          <a:effectLst/>
                          <a:latin typeface="Calibri" panose="020F0502020204030204" pitchFamily="34" charset="0"/>
                          <a:cs typeface="Calibri" panose="020F0502020204030204" pitchFamily="34" charset="0"/>
                        </a:rPr>
                        <a:t>90.5%</a:t>
                      </a:r>
                      <a:endParaRPr lang="en-US" sz="280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a:solidFill>
                            <a:srgbClr val="000000"/>
                          </a:solidFill>
                          <a:effectLst/>
                          <a:latin typeface="Calibri" panose="020F0502020204030204" pitchFamily="34" charset="0"/>
                          <a:cs typeface="Calibri" panose="020F0502020204030204" pitchFamily="34" charset="0"/>
                        </a:rPr>
                        <a:t>67.3%</a:t>
                      </a:r>
                      <a:endParaRPr lang="en-US" sz="280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a:solidFill>
                            <a:srgbClr val="000000"/>
                          </a:solidFill>
                          <a:effectLst/>
                          <a:latin typeface="Calibri" panose="020F0502020204030204" pitchFamily="34" charset="0"/>
                          <a:cs typeface="Calibri" panose="020F0502020204030204" pitchFamily="34" charset="0"/>
                        </a:rPr>
                        <a:t>56.8%</a:t>
                      </a:r>
                      <a:endParaRPr lang="en-US" sz="280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a:solidFill>
                            <a:srgbClr val="000000"/>
                          </a:solidFill>
                          <a:effectLst/>
                          <a:latin typeface="Calibri" panose="020F0502020204030204" pitchFamily="34" charset="0"/>
                          <a:cs typeface="Calibri" panose="020F0502020204030204" pitchFamily="34" charset="0"/>
                        </a:rPr>
                        <a:t>90.5%</a:t>
                      </a:r>
                      <a:endParaRPr lang="en-US" sz="280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8179629"/>
                  </a:ext>
                </a:extLst>
              </a:tr>
              <a:tr h="624411">
                <a:tc>
                  <a:txBody>
                    <a:bodyPr/>
                    <a:lstStyle/>
                    <a:p>
                      <a:pPr rtl="0" fontAlgn="t">
                        <a:spcBef>
                          <a:spcPts val="0"/>
                        </a:spcBef>
                        <a:spcAft>
                          <a:spcPts val="0"/>
                        </a:spcAft>
                      </a:pPr>
                      <a:r>
                        <a:rPr lang="en-US" sz="1800">
                          <a:solidFill>
                            <a:srgbClr val="000000"/>
                          </a:solidFill>
                          <a:effectLst/>
                          <a:latin typeface="Calibri" panose="020F0502020204030204" pitchFamily="34" charset="0"/>
                          <a:cs typeface="Calibri" panose="020F0502020204030204" pitchFamily="34" charset="0"/>
                        </a:rPr>
                        <a:t>6</a:t>
                      </a:r>
                      <a:endParaRPr lang="en-US" sz="280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a:solidFill>
                            <a:srgbClr val="000000"/>
                          </a:solidFill>
                          <a:effectLst/>
                          <a:latin typeface="Calibri" panose="020F0502020204030204" pitchFamily="34" charset="0"/>
                          <a:cs typeface="Calibri" panose="020F0502020204030204" pitchFamily="34" charset="0"/>
                        </a:rPr>
                        <a:t>Neural Networks</a:t>
                      </a:r>
                      <a:endParaRPr lang="en-US" sz="280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a:solidFill>
                            <a:srgbClr val="000000"/>
                          </a:solidFill>
                          <a:effectLst/>
                          <a:latin typeface="Calibri" panose="020F0502020204030204" pitchFamily="34" charset="0"/>
                          <a:cs typeface="Calibri" panose="020F0502020204030204" pitchFamily="34" charset="0"/>
                        </a:rPr>
                        <a:t>90.8%</a:t>
                      </a:r>
                      <a:endParaRPr lang="en-US" sz="280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a:solidFill>
                            <a:srgbClr val="000000"/>
                          </a:solidFill>
                          <a:effectLst/>
                          <a:latin typeface="Calibri" panose="020F0502020204030204" pitchFamily="34" charset="0"/>
                          <a:cs typeface="Calibri" panose="020F0502020204030204" pitchFamily="34" charset="0"/>
                        </a:rPr>
                        <a:t>90.8%</a:t>
                      </a:r>
                      <a:endParaRPr lang="en-US" sz="280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a:solidFill>
                            <a:srgbClr val="000000"/>
                          </a:solidFill>
                          <a:effectLst/>
                          <a:latin typeface="Calibri" panose="020F0502020204030204" pitchFamily="34" charset="0"/>
                          <a:cs typeface="Calibri" panose="020F0502020204030204" pitchFamily="34" charset="0"/>
                        </a:rPr>
                        <a:t>90.8%</a:t>
                      </a:r>
                      <a:endParaRPr lang="en-US" sz="280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dirty="0">
                          <a:solidFill>
                            <a:srgbClr val="000000"/>
                          </a:solidFill>
                          <a:effectLst/>
                          <a:latin typeface="Calibri" panose="020F0502020204030204" pitchFamily="34" charset="0"/>
                          <a:cs typeface="Calibri" panose="020F0502020204030204" pitchFamily="34" charset="0"/>
                        </a:rPr>
                        <a:t>90.8%</a:t>
                      </a:r>
                      <a:endParaRPr lang="en-US" sz="2800" dirty="0">
                        <a:effectLst/>
                        <a:latin typeface="Calibri" panose="020F0502020204030204" pitchFamily="34" charset="0"/>
                        <a:cs typeface="Calibri" panose="020F050202020403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6610390"/>
                  </a:ext>
                </a:extLst>
              </a:tr>
            </a:tbl>
          </a:graphicData>
        </a:graphic>
      </p:graphicFrame>
      <p:sp>
        <p:nvSpPr>
          <p:cNvPr id="8" name="Rectangle 1">
            <a:extLst>
              <a:ext uri="{FF2B5EF4-FFF2-40B4-BE49-F238E27FC236}">
                <a16:creationId xmlns:a16="http://schemas.microsoft.com/office/drawing/2014/main" id="{2B10FF0D-7396-37E4-0EB0-B4BCF9B6DCE2}"/>
              </a:ext>
            </a:extLst>
          </p:cNvPr>
          <p:cNvSpPr>
            <a:spLocks noChangeArrowheads="1"/>
          </p:cNvSpPr>
          <p:nvPr/>
        </p:nvSpPr>
        <p:spPr bwMode="auto">
          <a:xfrm>
            <a:off x="0" y="0"/>
            <a:ext cx="185738"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222222"/>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4569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233FC-C85A-1AF3-23E9-234297366BB0}"/>
              </a:ext>
            </a:extLst>
          </p:cNvPr>
          <p:cNvSpPr>
            <a:spLocks noGrp="1"/>
          </p:cNvSpPr>
          <p:nvPr>
            <p:ph type="title"/>
          </p:nvPr>
        </p:nvSpPr>
        <p:spPr>
          <a:xfrm>
            <a:off x="1371600" y="316210"/>
            <a:ext cx="9601200" cy="558141"/>
          </a:xfrm>
        </p:spPr>
        <p:txBody>
          <a:bodyPr>
            <a:normAutofit/>
          </a:bodyPr>
          <a:lstStyle/>
          <a:p>
            <a:r>
              <a:rPr lang="en-US" sz="3200" b="1" dirty="0">
                <a:latin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51B408A8-6513-ACA6-7146-898A5EB15668}"/>
              </a:ext>
            </a:extLst>
          </p:cNvPr>
          <p:cNvSpPr>
            <a:spLocks noGrp="1"/>
          </p:cNvSpPr>
          <p:nvPr>
            <p:ph idx="1"/>
          </p:nvPr>
        </p:nvSpPr>
        <p:spPr>
          <a:xfrm>
            <a:off x="1371600" y="1548741"/>
            <a:ext cx="9601200" cy="5226132"/>
          </a:xfrm>
        </p:spPr>
        <p:txBody>
          <a:bodyPr/>
          <a:lstStyle/>
          <a:p>
            <a:r>
              <a:rPr lang="en-US" sz="1800" dirty="0">
                <a:solidFill>
                  <a:srgbClr val="000000"/>
                </a:solidFill>
                <a:latin typeface="Calibri" panose="020F0502020204030204" pitchFamily="34" charset="0"/>
                <a:cs typeface="Calibri" panose="020F0502020204030204" pitchFamily="34" charset="0"/>
              </a:rPr>
              <a:t>We are getting higher accuracy for each classification model after using the best selected features.</a:t>
            </a:r>
          </a:p>
          <a:p>
            <a:r>
              <a:rPr lang="en-US" sz="1800" dirty="0">
                <a:solidFill>
                  <a:srgbClr val="000000"/>
                </a:solidFill>
                <a:latin typeface="Calibri" panose="020F0502020204030204" pitchFamily="34" charset="0"/>
                <a:cs typeface="Calibri" panose="020F0502020204030204" pitchFamily="34" charset="0"/>
              </a:rPr>
              <a:t>After comparison with all the classifiers Neural networks is giving the highest accuracy for predicting the label of the target variable.</a:t>
            </a:r>
          </a:p>
          <a:p>
            <a:endParaRPr lang="en-US" sz="1800" dirty="0">
              <a:solidFill>
                <a:srgbClr val="000000"/>
              </a:solidFill>
              <a:latin typeface="Calibri" panose="020F0502020204030204" pitchFamily="34" charset="0"/>
              <a:cs typeface="Calibri" panose="020F0502020204030204" pitchFamily="34" charset="0"/>
            </a:endParaRPr>
          </a:p>
          <a:p>
            <a:endParaRPr lang="en-US" sz="1800" dirty="0">
              <a:solidFill>
                <a:srgbClr val="000000"/>
              </a:solidFill>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714256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DC9AA-622A-35AD-A33A-8616ABD6B26B}"/>
              </a:ext>
            </a:extLst>
          </p:cNvPr>
          <p:cNvSpPr>
            <a:spLocks noGrp="1"/>
          </p:cNvSpPr>
          <p:nvPr>
            <p:ph type="title"/>
          </p:nvPr>
        </p:nvSpPr>
        <p:spPr>
          <a:xfrm>
            <a:off x="1371600" y="267574"/>
            <a:ext cx="9601200" cy="534390"/>
          </a:xfrm>
        </p:spPr>
        <p:txBody>
          <a:bodyPr>
            <a:normAutofit/>
          </a:bodyPr>
          <a:lstStyle/>
          <a:p>
            <a:r>
              <a:rPr lang="en-US" sz="3200" b="1" dirty="0">
                <a:latin typeface="Calibri" panose="020F0502020204030204" pitchFamily="34" charset="0"/>
                <a:cs typeface="Calibri" panose="020F0502020204030204" pitchFamily="34" charset="0"/>
              </a:rPr>
              <a:t>FUTURE WORK</a:t>
            </a:r>
          </a:p>
        </p:txBody>
      </p:sp>
      <p:sp>
        <p:nvSpPr>
          <p:cNvPr id="3" name="Content Placeholder 2">
            <a:extLst>
              <a:ext uri="{FF2B5EF4-FFF2-40B4-BE49-F238E27FC236}">
                <a16:creationId xmlns:a16="http://schemas.microsoft.com/office/drawing/2014/main" id="{161D238B-09AB-CA74-BEC7-02263ABE7799}"/>
              </a:ext>
            </a:extLst>
          </p:cNvPr>
          <p:cNvSpPr>
            <a:spLocks noGrp="1"/>
          </p:cNvSpPr>
          <p:nvPr>
            <p:ph idx="1"/>
          </p:nvPr>
        </p:nvSpPr>
        <p:spPr>
          <a:xfrm>
            <a:off x="1371600" y="1180226"/>
            <a:ext cx="9601200" cy="5143005"/>
          </a:xfrm>
        </p:spPr>
        <p:txBody>
          <a:bodyPr>
            <a:normAutofit/>
          </a:bodyPr>
          <a:lstStyle/>
          <a:p>
            <a:r>
              <a:rPr lang="en-US" sz="1800" dirty="0">
                <a:solidFill>
                  <a:srgbClr val="000000"/>
                </a:solidFill>
                <a:latin typeface="Calibri" panose="020F0502020204030204" pitchFamily="34" charset="0"/>
                <a:cs typeface="Calibri" panose="020F0502020204030204" pitchFamily="34" charset="0"/>
              </a:rPr>
              <a:t>We would also what to collect data and apply the data mining tasks to look at the adverse effects of diabetic drugs on patients since, drugs prescribed vary from patient to patient. </a:t>
            </a:r>
          </a:p>
          <a:p>
            <a:r>
              <a:rPr lang="en-US" sz="1800" dirty="0">
                <a:solidFill>
                  <a:srgbClr val="000000"/>
                </a:solidFill>
                <a:latin typeface="Calibri" panose="020F0502020204030204" pitchFamily="34" charset="0"/>
                <a:cs typeface="Calibri" panose="020F0502020204030204" pitchFamily="34" charset="0"/>
              </a:rPr>
              <a:t>With heart attack being a genetic disease, It is also important that we also consider genomic data. </a:t>
            </a:r>
          </a:p>
          <a:p>
            <a:r>
              <a:rPr lang="en-US" sz="1800" dirty="0">
                <a:solidFill>
                  <a:srgbClr val="000000"/>
                </a:solidFill>
                <a:latin typeface="Calibri" panose="020F0502020204030204" pitchFamily="34" charset="0"/>
                <a:cs typeface="Calibri" panose="020F0502020204030204" pitchFamily="34" charset="0"/>
              </a:rPr>
              <a:t>In future, we can expand this project to collecting and performing extensive analysis on genomic data of patients with this project to generate insights on the various relatable attributes and lifestyles of a patient’s family.</a:t>
            </a:r>
          </a:p>
          <a:p>
            <a:endParaRPr lang="en-US" sz="1800" dirty="0">
              <a:solidFill>
                <a:srgbClr val="000000"/>
              </a:solidFill>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4931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6AC77D-A3A6-D069-9E1C-E7319F65024A}"/>
              </a:ext>
            </a:extLst>
          </p:cNvPr>
          <p:cNvSpPr>
            <a:spLocks noGrp="1"/>
          </p:cNvSpPr>
          <p:nvPr>
            <p:ph type="ctrTitle"/>
          </p:nvPr>
        </p:nvSpPr>
        <p:spPr/>
        <p:txBody>
          <a:bodyPr/>
          <a:lstStyle/>
          <a:p>
            <a:r>
              <a:rPr lang="en-US" sz="4800" b="1"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3223601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AD5A2-AF15-744E-0DDF-C042A961F524}"/>
              </a:ext>
            </a:extLst>
          </p:cNvPr>
          <p:cNvSpPr>
            <a:spLocks noGrp="1"/>
          </p:cNvSpPr>
          <p:nvPr>
            <p:ph type="title"/>
          </p:nvPr>
        </p:nvSpPr>
        <p:spPr>
          <a:xfrm>
            <a:off x="1371600" y="209909"/>
            <a:ext cx="9601200" cy="780691"/>
          </a:xfrm>
        </p:spPr>
        <p:txBody>
          <a:bodyPr>
            <a:normAutofit/>
          </a:bodyPr>
          <a:lstStyle/>
          <a:p>
            <a:r>
              <a:rPr lang="en-US" sz="3200" b="1" dirty="0">
                <a:latin typeface="Calibri" panose="020F0502020204030204" pitchFamily="34" charset="0"/>
                <a:cs typeface="Calibri" panose="020F0502020204030204" pitchFamily="34" charset="0"/>
              </a:rPr>
              <a:t>ABSTRACT</a:t>
            </a:r>
          </a:p>
        </p:txBody>
      </p:sp>
      <p:sp>
        <p:nvSpPr>
          <p:cNvPr id="3" name="Content Placeholder 2">
            <a:extLst>
              <a:ext uri="{FF2B5EF4-FFF2-40B4-BE49-F238E27FC236}">
                <a16:creationId xmlns:a16="http://schemas.microsoft.com/office/drawing/2014/main" id="{F212A137-7D28-A82C-4825-B7496D1179C2}"/>
              </a:ext>
            </a:extLst>
          </p:cNvPr>
          <p:cNvSpPr>
            <a:spLocks noGrp="1"/>
          </p:cNvSpPr>
          <p:nvPr>
            <p:ph idx="1"/>
          </p:nvPr>
        </p:nvSpPr>
        <p:spPr>
          <a:xfrm>
            <a:off x="1371600" y="990599"/>
            <a:ext cx="9601200" cy="5867401"/>
          </a:xfrm>
        </p:spPr>
        <p:txBody>
          <a:bodyPr>
            <a:noAutofit/>
          </a:bodyPr>
          <a:lstStyle/>
          <a:p>
            <a:r>
              <a:rPr lang="en-US" sz="1800" dirty="0">
                <a:latin typeface="Calibri" panose="020F0502020204030204" pitchFamily="34" charset="0"/>
                <a:cs typeface="Calibri" panose="020F0502020204030204" pitchFamily="34" charset="0"/>
              </a:rPr>
              <a:t>Heart disease is one of the most common chronic diseases in the US, affecting millions of people annually and placing a heavy financial strain on the economy. Heart disease is the leading cause of death in the United States, taking around 647,000 lives each year. Larger coronary arteries becoming clogged with plaque, aging-related molecular changes, chronic inflammation, high blood pressure, and diabetes are all causes and risk factors for heart disease.</a:t>
            </a:r>
          </a:p>
          <a:p>
            <a:r>
              <a:rPr lang="en-US" sz="1800" dirty="0">
                <a:latin typeface="Calibri" panose="020F0502020204030204" pitchFamily="34" charset="0"/>
                <a:cs typeface="Calibri" panose="020F0502020204030204" pitchFamily="34" charset="0"/>
              </a:rPr>
              <a:t>While there are various forms of coronary heart disease, most people don't become aware of their condition until they have symptoms like chest pain, a heart attack, or a sudden cardiac arrest. This information emphasizes the significance of preventative strategies and diagnostic procedures that can reliably identify heart disease in the population before adverse events like myocardial infarctions (heart attacks) occur.</a:t>
            </a:r>
          </a:p>
          <a:p>
            <a:r>
              <a:rPr lang="en-US" sz="1800" dirty="0">
                <a:latin typeface="Calibri" panose="020F0502020204030204" pitchFamily="34" charset="0"/>
                <a:cs typeface="Calibri" panose="020F0502020204030204" pitchFamily="34" charset="0"/>
              </a:rPr>
              <a:t>Three major risk factors for heart disease have been recognized by the Centers for Disease Control and Prevention: smoking, high blood pressure, and high blood cholesterol. These three risk factors are present in at least half of all Americans. For doctors to employ in diagnosing coronary heart disease, the National Heart, Lung, and Blood Institute highlights a larger range of characteristics including age, environment and occupation, family history and genetics, lifestyle habits, other medical conditions, race or ethnicity, and sex. An initial review of these prevalent risk factors, followed by bloodwork and other diagnostics, usually serves as the basis for the diagnosis.</a:t>
            </a:r>
          </a:p>
          <a:p>
            <a:r>
              <a:rPr lang="en-US" sz="1600" dirty="0">
                <a:effectLst/>
                <a:latin typeface="Calibri" panose="020F0502020204030204" pitchFamily="34" charset="0"/>
                <a:ea typeface="SimSun" panose="02010600030101010101" pitchFamily="2" charset="-122"/>
                <a:cs typeface="Times New Roman" panose="02020603050405020304" pitchFamily="18" charset="0"/>
              </a:rPr>
              <a:t>The aim of this project is to analyze this dataset to determine what factors and various health conditions of a patient would lead to heart attack.</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8092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FAA52-611C-03E0-1365-EEC0AB590719}"/>
              </a:ext>
            </a:extLst>
          </p:cNvPr>
          <p:cNvSpPr>
            <a:spLocks noGrp="1"/>
          </p:cNvSpPr>
          <p:nvPr>
            <p:ph type="title"/>
          </p:nvPr>
        </p:nvSpPr>
        <p:spPr>
          <a:xfrm>
            <a:off x="1371600" y="685800"/>
            <a:ext cx="9601200" cy="625415"/>
          </a:xfrm>
        </p:spPr>
        <p:txBody>
          <a:bodyPr>
            <a:normAutofit/>
          </a:bodyPr>
          <a:lstStyle/>
          <a:p>
            <a:r>
              <a:rPr lang="en-US" sz="3200" b="1" dirty="0">
                <a:latin typeface="Calibri" panose="020F0502020204030204" pitchFamily="34" charset="0"/>
                <a:cs typeface="Calibri" panose="020F0502020204030204" pitchFamily="34" charset="0"/>
              </a:rPr>
              <a:t>DATASET INFORMATION</a:t>
            </a:r>
          </a:p>
        </p:txBody>
      </p:sp>
      <p:sp>
        <p:nvSpPr>
          <p:cNvPr id="3" name="Content Placeholder 2">
            <a:extLst>
              <a:ext uri="{FF2B5EF4-FFF2-40B4-BE49-F238E27FC236}">
                <a16:creationId xmlns:a16="http://schemas.microsoft.com/office/drawing/2014/main" id="{52917AF1-906B-B7D3-096C-5F65BED0D25E}"/>
              </a:ext>
            </a:extLst>
          </p:cNvPr>
          <p:cNvSpPr>
            <a:spLocks noGrp="1"/>
          </p:cNvSpPr>
          <p:nvPr>
            <p:ph idx="1"/>
          </p:nvPr>
        </p:nvSpPr>
        <p:spPr>
          <a:xfrm>
            <a:off x="1371600" y="1311215"/>
            <a:ext cx="9601200" cy="4556185"/>
          </a:xfrm>
        </p:spPr>
        <p:txBody>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The dataset is related to the health care industry. A URL link that points to the Kaggle webpage from where dataset originates from, is shown below. </a:t>
            </a:r>
          </a:p>
          <a:p>
            <a:pPr marL="0" indent="0">
              <a:buNone/>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600" dirty="0">
                <a:solidFill>
                  <a:srgbClr val="DCA10D"/>
                </a:solidFill>
                <a:effectLst/>
                <a:latin typeface="Helvetica Neue" panose="02000503000000020004" pitchFamily="2" charset="0"/>
                <a:hlinkClick r:id="rId2"/>
              </a:rPr>
              <a:t>https://www.kaggle.com/datasets/alexteboul/heart-disease-health-indicators-dataset</a:t>
            </a:r>
            <a:endParaRPr lang="en-US" sz="1600" dirty="0">
              <a:solidFill>
                <a:srgbClr val="DCA10D"/>
              </a:solidFill>
              <a:effectLst/>
              <a:latin typeface="Helvetica Neue" panose="02000503000000020004" pitchFamily="2" charset="0"/>
            </a:endParaRPr>
          </a:p>
          <a:p>
            <a:r>
              <a:rPr lang="en-US" sz="1800" dirty="0">
                <a:latin typeface="Calibri" panose="020F0502020204030204" pitchFamily="34" charset="0"/>
                <a:ea typeface="Calibri" panose="020F0502020204030204" pitchFamily="34" charset="0"/>
                <a:cs typeface="Times New Roman" panose="02020603050405020304" pitchFamily="18" charset="0"/>
              </a:rPr>
              <a:t>The dataset consists of </a:t>
            </a:r>
            <a:r>
              <a:rPr lang="en-US" sz="1600" b="0" i="0" dirty="0">
                <a:solidFill>
                  <a:srgbClr val="000000"/>
                </a:solidFill>
                <a:effectLst/>
                <a:latin typeface="Helvetica Neue" panose="02000503000000020004" pitchFamily="2" charset="0"/>
              </a:rPr>
              <a:t>253680 observations and 22 attributes.</a:t>
            </a:r>
          </a:p>
          <a:p>
            <a:r>
              <a:rPr lang="en-US" sz="1800" i="0" dirty="0" err="1">
                <a:solidFill>
                  <a:srgbClr val="000000"/>
                </a:solidFill>
                <a:effectLst/>
                <a:latin typeface="Calibri" panose="020F0502020204030204" pitchFamily="34" charset="0"/>
                <a:cs typeface="Calibri" panose="020F0502020204030204" pitchFamily="34" charset="0"/>
              </a:rPr>
              <a:t>HighBP</a:t>
            </a:r>
            <a:r>
              <a:rPr lang="en-US" sz="1800" i="0" dirty="0">
                <a:solidFill>
                  <a:srgbClr val="000000"/>
                </a:solidFill>
                <a:effectLst/>
                <a:latin typeface="Calibri" panose="020F0502020204030204" pitchFamily="34" charset="0"/>
                <a:cs typeface="Calibri" panose="020F0502020204030204" pitchFamily="34" charset="0"/>
              </a:rPr>
              <a:t>, </a:t>
            </a:r>
            <a:r>
              <a:rPr lang="en-US" sz="1800" i="0" dirty="0" err="1">
                <a:solidFill>
                  <a:srgbClr val="000000"/>
                </a:solidFill>
                <a:effectLst/>
                <a:latin typeface="Calibri" panose="020F0502020204030204" pitchFamily="34" charset="0"/>
                <a:cs typeface="Calibri" panose="020F0502020204030204" pitchFamily="34" charset="0"/>
              </a:rPr>
              <a:t>HighChol</a:t>
            </a:r>
            <a:r>
              <a:rPr lang="en-US" sz="1800" i="0" dirty="0">
                <a:solidFill>
                  <a:srgbClr val="000000"/>
                </a:solidFill>
                <a:effectLst/>
                <a:latin typeface="Calibri" panose="020F0502020204030204" pitchFamily="34" charset="0"/>
                <a:cs typeface="Calibri" panose="020F0502020204030204" pitchFamily="34" charset="0"/>
              </a:rPr>
              <a:t>, Smoker, Stroke, </a:t>
            </a:r>
            <a:r>
              <a:rPr lang="en-US" sz="1800" i="0" dirty="0" err="1">
                <a:solidFill>
                  <a:srgbClr val="000000"/>
                </a:solidFill>
                <a:effectLst/>
                <a:latin typeface="Calibri" panose="020F0502020204030204" pitchFamily="34" charset="0"/>
                <a:cs typeface="Calibri" panose="020F0502020204030204" pitchFamily="34" charset="0"/>
              </a:rPr>
              <a:t>Diabities</a:t>
            </a:r>
            <a:r>
              <a:rPr lang="en-US" sz="1800" i="0" dirty="0">
                <a:solidFill>
                  <a:srgbClr val="000000"/>
                </a:solidFill>
                <a:effectLst/>
                <a:latin typeface="Calibri" panose="020F0502020204030204" pitchFamily="34" charset="0"/>
                <a:cs typeface="Calibri" panose="020F0502020204030204" pitchFamily="34" charset="0"/>
              </a:rPr>
              <a:t>, </a:t>
            </a:r>
            <a:r>
              <a:rPr lang="en-US" sz="1800" i="0" dirty="0" err="1">
                <a:solidFill>
                  <a:srgbClr val="000000"/>
                </a:solidFill>
                <a:effectLst/>
                <a:latin typeface="Calibri" panose="020F0502020204030204" pitchFamily="34" charset="0"/>
                <a:cs typeface="Calibri" panose="020F0502020204030204" pitchFamily="34" charset="0"/>
              </a:rPr>
              <a:t>GenHealth,PhysHealth</a:t>
            </a:r>
            <a:r>
              <a:rPr lang="en-US" sz="1800" i="0" dirty="0">
                <a:solidFill>
                  <a:srgbClr val="000000"/>
                </a:solidFill>
                <a:effectLst/>
                <a:latin typeface="Calibri" panose="020F0502020204030204" pitchFamily="34" charset="0"/>
                <a:cs typeface="Calibri" panose="020F0502020204030204" pitchFamily="34" charset="0"/>
              </a:rPr>
              <a:t>, </a:t>
            </a:r>
            <a:r>
              <a:rPr lang="en-US" sz="1800" i="0" dirty="0" err="1">
                <a:solidFill>
                  <a:srgbClr val="000000"/>
                </a:solidFill>
                <a:effectLst/>
                <a:latin typeface="Calibri" panose="020F0502020204030204" pitchFamily="34" charset="0"/>
                <a:cs typeface="Calibri" panose="020F0502020204030204" pitchFamily="34" charset="0"/>
              </a:rPr>
              <a:t>DiffWalk</a:t>
            </a:r>
            <a:r>
              <a:rPr lang="en-US" sz="1800" i="0" dirty="0">
                <a:solidFill>
                  <a:srgbClr val="000000"/>
                </a:solidFill>
                <a:effectLst/>
                <a:latin typeface="Calibri" panose="020F0502020204030204" pitchFamily="34" charset="0"/>
                <a:cs typeface="Calibri" panose="020F0502020204030204" pitchFamily="34" charset="0"/>
              </a:rPr>
              <a:t>, Age, and Income are some of the attributes to predict the label.</a:t>
            </a:r>
          </a:p>
          <a:p>
            <a:r>
              <a:rPr lang="en-US" sz="1800" dirty="0" err="1">
                <a:solidFill>
                  <a:srgbClr val="000000"/>
                </a:solidFill>
                <a:latin typeface="Calibri" panose="020F0502020204030204" pitchFamily="34" charset="0"/>
                <a:cs typeface="Calibri" panose="020F0502020204030204" pitchFamily="34" charset="0"/>
              </a:rPr>
              <a:t>HeartDiseaseorAttack</a:t>
            </a:r>
            <a:r>
              <a:rPr lang="en-US" sz="1800" dirty="0">
                <a:solidFill>
                  <a:srgbClr val="000000"/>
                </a:solidFill>
                <a:latin typeface="Calibri" panose="020F0502020204030204" pitchFamily="34" charset="0"/>
                <a:cs typeface="Calibri" panose="020F0502020204030204" pitchFamily="34" charset="0"/>
              </a:rPr>
              <a:t> is the target variable and it has two classes for prediction within the target variable. </a:t>
            </a:r>
          </a:p>
          <a:p>
            <a:r>
              <a:rPr lang="en-US" sz="1800" i="0" dirty="0">
                <a:solidFill>
                  <a:srgbClr val="000000"/>
                </a:solidFill>
                <a:effectLst/>
                <a:latin typeface="Calibri" panose="020F0502020204030204" pitchFamily="34" charset="0"/>
                <a:cs typeface="Calibri" panose="020F0502020204030204" pitchFamily="34" charset="0"/>
              </a:rPr>
              <a:t>Within the target variable </a:t>
            </a:r>
            <a:r>
              <a:rPr lang="en-US" sz="1800" i="0" dirty="0" err="1">
                <a:solidFill>
                  <a:srgbClr val="000000"/>
                </a:solidFill>
                <a:effectLst/>
                <a:latin typeface="Calibri" panose="020F0502020204030204" pitchFamily="34" charset="0"/>
                <a:cs typeface="Calibri" panose="020F0502020204030204" pitchFamily="34" charset="0"/>
              </a:rPr>
              <a:t>HeartDisease</a:t>
            </a:r>
            <a:r>
              <a:rPr lang="en-US" sz="1800" dirty="0" err="1">
                <a:solidFill>
                  <a:srgbClr val="000000"/>
                </a:solidFill>
                <a:latin typeface="Calibri" panose="020F0502020204030204" pitchFamily="34" charset="0"/>
                <a:cs typeface="Calibri" panose="020F0502020204030204" pitchFamily="34" charset="0"/>
              </a:rPr>
              <a:t>orAttack</a:t>
            </a:r>
            <a:r>
              <a:rPr lang="en-US" sz="1800" dirty="0">
                <a:solidFill>
                  <a:srgbClr val="000000"/>
                </a:solidFill>
                <a:latin typeface="Calibri" panose="020F0502020204030204" pitchFamily="34" charset="0"/>
                <a:cs typeface="Calibri" panose="020F0502020204030204" pitchFamily="34" charset="0"/>
              </a:rPr>
              <a:t>, where 0 represents that a person doesn’t have a heart disease or didn’t have an attack, and 1 represents that a person has a heart disease or had a heart attack.</a:t>
            </a:r>
            <a:endParaRPr lang="en-US" sz="1800" i="0" dirty="0">
              <a:solidFill>
                <a:srgbClr val="000000"/>
              </a:solidFill>
              <a:effectLst/>
              <a:latin typeface="Calibri" panose="020F0502020204030204" pitchFamily="34" charset="0"/>
              <a:cs typeface="Calibri" panose="020F0502020204030204" pitchFamily="34" charset="0"/>
            </a:endParaRPr>
          </a:p>
          <a:p>
            <a:endParaRPr lang="en-US" sz="1800" b="0" i="0" dirty="0">
              <a:solidFill>
                <a:srgbClr val="000000"/>
              </a:solidFill>
              <a:effectLst/>
              <a:latin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174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78EA4-7756-AF31-9C61-454ACBF1F104}"/>
              </a:ext>
            </a:extLst>
          </p:cNvPr>
          <p:cNvSpPr>
            <a:spLocks noGrp="1"/>
          </p:cNvSpPr>
          <p:nvPr>
            <p:ph type="title"/>
          </p:nvPr>
        </p:nvSpPr>
        <p:spPr>
          <a:xfrm>
            <a:off x="1371600" y="685800"/>
            <a:ext cx="9601200" cy="866955"/>
          </a:xfrm>
        </p:spPr>
        <p:txBody>
          <a:bodyPr>
            <a:normAutofit/>
          </a:bodyPr>
          <a:lstStyle/>
          <a:p>
            <a:r>
              <a:rPr lang="en-US" sz="3200" b="1" dirty="0">
                <a:latin typeface="Calibri" panose="020F0502020204030204" pitchFamily="34" charset="0"/>
                <a:cs typeface="Calibri" panose="020F0502020204030204" pitchFamily="34" charset="0"/>
              </a:rPr>
              <a:t>RESEARCH PROBLEM</a:t>
            </a:r>
          </a:p>
        </p:txBody>
      </p:sp>
      <p:sp>
        <p:nvSpPr>
          <p:cNvPr id="3" name="Content Placeholder 2">
            <a:extLst>
              <a:ext uri="{FF2B5EF4-FFF2-40B4-BE49-F238E27FC236}">
                <a16:creationId xmlns:a16="http://schemas.microsoft.com/office/drawing/2014/main" id="{8DBECA68-9DC3-394E-D68B-25DD2FDB2ADD}"/>
              </a:ext>
            </a:extLst>
          </p:cNvPr>
          <p:cNvSpPr>
            <a:spLocks noGrp="1"/>
          </p:cNvSpPr>
          <p:nvPr>
            <p:ph idx="1"/>
          </p:nvPr>
        </p:nvSpPr>
        <p:spPr>
          <a:xfrm>
            <a:off x="1371600" y="1380227"/>
            <a:ext cx="9601200" cy="4487174"/>
          </a:xfrm>
        </p:spPr>
        <p:txBody>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With diabetes being one of the most prevailing diseases amongst humans, We have considered our research problem to identify which individual is more likely to get diabetic based on various attributes such as </a:t>
            </a:r>
            <a:r>
              <a:rPr lang="en-US" sz="1800" i="0" dirty="0" err="1">
                <a:solidFill>
                  <a:srgbClr val="000000"/>
                </a:solidFill>
                <a:effectLst/>
                <a:latin typeface="Calibri" panose="020F0502020204030204" pitchFamily="34" charset="0"/>
                <a:cs typeface="Calibri" panose="020F0502020204030204" pitchFamily="34" charset="0"/>
              </a:rPr>
              <a:t>HighBP</a:t>
            </a:r>
            <a:r>
              <a:rPr lang="en-US" sz="1800" i="0" dirty="0">
                <a:solidFill>
                  <a:srgbClr val="000000"/>
                </a:solidFill>
                <a:effectLst/>
                <a:latin typeface="Calibri" panose="020F0502020204030204" pitchFamily="34" charset="0"/>
                <a:cs typeface="Calibri" panose="020F0502020204030204" pitchFamily="34" charset="0"/>
              </a:rPr>
              <a:t>, </a:t>
            </a:r>
            <a:r>
              <a:rPr lang="en-US" sz="1800" i="0" dirty="0" err="1">
                <a:solidFill>
                  <a:srgbClr val="000000"/>
                </a:solidFill>
                <a:effectLst/>
                <a:latin typeface="Calibri" panose="020F0502020204030204" pitchFamily="34" charset="0"/>
                <a:cs typeface="Calibri" panose="020F0502020204030204" pitchFamily="34" charset="0"/>
              </a:rPr>
              <a:t>HighChol</a:t>
            </a:r>
            <a:r>
              <a:rPr lang="en-US" sz="1800" i="0" dirty="0">
                <a:solidFill>
                  <a:srgbClr val="000000"/>
                </a:solidFill>
                <a:effectLst/>
                <a:latin typeface="Calibri" panose="020F0502020204030204" pitchFamily="34" charset="0"/>
                <a:cs typeface="Calibri" panose="020F0502020204030204" pitchFamily="34" charset="0"/>
              </a:rPr>
              <a:t>, Smoker, Stroke, </a:t>
            </a:r>
            <a:r>
              <a:rPr lang="en-US" sz="1800" i="0" dirty="0" err="1">
                <a:solidFill>
                  <a:srgbClr val="000000"/>
                </a:solidFill>
                <a:effectLst/>
                <a:latin typeface="Calibri" panose="020F0502020204030204" pitchFamily="34" charset="0"/>
                <a:cs typeface="Calibri" panose="020F0502020204030204" pitchFamily="34" charset="0"/>
              </a:rPr>
              <a:t>Diabities</a:t>
            </a:r>
            <a:r>
              <a:rPr lang="en-US" sz="1800" i="0" dirty="0">
                <a:solidFill>
                  <a:srgbClr val="000000"/>
                </a:solidFill>
                <a:effectLst/>
                <a:latin typeface="Calibri" panose="020F0502020204030204" pitchFamily="34" charset="0"/>
                <a:cs typeface="Calibri" panose="020F0502020204030204" pitchFamily="34" charset="0"/>
              </a:rPr>
              <a:t>, </a:t>
            </a:r>
            <a:r>
              <a:rPr lang="en-US" sz="1800" i="0" dirty="0" err="1">
                <a:solidFill>
                  <a:srgbClr val="000000"/>
                </a:solidFill>
                <a:effectLst/>
                <a:latin typeface="Calibri" panose="020F0502020204030204" pitchFamily="34" charset="0"/>
                <a:cs typeface="Calibri" panose="020F0502020204030204" pitchFamily="34" charset="0"/>
              </a:rPr>
              <a:t>GenHealth,PhysHealth</a:t>
            </a:r>
            <a:r>
              <a:rPr lang="en-US" sz="1800" i="0" dirty="0">
                <a:solidFill>
                  <a:srgbClr val="000000"/>
                </a:solidFill>
                <a:effectLst/>
                <a:latin typeface="Calibri" panose="020F0502020204030204" pitchFamily="34" charset="0"/>
                <a:cs typeface="Calibri" panose="020F0502020204030204" pitchFamily="34" charset="0"/>
              </a:rPr>
              <a:t>, </a:t>
            </a:r>
            <a:r>
              <a:rPr lang="en-US" sz="1800" i="0" dirty="0" err="1">
                <a:solidFill>
                  <a:srgbClr val="000000"/>
                </a:solidFill>
                <a:effectLst/>
                <a:latin typeface="Calibri" panose="020F0502020204030204" pitchFamily="34" charset="0"/>
                <a:cs typeface="Calibri" panose="020F0502020204030204" pitchFamily="34" charset="0"/>
              </a:rPr>
              <a:t>DiffWalk</a:t>
            </a:r>
            <a:r>
              <a:rPr lang="en-US" sz="1800" i="0" dirty="0">
                <a:solidFill>
                  <a:srgbClr val="000000"/>
                </a:solidFill>
                <a:effectLst/>
                <a:latin typeface="Calibri" panose="020F0502020204030204" pitchFamily="34" charset="0"/>
                <a:cs typeface="Calibri" panose="020F0502020204030204" pitchFamily="34" charset="0"/>
              </a:rPr>
              <a:t>, Age, Income, etc.</a:t>
            </a:r>
          </a:p>
          <a:p>
            <a:r>
              <a:rPr lang="en-US" sz="1600" dirty="0">
                <a:latin typeface="Calibri" panose="020F0502020204030204" pitchFamily="34" charset="0"/>
                <a:ea typeface="Calibri" panose="020F0502020204030204" pitchFamily="34" charset="0"/>
                <a:cs typeface="Times New Roman" panose="02020603050405020304" pitchFamily="18" charset="0"/>
              </a:rPr>
              <a:t>In order to achieve the expected results, we have applied five Data Mining tasks associated with supervised learning and one with unsupervised learning.</a:t>
            </a:r>
          </a:p>
          <a:p>
            <a:r>
              <a:rPr lang="en-US" sz="1600" dirty="0">
                <a:latin typeface="Calibri" panose="020F0502020204030204" pitchFamily="34" charset="0"/>
                <a:ea typeface="Calibri" panose="020F0502020204030204" pitchFamily="34" charset="0"/>
                <a:cs typeface="Times New Roman" panose="02020603050405020304" pitchFamily="18" charset="0"/>
              </a:rPr>
              <a:t>We have made use of classification techniques like KNN, Naïve Bayes, and SVM to identify and predict the label based on the observations we have made from the training data set and Naïve Bayes because of its advantages in a medical fields. We have used hold-out method for evaluation.</a:t>
            </a:r>
          </a:p>
          <a:p>
            <a:r>
              <a:rPr lang="en-US" sz="1800" dirty="0">
                <a:latin typeface="Calibri" panose="020F0502020204030204" pitchFamily="34" charset="0"/>
                <a:ea typeface="Calibri" panose="020F0502020204030204" pitchFamily="34" charset="0"/>
                <a:cs typeface="Times New Roman" panose="02020603050405020304" pitchFamily="18" charset="0"/>
              </a:rPr>
              <a:t>We have also made use of techniques like Decision Tree since it runs on every instance perfectly calculating the entropy resulting in intuitive classification and Logistic Regression since it helps find relationships between variables.</a:t>
            </a:r>
          </a:p>
          <a:p>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n-US" sz="1800" i="0" dirty="0">
              <a:solidFill>
                <a:srgbClr val="000000"/>
              </a:solidFill>
              <a:effectLst/>
              <a:latin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67068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A5D94-A8C1-562E-8504-A6FDA10F5687}"/>
              </a:ext>
            </a:extLst>
          </p:cNvPr>
          <p:cNvSpPr>
            <a:spLocks noGrp="1"/>
          </p:cNvSpPr>
          <p:nvPr>
            <p:ph type="title"/>
          </p:nvPr>
        </p:nvSpPr>
        <p:spPr>
          <a:xfrm>
            <a:off x="1371600" y="685800"/>
            <a:ext cx="9601200" cy="728932"/>
          </a:xfrm>
        </p:spPr>
        <p:txBody>
          <a:bodyPr>
            <a:normAutofit/>
          </a:bodyPr>
          <a:lstStyle/>
          <a:p>
            <a:r>
              <a:rPr lang="en-US" sz="3200" b="1" dirty="0">
                <a:latin typeface="Calibri" panose="020F0502020204030204" pitchFamily="34" charset="0"/>
                <a:cs typeface="Calibri" panose="020F0502020204030204" pitchFamily="34" charset="0"/>
              </a:rPr>
              <a:t>DATA PREPROCESSING</a:t>
            </a:r>
          </a:p>
        </p:txBody>
      </p:sp>
      <p:sp>
        <p:nvSpPr>
          <p:cNvPr id="3" name="Content Placeholder 2">
            <a:extLst>
              <a:ext uri="{FF2B5EF4-FFF2-40B4-BE49-F238E27FC236}">
                <a16:creationId xmlns:a16="http://schemas.microsoft.com/office/drawing/2014/main" id="{A0C0A178-EE62-36F0-48BC-9911966BEB60}"/>
              </a:ext>
            </a:extLst>
          </p:cNvPr>
          <p:cNvSpPr>
            <a:spLocks noGrp="1"/>
          </p:cNvSpPr>
          <p:nvPr>
            <p:ph idx="1"/>
          </p:nvPr>
        </p:nvSpPr>
        <p:spPr>
          <a:xfrm>
            <a:off x="1371600" y="1276709"/>
            <a:ext cx="9601200" cy="4590691"/>
          </a:xfrm>
        </p:spPr>
        <p:txBody>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Initially we started by eliminating null values within all the attributes. Since the dataset that we have chosen consists of numeric attributes. Null values are replaced by the mean value of the attribute.</a:t>
            </a:r>
          </a:p>
          <a:p>
            <a:r>
              <a:rPr lang="en-US" sz="1800" dirty="0">
                <a:latin typeface="Calibri" panose="020F0502020204030204" pitchFamily="34" charset="0"/>
                <a:ea typeface="Calibri" panose="020F0502020204030204" pitchFamily="34" charset="0"/>
                <a:cs typeface="Times New Roman" panose="02020603050405020304" pitchFamily="18" charset="0"/>
              </a:rPr>
              <a:t>Since some attribute values have greater values and this would affect the result and the accuracy of the algorithms, we have normalized the data and organized the data in the scale of 0 to 1, also because most of the features ranged from 0 to 1.</a:t>
            </a:r>
          </a:p>
          <a:p>
            <a:r>
              <a:rPr lang="en-US" sz="1800" dirty="0">
                <a:latin typeface="Calibri" panose="020F0502020204030204" pitchFamily="34" charset="0"/>
                <a:ea typeface="Calibri" panose="020F0502020204030204" pitchFamily="34" charset="0"/>
                <a:cs typeface="Times New Roman" panose="02020603050405020304" pitchFamily="18" charset="0"/>
              </a:rPr>
              <a:t>Later, we encoded the data for the label and then performed feature selection to find the best features that can cause a heart attack.</a:t>
            </a:r>
          </a:p>
          <a:p>
            <a:r>
              <a:rPr lang="en-US" sz="1800" dirty="0">
                <a:latin typeface="Calibri" panose="020F0502020204030204" pitchFamily="34" charset="0"/>
                <a:ea typeface="Calibri" panose="020F0502020204030204" pitchFamily="34" charset="0"/>
                <a:cs typeface="Times New Roman" panose="02020603050405020304" pitchFamily="18" charset="0"/>
              </a:rPr>
              <a:t>Then we performed splitting on the dataset using train test split so that we can perform all the selected models using hold-out evaluation.</a:t>
            </a:r>
          </a:p>
          <a:p>
            <a:endParaRPr lang="en-US" dirty="0"/>
          </a:p>
        </p:txBody>
      </p:sp>
    </p:spTree>
    <p:extLst>
      <p:ext uri="{BB962C8B-B14F-4D97-AF65-F5344CB8AC3E}">
        <p14:creationId xmlns:p14="http://schemas.microsoft.com/office/powerpoint/2010/main" val="628075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C9C18-D3AE-EC52-3B32-52C63DC2837E}"/>
              </a:ext>
            </a:extLst>
          </p:cNvPr>
          <p:cNvSpPr>
            <a:spLocks noGrp="1"/>
          </p:cNvSpPr>
          <p:nvPr>
            <p:ph type="title"/>
          </p:nvPr>
        </p:nvSpPr>
        <p:spPr>
          <a:xfrm>
            <a:off x="881744" y="631372"/>
            <a:ext cx="3135086" cy="5606142"/>
          </a:xfrm>
        </p:spPr>
        <p:txBody>
          <a:bodyPr>
            <a:normAutofit/>
          </a:bodyPr>
          <a:lstStyle/>
          <a:p>
            <a:r>
              <a:rPr lang="en-US" b="1" dirty="0">
                <a:latin typeface="Calibri" panose="020F0502020204030204" pitchFamily="34" charset="0"/>
                <a:cs typeface="Calibri" panose="020F0502020204030204" pitchFamily="34" charset="0"/>
              </a:rPr>
              <a:t>FEATURE SELECTION</a:t>
            </a:r>
          </a:p>
        </p:txBody>
      </p:sp>
      <p:sp>
        <p:nvSpPr>
          <p:cNvPr id="10" name="Rectangle 9">
            <a:extLst>
              <a:ext uri="{FF2B5EF4-FFF2-40B4-BE49-F238E27FC236}">
                <a16:creationId xmlns:a16="http://schemas.microsoft.com/office/drawing/2014/main" id="{597649B1-EA54-4416-AAFC-FF408060C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2E1B9CC3-3A42-619B-62AD-35449375895C}"/>
              </a:ext>
            </a:extLst>
          </p:cNvPr>
          <p:cNvSpPr>
            <a:spLocks noGrp="1"/>
          </p:cNvSpPr>
          <p:nvPr>
            <p:ph idx="1"/>
          </p:nvPr>
        </p:nvSpPr>
        <p:spPr>
          <a:xfrm>
            <a:off x="4741595" y="631371"/>
            <a:ext cx="6797262" cy="3744685"/>
          </a:xfrm>
        </p:spPr>
        <p:txBody>
          <a:bodyPr>
            <a:normAutofit/>
          </a:bodyPr>
          <a:lstStyle/>
          <a:p>
            <a:r>
              <a:rPr lang="en-US">
                <a:latin typeface="Calibri" panose="020F0502020204030204" pitchFamily="34" charset="0"/>
                <a:cs typeface="Calibri" panose="020F0502020204030204" pitchFamily="34" charset="0"/>
              </a:rPr>
              <a:t>We have used feature selection to find out the most relevant and import features which can lead to a heart attack.</a:t>
            </a:r>
          </a:p>
          <a:p>
            <a:r>
              <a:rPr lang="en-US">
                <a:latin typeface="Calibri" panose="020F0502020204030204" pitchFamily="34" charset="0"/>
                <a:cs typeface="Calibri" panose="020F0502020204030204" pitchFamily="34" charset="0"/>
              </a:rPr>
              <a:t>After finding the best features, we created a new dataframe with the top 5 features out of all the features we got as a result of feature selection.</a:t>
            </a:r>
          </a:p>
          <a:p>
            <a:endParaRPr lang="en-US">
              <a:latin typeface="Calibri" panose="020F0502020204030204" pitchFamily="34" charset="0"/>
              <a:cs typeface="Calibri" panose="020F0502020204030204" pitchFamily="34" charset="0"/>
            </a:endParaRPr>
          </a:p>
        </p:txBody>
      </p:sp>
      <p:pic>
        <p:nvPicPr>
          <p:cNvPr id="5" name="Picture 4" descr="Graphical user interface, text&#10;&#10;Description automatically generated">
            <a:extLst>
              <a:ext uri="{FF2B5EF4-FFF2-40B4-BE49-F238E27FC236}">
                <a16:creationId xmlns:a16="http://schemas.microsoft.com/office/drawing/2014/main" id="{9FF4FC11-9F45-973E-88BA-2BF16D3CAF6C}"/>
              </a:ext>
            </a:extLst>
          </p:cNvPr>
          <p:cNvPicPr>
            <a:picLocks noChangeAspect="1"/>
          </p:cNvPicPr>
          <p:nvPr/>
        </p:nvPicPr>
        <p:blipFill>
          <a:blip r:embed="rId2"/>
          <a:stretch>
            <a:fillRect/>
          </a:stretch>
        </p:blipFill>
        <p:spPr>
          <a:xfrm>
            <a:off x="2615728" y="2704630"/>
            <a:ext cx="9576272" cy="1867370"/>
          </a:xfrm>
          <a:prstGeom prst="rect">
            <a:avLst/>
          </a:prstGeom>
        </p:spPr>
      </p:pic>
      <p:pic>
        <p:nvPicPr>
          <p:cNvPr id="7" name="Picture 6">
            <a:extLst>
              <a:ext uri="{FF2B5EF4-FFF2-40B4-BE49-F238E27FC236}">
                <a16:creationId xmlns:a16="http://schemas.microsoft.com/office/drawing/2014/main" id="{B12C88E2-81C1-5771-2102-4A14D47FBF7F}"/>
              </a:ext>
            </a:extLst>
          </p:cNvPr>
          <p:cNvPicPr>
            <a:picLocks noChangeAspect="1"/>
          </p:cNvPicPr>
          <p:nvPr/>
        </p:nvPicPr>
        <p:blipFill>
          <a:blip r:embed="rId3"/>
          <a:stretch>
            <a:fillRect/>
          </a:stretch>
        </p:blipFill>
        <p:spPr>
          <a:xfrm>
            <a:off x="2615727" y="4656363"/>
            <a:ext cx="9576273" cy="467940"/>
          </a:xfrm>
          <a:prstGeom prst="rect">
            <a:avLst/>
          </a:prstGeom>
        </p:spPr>
      </p:pic>
    </p:spTree>
    <p:extLst>
      <p:ext uri="{BB962C8B-B14F-4D97-AF65-F5344CB8AC3E}">
        <p14:creationId xmlns:p14="http://schemas.microsoft.com/office/powerpoint/2010/main" val="1932109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5B5734-8BAF-1131-79B2-6B0BC133E922}"/>
              </a:ext>
            </a:extLst>
          </p:cNvPr>
          <p:cNvSpPr>
            <a:spLocks noGrp="1"/>
          </p:cNvSpPr>
          <p:nvPr>
            <p:ph type="title"/>
          </p:nvPr>
        </p:nvSpPr>
        <p:spPr>
          <a:xfrm>
            <a:off x="640080" y="639704"/>
            <a:ext cx="3299579" cy="5577840"/>
          </a:xfrm>
        </p:spPr>
        <p:txBody>
          <a:bodyPr anchor="ctr">
            <a:normAutofit/>
          </a:bodyPr>
          <a:lstStyle/>
          <a:p>
            <a:pPr algn="ctr"/>
            <a:r>
              <a:rPr lang="en-US" b="1" dirty="0">
                <a:latin typeface="Calibri" panose="020F0502020204030204" pitchFamily="34" charset="0"/>
                <a:cs typeface="Calibri" panose="020F0502020204030204" pitchFamily="34" charset="0"/>
              </a:rPr>
              <a:t>LOGISTIC REGRESSION</a:t>
            </a:r>
          </a:p>
        </p:txBody>
      </p:sp>
      <p:graphicFrame>
        <p:nvGraphicFramePr>
          <p:cNvPr id="5" name="Content Placeholder 2">
            <a:extLst>
              <a:ext uri="{FF2B5EF4-FFF2-40B4-BE49-F238E27FC236}">
                <a16:creationId xmlns:a16="http://schemas.microsoft.com/office/drawing/2014/main" id="{659547D3-D5B3-4467-D22F-E5EBAFCEB9FA}"/>
              </a:ext>
            </a:extLst>
          </p:cNvPr>
          <p:cNvGraphicFramePr>
            <a:graphicFrameLocks noGrp="1"/>
          </p:cNvGraphicFramePr>
          <p:nvPr>
            <p:ph idx="1"/>
            <p:extLst>
              <p:ext uri="{D42A27DB-BD31-4B8C-83A1-F6EECF244321}">
                <p14:modId xmlns:p14="http://schemas.microsoft.com/office/powerpoint/2010/main" val="4046541524"/>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774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471B-E7F9-46A8-0C1F-A8B54F124D8F}"/>
              </a:ext>
            </a:extLst>
          </p:cNvPr>
          <p:cNvSpPr>
            <a:spLocks noGrp="1"/>
          </p:cNvSpPr>
          <p:nvPr>
            <p:ph type="title"/>
          </p:nvPr>
        </p:nvSpPr>
        <p:spPr>
          <a:xfrm>
            <a:off x="1371600" y="440871"/>
            <a:ext cx="9601200" cy="751115"/>
          </a:xfrm>
        </p:spPr>
        <p:txBody>
          <a:bodyPr>
            <a:normAutofit/>
          </a:bodyPr>
          <a:lstStyle/>
          <a:p>
            <a:r>
              <a:rPr lang="en-US" sz="3200" b="1" dirty="0">
                <a:latin typeface="Calibri" panose="020F0502020204030204" pitchFamily="34" charset="0"/>
                <a:cs typeface="Calibri" panose="020F0502020204030204" pitchFamily="34" charset="0"/>
              </a:rPr>
              <a:t>LOGISTIC REGRESSION OUTPUTS</a:t>
            </a:r>
          </a:p>
        </p:txBody>
      </p:sp>
      <p:sp>
        <p:nvSpPr>
          <p:cNvPr id="3" name="Content Placeholder 2">
            <a:extLst>
              <a:ext uri="{FF2B5EF4-FFF2-40B4-BE49-F238E27FC236}">
                <a16:creationId xmlns:a16="http://schemas.microsoft.com/office/drawing/2014/main" id="{D797BFE2-C9A7-E9F4-EDC2-8C13E67C17CB}"/>
              </a:ext>
            </a:extLst>
          </p:cNvPr>
          <p:cNvSpPr>
            <a:spLocks noGrp="1"/>
          </p:cNvSpPr>
          <p:nvPr>
            <p:ph idx="1"/>
          </p:nvPr>
        </p:nvSpPr>
        <p:spPr>
          <a:xfrm>
            <a:off x="1371600" y="1028700"/>
            <a:ext cx="9601200" cy="4838700"/>
          </a:xfrm>
        </p:spPr>
        <p:txBody>
          <a:bodyPr>
            <a:normAutofit/>
          </a:bodyPr>
          <a:lstStyle/>
          <a:p>
            <a:r>
              <a:rPr lang="en-US" sz="1800" dirty="0">
                <a:latin typeface="Calibri" panose="020F0502020204030204" pitchFamily="34" charset="0"/>
                <a:cs typeface="Calibri" panose="020F0502020204030204" pitchFamily="34" charset="0"/>
              </a:rPr>
              <a:t>With Feature Selection:</a:t>
            </a: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Without Feature Selection:</a:t>
            </a:r>
          </a:p>
          <a:p>
            <a:pPr marL="0" indent="0">
              <a:buNone/>
            </a:pPr>
            <a:endParaRPr lang="en-US" sz="1800" dirty="0">
              <a:latin typeface="Calibri" panose="020F0502020204030204" pitchFamily="34" charset="0"/>
              <a:cs typeface="Calibri" panose="020F0502020204030204" pitchFamily="34" charset="0"/>
            </a:endParaRPr>
          </a:p>
        </p:txBody>
      </p:sp>
      <p:pic>
        <p:nvPicPr>
          <p:cNvPr id="5" name="Picture 4" descr="A picture containing text&#10;&#10;Description automatically generated">
            <a:extLst>
              <a:ext uri="{FF2B5EF4-FFF2-40B4-BE49-F238E27FC236}">
                <a16:creationId xmlns:a16="http://schemas.microsoft.com/office/drawing/2014/main" id="{9E3483A2-A659-A262-0A0F-03B047BFC51B}"/>
              </a:ext>
            </a:extLst>
          </p:cNvPr>
          <p:cNvPicPr>
            <a:picLocks noChangeAspect="1"/>
          </p:cNvPicPr>
          <p:nvPr/>
        </p:nvPicPr>
        <p:blipFill>
          <a:blip r:embed="rId2"/>
          <a:stretch>
            <a:fillRect/>
          </a:stretch>
        </p:blipFill>
        <p:spPr>
          <a:xfrm>
            <a:off x="1766451" y="1395533"/>
            <a:ext cx="8659098" cy="1641580"/>
          </a:xfrm>
          <a:prstGeom prst="rect">
            <a:avLst/>
          </a:prstGeom>
        </p:spPr>
      </p:pic>
      <p:pic>
        <p:nvPicPr>
          <p:cNvPr id="9" name="Picture 8" descr="Text&#10;&#10;Description automatically generated with low confidence">
            <a:extLst>
              <a:ext uri="{FF2B5EF4-FFF2-40B4-BE49-F238E27FC236}">
                <a16:creationId xmlns:a16="http://schemas.microsoft.com/office/drawing/2014/main" id="{BEF374F0-C0DD-590B-F0FA-E101B78954C4}"/>
              </a:ext>
            </a:extLst>
          </p:cNvPr>
          <p:cNvPicPr>
            <a:picLocks noChangeAspect="1"/>
          </p:cNvPicPr>
          <p:nvPr/>
        </p:nvPicPr>
        <p:blipFill>
          <a:blip r:embed="rId3"/>
          <a:stretch>
            <a:fillRect/>
          </a:stretch>
        </p:blipFill>
        <p:spPr>
          <a:xfrm>
            <a:off x="1766451" y="3820887"/>
            <a:ext cx="8659098" cy="1458897"/>
          </a:xfrm>
          <a:prstGeom prst="rect">
            <a:avLst/>
          </a:prstGeom>
        </p:spPr>
      </p:pic>
    </p:spTree>
    <p:extLst>
      <p:ext uri="{BB962C8B-B14F-4D97-AF65-F5344CB8AC3E}">
        <p14:creationId xmlns:p14="http://schemas.microsoft.com/office/powerpoint/2010/main" val="274406735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{4785DF0D-DEEA-7745-8170-692C85F1317B}tf10001072</Template>
  <TotalTime>1599</TotalTime>
  <Words>2147</Words>
  <Application>Microsoft Macintosh PowerPoint</Application>
  <PresentationFormat>Widescreen</PresentationFormat>
  <Paragraphs>175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Franklin Gothic Book</vt:lpstr>
      <vt:lpstr>Helvetica Neue</vt:lpstr>
      <vt:lpstr>Crop</vt:lpstr>
      <vt:lpstr>ITMD 522 DATA MINING </vt:lpstr>
      <vt:lpstr>HEART DISEASE INDICATION USING CLASSIFICATION</vt:lpstr>
      <vt:lpstr>ABSTRACT</vt:lpstr>
      <vt:lpstr>DATASET INFORMATION</vt:lpstr>
      <vt:lpstr>RESEARCH PROBLEM</vt:lpstr>
      <vt:lpstr>DATA PREPROCESSING</vt:lpstr>
      <vt:lpstr>FEATURE SELECTION</vt:lpstr>
      <vt:lpstr>LOGISTIC REGRESSION</vt:lpstr>
      <vt:lpstr>LOGISTIC REGRESSION OUTPUTS</vt:lpstr>
      <vt:lpstr>SVM</vt:lpstr>
      <vt:lpstr>SVM OUTPUTS</vt:lpstr>
      <vt:lpstr>KNN CLASSIFICATION</vt:lpstr>
      <vt:lpstr>KNN OUTPUTS</vt:lpstr>
      <vt:lpstr>DECISION TREE</vt:lpstr>
      <vt:lpstr>DECISION TREE</vt:lpstr>
      <vt:lpstr>DECISION TREE OUTPUTS</vt:lpstr>
      <vt:lpstr>NAIVE BAYES CLASSIFICATION</vt:lpstr>
      <vt:lpstr>NAÏVE BAYES OUTPUTS</vt:lpstr>
      <vt:lpstr>NEURAL NETWORKS</vt:lpstr>
      <vt:lpstr>NEURAL NETWORKS OUTPUTS</vt:lpstr>
      <vt:lpstr>EVALUATION RESULTS</vt:lpstr>
      <vt:lpstr>CONCLUSION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ITMD 522 DATA MINING FINAL PROJECT PRESENTATION</dc:title>
  <dc:creator>Jay Gupta</dc:creator>
  <cp:lastModifiedBy>Jay Gupta</cp:lastModifiedBy>
  <cp:revision>123</cp:revision>
  <dcterms:created xsi:type="dcterms:W3CDTF">2022-11-22T18:21:35Z</dcterms:created>
  <dcterms:modified xsi:type="dcterms:W3CDTF">2022-11-28T17:58:40Z</dcterms:modified>
</cp:coreProperties>
</file>