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2" r:id="rId4"/>
    <p:sldId id="258" r:id="rId5"/>
    <p:sldId id="275" r:id="rId6"/>
    <p:sldId id="284" r:id="rId7"/>
    <p:sldId id="273" r:id="rId8"/>
    <p:sldId id="259" r:id="rId9"/>
    <p:sldId id="260" r:id="rId10"/>
    <p:sldId id="261" r:id="rId11"/>
    <p:sldId id="277" r:id="rId12"/>
    <p:sldId id="262" r:id="rId13"/>
    <p:sldId id="276" r:id="rId14"/>
    <p:sldId id="274" r:id="rId15"/>
    <p:sldId id="263" r:id="rId16"/>
    <p:sldId id="278" r:id="rId17"/>
    <p:sldId id="268" r:id="rId18"/>
    <p:sldId id="264" r:id="rId19"/>
    <p:sldId id="270" r:id="rId20"/>
    <p:sldId id="280" r:id="rId21"/>
    <p:sldId id="279" r:id="rId22"/>
    <p:sldId id="267" r:id="rId23"/>
    <p:sldId id="281" r:id="rId24"/>
    <p:sldId id="282" r:id="rId25"/>
    <p:sldId id="265" r:id="rId26"/>
    <p:sldId id="283" r:id="rId27"/>
    <p:sldId id="271" r:id="rId28"/>
    <p:sldId id="285" r:id="rId29"/>
  </p:sldIdLst>
  <p:sldSz cx="9144000" cy="6096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-6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39B"/>
    <a:srgbClr val="AD278D"/>
    <a:srgbClr val="8C4881"/>
    <a:srgbClr val="FF6699"/>
    <a:srgbClr val="D7FA7E"/>
    <a:srgbClr val="96E3FE"/>
    <a:srgbClr val="FFE6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7" autoAdjust="0"/>
    <p:restoredTop sz="90929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5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93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4288" y="823913"/>
            <a:ext cx="4760912" cy="3173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93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-60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-60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-60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-60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-6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30048"/>
            <a:ext cx="8814816" cy="222707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38667"/>
            <a:ext cx="8229600" cy="1964267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506133"/>
            <a:ext cx="6560234" cy="1557867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5786438"/>
            <a:ext cx="3001963" cy="24288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5786438"/>
            <a:ext cx="463550" cy="24288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2D0B7B3A-A141-424C-96EF-673783E44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5786438"/>
            <a:ext cx="3906838" cy="24288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7F7B-AF8E-4664-AB16-638B33CA3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4B3-1656-4BAA-9AE8-16DB8A991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891D61-A232-4EE7-B21F-248F3C1E0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2905125"/>
            <a:ext cx="7407275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42871"/>
            <a:ext cx="7772400" cy="2427563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22412"/>
            <a:ext cx="7772400" cy="1341966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5789613"/>
            <a:ext cx="3001963" cy="244475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5789613"/>
            <a:ext cx="463550" cy="244475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10E09F0-CF28-4D26-923D-9B6077FEC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5789613"/>
            <a:ext cx="3906838" cy="244475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304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5791200"/>
            <a:ext cx="465137" cy="242888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68CDD0-F050-4E86-AC88-02313F468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1924050"/>
            <a:ext cx="3748087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924050"/>
            <a:ext cx="3749675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954"/>
            <a:ext cx="8229600" cy="1016000"/>
          </a:xfrm>
        </p:spPr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64545"/>
            <a:ext cx="4041775" cy="568677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9734"/>
            <a:ext cx="4040188" cy="350378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9734"/>
            <a:ext cx="4041775" cy="350378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5791200"/>
            <a:ext cx="465137" cy="242888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82EBE4-83EB-4D6B-8326-4A03804F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266825"/>
            <a:ext cx="8001000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083"/>
            <a:ext cx="8229600" cy="1016000"/>
          </a:xfrm>
        </p:spPr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CD117B-D35D-4665-94C7-CB255AF88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F8F0A-D6F6-442D-8864-1A8356526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939800"/>
            <a:ext cx="3748088" cy="793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70934"/>
            <a:ext cx="3931920" cy="677333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984498"/>
            <a:ext cx="3931920" cy="94826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964267"/>
            <a:ext cx="8666456" cy="353568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5789613"/>
            <a:ext cx="3001963" cy="244475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5789613"/>
            <a:ext cx="463550" cy="244475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1DC172A-8876-468E-9662-E15E90D30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5789613"/>
            <a:ext cx="3906838" cy="244475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199467"/>
            <a:ext cx="5486400" cy="590699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790166"/>
            <a:ext cx="5486400" cy="81089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22101"/>
            <a:ext cx="8534400" cy="3860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5786438"/>
            <a:ext cx="3001963" cy="24288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5786438"/>
            <a:ext cx="463550" cy="24288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6414CD-73D5-48BC-84AE-F658EE10A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5786438"/>
            <a:ext cx="3906838" cy="24288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30742"/>
            <a:ext cx="8810846" cy="583590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5689600"/>
            <a:ext cx="4211638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5689600"/>
            <a:ext cx="3001963" cy="244475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5791200"/>
            <a:ext cx="463550" cy="242888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5932F64-81AC-4350-9456-A98462932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5425"/>
            <a:ext cx="8229600" cy="1016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63675"/>
            <a:ext cx="82296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41" r:id="rId7"/>
    <p:sldLayoutId id="2147483950" r:id="rId8"/>
    <p:sldLayoutId id="2147483951" r:id="rId9"/>
    <p:sldLayoutId id="2147483942" r:id="rId10"/>
    <p:sldLayoutId id="2147483943" r:id="rId11"/>
  </p:sldLayoutIdLst>
  <p:hf hdr="0" ftr="0" dt="0"/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algn="ctr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Architectural Design</a:t>
            </a:r>
            <a:endParaRPr lang="en-IN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3DEB6C-34EE-4ECE-A409-D372574536F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Data-Flow Architecture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96A6BD2-CFE4-4AFA-9AA4-5843BB8CEDD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09315" name="Rectangle 3"/>
          <p:cNvSpPr>
            <a:spLocks noChangeArrowheads="1"/>
          </p:cNvSpPr>
          <p:nvPr/>
        </p:nvSpPr>
        <p:spPr bwMode="auto">
          <a:xfrm>
            <a:off x="505655" y="1454681"/>
            <a:ext cx="8097430" cy="434287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3" name="Picture 5" descr="data_flow_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70" y="1725769"/>
            <a:ext cx="7869158" cy="39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Data-Flow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Basically used for Stream processing.</a:t>
            </a:r>
          </a:p>
          <a:p>
            <a:pPr algn="just"/>
            <a:r>
              <a:rPr lang="en-US" sz="2400" dirty="0" smtClean="0"/>
              <a:t>Data flow architecture (pipe and filter pattern) has a set of components, called filters</a:t>
            </a:r>
          </a:p>
          <a:p>
            <a:pPr algn="just"/>
            <a:r>
              <a:rPr lang="en-US" sz="2400" dirty="0" smtClean="0"/>
              <a:t>Filters are connected by pipes that transmit data from one component to the next. </a:t>
            </a:r>
          </a:p>
          <a:p>
            <a:pPr algn="just"/>
            <a:r>
              <a:rPr lang="en-US" sz="2400" dirty="0" smtClean="0"/>
              <a:t>Each filter works independently of those components upstream and downstream, is designed to expect data input of a certain form, and produces data output (to the next filter) of a specified form. </a:t>
            </a:r>
          </a:p>
          <a:p>
            <a:pPr algn="just"/>
            <a:r>
              <a:rPr lang="en-US" sz="2400" dirty="0" smtClean="0"/>
              <a:t>The filter does not require knowledge of the working of its neighboring filters.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Call and Return Architecture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E6029B2-EBDD-438C-8DF7-7840A5256E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8437" name="Picture 6" descr="call_return_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765" y="1622125"/>
            <a:ext cx="7885965" cy="40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Call and Return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Main program/subprogram architectures.</a:t>
            </a:r>
          </a:p>
          <a:p>
            <a:pPr lvl="1"/>
            <a:r>
              <a:rPr lang="en-US" dirty="0" smtClean="0"/>
              <a:t>Remote procedure call architectures.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Object-Oriented Architecture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66546E-6282-4287-9873-30C33C4C113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454230" y="1455313"/>
            <a:ext cx="8200373" cy="4347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1" name="Picture 5" descr="oo_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42" y="1436450"/>
            <a:ext cx="7160654" cy="423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Layered Architecture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5982E16-17CC-4BF3-843F-DDDCFFF1703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803275" y="1519707"/>
            <a:ext cx="7671024" cy="427784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5" descr="layered_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589" y="1689311"/>
            <a:ext cx="5346593" cy="387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Layered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 number of different layers are defined, each accomplishing operations that progressively become closer to the machine instruction set.</a:t>
            </a:r>
          </a:p>
          <a:p>
            <a:pPr algn="just"/>
            <a:r>
              <a:rPr lang="en-US" sz="2800" dirty="0" smtClean="0"/>
              <a:t>At the outer layer, components service user interface operations. </a:t>
            </a:r>
          </a:p>
          <a:p>
            <a:pPr algn="just"/>
            <a:r>
              <a:rPr lang="en-US" sz="2800" dirty="0" smtClean="0"/>
              <a:t>At the inner layer, components perform operating system interfacing. </a:t>
            </a:r>
          </a:p>
          <a:p>
            <a:pPr algn="just"/>
            <a:r>
              <a:rPr lang="en-US" sz="2800" dirty="0" smtClean="0"/>
              <a:t>Intermediate layers provide utility services and application software functions.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Architectural Design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idx="1"/>
          </p:nvPr>
        </p:nvSpPr>
        <p:spPr>
          <a:xfrm>
            <a:off x="682580" y="1493949"/>
            <a:ext cx="7775620" cy="3841639"/>
          </a:xfrm>
        </p:spPr>
        <p:txBody>
          <a:bodyPr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>
                <a:solidFill>
                  <a:srgbClr val="FFE62D"/>
                </a:solidFill>
              </a:rPr>
              <a:t>Architectural context diagrams</a:t>
            </a:r>
            <a:r>
              <a:rPr lang="en-US" sz="2800" dirty="0"/>
              <a:t> model how software interacts with external entities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>
                <a:solidFill>
                  <a:srgbClr val="FFE62D"/>
                </a:solidFill>
              </a:rPr>
              <a:t>Archetypes</a:t>
            </a:r>
            <a:r>
              <a:rPr lang="en-US" sz="2800" dirty="0"/>
              <a:t> are classes or patterns that represent an abstraction critical to the system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>
                <a:solidFill>
                  <a:srgbClr val="FFE62D"/>
                </a:solidFill>
              </a:rPr>
              <a:t>Architectural components</a:t>
            </a:r>
            <a:r>
              <a:rPr lang="en-US" sz="2800" dirty="0"/>
              <a:t> are derived from the application domain, the infrastructure, and the interface.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6B9D64C-BAA5-4C06-905E-0A43A626E27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Architectural </a:t>
            </a: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Context Diagram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781C28-E4DF-4B87-8B99-5B713DF31D4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3557" name="Picture 6" descr="arch_context_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611" y="1310425"/>
            <a:ext cx="7843233" cy="4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4442"/>
            <a:ext cx="7953375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SafeHome ACD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8A5D7D-6A1D-452E-BC2B-3DF9F693281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4581" name="Picture 4" descr="arch_context_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217" y="1333091"/>
            <a:ext cx="7920507" cy="44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Software Architecture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2013"/>
            <a:ext cx="7772400" cy="3260725"/>
          </a:xfrm>
        </p:spPr>
        <p:txBody>
          <a:bodyPr/>
          <a:lstStyle/>
          <a:p>
            <a:pPr algn="just"/>
            <a:r>
              <a:rPr lang="en-US" sz="2800" dirty="0" smtClean="0"/>
              <a:t>The software architecture of a program or computing system is the structure or structures of the system, which comprise the software components, the externally visible properties of those components, and the relationships among them.</a:t>
            </a:r>
          </a:p>
          <a:p>
            <a:pPr algn="r">
              <a:buFont typeface="Wingdings" pitchFamily="-60" charset="2"/>
              <a:buNone/>
            </a:pPr>
            <a:r>
              <a:rPr lang="en-US" sz="2800" i="1" dirty="0" smtClean="0"/>
              <a:t>— Bass. et al.</a:t>
            </a:r>
            <a:endParaRPr lang="en-US" sz="28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1E0F3E-A925-4DD0-B470-1E8FAD9AC2A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An Archetype is a class or pattern that represents a core abstraction that is critical to the design of an architecture for the target system.</a:t>
            </a:r>
          </a:p>
          <a:p>
            <a:pPr algn="just"/>
            <a:r>
              <a:rPr lang="en-US" sz="2800" dirty="0" smtClean="0"/>
              <a:t>Few archetypes can define relatively complex system. </a:t>
            </a:r>
          </a:p>
          <a:p>
            <a:pPr algn="just"/>
            <a:r>
              <a:rPr lang="en-US" sz="2800" dirty="0" smtClean="0"/>
              <a:t>These represent stable elements of the architecture.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SafeHome 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Archetypes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SafeHome security function </a:t>
            </a:r>
            <a:r>
              <a:rPr lang="en-US" dirty="0" smtClean="0">
                <a:solidFill>
                  <a:srgbClr val="FFFF00"/>
                </a:solidFill>
              </a:rPr>
              <a:t>might</a:t>
            </a:r>
            <a:r>
              <a:rPr lang="en-US" dirty="0" smtClean="0"/>
              <a:t> define following archetypes</a:t>
            </a:r>
          </a:p>
          <a:p>
            <a:pPr lvl="1"/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Alarm indicators</a:t>
            </a:r>
          </a:p>
          <a:p>
            <a:pPr lvl="1"/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Indicator</a:t>
            </a:r>
          </a:p>
          <a:p>
            <a:pPr lvl="1"/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22C7E6A-CD9E-41CC-AA93-28C2A7CC534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SafeHome 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Archetypes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032975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515932" y="1463040"/>
            <a:ext cx="5170868" cy="4023360"/>
          </a:xfrm>
        </p:spPr>
        <p:txBody>
          <a:bodyPr/>
          <a:lstStyle/>
          <a:p>
            <a:r>
              <a:rPr lang="en-US" dirty="0" smtClean="0"/>
              <a:t>Archetypes form the basis for the architecture but are abstractions that must be further refined, as the design proceeds.</a:t>
            </a:r>
          </a:p>
          <a:p>
            <a:r>
              <a:rPr lang="en-US" dirty="0" smtClean="0"/>
              <a:t>E.g. </a:t>
            </a:r>
            <a:r>
              <a:rPr lang="en-US" i="1" dirty="0" smtClean="0">
                <a:solidFill>
                  <a:srgbClr val="FFFF00"/>
                </a:solidFill>
              </a:rPr>
              <a:t>Detector</a:t>
            </a:r>
            <a:r>
              <a:rPr lang="en-US" dirty="0" smtClean="0"/>
              <a:t> might be refined into a class hierarchy of sensors.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22C7E6A-CD9E-41CC-AA93-28C2A7CC534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5605" name="Picture 5" descr="safehome_archty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28" y="1519707"/>
            <a:ext cx="2944209" cy="394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8716" y="264062"/>
            <a:ext cx="8229600" cy="1016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Architectural Components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463675"/>
            <a:ext cx="8313313" cy="4331818"/>
          </a:xfrm>
        </p:spPr>
        <p:txBody>
          <a:bodyPr/>
          <a:lstStyle/>
          <a:p>
            <a:r>
              <a:rPr lang="en-US" sz="2400" dirty="0" smtClean="0"/>
              <a:t>As the software architecture is refined into components the structure of the system begins to emerge.</a:t>
            </a:r>
          </a:p>
          <a:p>
            <a:r>
              <a:rPr lang="en-US" sz="2400" dirty="0" smtClean="0"/>
              <a:t>Choosing components</a:t>
            </a:r>
          </a:p>
          <a:p>
            <a:pPr lvl="1"/>
            <a:r>
              <a:rPr lang="en-US" sz="2000" dirty="0" smtClean="0"/>
              <a:t>Application (business) domain</a:t>
            </a:r>
          </a:p>
          <a:p>
            <a:pPr lvl="2"/>
            <a:r>
              <a:rPr lang="en-US" sz="1800" dirty="0" smtClean="0"/>
              <a:t>From the Analysis Model</a:t>
            </a:r>
          </a:p>
          <a:p>
            <a:pPr lvl="1"/>
            <a:r>
              <a:rPr lang="en-US" sz="2000" dirty="0" smtClean="0"/>
              <a:t>Infrastructure components</a:t>
            </a:r>
          </a:p>
          <a:p>
            <a:pPr lvl="2"/>
            <a:r>
              <a:rPr lang="en-US" sz="1800" dirty="0" smtClean="0"/>
              <a:t>Memory management</a:t>
            </a:r>
          </a:p>
          <a:p>
            <a:pPr lvl="2"/>
            <a:r>
              <a:rPr lang="en-US" sz="1800" dirty="0" smtClean="0"/>
              <a:t>Communication components</a:t>
            </a:r>
          </a:p>
          <a:p>
            <a:pPr lvl="2"/>
            <a:r>
              <a:rPr lang="en-US" sz="1800" dirty="0" smtClean="0"/>
              <a:t>Database components</a:t>
            </a:r>
          </a:p>
          <a:p>
            <a:pPr lvl="2"/>
            <a:r>
              <a:rPr lang="en-US" sz="1800" dirty="0" smtClean="0"/>
              <a:t>Task management components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2"/>
            <a:r>
              <a:rPr lang="en-US" sz="1700" dirty="0" smtClean="0"/>
              <a:t>Components that process data that flows across the interfaces. (e.g. the interfaces shown in ACD earlier)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8CDD0-F050-4E86-AC88-02313F46879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SafeHome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300434" cy="4421970"/>
          </a:xfrm>
        </p:spPr>
        <p:txBody>
          <a:bodyPr/>
          <a:lstStyle/>
          <a:p>
            <a:pPr algn="just"/>
            <a:r>
              <a:rPr lang="en-US" sz="2800" dirty="0" smtClean="0"/>
              <a:t>Some top level components for SafeHome security function:</a:t>
            </a:r>
          </a:p>
          <a:p>
            <a:pPr lvl="1" algn="just"/>
            <a:r>
              <a:rPr lang="en-US" sz="2400" dirty="0" smtClean="0">
                <a:solidFill>
                  <a:srgbClr val="FFFF00"/>
                </a:solidFill>
              </a:rPr>
              <a:t>External Communication management </a:t>
            </a:r>
            <a:r>
              <a:rPr lang="en-US" sz="2400" dirty="0" smtClean="0"/>
              <a:t>– coordinates communications with external entities such as Internet based systems, external alarm notification.</a:t>
            </a:r>
          </a:p>
          <a:p>
            <a:pPr lvl="1" algn="just"/>
            <a:r>
              <a:rPr lang="en-US" sz="2400" dirty="0" smtClean="0">
                <a:solidFill>
                  <a:srgbClr val="FFFF00"/>
                </a:solidFill>
              </a:rPr>
              <a:t>Control panel processing </a:t>
            </a:r>
            <a:r>
              <a:rPr lang="en-US" sz="2400" dirty="0" smtClean="0"/>
              <a:t>– manages all control panel functionality.</a:t>
            </a:r>
          </a:p>
          <a:p>
            <a:pPr lvl="1" algn="just"/>
            <a:r>
              <a:rPr lang="en-US" sz="2400" dirty="0" smtClean="0">
                <a:solidFill>
                  <a:srgbClr val="FFFF00"/>
                </a:solidFill>
              </a:rPr>
              <a:t>Detector management </a:t>
            </a:r>
            <a:r>
              <a:rPr lang="en-US" sz="2400" dirty="0" smtClean="0"/>
              <a:t>– coordinates access to all detectors attached to the system.</a:t>
            </a:r>
          </a:p>
          <a:p>
            <a:pPr lvl="1" algn="just"/>
            <a:r>
              <a:rPr lang="en-US" sz="2400" dirty="0" smtClean="0">
                <a:solidFill>
                  <a:srgbClr val="FFFF00"/>
                </a:solidFill>
              </a:rPr>
              <a:t>Alarm processing </a:t>
            </a:r>
            <a:r>
              <a:rPr lang="en-US" sz="2400" dirty="0" smtClean="0"/>
              <a:t>– verifies and acts on all alarm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1D61-A232-4EE7-B21F-248F3C1E0CF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Component 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Structure </a:t>
            </a:r>
            <a:b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(Top level components)</a:t>
            </a:r>
            <a:endParaRPr lang="en-US" sz="27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653238B-E841-4678-9C2E-F025574A9B3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6629" name="Picture 6" descr="arch_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70" y="1384154"/>
            <a:ext cx="7817476" cy="439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Component Elaboration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of these top level components need to be elaborated iteratively and then positioned in the overall </a:t>
            </a:r>
            <a:r>
              <a:rPr lang="en-US" i="1" dirty="0" smtClean="0"/>
              <a:t>SafeHome</a:t>
            </a:r>
            <a:r>
              <a:rPr lang="en-US" dirty="0" smtClean="0"/>
              <a:t>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Component Elaboration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B48E83D-00C9-4EDD-9684-EBF12122C2D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27653" name="Picture 6" descr="component_elabo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8" y="1309398"/>
            <a:ext cx="8165205" cy="444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CD117B-D35D-4665-94C7-CB255AF8815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Why Architecture?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98663"/>
            <a:ext cx="7772400" cy="3476625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smtClean="0"/>
              <a:t>Architecture is a representation of a system that </a:t>
            </a:r>
            <a:r>
              <a:rPr lang="en-US" sz="2800" dirty="0" smtClean="0">
                <a:solidFill>
                  <a:srgbClr val="FFE62D"/>
                </a:solidFill>
              </a:rPr>
              <a:t>enables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FFE62D"/>
                </a:solidFill>
              </a:rPr>
              <a:t>software engineer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E62D"/>
                </a:solidFill>
              </a:rPr>
              <a:t>to</a:t>
            </a:r>
            <a:r>
              <a:rPr lang="en-US" sz="2800" dirty="0" smtClean="0"/>
              <a:t>: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E62D"/>
                </a:solidFill>
              </a:rPr>
              <a:t>analyze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E62D"/>
                </a:solidFill>
              </a:rPr>
              <a:t>effectiveness</a:t>
            </a:r>
            <a:r>
              <a:rPr lang="en-US" sz="2400" dirty="0" smtClean="0"/>
              <a:t> of the design in meeting its stated requirements,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E62D"/>
                </a:solidFill>
              </a:rPr>
              <a:t>consider</a:t>
            </a:r>
            <a:r>
              <a:rPr lang="en-US" sz="2400" dirty="0" smtClean="0"/>
              <a:t> architectural </a:t>
            </a:r>
            <a:r>
              <a:rPr lang="en-US" sz="2400" dirty="0" smtClean="0">
                <a:solidFill>
                  <a:srgbClr val="FFE62D"/>
                </a:solidFill>
              </a:rPr>
              <a:t>alternatives</a:t>
            </a:r>
            <a:r>
              <a:rPr lang="en-US" sz="2400" dirty="0" smtClean="0"/>
              <a:t> at a stage when making design changes is still relatively easy, and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E62D"/>
                </a:solidFill>
              </a:rPr>
              <a:t>reduce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E62D"/>
                </a:solidFill>
              </a:rPr>
              <a:t>risks</a:t>
            </a:r>
            <a:r>
              <a:rPr lang="en-US" sz="2400" dirty="0" smtClean="0"/>
              <a:t> associated with the construction of the software.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C00A58-C08A-4D96-8434-E88E78CB879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Data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27263"/>
            <a:ext cx="7772400" cy="2900362"/>
          </a:xfrm>
        </p:spPr>
        <p:txBody>
          <a:bodyPr/>
          <a:lstStyle/>
          <a:p>
            <a:r>
              <a:rPr lang="en-US" dirty="0" smtClean="0">
                <a:solidFill>
                  <a:srgbClr val="FFE62D"/>
                </a:solidFill>
              </a:rPr>
              <a:t>Architectural level</a:t>
            </a:r>
          </a:p>
          <a:p>
            <a:pPr lvl="1"/>
            <a:r>
              <a:rPr lang="en-US" dirty="0" smtClean="0">
                <a:sym typeface="Symbol" pitchFamily="-60" charset="2"/>
              </a:rPr>
              <a:t>Database design</a:t>
            </a:r>
          </a:p>
          <a:p>
            <a:pPr lvl="2"/>
            <a:r>
              <a:rPr lang="en-US" dirty="0" smtClean="0">
                <a:sym typeface="Symbol" pitchFamily="-60" charset="2"/>
              </a:rPr>
              <a:t>data mining</a:t>
            </a:r>
          </a:p>
          <a:p>
            <a:pPr lvl="2"/>
            <a:r>
              <a:rPr lang="en-US" dirty="0" smtClean="0">
                <a:sym typeface="Symbol" pitchFamily="-60" charset="2"/>
              </a:rPr>
              <a:t>data warehousing</a:t>
            </a:r>
          </a:p>
          <a:p>
            <a:r>
              <a:rPr lang="en-US" dirty="0" smtClean="0">
                <a:solidFill>
                  <a:srgbClr val="FFE62D"/>
                </a:solidFill>
                <a:sym typeface="Symbol" pitchFamily="-60" charset="2"/>
              </a:rPr>
              <a:t>Component level</a:t>
            </a:r>
          </a:p>
          <a:p>
            <a:pPr lvl="1"/>
            <a:r>
              <a:rPr lang="en-US" dirty="0" smtClean="0">
                <a:sym typeface="Symbol" pitchFamily="-60" charset="2"/>
              </a:rPr>
              <a:t>Data structure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E46DB27-D661-4B25-88BB-0AC0899C517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Design at Component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885"/>
            <a:ext cx="8229600" cy="4022725"/>
          </a:xfrm>
        </p:spPr>
        <p:txBody>
          <a:bodyPr/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The systematic analysis principles applied to function and behavior should also be applied to data.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All data structures and the operations to be performed on each should be identified.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A data dictionary should be established and used to define both data and program design.</a:t>
            </a:r>
          </a:p>
          <a:p>
            <a:pPr marL="804863" lvl="1" indent="-457200" algn="just"/>
            <a:r>
              <a:rPr lang="en-US" sz="2000" dirty="0" smtClean="0"/>
              <a:t>Data Dictionary : A set of information describing the contents, format, and structure of a database and the relationship between its elements, used to control access to and manipulation of the database.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1D61-A232-4EE7-B21F-248F3C1E0C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Design at Component Level</a:t>
            </a:r>
            <a:br>
              <a:rPr lang="en-US" dirty="0" smtClean="0"/>
            </a:br>
            <a:r>
              <a:rPr lang="en-US" sz="2200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Low-level data design decisions should be deferred until late.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The representation of data structure should be known only to those modules that must make direct use of the data contained within the structure.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A library of useful data structures and the operations that may be applied to them should be developed.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A software design and programming language should support the specification and realization of abstract data types.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1D61-A232-4EE7-B21F-248F3C1E0C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Architectural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0041" y="1459356"/>
            <a:ext cx="8058955" cy="3657600"/>
          </a:xfrm>
        </p:spPr>
        <p:txBody>
          <a:bodyPr/>
          <a:lstStyle/>
          <a:p>
            <a:pPr marL="533400" indent="-533400"/>
            <a:r>
              <a:rPr lang="en-US" sz="2400" dirty="0"/>
              <a:t>Architectural</a:t>
            </a:r>
            <a:r>
              <a:rPr lang="en-US" sz="24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en-US" sz="2400" dirty="0" smtClean="0"/>
              <a:t>style </a:t>
            </a:r>
            <a:r>
              <a:rPr lang="en-US" sz="2400" dirty="0" smtClean="0"/>
              <a:t>describes a system category that encompasses: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rgbClr val="FFE62D"/>
                </a:solidFill>
              </a:rPr>
              <a:t>a set of components</a:t>
            </a:r>
            <a:r>
              <a:rPr lang="en-US" sz="2000" dirty="0" smtClean="0"/>
              <a:t> (e.g., a database, computational modules) that perform a function required by a system,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rgbClr val="FFE62D"/>
                </a:solidFill>
              </a:rPr>
              <a:t>a set of connectors</a:t>
            </a:r>
            <a:r>
              <a:rPr lang="en-US" sz="2000" dirty="0" smtClean="0"/>
              <a:t> that enable “communication, coordination, and cooperation” among components,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rgbClr val="FFE62D"/>
                </a:solidFill>
              </a:rPr>
              <a:t>constraints</a:t>
            </a:r>
            <a:r>
              <a:rPr lang="en-US" sz="2000" dirty="0" smtClean="0"/>
              <a:t> that define how components can be integrated to form the system, and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rgbClr val="FFE62D"/>
                </a:solidFill>
              </a:rPr>
              <a:t>semantic models</a:t>
            </a:r>
            <a:r>
              <a:rPr lang="en-US" sz="2000" dirty="0" smtClean="0"/>
              <a:t> that enable a designer to understand the overall properties of a system.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87EE4578-7802-4B64-9597-D34CC1C36471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365"/>
            <a:ext cx="8229600" cy="1016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Architectural Styles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60588"/>
            <a:ext cx="7772400" cy="3017837"/>
          </a:xfrm>
        </p:spPr>
        <p:txBody>
          <a:bodyPr/>
          <a:lstStyle/>
          <a:p>
            <a:r>
              <a:rPr lang="en-US" smtClean="0">
                <a:solidFill>
                  <a:srgbClr val="FFE62D"/>
                </a:solidFill>
              </a:rPr>
              <a:t>Data-centered</a:t>
            </a:r>
            <a:r>
              <a:rPr lang="en-US" smtClean="0"/>
              <a:t> architecture</a:t>
            </a:r>
          </a:p>
          <a:p>
            <a:r>
              <a:rPr lang="en-US" smtClean="0">
                <a:solidFill>
                  <a:srgbClr val="FFE62D"/>
                </a:solidFill>
              </a:rPr>
              <a:t>Data flow</a:t>
            </a:r>
            <a:r>
              <a:rPr lang="en-US" smtClean="0"/>
              <a:t> architecture</a:t>
            </a:r>
          </a:p>
          <a:p>
            <a:r>
              <a:rPr lang="en-US" smtClean="0">
                <a:solidFill>
                  <a:srgbClr val="FFE62D"/>
                </a:solidFill>
              </a:rPr>
              <a:t>Call and return</a:t>
            </a:r>
            <a:r>
              <a:rPr lang="en-US" smtClean="0"/>
              <a:t> architecture</a:t>
            </a:r>
          </a:p>
          <a:p>
            <a:r>
              <a:rPr lang="en-US" smtClean="0">
                <a:solidFill>
                  <a:srgbClr val="FFE62D"/>
                </a:solidFill>
              </a:rPr>
              <a:t>Object-oriented</a:t>
            </a:r>
            <a:r>
              <a:rPr lang="en-US" smtClean="0"/>
              <a:t> architecture</a:t>
            </a:r>
          </a:p>
          <a:p>
            <a:r>
              <a:rPr lang="en-US" smtClean="0">
                <a:solidFill>
                  <a:srgbClr val="FFE62D"/>
                </a:solidFill>
              </a:rPr>
              <a:t>Layered</a:t>
            </a:r>
            <a:r>
              <a:rPr lang="en-US" smtClean="0"/>
              <a:t> architecture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795CC8-D019-48FD-9437-831004D5829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Data-Centered Architecture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BF7A071-EBD1-4306-A4A6-5B0549C926D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803275" y="1365162"/>
            <a:ext cx="7825570" cy="44355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9" name="Picture 5" descr="data_centered_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856" y="1380217"/>
            <a:ext cx="7096259" cy="445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6452</TotalTime>
  <Words>871</Words>
  <Application>Microsoft Office PowerPoint</Application>
  <PresentationFormat>Custom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Helvetica</vt:lpstr>
      <vt:lpstr>Rockwell</vt:lpstr>
      <vt:lpstr>Symbol</vt:lpstr>
      <vt:lpstr>Wingdings</vt:lpstr>
      <vt:lpstr>Wingdings 2</vt:lpstr>
      <vt:lpstr>Foundry</vt:lpstr>
      <vt:lpstr>Architectural Design</vt:lpstr>
      <vt:lpstr>Software Architecture</vt:lpstr>
      <vt:lpstr>Why Architecture?</vt:lpstr>
      <vt:lpstr>Data Design</vt:lpstr>
      <vt:lpstr>Data Design at Component Level</vt:lpstr>
      <vt:lpstr>Data Design at Component Level (Cont.)</vt:lpstr>
      <vt:lpstr>Architectural Styles</vt:lpstr>
      <vt:lpstr>Architectural Styles</vt:lpstr>
      <vt:lpstr>Data-Centered Architecture</vt:lpstr>
      <vt:lpstr>Data-Flow Architecture</vt:lpstr>
      <vt:lpstr>Data-Flow Architecture</vt:lpstr>
      <vt:lpstr>Call and Return Architecture</vt:lpstr>
      <vt:lpstr>Call and Return Architecture</vt:lpstr>
      <vt:lpstr>Object-Oriented Architecture</vt:lpstr>
      <vt:lpstr>Layered Architecture</vt:lpstr>
      <vt:lpstr>Layered Architecture</vt:lpstr>
      <vt:lpstr>Architectural Design</vt:lpstr>
      <vt:lpstr>Architectural Context Diagram</vt:lpstr>
      <vt:lpstr>SafeHome ACD</vt:lpstr>
      <vt:lpstr>Archetypes</vt:lpstr>
      <vt:lpstr>SafeHome Archetypes</vt:lpstr>
      <vt:lpstr>SafeHome Archetypes</vt:lpstr>
      <vt:lpstr>Architectural Components</vt:lpstr>
      <vt:lpstr>SafeHome components</vt:lpstr>
      <vt:lpstr>Component Structure  (Top level components)</vt:lpstr>
      <vt:lpstr>Component Elaboration</vt:lpstr>
      <vt:lpstr>Component Elaboration</vt:lpstr>
      <vt:lpstr>END</vt:lpstr>
    </vt:vector>
  </TitlesOfParts>
  <Company>RSP&amp;A,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amit</cp:lastModifiedBy>
  <cp:revision>174</cp:revision>
  <cp:lastPrinted>2004-10-04T07:34:36Z</cp:lastPrinted>
  <dcterms:created xsi:type="dcterms:W3CDTF">2000-03-07T00:57:40Z</dcterms:created>
  <dcterms:modified xsi:type="dcterms:W3CDTF">2019-03-12T03:45:56Z</dcterms:modified>
</cp:coreProperties>
</file>