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34"/>
  </p:notesMasterIdLst>
  <p:handoutMasterIdLst>
    <p:handoutMasterId r:id="rId35"/>
  </p:handoutMasterIdLst>
  <p:sldIdLst>
    <p:sldId id="274" r:id="rId2"/>
    <p:sldId id="275" r:id="rId3"/>
    <p:sldId id="257" r:id="rId4"/>
    <p:sldId id="258" r:id="rId5"/>
    <p:sldId id="288" r:id="rId6"/>
    <p:sldId id="278" r:id="rId7"/>
    <p:sldId id="259" r:id="rId8"/>
    <p:sldId id="260" r:id="rId9"/>
    <p:sldId id="289" r:id="rId10"/>
    <p:sldId id="261" r:id="rId11"/>
    <p:sldId id="279" r:id="rId12"/>
    <p:sldId id="262" r:id="rId13"/>
    <p:sldId id="263" r:id="rId14"/>
    <p:sldId id="264" r:id="rId15"/>
    <p:sldId id="265" r:id="rId16"/>
    <p:sldId id="280" r:id="rId17"/>
    <p:sldId id="266" r:id="rId18"/>
    <p:sldId id="267" r:id="rId19"/>
    <p:sldId id="268" r:id="rId20"/>
    <p:sldId id="269" r:id="rId21"/>
    <p:sldId id="287" r:id="rId22"/>
    <p:sldId id="270" r:id="rId23"/>
    <p:sldId id="272" r:id="rId24"/>
    <p:sldId id="281" r:id="rId25"/>
    <p:sldId id="282" r:id="rId26"/>
    <p:sldId id="290" r:id="rId27"/>
    <p:sldId id="283" r:id="rId28"/>
    <p:sldId id="284" r:id="rId29"/>
    <p:sldId id="285" r:id="rId30"/>
    <p:sldId id="286" r:id="rId31"/>
    <p:sldId id="273" r:id="rId32"/>
    <p:sldId id="277" r:id="rId33"/>
  </p:sldIdLst>
  <p:sldSz cx="9144000" cy="6096000"/>
  <p:notesSz cx="9601200" cy="7315200"/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D1039B"/>
    <a:srgbClr val="AD278D"/>
    <a:srgbClr val="8C4881"/>
    <a:srgbClr val="FF6699"/>
    <a:srgbClr val="D7FA7E"/>
    <a:srgbClr val="96E3FE"/>
    <a:srgbClr val="96AB00"/>
    <a:srgbClr val="F3FF0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731" autoAdjust="0"/>
    <p:restoredTop sz="94634" autoAdjust="0"/>
  </p:normalViewPr>
  <p:slideViewPr>
    <p:cSldViewPr snapToGrid="0">
      <p:cViewPr>
        <p:scale>
          <a:sx n="75" d="100"/>
          <a:sy n="75" d="100"/>
        </p:scale>
        <p:origin x="-1272" y="-144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97200" y="627063"/>
            <a:ext cx="3624263" cy="2417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59792" y="3475052"/>
            <a:ext cx="7681619" cy="3290845"/>
          </a:xfrm>
          <a:prstGeom prst="rect">
            <a:avLst/>
          </a:prstGeom>
        </p:spPr>
        <p:txBody>
          <a:bodyPr lIns="95152" tIns="47576" rIns="95152" bIns="47576"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30048"/>
            <a:ext cx="8814816" cy="222707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38667"/>
            <a:ext cx="8229600" cy="1964267"/>
          </a:xfrm>
        </p:spPr>
        <p:txBody>
          <a:bodyPr lIns="45720" rIns="228600" anchor="b">
            <a:normAutofit/>
          </a:bodyPr>
          <a:lstStyle>
            <a:lvl1pPr marL="0" algn="r">
              <a:defRPr sz="4800">
                <a:effectLst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506133"/>
            <a:ext cx="6560234" cy="1557867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5785781"/>
            <a:ext cx="3002280" cy="243840"/>
          </a:xfrm>
        </p:spPr>
        <p:txBody>
          <a:bodyPr vert="horz" rtlCol="0"/>
          <a:lstStyle>
            <a:extLst/>
          </a:lstStyle>
          <a:p>
            <a:endParaRPr lang="en-US" altLang="zh-C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5785781"/>
            <a:ext cx="464288" cy="24384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7E21EC82-0BB7-4086-906A-FA0B299F691E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5785781"/>
            <a:ext cx="3907464" cy="243840"/>
          </a:xfrm>
        </p:spPr>
        <p:txBody>
          <a:bodyPr vert="horz" rtlCol="0"/>
          <a:lstStyle>
            <a:extLst/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41EAEF-63C3-4C83-9C9B-3A5BA4C17C8A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44123"/>
            <a:ext cx="2057400" cy="5201356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44123"/>
            <a:ext cx="6019800" cy="5201356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13D828-24BD-40E8-8B5E-A0B30934C1E8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266300"/>
            <a:ext cx="8001000" cy="8128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effectLst/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effectLst/>
              </a:defRPr>
            </a:lvl1pPr>
            <a:lvl2pPr>
              <a:defRPr>
                <a:effectLst/>
              </a:defRPr>
            </a:lvl2pPr>
            <a:lvl3pPr>
              <a:defRPr>
                <a:effectLst/>
              </a:defRPr>
            </a:lvl3pPr>
            <a:lvl4pPr>
              <a:defRPr>
                <a:effectLst/>
              </a:defRPr>
            </a:lvl4pPr>
            <a:lvl5pPr>
              <a:defRPr>
                <a:effectLst/>
              </a:defRPr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015D1C-AC49-4381-8A3D-626AF0041CC3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2904405"/>
            <a:ext cx="7406640" cy="8128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42871"/>
            <a:ext cx="7772400" cy="2427563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22412"/>
            <a:ext cx="7772400" cy="1341966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5789929"/>
            <a:ext cx="3002280" cy="243840"/>
          </a:xfrm>
        </p:spPr>
        <p:txBody>
          <a:bodyPr vert="horz" rtlCol="0"/>
          <a:lstStyle>
            <a:extLst/>
          </a:lstStyle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5789929"/>
            <a:ext cx="464288" cy="24384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488DA2C-7BF4-4E34-9D9E-171FCAB71D4F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5789929"/>
            <a:ext cx="3907464" cy="243840"/>
          </a:xfrm>
        </p:spPr>
        <p:txBody>
          <a:bodyPr vert="horz" rtlCol="0"/>
          <a:lstStyle>
            <a:extLst/>
          </a:lstStyle>
          <a:p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63040"/>
            <a:ext cx="403860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63040"/>
            <a:ext cx="403860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5790727"/>
            <a:ext cx="464288" cy="243840"/>
          </a:xfrm>
        </p:spPr>
        <p:txBody>
          <a:bodyPr/>
          <a:lstStyle>
            <a:extLst/>
          </a:lstStyle>
          <a:p>
            <a:fld id="{F22C1F04-8F1F-435C-A9EF-2ABC4E4E2CDC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10" name="Rectangle 9"/>
          <p:cNvSpPr/>
          <p:nvPr/>
        </p:nvSpPr>
        <p:spPr>
          <a:xfrm>
            <a:off x="588392" y="1266300"/>
            <a:ext cx="8001000" cy="8128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1924636"/>
            <a:ext cx="3749040" cy="8128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1924636"/>
            <a:ext cx="3749040" cy="8128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954"/>
            <a:ext cx="8229600" cy="1016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64545"/>
            <a:ext cx="4040188" cy="568677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364545"/>
            <a:ext cx="4041775" cy="568677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099734"/>
            <a:ext cx="4040188" cy="3503789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099734"/>
            <a:ext cx="4041775" cy="3503789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5790727"/>
            <a:ext cx="464288" cy="243840"/>
          </a:xfrm>
        </p:spPr>
        <p:txBody>
          <a:bodyPr/>
          <a:lstStyle>
            <a:extLst/>
          </a:lstStyle>
          <a:p>
            <a:fld id="{B78D92CA-B3A1-42AD-89B0-A2657462D73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5083"/>
            <a:ext cx="8229600" cy="1016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CA36123-8DFD-495B-83F1-EF676952EB24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7" name="Rectangle 6"/>
          <p:cNvSpPr/>
          <p:nvPr/>
        </p:nvSpPr>
        <p:spPr>
          <a:xfrm>
            <a:off x="588392" y="1266300"/>
            <a:ext cx="8001000" cy="8128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E2B997-A6B5-466E-AFE8-383E30B18433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940139"/>
            <a:ext cx="3749040" cy="8128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270934"/>
            <a:ext cx="3931920" cy="677333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984498"/>
            <a:ext cx="3931920" cy="948267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1964267"/>
            <a:ext cx="8666456" cy="353568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5789929"/>
            <a:ext cx="3002280" cy="243840"/>
          </a:xfrm>
        </p:spPr>
        <p:txBody>
          <a:bodyPr vert="horz" rtlCol="0"/>
          <a:lstStyle>
            <a:extLst/>
          </a:lstStyle>
          <a:p>
            <a:endParaRPr lang="en-US" altLang="zh-C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5789929"/>
            <a:ext cx="464288" cy="24384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A6FAC06-7643-4937-AFDE-54F7917EBC1B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5789929"/>
            <a:ext cx="3907464" cy="243840"/>
          </a:xfrm>
        </p:spPr>
        <p:txBody>
          <a:bodyPr vert="horz" rtlCol="0"/>
          <a:lstStyle>
            <a:extLst/>
          </a:lstStyle>
          <a:p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199467"/>
            <a:ext cx="5486400" cy="590699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4790166"/>
            <a:ext cx="5486400" cy="810893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22101"/>
            <a:ext cx="8534400" cy="38608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5785781"/>
            <a:ext cx="3002280" cy="243840"/>
          </a:xfrm>
        </p:spPr>
        <p:txBody>
          <a:bodyPr vert="horz" rtlCol="0"/>
          <a:lstStyle>
            <a:extLst/>
          </a:lstStyle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5785781"/>
            <a:ext cx="464288" cy="24384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E0919FDD-9898-4956-93B7-1FB08EF9519F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5785781"/>
            <a:ext cx="3907464" cy="243840"/>
          </a:xfrm>
        </p:spPr>
        <p:txBody>
          <a:bodyPr vert="horz" rtlCol="0"/>
          <a:lstStyle>
            <a:extLst/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30742"/>
            <a:ext cx="8810846" cy="5835904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5689600"/>
            <a:ext cx="4212264" cy="24384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 altLang="zh-CN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5689600"/>
            <a:ext cx="3002280" cy="24384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 altLang="zh-C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5790727"/>
            <a:ext cx="464288" cy="24384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C8F79BF-17B6-4E87-B12A-65612FEEF61B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25365"/>
            <a:ext cx="8229600" cy="1016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463322"/>
            <a:ext cx="8229600" cy="402336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 ftr="0" dt="0"/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fld id="{61C12D65-713D-49D2-A3B7-F2830E106A77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ea typeface="宋体" pitchFamily="2" charset="-122"/>
              </a:rPr>
              <a:t>User Interface Design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Arial" charset="0"/>
                <a:ea typeface="宋体" pitchFamily="2" charset="-122"/>
              </a:rPr>
              <a:t>Reduce the User’s Memory Load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spcBef>
                <a:spcPct val="50000"/>
              </a:spcBef>
              <a:buNone/>
            </a:pPr>
            <a:r>
              <a:rPr lang="en-US" altLang="zh-CN" dirty="0" smtClean="0">
                <a:latin typeface="Palatino" charset="0"/>
                <a:ea typeface="宋体" pitchFamily="2" charset="-122"/>
              </a:rPr>
              <a:t>Principles :</a:t>
            </a:r>
          </a:p>
          <a:p>
            <a:pPr marL="457200" indent="-457200">
              <a:lnSpc>
                <a:spcPct val="10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zh-CN" dirty="0" smtClean="0">
                <a:latin typeface="Palatino" charset="0"/>
                <a:ea typeface="宋体" pitchFamily="2" charset="-122"/>
              </a:rPr>
              <a:t>Reduce demand on </a:t>
            </a:r>
            <a:r>
              <a:rPr lang="en-US" altLang="zh-CN" dirty="0" smtClean="0">
                <a:solidFill>
                  <a:srgbClr val="FFFF00"/>
                </a:solidFill>
                <a:latin typeface="Palatino" charset="0"/>
                <a:ea typeface="宋体" pitchFamily="2" charset="-122"/>
              </a:rPr>
              <a:t>short-term</a:t>
            </a:r>
            <a:r>
              <a:rPr lang="en-US" altLang="zh-CN" dirty="0" smtClean="0">
                <a:latin typeface="Palatino" charset="0"/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  <a:latin typeface="Palatino" charset="0"/>
                <a:ea typeface="宋体" pitchFamily="2" charset="-122"/>
              </a:rPr>
              <a:t>memory</a:t>
            </a:r>
            <a:r>
              <a:rPr lang="en-US" altLang="zh-CN" dirty="0" smtClean="0">
                <a:latin typeface="Palatino" charset="0"/>
                <a:ea typeface="宋体" pitchFamily="2" charset="-122"/>
              </a:rPr>
              <a:t>. </a:t>
            </a:r>
          </a:p>
          <a:p>
            <a:pPr marL="457200" indent="-457200">
              <a:lnSpc>
                <a:spcPct val="10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zh-CN" dirty="0" smtClean="0">
                <a:latin typeface="Palatino" charset="0"/>
                <a:ea typeface="宋体" pitchFamily="2" charset="-122"/>
              </a:rPr>
              <a:t>Establish </a:t>
            </a:r>
            <a:r>
              <a:rPr lang="en-US" altLang="zh-CN" dirty="0" smtClean="0">
                <a:solidFill>
                  <a:srgbClr val="FFFF00"/>
                </a:solidFill>
                <a:latin typeface="Palatino" charset="0"/>
                <a:ea typeface="宋体" pitchFamily="2" charset="-122"/>
              </a:rPr>
              <a:t>meaningful</a:t>
            </a:r>
            <a:r>
              <a:rPr lang="en-US" altLang="zh-CN" dirty="0" smtClean="0">
                <a:latin typeface="Palatino" charset="0"/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  <a:latin typeface="Palatino" charset="0"/>
                <a:ea typeface="宋体" pitchFamily="2" charset="-122"/>
              </a:rPr>
              <a:t>defaults</a:t>
            </a:r>
            <a:r>
              <a:rPr lang="en-US" altLang="zh-CN" dirty="0" smtClean="0">
                <a:latin typeface="Palatino" charset="0"/>
                <a:ea typeface="宋体" pitchFamily="2" charset="-122"/>
              </a:rPr>
              <a:t>.  </a:t>
            </a:r>
          </a:p>
          <a:p>
            <a:pPr marL="457200" indent="-457200">
              <a:lnSpc>
                <a:spcPct val="10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zh-CN" dirty="0" smtClean="0">
                <a:latin typeface="Palatino" charset="0"/>
                <a:ea typeface="宋体" pitchFamily="2" charset="-122"/>
              </a:rPr>
              <a:t>Define </a:t>
            </a:r>
            <a:r>
              <a:rPr lang="en-US" altLang="zh-CN" dirty="0" smtClean="0">
                <a:solidFill>
                  <a:srgbClr val="FFFF00"/>
                </a:solidFill>
                <a:latin typeface="Palatino" charset="0"/>
                <a:ea typeface="宋体" pitchFamily="2" charset="-122"/>
              </a:rPr>
              <a:t>shortcuts</a:t>
            </a:r>
            <a:r>
              <a:rPr lang="en-US" altLang="zh-CN" dirty="0" smtClean="0">
                <a:latin typeface="Palatino" charset="0"/>
                <a:ea typeface="宋体" pitchFamily="2" charset="-122"/>
              </a:rPr>
              <a:t> that are </a:t>
            </a:r>
            <a:r>
              <a:rPr lang="en-US" altLang="zh-CN" dirty="0" smtClean="0">
                <a:solidFill>
                  <a:srgbClr val="FFFF00"/>
                </a:solidFill>
                <a:latin typeface="Palatino" charset="0"/>
                <a:ea typeface="宋体" pitchFamily="2" charset="-122"/>
              </a:rPr>
              <a:t>intuitive</a:t>
            </a:r>
            <a:r>
              <a:rPr lang="en-US" altLang="zh-CN" dirty="0" smtClean="0">
                <a:latin typeface="Palatino" charset="0"/>
                <a:ea typeface="宋体" pitchFamily="2" charset="-122"/>
              </a:rPr>
              <a:t>. </a:t>
            </a:r>
          </a:p>
          <a:p>
            <a:pPr marL="457200" indent="-457200">
              <a:lnSpc>
                <a:spcPct val="10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zh-CN" dirty="0" smtClean="0">
                <a:latin typeface="Palatino" charset="0"/>
                <a:ea typeface="宋体" pitchFamily="2" charset="-122"/>
              </a:rPr>
              <a:t>The </a:t>
            </a:r>
            <a:r>
              <a:rPr lang="en-US" altLang="zh-CN" dirty="0" smtClean="0">
                <a:solidFill>
                  <a:srgbClr val="FFFF00"/>
                </a:solidFill>
                <a:latin typeface="Palatino" charset="0"/>
                <a:ea typeface="宋体" pitchFamily="2" charset="-122"/>
              </a:rPr>
              <a:t>visual</a:t>
            </a:r>
            <a:r>
              <a:rPr lang="en-US" altLang="zh-CN" dirty="0" smtClean="0">
                <a:latin typeface="Palatino" charset="0"/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  <a:latin typeface="Palatino" charset="0"/>
                <a:ea typeface="宋体" pitchFamily="2" charset="-122"/>
              </a:rPr>
              <a:t>layout</a:t>
            </a:r>
            <a:r>
              <a:rPr lang="en-US" altLang="zh-CN" dirty="0" smtClean="0">
                <a:latin typeface="Palatino" charset="0"/>
                <a:ea typeface="宋体" pitchFamily="2" charset="-122"/>
              </a:rPr>
              <a:t> of the interface should be based on </a:t>
            </a:r>
            <a:r>
              <a:rPr lang="en-US" altLang="zh-CN" dirty="0" smtClean="0">
                <a:solidFill>
                  <a:srgbClr val="FFFF00"/>
                </a:solidFill>
                <a:latin typeface="Palatino" charset="0"/>
                <a:ea typeface="宋体" pitchFamily="2" charset="-122"/>
              </a:rPr>
              <a:t>a real</a:t>
            </a:r>
            <a:r>
              <a:rPr lang="en-US" altLang="zh-CN" dirty="0" smtClean="0">
                <a:latin typeface="Palatino" charset="0"/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  <a:latin typeface="Palatino" charset="0"/>
                <a:ea typeface="宋体" pitchFamily="2" charset="-122"/>
              </a:rPr>
              <a:t>world</a:t>
            </a:r>
            <a:r>
              <a:rPr lang="en-US" altLang="zh-CN" dirty="0" smtClean="0">
                <a:latin typeface="Palatino" charset="0"/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  <a:latin typeface="Palatino" charset="0"/>
                <a:ea typeface="宋体" pitchFamily="2" charset="-122"/>
              </a:rPr>
              <a:t>metaphor</a:t>
            </a:r>
            <a:r>
              <a:rPr lang="en-US" altLang="zh-CN" dirty="0" smtClean="0">
                <a:latin typeface="Palatino" charset="0"/>
                <a:ea typeface="宋体" pitchFamily="2" charset="-122"/>
              </a:rPr>
              <a:t>. </a:t>
            </a:r>
          </a:p>
          <a:p>
            <a:pPr marL="457200" indent="-457200">
              <a:lnSpc>
                <a:spcPct val="10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zh-CN" dirty="0" smtClean="0">
                <a:latin typeface="Palatino" charset="0"/>
                <a:ea typeface="宋体" pitchFamily="2" charset="-122"/>
              </a:rPr>
              <a:t>Disclose </a:t>
            </a:r>
            <a:r>
              <a:rPr lang="en-US" altLang="zh-CN" dirty="0" smtClean="0">
                <a:solidFill>
                  <a:srgbClr val="FFFF00"/>
                </a:solidFill>
                <a:latin typeface="Palatino" charset="0"/>
                <a:ea typeface="宋体" pitchFamily="2" charset="-122"/>
              </a:rPr>
              <a:t>information</a:t>
            </a:r>
            <a:r>
              <a:rPr lang="en-US" altLang="zh-CN" dirty="0" smtClean="0">
                <a:latin typeface="Palatino" charset="0"/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  <a:latin typeface="Palatino" charset="0"/>
                <a:ea typeface="宋体" pitchFamily="2" charset="-122"/>
              </a:rPr>
              <a:t>in</a:t>
            </a:r>
            <a:r>
              <a:rPr lang="en-US" altLang="zh-CN" dirty="0" smtClean="0">
                <a:latin typeface="Palatino" charset="0"/>
                <a:ea typeface="宋体" pitchFamily="2" charset="-122"/>
              </a:rPr>
              <a:t> a </a:t>
            </a:r>
            <a:r>
              <a:rPr lang="en-US" altLang="zh-CN" dirty="0" smtClean="0">
                <a:solidFill>
                  <a:srgbClr val="FFFF00"/>
                </a:solidFill>
                <a:latin typeface="Palatino" charset="0"/>
                <a:ea typeface="宋体" pitchFamily="2" charset="-122"/>
              </a:rPr>
              <a:t>progressive </a:t>
            </a:r>
            <a:r>
              <a:rPr lang="en-US" altLang="zh-CN" dirty="0" smtClean="0">
                <a:latin typeface="Palatino" charset="0"/>
                <a:ea typeface="宋体" pitchFamily="2" charset="-122"/>
              </a:rPr>
              <a:t>(Hierarchical) </a:t>
            </a:r>
            <a:r>
              <a:rPr lang="en-US" altLang="zh-CN" dirty="0" smtClean="0">
                <a:solidFill>
                  <a:srgbClr val="FFFF00"/>
                </a:solidFill>
                <a:latin typeface="Palatino" charset="0"/>
                <a:ea typeface="宋体" pitchFamily="2" charset="-122"/>
              </a:rPr>
              <a:t>fashion</a:t>
            </a:r>
            <a:r>
              <a:rPr lang="en-US" altLang="zh-CN" dirty="0" smtClean="0">
                <a:latin typeface="Palatino" charset="0"/>
                <a:ea typeface="宋体" pitchFamily="2" charset="-122"/>
              </a:rPr>
              <a:t>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65B0-48BF-4CF5-87B1-AB8956FC2E86}" type="slidenum">
              <a:rPr lang="zh-CN" altLang="en-US"/>
              <a:pPr/>
              <a:t>10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latin typeface="Arial" charset="0"/>
                <a:ea typeface="宋体" pitchFamily="2" charset="-122"/>
              </a:rPr>
              <a:t>Make the Interface Consistent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 algn="just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dirty="0" smtClean="0">
                <a:latin typeface="Palatino" charset="0"/>
                <a:ea typeface="宋体" pitchFamily="2" charset="-122"/>
              </a:rPr>
              <a:t>Guidelines :</a:t>
            </a:r>
          </a:p>
          <a:p>
            <a:pPr marL="457200" indent="-457200" algn="just">
              <a:lnSpc>
                <a:spcPct val="10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zh-CN" dirty="0" smtClean="0">
                <a:latin typeface="Palatino" charset="0"/>
                <a:ea typeface="宋体" pitchFamily="2" charset="-122"/>
              </a:rPr>
              <a:t> All visual information should be organized according to a </a:t>
            </a:r>
            <a:r>
              <a:rPr lang="en-US" altLang="zh-CN" dirty="0" smtClean="0">
                <a:solidFill>
                  <a:srgbClr val="FFFF00"/>
                </a:solidFill>
                <a:latin typeface="Palatino" charset="0"/>
                <a:ea typeface="宋体" pitchFamily="2" charset="-122"/>
              </a:rPr>
              <a:t>design standard</a:t>
            </a:r>
            <a:r>
              <a:rPr lang="en-US" altLang="zh-CN" dirty="0" smtClean="0">
                <a:latin typeface="Palatino" charset="0"/>
                <a:ea typeface="宋体" pitchFamily="2" charset="-122"/>
              </a:rPr>
              <a:t> that is </a:t>
            </a:r>
            <a:r>
              <a:rPr lang="en-US" altLang="zh-CN" dirty="0" smtClean="0">
                <a:solidFill>
                  <a:srgbClr val="FFFF00"/>
                </a:solidFill>
                <a:latin typeface="Palatino" charset="0"/>
                <a:ea typeface="宋体" pitchFamily="2" charset="-122"/>
              </a:rPr>
              <a:t>maintained</a:t>
            </a:r>
            <a:r>
              <a:rPr lang="en-US" altLang="zh-CN" dirty="0" smtClean="0">
                <a:latin typeface="Palatino" charset="0"/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  <a:latin typeface="Palatino" charset="0"/>
                <a:ea typeface="宋体" pitchFamily="2" charset="-122"/>
              </a:rPr>
              <a:t>throughout</a:t>
            </a:r>
            <a:r>
              <a:rPr lang="en-US" altLang="zh-CN" dirty="0" smtClean="0">
                <a:latin typeface="Palatino" charset="0"/>
                <a:ea typeface="宋体" pitchFamily="2" charset="-122"/>
              </a:rPr>
              <a:t> all screen displays.</a:t>
            </a:r>
          </a:p>
          <a:p>
            <a:pPr marL="457200" indent="-457200" algn="just">
              <a:lnSpc>
                <a:spcPct val="10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zh-CN" dirty="0" smtClean="0">
                <a:solidFill>
                  <a:srgbClr val="FFFF00"/>
                </a:solidFill>
                <a:latin typeface="Palatino" charset="0"/>
                <a:ea typeface="宋体" pitchFamily="2" charset="-122"/>
              </a:rPr>
              <a:t>Input</a:t>
            </a:r>
            <a:r>
              <a:rPr lang="en-US" altLang="zh-CN" dirty="0" smtClean="0">
                <a:latin typeface="Palatino" charset="0"/>
                <a:ea typeface="宋体" pitchFamily="2" charset="-122"/>
              </a:rPr>
              <a:t> mechanisms should be constrained to a </a:t>
            </a:r>
            <a:r>
              <a:rPr lang="en-US" altLang="zh-CN" dirty="0" smtClean="0">
                <a:solidFill>
                  <a:srgbClr val="FFFF00"/>
                </a:solidFill>
                <a:latin typeface="Palatino" charset="0"/>
                <a:ea typeface="宋体" pitchFamily="2" charset="-122"/>
              </a:rPr>
              <a:t>limited</a:t>
            </a:r>
            <a:r>
              <a:rPr lang="en-US" altLang="zh-CN" dirty="0" smtClean="0">
                <a:latin typeface="Palatino" charset="0"/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  <a:latin typeface="Palatino" charset="0"/>
                <a:ea typeface="宋体" pitchFamily="2" charset="-122"/>
              </a:rPr>
              <a:t>set</a:t>
            </a:r>
            <a:r>
              <a:rPr lang="en-US" altLang="zh-CN" dirty="0" smtClean="0">
                <a:latin typeface="Palatino" charset="0"/>
                <a:ea typeface="宋体" pitchFamily="2" charset="-122"/>
              </a:rPr>
              <a:t> that are </a:t>
            </a:r>
            <a:r>
              <a:rPr lang="en-US" altLang="zh-CN" dirty="0" smtClean="0">
                <a:solidFill>
                  <a:srgbClr val="FFFF00"/>
                </a:solidFill>
                <a:latin typeface="Palatino" charset="0"/>
                <a:ea typeface="宋体" pitchFamily="2" charset="-122"/>
              </a:rPr>
              <a:t>used</a:t>
            </a:r>
            <a:r>
              <a:rPr lang="en-US" altLang="zh-CN" dirty="0" smtClean="0">
                <a:latin typeface="Palatino" charset="0"/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  <a:latin typeface="Palatino" charset="0"/>
                <a:ea typeface="宋体" pitchFamily="2" charset="-122"/>
              </a:rPr>
              <a:t>consistently</a:t>
            </a:r>
            <a:r>
              <a:rPr lang="en-US" altLang="zh-CN" dirty="0" smtClean="0">
                <a:latin typeface="Palatino" charset="0"/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  <a:latin typeface="Palatino" charset="0"/>
                <a:ea typeface="宋体" pitchFamily="2" charset="-122"/>
              </a:rPr>
              <a:t>throughout</a:t>
            </a:r>
            <a:r>
              <a:rPr lang="en-US" altLang="zh-CN" dirty="0" smtClean="0">
                <a:latin typeface="Palatino" charset="0"/>
                <a:ea typeface="宋体" pitchFamily="2" charset="-122"/>
              </a:rPr>
              <a:t> the application.</a:t>
            </a:r>
          </a:p>
          <a:p>
            <a:pPr marL="457200" indent="-457200" algn="just">
              <a:lnSpc>
                <a:spcPct val="10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zh-CN" dirty="0" smtClean="0">
                <a:latin typeface="Palatino" charset="0"/>
                <a:ea typeface="宋体" pitchFamily="2" charset="-122"/>
              </a:rPr>
              <a:t>Mechanisms for </a:t>
            </a:r>
            <a:r>
              <a:rPr lang="en-US" altLang="zh-CN" dirty="0" smtClean="0">
                <a:solidFill>
                  <a:srgbClr val="FFFF00"/>
                </a:solidFill>
                <a:latin typeface="Palatino" charset="0"/>
                <a:ea typeface="宋体" pitchFamily="2" charset="-122"/>
              </a:rPr>
              <a:t>navigating</a:t>
            </a:r>
            <a:r>
              <a:rPr lang="en-US" altLang="zh-CN" dirty="0" smtClean="0">
                <a:latin typeface="Palatino" charset="0"/>
                <a:ea typeface="宋体" pitchFamily="2" charset="-122"/>
              </a:rPr>
              <a:t> from task to task should be consistently defined and implemented.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AFD71-73D0-47BA-86A3-B76DC5D91CA6}" type="slidenum">
              <a:rPr lang="zh-CN" altLang="en-US"/>
              <a:pPr/>
              <a:t>11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Arial" charset="0"/>
                <a:ea typeface="宋体" pitchFamily="2" charset="-122"/>
              </a:rPr>
              <a:t>Make the Interface Consistent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 algn="just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dirty="0" smtClean="0">
                <a:latin typeface="Palatino" charset="0"/>
                <a:ea typeface="宋体" pitchFamily="2" charset="-122"/>
              </a:rPr>
              <a:t>Principles :</a:t>
            </a:r>
          </a:p>
          <a:p>
            <a:pPr marL="457200" indent="-457200" algn="just">
              <a:lnSpc>
                <a:spcPct val="10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zh-CN" dirty="0" smtClean="0">
                <a:latin typeface="Palatino" charset="0"/>
                <a:ea typeface="宋体" pitchFamily="2" charset="-122"/>
              </a:rPr>
              <a:t>Allow the user to put the current task into a meaningful context. </a:t>
            </a:r>
          </a:p>
          <a:p>
            <a:pPr marL="805180" lvl="1" indent="-457200" algn="just">
              <a:spcBef>
                <a:spcPct val="50000"/>
              </a:spcBef>
            </a:pPr>
            <a:r>
              <a:rPr lang="en-US" altLang="zh-CN" dirty="0" smtClean="0">
                <a:latin typeface="Palatino" charset="0"/>
                <a:ea typeface="宋体" pitchFamily="2" charset="-122"/>
              </a:rPr>
              <a:t>Window titles, graphical icons etc that enable the user to know the context of the work at hand.</a:t>
            </a:r>
          </a:p>
          <a:p>
            <a:pPr marL="805180" lvl="1" indent="-457200" algn="just">
              <a:spcBef>
                <a:spcPct val="50000"/>
              </a:spcBef>
            </a:pPr>
            <a:r>
              <a:rPr lang="en-US" altLang="zh-CN" dirty="0" smtClean="0">
                <a:latin typeface="Palatino" charset="0"/>
                <a:ea typeface="宋体" pitchFamily="2" charset="-122"/>
              </a:rPr>
              <a:t>User should be able to determine where he has come from and what alternatives exist for a transition to a new task.</a:t>
            </a:r>
          </a:p>
          <a:p>
            <a:pPr marL="457200" indent="-457200" algn="just">
              <a:lnSpc>
                <a:spcPct val="10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zh-CN" dirty="0" smtClean="0">
                <a:latin typeface="Palatino" charset="0"/>
                <a:ea typeface="宋体" pitchFamily="2" charset="-122"/>
              </a:rPr>
              <a:t>Maintain consistency across a family of applications. </a:t>
            </a:r>
          </a:p>
          <a:p>
            <a:pPr marL="457200" indent="-457200" algn="just">
              <a:lnSpc>
                <a:spcPct val="10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zh-CN" dirty="0" smtClean="0">
                <a:latin typeface="Palatino" charset="0"/>
                <a:ea typeface="宋体" pitchFamily="2" charset="-122"/>
              </a:rPr>
              <a:t>If past interactive models have created user expectations, do not make changes unless there is a compelling reason to do so. </a:t>
            </a:r>
          </a:p>
          <a:p>
            <a:pPr marL="805180" lvl="1" indent="-457200" algn="just">
              <a:spcBef>
                <a:spcPct val="50000"/>
              </a:spcBef>
            </a:pPr>
            <a:r>
              <a:rPr lang="en-US" altLang="zh-CN" dirty="0" smtClean="0">
                <a:latin typeface="Palatino" charset="0"/>
                <a:ea typeface="宋体" pitchFamily="2" charset="-122"/>
              </a:rPr>
              <a:t>E.g. do not use ctrl + s for scaling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AFD71-73D0-47BA-86A3-B76DC5D91CA6}" type="slidenum">
              <a:rPr lang="zh-CN" altLang="en-US"/>
              <a:pPr/>
              <a:t>12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ffectLst/>
                <a:latin typeface="Arial" charset="0"/>
                <a:ea typeface="宋体" pitchFamily="2" charset="-122"/>
              </a:rPr>
              <a:t>User Interface Design Models</a:t>
            </a:r>
          </a:p>
        </p:txBody>
      </p:sp>
      <p:sp>
        <p:nvSpPr>
          <p:cNvPr id="8366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63321"/>
            <a:ext cx="8280400" cy="4400449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3300" dirty="0">
                <a:solidFill>
                  <a:srgbClr val="F3FF07"/>
                </a:solidFill>
                <a:latin typeface="Arial" charset="0"/>
                <a:ea typeface="宋体" pitchFamily="2" charset="-122"/>
              </a:rPr>
              <a:t>User </a:t>
            </a:r>
            <a:r>
              <a:rPr lang="en-US" altLang="zh-CN" sz="3300" dirty="0" smtClean="0">
                <a:solidFill>
                  <a:srgbClr val="F3FF07"/>
                </a:solidFill>
                <a:latin typeface="Arial" charset="0"/>
                <a:ea typeface="宋体" pitchFamily="2" charset="-122"/>
              </a:rPr>
              <a:t>model</a:t>
            </a:r>
          </a:p>
          <a:p>
            <a:pPr lvl="1"/>
            <a:r>
              <a:rPr lang="en-US" altLang="zh-CN" sz="2400" dirty="0" smtClean="0">
                <a:latin typeface="Arial" charset="0"/>
                <a:ea typeface="宋体" pitchFamily="2" charset="-122"/>
              </a:rPr>
              <a:t>A </a:t>
            </a:r>
            <a:r>
              <a:rPr lang="en-US" altLang="zh-CN" sz="2400" dirty="0">
                <a:latin typeface="Arial" charset="0"/>
                <a:ea typeface="宋体" pitchFamily="2" charset="-122"/>
              </a:rPr>
              <a:t>profile of all end </a:t>
            </a:r>
            <a:r>
              <a:rPr lang="en-US" altLang="zh-CN" sz="2400" dirty="0" smtClean="0">
                <a:latin typeface="Arial" charset="0"/>
                <a:ea typeface="宋体" pitchFamily="2" charset="-122"/>
              </a:rPr>
              <a:t>user requirements of </a:t>
            </a:r>
            <a:r>
              <a:rPr lang="en-US" altLang="zh-CN" sz="2400" dirty="0">
                <a:latin typeface="Arial" charset="0"/>
                <a:ea typeface="宋体" pitchFamily="2" charset="-122"/>
              </a:rPr>
              <a:t>the </a:t>
            </a:r>
            <a:r>
              <a:rPr lang="en-US" altLang="zh-CN" sz="2400" dirty="0" smtClean="0">
                <a:latin typeface="Arial" charset="0"/>
                <a:ea typeface="宋体" pitchFamily="2" charset="-122"/>
              </a:rPr>
              <a:t>system</a:t>
            </a:r>
          </a:p>
          <a:p>
            <a:pPr lvl="1"/>
            <a:r>
              <a:rPr lang="en-US" altLang="zh-CN" sz="2400" dirty="0" smtClean="0">
                <a:latin typeface="Arial" charset="0"/>
                <a:ea typeface="宋体" pitchFamily="2" charset="-122"/>
              </a:rPr>
              <a:t>Created by “Human Engineer” (or Software Engineer)</a:t>
            </a:r>
            <a:endParaRPr lang="en-US" altLang="zh-CN" sz="2400" dirty="0">
              <a:latin typeface="Arial" charset="0"/>
              <a:ea typeface="宋体" pitchFamily="2" charset="-122"/>
            </a:endParaRPr>
          </a:p>
          <a:p>
            <a:r>
              <a:rPr lang="en-US" altLang="zh-CN" sz="3300" dirty="0">
                <a:solidFill>
                  <a:srgbClr val="F3FF07"/>
                </a:solidFill>
                <a:latin typeface="Arial" charset="0"/>
                <a:ea typeface="宋体" pitchFamily="2" charset="-122"/>
              </a:rPr>
              <a:t>Design </a:t>
            </a:r>
            <a:r>
              <a:rPr lang="en-US" altLang="zh-CN" sz="3300" dirty="0" smtClean="0">
                <a:solidFill>
                  <a:srgbClr val="F3FF07"/>
                </a:solidFill>
                <a:latin typeface="Arial" charset="0"/>
                <a:ea typeface="宋体" pitchFamily="2" charset="-122"/>
              </a:rPr>
              <a:t>model</a:t>
            </a:r>
            <a:endParaRPr lang="en-US" altLang="zh-CN" sz="3300" dirty="0">
              <a:solidFill>
                <a:srgbClr val="F3FF07"/>
              </a:solidFill>
              <a:latin typeface="Arial" charset="0"/>
              <a:ea typeface="宋体" pitchFamily="2" charset="-122"/>
            </a:endParaRPr>
          </a:p>
          <a:p>
            <a:pPr lvl="1"/>
            <a:r>
              <a:rPr lang="en-US" altLang="zh-CN" sz="2400" dirty="0" smtClean="0">
                <a:latin typeface="Arial" charset="0"/>
                <a:ea typeface="宋体" pitchFamily="2" charset="-122"/>
              </a:rPr>
              <a:t>Design </a:t>
            </a:r>
            <a:r>
              <a:rPr lang="en-US" altLang="zh-CN" sz="2400" dirty="0">
                <a:latin typeface="Arial" charset="0"/>
                <a:ea typeface="宋体" pitchFamily="2" charset="-122"/>
              </a:rPr>
              <a:t>realization of the user </a:t>
            </a:r>
            <a:r>
              <a:rPr lang="en-US" altLang="zh-CN" sz="2400" dirty="0" smtClean="0">
                <a:latin typeface="Arial" charset="0"/>
                <a:ea typeface="宋体" pitchFamily="2" charset="-122"/>
              </a:rPr>
              <a:t>model</a:t>
            </a:r>
          </a:p>
          <a:p>
            <a:pPr lvl="1"/>
            <a:r>
              <a:rPr lang="en-US" altLang="zh-CN" sz="2400" dirty="0" smtClean="0">
                <a:latin typeface="Arial" charset="0"/>
                <a:ea typeface="宋体" pitchFamily="2" charset="-122"/>
              </a:rPr>
              <a:t>Created by Software Engineer</a:t>
            </a:r>
            <a:endParaRPr lang="en-US" altLang="zh-CN" sz="2400" dirty="0">
              <a:latin typeface="Arial" charset="0"/>
              <a:ea typeface="宋体" pitchFamily="2" charset="-122"/>
            </a:endParaRPr>
          </a:p>
          <a:p>
            <a:r>
              <a:rPr lang="en-US" altLang="zh-CN" sz="3300" dirty="0">
                <a:solidFill>
                  <a:srgbClr val="F3FF07"/>
                </a:solidFill>
                <a:latin typeface="Arial" charset="0"/>
                <a:ea typeface="宋体" pitchFamily="2" charset="-122"/>
              </a:rPr>
              <a:t>Mental model (system perception)</a:t>
            </a:r>
            <a:r>
              <a:rPr lang="en-US" altLang="zh-CN" sz="3300" dirty="0">
                <a:latin typeface="Arial" charset="0"/>
                <a:ea typeface="宋体" pitchFamily="2" charset="-122"/>
              </a:rPr>
              <a:t> </a:t>
            </a:r>
            <a:endParaRPr lang="en-US" altLang="zh-CN" sz="3300" dirty="0" smtClean="0">
              <a:latin typeface="Arial" charset="0"/>
              <a:ea typeface="宋体" pitchFamily="2" charset="-122"/>
            </a:endParaRPr>
          </a:p>
          <a:p>
            <a:pPr lvl="1"/>
            <a:r>
              <a:rPr lang="en-US" altLang="zh-CN" sz="2400" dirty="0" smtClean="0">
                <a:latin typeface="Arial" charset="0"/>
                <a:ea typeface="宋体" pitchFamily="2" charset="-122"/>
              </a:rPr>
              <a:t>The </a:t>
            </a:r>
            <a:r>
              <a:rPr lang="en-US" altLang="zh-CN" sz="2400" dirty="0">
                <a:latin typeface="Arial" charset="0"/>
                <a:ea typeface="宋体" pitchFamily="2" charset="-122"/>
              </a:rPr>
              <a:t>user’s mental image of what the interface is</a:t>
            </a:r>
          </a:p>
          <a:p>
            <a:r>
              <a:rPr lang="en-US" altLang="zh-CN" sz="3300" dirty="0">
                <a:solidFill>
                  <a:srgbClr val="F3FF07"/>
                </a:solidFill>
                <a:latin typeface="Arial" charset="0"/>
                <a:ea typeface="宋体" pitchFamily="2" charset="-122"/>
              </a:rPr>
              <a:t>Implementation </a:t>
            </a:r>
            <a:r>
              <a:rPr lang="en-US" altLang="zh-CN" sz="3300" dirty="0" smtClean="0">
                <a:solidFill>
                  <a:srgbClr val="F3FF07"/>
                </a:solidFill>
                <a:latin typeface="Arial" charset="0"/>
                <a:ea typeface="宋体" pitchFamily="2" charset="-122"/>
              </a:rPr>
              <a:t>model</a:t>
            </a:r>
            <a:endParaRPr lang="en-US" altLang="zh-CN" sz="3300" dirty="0">
              <a:solidFill>
                <a:srgbClr val="F3FF07"/>
              </a:solidFill>
              <a:latin typeface="Arial" charset="0"/>
              <a:ea typeface="宋体" pitchFamily="2" charset="-122"/>
            </a:endParaRPr>
          </a:p>
          <a:p>
            <a:pPr lvl="1"/>
            <a:r>
              <a:rPr lang="en-US" altLang="zh-CN" sz="2400" dirty="0" smtClean="0">
                <a:latin typeface="Arial" charset="0"/>
                <a:ea typeface="宋体" pitchFamily="2" charset="-122"/>
              </a:rPr>
              <a:t>Created by implementers</a:t>
            </a:r>
            <a:endParaRPr lang="en-US" altLang="zh-CN" sz="2400" dirty="0">
              <a:latin typeface="Arial" charset="0"/>
              <a:ea typeface="宋体" pitchFamily="2" charset="-122"/>
            </a:endParaRPr>
          </a:p>
          <a:p>
            <a:pPr lvl="1">
              <a:buNone/>
            </a:pPr>
            <a:endParaRPr lang="en-US" altLang="zh-CN" sz="1800" dirty="0" smtClean="0">
              <a:solidFill>
                <a:srgbClr val="FFFF00"/>
              </a:solidFill>
              <a:latin typeface="Arial" charset="0"/>
              <a:ea typeface="宋体" pitchFamily="2" charset="-122"/>
            </a:endParaRPr>
          </a:p>
          <a:p>
            <a:pPr>
              <a:buNone/>
            </a:pPr>
            <a:r>
              <a:rPr lang="en-US" altLang="zh-CN" sz="3000" dirty="0" smtClean="0">
                <a:solidFill>
                  <a:srgbClr val="FFFF00"/>
                </a:solidFill>
                <a:latin typeface="Arial" charset="0"/>
                <a:ea typeface="宋体" pitchFamily="2" charset="-122"/>
              </a:rPr>
              <a:t>	</a:t>
            </a:r>
          </a:p>
          <a:p>
            <a:pPr>
              <a:buNone/>
            </a:pPr>
            <a:r>
              <a:rPr lang="en-US" altLang="zh-CN" sz="3000" dirty="0" smtClean="0">
                <a:solidFill>
                  <a:srgbClr val="FFFF00"/>
                </a:solidFill>
                <a:latin typeface="Arial" charset="0"/>
                <a:ea typeface="宋体" pitchFamily="2" charset="-122"/>
              </a:rPr>
              <a:t>	The role of interface designer is to reconcile the differences in these models and derive a consistent representation of the interface.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E8214-3294-470A-8CD6-7B8557C065E1}" type="slidenum">
              <a:rPr lang="zh-CN" altLang="en-US"/>
              <a:pPr/>
              <a:t>13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77863"/>
            <a:ext cx="7627938" cy="5334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ffectLst/>
                <a:latin typeface="Arial" charset="0"/>
                <a:ea typeface="宋体" pitchFamily="2" charset="-122"/>
              </a:rPr>
              <a:t>User Interface Design Process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F183C-8D5A-4EF5-9424-8B59D1928A6E}" type="slidenum">
              <a:rPr lang="zh-CN" altLang="en-US"/>
              <a:pPr/>
              <a:t>14</a:t>
            </a:fld>
            <a:endParaRPr lang="en-US" altLang="zh-CN"/>
          </a:p>
        </p:txBody>
      </p:sp>
      <p:pic>
        <p:nvPicPr>
          <p:cNvPr id="8376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242" y="1512663"/>
            <a:ext cx="8251805" cy="40956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latin typeface="Arial" charset="0"/>
                <a:ea typeface="宋体" pitchFamily="2" charset="-122"/>
              </a:rPr>
              <a:t>Interface Analysis</a:t>
            </a:r>
          </a:p>
        </p:txBody>
      </p:sp>
      <p:sp>
        <p:nvSpPr>
          <p:cNvPr id="8386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Arial" charset="0"/>
                <a:ea typeface="宋体" pitchFamily="2" charset="-122"/>
              </a:rPr>
              <a:t>Interface analysis means </a:t>
            </a:r>
            <a:r>
              <a:rPr lang="en-US" altLang="zh-CN" dirty="0">
                <a:solidFill>
                  <a:srgbClr val="FFFF00"/>
                </a:solidFill>
                <a:latin typeface="Arial" charset="0"/>
                <a:ea typeface="宋体" pitchFamily="2" charset="-122"/>
              </a:rPr>
              <a:t>understanding</a:t>
            </a:r>
            <a:r>
              <a:rPr lang="en-US" altLang="zh-CN" dirty="0">
                <a:latin typeface="Arial" charset="0"/>
                <a:ea typeface="宋体" pitchFamily="2" charset="-122"/>
              </a:rPr>
              <a:t> 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altLang="zh-CN" dirty="0" smtClean="0">
                <a:latin typeface="Arial" charset="0"/>
                <a:ea typeface="宋体" pitchFamily="2" charset="-122"/>
              </a:rPr>
              <a:t>The </a:t>
            </a:r>
            <a:r>
              <a:rPr lang="en-US" altLang="zh-CN" dirty="0">
                <a:solidFill>
                  <a:srgbClr val="FFFF00"/>
                </a:solidFill>
                <a:latin typeface="Arial" charset="0"/>
                <a:ea typeface="宋体" pitchFamily="2" charset="-122"/>
              </a:rPr>
              <a:t>people</a:t>
            </a:r>
            <a:r>
              <a:rPr lang="en-US" altLang="zh-CN" dirty="0">
                <a:latin typeface="Arial" charset="0"/>
                <a:ea typeface="宋体" pitchFamily="2" charset="-122"/>
              </a:rPr>
              <a:t> (end-users) who will interact with the system through the interface;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altLang="zh-CN" dirty="0" smtClean="0">
                <a:latin typeface="Arial" charset="0"/>
                <a:ea typeface="宋体" pitchFamily="2" charset="-122"/>
              </a:rPr>
              <a:t>The </a:t>
            </a:r>
            <a:r>
              <a:rPr lang="en-US" altLang="zh-CN" dirty="0">
                <a:solidFill>
                  <a:srgbClr val="FFFF00"/>
                </a:solidFill>
                <a:latin typeface="Arial" charset="0"/>
                <a:ea typeface="宋体" pitchFamily="2" charset="-122"/>
              </a:rPr>
              <a:t>tasks</a:t>
            </a:r>
            <a:r>
              <a:rPr lang="en-US" altLang="zh-CN" dirty="0">
                <a:latin typeface="Arial" charset="0"/>
                <a:ea typeface="宋体" pitchFamily="2" charset="-122"/>
              </a:rPr>
              <a:t> that end-users must perform to do their work, 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altLang="zh-CN" dirty="0" smtClean="0">
                <a:latin typeface="Arial" charset="0"/>
                <a:ea typeface="宋体" pitchFamily="2" charset="-122"/>
              </a:rPr>
              <a:t>The </a:t>
            </a:r>
            <a:r>
              <a:rPr lang="en-US" altLang="zh-CN" dirty="0">
                <a:solidFill>
                  <a:srgbClr val="FFFF00"/>
                </a:solidFill>
                <a:latin typeface="Arial" charset="0"/>
                <a:ea typeface="宋体" pitchFamily="2" charset="-122"/>
              </a:rPr>
              <a:t>content</a:t>
            </a:r>
            <a:r>
              <a:rPr lang="en-US" altLang="zh-CN" dirty="0">
                <a:latin typeface="Arial" charset="0"/>
                <a:ea typeface="宋体" pitchFamily="2" charset="-122"/>
              </a:rPr>
              <a:t> that is presented as part of the interface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altLang="zh-CN" dirty="0">
                <a:latin typeface="Arial" charset="0"/>
                <a:ea typeface="宋体" pitchFamily="2" charset="-122"/>
              </a:rPr>
              <a:t> </a:t>
            </a:r>
            <a:r>
              <a:rPr lang="en-US" altLang="zh-CN" dirty="0" smtClean="0">
                <a:latin typeface="Arial" charset="0"/>
                <a:ea typeface="宋体" pitchFamily="2" charset="-122"/>
              </a:rPr>
              <a:t>The </a:t>
            </a:r>
            <a:r>
              <a:rPr lang="en-US" altLang="zh-CN" dirty="0">
                <a:solidFill>
                  <a:srgbClr val="FFFF00"/>
                </a:solidFill>
                <a:latin typeface="Arial" charset="0"/>
                <a:ea typeface="宋体" pitchFamily="2" charset="-122"/>
              </a:rPr>
              <a:t>environment</a:t>
            </a:r>
            <a:r>
              <a:rPr lang="en-US" altLang="zh-CN" dirty="0">
                <a:latin typeface="Arial" charset="0"/>
                <a:ea typeface="宋体" pitchFamily="2" charset="-122"/>
              </a:rPr>
              <a:t> in which these tasks will be conducted</a:t>
            </a:r>
            <a:r>
              <a:rPr lang="en-US" altLang="zh-CN" b="1" dirty="0">
                <a:latin typeface="Arial" charset="0"/>
                <a:ea typeface="宋体" pitchFamily="2" charset="-122"/>
              </a:rPr>
              <a:t>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AE27E-CEEE-498E-92AA-770983B47C52}" type="slidenum">
              <a:rPr lang="zh-CN" altLang="en-US"/>
              <a:pPr/>
              <a:t>15</a:t>
            </a:fld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ffectLst/>
                <a:latin typeface="Arial" charset="0"/>
                <a:ea typeface="宋体" pitchFamily="2" charset="-122"/>
              </a:rPr>
              <a:t>User Analysis</a:t>
            </a:r>
          </a:p>
        </p:txBody>
      </p:sp>
      <p:sp>
        <p:nvSpPr>
          <p:cNvPr id="8396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lnSpc>
                <a:spcPct val="90000"/>
              </a:lnSpc>
              <a:buNone/>
            </a:pPr>
            <a:r>
              <a:rPr lang="en-US" altLang="zh-CN" sz="2800" dirty="0" smtClean="0">
                <a:latin typeface="Arial" charset="0"/>
                <a:ea typeface="宋体" pitchFamily="2" charset="-122"/>
              </a:rPr>
              <a:t>Can be done through :</a:t>
            </a:r>
          </a:p>
          <a:p>
            <a:pPr marL="457200" indent="-457200">
              <a:lnSpc>
                <a:spcPct val="90000"/>
              </a:lnSpc>
              <a:buNone/>
            </a:pPr>
            <a:endParaRPr lang="en-US" altLang="zh-CN" sz="2800" dirty="0" smtClean="0">
              <a:latin typeface="Arial" charset="0"/>
              <a:ea typeface="宋体" pitchFamily="2" charset="-122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zh-CN" sz="2800" dirty="0" smtClean="0">
                <a:latin typeface="Arial" charset="0"/>
                <a:ea typeface="宋体" pitchFamily="2" charset="-122"/>
              </a:rPr>
              <a:t>User interviews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zh-CN" sz="2800" dirty="0" smtClean="0">
                <a:latin typeface="Arial" charset="0"/>
                <a:ea typeface="宋体" pitchFamily="2" charset="-122"/>
              </a:rPr>
              <a:t>Sales Team Input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zh-CN" sz="2800" dirty="0" smtClean="0">
                <a:latin typeface="Arial" charset="0"/>
                <a:ea typeface="宋体" pitchFamily="2" charset="-122"/>
              </a:rPr>
              <a:t>Marketing Team Input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zh-CN" sz="2800" dirty="0" smtClean="0">
                <a:latin typeface="Arial" charset="0"/>
                <a:ea typeface="宋体" pitchFamily="2" charset="-122"/>
              </a:rPr>
              <a:t>Support Team Input</a:t>
            </a:r>
            <a:endParaRPr lang="en-US" altLang="zh-CN" sz="2800" dirty="0">
              <a:latin typeface="Arial" charset="0"/>
              <a:ea typeface="宋体" pitchFamily="2" charset="-122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2EFA-25C4-4097-8D49-B20010BF8DD8}" type="slidenum">
              <a:rPr lang="zh-CN" altLang="en-US"/>
              <a:pPr/>
              <a:t>16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latin typeface="Arial" charset="0"/>
                <a:ea typeface="宋体" pitchFamily="2" charset="-122"/>
              </a:rPr>
              <a:t>User Analysis</a:t>
            </a:r>
          </a:p>
        </p:txBody>
      </p:sp>
      <p:sp>
        <p:nvSpPr>
          <p:cNvPr id="8396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 algn="just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 sz="1800" dirty="0">
                <a:latin typeface="Arial" charset="0"/>
                <a:ea typeface="宋体" pitchFamily="2" charset="-122"/>
              </a:rPr>
              <a:t>Are users trained professionals, technician, clerical, or manufacturing workers?</a:t>
            </a:r>
          </a:p>
          <a:p>
            <a:pPr marL="457200" indent="-457200" algn="just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 sz="1800" dirty="0">
                <a:latin typeface="Arial" charset="0"/>
                <a:ea typeface="宋体" pitchFamily="2" charset="-122"/>
              </a:rPr>
              <a:t>What level of formal education does the average user have?</a:t>
            </a:r>
          </a:p>
          <a:p>
            <a:pPr marL="457200" indent="-457200" algn="just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 sz="1800" dirty="0">
                <a:latin typeface="Arial" charset="0"/>
                <a:ea typeface="宋体" pitchFamily="2" charset="-122"/>
              </a:rPr>
              <a:t>Are the users capable of learning from written materials or have they expressed a desire for classroom training?</a:t>
            </a:r>
          </a:p>
          <a:p>
            <a:pPr marL="457200" indent="-457200" algn="just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 sz="1800" dirty="0">
                <a:latin typeface="Arial" charset="0"/>
                <a:ea typeface="宋体" pitchFamily="2" charset="-122"/>
              </a:rPr>
              <a:t>Are users expert typists or keyboard phobic?</a:t>
            </a:r>
          </a:p>
          <a:p>
            <a:pPr marL="457200" indent="-457200" algn="just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 sz="1800" dirty="0">
                <a:latin typeface="Arial" charset="0"/>
                <a:ea typeface="宋体" pitchFamily="2" charset="-122"/>
              </a:rPr>
              <a:t>What is the age range </a:t>
            </a:r>
            <a:r>
              <a:rPr lang="en-US" altLang="zh-CN" sz="1800" dirty="0" smtClean="0">
                <a:latin typeface="Arial" charset="0"/>
                <a:ea typeface="宋体" pitchFamily="2" charset="-122"/>
              </a:rPr>
              <a:t>of </a:t>
            </a:r>
            <a:r>
              <a:rPr lang="en-US" altLang="zh-CN" sz="1800" dirty="0">
                <a:latin typeface="Arial" charset="0"/>
                <a:ea typeface="宋体" pitchFamily="2" charset="-122"/>
              </a:rPr>
              <a:t>the user community?</a:t>
            </a:r>
          </a:p>
          <a:p>
            <a:pPr marL="457200" indent="-457200" algn="just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 sz="1800" dirty="0">
                <a:latin typeface="Arial" charset="0"/>
                <a:ea typeface="宋体" pitchFamily="2" charset="-122"/>
              </a:rPr>
              <a:t>Will the users be represented predominately by one gender?</a:t>
            </a:r>
          </a:p>
          <a:p>
            <a:pPr marL="457200" indent="-457200" algn="just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 sz="1800" dirty="0">
                <a:latin typeface="Arial" charset="0"/>
                <a:ea typeface="宋体" pitchFamily="2" charset="-122"/>
              </a:rPr>
              <a:t>How are users compensated for the work they perform? </a:t>
            </a:r>
          </a:p>
          <a:p>
            <a:pPr marL="457200" indent="-457200" algn="just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 sz="1800" dirty="0">
                <a:latin typeface="Arial" charset="0"/>
                <a:ea typeface="宋体" pitchFamily="2" charset="-122"/>
              </a:rPr>
              <a:t>Do users work normal office hours or do they work until the job is done?</a:t>
            </a:r>
          </a:p>
          <a:p>
            <a:pPr marL="457200" indent="-457200" algn="just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 sz="1800" dirty="0">
                <a:latin typeface="Arial" charset="0"/>
                <a:ea typeface="宋体" pitchFamily="2" charset="-122"/>
              </a:rPr>
              <a:t>Is the software to be an integral part of the work users do or will it be used only occasionally?</a:t>
            </a:r>
          </a:p>
          <a:p>
            <a:pPr marL="457200" indent="-457200" algn="just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 sz="1800" dirty="0">
                <a:latin typeface="Arial" charset="0"/>
                <a:ea typeface="宋体" pitchFamily="2" charset="-122"/>
              </a:rPr>
              <a:t>What is the primary spoken language among users?</a:t>
            </a:r>
          </a:p>
          <a:p>
            <a:pPr marL="457200" indent="-457200" algn="just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 sz="1800" dirty="0">
                <a:latin typeface="Arial" charset="0"/>
                <a:ea typeface="宋体" pitchFamily="2" charset="-122"/>
              </a:rPr>
              <a:t>What are the consequences if a user makes a mistake using the system?</a:t>
            </a:r>
          </a:p>
          <a:p>
            <a:pPr marL="457200" indent="-457200" algn="just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 sz="1800" dirty="0">
                <a:latin typeface="Arial" charset="0"/>
                <a:ea typeface="宋体" pitchFamily="2" charset="-122"/>
              </a:rPr>
              <a:t>Are users experts in the subject matter that is addressed by the system?</a:t>
            </a:r>
          </a:p>
          <a:p>
            <a:pPr marL="457200" indent="-457200" algn="just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 sz="1800" dirty="0">
                <a:latin typeface="Arial" charset="0"/>
                <a:ea typeface="宋体" pitchFamily="2" charset="-122"/>
              </a:rPr>
              <a:t>Do users want to know about the technology the sits behind the interface?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2EFA-25C4-4097-8D49-B20010BF8DD8}" type="slidenum">
              <a:rPr lang="zh-CN" altLang="en-US"/>
              <a:pPr/>
              <a:t>17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charset="0"/>
                <a:ea typeface="宋体" pitchFamily="2" charset="-122"/>
              </a:rPr>
              <a:t>Task Analysis and Modeling</a:t>
            </a:r>
          </a:p>
        </p:txBody>
      </p:sp>
      <p:sp>
        <p:nvSpPr>
          <p:cNvPr id="8407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altLang="zh-CN" sz="2000" dirty="0">
                <a:latin typeface="Arial" charset="0"/>
                <a:ea typeface="宋体" pitchFamily="2" charset="-122"/>
              </a:rPr>
              <a:t>Task Analysis answers the following questions …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altLang="zh-CN" sz="2000" dirty="0">
                <a:solidFill>
                  <a:srgbClr val="F3FF07"/>
                </a:solidFill>
                <a:latin typeface="Arial" charset="0"/>
                <a:ea typeface="宋体" pitchFamily="2" charset="-122"/>
              </a:rPr>
              <a:t>What work will the user perform in specific circumstances?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solidFill>
                  <a:srgbClr val="F3FF07"/>
                </a:solidFill>
                <a:latin typeface="Arial" charset="0"/>
                <a:ea typeface="宋体" pitchFamily="2" charset="-122"/>
              </a:rPr>
              <a:t>What tasks and subtasks will be performed as the user does the work?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solidFill>
                  <a:srgbClr val="F3FF07"/>
                </a:solidFill>
                <a:latin typeface="Arial" charset="0"/>
                <a:ea typeface="宋体" pitchFamily="2" charset="-122"/>
              </a:rPr>
              <a:t>What specific problem domain objects will the user manipulate as work is performed?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solidFill>
                  <a:srgbClr val="F3FF07"/>
                </a:solidFill>
                <a:latin typeface="Arial" charset="0"/>
                <a:ea typeface="宋体" pitchFamily="2" charset="-122"/>
              </a:rPr>
              <a:t>What is the sequence of work tasks—the workflow?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solidFill>
                  <a:srgbClr val="F3FF07"/>
                </a:solidFill>
                <a:latin typeface="Arial" charset="0"/>
                <a:ea typeface="宋体" pitchFamily="2" charset="-122"/>
              </a:rPr>
              <a:t>What is the hierarchy of </a:t>
            </a:r>
            <a:r>
              <a:rPr lang="en-US" altLang="zh-CN" sz="2000" dirty="0" smtClean="0">
                <a:solidFill>
                  <a:srgbClr val="F3FF07"/>
                </a:solidFill>
                <a:latin typeface="Arial" charset="0"/>
                <a:ea typeface="宋体" pitchFamily="2" charset="-122"/>
              </a:rPr>
              <a:t>tasks</a:t>
            </a:r>
            <a:r>
              <a:rPr lang="en-US" altLang="zh-CN" sz="2000" dirty="0">
                <a:solidFill>
                  <a:srgbClr val="F3FF07"/>
                </a:solidFill>
                <a:latin typeface="Arial" charset="0"/>
                <a:ea typeface="宋体" pitchFamily="2" charset="-122"/>
              </a:rPr>
              <a:t>?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F3FF07"/>
                </a:solidFill>
                <a:latin typeface="Arial" charset="0"/>
                <a:ea typeface="宋体" pitchFamily="2" charset="-122"/>
              </a:rPr>
              <a:t>Use-cases</a:t>
            </a:r>
            <a:r>
              <a:rPr lang="en-US" altLang="zh-CN" sz="2000" dirty="0">
                <a:latin typeface="Arial" charset="0"/>
                <a:ea typeface="宋体" pitchFamily="2" charset="-122"/>
              </a:rPr>
              <a:t> define basic interaction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F3FF07"/>
                </a:solidFill>
                <a:latin typeface="Arial" charset="0"/>
                <a:ea typeface="宋体" pitchFamily="2" charset="-122"/>
              </a:rPr>
              <a:t>Task elaboration</a:t>
            </a:r>
            <a:r>
              <a:rPr lang="en-US" altLang="zh-CN" sz="2000" dirty="0">
                <a:latin typeface="Arial" charset="0"/>
                <a:ea typeface="宋体" pitchFamily="2" charset="-122"/>
              </a:rPr>
              <a:t> refines interactive tasks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F3FF07"/>
                </a:solidFill>
                <a:latin typeface="Arial" charset="0"/>
                <a:ea typeface="宋体" pitchFamily="2" charset="-122"/>
              </a:rPr>
              <a:t>Object elaboration</a:t>
            </a:r>
            <a:r>
              <a:rPr lang="en-US" altLang="zh-CN" sz="2000" dirty="0">
                <a:latin typeface="Arial" charset="0"/>
                <a:ea typeface="宋体" pitchFamily="2" charset="-122"/>
              </a:rPr>
              <a:t> identifies interface objects (classes)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F3FF07"/>
                </a:solidFill>
                <a:latin typeface="Arial" charset="0"/>
                <a:ea typeface="宋体" pitchFamily="2" charset="-122"/>
              </a:rPr>
              <a:t>Workflow analysis</a:t>
            </a:r>
            <a:r>
              <a:rPr lang="en-US" altLang="zh-CN" sz="2000" dirty="0">
                <a:latin typeface="Arial" charset="0"/>
                <a:ea typeface="宋体" pitchFamily="2" charset="-122"/>
              </a:rPr>
              <a:t> defines how a work process is completed when several people (and roles) are involved</a:t>
            </a:r>
            <a:r>
              <a:rPr lang="en-US" altLang="zh-CN" sz="2000" b="1" dirty="0">
                <a:latin typeface="Arial" charset="0"/>
                <a:ea typeface="宋体" pitchFamily="2" charset="-122"/>
              </a:rPr>
              <a:t>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8921-29A1-4191-9D2F-2359933550FA}" type="slidenum">
              <a:rPr lang="zh-CN" altLang="en-US"/>
              <a:pPr/>
              <a:t>18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1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>
                <a:latin typeface="Arial" charset="0"/>
                <a:ea typeface="宋体" pitchFamily="2" charset="-122"/>
              </a:rPr>
              <a:t>Evaluating Task Hierarchy</a:t>
            </a:r>
            <a:endParaRPr lang="en-US" altLang="zh-CN" dirty="0">
              <a:latin typeface="Arial" charset="0"/>
              <a:ea typeface="宋体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6FCB-E637-4372-9719-0E852DC2AD6D}" type="slidenum">
              <a:rPr lang="zh-CN" altLang="en-US"/>
              <a:pPr/>
              <a:t>19</a:t>
            </a:fld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96457" y="1271034"/>
            <a:ext cx="3570514" cy="4718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Areas of concern </a:t>
            </a:r>
          </a:p>
          <a:p>
            <a:pPr marL="925830" lvl="1" indent="-514350" algn="just">
              <a:buFont typeface="+mj-lt"/>
              <a:buAutoNum type="arabicPeriod"/>
            </a:pPr>
            <a:r>
              <a:rPr lang="en-US" dirty="0" smtClean="0"/>
              <a:t>The design of interfaces between software components</a:t>
            </a:r>
          </a:p>
          <a:p>
            <a:pPr marL="925830" lvl="1" indent="-514350" algn="just">
              <a:buFont typeface="+mj-lt"/>
              <a:buAutoNum type="arabicPeriod"/>
            </a:pPr>
            <a:r>
              <a:rPr lang="en-US" dirty="0" smtClean="0"/>
              <a:t>The design of interfaces between the software and other nonhuman producers and consumers of information (i.e., other external entities)</a:t>
            </a:r>
          </a:p>
          <a:p>
            <a:pPr marL="925830" lvl="1" indent="-514350" algn="just">
              <a:buFont typeface="+mj-lt"/>
              <a:buAutoNum type="arabicPeriod"/>
            </a:pPr>
            <a:r>
              <a:rPr lang="en-US" dirty="0" smtClean="0">
                <a:solidFill>
                  <a:srgbClr val="FFFF00"/>
                </a:solidFill>
              </a:rPr>
              <a:t>The design of the interface between a human (i.e., the user) and the computer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5D1C-AC49-4381-8A3D-626AF0041CC3}" type="slidenum">
              <a:rPr lang="zh-CN" altLang="en-US" smtClean="0"/>
              <a:pPr/>
              <a:t>2</a:t>
            </a:fld>
            <a:endParaRPr lang="en-US" altLang="zh-CN"/>
          </a:p>
        </p:txBody>
      </p:sp>
      <p:sp>
        <p:nvSpPr>
          <p:cNvPr id="5" name="Right Arrow 4"/>
          <p:cNvSpPr/>
          <p:nvPr/>
        </p:nvSpPr>
        <p:spPr>
          <a:xfrm>
            <a:off x="261257" y="4746171"/>
            <a:ext cx="870858" cy="79828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UID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latin typeface="Arial" charset="0"/>
                <a:ea typeface="宋体" pitchFamily="2" charset="-122"/>
              </a:rPr>
              <a:t>Analysis of Display Content</a:t>
            </a:r>
          </a:p>
        </p:txBody>
      </p:sp>
      <p:sp>
        <p:nvSpPr>
          <p:cNvPr id="8427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18182"/>
            <a:ext cx="8294914" cy="4574618"/>
          </a:xfrm>
        </p:spPr>
        <p:txBody>
          <a:bodyPr>
            <a:noAutofit/>
          </a:bodyPr>
          <a:lstStyle/>
          <a:p>
            <a:pPr marL="457200" indent="-457200">
              <a:lnSpc>
                <a:spcPct val="90000"/>
              </a:lnSpc>
              <a:spcBef>
                <a:spcPts val="300"/>
              </a:spcBef>
              <a:buNone/>
            </a:pPr>
            <a:r>
              <a:rPr lang="en-US" altLang="zh-CN" sz="2400" dirty="0" smtClean="0">
                <a:latin typeface="Arial" charset="0"/>
                <a:ea typeface="宋体" pitchFamily="2" charset="-122"/>
              </a:rPr>
              <a:t>Format and Aesthetics of the contents are considered</a:t>
            </a:r>
          </a:p>
          <a:p>
            <a:pPr marL="457200" indent="-457200" algn="just">
              <a:lnSpc>
                <a:spcPct val="90000"/>
              </a:lnSpc>
              <a:spcBef>
                <a:spcPts val="300"/>
              </a:spcBef>
              <a:buFont typeface="Wingdings" pitchFamily="2" charset="2"/>
              <a:buAutoNum type="arabicPeriod"/>
            </a:pPr>
            <a:r>
              <a:rPr lang="en-US" altLang="zh-CN" sz="2100" dirty="0" smtClean="0">
                <a:latin typeface="Arial" charset="0"/>
                <a:ea typeface="宋体" pitchFamily="2" charset="-122"/>
              </a:rPr>
              <a:t>Are </a:t>
            </a:r>
            <a:r>
              <a:rPr lang="en-US" altLang="zh-CN" sz="2100" dirty="0">
                <a:latin typeface="Arial" charset="0"/>
                <a:ea typeface="宋体" pitchFamily="2" charset="-122"/>
              </a:rPr>
              <a:t>different types of data assigned to </a:t>
            </a:r>
            <a:r>
              <a:rPr lang="en-US" altLang="zh-CN" sz="2100" dirty="0">
                <a:solidFill>
                  <a:srgbClr val="FFFF00"/>
                </a:solidFill>
                <a:latin typeface="Arial" charset="0"/>
                <a:ea typeface="宋体" pitchFamily="2" charset="-122"/>
              </a:rPr>
              <a:t>consistent</a:t>
            </a:r>
            <a:r>
              <a:rPr lang="en-US" altLang="zh-CN" sz="2100" dirty="0">
                <a:latin typeface="Arial" charset="0"/>
                <a:ea typeface="宋体" pitchFamily="2" charset="-122"/>
              </a:rPr>
              <a:t> </a:t>
            </a:r>
            <a:r>
              <a:rPr lang="en-US" altLang="zh-CN" sz="2100" dirty="0">
                <a:solidFill>
                  <a:srgbClr val="FFFF00"/>
                </a:solidFill>
                <a:latin typeface="Arial" charset="0"/>
                <a:ea typeface="宋体" pitchFamily="2" charset="-122"/>
              </a:rPr>
              <a:t>geographic</a:t>
            </a:r>
            <a:r>
              <a:rPr lang="en-US" altLang="zh-CN" sz="2100" dirty="0">
                <a:latin typeface="Arial" charset="0"/>
                <a:ea typeface="宋体" pitchFamily="2" charset="-122"/>
              </a:rPr>
              <a:t> </a:t>
            </a:r>
            <a:r>
              <a:rPr lang="en-US" altLang="zh-CN" sz="2100" dirty="0">
                <a:solidFill>
                  <a:srgbClr val="FFFF00"/>
                </a:solidFill>
                <a:latin typeface="Arial" charset="0"/>
                <a:ea typeface="宋体" pitchFamily="2" charset="-122"/>
              </a:rPr>
              <a:t>locations</a:t>
            </a:r>
            <a:r>
              <a:rPr lang="en-US" altLang="zh-CN" sz="2100" dirty="0">
                <a:latin typeface="Arial" charset="0"/>
                <a:ea typeface="宋体" pitchFamily="2" charset="-122"/>
              </a:rPr>
              <a:t> on the screen (e.g., photos always appear in the upper right hand corner)?</a:t>
            </a:r>
          </a:p>
          <a:p>
            <a:pPr marL="457200" indent="-457200" algn="just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 sz="2100" dirty="0">
                <a:latin typeface="Arial" charset="0"/>
                <a:ea typeface="宋体" pitchFamily="2" charset="-122"/>
              </a:rPr>
              <a:t>Can the user </a:t>
            </a:r>
            <a:r>
              <a:rPr lang="en-US" altLang="zh-CN" sz="2100" dirty="0">
                <a:solidFill>
                  <a:srgbClr val="FFFF00"/>
                </a:solidFill>
                <a:latin typeface="Arial" charset="0"/>
                <a:ea typeface="宋体" pitchFamily="2" charset="-122"/>
              </a:rPr>
              <a:t>customize</a:t>
            </a:r>
            <a:r>
              <a:rPr lang="en-US" altLang="zh-CN" sz="2100" dirty="0">
                <a:latin typeface="Arial" charset="0"/>
                <a:ea typeface="宋体" pitchFamily="2" charset="-122"/>
              </a:rPr>
              <a:t> the screen location for content?</a:t>
            </a:r>
          </a:p>
          <a:p>
            <a:pPr marL="457200" indent="-457200" algn="just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 sz="2100" dirty="0">
                <a:latin typeface="Arial" charset="0"/>
                <a:ea typeface="宋体" pitchFamily="2" charset="-122"/>
              </a:rPr>
              <a:t>Is proper on-screen identification assigned to all content? </a:t>
            </a:r>
          </a:p>
          <a:p>
            <a:pPr marL="457200" indent="-457200" algn="just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 sz="2100" dirty="0">
                <a:latin typeface="Arial" charset="0"/>
                <a:ea typeface="宋体" pitchFamily="2" charset="-122"/>
              </a:rPr>
              <a:t>If a </a:t>
            </a:r>
            <a:r>
              <a:rPr lang="en-US" altLang="zh-CN" sz="2100" dirty="0">
                <a:solidFill>
                  <a:srgbClr val="FFFF00"/>
                </a:solidFill>
                <a:latin typeface="Arial" charset="0"/>
                <a:ea typeface="宋体" pitchFamily="2" charset="-122"/>
              </a:rPr>
              <a:t>large</a:t>
            </a:r>
            <a:r>
              <a:rPr lang="en-US" altLang="zh-CN" sz="2100" dirty="0">
                <a:latin typeface="Arial" charset="0"/>
                <a:ea typeface="宋体" pitchFamily="2" charset="-122"/>
              </a:rPr>
              <a:t> </a:t>
            </a:r>
            <a:r>
              <a:rPr lang="en-US" altLang="zh-CN" sz="2100" dirty="0">
                <a:solidFill>
                  <a:srgbClr val="FFFF00"/>
                </a:solidFill>
                <a:latin typeface="Arial" charset="0"/>
                <a:ea typeface="宋体" pitchFamily="2" charset="-122"/>
              </a:rPr>
              <a:t>report</a:t>
            </a:r>
            <a:r>
              <a:rPr lang="en-US" altLang="zh-CN" sz="2100" dirty="0">
                <a:latin typeface="Arial" charset="0"/>
                <a:ea typeface="宋体" pitchFamily="2" charset="-122"/>
              </a:rPr>
              <a:t> is to be presented, how should it be partitioned for ease of understanding?</a:t>
            </a:r>
          </a:p>
          <a:p>
            <a:pPr marL="457200" indent="-457200" algn="just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 sz="2100" dirty="0">
                <a:latin typeface="Arial" charset="0"/>
                <a:ea typeface="宋体" pitchFamily="2" charset="-122"/>
              </a:rPr>
              <a:t>Will </a:t>
            </a:r>
            <a:r>
              <a:rPr lang="en-US" altLang="zh-CN" sz="2100" dirty="0">
                <a:solidFill>
                  <a:srgbClr val="FFFF00"/>
                </a:solidFill>
                <a:latin typeface="Arial" charset="0"/>
                <a:ea typeface="宋体" pitchFamily="2" charset="-122"/>
              </a:rPr>
              <a:t>mechanisms</a:t>
            </a:r>
            <a:r>
              <a:rPr lang="en-US" altLang="zh-CN" sz="2100" dirty="0">
                <a:latin typeface="Arial" charset="0"/>
                <a:ea typeface="宋体" pitchFamily="2" charset="-122"/>
              </a:rPr>
              <a:t> be available </a:t>
            </a:r>
            <a:r>
              <a:rPr lang="en-US" altLang="zh-CN" sz="2100" dirty="0">
                <a:solidFill>
                  <a:srgbClr val="FFFF00"/>
                </a:solidFill>
                <a:latin typeface="Arial" charset="0"/>
                <a:ea typeface="宋体" pitchFamily="2" charset="-122"/>
              </a:rPr>
              <a:t>for</a:t>
            </a:r>
            <a:r>
              <a:rPr lang="en-US" altLang="zh-CN" sz="2100" dirty="0">
                <a:latin typeface="Arial" charset="0"/>
                <a:ea typeface="宋体" pitchFamily="2" charset="-122"/>
              </a:rPr>
              <a:t> moving directly to </a:t>
            </a:r>
            <a:r>
              <a:rPr lang="en-US" altLang="zh-CN" sz="2100" dirty="0">
                <a:solidFill>
                  <a:srgbClr val="FFFF00"/>
                </a:solidFill>
                <a:latin typeface="Arial" charset="0"/>
                <a:ea typeface="宋体" pitchFamily="2" charset="-122"/>
              </a:rPr>
              <a:t>summary</a:t>
            </a:r>
            <a:r>
              <a:rPr lang="en-US" altLang="zh-CN" sz="2100" dirty="0">
                <a:latin typeface="Arial" charset="0"/>
                <a:ea typeface="宋体" pitchFamily="2" charset="-122"/>
              </a:rPr>
              <a:t> information for large collections of data.</a:t>
            </a:r>
          </a:p>
          <a:p>
            <a:pPr marL="457200" indent="-457200" algn="just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 sz="2100" dirty="0">
                <a:latin typeface="Arial" charset="0"/>
                <a:ea typeface="宋体" pitchFamily="2" charset="-122"/>
              </a:rPr>
              <a:t>Will </a:t>
            </a:r>
            <a:r>
              <a:rPr lang="en-US" altLang="zh-CN" sz="2100" dirty="0">
                <a:solidFill>
                  <a:srgbClr val="FFFF00"/>
                </a:solidFill>
                <a:latin typeface="Arial" charset="0"/>
                <a:ea typeface="宋体" pitchFamily="2" charset="-122"/>
              </a:rPr>
              <a:t>graphical</a:t>
            </a:r>
            <a:r>
              <a:rPr lang="en-US" altLang="zh-CN" sz="2100" dirty="0">
                <a:latin typeface="Arial" charset="0"/>
                <a:ea typeface="宋体" pitchFamily="2" charset="-122"/>
              </a:rPr>
              <a:t> </a:t>
            </a:r>
            <a:r>
              <a:rPr lang="en-US" altLang="zh-CN" sz="2100" dirty="0">
                <a:solidFill>
                  <a:srgbClr val="FFFF00"/>
                </a:solidFill>
                <a:latin typeface="Arial" charset="0"/>
                <a:ea typeface="宋体" pitchFamily="2" charset="-122"/>
              </a:rPr>
              <a:t>output</a:t>
            </a:r>
            <a:r>
              <a:rPr lang="en-US" altLang="zh-CN" sz="2100" dirty="0">
                <a:latin typeface="Arial" charset="0"/>
                <a:ea typeface="宋体" pitchFamily="2" charset="-122"/>
              </a:rPr>
              <a:t> be </a:t>
            </a:r>
            <a:r>
              <a:rPr lang="en-US" altLang="zh-CN" sz="2100" dirty="0">
                <a:solidFill>
                  <a:srgbClr val="FFFF00"/>
                </a:solidFill>
                <a:latin typeface="Arial" charset="0"/>
                <a:ea typeface="宋体" pitchFamily="2" charset="-122"/>
              </a:rPr>
              <a:t>scaled</a:t>
            </a:r>
            <a:r>
              <a:rPr lang="en-US" altLang="zh-CN" sz="2100" dirty="0">
                <a:latin typeface="Arial" charset="0"/>
                <a:ea typeface="宋体" pitchFamily="2" charset="-122"/>
              </a:rPr>
              <a:t> to fit within the bounds of the display device that is used?</a:t>
            </a:r>
          </a:p>
          <a:p>
            <a:pPr marL="457200" indent="-457200" algn="just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 sz="2100" dirty="0">
                <a:latin typeface="Arial" charset="0"/>
                <a:ea typeface="宋体" pitchFamily="2" charset="-122"/>
              </a:rPr>
              <a:t>How will </a:t>
            </a:r>
            <a:r>
              <a:rPr lang="en-US" altLang="zh-CN" sz="2100" dirty="0">
                <a:solidFill>
                  <a:srgbClr val="FFFF00"/>
                </a:solidFill>
                <a:latin typeface="Arial" charset="0"/>
                <a:ea typeface="宋体" pitchFamily="2" charset="-122"/>
              </a:rPr>
              <a:t>color</a:t>
            </a:r>
            <a:r>
              <a:rPr lang="en-US" altLang="zh-CN" sz="2100" dirty="0">
                <a:latin typeface="Arial" charset="0"/>
                <a:ea typeface="宋体" pitchFamily="2" charset="-122"/>
              </a:rPr>
              <a:t> to be used to enhance understanding?</a:t>
            </a:r>
          </a:p>
          <a:p>
            <a:pPr marL="457200" indent="-457200" algn="just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 sz="2100" dirty="0">
                <a:latin typeface="Arial" charset="0"/>
                <a:ea typeface="宋体" pitchFamily="2" charset="-122"/>
              </a:rPr>
              <a:t>How will </a:t>
            </a:r>
            <a:r>
              <a:rPr lang="en-US" altLang="zh-CN" sz="2100" dirty="0">
                <a:solidFill>
                  <a:srgbClr val="FFFF00"/>
                </a:solidFill>
                <a:latin typeface="Arial" charset="0"/>
                <a:ea typeface="宋体" pitchFamily="2" charset="-122"/>
              </a:rPr>
              <a:t>error</a:t>
            </a:r>
            <a:r>
              <a:rPr lang="en-US" altLang="zh-CN" sz="2100" dirty="0">
                <a:latin typeface="Arial" charset="0"/>
                <a:ea typeface="宋体" pitchFamily="2" charset="-122"/>
              </a:rPr>
              <a:t> </a:t>
            </a:r>
            <a:r>
              <a:rPr lang="en-US" altLang="zh-CN" sz="2100" dirty="0">
                <a:solidFill>
                  <a:srgbClr val="FFFF00"/>
                </a:solidFill>
                <a:latin typeface="Arial" charset="0"/>
                <a:ea typeface="宋体" pitchFamily="2" charset="-122"/>
              </a:rPr>
              <a:t>messages</a:t>
            </a:r>
            <a:r>
              <a:rPr lang="en-US" altLang="zh-CN" sz="2100" dirty="0">
                <a:latin typeface="Arial" charset="0"/>
                <a:ea typeface="宋体" pitchFamily="2" charset="-122"/>
              </a:rPr>
              <a:t> and </a:t>
            </a:r>
            <a:r>
              <a:rPr lang="en-US" altLang="zh-CN" sz="2100" dirty="0">
                <a:solidFill>
                  <a:srgbClr val="FFFF00"/>
                </a:solidFill>
                <a:latin typeface="Arial" charset="0"/>
                <a:ea typeface="宋体" pitchFamily="2" charset="-122"/>
              </a:rPr>
              <a:t>warning</a:t>
            </a:r>
            <a:r>
              <a:rPr lang="en-US" altLang="zh-CN" sz="2100" dirty="0">
                <a:latin typeface="Arial" charset="0"/>
                <a:ea typeface="宋体" pitchFamily="2" charset="-122"/>
              </a:rPr>
              <a:t> be presented to the user?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3D5E-F0B7-43E5-BBB3-820B0F56A3EF}" type="slidenum">
              <a:rPr lang="zh-CN" altLang="en-US"/>
              <a:pPr/>
              <a:t>20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Ergonomics</a:t>
            </a:r>
          </a:p>
          <a:p>
            <a:pPr lvl="1"/>
            <a:r>
              <a:rPr lang="en-US" dirty="0" smtClean="0"/>
              <a:t>The study of work and workplace design.</a:t>
            </a:r>
          </a:p>
          <a:p>
            <a:pPr lvl="1"/>
            <a:r>
              <a:rPr lang="en-US" dirty="0" smtClean="0"/>
              <a:t>It is about things that make working on a computer more comfortable and better for human body.</a:t>
            </a:r>
          </a:p>
          <a:p>
            <a:r>
              <a:rPr lang="en-US" dirty="0" smtClean="0"/>
              <a:t>E.g. good UI design may help in avoiding stress and fatigue.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5D1C-AC49-4381-8A3D-626AF0041CC3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7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Interface Design Steps</a:t>
            </a:r>
          </a:p>
        </p:txBody>
      </p:sp>
      <p:sp>
        <p:nvSpPr>
          <p:cNvPr id="84378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600" dirty="0"/>
              <a:t>Using information developed during interface </a:t>
            </a:r>
            <a:r>
              <a:rPr lang="en-US" altLang="zh-CN" sz="2600" dirty="0" smtClean="0"/>
              <a:t>analysis, </a:t>
            </a:r>
            <a:r>
              <a:rPr lang="en-US" altLang="zh-CN" sz="2600" dirty="0">
                <a:solidFill>
                  <a:srgbClr val="FFFF00"/>
                </a:solidFill>
              </a:rPr>
              <a:t>define interface objects and actions </a:t>
            </a:r>
            <a:r>
              <a:rPr lang="en-US" altLang="zh-CN" sz="2600" dirty="0"/>
              <a:t>(operations).</a:t>
            </a:r>
          </a:p>
          <a:p>
            <a:r>
              <a:rPr lang="en-US" altLang="zh-CN" sz="2600" dirty="0">
                <a:solidFill>
                  <a:srgbClr val="FFFF00"/>
                </a:solidFill>
              </a:rPr>
              <a:t>Define</a:t>
            </a:r>
            <a:r>
              <a:rPr lang="en-US" altLang="zh-CN" sz="2600" dirty="0"/>
              <a:t> </a:t>
            </a:r>
            <a:r>
              <a:rPr lang="en-US" altLang="zh-CN" sz="2600" dirty="0">
                <a:solidFill>
                  <a:srgbClr val="FFFF00"/>
                </a:solidFill>
              </a:rPr>
              <a:t>events</a:t>
            </a:r>
            <a:r>
              <a:rPr lang="en-US" altLang="zh-CN" sz="2600" dirty="0"/>
              <a:t> (user actions) that will </a:t>
            </a:r>
            <a:r>
              <a:rPr lang="en-US" altLang="zh-CN" sz="2600" dirty="0">
                <a:solidFill>
                  <a:srgbClr val="FFFF00"/>
                </a:solidFill>
              </a:rPr>
              <a:t>cause</a:t>
            </a:r>
            <a:r>
              <a:rPr lang="en-US" altLang="zh-CN" sz="2600" dirty="0"/>
              <a:t> the state of the user interface </a:t>
            </a:r>
            <a:r>
              <a:rPr lang="en-US" altLang="zh-CN" sz="2600" dirty="0">
                <a:solidFill>
                  <a:srgbClr val="FFFF00"/>
                </a:solidFill>
              </a:rPr>
              <a:t>to</a:t>
            </a:r>
            <a:r>
              <a:rPr lang="en-US" altLang="zh-CN" sz="2600" dirty="0"/>
              <a:t> </a:t>
            </a:r>
            <a:r>
              <a:rPr lang="en-US" altLang="zh-CN" sz="2600" dirty="0">
                <a:solidFill>
                  <a:srgbClr val="FFFF00"/>
                </a:solidFill>
              </a:rPr>
              <a:t>change</a:t>
            </a:r>
            <a:r>
              <a:rPr lang="en-US" altLang="zh-CN" sz="2600" dirty="0"/>
              <a:t>. Model this behavior.</a:t>
            </a:r>
          </a:p>
          <a:p>
            <a:r>
              <a:rPr lang="en-US" altLang="zh-CN" sz="2600" dirty="0">
                <a:solidFill>
                  <a:srgbClr val="FFFF00"/>
                </a:solidFill>
              </a:rPr>
              <a:t>Depict</a:t>
            </a:r>
            <a:r>
              <a:rPr lang="en-US" altLang="zh-CN" sz="2600" dirty="0"/>
              <a:t> each interface state as it will </a:t>
            </a:r>
            <a:r>
              <a:rPr lang="en-US" altLang="zh-CN" sz="2600" dirty="0">
                <a:solidFill>
                  <a:srgbClr val="FFFF00"/>
                </a:solidFill>
              </a:rPr>
              <a:t>actually</a:t>
            </a:r>
            <a:r>
              <a:rPr lang="en-US" altLang="zh-CN" sz="2600" dirty="0"/>
              <a:t> </a:t>
            </a:r>
            <a:r>
              <a:rPr lang="en-US" altLang="zh-CN" sz="2600" dirty="0">
                <a:solidFill>
                  <a:srgbClr val="FFFF00"/>
                </a:solidFill>
              </a:rPr>
              <a:t>look</a:t>
            </a:r>
            <a:r>
              <a:rPr lang="en-US" altLang="zh-CN" sz="2600" dirty="0"/>
              <a:t> to the end-user.</a:t>
            </a:r>
          </a:p>
          <a:p>
            <a:r>
              <a:rPr lang="en-US" altLang="zh-CN" sz="2600" dirty="0"/>
              <a:t>Indicate </a:t>
            </a:r>
            <a:r>
              <a:rPr lang="en-US" altLang="zh-CN" sz="2600" dirty="0">
                <a:solidFill>
                  <a:srgbClr val="FFFF00"/>
                </a:solidFill>
              </a:rPr>
              <a:t>how</a:t>
            </a:r>
            <a:r>
              <a:rPr lang="en-US" altLang="zh-CN" sz="2600" dirty="0"/>
              <a:t> the </a:t>
            </a:r>
            <a:r>
              <a:rPr lang="en-US" altLang="zh-CN" sz="2600" dirty="0">
                <a:solidFill>
                  <a:srgbClr val="FFFF00"/>
                </a:solidFill>
              </a:rPr>
              <a:t>user</a:t>
            </a:r>
            <a:r>
              <a:rPr lang="en-US" altLang="zh-CN" sz="2600" dirty="0"/>
              <a:t> </a:t>
            </a:r>
            <a:r>
              <a:rPr lang="en-US" altLang="zh-CN" sz="2600" dirty="0">
                <a:solidFill>
                  <a:srgbClr val="FFFF00"/>
                </a:solidFill>
              </a:rPr>
              <a:t>interprets</a:t>
            </a:r>
            <a:r>
              <a:rPr lang="en-US" altLang="zh-CN" sz="2600" dirty="0"/>
              <a:t> the state of the </a:t>
            </a:r>
            <a:r>
              <a:rPr lang="en-US" altLang="zh-CN" sz="2600" dirty="0">
                <a:solidFill>
                  <a:srgbClr val="FFFF00"/>
                </a:solidFill>
              </a:rPr>
              <a:t>system</a:t>
            </a:r>
            <a:r>
              <a:rPr lang="en-US" altLang="zh-CN" sz="2600" dirty="0"/>
              <a:t> from information provided through the interface.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A49A7-09D0-462C-BE09-3BA50003DB78}" type="slidenum">
              <a:rPr lang="zh-CN" altLang="en-US"/>
              <a:pPr/>
              <a:t>22</a:t>
            </a:fld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Issues</a:t>
            </a:r>
          </a:p>
        </p:txBody>
      </p:sp>
      <p:sp>
        <p:nvSpPr>
          <p:cNvPr id="84582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Response time</a:t>
            </a:r>
          </a:p>
          <a:p>
            <a:r>
              <a:rPr lang="en-US" altLang="zh-CN" dirty="0"/>
              <a:t>Help facilities</a:t>
            </a:r>
          </a:p>
          <a:p>
            <a:r>
              <a:rPr lang="en-US" altLang="zh-CN" dirty="0"/>
              <a:t>Error handling</a:t>
            </a:r>
          </a:p>
          <a:p>
            <a:r>
              <a:rPr lang="en-US" altLang="zh-CN" dirty="0"/>
              <a:t>Menu and command labeling</a:t>
            </a:r>
          </a:p>
          <a:p>
            <a:r>
              <a:rPr lang="en-US" altLang="zh-CN" dirty="0"/>
              <a:t>Application accessibility</a:t>
            </a:r>
          </a:p>
          <a:p>
            <a:r>
              <a:rPr lang="en-US" altLang="zh-CN" dirty="0"/>
              <a:t>Internationalization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3D536-F345-420B-B53E-1BF5A4237D59}" type="slidenum">
              <a:rPr lang="zh-CN" altLang="en-US"/>
              <a:pPr/>
              <a:t>23</a:t>
            </a:fld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Design </a:t>
            </a:r>
            <a:r>
              <a:rPr lang="en-US" altLang="zh-CN" dirty="0" smtClean="0"/>
              <a:t>Issues : Response Time</a:t>
            </a:r>
            <a:endParaRPr lang="en-US" altLang="zh-CN" dirty="0"/>
          </a:p>
        </p:txBody>
      </p:sp>
      <p:sp>
        <p:nvSpPr>
          <p:cNvPr id="84582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Length</a:t>
            </a:r>
            <a:r>
              <a:rPr lang="en-US" altLang="zh-CN" dirty="0" smtClean="0"/>
              <a:t> : If the length of system response is too long, user frustration and stress is the inevitable result.</a:t>
            </a:r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FFFF00"/>
                </a:solidFill>
              </a:rPr>
              <a:t>Variability</a:t>
            </a:r>
            <a:r>
              <a:rPr lang="en-US" altLang="zh-CN" dirty="0" smtClean="0"/>
              <a:t> : Variability refers to the deviation from average response time</a:t>
            </a:r>
            <a:endParaRPr lang="en-US" altLang="zh-CN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3D536-F345-420B-B53E-1BF5A4237D59}" type="slidenum">
              <a:rPr lang="zh-CN" altLang="en-US"/>
              <a:pPr/>
              <a:t>24</a:t>
            </a:fld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Issues : Help facilities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7210"/>
            <a:ext cx="8229600" cy="402336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Will help be available for all system functions and at all times during system interaction?</a:t>
            </a:r>
          </a:p>
          <a:p>
            <a:pPr lvl="1"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help for only a subset of all functions and actions, or </a:t>
            </a:r>
          </a:p>
          <a:p>
            <a:pPr lvl="1"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help for all functions</a:t>
            </a:r>
          </a:p>
          <a:p>
            <a:pPr algn="just"/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How will the user request help? </a:t>
            </a:r>
          </a:p>
          <a:p>
            <a:pPr lvl="1"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a help menu, </a:t>
            </a:r>
          </a:p>
          <a:p>
            <a:pPr lvl="1"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a special function key, or </a:t>
            </a:r>
          </a:p>
          <a:p>
            <a:pPr lvl="1"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a HELP command.</a:t>
            </a:r>
          </a:p>
          <a:p>
            <a:pPr algn="just"/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How will help be represented? </a:t>
            </a:r>
          </a:p>
          <a:p>
            <a:pPr lvl="1"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a separate window, </a:t>
            </a:r>
          </a:p>
          <a:p>
            <a:pPr lvl="1"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a reference to a printed document (less than ideal), or </a:t>
            </a:r>
          </a:p>
          <a:p>
            <a:pPr lvl="1"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a one- or two-line suggestion produced in a fixed screen location.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5D1C-AC49-4381-8A3D-626AF0041CC3}" type="slidenum">
              <a:rPr lang="zh-CN" altLang="en-US" smtClean="0"/>
              <a:pPr/>
              <a:t>25</a:t>
            </a:fld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Issues : Help facilities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1130"/>
            <a:ext cx="8229600" cy="402336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How will the user return to normal interaction? </a:t>
            </a:r>
          </a:p>
          <a:p>
            <a:pPr lvl="1"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a return button displayed on the screen</a:t>
            </a:r>
          </a:p>
          <a:p>
            <a:pPr lvl="1"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a function key, or</a:t>
            </a:r>
          </a:p>
          <a:p>
            <a:pPr lvl="1"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control sequence.</a:t>
            </a:r>
          </a:p>
          <a:p>
            <a:pPr lvl="1" algn="just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How will help information be structured? </a:t>
            </a:r>
          </a:p>
          <a:p>
            <a:pPr lvl="1"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a "flat" structure in which all information is accessed through a keyword</a:t>
            </a:r>
          </a:p>
          <a:p>
            <a:pPr lvl="1"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a layered hierarchy of information that provides increasing detail as the user proceeds into the structure, or</a:t>
            </a:r>
          </a:p>
          <a:p>
            <a:pPr lvl="1"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the use of hypertext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5D1C-AC49-4381-8A3D-626AF0041CC3}" type="slidenum">
              <a:rPr lang="zh-CN" altLang="en-US" smtClean="0"/>
              <a:pPr/>
              <a:t>26</a:t>
            </a:fld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Issues : 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63321"/>
            <a:ext cx="8186929" cy="4461991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The message should describe the problem in </a:t>
            </a: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language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that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the </a:t>
            </a: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user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understand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The message should </a:t>
            </a: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provide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constructive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advice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for recovering from the error.</a:t>
            </a:r>
          </a:p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The message should </a:t>
            </a: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indicate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any </a:t>
            </a: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negative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consequences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of the error (e.g., potentially corrupted data files) so that the user can check to ensure that they have not occurred (or correct them if they have).</a:t>
            </a:r>
          </a:p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The message should be accompanied by an </a:t>
            </a: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audible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or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visual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cue. </a:t>
            </a:r>
          </a:p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The message should be "</a:t>
            </a: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nonjudgmental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." That is, the wording should never place blame on the user.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5D1C-AC49-4381-8A3D-626AF0041CC3}" type="slidenum">
              <a:rPr lang="zh-CN" altLang="en-US" smtClean="0"/>
              <a:pPr/>
              <a:t>27</a:t>
            </a:fld>
            <a:endParaRPr lang="en-US" altLang="zh-C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5991"/>
            <a:ext cx="8229600" cy="1016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Design Issues : Menu and Command Labeling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9210"/>
            <a:ext cx="8138160" cy="4632678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>
                <a:latin typeface="Arial" pitchFamily="34" charset="0"/>
                <a:cs typeface="Arial" pitchFamily="34" charset="0"/>
              </a:rPr>
              <a:t>Will </a:t>
            </a: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every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menu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option </a:t>
            </a: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have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a corresponding </a:t>
            </a: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command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?</a:t>
            </a:r>
          </a:p>
          <a:p>
            <a:pPr algn="just"/>
            <a:r>
              <a:rPr lang="en-US" sz="2800" dirty="0" smtClean="0">
                <a:latin typeface="Arial" pitchFamily="34" charset="0"/>
                <a:cs typeface="Arial" pitchFamily="34" charset="0"/>
              </a:rPr>
              <a:t>What </a:t>
            </a: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form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will commands take? </a:t>
            </a:r>
          </a:p>
          <a:p>
            <a:pPr lvl="1" algn="just"/>
            <a:r>
              <a:rPr lang="en-US" sz="2200" dirty="0" smtClean="0">
                <a:latin typeface="Arial" pitchFamily="34" charset="0"/>
                <a:cs typeface="Arial" pitchFamily="34" charset="0"/>
              </a:rPr>
              <a:t>Options include a control sequence (e.g., alt-P), </a:t>
            </a:r>
          </a:p>
          <a:p>
            <a:pPr lvl="1" algn="just"/>
            <a:r>
              <a:rPr lang="en-US" sz="2200" dirty="0" smtClean="0">
                <a:latin typeface="Arial" pitchFamily="34" charset="0"/>
                <a:cs typeface="Arial" pitchFamily="34" charset="0"/>
              </a:rPr>
              <a:t>function keys, or </a:t>
            </a:r>
          </a:p>
          <a:p>
            <a:pPr lvl="1" algn="just"/>
            <a:r>
              <a:rPr lang="en-US" sz="2200" dirty="0" smtClean="0">
                <a:latin typeface="Arial" pitchFamily="34" charset="0"/>
                <a:cs typeface="Arial" pitchFamily="34" charset="0"/>
              </a:rPr>
              <a:t>a typed word.</a:t>
            </a:r>
          </a:p>
          <a:p>
            <a:pPr algn="just"/>
            <a:r>
              <a:rPr lang="en-US" sz="2800" dirty="0" smtClean="0">
                <a:latin typeface="Arial" pitchFamily="34" charset="0"/>
                <a:cs typeface="Arial" pitchFamily="34" charset="0"/>
              </a:rPr>
              <a:t>How </a:t>
            </a: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difficult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will it be to learn and remember the commands? </a:t>
            </a:r>
          </a:p>
          <a:p>
            <a:pPr algn="just"/>
            <a:r>
              <a:rPr lang="en-US" sz="2800" dirty="0" smtClean="0">
                <a:latin typeface="Arial" pitchFamily="34" charset="0"/>
                <a:cs typeface="Arial" pitchFamily="34" charset="0"/>
              </a:rPr>
              <a:t>What can be done if a command is </a:t>
            </a: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forgotten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?</a:t>
            </a:r>
          </a:p>
          <a:p>
            <a:pPr algn="just"/>
            <a:r>
              <a:rPr lang="en-US" sz="2800" dirty="0" smtClean="0">
                <a:latin typeface="Arial" pitchFamily="34" charset="0"/>
                <a:cs typeface="Arial" pitchFamily="34" charset="0"/>
              </a:rPr>
              <a:t>Can commands be </a:t>
            </a: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customized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or </a:t>
            </a:r>
            <a:r>
              <a:rPr lang="en-US" sz="2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abbreviated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by the user?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5D1C-AC49-4381-8A3D-626AF0041CC3}" type="slidenum">
              <a:rPr lang="zh-CN" altLang="en-US" smtClean="0"/>
              <a:pPr/>
              <a:t>28</a:t>
            </a:fld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5991"/>
            <a:ext cx="8229600" cy="1016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Design Issues : Application Accessibility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People with physical needs</a:t>
            </a:r>
          </a:p>
          <a:p>
            <a:pPr lvl="1"/>
            <a:r>
              <a:rPr lang="en-US" dirty="0" smtClean="0"/>
              <a:t>Visual</a:t>
            </a:r>
          </a:p>
          <a:p>
            <a:pPr lvl="1"/>
            <a:r>
              <a:rPr lang="en-US" dirty="0" smtClean="0"/>
              <a:t>Hearing</a:t>
            </a:r>
          </a:p>
          <a:p>
            <a:pPr lvl="1"/>
            <a:r>
              <a:rPr lang="en-US" dirty="0" smtClean="0"/>
              <a:t>Mobility</a:t>
            </a:r>
          </a:p>
          <a:p>
            <a:pPr lvl="1"/>
            <a:r>
              <a:rPr lang="en-US" dirty="0" smtClean="0"/>
              <a:t>Speech</a:t>
            </a:r>
          </a:p>
          <a:p>
            <a:pPr lvl="1"/>
            <a:r>
              <a:rPr lang="en-US" dirty="0" smtClean="0"/>
              <a:t>Learning</a:t>
            </a:r>
          </a:p>
          <a:p>
            <a:r>
              <a:rPr lang="en-US" dirty="0" smtClean="0"/>
              <a:t>Follow “</a:t>
            </a:r>
            <a:r>
              <a:rPr lang="en-US" dirty="0" smtClean="0">
                <a:solidFill>
                  <a:srgbClr val="FFFF00"/>
                </a:solidFill>
              </a:rPr>
              <a:t>assistive technology</a:t>
            </a:r>
            <a:r>
              <a:rPr lang="en-US" dirty="0" smtClean="0"/>
              <a:t>” guidelines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5D1C-AC49-4381-8A3D-626AF0041CC3}" type="slidenum">
              <a:rPr lang="zh-CN" altLang="en-US" smtClean="0"/>
              <a:pPr/>
              <a:t>29</a:t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User Interface Design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6236-4820-4B2F-9BC8-9EA77096ADE8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830467" name="Rectangle 3"/>
          <p:cNvSpPr>
            <a:spLocks noChangeArrowheads="1"/>
          </p:cNvSpPr>
          <p:nvPr/>
        </p:nvSpPr>
        <p:spPr bwMode="auto">
          <a:xfrm>
            <a:off x="930275" y="2109788"/>
            <a:ext cx="208069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latin typeface="Arial" charset="0"/>
                <a:ea typeface="宋体" pitchFamily="2" charset="-122"/>
              </a:rPr>
              <a:t>Easy to use?</a:t>
            </a:r>
          </a:p>
        </p:txBody>
      </p:sp>
      <p:sp>
        <p:nvSpPr>
          <p:cNvPr id="830468" name="Rectangle 4"/>
          <p:cNvSpPr>
            <a:spLocks noChangeArrowheads="1"/>
          </p:cNvSpPr>
          <p:nvPr/>
        </p:nvSpPr>
        <p:spPr bwMode="auto">
          <a:xfrm>
            <a:off x="1298575" y="2538413"/>
            <a:ext cx="3225241" cy="8284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latin typeface="Arial" charset="0"/>
                <a:ea typeface="宋体" pitchFamily="2" charset="-122"/>
              </a:rPr>
              <a:t>Easy to understand?</a:t>
            </a:r>
          </a:p>
          <a:p>
            <a:pPr>
              <a:lnSpc>
                <a:spcPct val="100000"/>
              </a:lnSpc>
            </a:pPr>
            <a:endParaRPr lang="zh-CN" altLang="en-US" sz="2400" dirty="0">
              <a:latin typeface="Arial" charset="0"/>
              <a:ea typeface="宋体" pitchFamily="2" charset="-122"/>
            </a:endParaRPr>
          </a:p>
        </p:txBody>
      </p:sp>
      <p:sp>
        <p:nvSpPr>
          <p:cNvPr id="830469" name="Rectangle 5"/>
          <p:cNvSpPr>
            <a:spLocks noChangeArrowheads="1"/>
          </p:cNvSpPr>
          <p:nvPr/>
        </p:nvSpPr>
        <p:spPr bwMode="auto">
          <a:xfrm>
            <a:off x="625475" y="1692275"/>
            <a:ext cx="228588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latin typeface="Arial" charset="0"/>
                <a:ea typeface="宋体" pitchFamily="2" charset="-122"/>
              </a:rPr>
              <a:t>Easy to learn?</a:t>
            </a:r>
          </a:p>
        </p:txBody>
      </p:sp>
      <p:pic>
        <p:nvPicPr>
          <p:cNvPr id="830470" name="Picture 6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31253" y="1663474"/>
            <a:ext cx="3133725" cy="294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Design Issues : Internationalization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Localities</a:t>
            </a:r>
          </a:p>
          <a:p>
            <a:r>
              <a:rPr lang="en-US" dirty="0" smtClean="0"/>
              <a:t>Languages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5D1C-AC49-4381-8A3D-626AF0041CC3}" type="slidenum">
              <a:rPr lang="zh-CN" altLang="en-US" smtClean="0"/>
              <a:pPr/>
              <a:t>30</a:t>
            </a:fld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341477"/>
            <a:ext cx="8229600" cy="1016000"/>
          </a:xfrm>
          <a:noFill/>
          <a:ln/>
          <a:effectLst/>
        </p:spPr>
        <p:txBody>
          <a:bodyPr wrap="none" lIns="63500" tIns="25400" rIns="63500" bIns="25400" anchor="t">
            <a:spAutoFit/>
          </a:bodyPr>
          <a:lstStyle/>
          <a:p>
            <a:r>
              <a:rPr lang="en-US" altLang="zh-CN" dirty="0">
                <a:latin typeface="Arial" charset="0"/>
                <a:ea typeface="宋体" pitchFamily="2" charset="-122"/>
              </a:rPr>
              <a:t>Design Evaluation Cycle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29E8E-EDB5-4BF8-983B-EB66C748B54C}" type="slidenum">
              <a:rPr lang="zh-CN" altLang="en-US"/>
              <a:pPr/>
              <a:t>31</a:t>
            </a:fld>
            <a:endParaRPr lang="en-US" altLang="zh-CN"/>
          </a:p>
        </p:txBody>
      </p:sp>
      <p:pic>
        <p:nvPicPr>
          <p:cNvPr id="846852" name="Picture 4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9143" y="1509485"/>
            <a:ext cx="5631543" cy="4223657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15D1C-AC49-4381-8A3D-626AF0041CC3}" type="slidenum">
              <a:rPr lang="zh-CN" altLang="en-US" smtClean="0"/>
              <a:pPr/>
              <a:t>32</a:t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0487" tIns="44450" rIns="90487" bIns="44450"/>
          <a:lstStyle/>
          <a:p>
            <a:pPr algn="l"/>
            <a:r>
              <a:rPr lang="en-US" altLang="zh-CN" dirty="0">
                <a:latin typeface="Arial" charset="0"/>
                <a:ea typeface="宋体" pitchFamily="2" charset="-122"/>
              </a:rPr>
              <a:t>Interface Design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smtClean="0">
                <a:solidFill>
                  <a:srgbClr val="FFFF00"/>
                </a:solidFill>
                <a:ea typeface="宋体" pitchFamily="2" charset="-122"/>
              </a:rPr>
              <a:t>Typical Design errors</a:t>
            </a:r>
          </a:p>
          <a:p>
            <a:pPr lvl="1"/>
            <a:r>
              <a:rPr lang="en-US" altLang="zh-CN" dirty="0" smtClean="0">
                <a:latin typeface="Arial" charset="0"/>
                <a:ea typeface="宋体" pitchFamily="2" charset="-122"/>
              </a:rPr>
              <a:t>Lack of consistency</a:t>
            </a:r>
          </a:p>
          <a:p>
            <a:pPr lvl="1"/>
            <a:r>
              <a:rPr lang="en-US" altLang="zh-CN" dirty="0" smtClean="0">
                <a:latin typeface="Arial" charset="0"/>
                <a:ea typeface="宋体" pitchFamily="2" charset="-122"/>
              </a:rPr>
              <a:t>Too much memorization</a:t>
            </a:r>
          </a:p>
          <a:p>
            <a:pPr lvl="1"/>
            <a:r>
              <a:rPr lang="en-US" altLang="zh-CN" dirty="0" smtClean="0">
                <a:latin typeface="Arial" charset="0"/>
                <a:ea typeface="宋体" pitchFamily="2" charset="-122"/>
              </a:rPr>
              <a:t>No guidance / help</a:t>
            </a:r>
          </a:p>
          <a:p>
            <a:pPr lvl="1"/>
            <a:r>
              <a:rPr lang="en-US" altLang="zh-CN" dirty="0" smtClean="0">
                <a:latin typeface="Arial" charset="0"/>
                <a:ea typeface="宋体" pitchFamily="2" charset="-122"/>
              </a:rPr>
              <a:t>No context sensitivity</a:t>
            </a:r>
          </a:p>
          <a:p>
            <a:pPr lvl="1"/>
            <a:r>
              <a:rPr lang="en-US" altLang="zh-CN" dirty="0" smtClean="0">
                <a:latin typeface="Arial" charset="0"/>
                <a:ea typeface="宋体" pitchFamily="2" charset="-122"/>
              </a:rPr>
              <a:t>Poor response</a:t>
            </a:r>
          </a:p>
          <a:p>
            <a:pPr lvl="1"/>
            <a:r>
              <a:rPr lang="en-US" altLang="zh-CN" dirty="0" smtClean="0">
                <a:latin typeface="Arial" charset="0"/>
                <a:ea typeface="宋体" pitchFamily="2" charset="-122"/>
              </a:rPr>
              <a:t>Arcane/unfriendly</a:t>
            </a:r>
          </a:p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C7E0B-9B79-41F8-81EA-3FB34713B40B}" type="slidenum">
              <a:rPr lang="zh-CN" altLang="en-US"/>
              <a:pPr/>
              <a:t>4</a:t>
            </a:fld>
            <a:endParaRPr lang="en-US" altLang="zh-CN"/>
          </a:p>
        </p:txBody>
      </p:sp>
      <p:pic>
        <p:nvPicPr>
          <p:cNvPr id="831491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66374" y="2019302"/>
            <a:ext cx="3035300" cy="2927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432300" y="5511800"/>
            <a:ext cx="2557110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Arcane : Secret</a:t>
            </a:r>
            <a:r>
              <a:rPr lang="en-US" b="0" smtClean="0"/>
              <a:t>, Mystic</a:t>
            </a:r>
            <a:endParaRPr lang="en-US" b="0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Need of UI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User interface design creates an effective communication medium between a human and a computer. </a:t>
            </a:r>
          </a:p>
          <a:p>
            <a:pPr algn="just"/>
            <a:r>
              <a:rPr lang="en-US" sz="2800" dirty="0" smtClean="0"/>
              <a:t>Following a set of interface design principles, design(</a:t>
            </a:r>
            <a:r>
              <a:rPr lang="en-US" sz="2800" dirty="0" err="1" smtClean="0"/>
              <a:t>er</a:t>
            </a:r>
            <a:r>
              <a:rPr lang="en-US" sz="2800" dirty="0" smtClean="0"/>
              <a:t>) identifies interface objects and actions and then creates a screen layout that forms the basis for a user interface prototype.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5D1C-AC49-4381-8A3D-626AF0041CC3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user wants?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buNone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FF00"/>
                </a:solidFill>
              </a:rPr>
              <a:t>What I really would like,</a:t>
            </a:r>
            <a:r>
              <a:rPr lang="en-US" dirty="0" smtClean="0"/>
              <a:t>” said the user solemnly, “</a:t>
            </a:r>
            <a:r>
              <a:rPr lang="en-US" dirty="0" smtClean="0">
                <a:solidFill>
                  <a:srgbClr val="FFFF00"/>
                </a:solidFill>
              </a:rPr>
              <a:t>is a system that reads my mind. It knows what I want to do before I need to do it and makes it very easy for me to get it done. That’s all, just that.</a:t>
            </a:r>
            <a:r>
              <a:rPr lang="en-US" dirty="0" smtClean="0"/>
              <a:t>” </a:t>
            </a:r>
          </a:p>
          <a:p>
            <a:pPr>
              <a:buNone/>
            </a:pPr>
            <a:r>
              <a:rPr lang="en-US" dirty="0" smtClean="0"/>
              <a:t>	 -- Reply of a user was asked about the attributes of the window-oriented graphical interface needed by the information system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5D1C-AC49-4381-8A3D-626AF0041CC3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latin typeface="Arial" charset="0"/>
                <a:ea typeface="宋体" pitchFamily="2" charset="-122"/>
              </a:rPr>
              <a:t>Golden Rules</a:t>
            </a:r>
          </a:p>
        </p:txBody>
      </p:sp>
      <p:sp>
        <p:nvSpPr>
          <p:cNvPr id="832516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FF00"/>
                </a:solidFill>
                <a:latin typeface="Arial" charset="0"/>
                <a:ea typeface="宋体" pitchFamily="2" charset="-122"/>
              </a:rPr>
              <a:t>Place the user in control</a:t>
            </a:r>
          </a:p>
          <a:p>
            <a:r>
              <a:rPr lang="en-US" altLang="zh-CN" dirty="0">
                <a:solidFill>
                  <a:srgbClr val="FFFF00"/>
                </a:solidFill>
                <a:latin typeface="Arial" charset="0"/>
                <a:ea typeface="宋体" pitchFamily="2" charset="-122"/>
              </a:rPr>
              <a:t>Reduce the user’s memory load</a:t>
            </a:r>
          </a:p>
          <a:p>
            <a:r>
              <a:rPr lang="en-US" altLang="zh-CN" dirty="0">
                <a:solidFill>
                  <a:srgbClr val="FFFF00"/>
                </a:solidFill>
                <a:latin typeface="Arial" charset="0"/>
                <a:ea typeface="宋体" pitchFamily="2" charset="-122"/>
              </a:rPr>
              <a:t>Make the interface consistent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0AE6E-33C3-4A98-8585-ECCF4DFE408D}" type="slidenum">
              <a:rPr lang="zh-CN" altLang="en-US"/>
              <a:pPr/>
              <a:t>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Arial" charset="0"/>
                <a:ea typeface="宋体" pitchFamily="2" charset="-122"/>
              </a:rPr>
              <a:t>Place the User in Control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90752"/>
            <a:ext cx="8321040" cy="421756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zh-CN" sz="2800" dirty="0" smtClean="0">
                <a:latin typeface="Palatino" charset="0"/>
                <a:ea typeface="宋体" pitchFamily="2" charset="-122"/>
              </a:rPr>
              <a:t>Avoid </a:t>
            </a:r>
            <a:r>
              <a:rPr lang="en-US" altLang="zh-CN" sz="2800" dirty="0" smtClean="0">
                <a:solidFill>
                  <a:srgbClr val="FFFF00"/>
                </a:solidFill>
                <a:latin typeface="Palatino" charset="0"/>
                <a:ea typeface="宋体" pitchFamily="2" charset="-122"/>
              </a:rPr>
              <a:t>unnecessary</a:t>
            </a:r>
            <a:r>
              <a:rPr lang="en-US" altLang="zh-CN" sz="2800" dirty="0" smtClean="0">
                <a:latin typeface="Palatino" charset="0"/>
                <a:ea typeface="宋体" pitchFamily="2" charset="-122"/>
              </a:rPr>
              <a:t> or </a:t>
            </a:r>
            <a:r>
              <a:rPr lang="en-US" altLang="zh-CN" sz="2800" dirty="0" smtClean="0">
                <a:solidFill>
                  <a:srgbClr val="FFFF00"/>
                </a:solidFill>
                <a:latin typeface="Palatino" charset="0"/>
                <a:ea typeface="宋体" pitchFamily="2" charset="-122"/>
              </a:rPr>
              <a:t>undesired</a:t>
            </a:r>
            <a:r>
              <a:rPr lang="en-US" altLang="zh-CN" sz="2800" dirty="0" smtClean="0">
                <a:latin typeface="Palatino" charset="0"/>
                <a:ea typeface="宋体" pitchFamily="2" charset="-122"/>
              </a:rPr>
              <a:t> </a:t>
            </a:r>
            <a:r>
              <a:rPr lang="en-US" altLang="zh-CN" sz="2800" dirty="0" smtClean="0">
                <a:solidFill>
                  <a:srgbClr val="FFFF00"/>
                </a:solidFill>
                <a:latin typeface="Palatino" charset="0"/>
                <a:ea typeface="宋体" pitchFamily="2" charset="-122"/>
              </a:rPr>
              <a:t>actions</a:t>
            </a:r>
            <a:r>
              <a:rPr lang="en-US" altLang="zh-CN" sz="2800" dirty="0" smtClean="0">
                <a:latin typeface="Palatino" charset="0"/>
                <a:ea typeface="宋体" pitchFamily="2" charset="-122"/>
              </a:rPr>
              <a:t>.  </a:t>
            </a:r>
          </a:p>
          <a:p>
            <a:pPr marL="805180" lvl="1" indent="-457200">
              <a:spcBef>
                <a:spcPct val="50000"/>
              </a:spcBef>
            </a:pPr>
            <a:r>
              <a:rPr lang="en-US" altLang="zh-CN" sz="2400" dirty="0" smtClean="0">
                <a:latin typeface="Palatino" charset="0"/>
                <a:ea typeface="宋体" pitchFamily="2" charset="-122"/>
              </a:rPr>
              <a:t>spell checker, debug errors, showing an error message or a home page repeatedly etc.</a:t>
            </a:r>
          </a:p>
          <a:p>
            <a:pPr marL="457200" indent="-457200">
              <a:lnSpc>
                <a:spcPct val="10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zh-CN" sz="2800" dirty="0" smtClean="0">
                <a:latin typeface="Palatino" charset="0"/>
                <a:ea typeface="宋体" pitchFamily="2" charset="-122"/>
              </a:rPr>
              <a:t>Provide for </a:t>
            </a:r>
            <a:r>
              <a:rPr lang="en-US" altLang="zh-CN" sz="2800" dirty="0" smtClean="0">
                <a:solidFill>
                  <a:srgbClr val="FFFF00"/>
                </a:solidFill>
                <a:latin typeface="Palatino" charset="0"/>
                <a:ea typeface="宋体" pitchFamily="2" charset="-122"/>
              </a:rPr>
              <a:t>flexible</a:t>
            </a:r>
            <a:r>
              <a:rPr lang="en-US" altLang="zh-CN" sz="2800" dirty="0" smtClean="0">
                <a:latin typeface="Palatino" charset="0"/>
                <a:ea typeface="宋体" pitchFamily="2" charset="-122"/>
              </a:rPr>
              <a:t> </a:t>
            </a:r>
            <a:r>
              <a:rPr lang="en-US" altLang="zh-CN" sz="2800" dirty="0" smtClean="0">
                <a:solidFill>
                  <a:srgbClr val="FFFF00"/>
                </a:solidFill>
                <a:latin typeface="Palatino" charset="0"/>
                <a:ea typeface="宋体" pitchFamily="2" charset="-122"/>
              </a:rPr>
              <a:t>interaction</a:t>
            </a:r>
            <a:r>
              <a:rPr lang="en-US" altLang="zh-CN" sz="2800" dirty="0" smtClean="0">
                <a:latin typeface="Palatino" charset="0"/>
                <a:ea typeface="宋体" pitchFamily="2" charset="-122"/>
              </a:rPr>
              <a:t>. </a:t>
            </a:r>
          </a:p>
          <a:p>
            <a:pPr marL="805180" lvl="1" indent="-457200">
              <a:spcBef>
                <a:spcPct val="50000"/>
              </a:spcBef>
            </a:pPr>
            <a:r>
              <a:rPr lang="en-US" altLang="zh-CN" sz="2400" dirty="0" smtClean="0">
                <a:latin typeface="Palatino" charset="0"/>
                <a:ea typeface="宋体" pitchFamily="2" charset="-122"/>
              </a:rPr>
              <a:t>Keyboard, Mouse, Pen, Voice, Actions etc.</a:t>
            </a:r>
          </a:p>
          <a:p>
            <a:pPr marL="457200" indent="-457200">
              <a:lnSpc>
                <a:spcPct val="100000"/>
              </a:lnSpc>
              <a:spcBef>
                <a:spcPct val="50000"/>
              </a:spcBef>
              <a:buFontTx/>
              <a:buAutoNum type="arabicPeriod"/>
            </a:pPr>
            <a:r>
              <a:rPr lang="en-US" altLang="zh-CN" sz="2800" dirty="0" smtClean="0">
                <a:latin typeface="Palatino" charset="0"/>
                <a:ea typeface="宋体" pitchFamily="2" charset="-122"/>
              </a:rPr>
              <a:t>Allow user interaction to be </a:t>
            </a:r>
            <a:r>
              <a:rPr lang="en-US" altLang="zh-CN" sz="2800" dirty="0" smtClean="0">
                <a:solidFill>
                  <a:srgbClr val="FFFF00"/>
                </a:solidFill>
                <a:latin typeface="Palatino" charset="0"/>
                <a:ea typeface="宋体" pitchFamily="2" charset="-122"/>
              </a:rPr>
              <a:t>interruptible</a:t>
            </a:r>
            <a:r>
              <a:rPr lang="en-US" altLang="zh-CN" sz="2800" dirty="0" smtClean="0">
                <a:latin typeface="Palatino" charset="0"/>
                <a:ea typeface="宋体" pitchFamily="2" charset="-122"/>
              </a:rPr>
              <a:t> and </a:t>
            </a:r>
            <a:r>
              <a:rPr lang="en-US" altLang="zh-CN" sz="2800" dirty="0" smtClean="0">
                <a:solidFill>
                  <a:srgbClr val="FFFF00"/>
                </a:solidFill>
                <a:latin typeface="Palatino" charset="0"/>
                <a:ea typeface="宋体" pitchFamily="2" charset="-122"/>
              </a:rPr>
              <a:t>undoable</a:t>
            </a:r>
            <a:r>
              <a:rPr lang="en-US" altLang="zh-CN" sz="2800" dirty="0" smtClean="0">
                <a:latin typeface="Palatino" charset="0"/>
                <a:ea typeface="宋体" pitchFamily="2" charset="-122"/>
              </a:rPr>
              <a:t>. </a:t>
            </a:r>
          </a:p>
          <a:p>
            <a:pPr marL="805180" lvl="1" indent="-457200">
              <a:spcBef>
                <a:spcPct val="50000"/>
              </a:spcBef>
            </a:pPr>
            <a:r>
              <a:rPr lang="en-US" altLang="zh-CN" sz="2400" dirty="0" smtClean="0">
                <a:latin typeface="Palatino" charset="0"/>
                <a:ea typeface="宋体" pitchFamily="2" charset="-122"/>
              </a:rPr>
              <a:t>Make sure – </a:t>
            </a:r>
            <a:r>
              <a:rPr lang="en-US" altLang="zh-CN" sz="2400" dirty="0" smtClean="0">
                <a:solidFill>
                  <a:srgbClr val="FFFF00"/>
                </a:solidFill>
                <a:latin typeface="Palatino" charset="0"/>
                <a:ea typeface="宋体" pitchFamily="2" charset="-122"/>
              </a:rPr>
              <a:t>no loss of data</a:t>
            </a:r>
            <a:r>
              <a:rPr lang="en-US" altLang="zh-CN" sz="2400" dirty="0" smtClean="0">
                <a:latin typeface="Palatino" charset="0"/>
                <a:ea typeface="宋体" pitchFamily="2" charset="-122"/>
              </a:rPr>
              <a:t> already worked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BDBC8-C38E-4ACF-9F55-0FC91EE9FE52}" type="slidenum">
              <a:rPr lang="zh-CN" altLang="en-US"/>
              <a:pPr/>
              <a:t>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Arial" charset="0"/>
                <a:ea typeface="宋体" pitchFamily="2" charset="-122"/>
              </a:rPr>
              <a:t>Place the User in Control  </a:t>
            </a:r>
            <a:r>
              <a:rPr lang="en-US" altLang="zh-CN" sz="2000" dirty="0" smtClean="0">
                <a:latin typeface="Arial" charset="0"/>
                <a:ea typeface="宋体" pitchFamily="2" charset="-122"/>
              </a:rPr>
              <a:t>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3322"/>
            <a:ext cx="8296656" cy="4205958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spcBef>
                <a:spcPct val="50000"/>
              </a:spcBef>
              <a:buFont typeface="+mj-lt"/>
              <a:buAutoNum type="arabicPeriod" startAt="4"/>
            </a:pPr>
            <a:r>
              <a:rPr lang="en-US" altLang="zh-CN" sz="2800" dirty="0" smtClean="0">
                <a:solidFill>
                  <a:srgbClr val="FFFF00"/>
                </a:solidFill>
                <a:latin typeface="Palatino" charset="0"/>
                <a:ea typeface="宋体" pitchFamily="2" charset="-122"/>
              </a:rPr>
              <a:t>Streamline</a:t>
            </a:r>
            <a:r>
              <a:rPr lang="en-US" altLang="zh-CN" sz="2800" dirty="0" smtClean="0">
                <a:latin typeface="Palatino" charset="0"/>
                <a:ea typeface="宋体" pitchFamily="2" charset="-122"/>
              </a:rPr>
              <a:t> </a:t>
            </a:r>
            <a:r>
              <a:rPr lang="en-US" altLang="zh-CN" sz="2800" dirty="0" smtClean="0">
                <a:solidFill>
                  <a:srgbClr val="FFFF00"/>
                </a:solidFill>
                <a:latin typeface="Palatino" charset="0"/>
                <a:ea typeface="宋体" pitchFamily="2" charset="-122"/>
              </a:rPr>
              <a:t>interaction</a:t>
            </a:r>
            <a:r>
              <a:rPr lang="en-US" altLang="zh-CN" sz="2800" dirty="0" smtClean="0">
                <a:latin typeface="Palatino" charset="0"/>
                <a:ea typeface="宋体" pitchFamily="2" charset="-122"/>
              </a:rPr>
              <a:t> as skill levels advance and </a:t>
            </a:r>
            <a:r>
              <a:rPr lang="en-US" altLang="zh-CN" sz="2800" dirty="0" smtClean="0">
                <a:solidFill>
                  <a:srgbClr val="FFFF00"/>
                </a:solidFill>
                <a:latin typeface="Palatino" charset="0"/>
                <a:ea typeface="宋体" pitchFamily="2" charset="-122"/>
              </a:rPr>
              <a:t>allow</a:t>
            </a:r>
            <a:r>
              <a:rPr lang="en-US" altLang="zh-CN" sz="2800" dirty="0" smtClean="0">
                <a:latin typeface="Palatino" charset="0"/>
                <a:ea typeface="宋体" pitchFamily="2" charset="-122"/>
              </a:rPr>
              <a:t> the </a:t>
            </a:r>
            <a:r>
              <a:rPr lang="en-US" altLang="zh-CN" sz="2800" dirty="0" smtClean="0">
                <a:solidFill>
                  <a:srgbClr val="FFFF00"/>
                </a:solidFill>
                <a:latin typeface="Palatino" charset="0"/>
                <a:ea typeface="宋体" pitchFamily="2" charset="-122"/>
              </a:rPr>
              <a:t>interaction</a:t>
            </a:r>
            <a:r>
              <a:rPr lang="en-US" altLang="zh-CN" sz="2800" dirty="0" smtClean="0">
                <a:latin typeface="Palatino" charset="0"/>
                <a:ea typeface="宋体" pitchFamily="2" charset="-122"/>
              </a:rPr>
              <a:t> </a:t>
            </a:r>
            <a:r>
              <a:rPr lang="en-US" altLang="zh-CN" sz="2800" dirty="0" smtClean="0">
                <a:solidFill>
                  <a:srgbClr val="FFFF00"/>
                </a:solidFill>
                <a:latin typeface="Palatino" charset="0"/>
                <a:ea typeface="宋体" pitchFamily="2" charset="-122"/>
              </a:rPr>
              <a:t>to</a:t>
            </a:r>
            <a:r>
              <a:rPr lang="en-US" altLang="zh-CN" sz="2800" dirty="0" smtClean="0">
                <a:latin typeface="Palatino" charset="0"/>
                <a:ea typeface="宋体" pitchFamily="2" charset="-122"/>
              </a:rPr>
              <a:t> </a:t>
            </a:r>
            <a:r>
              <a:rPr lang="en-US" altLang="zh-CN" sz="2800" dirty="0" smtClean="0">
                <a:solidFill>
                  <a:srgbClr val="FFFF00"/>
                </a:solidFill>
                <a:latin typeface="Palatino" charset="0"/>
                <a:ea typeface="宋体" pitchFamily="2" charset="-122"/>
              </a:rPr>
              <a:t>be</a:t>
            </a:r>
            <a:r>
              <a:rPr lang="en-US" altLang="zh-CN" sz="2800" dirty="0" smtClean="0">
                <a:latin typeface="Palatino" charset="0"/>
                <a:ea typeface="宋体" pitchFamily="2" charset="-122"/>
              </a:rPr>
              <a:t> </a:t>
            </a:r>
            <a:r>
              <a:rPr lang="en-US" altLang="zh-CN" sz="2800" dirty="0" smtClean="0">
                <a:solidFill>
                  <a:srgbClr val="FFFF00"/>
                </a:solidFill>
                <a:latin typeface="Palatino" charset="0"/>
                <a:ea typeface="宋体" pitchFamily="2" charset="-122"/>
              </a:rPr>
              <a:t>customized</a:t>
            </a:r>
            <a:r>
              <a:rPr lang="en-US" altLang="zh-CN" sz="2800" dirty="0" smtClean="0">
                <a:latin typeface="Palatino" charset="0"/>
                <a:ea typeface="宋体" pitchFamily="2" charset="-122"/>
              </a:rPr>
              <a:t>.  </a:t>
            </a:r>
          </a:p>
          <a:p>
            <a:pPr marL="805180" lvl="1" indent="-457200">
              <a:spcBef>
                <a:spcPct val="50000"/>
              </a:spcBef>
            </a:pPr>
            <a:r>
              <a:rPr lang="en-US" altLang="zh-CN" sz="2400" dirty="0" smtClean="0">
                <a:latin typeface="Palatino" charset="0"/>
                <a:ea typeface="宋体" pitchFamily="2" charset="-122"/>
              </a:rPr>
              <a:t>Expert users, unattended workings, macros</a:t>
            </a:r>
          </a:p>
          <a:p>
            <a:pPr marL="457200" indent="-457200">
              <a:lnSpc>
                <a:spcPct val="100000"/>
              </a:lnSpc>
              <a:spcBef>
                <a:spcPct val="50000"/>
              </a:spcBef>
              <a:buFontTx/>
              <a:buAutoNum type="arabicPeriod" startAt="4"/>
            </a:pPr>
            <a:r>
              <a:rPr lang="en-US" altLang="zh-CN" sz="2800" dirty="0" smtClean="0">
                <a:solidFill>
                  <a:srgbClr val="FFFF00"/>
                </a:solidFill>
                <a:latin typeface="Palatino" charset="0"/>
                <a:ea typeface="宋体" pitchFamily="2" charset="-122"/>
              </a:rPr>
              <a:t>Hide</a:t>
            </a:r>
            <a:r>
              <a:rPr lang="en-US" altLang="zh-CN" sz="2800" dirty="0" smtClean="0">
                <a:latin typeface="Palatino" charset="0"/>
                <a:ea typeface="宋体" pitchFamily="2" charset="-122"/>
              </a:rPr>
              <a:t> </a:t>
            </a:r>
            <a:r>
              <a:rPr lang="en-US" altLang="zh-CN" sz="2800" dirty="0" smtClean="0">
                <a:solidFill>
                  <a:srgbClr val="FFFF00"/>
                </a:solidFill>
                <a:latin typeface="Palatino" charset="0"/>
                <a:ea typeface="宋体" pitchFamily="2" charset="-122"/>
              </a:rPr>
              <a:t>technical</a:t>
            </a:r>
            <a:r>
              <a:rPr lang="en-US" altLang="zh-CN" sz="2800" dirty="0" smtClean="0">
                <a:latin typeface="Palatino" charset="0"/>
                <a:ea typeface="宋体" pitchFamily="2" charset="-122"/>
              </a:rPr>
              <a:t> </a:t>
            </a:r>
            <a:r>
              <a:rPr lang="en-US" altLang="zh-CN" sz="2800" dirty="0" smtClean="0">
                <a:solidFill>
                  <a:srgbClr val="FFFF00"/>
                </a:solidFill>
                <a:latin typeface="Palatino" charset="0"/>
                <a:ea typeface="宋体" pitchFamily="2" charset="-122"/>
              </a:rPr>
              <a:t>internals</a:t>
            </a:r>
            <a:r>
              <a:rPr lang="en-US" altLang="zh-CN" sz="2800" dirty="0" smtClean="0">
                <a:latin typeface="Palatino" charset="0"/>
                <a:ea typeface="宋体" pitchFamily="2" charset="-122"/>
              </a:rPr>
              <a:t> from the casual user. </a:t>
            </a:r>
          </a:p>
          <a:p>
            <a:pPr marL="457200" indent="-457200">
              <a:lnSpc>
                <a:spcPct val="100000"/>
              </a:lnSpc>
              <a:spcBef>
                <a:spcPct val="50000"/>
              </a:spcBef>
              <a:buFontTx/>
              <a:buAutoNum type="arabicPeriod" startAt="4"/>
            </a:pPr>
            <a:r>
              <a:rPr lang="en-US" altLang="zh-CN" sz="2800" dirty="0" smtClean="0">
                <a:latin typeface="Palatino" charset="0"/>
                <a:ea typeface="宋体" pitchFamily="2" charset="-122"/>
              </a:rPr>
              <a:t>Design for direct interaction with objects that appear on the screen. </a:t>
            </a:r>
          </a:p>
          <a:p>
            <a:pPr marL="805180" lvl="1" indent="-457200">
              <a:spcBef>
                <a:spcPts val="600"/>
              </a:spcBef>
            </a:pPr>
            <a:r>
              <a:rPr lang="en-US" altLang="zh-CN" sz="2400" dirty="0" smtClean="0">
                <a:latin typeface="Palatino" charset="0"/>
                <a:ea typeface="宋体" pitchFamily="2" charset="-122"/>
              </a:rPr>
              <a:t>Give the user </a:t>
            </a:r>
            <a:r>
              <a:rPr lang="en-US" altLang="zh-CN" sz="2400" dirty="0" smtClean="0">
                <a:solidFill>
                  <a:srgbClr val="FFFF00"/>
                </a:solidFill>
                <a:latin typeface="Palatino" charset="0"/>
                <a:ea typeface="宋体" pitchFamily="2" charset="-122"/>
              </a:rPr>
              <a:t>real world feel </a:t>
            </a:r>
            <a:r>
              <a:rPr lang="en-US" altLang="zh-CN" sz="2400" dirty="0" smtClean="0">
                <a:latin typeface="Palatino" charset="0"/>
                <a:ea typeface="宋体" pitchFamily="2" charset="-122"/>
              </a:rPr>
              <a:t>and</a:t>
            </a:r>
            <a:r>
              <a:rPr lang="en-US" altLang="zh-CN" sz="2400" dirty="0" smtClean="0">
                <a:solidFill>
                  <a:srgbClr val="FFFF00"/>
                </a:solidFill>
                <a:latin typeface="Palatino" charset="0"/>
                <a:ea typeface="宋体" pitchFamily="2" charset="-122"/>
              </a:rPr>
              <a:t> sense of control.</a:t>
            </a:r>
          </a:p>
          <a:p>
            <a:pPr marL="805180" lvl="1" indent="-457200">
              <a:spcBef>
                <a:spcPts val="600"/>
              </a:spcBef>
            </a:pPr>
            <a:r>
              <a:rPr lang="en-US" altLang="zh-CN" sz="2400" dirty="0" smtClean="0">
                <a:latin typeface="Palatino" charset="0"/>
                <a:ea typeface="宋体" pitchFamily="2" charset="-122"/>
              </a:rPr>
              <a:t>Allow manipulation of objects on screen (stretch, skew, rotation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15D1C-AC49-4381-8A3D-626AF0041CC3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011 UI Design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011 UI Design</Template>
  <TotalTime>461</TotalTime>
  <Words>1665</Words>
  <Application>Microsoft PowerPoint</Application>
  <PresentationFormat>Custom</PresentationFormat>
  <Paragraphs>231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011 UI Design</vt:lpstr>
      <vt:lpstr>User Interface Design</vt:lpstr>
      <vt:lpstr>Interface Design</vt:lpstr>
      <vt:lpstr>User Interface Design</vt:lpstr>
      <vt:lpstr>Interface Design</vt:lpstr>
      <vt:lpstr>Need of UI Design</vt:lpstr>
      <vt:lpstr>What user wants?</vt:lpstr>
      <vt:lpstr>Golden Rules</vt:lpstr>
      <vt:lpstr>Place the User in Control</vt:lpstr>
      <vt:lpstr>Place the User in Control  (contd.)</vt:lpstr>
      <vt:lpstr>Reduce the User’s Memory Load</vt:lpstr>
      <vt:lpstr>Make the Interface Consistent</vt:lpstr>
      <vt:lpstr>Make the Interface Consistent</vt:lpstr>
      <vt:lpstr>User Interface Design Models</vt:lpstr>
      <vt:lpstr>User Interface Design Process</vt:lpstr>
      <vt:lpstr>Interface Analysis</vt:lpstr>
      <vt:lpstr>User Analysis</vt:lpstr>
      <vt:lpstr>User Analysis</vt:lpstr>
      <vt:lpstr>Task Analysis and Modeling</vt:lpstr>
      <vt:lpstr>Evaluating Task Hierarchy</vt:lpstr>
      <vt:lpstr>Analysis of Display Content</vt:lpstr>
      <vt:lpstr>Environment</vt:lpstr>
      <vt:lpstr>Interface Design Steps</vt:lpstr>
      <vt:lpstr>Design Issues</vt:lpstr>
      <vt:lpstr>Design Issues : Response Time</vt:lpstr>
      <vt:lpstr>Design Issues : Help facilities</vt:lpstr>
      <vt:lpstr>Design Issues : Help facilities</vt:lpstr>
      <vt:lpstr>Design Issues : Error Handling</vt:lpstr>
      <vt:lpstr>Design Issues : Menu and Command Labeling</vt:lpstr>
      <vt:lpstr>Design Issues : Application Accessibility</vt:lpstr>
      <vt:lpstr>Design Issues : Internationalization</vt:lpstr>
      <vt:lpstr>Design Evaluation Cycle</vt:lpstr>
      <vt:lpstr>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Interface Design</dc:title>
  <dc:creator>Administrator</dc:creator>
  <cp:lastModifiedBy>Amit</cp:lastModifiedBy>
  <cp:revision>53</cp:revision>
  <dcterms:created xsi:type="dcterms:W3CDTF">2013-03-06T04:27:18Z</dcterms:created>
  <dcterms:modified xsi:type="dcterms:W3CDTF">2015-04-04T03:34:06Z</dcterms:modified>
</cp:coreProperties>
</file>