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8"/>
  </p:notesMasterIdLst>
  <p:sldIdLst>
    <p:sldId id="256" r:id="rId2"/>
    <p:sldId id="280" r:id="rId3"/>
    <p:sldId id="281" r:id="rId4"/>
    <p:sldId id="282" r:id="rId5"/>
    <p:sldId id="284" r:id="rId6"/>
    <p:sldId id="283" r:id="rId7"/>
    <p:sldId id="285" r:id="rId8"/>
    <p:sldId id="259" r:id="rId9"/>
    <p:sldId id="271" r:id="rId10"/>
    <p:sldId id="288" r:id="rId11"/>
    <p:sldId id="291" r:id="rId12"/>
    <p:sldId id="294" r:id="rId13"/>
    <p:sldId id="292" r:id="rId14"/>
    <p:sldId id="293" r:id="rId15"/>
    <p:sldId id="287" r:id="rId16"/>
    <p:sldId id="295" r:id="rId17"/>
    <p:sldId id="296" r:id="rId18"/>
    <p:sldId id="297" r:id="rId19"/>
    <p:sldId id="299" r:id="rId20"/>
    <p:sldId id="298" r:id="rId21"/>
    <p:sldId id="300" r:id="rId22"/>
    <p:sldId id="301" r:id="rId23"/>
    <p:sldId id="304" r:id="rId24"/>
    <p:sldId id="307" r:id="rId25"/>
    <p:sldId id="308" r:id="rId26"/>
    <p:sldId id="311" r:id="rId27"/>
    <p:sldId id="310" r:id="rId28"/>
    <p:sldId id="309" r:id="rId29"/>
    <p:sldId id="302" r:id="rId30"/>
    <p:sldId id="314" r:id="rId31"/>
    <p:sldId id="313" r:id="rId32"/>
    <p:sldId id="315" r:id="rId33"/>
    <p:sldId id="312" r:id="rId34"/>
    <p:sldId id="316" r:id="rId35"/>
    <p:sldId id="289" r:id="rId36"/>
    <p:sldId id="264" r:id="rId37"/>
    <p:sldId id="272" r:id="rId38"/>
    <p:sldId id="275" r:id="rId39"/>
    <p:sldId id="273" r:id="rId40"/>
    <p:sldId id="266" r:id="rId41"/>
    <p:sldId id="267" r:id="rId42"/>
    <p:sldId id="261" r:id="rId43"/>
    <p:sldId id="276" r:id="rId44"/>
    <p:sldId id="277" r:id="rId45"/>
    <p:sldId id="286" r:id="rId46"/>
    <p:sldId id="290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0099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3" autoAdjust="0"/>
    <p:restoredTop sz="94660"/>
  </p:normalViewPr>
  <p:slideViewPr>
    <p:cSldViewPr>
      <p:cViewPr varScale="1">
        <p:scale>
          <a:sx n="68" d="100"/>
          <a:sy n="68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5F93-8D94-4A3E-85F1-077C372E605E}" type="datetimeFigureOut">
              <a:rPr lang="en-US" smtClean="0"/>
              <a:pPr/>
              <a:t>04-Apr-14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81E17-6DC6-4B78-A62D-1FC9F1164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0B4A9F8D-AD21-4E3A-A5F1-F7A6BF0482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E6B5FD1-1CCC-4629-8693-234365048A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6324E3-30A2-483B-BF64-8CD7831C5C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AF43094C-4F18-4EEA-AA55-D85BA4A15E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CDA63BBB-2BDE-4071-9B22-56CBFF71CB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BE246504-943B-406D-855F-237632887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CD1061-8CD2-4A45-BC67-450ACA1C43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82191E-0186-46D0-A89C-4B052C9016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B33FC8BB-24C9-49F7-B4A9-C28A572A1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F33D9C8-F959-451E-BC8F-B7B14A5D5C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9AE43D0-48E4-4490-B208-922B72C91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mtClean="0"/>
              <a:t>Software 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962400"/>
            <a:ext cx="6560234" cy="1752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“Change is Inevitable”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4A9F8D-AD21-4E3A-A5F1-F7A6BF0482D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Baselined</a:t>
            </a:r>
            <a:r>
              <a:rPr lang="en-US" sz="3200" dirty="0" smtClean="0"/>
              <a:t> SCIs and Project Database (Software Repository or Project Library)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 descr="C:\Users\Administrator\Desktop\Baselin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64296"/>
            <a:ext cx="8077200" cy="5134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the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 descr="C:\Users\Administrator\Desktop\Contents of Software Repository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79898" cy="48958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391400" y="3810000"/>
            <a:ext cx="114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*Validation *Verification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1524000"/>
            <a:ext cx="8153400" cy="4495800"/>
            <a:chOff x="685800" y="1447800"/>
            <a:chExt cx="7924800" cy="4572000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352800" y="2286000"/>
              <a:ext cx="2743200" cy="3191359"/>
            </a:xfrm>
            <a:prstGeom prst="can">
              <a:avLst>
                <a:gd name="adj" fmla="val 27778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</a:rPr>
                <a:t>Functions</a:t>
              </a:r>
            </a:p>
            <a:p>
              <a:pPr algn="ctr"/>
              <a:r>
                <a:rPr lang="en-US" u="none" dirty="0">
                  <a:solidFill>
                    <a:schemeClr val="bg1"/>
                  </a:solidFill>
                </a:rPr>
                <a:t>Data integrity</a:t>
              </a:r>
            </a:p>
            <a:p>
              <a:pPr algn="ctr"/>
              <a:r>
                <a:rPr lang="en-US" u="none" dirty="0">
                  <a:solidFill>
                    <a:schemeClr val="bg1"/>
                  </a:solidFill>
                </a:rPr>
                <a:t>Information sharing</a:t>
              </a:r>
            </a:p>
            <a:p>
              <a:pPr algn="ctr"/>
              <a:r>
                <a:rPr lang="en-US" u="none" dirty="0">
                  <a:solidFill>
                    <a:schemeClr val="bg1"/>
                  </a:solidFill>
                </a:rPr>
                <a:t>Tool integration</a:t>
              </a:r>
            </a:p>
            <a:p>
              <a:pPr algn="ctr"/>
              <a:r>
                <a:rPr lang="en-US" u="none" dirty="0">
                  <a:solidFill>
                    <a:schemeClr val="bg1"/>
                  </a:solidFill>
                </a:rPr>
                <a:t>Data integration</a:t>
              </a:r>
            </a:p>
            <a:p>
              <a:pPr algn="ctr"/>
              <a:r>
                <a:rPr lang="en-US" u="none" dirty="0">
                  <a:solidFill>
                    <a:schemeClr val="bg1"/>
                  </a:solidFill>
                </a:rPr>
                <a:t>Methodology enforcement</a:t>
              </a:r>
            </a:p>
            <a:p>
              <a:pPr algn="ctr"/>
              <a:r>
                <a:rPr lang="en-US" u="none" dirty="0">
                  <a:solidFill>
                    <a:schemeClr val="bg1"/>
                  </a:solidFill>
                </a:rPr>
                <a:t>Document standardization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685800" y="144780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u="none" dirty="0">
                  <a:solidFill>
                    <a:schemeClr val="bg1"/>
                  </a:solidFill>
                </a:rPr>
                <a:t>Versioning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685800" y="327660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u="none" dirty="0">
                  <a:solidFill>
                    <a:schemeClr val="bg1"/>
                  </a:solidFill>
                </a:rPr>
                <a:t>Dependency</a:t>
              </a:r>
            </a:p>
            <a:p>
              <a:r>
                <a:rPr lang="en-US" u="none" dirty="0" smtClean="0">
                  <a:solidFill>
                    <a:schemeClr val="bg1"/>
                  </a:solidFill>
                </a:rPr>
                <a:t>Tracking</a:t>
              </a:r>
              <a:endParaRPr lang="en-US" u="none" dirty="0">
                <a:solidFill>
                  <a:schemeClr val="bg1"/>
                </a:solidFill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85800" y="510540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u="none" dirty="0">
                  <a:solidFill>
                    <a:schemeClr val="bg1"/>
                  </a:solidFill>
                </a:rPr>
                <a:t>Change</a:t>
              </a:r>
            </a:p>
            <a:p>
              <a:r>
                <a:rPr lang="en-US" u="none" dirty="0" smtClean="0">
                  <a:solidFill>
                    <a:schemeClr val="bg1"/>
                  </a:solidFill>
                </a:rPr>
                <a:t>Management</a:t>
              </a:r>
              <a:endParaRPr lang="en-US" u="none" dirty="0">
                <a:solidFill>
                  <a:schemeClr val="bg1"/>
                </a:solidFill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6705600" y="144780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u="none" dirty="0">
                  <a:solidFill>
                    <a:schemeClr val="bg1"/>
                  </a:solidFill>
                </a:rPr>
                <a:t>Requirements</a:t>
              </a:r>
            </a:p>
            <a:p>
              <a:r>
                <a:rPr lang="en-US" u="none" dirty="0" smtClean="0">
                  <a:solidFill>
                    <a:schemeClr val="bg1"/>
                  </a:solidFill>
                </a:rPr>
                <a:t>Tracing</a:t>
              </a:r>
              <a:endParaRPr lang="en-US" u="none" dirty="0">
                <a:solidFill>
                  <a:schemeClr val="bg1"/>
                </a:solidFill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781800" y="327660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u="none" dirty="0">
                  <a:solidFill>
                    <a:schemeClr val="bg1"/>
                  </a:solidFill>
                </a:rPr>
                <a:t>Configuration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M</a:t>
              </a:r>
              <a:r>
                <a:rPr lang="en-US" u="none" dirty="0" smtClean="0">
                  <a:solidFill>
                    <a:schemeClr val="bg1"/>
                  </a:solidFill>
                </a:rPr>
                <a:t>anagement</a:t>
              </a:r>
              <a:endParaRPr lang="en-US" u="none" dirty="0">
                <a:solidFill>
                  <a:schemeClr val="bg1"/>
                </a:solidFill>
              </a:endParaRP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6781800" y="510540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u="none" dirty="0" smtClean="0">
                  <a:solidFill>
                    <a:schemeClr val="bg1"/>
                  </a:solidFill>
                </a:rPr>
                <a:t>Audit </a:t>
              </a:r>
              <a:r>
                <a:rPr lang="en-US" dirty="0" smtClean="0">
                  <a:solidFill>
                    <a:schemeClr val="bg1"/>
                  </a:solidFill>
                </a:rPr>
                <a:t>T</a:t>
              </a:r>
              <a:r>
                <a:rPr lang="en-US" u="none" dirty="0" smtClean="0">
                  <a:solidFill>
                    <a:schemeClr val="bg1"/>
                  </a:solidFill>
                </a:rPr>
                <a:t>rails</a:t>
              </a:r>
              <a:endParaRPr lang="en-US" u="none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924300" y="2514600"/>
              <a:ext cx="2005778" cy="388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u="none" dirty="0">
                  <a:solidFill>
                    <a:schemeClr val="bg1"/>
                  </a:solidFill>
                </a:rPr>
                <a:t>SCM Repository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2514600" y="4495800"/>
              <a:ext cx="838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514600" y="3733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514600" y="1905000"/>
              <a:ext cx="838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6096000" y="3733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 flipV="1">
              <a:off x="6096000" y="4495800"/>
              <a:ext cx="685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6096000" y="1905000"/>
              <a:ext cx="609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0696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Versioning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Dependency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Tracking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FF00"/>
                </a:solidFill>
              </a:rPr>
              <a:t>Change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Management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Requirements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Tracing</a:t>
            </a:r>
          </a:p>
          <a:p>
            <a:pPr lvl="1" algn="just"/>
            <a:r>
              <a:rPr lang="en-US" sz="2000" dirty="0" smtClean="0">
                <a:solidFill>
                  <a:srgbClr val="FFFF00"/>
                </a:solidFill>
              </a:rPr>
              <a:t>Forward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Tracking</a:t>
            </a:r>
            <a:r>
              <a:rPr lang="en-US" sz="2000" dirty="0" smtClean="0"/>
              <a:t> : Ability to track all the design components and deliverables that result from a specific requirement</a:t>
            </a:r>
          </a:p>
          <a:p>
            <a:pPr lvl="1" algn="just"/>
            <a:r>
              <a:rPr lang="en-US" sz="2000" dirty="0" smtClean="0">
                <a:solidFill>
                  <a:srgbClr val="FFFF00"/>
                </a:solidFill>
              </a:rPr>
              <a:t>Backward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Tracking</a:t>
            </a:r>
            <a:r>
              <a:rPr lang="en-US" sz="2000" dirty="0" smtClean="0"/>
              <a:t> : Ability to identify which requirement generated any given deliverable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Configuration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management</a:t>
            </a:r>
          </a:p>
          <a:p>
            <a:pPr lvl="1" algn="just"/>
            <a:r>
              <a:rPr lang="en-US" sz="2000" dirty="0" smtClean="0"/>
              <a:t>keeps track of a series of configurations representing specific project milestones or production releases.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Audit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trails</a:t>
            </a:r>
          </a:p>
          <a:p>
            <a:pPr lvl="1" algn="just"/>
            <a:r>
              <a:rPr lang="en-US" sz="2000" dirty="0" smtClean="0"/>
              <a:t>establishes additional information about when, why, and by whom changes are 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SCM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 descr="C:\Users\Administrator\Desktop\SCM Proces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95405"/>
            <a:ext cx="6934200" cy="44529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SCM Process (SCM Tasks)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181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Identification</a:t>
            </a:r>
          </a:p>
          <a:p>
            <a:pPr lvl="1"/>
            <a:r>
              <a:rPr lang="en-US" sz="2000" dirty="0" smtClean="0"/>
              <a:t>How does an organization identify and manage the many existing versions of a program (and its documentation) in a manner that will enable change to be accommodated efficiently?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Version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Control</a:t>
            </a:r>
          </a:p>
          <a:p>
            <a:pPr lvl="1"/>
            <a:r>
              <a:rPr lang="en-US" sz="2000" dirty="0" smtClean="0"/>
              <a:t>How does an organization control changes before and after software is released to a customer?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Configuration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Auditing</a:t>
            </a:r>
          </a:p>
          <a:p>
            <a:pPr lvl="1"/>
            <a:r>
              <a:rPr lang="en-US" sz="2000" dirty="0" smtClean="0"/>
              <a:t>Who has responsibility for approving and ranking changes?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Change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Control</a:t>
            </a:r>
          </a:p>
          <a:p>
            <a:pPr lvl="1"/>
            <a:r>
              <a:rPr lang="en-US" sz="2000" dirty="0" smtClean="0"/>
              <a:t>How can we ensure that changes have been made properly?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Reporting</a:t>
            </a:r>
          </a:p>
          <a:p>
            <a:pPr lvl="1"/>
            <a:r>
              <a:rPr lang="en-US" sz="2000" dirty="0" smtClean="0"/>
              <a:t>What mechanism is used to appraise others of changes that are made?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SCM Process : 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To control and manage software configuration items, each must be separately named and then organized using an object-oriented approach. </a:t>
            </a:r>
          </a:p>
          <a:p>
            <a:pPr algn="just"/>
            <a:endParaRPr lang="en-US" sz="3400" dirty="0" smtClean="0"/>
          </a:p>
          <a:p>
            <a:pPr algn="just"/>
            <a:r>
              <a:rPr lang="en-US" sz="3400" dirty="0" smtClean="0"/>
              <a:t>Two types of objects can be identified </a:t>
            </a:r>
          </a:p>
          <a:p>
            <a:pPr lvl="1" algn="just">
              <a:spcAft>
                <a:spcPts val="600"/>
              </a:spcAft>
            </a:pPr>
            <a:r>
              <a:rPr lang="en-US" sz="3600" dirty="0" smtClean="0">
                <a:solidFill>
                  <a:srgbClr val="FFFF00"/>
                </a:solidFill>
              </a:rPr>
              <a:t>Basic objects :</a:t>
            </a:r>
            <a:r>
              <a:rPr lang="en-US" sz="3600" dirty="0" smtClean="0"/>
              <a:t> </a:t>
            </a:r>
          </a:p>
          <a:p>
            <a:pPr lvl="2" algn="just">
              <a:spcAft>
                <a:spcPts val="600"/>
              </a:spcAft>
            </a:pPr>
            <a:r>
              <a:rPr lang="en-US" sz="2900" dirty="0" smtClean="0"/>
              <a:t>A basic object is a "</a:t>
            </a:r>
            <a:r>
              <a:rPr lang="en-US" sz="2900" dirty="0" smtClean="0">
                <a:solidFill>
                  <a:srgbClr val="FFFF00"/>
                </a:solidFill>
              </a:rPr>
              <a:t>unit of text</a:t>
            </a:r>
            <a:r>
              <a:rPr lang="en-US" sz="2900" dirty="0" smtClean="0"/>
              <a:t>" that has been created by a software engineer during analysis, design, code, or test. </a:t>
            </a:r>
          </a:p>
          <a:p>
            <a:pPr lvl="2" algn="just">
              <a:spcAft>
                <a:spcPts val="600"/>
              </a:spcAft>
            </a:pPr>
            <a:r>
              <a:rPr lang="en-US" sz="2900" dirty="0" smtClean="0"/>
              <a:t>For example, a basic object might be a section of a requirements specification, a source listing for a component, or a suite of test cases that are used to exercise the code. </a:t>
            </a:r>
          </a:p>
          <a:p>
            <a:pPr lvl="1" algn="just">
              <a:spcAft>
                <a:spcPts val="600"/>
              </a:spcAft>
            </a:pPr>
            <a:r>
              <a:rPr lang="en-US" sz="3700" dirty="0" smtClean="0">
                <a:solidFill>
                  <a:srgbClr val="FFFF00"/>
                </a:solidFill>
              </a:rPr>
              <a:t>Aggregate</a:t>
            </a:r>
            <a:r>
              <a:rPr lang="en-US" sz="3600" dirty="0" smtClean="0"/>
              <a:t> </a:t>
            </a:r>
            <a:r>
              <a:rPr lang="en-US" sz="3700" dirty="0" smtClean="0">
                <a:solidFill>
                  <a:srgbClr val="FFFF00"/>
                </a:solidFill>
              </a:rPr>
              <a:t>objects</a:t>
            </a:r>
            <a:r>
              <a:rPr lang="en-US" sz="3600" dirty="0" smtClean="0"/>
              <a:t> : </a:t>
            </a:r>
          </a:p>
          <a:p>
            <a:pPr lvl="2" algn="just">
              <a:spcAft>
                <a:spcPts val="600"/>
              </a:spcAft>
            </a:pPr>
            <a:r>
              <a:rPr lang="en-US" sz="2900" dirty="0" smtClean="0"/>
              <a:t>An aggregate object is a </a:t>
            </a:r>
            <a:r>
              <a:rPr lang="en-US" sz="2900" dirty="0" smtClean="0">
                <a:solidFill>
                  <a:srgbClr val="FFFF00"/>
                </a:solidFill>
              </a:rPr>
              <a:t>collection of basic objects and other aggregate objects</a:t>
            </a:r>
            <a:r>
              <a:rPr lang="en-US" sz="2900" dirty="0" smtClean="0"/>
              <a:t>.</a:t>
            </a:r>
          </a:p>
          <a:p>
            <a:pPr lvl="2" algn="just">
              <a:spcAft>
                <a:spcPts val="600"/>
              </a:spcAft>
            </a:pPr>
            <a:r>
              <a:rPr lang="en-US" sz="2900" dirty="0" smtClean="0"/>
              <a:t>Conceptually, it can be viewed as a named (identified) list of pointers that specify basic objects such as data model and component N (see fig.  Configuration Objects).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SCM Process :  Identification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943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95600" y="6248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 . : Configuration Objects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SCM Process : 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/>
              <a:t>Each object has a set of </a:t>
            </a:r>
            <a:r>
              <a:rPr lang="en-US" sz="2000" dirty="0" smtClean="0">
                <a:solidFill>
                  <a:srgbClr val="FFFF00"/>
                </a:solidFill>
              </a:rPr>
              <a:t>distinct features that identify it uniquely</a:t>
            </a:r>
            <a:r>
              <a:rPr lang="en-US" sz="2000" dirty="0" smtClean="0"/>
              <a:t>: </a:t>
            </a:r>
          </a:p>
          <a:p>
            <a:pPr algn="just"/>
            <a:r>
              <a:rPr lang="en-US" sz="2000" dirty="0" smtClean="0">
                <a:solidFill>
                  <a:srgbClr val="FFFF00"/>
                </a:solidFill>
              </a:rPr>
              <a:t>Name</a:t>
            </a:r>
          </a:p>
          <a:p>
            <a:pPr lvl="1" algn="just"/>
            <a:r>
              <a:rPr lang="en-US" sz="1800" dirty="0" smtClean="0"/>
              <a:t>The object name is a </a:t>
            </a:r>
            <a:r>
              <a:rPr lang="en-US" sz="1800" dirty="0" smtClean="0">
                <a:solidFill>
                  <a:srgbClr val="FFFF00"/>
                </a:solidFill>
              </a:rPr>
              <a:t>character string </a:t>
            </a:r>
            <a:r>
              <a:rPr lang="en-US" sz="1800" dirty="0" smtClean="0"/>
              <a:t>that identifies the object unambiguously.</a:t>
            </a:r>
          </a:p>
          <a:p>
            <a:pPr algn="just"/>
            <a:r>
              <a:rPr lang="en-US" sz="2000" dirty="0" smtClean="0">
                <a:solidFill>
                  <a:srgbClr val="FFFF00"/>
                </a:solidFill>
              </a:rPr>
              <a:t>Description</a:t>
            </a:r>
          </a:p>
          <a:p>
            <a:pPr lvl="1" algn="just"/>
            <a:r>
              <a:rPr lang="en-US" sz="1800" dirty="0" smtClean="0"/>
              <a:t>The object description is </a:t>
            </a:r>
            <a:r>
              <a:rPr lang="en-US" sz="1800" dirty="0" smtClean="0">
                <a:solidFill>
                  <a:srgbClr val="FFFF00"/>
                </a:solidFill>
              </a:rPr>
              <a:t>a list of data items </a:t>
            </a:r>
            <a:r>
              <a:rPr lang="en-US" sz="1800" dirty="0" smtClean="0"/>
              <a:t>that identify </a:t>
            </a:r>
          </a:p>
          <a:p>
            <a:pPr lvl="2" algn="just"/>
            <a:r>
              <a:rPr lang="en-US" sz="1600" dirty="0" smtClean="0"/>
              <a:t>the</a:t>
            </a:r>
            <a:r>
              <a:rPr lang="en-US" sz="1600" dirty="0" smtClean="0">
                <a:solidFill>
                  <a:srgbClr val="FFFF00"/>
                </a:solidFill>
              </a:rPr>
              <a:t> SCI type</a:t>
            </a:r>
            <a:r>
              <a:rPr lang="en-US" sz="1600" dirty="0" smtClean="0"/>
              <a:t> (e.g., document, program, data) represented by the object</a:t>
            </a:r>
          </a:p>
          <a:p>
            <a:pPr lvl="2" algn="just"/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FFFF00"/>
                </a:solidFill>
              </a:rPr>
              <a:t>project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identifier</a:t>
            </a:r>
          </a:p>
          <a:p>
            <a:pPr lvl="2" algn="just"/>
            <a:r>
              <a:rPr lang="en-US" sz="1600" dirty="0" smtClean="0">
                <a:solidFill>
                  <a:srgbClr val="FFFF00"/>
                </a:solidFill>
              </a:rPr>
              <a:t>change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and/or version information</a:t>
            </a:r>
          </a:p>
          <a:p>
            <a:pPr algn="just"/>
            <a:r>
              <a:rPr lang="en-US" sz="2000" dirty="0" smtClean="0">
                <a:solidFill>
                  <a:srgbClr val="FFFF00"/>
                </a:solidFill>
              </a:rPr>
              <a:t>List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of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resources</a:t>
            </a:r>
          </a:p>
          <a:p>
            <a:pPr lvl="1" algn="just"/>
            <a:r>
              <a:rPr lang="en-US" sz="1800" dirty="0" smtClean="0"/>
              <a:t>Resources are "</a:t>
            </a:r>
            <a:r>
              <a:rPr lang="en-US" sz="1800" dirty="0" smtClean="0">
                <a:solidFill>
                  <a:srgbClr val="FFFF00"/>
                </a:solidFill>
              </a:rPr>
              <a:t>entities that are provided, processed, referenced or otherwise required by the object</a:t>
            </a:r>
            <a:r>
              <a:rPr lang="en-US" sz="1800" dirty="0" smtClean="0"/>
              <a:t>." </a:t>
            </a:r>
          </a:p>
          <a:p>
            <a:pPr lvl="1" algn="just"/>
            <a:r>
              <a:rPr lang="en-US" sz="1800" dirty="0" smtClean="0"/>
              <a:t>For example, data types, specific functions, or even variable names may be considered to be object resources.</a:t>
            </a:r>
          </a:p>
          <a:p>
            <a:pPr algn="just"/>
            <a:r>
              <a:rPr lang="en-US" sz="2000" dirty="0" smtClean="0">
                <a:solidFill>
                  <a:srgbClr val="FFFF00"/>
                </a:solidFill>
              </a:rPr>
              <a:t>Realization</a:t>
            </a:r>
          </a:p>
          <a:p>
            <a:pPr lvl="1" algn="just"/>
            <a:r>
              <a:rPr lang="en-US" sz="1800" dirty="0" smtClean="0"/>
              <a:t>The realization is a </a:t>
            </a:r>
            <a:r>
              <a:rPr lang="en-US" sz="1800" dirty="0" smtClean="0">
                <a:solidFill>
                  <a:srgbClr val="FFFF00"/>
                </a:solidFill>
              </a:rPr>
              <a:t>pointer to the "unit of text"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for</a:t>
            </a:r>
            <a:r>
              <a:rPr lang="en-US" sz="1800" dirty="0" smtClean="0"/>
              <a:t> a </a:t>
            </a:r>
            <a:r>
              <a:rPr lang="en-US" sz="1800" dirty="0" smtClean="0">
                <a:solidFill>
                  <a:srgbClr val="FFFF00"/>
                </a:solidFill>
              </a:rPr>
              <a:t>basic</a:t>
            </a:r>
            <a:r>
              <a:rPr lang="en-US" sz="1800" dirty="0" smtClean="0"/>
              <a:t> object and </a:t>
            </a:r>
            <a:r>
              <a:rPr lang="en-US" sz="1800" dirty="0" smtClean="0">
                <a:solidFill>
                  <a:srgbClr val="FFFF00"/>
                </a:solidFill>
              </a:rPr>
              <a:t>null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for</a:t>
            </a:r>
            <a:r>
              <a:rPr lang="en-US" sz="1800" dirty="0" smtClean="0"/>
              <a:t> an </a:t>
            </a:r>
            <a:r>
              <a:rPr lang="en-US" sz="1800" dirty="0" smtClean="0">
                <a:solidFill>
                  <a:srgbClr val="FFFF00"/>
                </a:solidFill>
              </a:rPr>
              <a:t>aggregate</a:t>
            </a:r>
            <a:r>
              <a:rPr lang="en-US" sz="1800" dirty="0" smtClean="0"/>
              <a:t> object.</a:t>
            </a:r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SCM Process :  Version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382000" cy="467836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200" dirty="0" smtClean="0"/>
              <a:t>Version control </a:t>
            </a:r>
            <a:r>
              <a:rPr lang="en-US" sz="2200" dirty="0" smtClean="0">
                <a:solidFill>
                  <a:srgbClr val="FFFF00"/>
                </a:solidFill>
              </a:rPr>
              <a:t>combines procedures and tools to manage different versions</a:t>
            </a:r>
            <a:r>
              <a:rPr lang="en-US" sz="2200" dirty="0" smtClean="0"/>
              <a:t> of configuration </a:t>
            </a:r>
            <a:r>
              <a:rPr lang="en-US" sz="2200" dirty="0" smtClean="0"/>
              <a:t>objects.</a:t>
            </a:r>
            <a:endParaRPr lang="en-US" sz="2200" dirty="0" smtClean="0"/>
          </a:p>
          <a:p>
            <a:pPr algn="just">
              <a:spcAft>
                <a:spcPts val="600"/>
              </a:spcAft>
            </a:pPr>
            <a:r>
              <a:rPr lang="en-US" sz="2200" dirty="0" smtClean="0"/>
              <a:t>Configuration management </a:t>
            </a:r>
            <a:r>
              <a:rPr lang="en-US" sz="2200" dirty="0" smtClean="0">
                <a:solidFill>
                  <a:srgbClr val="FFFF00"/>
                </a:solidFill>
              </a:rPr>
              <a:t>allows</a:t>
            </a:r>
            <a:r>
              <a:rPr lang="en-US" sz="2200" dirty="0" smtClean="0"/>
              <a:t> a </a:t>
            </a:r>
            <a:r>
              <a:rPr lang="en-US" sz="2200" dirty="0" smtClean="0">
                <a:solidFill>
                  <a:srgbClr val="FFFF00"/>
                </a:solidFill>
              </a:rPr>
              <a:t>user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to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specify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alternative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configurations</a:t>
            </a:r>
            <a:r>
              <a:rPr lang="en-US" sz="2200" dirty="0" smtClean="0"/>
              <a:t> of the software system </a:t>
            </a:r>
            <a:r>
              <a:rPr lang="en-US" sz="2200" dirty="0" smtClean="0">
                <a:solidFill>
                  <a:srgbClr val="FFFF00"/>
                </a:solidFill>
              </a:rPr>
              <a:t>through</a:t>
            </a:r>
            <a:r>
              <a:rPr lang="en-US" sz="2200" dirty="0" smtClean="0"/>
              <a:t> the </a:t>
            </a:r>
            <a:r>
              <a:rPr lang="en-US" sz="2200" dirty="0" smtClean="0">
                <a:solidFill>
                  <a:srgbClr val="FFFF00"/>
                </a:solidFill>
              </a:rPr>
              <a:t>selection</a:t>
            </a:r>
            <a:r>
              <a:rPr lang="en-US" sz="2200" dirty="0" smtClean="0"/>
              <a:t> of appropriate versions. </a:t>
            </a:r>
          </a:p>
          <a:p>
            <a:pPr algn="just">
              <a:spcAft>
                <a:spcPts val="600"/>
              </a:spcAft>
            </a:pPr>
            <a:r>
              <a:rPr lang="en-US" sz="2200" dirty="0" smtClean="0"/>
              <a:t>This is </a:t>
            </a:r>
            <a:r>
              <a:rPr lang="en-US" sz="2200" dirty="0" smtClean="0">
                <a:solidFill>
                  <a:srgbClr val="FFFF00"/>
                </a:solidFill>
              </a:rPr>
              <a:t>supported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by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associating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attributes</a:t>
            </a:r>
            <a:r>
              <a:rPr lang="en-US" sz="2200" dirty="0" smtClean="0"/>
              <a:t> with each software version, and then allowing a configuration to be specified [and constructed] by describing the set of desired attributes.</a:t>
            </a:r>
          </a:p>
          <a:p>
            <a:pPr algn="just">
              <a:spcAft>
                <a:spcPts val="600"/>
              </a:spcAft>
            </a:pPr>
            <a:r>
              <a:rPr lang="en-US" sz="2200" dirty="0" smtClean="0"/>
              <a:t>These "</a:t>
            </a:r>
            <a:r>
              <a:rPr lang="en-US" sz="2200" dirty="0" smtClean="0">
                <a:solidFill>
                  <a:srgbClr val="FFFF00"/>
                </a:solidFill>
              </a:rPr>
              <a:t>attributes</a:t>
            </a:r>
            <a:r>
              <a:rPr lang="en-US" sz="2200" dirty="0" smtClean="0"/>
              <a:t>" mentioned </a:t>
            </a:r>
            <a:r>
              <a:rPr lang="en-US" sz="2200" dirty="0" smtClean="0">
                <a:solidFill>
                  <a:srgbClr val="FFFF00"/>
                </a:solidFill>
              </a:rPr>
              <a:t>can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be</a:t>
            </a:r>
            <a:r>
              <a:rPr lang="en-US" sz="2200" dirty="0" smtClean="0"/>
              <a:t> as </a:t>
            </a:r>
            <a:r>
              <a:rPr lang="en-US" sz="2200" dirty="0" smtClean="0">
                <a:solidFill>
                  <a:srgbClr val="FFFF00"/>
                </a:solidFill>
              </a:rPr>
              <a:t>simple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as</a:t>
            </a:r>
            <a:r>
              <a:rPr lang="en-US" sz="2200" dirty="0" smtClean="0"/>
              <a:t> a specific </a:t>
            </a:r>
            <a:r>
              <a:rPr lang="en-US" sz="2200" dirty="0" smtClean="0">
                <a:solidFill>
                  <a:srgbClr val="FFFF00"/>
                </a:solidFill>
              </a:rPr>
              <a:t>version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number</a:t>
            </a:r>
            <a:r>
              <a:rPr lang="en-US" sz="2200" dirty="0" smtClean="0"/>
              <a:t> that is atta</a:t>
            </a:r>
            <a:r>
              <a:rPr lang="en-US" sz="2200" dirty="0" smtClean="0"/>
              <a:t>ched to each object </a:t>
            </a:r>
            <a:r>
              <a:rPr lang="en-US" sz="2200" dirty="0" smtClean="0">
                <a:solidFill>
                  <a:srgbClr val="FFFF00"/>
                </a:solidFill>
              </a:rPr>
              <a:t>or</a:t>
            </a:r>
            <a:r>
              <a:rPr lang="en-US" sz="2200" dirty="0" smtClean="0"/>
              <a:t> as complex as a string of Boolean variables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FFFF00"/>
                </a:solidFill>
              </a:rPr>
              <a:t>switches</a:t>
            </a:r>
            <a:r>
              <a:rPr lang="en-US" sz="2200" dirty="0" smtClean="0"/>
              <a:t>) that </a:t>
            </a:r>
            <a:r>
              <a:rPr lang="en-US" sz="2200" dirty="0" smtClean="0">
                <a:solidFill>
                  <a:srgbClr val="FFFF00"/>
                </a:solidFill>
              </a:rPr>
              <a:t>indicate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specific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types</a:t>
            </a:r>
            <a:r>
              <a:rPr lang="en-US" sz="2200" dirty="0" smtClean="0"/>
              <a:t> of </a:t>
            </a:r>
            <a:r>
              <a:rPr lang="en-US" sz="2200" dirty="0" smtClean="0">
                <a:solidFill>
                  <a:srgbClr val="FFFF00"/>
                </a:solidFill>
              </a:rPr>
              <a:t>functional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changes</a:t>
            </a:r>
            <a:r>
              <a:rPr lang="en-US" sz="2200" dirty="0" smtClean="0"/>
              <a:t> that have been applied to the system.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FF00"/>
                </a:solidFill>
              </a:rPr>
              <a:t>art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of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coordinating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software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development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FFFF00"/>
                </a:solidFill>
              </a:rPr>
              <a:t>minimize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confusion</a:t>
            </a:r>
            <a:r>
              <a:rPr lang="en-US" sz="2800" dirty="0" smtClean="0"/>
              <a:t> is called configuration management. </a:t>
            </a:r>
          </a:p>
          <a:p>
            <a:pPr algn="just"/>
            <a:r>
              <a:rPr lang="en-US" sz="2800" dirty="0" smtClean="0"/>
              <a:t>Configuration management is the art of </a:t>
            </a:r>
            <a:r>
              <a:rPr lang="en-US" sz="2800" dirty="0" smtClean="0">
                <a:solidFill>
                  <a:srgbClr val="FFFF00"/>
                </a:solidFill>
              </a:rPr>
              <a:t>identifying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organizing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FFFF00"/>
                </a:solidFill>
              </a:rPr>
              <a:t>controlling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modifications</a:t>
            </a:r>
            <a:r>
              <a:rPr lang="en-US" sz="2800" dirty="0" smtClean="0"/>
              <a:t> to the software being built by a programming team. </a:t>
            </a:r>
          </a:p>
          <a:p>
            <a:pPr algn="just"/>
            <a:r>
              <a:rPr lang="en-US" sz="2800" dirty="0" smtClean="0"/>
              <a:t>The goal is to </a:t>
            </a:r>
            <a:r>
              <a:rPr lang="en-US" sz="2800" dirty="0" smtClean="0">
                <a:solidFill>
                  <a:srgbClr val="FFFF00"/>
                </a:solidFill>
              </a:rPr>
              <a:t>maximize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productivity</a:t>
            </a:r>
            <a:r>
              <a:rPr lang="en-US" sz="2800" dirty="0" smtClean="0"/>
              <a:t> by minimizing mistakes.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SCM Process :  Version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/>
              <a:t>Consider a version of a simple </a:t>
            </a:r>
            <a:r>
              <a:rPr lang="en-US" sz="2200" dirty="0" smtClean="0">
                <a:solidFill>
                  <a:srgbClr val="FFFF00"/>
                </a:solidFill>
              </a:rPr>
              <a:t>program</a:t>
            </a:r>
            <a:r>
              <a:rPr lang="en-US" sz="2200" dirty="0" smtClean="0"/>
              <a:t> that is </a:t>
            </a:r>
            <a:r>
              <a:rPr lang="en-US" sz="2200" dirty="0" smtClean="0">
                <a:solidFill>
                  <a:srgbClr val="FFFF00"/>
                </a:solidFill>
              </a:rPr>
              <a:t>composed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of</a:t>
            </a:r>
            <a:r>
              <a:rPr lang="en-US" sz="2200" dirty="0" smtClean="0"/>
              <a:t> entities </a:t>
            </a:r>
            <a:r>
              <a:rPr lang="en-US" sz="2200" dirty="0" smtClean="0">
                <a:solidFill>
                  <a:srgbClr val="FFFF00"/>
                </a:solidFill>
              </a:rPr>
              <a:t>1, 2, 3, 4, and 5</a:t>
            </a:r>
            <a:r>
              <a:rPr lang="en-US" sz="2200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Entity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4</a:t>
            </a:r>
            <a:r>
              <a:rPr lang="en-US" sz="2200" dirty="0" smtClean="0"/>
              <a:t> is used only when the software is implemented using </a:t>
            </a:r>
            <a:r>
              <a:rPr lang="en-US" sz="2200" dirty="0" smtClean="0">
                <a:solidFill>
                  <a:srgbClr val="FFFF00"/>
                </a:solidFill>
              </a:rPr>
              <a:t>color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displays</a:t>
            </a:r>
            <a:r>
              <a:rPr lang="en-US" sz="2200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Entity 5 </a:t>
            </a:r>
            <a:r>
              <a:rPr lang="en-US" sz="2200" dirty="0" smtClean="0"/>
              <a:t>is implemented when </a:t>
            </a:r>
            <a:r>
              <a:rPr lang="en-US" sz="2200" dirty="0" smtClean="0">
                <a:solidFill>
                  <a:srgbClr val="FFFF00"/>
                </a:solidFill>
              </a:rPr>
              <a:t>monochrome</a:t>
            </a:r>
            <a:r>
              <a:rPr lang="en-US" sz="2200" dirty="0" smtClean="0"/>
              <a:t> displays are available. </a:t>
            </a:r>
          </a:p>
          <a:p>
            <a:pPr>
              <a:spcAft>
                <a:spcPts val="600"/>
              </a:spcAft>
            </a:pPr>
            <a:r>
              <a:rPr lang="en-US" sz="2200" dirty="0" smtClean="0"/>
              <a:t>Therefore, </a:t>
            </a:r>
            <a:r>
              <a:rPr lang="en-US" sz="2200" dirty="0" smtClean="0">
                <a:solidFill>
                  <a:srgbClr val="FFFF00"/>
                </a:solidFill>
              </a:rPr>
              <a:t>two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variants</a:t>
            </a:r>
            <a:r>
              <a:rPr lang="en-US" sz="2200" dirty="0" smtClean="0"/>
              <a:t> of the version can be defined: 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Entities 1, 2, 3, and 4; 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Entities 1, 2, 3, and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SCM Process :  Version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To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construct</a:t>
            </a:r>
            <a:r>
              <a:rPr lang="en-US" sz="2200" dirty="0" smtClean="0"/>
              <a:t> the </a:t>
            </a:r>
            <a:r>
              <a:rPr lang="en-US" sz="2200" dirty="0" smtClean="0">
                <a:solidFill>
                  <a:srgbClr val="FFFF00"/>
                </a:solidFill>
              </a:rPr>
              <a:t>appropriate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variant</a:t>
            </a:r>
            <a:r>
              <a:rPr lang="en-US" sz="2200" dirty="0" smtClean="0"/>
              <a:t> of a given version of a program, each </a:t>
            </a:r>
            <a:r>
              <a:rPr lang="en-US" sz="2200" dirty="0" smtClean="0">
                <a:solidFill>
                  <a:srgbClr val="FFFF00"/>
                </a:solidFill>
              </a:rPr>
              <a:t>entity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can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be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assigned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an</a:t>
            </a:r>
            <a:r>
              <a:rPr lang="en-US" sz="2200" dirty="0" smtClean="0"/>
              <a:t> "</a:t>
            </a:r>
            <a:r>
              <a:rPr lang="en-US" sz="2200" dirty="0" smtClean="0">
                <a:solidFill>
                  <a:srgbClr val="FFFF00"/>
                </a:solidFill>
              </a:rPr>
              <a:t>attribute-tuple</a:t>
            </a:r>
            <a:r>
              <a:rPr lang="en-US" sz="2200" dirty="0" smtClean="0"/>
              <a:t>”.</a:t>
            </a:r>
          </a:p>
          <a:p>
            <a:pPr algn="just">
              <a:spcAft>
                <a:spcPts val="60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Attribute-tuple</a:t>
            </a:r>
            <a:r>
              <a:rPr lang="en-US" sz="2200" dirty="0" smtClean="0"/>
              <a:t> is </a:t>
            </a:r>
            <a:r>
              <a:rPr lang="en-US" sz="2200" dirty="0" smtClean="0">
                <a:solidFill>
                  <a:srgbClr val="FFFF00"/>
                </a:solidFill>
              </a:rPr>
              <a:t>list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of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features</a:t>
            </a:r>
            <a:r>
              <a:rPr lang="en-US" sz="2200" dirty="0" smtClean="0"/>
              <a:t> that will </a:t>
            </a:r>
            <a:r>
              <a:rPr lang="en-US" sz="2200" dirty="0" smtClean="0">
                <a:solidFill>
                  <a:srgbClr val="FFFF00"/>
                </a:solidFill>
              </a:rPr>
              <a:t>define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whether</a:t>
            </a:r>
            <a:r>
              <a:rPr lang="en-US" sz="2200" dirty="0" smtClean="0"/>
              <a:t> the </a:t>
            </a:r>
            <a:r>
              <a:rPr lang="en-US" sz="2200" dirty="0" smtClean="0">
                <a:solidFill>
                  <a:srgbClr val="FFFF00"/>
                </a:solidFill>
              </a:rPr>
              <a:t>entity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should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be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used</a:t>
            </a:r>
            <a:r>
              <a:rPr lang="en-US" sz="2200" dirty="0" smtClean="0"/>
              <a:t> when a particular variant of a software version is to be constructed. </a:t>
            </a:r>
          </a:p>
          <a:p>
            <a:pPr algn="just">
              <a:spcAft>
                <a:spcPts val="60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One or more attributes is assigned for each variant</a:t>
            </a:r>
            <a:r>
              <a:rPr lang="en-US" sz="2200" dirty="0" smtClean="0"/>
              <a:t>. For example, a color attribute could be used to define which entity should be included when color displays are to be supported.</a:t>
            </a:r>
          </a:p>
          <a:p>
            <a:pPr algn="just">
              <a:spcAft>
                <a:spcPts val="60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A new version is defined when major changes are made</a:t>
            </a:r>
            <a:r>
              <a:rPr lang="en-US" sz="2200" dirty="0" smtClean="0"/>
              <a:t> to one or more objects.</a:t>
            </a:r>
          </a:p>
          <a:p>
            <a:pPr algn="just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SCM Process : Change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520"/>
            <a:ext cx="8610600" cy="4526280"/>
          </a:xfrm>
        </p:spPr>
        <p:txBody>
          <a:bodyPr>
            <a:noAutofit/>
          </a:bodyPr>
          <a:lstStyle/>
          <a:p>
            <a:pPr algn="just"/>
            <a:r>
              <a:rPr lang="en-US" sz="2100" dirty="0" smtClean="0"/>
              <a:t>In large projects, </a:t>
            </a:r>
            <a:r>
              <a:rPr lang="en-US" sz="2100" dirty="0" smtClean="0">
                <a:solidFill>
                  <a:srgbClr val="FFFF00"/>
                </a:solidFill>
              </a:rPr>
              <a:t>uncontrolled change rapidly leads to chaos</a:t>
            </a:r>
            <a:r>
              <a:rPr lang="en-US" sz="2100" dirty="0" smtClean="0"/>
              <a:t>. </a:t>
            </a:r>
          </a:p>
          <a:p>
            <a:pPr algn="just"/>
            <a:r>
              <a:rPr lang="en-US" sz="2100" dirty="0" smtClean="0"/>
              <a:t>For such projects, change control combines </a:t>
            </a:r>
            <a:r>
              <a:rPr lang="en-US" sz="2100" dirty="0" smtClean="0">
                <a:solidFill>
                  <a:srgbClr val="FFFF00"/>
                </a:solidFill>
              </a:rPr>
              <a:t>human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procedures</a:t>
            </a:r>
            <a:r>
              <a:rPr lang="en-US" sz="2100" dirty="0" smtClean="0"/>
              <a:t> and </a:t>
            </a:r>
            <a:r>
              <a:rPr lang="en-US" sz="2100" dirty="0" smtClean="0">
                <a:solidFill>
                  <a:srgbClr val="FFFF00"/>
                </a:solidFill>
              </a:rPr>
              <a:t>automated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tools</a:t>
            </a:r>
            <a:r>
              <a:rPr lang="en-US" sz="2100" dirty="0" smtClean="0"/>
              <a:t> to provide a mechanism for the control of change. </a:t>
            </a:r>
          </a:p>
          <a:p>
            <a:pPr algn="just"/>
            <a:r>
              <a:rPr lang="en-US" sz="2100" dirty="0" smtClean="0"/>
              <a:t>A </a:t>
            </a:r>
            <a:r>
              <a:rPr lang="en-US" sz="2100" dirty="0" smtClean="0">
                <a:solidFill>
                  <a:srgbClr val="FFFF00"/>
                </a:solidFill>
              </a:rPr>
              <a:t>change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request</a:t>
            </a:r>
            <a:r>
              <a:rPr lang="en-US" sz="2100" dirty="0" smtClean="0"/>
              <a:t> is </a:t>
            </a:r>
            <a:r>
              <a:rPr lang="en-US" sz="2100" dirty="0" smtClean="0">
                <a:solidFill>
                  <a:srgbClr val="FFFF00"/>
                </a:solidFill>
              </a:rPr>
              <a:t>submitted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and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evaluated</a:t>
            </a:r>
            <a:r>
              <a:rPr lang="en-US" sz="2100" dirty="0" smtClean="0"/>
              <a:t> to assess technical merit, potential side effects, overall impact on other configuration objects and system functions, and the projected cost of the change. </a:t>
            </a:r>
          </a:p>
          <a:p>
            <a:pPr algn="just"/>
            <a:r>
              <a:rPr lang="en-US" sz="2100" dirty="0" smtClean="0"/>
              <a:t>The </a:t>
            </a:r>
            <a:r>
              <a:rPr lang="en-US" sz="2100" dirty="0" smtClean="0">
                <a:solidFill>
                  <a:srgbClr val="FFFF00"/>
                </a:solidFill>
              </a:rPr>
              <a:t>results</a:t>
            </a:r>
            <a:r>
              <a:rPr lang="en-US" sz="2100" dirty="0" smtClean="0"/>
              <a:t> of the evaluation </a:t>
            </a:r>
            <a:r>
              <a:rPr lang="en-US" sz="2100" dirty="0" smtClean="0">
                <a:solidFill>
                  <a:srgbClr val="FFFF00"/>
                </a:solidFill>
              </a:rPr>
              <a:t>are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presented</a:t>
            </a:r>
            <a:r>
              <a:rPr lang="en-US" sz="2100" dirty="0" smtClean="0"/>
              <a:t> as a change report, which is used by a change control authority (</a:t>
            </a:r>
            <a:r>
              <a:rPr lang="en-US" sz="2100" dirty="0" smtClean="0">
                <a:solidFill>
                  <a:srgbClr val="FFFF00"/>
                </a:solidFill>
              </a:rPr>
              <a:t>CCA</a:t>
            </a:r>
            <a:r>
              <a:rPr lang="en-US" sz="2100" dirty="0" smtClean="0"/>
              <a:t>)—a person or group who makes a final decision on the status and priority of the change. </a:t>
            </a:r>
          </a:p>
          <a:p>
            <a:pPr algn="just"/>
            <a:r>
              <a:rPr lang="en-US" sz="2100" dirty="0" smtClean="0"/>
              <a:t>An </a:t>
            </a:r>
            <a:r>
              <a:rPr lang="en-US" sz="2100" dirty="0" smtClean="0">
                <a:solidFill>
                  <a:srgbClr val="FFFF00"/>
                </a:solidFill>
              </a:rPr>
              <a:t>engineering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change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order</a:t>
            </a:r>
            <a:r>
              <a:rPr lang="en-US" sz="2100" dirty="0" smtClean="0"/>
              <a:t> (</a:t>
            </a:r>
            <a:r>
              <a:rPr lang="en-US" sz="2100" dirty="0" smtClean="0">
                <a:solidFill>
                  <a:srgbClr val="FFFF00"/>
                </a:solidFill>
              </a:rPr>
              <a:t>ECO</a:t>
            </a:r>
            <a:r>
              <a:rPr lang="en-US" sz="2100" dirty="0" smtClean="0"/>
              <a:t>) is generated </a:t>
            </a:r>
            <a:r>
              <a:rPr lang="en-US" sz="2100" dirty="0" smtClean="0">
                <a:solidFill>
                  <a:srgbClr val="FFFF00"/>
                </a:solidFill>
              </a:rPr>
              <a:t>for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each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approved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change</a:t>
            </a:r>
            <a:r>
              <a:rPr lang="en-US" sz="2100" dirty="0" smtClean="0"/>
              <a:t>., which describes </a:t>
            </a:r>
            <a:r>
              <a:rPr lang="en-US" sz="2100" dirty="0" smtClean="0"/>
              <a:t>the change to be made, the constraints that must be respected, and the criteria for review and audit. 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SCM Process : Change Control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799"/>
            <a:ext cx="8258175" cy="52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15536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SCM Process : Change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The object to be changed is "</a:t>
            </a:r>
            <a:r>
              <a:rPr lang="en-US" sz="2400" dirty="0" smtClean="0">
                <a:solidFill>
                  <a:srgbClr val="FFFF00"/>
                </a:solidFill>
              </a:rPr>
              <a:t>checked out</a:t>
            </a:r>
            <a:r>
              <a:rPr lang="en-US" sz="2400" dirty="0" smtClean="0"/>
              <a:t>" of the project database, the </a:t>
            </a:r>
            <a:r>
              <a:rPr lang="en-US" sz="2400" dirty="0" smtClean="0">
                <a:solidFill>
                  <a:srgbClr val="FFFF00"/>
                </a:solidFill>
              </a:rPr>
              <a:t>change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FF00"/>
                </a:solidFill>
              </a:rPr>
              <a:t>made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FF00"/>
                </a:solidFill>
              </a:rPr>
              <a:t>and</a:t>
            </a:r>
            <a:r>
              <a:rPr lang="en-US" sz="2400" dirty="0" smtClean="0"/>
              <a:t> appropriate </a:t>
            </a:r>
            <a:r>
              <a:rPr lang="en-US" sz="2400" dirty="0" smtClean="0">
                <a:solidFill>
                  <a:srgbClr val="FFFF00"/>
                </a:solidFill>
              </a:rPr>
              <a:t>SQA</a:t>
            </a:r>
            <a:r>
              <a:rPr lang="en-US" sz="2400" dirty="0" smtClean="0"/>
              <a:t> activities are </a:t>
            </a:r>
            <a:r>
              <a:rPr lang="en-US" sz="2400" dirty="0" smtClean="0">
                <a:solidFill>
                  <a:srgbClr val="FFFF00"/>
                </a:solidFill>
              </a:rPr>
              <a:t>applied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The object is then "</a:t>
            </a:r>
            <a:r>
              <a:rPr lang="en-US" sz="2400" dirty="0" smtClean="0">
                <a:solidFill>
                  <a:srgbClr val="FFFF00"/>
                </a:solidFill>
              </a:rPr>
              <a:t>checked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in</a:t>
            </a:r>
            <a:r>
              <a:rPr lang="en-US" sz="2400" dirty="0" smtClean="0"/>
              <a:t>" to the database and appropriate </a:t>
            </a:r>
            <a:r>
              <a:rPr lang="en-US" sz="2400" dirty="0" smtClean="0">
                <a:solidFill>
                  <a:srgbClr val="FFFF00"/>
                </a:solidFill>
              </a:rPr>
              <a:t>version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control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mechanisms</a:t>
            </a:r>
            <a:r>
              <a:rPr lang="en-US" sz="2400" dirty="0" smtClean="0"/>
              <a:t> are used </a:t>
            </a:r>
            <a:r>
              <a:rPr lang="en-US" sz="2400" dirty="0" smtClean="0">
                <a:solidFill>
                  <a:srgbClr val="FFFF00"/>
                </a:solidFill>
              </a:rPr>
              <a:t>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create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the next version of the software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"check-in" and "check-out" process implements </a:t>
            </a:r>
            <a:r>
              <a:rPr lang="en-US" sz="2400" dirty="0" smtClean="0">
                <a:solidFill>
                  <a:srgbClr val="FFFF00"/>
                </a:solidFill>
              </a:rPr>
              <a:t>two important elements of change control</a:t>
            </a:r>
          </a:p>
          <a:p>
            <a:pPr lvl="1" algn="just"/>
            <a:r>
              <a:rPr lang="en-US" sz="2000" dirty="0" smtClean="0">
                <a:solidFill>
                  <a:srgbClr val="FFFF00"/>
                </a:solidFill>
              </a:rPr>
              <a:t>A</a:t>
            </a:r>
            <a:r>
              <a:rPr lang="en-US" sz="2000" dirty="0" smtClean="0">
                <a:solidFill>
                  <a:srgbClr val="FFFF00"/>
                </a:solidFill>
              </a:rPr>
              <a:t>ccess </a:t>
            </a:r>
            <a:r>
              <a:rPr lang="en-US" sz="2000" dirty="0" smtClean="0">
                <a:solidFill>
                  <a:srgbClr val="FFFF00"/>
                </a:solidFill>
              </a:rPr>
              <a:t>control and </a:t>
            </a:r>
          </a:p>
          <a:p>
            <a:pPr lvl="1" algn="just"/>
            <a:r>
              <a:rPr lang="en-US" sz="2000" dirty="0" smtClean="0">
                <a:solidFill>
                  <a:srgbClr val="FFFF00"/>
                </a:solidFill>
              </a:rPr>
              <a:t>S</a:t>
            </a:r>
            <a:r>
              <a:rPr lang="en-US" sz="2000" dirty="0" smtClean="0">
                <a:solidFill>
                  <a:srgbClr val="FFFF00"/>
                </a:solidFill>
              </a:rPr>
              <a:t>ynchronization </a:t>
            </a:r>
            <a:r>
              <a:rPr lang="en-US" sz="2000" dirty="0" smtClean="0">
                <a:solidFill>
                  <a:srgbClr val="FFFF00"/>
                </a:solidFill>
              </a:rPr>
              <a:t>control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Access</a:t>
            </a:r>
            <a:r>
              <a:rPr lang="en-US" sz="2400" dirty="0" smtClean="0"/>
              <a:t> control </a:t>
            </a:r>
            <a:r>
              <a:rPr lang="en-US" sz="2400" dirty="0" smtClean="0">
                <a:solidFill>
                  <a:srgbClr val="FFFF00"/>
                </a:solidFill>
              </a:rPr>
              <a:t>governs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which</a:t>
            </a:r>
            <a:r>
              <a:rPr lang="en-US" sz="2400" dirty="0" smtClean="0"/>
              <a:t> software </a:t>
            </a:r>
            <a:r>
              <a:rPr lang="en-US" sz="2400" dirty="0" smtClean="0">
                <a:solidFill>
                  <a:srgbClr val="FFFF00"/>
                </a:solidFill>
              </a:rPr>
              <a:t>engineers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have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FF00"/>
                </a:solidFill>
              </a:rPr>
              <a:t>authority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access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modify</a:t>
            </a:r>
            <a:r>
              <a:rPr lang="en-US" sz="2400" dirty="0" smtClean="0"/>
              <a:t> a particular configuration object.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SCM Process : Change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382000" cy="19351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rgbClr val="FFFF00"/>
                </a:solidFill>
              </a:rPr>
              <a:t>Synchronization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control</a:t>
            </a:r>
            <a:r>
              <a:rPr lang="en-US" sz="2000" dirty="0" smtClean="0"/>
              <a:t> helps to </a:t>
            </a:r>
            <a:r>
              <a:rPr lang="en-US" sz="2000" dirty="0" smtClean="0">
                <a:solidFill>
                  <a:srgbClr val="FFFF00"/>
                </a:solidFill>
              </a:rPr>
              <a:t>ensure that parallel changes, performed by two different people, don't overwrite one another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Access </a:t>
            </a:r>
            <a:r>
              <a:rPr lang="en-US" sz="2000" dirty="0" smtClean="0"/>
              <a:t>and synchronization control flow are illustrated schematically in following figure.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6705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SCM Process : Change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953000"/>
          </a:xfrm>
        </p:spPr>
        <p:txBody>
          <a:bodyPr>
            <a:noAutofit/>
          </a:bodyPr>
          <a:lstStyle/>
          <a:p>
            <a:pPr algn="just"/>
            <a:r>
              <a:rPr lang="en-US" sz="2300" dirty="0" smtClean="0"/>
              <a:t>Based on an approved change request and ECO, a software engineer checks out a configuration object. </a:t>
            </a:r>
          </a:p>
          <a:p>
            <a:pPr algn="just"/>
            <a:r>
              <a:rPr lang="en-US" sz="2300" dirty="0" smtClean="0"/>
              <a:t>An </a:t>
            </a:r>
            <a:r>
              <a:rPr lang="en-US" sz="2300" dirty="0" smtClean="0">
                <a:solidFill>
                  <a:srgbClr val="FFFF00"/>
                </a:solidFill>
              </a:rPr>
              <a:t>access control function </a:t>
            </a:r>
            <a:r>
              <a:rPr lang="en-US" sz="2300" dirty="0" smtClean="0">
                <a:solidFill>
                  <a:srgbClr val="FFFF00"/>
                </a:solidFill>
              </a:rPr>
              <a:t>ensures</a:t>
            </a:r>
            <a:r>
              <a:rPr lang="en-US" sz="2300" dirty="0" smtClean="0"/>
              <a:t> that the software engineer has </a:t>
            </a:r>
            <a:r>
              <a:rPr lang="en-US" sz="2300" dirty="0" smtClean="0">
                <a:solidFill>
                  <a:srgbClr val="FFFF00"/>
                </a:solidFill>
              </a:rPr>
              <a:t>authority</a:t>
            </a:r>
            <a:r>
              <a:rPr lang="en-US" sz="2300" dirty="0" smtClean="0"/>
              <a:t> to check out the object, and </a:t>
            </a:r>
            <a:r>
              <a:rPr lang="en-US" sz="2300" dirty="0" smtClean="0">
                <a:solidFill>
                  <a:srgbClr val="FFFF00"/>
                </a:solidFill>
              </a:rPr>
              <a:t>synchronization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control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locks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the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object</a:t>
            </a:r>
            <a:r>
              <a:rPr lang="en-US" sz="2300" dirty="0" smtClean="0"/>
              <a:t> in the project database so that no updates can be made to it until the currently checked out version has been replaced. </a:t>
            </a:r>
          </a:p>
          <a:p>
            <a:pPr algn="just"/>
            <a:r>
              <a:rPr lang="en-US" sz="2300" dirty="0" smtClean="0"/>
              <a:t>Note that </a:t>
            </a:r>
            <a:r>
              <a:rPr lang="en-US" sz="2300" dirty="0" smtClean="0">
                <a:solidFill>
                  <a:srgbClr val="FFFF00"/>
                </a:solidFill>
              </a:rPr>
              <a:t>other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copies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can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be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checked-out</a:t>
            </a:r>
            <a:r>
              <a:rPr lang="en-US" sz="2300" dirty="0" smtClean="0"/>
              <a:t>, but other </a:t>
            </a:r>
            <a:r>
              <a:rPr lang="en-US" sz="2300" dirty="0" smtClean="0">
                <a:solidFill>
                  <a:srgbClr val="FFFF00"/>
                </a:solidFill>
              </a:rPr>
              <a:t>updates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cannot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be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made</a:t>
            </a:r>
            <a:r>
              <a:rPr lang="en-US" sz="2300" dirty="0" smtClean="0"/>
              <a:t>. </a:t>
            </a:r>
          </a:p>
          <a:p>
            <a:pPr algn="just"/>
            <a:r>
              <a:rPr lang="en-US" sz="2300" dirty="0" smtClean="0"/>
              <a:t>A copy of the baselined object, called the extracted version,  is modified by the software engineer. </a:t>
            </a:r>
          </a:p>
          <a:p>
            <a:pPr algn="just"/>
            <a:r>
              <a:rPr lang="en-US" sz="2300" dirty="0" smtClean="0">
                <a:solidFill>
                  <a:srgbClr val="FFFF00"/>
                </a:solidFill>
              </a:rPr>
              <a:t>After</a:t>
            </a:r>
            <a:r>
              <a:rPr lang="en-US" sz="2300" dirty="0" smtClean="0"/>
              <a:t> appropriate </a:t>
            </a:r>
            <a:r>
              <a:rPr lang="en-US" sz="2300" dirty="0" smtClean="0">
                <a:solidFill>
                  <a:srgbClr val="FFFF00"/>
                </a:solidFill>
              </a:rPr>
              <a:t>SQA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and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testing</a:t>
            </a:r>
            <a:r>
              <a:rPr lang="en-US" sz="2300" dirty="0" smtClean="0"/>
              <a:t>, the </a:t>
            </a:r>
            <a:r>
              <a:rPr lang="en-US" sz="2300" dirty="0" smtClean="0">
                <a:solidFill>
                  <a:srgbClr val="FFFF00"/>
                </a:solidFill>
              </a:rPr>
              <a:t>modified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version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of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the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object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is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checked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in</a:t>
            </a:r>
            <a:r>
              <a:rPr lang="en-US" sz="2300" dirty="0" smtClean="0"/>
              <a:t> and the </a:t>
            </a:r>
            <a:r>
              <a:rPr lang="en-US" sz="2300" dirty="0" smtClean="0">
                <a:solidFill>
                  <a:srgbClr val="FFFF00"/>
                </a:solidFill>
              </a:rPr>
              <a:t>new baseline </a:t>
            </a:r>
            <a:r>
              <a:rPr lang="en-US" sz="2300" dirty="0" smtClean="0"/>
              <a:t>object is unlocked.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SCM Process : Change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029200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2300" dirty="0" smtClean="0">
                <a:solidFill>
                  <a:srgbClr val="FFFF00"/>
                </a:solidFill>
              </a:rPr>
              <a:t>Prior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to</a:t>
            </a:r>
            <a:r>
              <a:rPr lang="en-US" sz="2300" dirty="0" smtClean="0"/>
              <a:t> an </a:t>
            </a:r>
            <a:r>
              <a:rPr lang="en-US" sz="2300" dirty="0" smtClean="0">
                <a:solidFill>
                  <a:srgbClr val="FFFF00"/>
                </a:solidFill>
              </a:rPr>
              <a:t>SCI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becoming</a:t>
            </a:r>
            <a:r>
              <a:rPr lang="en-US" sz="2300" dirty="0" smtClean="0"/>
              <a:t> a </a:t>
            </a:r>
            <a:r>
              <a:rPr lang="en-US" sz="2300" dirty="0" smtClean="0">
                <a:solidFill>
                  <a:srgbClr val="FFFF00"/>
                </a:solidFill>
              </a:rPr>
              <a:t>baseline</a:t>
            </a:r>
            <a:r>
              <a:rPr lang="en-US" sz="2300" dirty="0" smtClean="0"/>
              <a:t>, only </a:t>
            </a:r>
            <a:r>
              <a:rPr lang="en-US" sz="2300" dirty="0" smtClean="0">
                <a:solidFill>
                  <a:srgbClr val="FFFF00"/>
                </a:solidFill>
              </a:rPr>
              <a:t>informal</a:t>
            </a:r>
            <a:r>
              <a:rPr lang="en-US" sz="2300" dirty="0" smtClean="0"/>
              <a:t> change </a:t>
            </a:r>
            <a:r>
              <a:rPr lang="en-US" sz="2300" dirty="0" smtClean="0">
                <a:solidFill>
                  <a:srgbClr val="FFFF00"/>
                </a:solidFill>
              </a:rPr>
              <a:t>control</a:t>
            </a:r>
            <a:r>
              <a:rPr lang="en-US" sz="2300" dirty="0" smtClean="0"/>
              <a:t> need be applied. </a:t>
            </a:r>
          </a:p>
          <a:p>
            <a:pPr algn="just">
              <a:spcAft>
                <a:spcPts val="600"/>
              </a:spcAft>
            </a:pPr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FF00"/>
                </a:solidFill>
              </a:rPr>
              <a:t>developer</a:t>
            </a:r>
            <a:r>
              <a:rPr lang="en-US" sz="2300" dirty="0" smtClean="0"/>
              <a:t> of the configuration object (SCI) in question may </a:t>
            </a:r>
            <a:r>
              <a:rPr lang="en-US" sz="2300" dirty="0" smtClean="0">
                <a:solidFill>
                  <a:srgbClr val="FFFF00"/>
                </a:solidFill>
              </a:rPr>
              <a:t>make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whatever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changes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are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justified</a:t>
            </a:r>
            <a:r>
              <a:rPr lang="en-US" sz="2300" dirty="0" smtClean="0"/>
              <a:t> by project and technical requirements (as long as changes do not affect broader system requirements that lie outside the </a:t>
            </a:r>
            <a:r>
              <a:rPr lang="en-US" sz="2300" dirty="0" smtClean="0">
                <a:solidFill>
                  <a:srgbClr val="FFFF00"/>
                </a:solidFill>
              </a:rPr>
              <a:t>developer's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scope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of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work</a:t>
            </a:r>
            <a:r>
              <a:rPr lang="en-US" sz="2300" dirty="0" smtClean="0"/>
              <a:t>). </a:t>
            </a:r>
          </a:p>
          <a:p>
            <a:pPr algn="just">
              <a:spcAft>
                <a:spcPts val="600"/>
              </a:spcAft>
            </a:pPr>
            <a:r>
              <a:rPr lang="en-US" sz="2300" dirty="0" smtClean="0"/>
              <a:t>Once the object has undergone </a:t>
            </a:r>
            <a:r>
              <a:rPr lang="en-US" sz="2300" dirty="0" smtClean="0">
                <a:solidFill>
                  <a:srgbClr val="FFFF00"/>
                </a:solidFill>
              </a:rPr>
              <a:t>formal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technical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review</a:t>
            </a:r>
            <a:r>
              <a:rPr lang="en-US" sz="2300" dirty="0" smtClean="0"/>
              <a:t> and has been approved, a </a:t>
            </a:r>
            <a:r>
              <a:rPr lang="en-US" sz="2300" dirty="0" smtClean="0">
                <a:solidFill>
                  <a:srgbClr val="FFFF00"/>
                </a:solidFill>
              </a:rPr>
              <a:t>baseline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is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created</a:t>
            </a:r>
            <a:r>
              <a:rPr lang="en-US" sz="2300" dirty="0" smtClean="0"/>
              <a:t>. </a:t>
            </a:r>
            <a:endParaRPr lang="en-US" sz="2300" dirty="0" smtClean="0"/>
          </a:p>
          <a:p>
            <a:pPr algn="just">
              <a:spcAft>
                <a:spcPts val="600"/>
              </a:spcAft>
            </a:pPr>
            <a:r>
              <a:rPr lang="en-US" sz="2300" dirty="0" smtClean="0"/>
              <a:t>Once </a:t>
            </a:r>
            <a:r>
              <a:rPr lang="en-US" sz="2300" dirty="0" smtClean="0"/>
              <a:t>an SCI becomes a baseline, project level change control is implemented. </a:t>
            </a:r>
            <a:r>
              <a:rPr lang="en-US" sz="2300" dirty="0" smtClean="0">
                <a:solidFill>
                  <a:srgbClr val="FFFF00"/>
                </a:solidFill>
              </a:rPr>
              <a:t>Now</a:t>
            </a:r>
            <a:r>
              <a:rPr lang="en-US" sz="2300" dirty="0" smtClean="0"/>
              <a:t>, </a:t>
            </a:r>
            <a:r>
              <a:rPr lang="en-US" sz="2300" dirty="0" smtClean="0">
                <a:solidFill>
                  <a:srgbClr val="FFFF00"/>
                </a:solidFill>
              </a:rPr>
              <a:t>to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make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a change</a:t>
            </a:r>
            <a:r>
              <a:rPr lang="en-US" sz="2300" dirty="0" smtClean="0"/>
              <a:t>, the developer must </a:t>
            </a:r>
            <a:r>
              <a:rPr lang="en-US" sz="2300" dirty="0" smtClean="0">
                <a:solidFill>
                  <a:srgbClr val="FFFF00"/>
                </a:solidFill>
              </a:rPr>
              <a:t>gain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approval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from</a:t>
            </a:r>
            <a:r>
              <a:rPr lang="en-US" sz="2300" dirty="0" smtClean="0"/>
              <a:t> the </a:t>
            </a:r>
            <a:r>
              <a:rPr lang="en-US" sz="2300" dirty="0" smtClean="0">
                <a:solidFill>
                  <a:srgbClr val="FFFF00"/>
                </a:solidFill>
              </a:rPr>
              <a:t>project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FF00"/>
                </a:solidFill>
              </a:rPr>
              <a:t>manager</a:t>
            </a:r>
            <a:r>
              <a:rPr lang="en-US" sz="2300" dirty="0" smtClean="0"/>
              <a:t> (if the change is "local") </a:t>
            </a:r>
            <a:r>
              <a:rPr lang="en-US" sz="2300" dirty="0" smtClean="0">
                <a:solidFill>
                  <a:srgbClr val="FFFF00"/>
                </a:solidFill>
              </a:rPr>
              <a:t>or</a:t>
            </a:r>
            <a:r>
              <a:rPr lang="en-US" sz="2300" dirty="0" smtClean="0"/>
              <a:t> from the </a:t>
            </a:r>
            <a:r>
              <a:rPr lang="en-US" sz="2300" dirty="0" smtClean="0">
                <a:solidFill>
                  <a:srgbClr val="FFFF00"/>
                </a:solidFill>
              </a:rPr>
              <a:t>CCA</a:t>
            </a:r>
            <a:r>
              <a:rPr lang="en-US" sz="2300" dirty="0" smtClean="0"/>
              <a:t> if the change affects other SCIs.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SCM Process : Change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211763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solidFill>
                  <a:srgbClr val="FFFF00"/>
                </a:solidFill>
              </a:rPr>
              <a:t>When the software product is released to customers, formal change control is instituted. </a:t>
            </a:r>
          </a:p>
          <a:p>
            <a:pPr algn="just"/>
            <a:r>
              <a:rPr lang="en-US" sz="2200" dirty="0" smtClean="0"/>
              <a:t>Depending </a:t>
            </a:r>
            <a:r>
              <a:rPr lang="en-US" sz="2200" dirty="0" smtClean="0"/>
              <a:t>on the size and character of a software project, the </a:t>
            </a:r>
            <a:r>
              <a:rPr lang="en-US" sz="2200" dirty="0" smtClean="0">
                <a:solidFill>
                  <a:srgbClr val="FFFF00"/>
                </a:solidFill>
              </a:rPr>
              <a:t>CCA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may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be</a:t>
            </a:r>
            <a:r>
              <a:rPr lang="en-US" sz="2200" dirty="0" smtClean="0"/>
              <a:t> composed of </a:t>
            </a:r>
            <a:r>
              <a:rPr lang="en-US" sz="2200" dirty="0" smtClean="0">
                <a:solidFill>
                  <a:srgbClr val="FFFF00"/>
                </a:solidFill>
              </a:rPr>
              <a:t>one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person—the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project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manager—or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a number of people </a:t>
            </a:r>
            <a:r>
              <a:rPr lang="en-US" sz="2200" dirty="0" smtClean="0"/>
              <a:t>(e.g., representatives from software, hardware, database engineering, support, marketing). 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FF00"/>
                </a:solidFill>
              </a:rPr>
              <a:t>role of the CCA </a:t>
            </a:r>
            <a:r>
              <a:rPr lang="en-US" sz="2200" dirty="0" smtClean="0"/>
              <a:t>is to take a global view, that is, to </a:t>
            </a:r>
            <a:r>
              <a:rPr lang="en-US" sz="2200" dirty="0" smtClean="0">
                <a:solidFill>
                  <a:srgbClr val="FFFF00"/>
                </a:solidFill>
              </a:rPr>
              <a:t>assess</a:t>
            </a:r>
            <a:r>
              <a:rPr lang="en-US" sz="2200" dirty="0" smtClean="0"/>
              <a:t> the </a:t>
            </a:r>
            <a:r>
              <a:rPr lang="en-US" sz="2200" dirty="0" smtClean="0">
                <a:solidFill>
                  <a:srgbClr val="FFFF00"/>
                </a:solidFill>
              </a:rPr>
              <a:t>impact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of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change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beyond</a:t>
            </a:r>
            <a:r>
              <a:rPr lang="en-US" sz="2200" dirty="0" smtClean="0"/>
              <a:t> the </a:t>
            </a:r>
            <a:r>
              <a:rPr lang="en-US" sz="2200" dirty="0" smtClean="0">
                <a:solidFill>
                  <a:srgbClr val="FFFF00"/>
                </a:solidFill>
              </a:rPr>
              <a:t>SCI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in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question</a:t>
            </a:r>
            <a:r>
              <a:rPr lang="en-US" sz="2200" dirty="0" smtClean="0"/>
              <a:t>. </a:t>
            </a:r>
          </a:p>
          <a:p>
            <a:pPr lvl="1" algn="just"/>
            <a:r>
              <a:rPr lang="en-US" sz="2000" dirty="0" smtClean="0"/>
              <a:t>How will the change affect hardware? </a:t>
            </a:r>
          </a:p>
          <a:p>
            <a:pPr lvl="1" algn="just"/>
            <a:r>
              <a:rPr lang="en-US" sz="2000" dirty="0" smtClean="0"/>
              <a:t>How will the change affect performance? </a:t>
            </a:r>
          </a:p>
          <a:p>
            <a:pPr lvl="1" algn="just"/>
            <a:r>
              <a:rPr lang="en-US" sz="2000" dirty="0" smtClean="0"/>
              <a:t>How will the change modify customer's perception of the product? </a:t>
            </a:r>
          </a:p>
          <a:p>
            <a:pPr lvl="1" algn="just"/>
            <a:r>
              <a:rPr lang="en-US" sz="2000" dirty="0" smtClean="0"/>
              <a:t>How will the change affect product quality and reliability? </a:t>
            </a:r>
          </a:p>
          <a:p>
            <a:pPr lvl="1" algn="just"/>
            <a:r>
              <a:rPr lang="en-US" sz="2000" dirty="0" smtClean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SCM Process :  Configuration Audit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IN" sz="2800" dirty="0" smtClean="0"/>
              <a:t>Even the most successful control mechanisms track a change only until an ECO is generated.</a:t>
            </a:r>
          </a:p>
          <a:p>
            <a:pPr algn="just">
              <a:spcAft>
                <a:spcPts val="600"/>
              </a:spcAft>
            </a:pPr>
            <a:r>
              <a:rPr lang="en-IN" sz="2800" dirty="0" smtClean="0"/>
              <a:t>How </a:t>
            </a:r>
            <a:r>
              <a:rPr lang="en-IN" sz="2800" dirty="0" smtClean="0">
                <a:solidFill>
                  <a:srgbClr val="FFFF00"/>
                </a:solidFill>
              </a:rPr>
              <a:t>ensure</a:t>
            </a:r>
            <a:r>
              <a:rPr lang="en-IN" sz="2800" dirty="0" smtClean="0"/>
              <a:t> that the </a:t>
            </a:r>
            <a:r>
              <a:rPr lang="en-IN" sz="2800" dirty="0" smtClean="0">
                <a:solidFill>
                  <a:srgbClr val="FFFF00"/>
                </a:solidFill>
              </a:rPr>
              <a:t>change</a:t>
            </a:r>
            <a:r>
              <a:rPr lang="en-IN" sz="2800" dirty="0" smtClean="0"/>
              <a:t> has been </a:t>
            </a:r>
            <a:r>
              <a:rPr lang="en-IN" sz="2800" dirty="0" smtClean="0">
                <a:solidFill>
                  <a:srgbClr val="FFFF00"/>
                </a:solidFill>
              </a:rPr>
              <a:t>properly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implemented</a:t>
            </a:r>
            <a:r>
              <a:rPr lang="en-IN" sz="2800" dirty="0" smtClean="0"/>
              <a:t> : </a:t>
            </a:r>
          </a:p>
          <a:p>
            <a:pPr lvl="1" algn="just">
              <a:spcAft>
                <a:spcPts val="600"/>
              </a:spcAft>
            </a:pPr>
            <a:r>
              <a:rPr lang="en-IN" sz="2800" dirty="0" smtClean="0">
                <a:solidFill>
                  <a:srgbClr val="FFFF00"/>
                </a:solidFill>
              </a:rPr>
              <a:t>Formal</a:t>
            </a:r>
            <a:r>
              <a:rPr lang="en-IN" sz="24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Technical</a:t>
            </a:r>
            <a:r>
              <a:rPr lang="en-IN" sz="24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Reviews</a:t>
            </a:r>
          </a:p>
          <a:p>
            <a:pPr lvl="1" algn="just">
              <a:spcAft>
                <a:spcPts val="600"/>
              </a:spcAft>
            </a:pPr>
            <a:r>
              <a:rPr lang="en-IN" sz="2800" dirty="0" smtClean="0">
                <a:solidFill>
                  <a:srgbClr val="FFFF00"/>
                </a:solidFill>
              </a:rPr>
              <a:t>The</a:t>
            </a:r>
            <a:r>
              <a:rPr lang="en-IN" sz="24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Software</a:t>
            </a:r>
            <a:r>
              <a:rPr lang="en-IN" sz="24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Configuration</a:t>
            </a:r>
            <a:r>
              <a:rPr lang="en-IN" sz="24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Audit</a:t>
            </a:r>
            <a:r>
              <a:rPr lang="en-IN" sz="2400" dirty="0" smtClean="0"/>
              <a:t>.</a:t>
            </a: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Software configuration management (SCM) is an </a:t>
            </a:r>
            <a:r>
              <a:rPr lang="en-US" dirty="0" smtClean="0">
                <a:solidFill>
                  <a:srgbClr val="FFFF00"/>
                </a:solidFill>
              </a:rPr>
              <a:t>umbrella</a:t>
            </a:r>
            <a:r>
              <a:rPr lang="en-US" dirty="0" smtClean="0"/>
              <a:t> activity that is applied throughout the software process. </a:t>
            </a:r>
          </a:p>
          <a:p>
            <a:pPr algn="just"/>
            <a:r>
              <a:rPr lang="en-US" dirty="0" smtClean="0"/>
              <a:t>Because change can occur at any time, SCM activities are developed to </a:t>
            </a:r>
          </a:p>
          <a:p>
            <a:pPr marL="86233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Identify change, </a:t>
            </a:r>
          </a:p>
          <a:p>
            <a:pPr marL="86233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Control change, </a:t>
            </a:r>
          </a:p>
          <a:p>
            <a:pPr marL="862330" lvl="1" indent="-514350">
              <a:buFont typeface="+mj-lt"/>
              <a:buAutoNum type="arabicPeriod"/>
            </a:pPr>
            <a:r>
              <a:rPr lang="en-US" dirty="0" smtClean="0"/>
              <a:t>Ensure that change is being </a:t>
            </a:r>
            <a:r>
              <a:rPr lang="en-US" dirty="0" smtClean="0">
                <a:solidFill>
                  <a:srgbClr val="FFFF00"/>
                </a:solidFill>
              </a:rPr>
              <a:t>properly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implemented</a:t>
            </a:r>
          </a:p>
          <a:p>
            <a:pPr marL="86233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Report</a:t>
            </a:r>
            <a:r>
              <a:rPr lang="en-US" dirty="0" smtClean="0"/>
              <a:t> changes </a:t>
            </a:r>
            <a:r>
              <a:rPr lang="en-US" dirty="0" smtClean="0">
                <a:solidFill>
                  <a:srgbClr val="FFFF0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others</a:t>
            </a:r>
            <a:r>
              <a:rPr lang="en-US" dirty="0" smtClean="0"/>
              <a:t> who may have an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SCM Process :  Configuration Audit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IN" dirty="0" smtClean="0">
                <a:solidFill>
                  <a:srgbClr val="FFFF00"/>
                </a:solidFill>
              </a:rPr>
              <a:t>Formal technical reviews </a:t>
            </a:r>
          </a:p>
          <a:p>
            <a:pPr lvl="1" algn="just">
              <a:spcAft>
                <a:spcPts val="600"/>
              </a:spcAft>
            </a:pPr>
            <a:r>
              <a:rPr lang="en-IN" dirty="0" smtClean="0"/>
              <a:t>The formal technical review </a:t>
            </a:r>
            <a:r>
              <a:rPr lang="en-IN" dirty="0" smtClean="0">
                <a:solidFill>
                  <a:srgbClr val="FFFF00"/>
                </a:solidFill>
              </a:rPr>
              <a:t>focuses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on</a:t>
            </a:r>
            <a:r>
              <a:rPr lang="en-IN" dirty="0" smtClean="0"/>
              <a:t> the </a:t>
            </a:r>
            <a:r>
              <a:rPr lang="en-IN" dirty="0" smtClean="0">
                <a:solidFill>
                  <a:srgbClr val="FFFF00"/>
                </a:solidFill>
              </a:rPr>
              <a:t>technical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correctness</a:t>
            </a:r>
            <a:r>
              <a:rPr lang="en-IN" dirty="0" smtClean="0"/>
              <a:t> of the configuration object that has been modified. </a:t>
            </a:r>
          </a:p>
          <a:p>
            <a:pPr lvl="1" algn="just">
              <a:spcAft>
                <a:spcPts val="600"/>
              </a:spcAft>
            </a:pPr>
            <a:r>
              <a:rPr lang="en-IN" dirty="0" smtClean="0"/>
              <a:t>The reviewers assess the SCI to determine </a:t>
            </a:r>
            <a:r>
              <a:rPr lang="en-IN" dirty="0" smtClean="0">
                <a:solidFill>
                  <a:srgbClr val="FFFF00"/>
                </a:solidFill>
              </a:rPr>
              <a:t>consistency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with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other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SCIs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FF00"/>
                </a:solidFill>
              </a:rPr>
              <a:t>omissions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FF00"/>
                </a:solidFill>
              </a:rPr>
              <a:t>or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potential side effects</a:t>
            </a:r>
            <a:r>
              <a:rPr lang="en-IN" dirty="0" smtClean="0"/>
              <a:t>. </a:t>
            </a:r>
          </a:p>
          <a:p>
            <a:pPr lvl="1" algn="just">
              <a:spcAft>
                <a:spcPts val="600"/>
              </a:spcAft>
            </a:pPr>
            <a:r>
              <a:rPr lang="en-IN" dirty="0" smtClean="0"/>
              <a:t>A formal technical review should be conducted </a:t>
            </a:r>
            <a:r>
              <a:rPr lang="en-IN" dirty="0" smtClean="0">
                <a:solidFill>
                  <a:srgbClr val="FFFF00"/>
                </a:solidFill>
              </a:rPr>
              <a:t>for all but the most trivial changes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SCM Process :  Configuration Audit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2999"/>
          </a:xfrm>
        </p:spPr>
        <p:txBody>
          <a:bodyPr>
            <a:normAutofit fontScale="62500" lnSpcReduction="20000"/>
          </a:bodyPr>
          <a:lstStyle/>
          <a:p>
            <a:pPr algn="just">
              <a:spcAft>
                <a:spcPts val="600"/>
              </a:spcAft>
            </a:pPr>
            <a:r>
              <a:rPr lang="en-IN" sz="3400" dirty="0" smtClean="0">
                <a:solidFill>
                  <a:srgbClr val="FFFF00"/>
                </a:solidFill>
              </a:rPr>
              <a:t>A </a:t>
            </a:r>
            <a:r>
              <a:rPr lang="en-IN" sz="3400" dirty="0" smtClean="0">
                <a:solidFill>
                  <a:srgbClr val="FFFF00"/>
                </a:solidFill>
              </a:rPr>
              <a:t>software configuration audit complements the formal technical review by assessing a configuration object for characteristics that are generally not considered during review. </a:t>
            </a:r>
            <a:endParaRPr lang="en-IN" sz="3400" dirty="0" smtClean="0">
              <a:solidFill>
                <a:srgbClr val="FFFF00"/>
              </a:solidFill>
            </a:endParaRPr>
          </a:p>
          <a:p>
            <a:pPr algn="just">
              <a:spcAft>
                <a:spcPts val="600"/>
              </a:spcAft>
            </a:pPr>
            <a:endParaRPr lang="en-IN" dirty="0" smtClean="0"/>
          </a:p>
          <a:p>
            <a:pPr algn="just">
              <a:spcAft>
                <a:spcPts val="600"/>
              </a:spcAft>
            </a:pPr>
            <a:r>
              <a:rPr lang="en-IN" dirty="0" smtClean="0"/>
              <a:t>The </a:t>
            </a:r>
            <a:r>
              <a:rPr lang="en-IN" dirty="0" smtClean="0">
                <a:solidFill>
                  <a:srgbClr val="FFFF00"/>
                </a:solidFill>
              </a:rPr>
              <a:t>audit asks and answers the following questions</a:t>
            </a:r>
            <a:r>
              <a:rPr lang="en-IN" dirty="0" smtClean="0"/>
              <a:t>:</a:t>
            </a:r>
          </a:p>
          <a:p>
            <a:pPr marL="557276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/>
              <a:t>Has the change specified in the ECO been made? Have any additional modifications been incorporated?</a:t>
            </a:r>
          </a:p>
          <a:p>
            <a:pPr marL="557276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/>
              <a:t>Has a formal technical review been conducted to assess technical correctness? </a:t>
            </a:r>
          </a:p>
          <a:p>
            <a:pPr marL="557276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/>
              <a:t>Has the software process been followed and have software engineering standards been properly applied?</a:t>
            </a:r>
          </a:p>
          <a:p>
            <a:pPr marL="557276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/>
              <a:t>Has the change been "highlighted" in the SCI? Have the change date and change author been specified? Do the attributes of the configuration object reflect the change?</a:t>
            </a:r>
          </a:p>
          <a:p>
            <a:pPr marL="557276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/>
              <a:t>Have SCM procedures for noting the change, recording it, and reporting it been followed?</a:t>
            </a:r>
          </a:p>
          <a:p>
            <a:pPr marL="557276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IN" dirty="0" smtClean="0"/>
              <a:t>Have all related SCIs been properly updated?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SCM Process :  Configuration Audit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When SCM is a formal activity, the SCM audit is conducted separately by the quality assurance group. </a:t>
            </a:r>
          </a:p>
          <a:p>
            <a:r>
              <a:rPr lang="en-IN" sz="2800" dirty="0" smtClean="0"/>
              <a:t>Otherwise, the audit questions are asked as part of a formal technical review.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SCM Process : 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Configuration status reporting (or status accounting) is an SCM task that answers the following questions: </a:t>
            </a:r>
          </a:p>
          <a:p>
            <a:pPr lvl="1"/>
            <a:r>
              <a:rPr lang="en-IN" dirty="0" smtClean="0">
                <a:solidFill>
                  <a:srgbClr val="FFFF00"/>
                </a:solidFill>
              </a:rPr>
              <a:t>What happened? </a:t>
            </a:r>
          </a:p>
          <a:p>
            <a:pPr lvl="1"/>
            <a:r>
              <a:rPr lang="en-IN" dirty="0" smtClean="0">
                <a:solidFill>
                  <a:srgbClr val="FFFF00"/>
                </a:solidFill>
              </a:rPr>
              <a:t>Who did it? </a:t>
            </a:r>
          </a:p>
          <a:p>
            <a:pPr lvl="1"/>
            <a:r>
              <a:rPr lang="en-IN" dirty="0" smtClean="0">
                <a:solidFill>
                  <a:srgbClr val="FFFF00"/>
                </a:solidFill>
              </a:rPr>
              <a:t>When did it happen? </a:t>
            </a:r>
          </a:p>
          <a:p>
            <a:pPr lvl="1"/>
            <a:r>
              <a:rPr lang="en-IN" dirty="0" smtClean="0">
                <a:solidFill>
                  <a:srgbClr val="FFFF00"/>
                </a:solidFill>
              </a:rPr>
              <a:t>What else will be affected?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SCM Process : 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spcAft>
                <a:spcPts val="600"/>
              </a:spcAft>
            </a:pPr>
            <a:r>
              <a:rPr lang="en-IN" dirty="0" smtClean="0">
                <a:solidFill>
                  <a:srgbClr val="FFFF00"/>
                </a:solidFill>
              </a:rPr>
              <a:t>Each time an SCI is assigned new or updated identification</a:t>
            </a:r>
            <a:r>
              <a:rPr lang="en-IN" dirty="0" smtClean="0"/>
              <a:t>, a configuration status reporting (CSR) entry is made. </a:t>
            </a:r>
          </a:p>
          <a:p>
            <a:pPr algn="just">
              <a:spcAft>
                <a:spcPts val="600"/>
              </a:spcAft>
            </a:pPr>
            <a:r>
              <a:rPr lang="en-IN" dirty="0" smtClean="0">
                <a:solidFill>
                  <a:srgbClr val="FFFF00"/>
                </a:solidFill>
              </a:rPr>
              <a:t>Each time a change is approved by the CCA (i.e., an ECO is issued)</a:t>
            </a:r>
            <a:r>
              <a:rPr lang="en-IN" dirty="0" smtClean="0"/>
              <a:t>, a CSR entry is made. </a:t>
            </a:r>
          </a:p>
          <a:p>
            <a:pPr algn="just">
              <a:spcAft>
                <a:spcPts val="600"/>
              </a:spcAft>
            </a:pPr>
            <a:r>
              <a:rPr lang="en-IN" dirty="0" smtClean="0">
                <a:solidFill>
                  <a:srgbClr val="FFFF00"/>
                </a:solidFill>
              </a:rPr>
              <a:t>Each time a configuration audit is conducted</a:t>
            </a:r>
            <a:r>
              <a:rPr lang="en-IN" dirty="0" smtClean="0"/>
              <a:t>, the results are reported as part of the CSR task. </a:t>
            </a:r>
          </a:p>
          <a:p>
            <a:pPr algn="just">
              <a:spcAft>
                <a:spcPts val="600"/>
              </a:spcAft>
            </a:pPr>
            <a:r>
              <a:rPr lang="en-IN" dirty="0" smtClean="0"/>
              <a:t>Configuration status reporting </a:t>
            </a:r>
            <a:r>
              <a:rPr lang="en-IN" dirty="0" smtClean="0">
                <a:solidFill>
                  <a:srgbClr val="FFFF00"/>
                </a:solidFill>
              </a:rPr>
              <a:t>plays</a:t>
            </a:r>
            <a:r>
              <a:rPr lang="en-IN" dirty="0" smtClean="0"/>
              <a:t> a </a:t>
            </a:r>
            <a:r>
              <a:rPr lang="en-IN" dirty="0" smtClean="0">
                <a:solidFill>
                  <a:srgbClr val="FFFF00"/>
                </a:solidFill>
              </a:rPr>
              <a:t>vital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role</a:t>
            </a:r>
            <a:r>
              <a:rPr lang="en-IN" dirty="0" smtClean="0"/>
              <a:t> in the success of a large software development project, </a:t>
            </a:r>
            <a:r>
              <a:rPr lang="en-IN" dirty="0" smtClean="0">
                <a:solidFill>
                  <a:srgbClr val="FFFF00"/>
                </a:solidFill>
              </a:rPr>
              <a:t>when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many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people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are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FF00"/>
                </a:solidFill>
              </a:rPr>
              <a:t>involved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Follow CM to “Avoid costly confusions”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Baseline</a:t>
            </a:r>
            <a:r>
              <a:rPr lang="en-US" smtClean="0"/>
              <a:t> </a:t>
            </a:r>
            <a:r>
              <a:rPr lang="en-US" sz="3200" smtClean="0"/>
              <a:t>- Basic Change Process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spcBef>
                <a:spcPct val="5000"/>
              </a:spcBef>
              <a:buSzTx/>
              <a:buFont typeface="Wingdings" pitchFamily="2" charset="2"/>
              <a:buAutoNum type="arabicPeriod"/>
            </a:pPr>
            <a:r>
              <a:rPr lang="en-US" sz="2400" smtClean="0"/>
              <a:t>Change Request is made</a:t>
            </a:r>
          </a:p>
          <a:p>
            <a:pPr marL="533400" indent="-533400">
              <a:spcBef>
                <a:spcPct val="5000"/>
              </a:spcBef>
              <a:buSzTx/>
              <a:buFont typeface="Wingdings" pitchFamily="2" charset="2"/>
              <a:buAutoNum type="arabicPeriod"/>
            </a:pPr>
            <a:r>
              <a:rPr lang="en-US" sz="2400" smtClean="0"/>
              <a:t>Request is Approved or Denied</a:t>
            </a:r>
          </a:p>
          <a:p>
            <a:pPr marL="533400" indent="-533400">
              <a:spcBef>
                <a:spcPct val="5000"/>
              </a:spcBef>
              <a:buSzTx/>
              <a:buFont typeface="Wingdings" pitchFamily="2" charset="2"/>
              <a:buAutoNum type="arabicPeriod"/>
            </a:pPr>
            <a:r>
              <a:rPr lang="en-US" sz="2400" smtClean="0"/>
              <a:t>"Check Out" the item(s)</a:t>
            </a:r>
          </a:p>
          <a:p>
            <a:pPr marL="533400" indent="-533400">
              <a:spcBef>
                <a:spcPct val="5000"/>
              </a:spcBef>
              <a:buSzTx/>
              <a:buFont typeface="Wingdings" pitchFamily="2" charset="2"/>
              <a:buAutoNum type="arabicPeriod"/>
            </a:pPr>
            <a:r>
              <a:rPr lang="en-US" sz="2400" smtClean="0"/>
              <a:t>Make Changes</a:t>
            </a:r>
          </a:p>
          <a:p>
            <a:pPr marL="533400" indent="-533400">
              <a:spcBef>
                <a:spcPct val="5000"/>
              </a:spcBef>
              <a:buSzTx/>
              <a:buFont typeface="Wingdings" pitchFamily="2" charset="2"/>
              <a:buAutoNum type="arabicPeriod"/>
            </a:pPr>
            <a:r>
              <a:rPr lang="en-US" sz="2400" smtClean="0"/>
              <a:t>Testing or Reviews</a:t>
            </a:r>
          </a:p>
          <a:p>
            <a:pPr marL="1714500" lvl="3" indent="-342900">
              <a:spcBef>
                <a:spcPct val="5000"/>
              </a:spcBef>
              <a:buSzTx/>
              <a:buFont typeface="Wingdings" pitchFamily="2" charset="2"/>
              <a:buChar char=""/>
            </a:pPr>
            <a:r>
              <a:rPr lang="en-US" sz="1600" smtClean="0"/>
              <a:t>formal review of design changes,</a:t>
            </a:r>
          </a:p>
          <a:p>
            <a:pPr marL="1714500" lvl="3" indent="-342900">
              <a:spcBef>
                <a:spcPct val="5000"/>
              </a:spcBef>
              <a:buSzTx/>
              <a:buFont typeface="Wingdings" pitchFamily="2" charset="2"/>
              <a:buChar char=""/>
            </a:pPr>
            <a:r>
              <a:rPr lang="en-US" sz="1600" smtClean="0"/>
              <a:t>regression testing of modules, etc</a:t>
            </a:r>
          </a:p>
          <a:p>
            <a:pPr marL="533400" indent="-533400">
              <a:spcBef>
                <a:spcPct val="5000"/>
              </a:spcBef>
              <a:buSzTx/>
              <a:buFont typeface="Wingdings" pitchFamily="2" charset="2"/>
              <a:buAutoNum type="arabicPeriod"/>
            </a:pPr>
            <a:r>
              <a:rPr lang="en-US" sz="2400" smtClean="0"/>
              <a:t>Review the Change Order</a:t>
            </a:r>
          </a:p>
          <a:p>
            <a:pPr marL="533400" indent="-533400">
              <a:spcBef>
                <a:spcPct val="5000"/>
              </a:spcBef>
              <a:buSzTx/>
              <a:buFont typeface="Wingdings" pitchFamily="2" charset="2"/>
              <a:buAutoNum type="arabicPeriod"/>
            </a:pPr>
            <a:r>
              <a:rPr lang="en-US" sz="2400" smtClean="0"/>
              <a:t>Notify all Dependencies</a:t>
            </a:r>
          </a:p>
          <a:p>
            <a:pPr marL="1714500" lvl="3" indent="-342900">
              <a:spcBef>
                <a:spcPct val="5000"/>
              </a:spcBef>
              <a:buSzTx/>
              <a:buFont typeface="Wingdings" pitchFamily="2" charset="2"/>
              <a:buChar char=""/>
            </a:pPr>
            <a:r>
              <a:rPr lang="en-US" sz="1600" smtClean="0"/>
              <a:t>when baseline change will occur</a:t>
            </a:r>
          </a:p>
          <a:p>
            <a:pPr marL="1714500" lvl="3" indent="-342900">
              <a:spcBef>
                <a:spcPct val="5000"/>
              </a:spcBef>
              <a:buSzTx/>
              <a:buFont typeface="Wingdings" pitchFamily="2" charset="2"/>
              <a:buChar char=""/>
            </a:pPr>
            <a:r>
              <a:rPr lang="en-US" sz="1600" smtClean="0"/>
              <a:t>what changes were made to baseline</a:t>
            </a:r>
          </a:p>
          <a:p>
            <a:pPr marL="533400" indent="-533400">
              <a:spcBef>
                <a:spcPct val="5000"/>
              </a:spcBef>
              <a:buSzTx/>
              <a:buFont typeface="Wingdings" pitchFamily="2" charset="2"/>
              <a:buAutoNum type="arabicPeriod"/>
            </a:pPr>
            <a:r>
              <a:rPr lang="en-US" sz="2400" smtClean="0"/>
              <a:t>"Check In" the new baseline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Template</a:t>
            </a:r>
            <a:r>
              <a:rPr lang="en-US" sz="3200" smtClean="0"/>
              <a:t> </a:t>
            </a:r>
            <a:r>
              <a:rPr lang="en-US" sz="2800" smtClean="0"/>
              <a:t>for Baseline Change Requests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Name, Date, yadda yadda</a:t>
            </a:r>
          </a:p>
          <a:p>
            <a:r>
              <a:rPr lang="en-US" smtClean="0"/>
              <a:t>Type of change</a:t>
            </a:r>
          </a:p>
          <a:p>
            <a:r>
              <a:rPr lang="en-US" smtClean="0"/>
              <a:t>Goal of making the change</a:t>
            </a:r>
          </a:p>
          <a:p>
            <a:r>
              <a:rPr lang="en-US" smtClean="0"/>
              <a:t>Priority / Urgency</a:t>
            </a:r>
          </a:p>
          <a:p>
            <a:r>
              <a:rPr lang="en-US" smtClean="0"/>
              <a:t>Detailed description of the changes</a:t>
            </a:r>
          </a:p>
          <a:p>
            <a:r>
              <a:rPr lang="en-US" smtClean="0"/>
              <a:t>Expected Effects</a:t>
            </a:r>
          </a:p>
          <a:p>
            <a:r>
              <a:rPr lang="en-US" smtClean="0"/>
              <a:t>Timetable for making changes, testing, release,</a:t>
            </a:r>
          </a:p>
          <a:p>
            <a:r>
              <a:rPr lang="en-US" smtClean="0"/>
              <a:t>Estimated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CM Audits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smtClean="0"/>
              <a:t>% of unapproved changes</a:t>
            </a:r>
          </a:p>
          <a:p>
            <a:pPr>
              <a:spcBef>
                <a:spcPct val="50000"/>
              </a:spcBef>
            </a:pPr>
            <a:r>
              <a:rPr lang="en-US" smtClean="0"/>
              <a:t>% of Change Orders completed on schedule</a:t>
            </a:r>
          </a:p>
          <a:p>
            <a:pPr>
              <a:spcBef>
                <a:spcPct val="50000"/>
              </a:spcBef>
            </a:pPr>
            <a:r>
              <a:rPr lang="en-US" smtClean="0"/>
              <a:t>% of affected Configuration Items that were not checked</a:t>
            </a:r>
          </a:p>
          <a:p>
            <a:pPr>
              <a:spcBef>
                <a:spcPct val="50000"/>
              </a:spcBef>
            </a:pPr>
            <a:r>
              <a:rPr lang="en-US" smtClean="0"/>
              <a:t>% of properly documented Configuration Items</a:t>
            </a:r>
          </a:p>
          <a:p>
            <a:pPr>
              <a:spcBef>
                <a:spcPct val="50000"/>
              </a:spcBef>
            </a:pPr>
            <a:r>
              <a:rPr lang="en-US" smtClean="0"/>
              <a:t>number of CM Process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Question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/>
              </a:buClr>
            </a:pPr>
            <a:r>
              <a:rPr lang="en-US" sz="3200" b="1" smtClean="0">
                <a:solidFill>
                  <a:schemeClr val="folHlink"/>
                </a:solidFill>
              </a:rPr>
              <a:t>How do we keep track of all these versions, dependencies among components, approval records, etc. etc. etc., and still assure quality?</a:t>
            </a:r>
          </a:p>
          <a:p>
            <a:pPr>
              <a:spcBef>
                <a:spcPct val="45000"/>
              </a:spcBef>
              <a:buClr>
                <a:schemeClr val="bg2"/>
              </a:buClr>
            </a:pPr>
            <a:r>
              <a:rPr lang="en-US" sz="3200" smtClean="0"/>
              <a:t>Have a Sound CM </a:t>
            </a:r>
            <a:r>
              <a:rPr lang="en-US" sz="3200" b="1" smtClean="0"/>
              <a:t>Procedure</a:t>
            </a:r>
          </a:p>
          <a:p>
            <a:pPr>
              <a:spcBef>
                <a:spcPct val="45000"/>
              </a:spcBef>
              <a:buClr>
                <a:schemeClr val="bg2"/>
              </a:buClr>
            </a:pPr>
            <a:r>
              <a:rPr lang="en-US" sz="3200" smtClean="0"/>
              <a:t>Use Good CM </a:t>
            </a:r>
            <a:r>
              <a:rPr lang="en-US" sz="3200" b="1" smtClean="0"/>
              <a:t>Tools</a:t>
            </a:r>
          </a:p>
        </p:txBody>
      </p:sp>
      <p:pic>
        <p:nvPicPr>
          <p:cNvPr id="16388" name="Picture 4" descr="MCj0311778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7775" y="152400"/>
            <a:ext cx="13303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000" dirty="0" smtClean="0"/>
              <a:t>“</a:t>
            </a:r>
            <a:r>
              <a:rPr lang="en-US" sz="4000" dirty="0" smtClean="0">
                <a:solidFill>
                  <a:srgbClr val="FFFF00"/>
                </a:solidFill>
              </a:rPr>
              <a:t> If you don’t control change, it controls you. </a:t>
            </a:r>
            <a:r>
              <a:rPr lang="en-US" sz="4000" dirty="0" smtClean="0"/>
              <a:t>”</a:t>
            </a:r>
            <a:r>
              <a:rPr lang="en-US" dirty="0" smtClean="0"/>
              <a:t> </a:t>
            </a:r>
          </a:p>
          <a:p>
            <a:pPr algn="ctr">
              <a:buNone/>
            </a:pPr>
            <a:endParaRPr lang="en-US" dirty="0" smtClean="0"/>
          </a:p>
          <a:p>
            <a:pPr algn="just"/>
            <a:r>
              <a:rPr lang="en-US" dirty="0" smtClean="0"/>
              <a:t>A stream of uncontrolled changes may turn a well-run software project into chaos. </a:t>
            </a:r>
          </a:p>
          <a:p>
            <a:pPr algn="just"/>
            <a:r>
              <a:rPr lang="en-US" dirty="0" smtClean="0"/>
              <a:t>SCM is an essential part of good project management and solid software engineering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CM Plan </a:t>
            </a:r>
            <a:r>
              <a:rPr lang="en-US" sz="3200" smtClean="0">
                <a:solidFill>
                  <a:schemeClr val="tx1"/>
                </a:solidFill>
              </a:rPr>
              <a:t>- Format</a:t>
            </a:r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763"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/>
              <a:t>1.  Introduction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a) purpose   b) scope   c) definitions and acronyms   d) references</a:t>
            </a:r>
          </a:p>
          <a:p>
            <a:pPr marL="0" indent="4763"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/>
              <a:t>2.  Management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a) organization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b) SCM responsibilities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c) interface control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d) SCMP implementation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e) policies, directives, procedures </a:t>
            </a:r>
            <a:r>
              <a:rPr lang="en-US" sz="1400" smtClean="0"/>
              <a:t>(naming conventions, version designations, problem report process)</a:t>
            </a:r>
          </a:p>
          <a:p>
            <a:pPr marL="0" indent="4763"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/>
              <a:t>3.  SCM Activities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a) configuration identification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b) configuration control </a:t>
            </a:r>
            <a:r>
              <a:rPr lang="en-US" sz="1400" smtClean="0"/>
              <a:t>(change history, review authority, read/write control, member identification)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c) configuration status accounting </a:t>
            </a:r>
            <a:r>
              <a:rPr lang="en-US" sz="1400" smtClean="0"/>
              <a:t>(status of requests, status of approved changes, …)</a:t>
            </a:r>
          </a:p>
          <a:p>
            <a:pPr marL="747713" lvl="1">
              <a:spcBef>
                <a:spcPct val="0"/>
              </a:spcBef>
              <a:buFontTx/>
              <a:buNone/>
            </a:pPr>
            <a:r>
              <a:rPr lang="en-US" sz="1600" b="1" smtClean="0"/>
              <a:t>d) audits and reviews</a:t>
            </a:r>
          </a:p>
          <a:p>
            <a:pPr marL="0" indent="4763"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/>
              <a:t>4.  Tools, Techniques, and Methodologies</a:t>
            </a:r>
          </a:p>
          <a:p>
            <a:pPr marL="0" indent="4763"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/>
              <a:t>5.  Supplier Control</a:t>
            </a:r>
          </a:p>
          <a:p>
            <a:pPr marL="0" indent="4763"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/>
              <a:t>6.  Records Collection and Retention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070350" y="1676400"/>
            <a:ext cx="4845050" cy="9159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According to</a:t>
            </a:r>
          </a:p>
          <a:p>
            <a:pPr algn="ctr"/>
            <a:r>
              <a:rPr lang="en-US" b="1" u="sng">
                <a:solidFill>
                  <a:schemeClr val="bg2"/>
                </a:solidFill>
              </a:rPr>
              <a:t>IEEE Standard 828</a:t>
            </a:r>
            <a:r>
              <a:rPr lang="en-US" b="1">
                <a:solidFill>
                  <a:schemeClr val="bg2"/>
                </a:solidFill>
              </a:rPr>
              <a:t> - standard for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Software Configuration Management Plans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IEEE 1042</a:t>
            </a:r>
            <a:br>
              <a:rPr lang="en-US" sz="3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smtClean="0">
                <a:solidFill>
                  <a:schemeClr val="tx1"/>
                </a:solidFill>
              </a:rPr>
              <a:t>Guide to Software Configuration Management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Defines </a:t>
            </a:r>
            <a:r>
              <a:rPr lang="en-US" b="1" u="sng" smtClean="0"/>
              <a:t>terms</a:t>
            </a:r>
            <a:r>
              <a:rPr lang="en-US" smtClean="0"/>
              <a:t>, such as baseline and version</a:t>
            </a:r>
          </a:p>
          <a:p>
            <a:pPr>
              <a:spcBef>
                <a:spcPct val="40000"/>
              </a:spcBef>
            </a:pPr>
            <a:r>
              <a:rPr lang="en-US" smtClean="0"/>
              <a:t>Discusses configuration management as a management discipline and its </a:t>
            </a:r>
            <a:r>
              <a:rPr lang="en-US" b="1" u="sng" smtClean="0"/>
              <a:t>role</a:t>
            </a:r>
            <a:r>
              <a:rPr lang="en-US" smtClean="0"/>
              <a:t> in the engineering process</a:t>
            </a:r>
          </a:p>
          <a:p>
            <a:pPr>
              <a:spcBef>
                <a:spcPct val="40000"/>
              </a:spcBef>
            </a:pPr>
            <a:r>
              <a:rPr lang="en-US" smtClean="0"/>
              <a:t>Includes </a:t>
            </a:r>
            <a:r>
              <a:rPr lang="en-US" b="1" u="sng" smtClean="0"/>
              <a:t>checklists</a:t>
            </a:r>
            <a:r>
              <a:rPr lang="en-US" smtClean="0"/>
              <a:t> of issues for sections of the SCMP (IEEE Std 828)</a:t>
            </a:r>
          </a:p>
          <a:p>
            <a:pPr>
              <a:spcBef>
                <a:spcPct val="40000"/>
              </a:spcBef>
            </a:pPr>
            <a:r>
              <a:rPr lang="en-US" smtClean="0"/>
              <a:t>Includes four complete </a:t>
            </a:r>
            <a:r>
              <a:rPr lang="en-US" b="1" u="sng" smtClean="0"/>
              <a:t>examples</a:t>
            </a:r>
            <a:r>
              <a:rPr lang="en-US" smtClean="0"/>
              <a:t> of SCMPs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CM Tools</a:t>
            </a:r>
            <a:r>
              <a:rPr lang="en-US" smtClean="0"/>
              <a:t> </a:t>
            </a:r>
            <a:r>
              <a:rPr lang="en-US" sz="3200" smtClean="0"/>
              <a:t>- Necessary Features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9088" indent="-319088">
              <a:buFont typeface="Wingdings" pitchFamily="2" charset="2"/>
              <a:buChar char=""/>
            </a:pPr>
            <a:r>
              <a:rPr lang="en-US" sz="2400" smtClean="0"/>
              <a:t>Dependency Tracking!!!</a:t>
            </a:r>
          </a:p>
          <a:p>
            <a:pPr marL="319088" indent="-319088">
              <a:buFont typeface="Wingdings" pitchFamily="2" charset="2"/>
              <a:buChar char=""/>
            </a:pPr>
            <a:r>
              <a:rPr lang="en-US" sz="2400" smtClean="0"/>
              <a:t>Audit Trails!!!</a:t>
            </a:r>
          </a:p>
          <a:p>
            <a:pPr marL="319088" indent="-319088">
              <a:buFont typeface="Wingdings" pitchFamily="2" charset="2"/>
              <a:buChar char=""/>
            </a:pPr>
            <a:r>
              <a:rPr lang="en-US" sz="2400" smtClean="0"/>
              <a:t>Reporting of Changes</a:t>
            </a:r>
          </a:p>
          <a:p>
            <a:pPr marL="319088" indent="-319088">
              <a:buFont typeface="Wingdings" pitchFamily="2" charset="2"/>
              <a:buChar char=""/>
            </a:pPr>
            <a:r>
              <a:rPr lang="en-US" sz="2400" smtClean="0"/>
              <a:t>Supports the Change Rules</a:t>
            </a:r>
          </a:p>
          <a:p>
            <a:pPr marL="319088" indent="-319088">
              <a:buFont typeface="Wingdings" pitchFamily="2" charset="2"/>
              <a:buChar char=""/>
            </a:pPr>
            <a:r>
              <a:rPr lang="en-US" sz="2400" smtClean="0"/>
              <a:t>Versioning</a:t>
            </a:r>
          </a:p>
          <a:p>
            <a:pPr marL="319088" indent="-319088">
              <a:buFont typeface="Wingdings" pitchFamily="2" charset="2"/>
              <a:buChar char=""/>
            </a:pPr>
            <a:r>
              <a:rPr lang="en-US" sz="2400" smtClean="0"/>
              <a:t>Requirements Tracing</a:t>
            </a:r>
          </a:p>
          <a:p>
            <a:pPr marL="319088" indent="-319088">
              <a:buFont typeface="Wingdings" pitchFamily="2" charset="2"/>
              <a:buChar char=""/>
            </a:pPr>
            <a:r>
              <a:rPr lang="en-US" sz="2400" smtClean="0"/>
              <a:t>Repository arranged as "basic objects" and "aggregate objects"</a:t>
            </a:r>
          </a:p>
          <a:p>
            <a:pPr marL="319088" indent="-319088">
              <a:buFont typeface="Wingdings" pitchFamily="2" charset="2"/>
              <a:buChar char=""/>
            </a:pPr>
            <a:r>
              <a:rPr lang="en-US" sz="2400" smtClean="0"/>
              <a:t>Supports both Linear evolution and Trees</a:t>
            </a:r>
          </a:p>
        </p:txBody>
      </p:sp>
      <p:pic>
        <p:nvPicPr>
          <p:cNvPr id="19460" name="Picture 5" descr="MCj023162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590800"/>
            <a:ext cx="2495550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Closely Related Topic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 fontAlgn="auto">
              <a:spcBef>
                <a:spcPts val="58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b="1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Controlled Document</a:t>
            </a:r>
            <a:r>
              <a:rPr lang="en-US" smtClean="0"/>
              <a:t> - a document that is currently vital or may become vital for development and maintenance.</a:t>
            </a:r>
          </a:p>
          <a:p>
            <a:pPr marL="320040" indent="-320040" algn="r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smtClean="0"/>
              <a:t>Galin page 389</a:t>
            </a:r>
          </a:p>
          <a:p>
            <a:pPr marL="320040" indent="-320040" fontAlgn="auto">
              <a:spcBef>
                <a:spcPts val="580"/>
              </a:spcBef>
              <a:spcAft>
                <a:spcPts val="0"/>
              </a:spcAft>
              <a:buFont typeface="Wingdings"/>
              <a:buChar char=""/>
              <a:defRPr/>
            </a:pPr>
            <a:endParaRPr lang="en-US" smtClean="0"/>
          </a:p>
          <a:p>
            <a:pPr marL="320040" indent="-320040" fontAlgn="auto">
              <a:spcBef>
                <a:spcPts val="58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/>
              <a:t>Hence, its preparation and storage is an  SQA 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Controlled Document </a:t>
            </a:r>
            <a:b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QA Procedure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/>
              <a:t>Definition of the list of Controlled Documents</a:t>
            </a:r>
          </a:p>
          <a:p>
            <a:pPr>
              <a:spcBef>
                <a:spcPct val="50000"/>
              </a:spcBef>
            </a:pPr>
            <a:r>
              <a:rPr lang="en-US" smtClean="0"/>
              <a:t>Document preparation requirements</a:t>
            </a:r>
          </a:p>
          <a:p>
            <a:pPr>
              <a:spcBef>
                <a:spcPct val="50000"/>
              </a:spcBef>
            </a:pPr>
            <a:r>
              <a:rPr lang="en-US" smtClean="0"/>
              <a:t>Document approval requirements</a:t>
            </a:r>
          </a:p>
          <a:p>
            <a:pPr>
              <a:spcBef>
                <a:spcPct val="50000"/>
              </a:spcBef>
            </a:pPr>
            <a:r>
              <a:rPr lang="en-US" smtClean="0"/>
              <a:t>Document storage, retrieval, and versioning</a:t>
            </a:r>
          </a:p>
          <a:p>
            <a:pPr algn="r">
              <a:buFont typeface="Wingdings" pitchFamily="2" charset="2"/>
              <a:buNone/>
            </a:pPr>
            <a:r>
              <a:rPr lang="en-US" sz="1800" smtClean="0"/>
              <a:t>Galin page 391</a:t>
            </a:r>
          </a:p>
          <a:p>
            <a:pPr>
              <a:spcBef>
                <a:spcPct val="50000"/>
              </a:spcBef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 Changes?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9088" indent="-319088">
              <a:buFont typeface="Wingdings" pitchFamily="2" charset="2"/>
              <a:buChar char=""/>
            </a:pPr>
            <a:r>
              <a:rPr lang="en-US" b="1" smtClean="0"/>
              <a:t>Software Code</a:t>
            </a:r>
          </a:p>
          <a:p>
            <a:pPr marL="319088" indent="-319088">
              <a:buFont typeface="Wingdings" pitchFamily="2" charset="2"/>
              <a:buChar char=""/>
            </a:pPr>
            <a:r>
              <a:rPr lang="en-US" b="1" smtClean="0"/>
              <a:t>Data</a:t>
            </a:r>
          </a:p>
          <a:p>
            <a:pPr lvl="2">
              <a:buFont typeface="Wingdings" pitchFamily="2" charset="2"/>
              <a:buChar char=""/>
            </a:pPr>
            <a:r>
              <a:rPr lang="en-US" b="1" smtClean="0"/>
              <a:t>test data</a:t>
            </a:r>
          </a:p>
          <a:p>
            <a:pPr lvl="2">
              <a:buFont typeface="Wingdings" pitchFamily="2" charset="2"/>
              <a:buChar char=""/>
            </a:pPr>
            <a:r>
              <a:rPr lang="en-US" b="1" smtClean="0"/>
              <a:t>database files</a:t>
            </a:r>
          </a:p>
          <a:p>
            <a:pPr marL="319088" indent="-319088">
              <a:buFont typeface="Wingdings" pitchFamily="2" charset="2"/>
              <a:buChar char=""/>
            </a:pPr>
            <a:r>
              <a:rPr lang="en-US" b="1" smtClean="0"/>
              <a:t>Documents</a:t>
            </a:r>
          </a:p>
          <a:p>
            <a:pPr lvl="2">
              <a:buFont typeface="Wingdings" pitchFamily="2" charset="2"/>
              <a:buChar char=""/>
            </a:pPr>
            <a:r>
              <a:rPr lang="en-US" smtClean="0"/>
              <a:t>SRS</a:t>
            </a:r>
          </a:p>
          <a:p>
            <a:pPr lvl="2">
              <a:buFont typeface="Wingdings" pitchFamily="2" charset="2"/>
              <a:buChar char=""/>
            </a:pPr>
            <a:r>
              <a:rPr lang="en-US" smtClean="0"/>
              <a:t>designs</a:t>
            </a:r>
          </a:p>
          <a:p>
            <a:pPr lvl="2">
              <a:buFont typeface="Wingdings" pitchFamily="2" charset="2"/>
              <a:buChar char=""/>
            </a:pPr>
            <a:r>
              <a:rPr lang="en-US" smtClean="0"/>
              <a:t>project schedules</a:t>
            </a:r>
          </a:p>
          <a:p>
            <a:pPr lvl="2">
              <a:buFont typeface="Wingdings" pitchFamily="2" charset="2"/>
              <a:buChar char=""/>
            </a:pPr>
            <a:r>
              <a:rPr lang="en-US" smtClean="0"/>
              <a:t>test plans, test results</a:t>
            </a:r>
          </a:p>
          <a:p>
            <a:pPr lvl="2">
              <a:buFont typeface="Wingdings" pitchFamily="2" charset="2"/>
              <a:buChar char=""/>
            </a:pPr>
            <a:r>
              <a:rPr lang="en-US" smtClean="0"/>
              <a:t>…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403850" y="3100388"/>
            <a:ext cx="3265488" cy="877887"/>
          </a:xfrm>
          <a:prstGeom prst="rect">
            <a:avLst/>
          </a:prstGeom>
          <a:solidFill>
            <a:schemeClr val="hlink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lIns="365760" rIns="365760">
            <a:spAutoFit/>
          </a:bodyPr>
          <a:lstStyle/>
          <a:p>
            <a:pPr algn="ctr">
              <a:lnSpc>
                <a:spcPct val="115000"/>
              </a:lnSpc>
              <a:spcBef>
                <a:spcPct val="15000"/>
              </a:spcBef>
            </a:pPr>
            <a:r>
              <a:rPr lang="en-US" sz="2000" b="1">
                <a:solidFill>
                  <a:schemeClr val="bg2"/>
                </a:solidFill>
              </a:rPr>
              <a:t>Standard Term:</a:t>
            </a:r>
          </a:p>
          <a:p>
            <a:pPr algn="ctr">
              <a:lnSpc>
                <a:spcPct val="115000"/>
              </a:lnSpc>
              <a:spcBef>
                <a:spcPct val="15000"/>
              </a:spcBef>
            </a:pPr>
            <a:r>
              <a:rPr lang="en-US" sz="2000" b="1">
                <a:solidFill>
                  <a:schemeClr val="bg2"/>
                </a:solidFill>
              </a:rPr>
              <a:t>"Configuration Item"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4" y="1646237"/>
            <a:ext cx="8229600" cy="4526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Ensure consistency</a:t>
            </a:r>
          </a:p>
          <a:p>
            <a:pPr lvl="1"/>
            <a:r>
              <a:rPr lang="en-US" dirty="0" smtClean="0"/>
              <a:t>Perform “Cascading”</a:t>
            </a:r>
          </a:p>
          <a:p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Share information among multiple developers</a:t>
            </a:r>
          </a:p>
          <a:p>
            <a:pPr lvl="1"/>
            <a:r>
              <a:rPr lang="en-US" dirty="0" smtClean="0"/>
              <a:t>Lock &amp; unlock objects to avoid adverse changes</a:t>
            </a:r>
          </a:p>
          <a:p>
            <a:r>
              <a:rPr lang="en-US" dirty="0" smtClean="0"/>
              <a:t>Tool Integration</a:t>
            </a:r>
          </a:p>
          <a:p>
            <a:pPr lvl="1"/>
            <a:r>
              <a:rPr lang="en-US" dirty="0" smtClean="0"/>
              <a:t>tool integration establishes a data model that can be accessed by all tools</a:t>
            </a:r>
          </a:p>
          <a:p>
            <a:pPr lvl="1"/>
            <a:r>
              <a:rPr lang="en-US" dirty="0" smtClean="0"/>
              <a:t>controls access to the data</a:t>
            </a:r>
          </a:p>
          <a:p>
            <a:r>
              <a:rPr lang="en-US" dirty="0" smtClean="0"/>
              <a:t>Other obvious functions of a DBMS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People come to know more about it, as time passes.</a:t>
            </a:r>
          </a:p>
          <a:p>
            <a:pPr algn="just"/>
            <a:r>
              <a:rPr lang="en-US" dirty="0" smtClean="0"/>
              <a:t>Most changes are justified.	</a:t>
            </a:r>
          </a:p>
          <a:p>
            <a:pPr algn="just"/>
            <a:r>
              <a:rPr lang="en-US" dirty="0" smtClean="0"/>
              <a:t>First Law of System Engineering states: </a:t>
            </a:r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“</a:t>
            </a:r>
            <a:r>
              <a:rPr lang="en-US" sz="3600" dirty="0" smtClean="0">
                <a:solidFill>
                  <a:srgbClr val="FFFF00"/>
                </a:solidFill>
              </a:rPr>
              <a:t>No matter where you are in the system life cycle, the system will change, and the desire to change it will persist throughout the life cycle.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Software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305800" cy="4830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items that comprise all information produced as part of the software process </a:t>
            </a:r>
            <a:r>
              <a:rPr lang="en-US" dirty="0" smtClean="0"/>
              <a:t>are collectively called a software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configuration</a:t>
            </a:r>
            <a:r>
              <a:rPr lang="en-US" i="1" dirty="0" smtClean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endParaRPr lang="en-US" i="1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Software Configuration Items (SCI)</a:t>
            </a:r>
          </a:p>
          <a:p>
            <a:pPr lvl="1"/>
            <a:r>
              <a:rPr lang="en-US" sz="3000" dirty="0" smtClean="0">
                <a:solidFill>
                  <a:srgbClr val="FFFF00"/>
                </a:solidFill>
              </a:rPr>
              <a:t>Computer programs</a:t>
            </a:r>
            <a:r>
              <a:rPr lang="en-US" sz="3000" dirty="0" smtClean="0"/>
              <a:t> </a:t>
            </a:r>
          </a:p>
          <a:p>
            <a:pPr lvl="2"/>
            <a:r>
              <a:rPr lang="en-US" sz="2600" dirty="0" smtClean="0"/>
              <a:t>both source level and executable forms</a:t>
            </a:r>
          </a:p>
          <a:p>
            <a:pPr lvl="1"/>
            <a:r>
              <a:rPr lang="en-US" sz="3000" dirty="0" smtClean="0">
                <a:solidFill>
                  <a:srgbClr val="FFFF00"/>
                </a:solidFill>
              </a:rPr>
              <a:t>Documents</a:t>
            </a:r>
            <a:r>
              <a:rPr lang="en-US" sz="3000" dirty="0" smtClean="0"/>
              <a:t> </a:t>
            </a:r>
            <a:r>
              <a:rPr lang="en-US" dirty="0" smtClean="0"/>
              <a:t>(that describe the computer programs)</a:t>
            </a:r>
            <a:endParaRPr lang="en-US" sz="3000" dirty="0" smtClean="0"/>
          </a:p>
          <a:p>
            <a:pPr lvl="2"/>
            <a:r>
              <a:rPr lang="en-US" sz="2600" dirty="0" smtClean="0"/>
              <a:t>targeted at both technical practitioners and users</a:t>
            </a:r>
          </a:p>
          <a:p>
            <a:pPr lvl="1"/>
            <a:r>
              <a:rPr lang="en-US" sz="3000" dirty="0" smtClean="0">
                <a:solidFill>
                  <a:srgbClr val="FFFF00"/>
                </a:solidFill>
              </a:rPr>
              <a:t>Data</a:t>
            </a:r>
            <a:r>
              <a:rPr lang="en-US" sz="3000" dirty="0" smtClean="0"/>
              <a:t> </a:t>
            </a:r>
          </a:p>
          <a:p>
            <a:pPr lvl="2"/>
            <a:r>
              <a:rPr lang="en-US" sz="2600" dirty="0" smtClean="0"/>
              <a:t>contained within the program or external to it</a:t>
            </a:r>
          </a:p>
          <a:p>
            <a:pPr lvl="1"/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change occurs?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business or market conditions</a:t>
            </a:r>
          </a:p>
          <a:p>
            <a:r>
              <a:rPr lang="en-US" dirty="0" smtClean="0"/>
              <a:t>Customer’s new needs</a:t>
            </a:r>
          </a:p>
          <a:p>
            <a:pPr lvl="1"/>
            <a:r>
              <a:rPr lang="en-US" dirty="0" smtClean="0"/>
              <a:t>Or New Customer’s needs</a:t>
            </a:r>
          </a:p>
          <a:p>
            <a:r>
              <a:rPr lang="en-US" dirty="0" smtClean="0"/>
              <a:t>Reorganization or business growth/downsizing</a:t>
            </a:r>
          </a:p>
          <a:p>
            <a:r>
              <a:rPr lang="en-US" dirty="0" smtClean="0"/>
              <a:t>Budgetary or scheduling constraints</a:t>
            </a:r>
          </a:p>
          <a:p>
            <a:pPr>
              <a:buNone/>
            </a:pPr>
            <a:r>
              <a:rPr lang="en-US" dirty="0" smtClean="0"/>
              <a:t>	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Baseline</a:t>
            </a:r>
            <a:endParaRPr 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FF00"/>
                </a:solidFill>
              </a:rPr>
              <a:t>baseline</a:t>
            </a:r>
            <a:r>
              <a:rPr lang="en-US" sz="2800" dirty="0" smtClean="0"/>
              <a:t> is a software configuration management concept that </a:t>
            </a:r>
            <a:r>
              <a:rPr lang="en-US" sz="2800" dirty="0" smtClean="0">
                <a:solidFill>
                  <a:srgbClr val="FFFF00"/>
                </a:solidFill>
              </a:rPr>
              <a:t>helps</a:t>
            </a:r>
            <a:r>
              <a:rPr lang="en-US" sz="2800" dirty="0" smtClean="0"/>
              <a:t> us </a:t>
            </a:r>
            <a:r>
              <a:rPr lang="en-US" sz="2800" dirty="0" smtClean="0">
                <a:solidFill>
                  <a:srgbClr val="FFFF00"/>
                </a:solidFill>
              </a:rPr>
              <a:t>to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control change without </a:t>
            </a:r>
            <a:r>
              <a:rPr lang="en-US" sz="2800" dirty="0" smtClean="0"/>
              <a:t>seriously </a:t>
            </a:r>
            <a:r>
              <a:rPr lang="en-US" sz="2800" dirty="0" smtClean="0">
                <a:solidFill>
                  <a:srgbClr val="FFFF00"/>
                </a:solidFill>
              </a:rPr>
              <a:t>impeding justifiable change.</a:t>
            </a:r>
          </a:p>
          <a:p>
            <a:endParaRPr lang="en-US" sz="2800" dirty="0" smtClean="0"/>
          </a:p>
          <a:p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Definition</a:t>
            </a:r>
            <a:r>
              <a:rPr lang="en-US" sz="3200" dirty="0" smtClean="0">
                <a:latin typeface="Times New Roman" pitchFamily="18" charset="0"/>
              </a:rPr>
              <a:t> : </a:t>
            </a:r>
          </a:p>
          <a:p>
            <a:pPr lvl="1" algn="just"/>
            <a:r>
              <a:rPr lang="en-US" sz="2600" dirty="0" smtClean="0">
                <a:latin typeface="Times New Roman" pitchFamily="18" charset="0"/>
              </a:rPr>
              <a:t>“</a:t>
            </a:r>
            <a:r>
              <a:rPr lang="en-US" sz="2800" dirty="0" smtClean="0"/>
              <a:t>A specification or product that has been formally reviewed and agreed upon, that there-after serves as the basis for further development, and that can be changed only through formal change control procedures.”</a:t>
            </a:r>
          </a:p>
          <a:p>
            <a:pPr marL="2522538" lvl="4" indent="3175">
              <a:buFont typeface="Wingdings" pitchFamily="2" charset="2"/>
              <a:buNone/>
            </a:pPr>
            <a:endParaRPr lang="en-US" sz="1600" i="1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Baseline</a:t>
            </a:r>
            <a:r>
              <a:rPr lang="en-US" smtClean="0"/>
              <a:t> </a:t>
            </a:r>
            <a:r>
              <a:rPr lang="en-US" sz="3200" smtClean="0"/>
              <a:t>- purpose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dirty="0" smtClean="0"/>
              <a:t>Creation of a baseline is </a:t>
            </a:r>
            <a:r>
              <a:rPr lang="en-US" dirty="0" smtClean="0">
                <a:solidFill>
                  <a:srgbClr val="FFFF00"/>
                </a:solidFill>
              </a:rPr>
              <a:t>usually a milestone </a:t>
            </a:r>
            <a:r>
              <a:rPr lang="en-US" dirty="0" smtClean="0"/>
              <a:t>in the schedule.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The baseline is </a:t>
            </a:r>
            <a:r>
              <a:rPr lang="en-US" dirty="0" smtClean="0">
                <a:solidFill>
                  <a:srgbClr val="FFFF00"/>
                </a:solidFill>
              </a:rPr>
              <a:t>centrally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controlled</a:t>
            </a:r>
            <a:r>
              <a:rPr lang="en-US" dirty="0" smtClean="0"/>
              <a:t>.</a:t>
            </a:r>
          </a:p>
          <a:p>
            <a:pPr>
              <a:spcBef>
                <a:spcPct val="40000"/>
              </a:spcBef>
            </a:pPr>
            <a:r>
              <a:rPr lang="en-US" dirty="0" smtClean="0">
                <a:solidFill>
                  <a:srgbClr val="FFFF00"/>
                </a:solidFill>
              </a:rPr>
              <a:t>Everyone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uses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FF00"/>
                </a:solidFill>
              </a:rPr>
              <a:t>same</a:t>
            </a:r>
            <a:r>
              <a:rPr lang="en-US" dirty="0" smtClean="0"/>
              <a:t> current </a:t>
            </a:r>
            <a:r>
              <a:rPr lang="en-US" dirty="0" smtClean="0">
                <a:solidFill>
                  <a:srgbClr val="FFFF00"/>
                </a:solidFill>
              </a:rPr>
              <a:t>baselines</a:t>
            </a:r>
            <a:r>
              <a:rPr lang="en-US" dirty="0" smtClean="0"/>
              <a:t>.</a:t>
            </a:r>
          </a:p>
          <a:p>
            <a:pPr>
              <a:spcBef>
                <a:spcPct val="40000"/>
              </a:spcBef>
            </a:pPr>
            <a:r>
              <a:rPr lang="en-US" dirty="0" smtClean="0">
                <a:solidFill>
                  <a:srgbClr val="FFFF0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change</a:t>
            </a:r>
            <a:r>
              <a:rPr lang="en-US" dirty="0" smtClean="0"/>
              <a:t> the baseline </a:t>
            </a:r>
            <a:r>
              <a:rPr lang="en-US" dirty="0" smtClean="0">
                <a:solidFill>
                  <a:srgbClr val="FFFF00"/>
                </a:solidFill>
              </a:rPr>
              <a:t>requires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FF00"/>
                </a:solidFill>
              </a:rPr>
              <a:t>formal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process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E62D6-67FF-4C76-A8BF-8A4A0240DC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1236</TotalTime>
  <Words>2859</Words>
  <Application>Microsoft Office PowerPoint</Application>
  <PresentationFormat>On-screen Show (4:3)</PresentationFormat>
  <Paragraphs>358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Foundry</vt:lpstr>
      <vt:lpstr>Software Configuration Management</vt:lpstr>
      <vt:lpstr>SCM?</vt:lpstr>
      <vt:lpstr>Purpose of SCM</vt:lpstr>
      <vt:lpstr>Why SCM?</vt:lpstr>
      <vt:lpstr>Why?</vt:lpstr>
      <vt:lpstr>What is Software Configuration</vt:lpstr>
      <vt:lpstr>Why change occurs?</vt:lpstr>
      <vt:lpstr>Baseline</vt:lpstr>
      <vt:lpstr>Baseline - purpose</vt:lpstr>
      <vt:lpstr>Baselined SCIs and Project Database (Software Repository or Project Library)</vt:lpstr>
      <vt:lpstr>Content of the Repository</vt:lpstr>
      <vt:lpstr>Repository Functions</vt:lpstr>
      <vt:lpstr>Repository Functions</vt:lpstr>
      <vt:lpstr>The SCM Process</vt:lpstr>
      <vt:lpstr>The SCM Process (SCM Tasks)</vt:lpstr>
      <vt:lpstr>The SCM Process :  Identification</vt:lpstr>
      <vt:lpstr>The SCM Process :  Identification</vt:lpstr>
      <vt:lpstr>The SCM Process :  Identification</vt:lpstr>
      <vt:lpstr>The SCM Process :  Version Control</vt:lpstr>
      <vt:lpstr>The SCM Process :  Version Control</vt:lpstr>
      <vt:lpstr>The SCM Process :  Version Control</vt:lpstr>
      <vt:lpstr>The SCM Process : Change Control</vt:lpstr>
      <vt:lpstr>The SCM Process : Change Control</vt:lpstr>
      <vt:lpstr>The SCM Process : Change Control</vt:lpstr>
      <vt:lpstr>The SCM Process : Change Control</vt:lpstr>
      <vt:lpstr>The SCM Process : Change Control</vt:lpstr>
      <vt:lpstr>The SCM Process : Change Control</vt:lpstr>
      <vt:lpstr>The SCM Process : Change Control</vt:lpstr>
      <vt:lpstr>The SCM Process :  Configuration Audit</vt:lpstr>
      <vt:lpstr>The SCM Process :  Configuration Audit</vt:lpstr>
      <vt:lpstr>The SCM Process :  Configuration Audit</vt:lpstr>
      <vt:lpstr>The SCM Process :  Configuration Audit</vt:lpstr>
      <vt:lpstr>The SCM Process :  Reporting</vt:lpstr>
      <vt:lpstr>The SCM Process :  Reporting</vt:lpstr>
      <vt:lpstr>End</vt:lpstr>
      <vt:lpstr>Baseline - Basic Change Process</vt:lpstr>
      <vt:lpstr>Template for Baseline Change Requests</vt:lpstr>
      <vt:lpstr>CM Audits</vt:lpstr>
      <vt:lpstr>Question</vt:lpstr>
      <vt:lpstr>CM Plan - Format</vt:lpstr>
      <vt:lpstr>IEEE 1042 Guide to Software Configuration Management</vt:lpstr>
      <vt:lpstr>CM Tools - Necessary Features</vt:lpstr>
      <vt:lpstr>Closely Related Topic</vt:lpstr>
      <vt:lpstr>Controlled Document  QA Procedure</vt:lpstr>
      <vt:lpstr>What Changes?</vt:lpstr>
      <vt:lpstr>Role of the Repository</vt:lpstr>
    </vt:vector>
  </TitlesOfParts>
  <Company>Winthrop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</dc:title>
  <dc:creator>Stephen Dannelly</dc:creator>
  <cp:lastModifiedBy>Amit</cp:lastModifiedBy>
  <cp:revision>80</cp:revision>
  <dcterms:created xsi:type="dcterms:W3CDTF">2004-11-16T15:40:08Z</dcterms:created>
  <dcterms:modified xsi:type="dcterms:W3CDTF">2014-04-04T03:55:11Z</dcterms:modified>
</cp:coreProperties>
</file>