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77" r:id="rId8"/>
    <p:sldId id="278" r:id="rId9"/>
    <p:sldId id="279" r:id="rId10"/>
    <p:sldId id="280" r:id="rId11"/>
    <p:sldId id="281" r:id="rId12"/>
    <p:sldId id="300" r:id="rId13"/>
    <p:sldId id="282" r:id="rId14"/>
    <p:sldId id="283" r:id="rId15"/>
    <p:sldId id="284" r:id="rId16"/>
    <p:sldId id="290" r:id="rId17"/>
    <p:sldId id="291" r:id="rId18"/>
    <p:sldId id="297" r:id="rId19"/>
    <p:sldId id="292" r:id="rId20"/>
    <p:sldId id="293" r:id="rId21"/>
    <p:sldId id="295" r:id="rId22"/>
    <p:sldId id="294" r:id="rId23"/>
    <p:sldId id="298" r:id="rId24"/>
    <p:sldId id="299" r:id="rId25"/>
    <p:sldId id="285" r:id="rId26"/>
    <p:sldId id="287" r:id="rId27"/>
    <p:sldId id="301" r:id="rId28"/>
    <p:sldId id="302" r:id="rId29"/>
    <p:sldId id="303" r:id="rId30"/>
    <p:sldId id="305" r:id="rId31"/>
    <p:sldId id="304" r:id="rId32"/>
    <p:sldId id="306"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954DCD-7710-4078-B794-A038238C8023}"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3027182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54DCD-7710-4078-B794-A038238C8023}"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26082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54DCD-7710-4078-B794-A038238C8023}"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276391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954DCD-7710-4078-B794-A038238C8023}"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400947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954DCD-7710-4078-B794-A038238C8023}"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207688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954DCD-7710-4078-B794-A038238C8023}"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323506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954DCD-7710-4078-B794-A038238C8023}"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3980064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954DCD-7710-4078-B794-A038238C8023}"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906808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54DCD-7710-4078-B794-A038238C8023}"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382771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54DCD-7710-4078-B794-A038238C8023}"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140167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54DCD-7710-4078-B794-A038238C8023}"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31EDA-BD08-42D2-8EE7-907E516BB32E}" type="slidenum">
              <a:rPr lang="en-US" smtClean="0"/>
              <a:t>‹#›</a:t>
            </a:fld>
            <a:endParaRPr lang="en-US"/>
          </a:p>
        </p:txBody>
      </p:sp>
    </p:spTree>
    <p:extLst>
      <p:ext uri="{BB962C8B-B14F-4D97-AF65-F5344CB8AC3E}">
        <p14:creationId xmlns:p14="http://schemas.microsoft.com/office/powerpoint/2010/main" val="355516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54DCD-7710-4078-B794-A038238C8023}" type="datetimeFigureOut">
              <a:rPr lang="en-US" smtClean="0"/>
              <a:t>4/5/2019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31EDA-BD08-42D2-8EE7-907E516BB32E}" type="slidenum">
              <a:rPr lang="en-US" smtClean="0"/>
              <a:t>‹#›</a:t>
            </a:fld>
            <a:endParaRPr lang="en-US"/>
          </a:p>
        </p:txBody>
      </p:sp>
    </p:spTree>
    <p:extLst>
      <p:ext uri="{BB962C8B-B14F-4D97-AF65-F5344CB8AC3E}">
        <p14:creationId xmlns:p14="http://schemas.microsoft.com/office/powerpoint/2010/main" val="3696795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5 </a:t>
            </a:r>
            <a:br>
              <a:rPr lang="en-US" dirty="0"/>
            </a:br>
            <a:r>
              <a:rPr lang="en-US" dirty="0"/>
              <a:t>Part </a:t>
            </a:r>
            <a:r>
              <a:rPr lang="en-US" dirty="0" smtClean="0"/>
              <a:t>1</a:t>
            </a:r>
            <a:endParaRPr lang="en-US" dirty="0"/>
          </a:p>
        </p:txBody>
      </p:sp>
      <p:sp>
        <p:nvSpPr>
          <p:cNvPr id="5" name="Subtitle 4"/>
          <p:cNvSpPr>
            <a:spLocks noGrp="1"/>
          </p:cNvSpPr>
          <p:nvPr>
            <p:ph type="subTitle" idx="1"/>
          </p:nvPr>
        </p:nvSpPr>
        <p:spPr/>
        <p:txBody>
          <a:bodyPr>
            <a:normAutofit fontScale="77500" lnSpcReduction="20000"/>
          </a:bodyPr>
          <a:lstStyle/>
          <a:p>
            <a:r>
              <a:rPr lang="en-US" dirty="0" smtClean="0"/>
              <a:t>Introduction</a:t>
            </a:r>
          </a:p>
          <a:p>
            <a:r>
              <a:rPr lang="en-US" dirty="0" smtClean="0"/>
              <a:t>The 4P’s</a:t>
            </a:r>
          </a:p>
          <a:p>
            <a:r>
              <a:rPr lang="en-US" dirty="0" smtClean="0"/>
              <a:t>W5HH Principle</a:t>
            </a:r>
          </a:p>
          <a:p>
            <a:r>
              <a:rPr lang="en-US" dirty="0" smtClean="0"/>
              <a:t>Project Management </a:t>
            </a:r>
          </a:p>
          <a:p>
            <a:r>
              <a:rPr lang="en-US" dirty="0" smtClean="0"/>
              <a:t>PLC and SDLC</a:t>
            </a:r>
          </a:p>
          <a:p>
            <a:endParaRPr lang="en-US" dirty="0"/>
          </a:p>
        </p:txBody>
      </p:sp>
    </p:spTree>
    <p:extLst>
      <p:ext uri="{BB962C8B-B14F-4D97-AF65-F5344CB8AC3E}">
        <p14:creationId xmlns:p14="http://schemas.microsoft.com/office/powerpoint/2010/main" val="102808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Project </a:t>
            </a:r>
            <a:r>
              <a:rPr lang="en-US" dirty="0" smtClean="0"/>
              <a:t>Management (contd.)</a:t>
            </a:r>
            <a:endParaRPr lang="en-US" dirty="0"/>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Manages Integration</a:t>
            </a:r>
          </a:p>
          <a:p>
            <a:pPr lvl="1"/>
            <a:r>
              <a:rPr lang="en-US" dirty="0"/>
              <a:t>Projects don’t happen in a vacuum. </a:t>
            </a:r>
            <a:endParaRPr lang="en-US" dirty="0" smtClean="0"/>
          </a:p>
          <a:p>
            <a:pPr lvl="1"/>
            <a:r>
              <a:rPr lang="en-US" dirty="0" smtClean="0"/>
              <a:t>They </a:t>
            </a:r>
            <a:r>
              <a:rPr lang="en-US" dirty="0"/>
              <a:t>need to be integrated with business processes, systems and organizations</a:t>
            </a:r>
            <a:r>
              <a:rPr lang="en-US" dirty="0" smtClean="0"/>
              <a:t>.</a:t>
            </a:r>
          </a:p>
          <a:p>
            <a:pPr lvl="1"/>
            <a:r>
              <a:rPr lang="en-US" dirty="0" smtClean="0"/>
              <a:t>You </a:t>
            </a:r>
            <a:r>
              <a:rPr lang="en-US" dirty="0"/>
              <a:t>can’t build a sales system that doesn’t integrate with your sales process and sales organization. </a:t>
            </a:r>
            <a:r>
              <a:rPr lang="en-US" dirty="0" smtClean="0"/>
              <a:t>It </a:t>
            </a:r>
            <a:r>
              <a:rPr lang="en-US" dirty="0"/>
              <a:t>wouldn’t add much value. </a:t>
            </a:r>
            <a:endParaRPr lang="en-US" dirty="0" smtClean="0"/>
          </a:p>
          <a:p>
            <a:pPr lvl="1"/>
            <a:r>
              <a:rPr lang="en-US" dirty="0" smtClean="0"/>
              <a:t>Integration </a:t>
            </a:r>
            <a:r>
              <a:rPr lang="en-US" dirty="0"/>
              <a:t>is often key to project value</a:t>
            </a:r>
            <a:r>
              <a:rPr lang="en-US" dirty="0" smtClean="0"/>
              <a:t>.</a:t>
            </a:r>
          </a:p>
          <a:p>
            <a:pPr lvl="1"/>
            <a:r>
              <a:rPr lang="en-US" dirty="0" smtClean="0"/>
              <a:t>Project </a:t>
            </a:r>
            <a:r>
              <a:rPr lang="en-US" dirty="0"/>
              <a:t>management identifies and manages integration</a:t>
            </a:r>
            <a:r>
              <a:rPr lang="en-US" dirty="0" smtClean="0"/>
              <a:t>.</a:t>
            </a:r>
          </a:p>
          <a:p>
            <a:r>
              <a:rPr lang="en-US" dirty="0">
                <a:solidFill>
                  <a:srgbClr val="FF0000"/>
                </a:solidFill>
              </a:rPr>
              <a:t>Controls </a:t>
            </a:r>
            <a:r>
              <a:rPr lang="en-US" dirty="0" smtClean="0">
                <a:solidFill>
                  <a:srgbClr val="FF0000"/>
                </a:solidFill>
              </a:rPr>
              <a:t>cost</a:t>
            </a:r>
          </a:p>
          <a:p>
            <a:pPr lvl="1"/>
            <a:r>
              <a:rPr lang="en-US" dirty="0" smtClean="0"/>
              <a:t>some </a:t>
            </a:r>
            <a:r>
              <a:rPr lang="en-US" dirty="0"/>
              <a:t>projects can cost a significant amount of money so on budget performance is essential. </a:t>
            </a:r>
            <a:endParaRPr lang="en-US" dirty="0" smtClean="0"/>
          </a:p>
          <a:p>
            <a:pPr lvl="1"/>
            <a:r>
              <a:rPr lang="en-US" dirty="0" smtClean="0"/>
              <a:t>Using </a:t>
            </a:r>
            <a:r>
              <a:rPr lang="en-US" dirty="0"/>
              <a:t>project management strategies greatly reduces the risk of budget overruns.</a:t>
            </a:r>
          </a:p>
          <a:p>
            <a:r>
              <a:rPr lang="en-US" dirty="0" smtClean="0">
                <a:solidFill>
                  <a:srgbClr val="FF0000"/>
                </a:solidFill>
              </a:rPr>
              <a:t>Manages change</a:t>
            </a:r>
          </a:p>
          <a:p>
            <a:pPr lvl="1"/>
            <a:r>
              <a:rPr lang="en-US" dirty="0" smtClean="0"/>
              <a:t>projects </a:t>
            </a:r>
            <a:r>
              <a:rPr lang="en-US" dirty="0"/>
              <a:t>always happen in an environment in which nothing is constant except </a:t>
            </a:r>
            <a:r>
              <a:rPr lang="en-US" dirty="0" smtClean="0"/>
              <a:t>change.</a:t>
            </a:r>
          </a:p>
          <a:p>
            <a:pPr lvl="1"/>
            <a:r>
              <a:rPr lang="en-US" dirty="0" smtClean="0"/>
              <a:t>Managing </a:t>
            </a:r>
            <a:r>
              <a:rPr lang="en-US" dirty="0"/>
              <a:t>change is a complex and daunting task. It is not optional. </a:t>
            </a:r>
            <a:endParaRPr lang="en-US" dirty="0" smtClean="0"/>
          </a:p>
          <a:p>
            <a:pPr lvl="1"/>
            <a:r>
              <a:rPr lang="en-US" dirty="0" smtClean="0"/>
              <a:t>Project </a:t>
            </a:r>
            <a:r>
              <a:rPr lang="en-US" dirty="0"/>
              <a:t>management manages change.</a:t>
            </a:r>
          </a:p>
          <a:p>
            <a:endParaRPr lang="en-US" dirty="0"/>
          </a:p>
        </p:txBody>
      </p:sp>
    </p:spTree>
    <p:extLst>
      <p:ext uri="{BB962C8B-B14F-4D97-AF65-F5344CB8AC3E}">
        <p14:creationId xmlns:p14="http://schemas.microsoft.com/office/powerpoint/2010/main" val="332305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Project </a:t>
            </a:r>
            <a:r>
              <a:rPr lang="en-US" dirty="0" smtClean="0"/>
              <a:t>Management</a:t>
            </a:r>
            <a:r>
              <a:rPr lang="en-US" dirty="0"/>
              <a:t> (contd.)</a:t>
            </a:r>
          </a:p>
        </p:txBody>
      </p:sp>
      <p:sp>
        <p:nvSpPr>
          <p:cNvPr id="3" name="Content Placeholder 2"/>
          <p:cNvSpPr>
            <a:spLocks noGrp="1"/>
          </p:cNvSpPr>
          <p:nvPr>
            <p:ph idx="1"/>
          </p:nvPr>
        </p:nvSpPr>
        <p:spPr/>
        <p:txBody>
          <a:bodyPr>
            <a:normAutofit fontScale="85000" lnSpcReduction="10000"/>
          </a:bodyPr>
          <a:lstStyle/>
          <a:p>
            <a:r>
              <a:rPr lang="en-US" dirty="0">
                <a:solidFill>
                  <a:srgbClr val="FF0000"/>
                </a:solidFill>
              </a:rPr>
              <a:t>Managing </a:t>
            </a:r>
            <a:r>
              <a:rPr lang="en-US" dirty="0" smtClean="0">
                <a:solidFill>
                  <a:srgbClr val="FF0000"/>
                </a:solidFill>
              </a:rPr>
              <a:t>quality</a:t>
            </a:r>
          </a:p>
          <a:p>
            <a:pPr lvl="1"/>
            <a:r>
              <a:rPr lang="en-US" dirty="0" smtClean="0"/>
              <a:t>Quality </a:t>
            </a:r>
            <a:r>
              <a:rPr lang="en-US" dirty="0"/>
              <a:t>is the value of what you produce. </a:t>
            </a:r>
            <a:endParaRPr lang="en-US" dirty="0" smtClean="0"/>
          </a:p>
          <a:p>
            <a:pPr lvl="1"/>
            <a:r>
              <a:rPr lang="en-US" dirty="0" smtClean="0"/>
              <a:t>Project </a:t>
            </a:r>
            <a:r>
              <a:rPr lang="en-US" dirty="0"/>
              <a:t>management identifies, manages and controls quality. </a:t>
            </a:r>
            <a:endParaRPr lang="en-US" dirty="0" smtClean="0"/>
          </a:p>
          <a:p>
            <a:pPr lvl="1"/>
            <a:r>
              <a:rPr lang="en-US" dirty="0" smtClean="0"/>
              <a:t>This </a:t>
            </a:r>
            <a:r>
              <a:rPr lang="en-US" dirty="0"/>
              <a:t>results in a high quality product or service and a happy client.</a:t>
            </a:r>
          </a:p>
          <a:p>
            <a:r>
              <a:rPr lang="en-US" dirty="0" smtClean="0">
                <a:solidFill>
                  <a:srgbClr val="FF0000"/>
                </a:solidFill>
              </a:rPr>
              <a:t>Retain </a:t>
            </a:r>
            <a:r>
              <a:rPr lang="en-US" dirty="0">
                <a:solidFill>
                  <a:srgbClr val="FF0000"/>
                </a:solidFill>
              </a:rPr>
              <a:t>and </a:t>
            </a:r>
            <a:r>
              <a:rPr lang="en-US" dirty="0" smtClean="0">
                <a:solidFill>
                  <a:srgbClr val="FF0000"/>
                </a:solidFill>
              </a:rPr>
              <a:t>Use Knowledge</a:t>
            </a:r>
          </a:p>
          <a:p>
            <a:pPr lvl="1"/>
            <a:r>
              <a:rPr lang="en-US" dirty="0" smtClean="0"/>
              <a:t>projects </a:t>
            </a:r>
            <a:r>
              <a:rPr lang="en-US" dirty="0"/>
              <a:t>generate knowledge or at least they should. </a:t>
            </a:r>
            <a:endParaRPr lang="en-US" dirty="0" smtClean="0"/>
          </a:p>
          <a:p>
            <a:pPr lvl="1"/>
            <a:r>
              <a:rPr lang="en-US" dirty="0" smtClean="0"/>
              <a:t>Knowledge </a:t>
            </a:r>
            <a:r>
              <a:rPr lang="en-US" dirty="0"/>
              <a:t>represents a significant asset for most businesses. </a:t>
            </a:r>
            <a:endParaRPr lang="en-US" dirty="0" smtClean="0"/>
          </a:p>
          <a:p>
            <a:pPr lvl="1"/>
            <a:r>
              <a:rPr lang="en-US" dirty="0" smtClean="0"/>
              <a:t>Left </a:t>
            </a:r>
            <a:r>
              <a:rPr lang="en-US" dirty="0"/>
              <a:t>unmanaged knowledge tends to quickly fade. </a:t>
            </a:r>
            <a:endParaRPr lang="en-US" dirty="0" smtClean="0"/>
          </a:p>
          <a:p>
            <a:pPr lvl="1"/>
            <a:r>
              <a:rPr lang="en-US" dirty="0" smtClean="0"/>
              <a:t>Project </a:t>
            </a:r>
            <a:r>
              <a:rPr lang="en-US" dirty="0"/>
              <a:t>management ensures that knowledge is captured and managed.</a:t>
            </a:r>
          </a:p>
          <a:p>
            <a:r>
              <a:rPr lang="en-US" dirty="0" smtClean="0">
                <a:solidFill>
                  <a:srgbClr val="FF0000"/>
                </a:solidFill>
              </a:rPr>
              <a:t>Learning </a:t>
            </a:r>
            <a:r>
              <a:rPr lang="en-US" dirty="0">
                <a:solidFill>
                  <a:srgbClr val="FF0000"/>
                </a:solidFill>
              </a:rPr>
              <a:t>from </a:t>
            </a:r>
            <a:r>
              <a:rPr lang="en-US" dirty="0" smtClean="0">
                <a:solidFill>
                  <a:srgbClr val="FF0000"/>
                </a:solidFill>
              </a:rPr>
              <a:t>Failure</a:t>
            </a:r>
          </a:p>
          <a:p>
            <a:pPr lvl="1"/>
            <a:r>
              <a:rPr lang="en-US" dirty="0" smtClean="0"/>
              <a:t>projects </a:t>
            </a:r>
            <a:r>
              <a:rPr lang="en-US" dirty="0"/>
              <a:t>do fail. </a:t>
            </a:r>
            <a:endParaRPr lang="en-US" dirty="0" smtClean="0"/>
          </a:p>
          <a:p>
            <a:pPr lvl="1"/>
            <a:r>
              <a:rPr lang="en-US" dirty="0" smtClean="0"/>
              <a:t>When </a:t>
            </a:r>
            <a:r>
              <a:rPr lang="en-US" dirty="0"/>
              <a:t>they do, it is important to learn from the process. </a:t>
            </a:r>
            <a:endParaRPr lang="en-US" dirty="0" smtClean="0"/>
          </a:p>
          <a:p>
            <a:pPr lvl="1"/>
            <a:r>
              <a:rPr lang="en-US" dirty="0" smtClean="0"/>
              <a:t>Project </a:t>
            </a:r>
            <a:r>
              <a:rPr lang="en-US" dirty="0"/>
              <a:t>management ensures that lessons are learned from project success and failure.</a:t>
            </a:r>
          </a:p>
          <a:p>
            <a:endParaRPr lang="en-US" dirty="0"/>
          </a:p>
          <a:p>
            <a:endParaRPr lang="en-US" dirty="0"/>
          </a:p>
          <a:p>
            <a:endParaRPr lang="en-US" dirty="0"/>
          </a:p>
        </p:txBody>
      </p:sp>
    </p:spTree>
    <p:extLst>
      <p:ext uri="{BB962C8B-B14F-4D97-AF65-F5344CB8AC3E}">
        <p14:creationId xmlns:p14="http://schemas.microsoft.com/office/powerpoint/2010/main" val="3676342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Project Life Cycle (PLC)</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79701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smtClean="0"/>
              <a:t>Project Life Cycle </a:t>
            </a:r>
            <a:r>
              <a:rPr lang="en-US" dirty="0"/>
              <a:t>(PLC)</a:t>
            </a:r>
          </a:p>
        </p:txBody>
      </p:sp>
      <p:sp>
        <p:nvSpPr>
          <p:cNvPr id="3" name="Content Placeholder 2"/>
          <p:cNvSpPr>
            <a:spLocks noGrp="1"/>
          </p:cNvSpPr>
          <p:nvPr>
            <p:ph idx="1"/>
          </p:nvPr>
        </p:nvSpPr>
        <p:spPr/>
        <p:txBody>
          <a:bodyPr>
            <a:normAutofit/>
          </a:bodyPr>
          <a:lstStyle/>
          <a:p>
            <a:r>
              <a:rPr lang="en-US" dirty="0"/>
              <a:t>The </a:t>
            </a:r>
            <a:r>
              <a:rPr lang="en-US" b="1" dirty="0"/>
              <a:t>project life cycle </a:t>
            </a:r>
            <a:r>
              <a:rPr lang="en-US" dirty="0"/>
              <a:t>(PLC) is a collection of logical stages or phases that maps the life </a:t>
            </a:r>
            <a:r>
              <a:rPr lang="en-US" dirty="0" smtClean="0"/>
              <a:t>of a </a:t>
            </a:r>
            <a:r>
              <a:rPr lang="en-US" dirty="0"/>
              <a:t>project from its beginning to its end in order to define, build, and deliver the product of </a:t>
            </a:r>
            <a:r>
              <a:rPr lang="en-US" dirty="0" smtClean="0"/>
              <a:t>a project—that </a:t>
            </a:r>
            <a:r>
              <a:rPr lang="en-US" dirty="0"/>
              <a:t>is, the product, service, or information system</a:t>
            </a:r>
            <a:r>
              <a:rPr lang="en-US" dirty="0" smtClean="0"/>
              <a:t>.</a:t>
            </a:r>
            <a:endParaRPr lang="en-US" dirty="0"/>
          </a:p>
          <a:p>
            <a:r>
              <a:rPr lang="en-US" dirty="0"/>
              <a:t>Each phase should provide one or more deliverables. </a:t>
            </a:r>
            <a:r>
              <a:rPr lang="en-US" dirty="0" smtClean="0"/>
              <a:t> A </a:t>
            </a:r>
            <a:r>
              <a:rPr lang="en-US" dirty="0"/>
              <a:t>deliverable is a tangible and verifiable product of work (i.e., project plan, design specifications, delivered system, etc.). </a:t>
            </a:r>
          </a:p>
          <a:p>
            <a:r>
              <a:rPr lang="en-US" dirty="0"/>
              <a:t>Deliverables at the end of each phase also provide tangible benefits throughout the project and serve to define the work and resources needed for each phase.</a:t>
            </a:r>
          </a:p>
        </p:txBody>
      </p:sp>
    </p:spTree>
    <p:extLst>
      <p:ext uri="{BB962C8B-B14F-4D97-AF65-F5344CB8AC3E}">
        <p14:creationId xmlns:p14="http://schemas.microsoft.com/office/powerpoint/2010/main" val="38212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Life Cycle (PLC)</a:t>
            </a:r>
          </a:p>
        </p:txBody>
      </p:sp>
      <p:sp>
        <p:nvSpPr>
          <p:cNvPr id="3" name="Content Placeholder 2"/>
          <p:cNvSpPr>
            <a:spLocks noGrp="1"/>
          </p:cNvSpPr>
          <p:nvPr>
            <p:ph idx="1"/>
          </p:nvPr>
        </p:nvSpPr>
        <p:spPr/>
        <p:txBody>
          <a:bodyPr>
            <a:normAutofit/>
          </a:bodyPr>
          <a:lstStyle/>
          <a:p>
            <a:r>
              <a:rPr lang="en-US" sz="2400" dirty="0"/>
              <a:t>Like all living things, projects have life cycles where they are born, grow, peak, decline, and then terminate (</a:t>
            </a:r>
            <a:r>
              <a:rPr lang="en-US" sz="2400" dirty="0" err="1"/>
              <a:t>Gido</a:t>
            </a:r>
            <a:r>
              <a:rPr lang="en-US" sz="2400" dirty="0"/>
              <a:t> and Clements 1999; Meredith and Mantel 2000). </a:t>
            </a:r>
          </a:p>
          <a:p>
            <a:r>
              <a:rPr lang="en-US" sz="2400" dirty="0"/>
              <a:t>Although project life cycles may differ depending upon the industry or project, all project life cycles will have a beginning, a middle, and an end (</a:t>
            </a:r>
            <a:r>
              <a:rPr lang="en-US" sz="2400" dirty="0" err="1"/>
              <a:t>Rosenau</a:t>
            </a:r>
            <a:r>
              <a:rPr lang="en-US" sz="2400" dirty="0"/>
              <a:t> 1998; </a:t>
            </a:r>
            <a:r>
              <a:rPr lang="en-US" sz="2400" dirty="0" err="1"/>
              <a:t>Gido</a:t>
            </a:r>
            <a:r>
              <a:rPr lang="en-US" sz="2400" dirty="0"/>
              <a:t> and Clements 1999). </a:t>
            </a:r>
          </a:p>
        </p:txBody>
      </p:sp>
    </p:spTree>
    <p:extLst>
      <p:ext uri="{BB962C8B-B14F-4D97-AF65-F5344CB8AC3E}">
        <p14:creationId xmlns:p14="http://schemas.microsoft.com/office/powerpoint/2010/main" val="3320348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Project Life Cycle (PLC)</a:t>
            </a:r>
          </a:p>
        </p:txBody>
      </p:sp>
      <p:sp>
        <p:nvSpPr>
          <p:cNvPr id="5" name="Content Placeholder 4"/>
          <p:cNvSpPr>
            <a:spLocks noGrp="1"/>
          </p:cNvSpPr>
          <p:nvPr>
            <p:ph idx="1"/>
          </p:nvPr>
        </p:nvSpPr>
        <p:spPr/>
        <p:txBody>
          <a:bodyPr/>
          <a:lstStyle/>
          <a:p>
            <a:r>
              <a:rPr lang="en-US" dirty="0"/>
              <a:t>Following Figure provides a generic life cycle that describes the common phases or stages shared by most projects.</a:t>
            </a:r>
          </a:p>
          <a:p>
            <a:endParaRPr lang="en-US" dirty="0"/>
          </a:p>
        </p:txBody>
      </p:sp>
      <p:pic>
        <p:nvPicPr>
          <p:cNvPr id="6" name="Picture 5"/>
          <p:cNvPicPr>
            <a:picLocks noChangeAspect="1"/>
          </p:cNvPicPr>
          <p:nvPr/>
        </p:nvPicPr>
        <p:blipFill>
          <a:blip r:embed="rId2"/>
          <a:stretch>
            <a:fillRect/>
          </a:stretch>
        </p:blipFill>
        <p:spPr>
          <a:xfrm>
            <a:off x="2832408" y="2758802"/>
            <a:ext cx="6202410" cy="3418162"/>
          </a:xfrm>
          <a:prstGeom prst="rect">
            <a:avLst/>
          </a:prstGeom>
        </p:spPr>
      </p:pic>
    </p:spTree>
    <p:extLst>
      <p:ext uri="{BB962C8B-B14F-4D97-AF65-F5344CB8AC3E}">
        <p14:creationId xmlns:p14="http://schemas.microsoft.com/office/powerpoint/2010/main" val="155074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PLC : Define </a:t>
            </a:r>
            <a:r>
              <a:rPr lang="en-US" dirty="0"/>
              <a:t>Project Goal</a:t>
            </a:r>
          </a:p>
        </p:txBody>
      </p:sp>
      <p:sp>
        <p:nvSpPr>
          <p:cNvPr id="3" name="Content Placeholder 2"/>
          <p:cNvSpPr>
            <a:spLocks noGrp="1"/>
          </p:cNvSpPr>
          <p:nvPr>
            <p:ph idx="1"/>
          </p:nvPr>
        </p:nvSpPr>
        <p:spPr/>
        <p:txBody>
          <a:bodyPr/>
          <a:lstStyle/>
          <a:p>
            <a:r>
              <a:rPr lang="en-US" dirty="0"/>
              <a:t>Defining the project’s overall goal should be the first step. </a:t>
            </a:r>
            <a:endParaRPr lang="en-US" dirty="0" smtClean="0"/>
          </a:p>
          <a:p>
            <a:r>
              <a:rPr lang="en-US" dirty="0" smtClean="0"/>
              <a:t>This </a:t>
            </a:r>
            <a:r>
              <a:rPr lang="en-US" dirty="0"/>
              <a:t>goal should focus on providing business value to the organization. </a:t>
            </a:r>
            <a:endParaRPr lang="en-US" dirty="0" smtClean="0"/>
          </a:p>
          <a:p>
            <a:r>
              <a:rPr lang="en-US" dirty="0" smtClean="0"/>
              <a:t>A </a:t>
            </a:r>
            <a:r>
              <a:rPr lang="en-US" dirty="0"/>
              <a:t>well defined goal gives the project team a clear focus and drives the other phases of the project. </a:t>
            </a:r>
            <a:endParaRPr lang="en-US" dirty="0" smtClean="0"/>
          </a:p>
          <a:p>
            <a:r>
              <a:rPr lang="en-US" dirty="0" smtClean="0"/>
              <a:t>The </a:t>
            </a:r>
            <a:r>
              <a:rPr lang="en-US" dirty="0"/>
              <a:t>project goal should also answer the question: How will we know if this project is successful given the time, money, and resources invested? </a:t>
            </a:r>
          </a:p>
        </p:txBody>
      </p:sp>
    </p:spTree>
    <p:extLst>
      <p:ext uri="{BB962C8B-B14F-4D97-AF65-F5344CB8AC3E}">
        <p14:creationId xmlns:p14="http://schemas.microsoft.com/office/powerpoint/2010/main" val="209635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PLC </a:t>
            </a:r>
            <a:r>
              <a:rPr lang="en-US" dirty="0"/>
              <a:t>: Plan Project</a:t>
            </a:r>
          </a:p>
        </p:txBody>
      </p:sp>
      <p:sp>
        <p:nvSpPr>
          <p:cNvPr id="3" name="Content Placeholder 2"/>
          <p:cNvSpPr>
            <a:spLocks noGrp="1"/>
          </p:cNvSpPr>
          <p:nvPr>
            <p:ph idx="1"/>
          </p:nvPr>
        </p:nvSpPr>
        <p:spPr/>
        <p:txBody>
          <a:bodyPr>
            <a:normAutofit fontScale="92500" lnSpcReduction="10000"/>
          </a:bodyPr>
          <a:lstStyle/>
          <a:p>
            <a:r>
              <a:rPr lang="en-US" dirty="0"/>
              <a:t>Once the project’s goal has been defined, developing the project plan is a much easier task. </a:t>
            </a:r>
            <a:endParaRPr lang="en-US" dirty="0" smtClean="0"/>
          </a:p>
          <a:p>
            <a:r>
              <a:rPr lang="en-US" dirty="0" smtClean="0"/>
              <a:t>A </a:t>
            </a:r>
            <a:r>
              <a:rPr lang="en-US" dirty="0"/>
              <a:t>plan essentially answers the following questions:</a:t>
            </a:r>
          </a:p>
          <a:p>
            <a:pPr lvl="1"/>
            <a:r>
              <a:rPr lang="en-US" dirty="0"/>
              <a:t>What are we going to do?</a:t>
            </a:r>
          </a:p>
          <a:p>
            <a:pPr lvl="1"/>
            <a:r>
              <a:rPr lang="en-US" dirty="0"/>
              <a:t>What are we not going to do?</a:t>
            </a:r>
          </a:p>
          <a:p>
            <a:pPr lvl="1"/>
            <a:r>
              <a:rPr lang="en-US" dirty="0"/>
              <a:t>Why are we going to do it?</a:t>
            </a:r>
          </a:p>
          <a:p>
            <a:pPr lvl="1"/>
            <a:r>
              <a:rPr lang="en-US" dirty="0"/>
              <a:t>How are we going to do it?</a:t>
            </a:r>
          </a:p>
          <a:p>
            <a:pPr lvl="1"/>
            <a:r>
              <a:rPr lang="en-US" dirty="0"/>
              <a:t>Who is going to be involved?</a:t>
            </a:r>
          </a:p>
          <a:p>
            <a:pPr lvl="1"/>
            <a:r>
              <a:rPr lang="en-US" dirty="0"/>
              <a:t>How long will it take?</a:t>
            </a:r>
          </a:p>
          <a:p>
            <a:pPr lvl="1"/>
            <a:r>
              <a:rPr lang="en-US" dirty="0"/>
              <a:t>How much will it cost?</a:t>
            </a:r>
          </a:p>
          <a:p>
            <a:pPr lvl="1"/>
            <a:r>
              <a:rPr lang="en-US" dirty="0"/>
              <a:t>What can go wrong and what can we do about it?</a:t>
            </a:r>
          </a:p>
          <a:p>
            <a:pPr lvl="1"/>
            <a:r>
              <a:rPr lang="en-US" dirty="0"/>
              <a:t>How will we know if we are successful</a:t>
            </a:r>
            <a:r>
              <a:rPr lang="en-US" dirty="0" smtClean="0"/>
              <a:t>?</a:t>
            </a:r>
            <a:endParaRPr lang="en-US" dirty="0"/>
          </a:p>
        </p:txBody>
      </p:sp>
    </p:spTree>
    <p:extLst>
      <p:ext uri="{BB962C8B-B14F-4D97-AF65-F5344CB8AC3E}">
        <p14:creationId xmlns:p14="http://schemas.microsoft.com/office/powerpoint/2010/main" val="1793251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 Plan Project</a:t>
            </a:r>
          </a:p>
        </p:txBody>
      </p:sp>
      <p:sp>
        <p:nvSpPr>
          <p:cNvPr id="3" name="Content Placeholder 2"/>
          <p:cNvSpPr>
            <a:spLocks noGrp="1"/>
          </p:cNvSpPr>
          <p:nvPr>
            <p:ph idx="1"/>
          </p:nvPr>
        </p:nvSpPr>
        <p:spPr/>
        <p:txBody>
          <a:bodyPr/>
          <a:lstStyle/>
          <a:p>
            <a:r>
              <a:rPr lang="en-US" dirty="0"/>
              <a:t>In addition, the deliverables, tasks, resources, and time to complete each task must be defined for each phase of the project. </a:t>
            </a:r>
            <a:endParaRPr lang="en-US" dirty="0" smtClean="0"/>
          </a:p>
          <a:p>
            <a:r>
              <a:rPr lang="en-US" dirty="0" smtClean="0"/>
              <a:t>The </a:t>
            </a:r>
            <a:r>
              <a:rPr lang="en-US" dirty="0"/>
              <a:t>project plan defines the agreed upon scope, schedule, and budget and is used as a tool to gauge the project’s performance throughout the life cycle</a:t>
            </a:r>
          </a:p>
          <a:p>
            <a:endParaRPr lang="en-US" dirty="0"/>
          </a:p>
        </p:txBody>
      </p:sp>
    </p:spTree>
    <p:extLst>
      <p:ext uri="{BB962C8B-B14F-4D97-AF65-F5344CB8AC3E}">
        <p14:creationId xmlns:p14="http://schemas.microsoft.com/office/powerpoint/2010/main" val="3191184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 Execute Project Plan </a:t>
            </a:r>
          </a:p>
        </p:txBody>
      </p:sp>
      <p:sp>
        <p:nvSpPr>
          <p:cNvPr id="3" name="Content Placeholder 2"/>
          <p:cNvSpPr>
            <a:spLocks noGrp="1"/>
          </p:cNvSpPr>
          <p:nvPr>
            <p:ph idx="1"/>
          </p:nvPr>
        </p:nvSpPr>
        <p:spPr/>
        <p:txBody>
          <a:bodyPr>
            <a:normAutofit fontScale="92500"/>
          </a:bodyPr>
          <a:lstStyle/>
          <a:p>
            <a:r>
              <a:rPr lang="en-US" dirty="0"/>
              <a:t>After the project’s goal and plan have been defined, it’s time to put the plan into action. </a:t>
            </a:r>
            <a:endParaRPr lang="en-US" dirty="0" smtClean="0"/>
          </a:p>
          <a:p>
            <a:r>
              <a:rPr lang="en-US" dirty="0" smtClean="0"/>
              <a:t>As </a:t>
            </a:r>
            <a:r>
              <a:rPr lang="en-US" dirty="0"/>
              <a:t>work on the project progresses, scope, schedule, budget, and people must be actively managed to ensure that the project achieves its goal. </a:t>
            </a:r>
            <a:endParaRPr lang="en-US" dirty="0" smtClean="0"/>
          </a:p>
          <a:p>
            <a:r>
              <a:rPr lang="en-US" dirty="0" smtClean="0"/>
              <a:t>Progress </a:t>
            </a:r>
            <a:r>
              <a:rPr lang="en-US" dirty="0"/>
              <a:t>must be documented and compared to the baseline plan. </a:t>
            </a:r>
            <a:endParaRPr lang="en-US" dirty="0" smtClean="0"/>
          </a:p>
          <a:p>
            <a:r>
              <a:rPr lang="en-US" dirty="0" smtClean="0"/>
              <a:t>In </a:t>
            </a:r>
            <a:r>
              <a:rPr lang="en-US" dirty="0"/>
              <a:t>addition, project performance must be communicated to all of the stakeholders.</a:t>
            </a:r>
          </a:p>
          <a:p>
            <a:r>
              <a:rPr lang="en-US" dirty="0"/>
              <a:t>At the end of this phase, the team implements or delivers a completed product, service, </a:t>
            </a:r>
            <a:r>
              <a:rPr lang="en-US" dirty="0" smtClean="0"/>
              <a:t>or information </a:t>
            </a:r>
            <a:r>
              <a:rPr lang="en-US" dirty="0"/>
              <a:t>system to the organization.</a:t>
            </a:r>
          </a:p>
        </p:txBody>
      </p:sp>
    </p:spTree>
    <p:extLst>
      <p:ext uri="{BB962C8B-B14F-4D97-AF65-F5344CB8AC3E}">
        <p14:creationId xmlns:p14="http://schemas.microsoft.com/office/powerpoint/2010/main" val="59857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Although IT is becoming more reliable, faster, and less expensive, the costs, complexities, and risks of IT projects continue to increase.</a:t>
            </a:r>
          </a:p>
          <a:p>
            <a:endParaRPr lang="en-US" dirty="0" smtClean="0"/>
          </a:p>
          <a:p>
            <a:r>
              <a:rPr lang="en-US" dirty="0" smtClean="0"/>
              <a:t>According to the survey, user involvement, executive management support, and a clear statement of requirements ranked at the top of the list of factors essential for IT project success. On the other hand, lack of user involvement and incomplete requirements appear to be the two main factors for projects being challenged or canceled before completion.</a:t>
            </a:r>
          </a:p>
          <a:p>
            <a:endParaRPr lang="en-US" dirty="0"/>
          </a:p>
        </p:txBody>
      </p:sp>
    </p:spTree>
    <p:extLst>
      <p:ext uri="{BB962C8B-B14F-4D97-AF65-F5344CB8AC3E}">
        <p14:creationId xmlns:p14="http://schemas.microsoft.com/office/powerpoint/2010/main" val="3243347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 Close Project </a:t>
            </a:r>
          </a:p>
        </p:txBody>
      </p:sp>
      <p:sp>
        <p:nvSpPr>
          <p:cNvPr id="3" name="Content Placeholder 2"/>
          <p:cNvSpPr>
            <a:spLocks noGrp="1"/>
          </p:cNvSpPr>
          <p:nvPr>
            <p:ph idx="1"/>
          </p:nvPr>
        </p:nvSpPr>
        <p:spPr/>
        <p:txBody>
          <a:bodyPr/>
          <a:lstStyle/>
          <a:p>
            <a:r>
              <a:rPr lang="en-US" dirty="0"/>
              <a:t>A project should have a definite beginning and end. </a:t>
            </a:r>
            <a:endParaRPr lang="en-US" dirty="0" smtClean="0"/>
          </a:p>
          <a:p>
            <a:r>
              <a:rPr lang="en-US" dirty="0" smtClean="0"/>
              <a:t>The </a:t>
            </a:r>
            <a:r>
              <a:rPr lang="en-US" dirty="0"/>
              <a:t>closing phase ensures that all of the work is completed as planned and as agreed to by the team and the sponsor. </a:t>
            </a:r>
            <a:endParaRPr lang="en-US" dirty="0" smtClean="0"/>
          </a:p>
          <a:p>
            <a:r>
              <a:rPr lang="en-US" dirty="0" smtClean="0"/>
              <a:t>Therefore</a:t>
            </a:r>
            <a:r>
              <a:rPr lang="en-US" dirty="0"/>
              <a:t>, there should be some kind of formal acknowledgment by the sponsor that they will accept the product delivered. </a:t>
            </a:r>
            <a:endParaRPr lang="en-US" dirty="0" smtClean="0"/>
          </a:p>
          <a:p>
            <a:r>
              <a:rPr lang="en-US" dirty="0" smtClean="0"/>
              <a:t>This </a:t>
            </a:r>
            <a:r>
              <a:rPr lang="en-US" dirty="0"/>
              <a:t>closure is often capped with a final project report and presentation to the client that documents that all promised deliverables have been completed as specified.</a:t>
            </a:r>
          </a:p>
        </p:txBody>
      </p:sp>
    </p:spTree>
    <p:extLst>
      <p:ext uri="{BB962C8B-B14F-4D97-AF65-F5344CB8AC3E}">
        <p14:creationId xmlns:p14="http://schemas.microsoft.com/office/powerpoint/2010/main" val="1827805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PLC : Evaluate Project </a:t>
            </a:r>
          </a:p>
        </p:txBody>
      </p:sp>
      <p:sp>
        <p:nvSpPr>
          <p:cNvPr id="3" name="Content Placeholder 2"/>
          <p:cNvSpPr>
            <a:spLocks noGrp="1"/>
          </p:cNvSpPr>
          <p:nvPr>
            <p:ph idx="1"/>
          </p:nvPr>
        </p:nvSpPr>
        <p:spPr/>
        <p:txBody>
          <a:bodyPr>
            <a:normAutofit fontScale="92500" lnSpcReduction="10000"/>
          </a:bodyPr>
          <a:lstStyle/>
          <a:p>
            <a:pPr algn="just"/>
            <a:r>
              <a:rPr lang="en-US" dirty="0"/>
              <a:t>Sometimes the value of an IT project is not readily known when the product, service, or information system is implemented. </a:t>
            </a:r>
            <a:endParaRPr lang="en-US" dirty="0" smtClean="0"/>
          </a:p>
          <a:p>
            <a:pPr algn="just"/>
            <a:r>
              <a:rPr lang="en-US" dirty="0" smtClean="0"/>
              <a:t>For </a:t>
            </a:r>
            <a:r>
              <a:rPr lang="en-US" dirty="0"/>
              <a:t>example, the goal of a project to develop an electronic commerce site should be to make money—not to build or install hardware, software, and Web pages on a particular server platform. </a:t>
            </a:r>
            <a:endParaRPr lang="en-US" dirty="0" smtClean="0"/>
          </a:p>
          <a:p>
            <a:pPr algn="just"/>
            <a:r>
              <a:rPr lang="en-US" dirty="0" smtClean="0"/>
              <a:t>The </a:t>
            </a:r>
            <a:r>
              <a:rPr lang="en-US" dirty="0"/>
              <a:t>technology and its subsequent implementation are only a means to an end. </a:t>
            </a:r>
            <a:endParaRPr lang="en-US" dirty="0" smtClean="0"/>
          </a:p>
          <a:p>
            <a:pPr algn="just"/>
            <a:r>
              <a:rPr lang="en-US" dirty="0" smtClean="0"/>
              <a:t>Therefore</a:t>
            </a:r>
            <a:r>
              <a:rPr lang="en-US" dirty="0"/>
              <a:t>, the goal of the electronic commerce site may be to produce $250,000 in revenue within six months. </a:t>
            </a:r>
            <a:endParaRPr lang="en-US" dirty="0" smtClean="0"/>
          </a:p>
          <a:p>
            <a:pPr algn="just"/>
            <a:r>
              <a:rPr lang="en-US" dirty="0" smtClean="0"/>
              <a:t>As </a:t>
            </a:r>
            <a:r>
              <a:rPr lang="en-US" dirty="0"/>
              <a:t>a result, evaluating whether the project met its goal can be made only after the system has been implemented</a:t>
            </a:r>
            <a:r>
              <a:rPr lang="en-US" dirty="0" smtClean="0"/>
              <a:t>.</a:t>
            </a:r>
            <a:endParaRPr lang="en-US" dirty="0"/>
          </a:p>
        </p:txBody>
      </p:sp>
    </p:spTree>
    <p:extLst>
      <p:ext uri="{BB962C8B-B14F-4D97-AF65-F5344CB8AC3E}">
        <p14:creationId xmlns:p14="http://schemas.microsoft.com/office/powerpoint/2010/main" val="4149435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PLC </a:t>
            </a:r>
            <a:r>
              <a:rPr lang="en-US" dirty="0"/>
              <a:t>: Evaluate Project</a:t>
            </a:r>
          </a:p>
        </p:txBody>
      </p:sp>
      <p:sp>
        <p:nvSpPr>
          <p:cNvPr id="3" name="Content Placeholder 2"/>
          <p:cNvSpPr>
            <a:spLocks noGrp="1"/>
          </p:cNvSpPr>
          <p:nvPr>
            <p:ph idx="1"/>
          </p:nvPr>
        </p:nvSpPr>
        <p:spPr/>
        <p:txBody>
          <a:bodyPr/>
          <a:lstStyle/>
          <a:p>
            <a:r>
              <a:rPr lang="en-US" dirty="0" smtClean="0"/>
              <a:t>The </a:t>
            </a:r>
            <a:r>
              <a:rPr lang="en-US" dirty="0"/>
              <a:t>project can be evaluated in other ways as well. </a:t>
            </a:r>
            <a:endParaRPr lang="en-US" dirty="0" smtClean="0"/>
          </a:p>
          <a:p>
            <a:r>
              <a:rPr lang="en-US" dirty="0" smtClean="0"/>
              <a:t>The </a:t>
            </a:r>
            <a:r>
              <a:rPr lang="en-US" dirty="0"/>
              <a:t>project team should document its experiences in terms of lessons </a:t>
            </a:r>
            <a:r>
              <a:rPr lang="en-US" dirty="0" smtClean="0"/>
              <a:t>learned</a:t>
            </a:r>
          </a:p>
          <a:p>
            <a:pPr lvl="1"/>
            <a:r>
              <a:rPr lang="en-US" dirty="0" smtClean="0"/>
              <a:t>things </a:t>
            </a:r>
            <a:r>
              <a:rPr lang="en-US" dirty="0"/>
              <a:t>that it would do the same and </a:t>
            </a:r>
            <a:endParaRPr lang="en-US" dirty="0" smtClean="0"/>
          </a:p>
          <a:p>
            <a:pPr lvl="1"/>
            <a:r>
              <a:rPr lang="en-US" dirty="0" smtClean="0"/>
              <a:t>things </a:t>
            </a:r>
            <a:r>
              <a:rPr lang="en-US" dirty="0"/>
              <a:t>that it would do differently on the next project, based on its current project experiences. </a:t>
            </a:r>
            <a:endParaRPr lang="en-US" dirty="0" smtClean="0"/>
          </a:p>
          <a:p>
            <a:r>
              <a:rPr lang="en-US" dirty="0" smtClean="0"/>
              <a:t>This </a:t>
            </a:r>
            <a:r>
              <a:rPr lang="en-US" dirty="0"/>
              <a:t>post mortem should be documented, stored electronically, and shared throughout the organization. </a:t>
            </a:r>
            <a:endParaRPr lang="en-US" dirty="0" smtClean="0"/>
          </a:p>
          <a:p>
            <a:r>
              <a:rPr lang="en-US" dirty="0" smtClean="0"/>
              <a:t>Subsequently</a:t>
            </a:r>
            <a:r>
              <a:rPr lang="en-US" dirty="0"/>
              <a:t>, many of these experiences can be translated into best practices and integrated into future projects</a:t>
            </a:r>
            <a:r>
              <a:rPr lang="en-US" dirty="0" smtClean="0"/>
              <a:t>.</a:t>
            </a:r>
            <a:endParaRPr lang="en-US" dirty="0"/>
          </a:p>
        </p:txBody>
      </p:sp>
    </p:spTree>
    <p:extLst>
      <p:ext uri="{BB962C8B-B14F-4D97-AF65-F5344CB8AC3E}">
        <p14:creationId xmlns:p14="http://schemas.microsoft.com/office/powerpoint/2010/main" val="34370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PLC </a:t>
            </a:r>
            <a:r>
              <a:rPr lang="en-US" dirty="0"/>
              <a:t>: Evaluate Project</a:t>
            </a:r>
          </a:p>
        </p:txBody>
      </p:sp>
      <p:sp>
        <p:nvSpPr>
          <p:cNvPr id="3" name="Content Placeholder 2"/>
          <p:cNvSpPr>
            <a:spLocks noGrp="1"/>
          </p:cNvSpPr>
          <p:nvPr>
            <p:ph idx="1"/>
          </p:nvPr>
        </p:nvSpPr>
        <p:spPr/>
        <p:txBody>
          <a:bodyPr>
            <a:normAutofit lnSpcReduction="10000"/>
          </a:bodyPr>
          <a:lstStyle/>
          <a:p>
            <a:r>
              <a:rPr lang="en-US" dirty="0"/>
              <a:t>In addition, both the project team and the project itself should be evaluated at the end of the project. </a:t>
            </a:r>
            <a:endParaRPr lang="en-US" dirty="0" smtClean="0"/>
          </a:p>
          <a:p>
            <a:r>
              <a:rPr lang="en-US" dirty="0" smtClean="0"/>
              <a:t>The </a:t>
            </a:r>
            <a:r>
              <a:rPr lang="en-US" dirty="0"/>
              <a:t>project manager may evaluate each team member’s performance in order to provide feedback and as part of the organization’s established merit and pay raise processes and procedures. </a:t>
            </a:r>
            <a:endParaRPr lang="en-US" dirty="0" smtClean="0"/>
          </a:p>
          <a:p>
            <a:r>
              <a:rPr lang="en-US" dirty="0" smtClean="0"/>
              <a:t>Often</a:t>
            </a:r>
            <a:r>
              <a:rPr lang="en-US" dirty="0"/>
              <a:t>, however, an outside third party, such as a senior manager or partner, may audit the project to determine whether the project was well managed, provided the promised deliverables, followed established processes, and met specific quality standards. </a:t>
            </a:r>
            <a:endParaRPr lang="en-US" dirty="0" smtClean="0"/>
          </a:p>
          <a:p>
            <a:r>
              <a:rPr lang="en-US" dirty="0" smtClean="0"/>
              <a:t>The </a:t>
            </a:r>
            <a:r>
              <a:rPr lang="en-US" dirty="0"/>
              <a:t>team and project manager may also be evaluated in terms of whether they acted in a professional and ethical manner.</a:t>
            </a:r>
          </a:p>
        </p:txBody>
      </p:sp>
    </p:spTree>
    <p:extLst>
      <p:ext uri="{BB962C8B-B14F-4D97-AF65-F5344CB8AC3E}">
        <p14:creationId xmlns:p14="http://schemas.microsoft.com/office/powerpoint/2010/main" val="249544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 Systems Development Life Cycle (SDLC)</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96398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Systems </a:t>
            </a:r>
            <a:r>
              <a:rPr lang="en-US" b="1" dirty="0"/>
              <a:t>Development Life </a:t>
            </a:r>
            <a:r>
              <a:rPr lang="en-US" b="1" dirty="0" smtClean="0"/>
              <a:t>Cycle</a:t>
            </a:r>
            <a:endParaRPr lang="en-US" dirty="0"/>
          </a:p>
        </p:txBody>
      </p:sp>
      <p:sp>
        <p:nvSpPr>
          <p:cNvPr id="3" name="Content Placeholder 2"/>
          <p:cNvSpPr>
            <a:spLocks noGrp="1"/>
          </p:cNvSpPr>
          <p:nvPr>
            <p:ph idx="1"/>
          </p:nvPr>
        </p:nvSpPr>
        <p:spPr/>
        <p:txBody>
          <a:bodyPr>
            <a:normAutofit lnSpcReduction="10000"/>
          </a:bodyPr>
          <a:lstStyle/>
          <a:p>
            <a:pPr algn="just"/>
            <a:r>
              <a:rPr lang="en-US" dirty="0"/>
              <a:t>Although projects follow a project life cycle, information systems development follows a product life cycle. </a:t>
            </a:r>
          </a:p>
          <a:p>
            <a:pPr algn="just"/>
            <a:r>
              <a:rPr lang="en-US" dirty="0"/>
              <a:t>The most common product life cycle in IT is the Systems Development Life Cycle (SDLC), which represents the sequential phases or stages an information system follows throughout its useful life. </a:t>
            </a:r>
          </a:p>
          <a:p>
            <a:pPr algn="just"/>
            <a:r>
              <a:rPr lang="en-US" dirty="0"/>
              <a:t>The SDLC establishes a logical order or sequence in which the system development activities occur and indicates whether to proceed from one system development activity to the next (McConnell 1996). </a:t>
            </a:r>
          </a:p>
          <a:p>
            <a:r>
              <a:rPr lang="en-US" dirty="0"/>
              <a:t>Planning, analysis, design, implementation, </a:t>
            </a:r>
            <a:r>
              <a:rPr lang="en-US" dirty="0" smtClean="0"/>
              <a:t>and </a:t>
            </a:r>
            <a:r>
              <a:rPr lang="en-US" dirty="0"/>
              <a:t>maintenance and support are the five </a:t>
            </a:r>
            <a:r>
              <a:rPr lang="en-US" dirty="0" smtClean="0"/>
              <a:t>basic phases </a:t>
            </a:r>
            <a:r>
              <a:rPr lang="en-US" dirty="0"/>
              <a:t>in the systems development life </a:t>
            </a:r>
            <a:r>
              <a:rPr lang="en-US" dirty="0" smtClean="0"/>
              <a:t>cycle.</a:t>
            </a:r>
            <a:endParaRPr lang="en-US" dirty="0"/>
          </a:p>
        </p:txBody>
      </p:sp>
    </p:spTree>
    <p:extLst>
      <p:ext uri="{BB962C8B-B14F-4D97-AF65-F5344CB8AC3E}">
        <p14:creationId xmlns:p14="http://schemas.microsoft.com/office/powerpoint/2010/main" val="351486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Systems </a:t>
            </a:r>
            <a:r>
              <a:rPr lang="en-US" b="1" dirty="0"/>
              <a:t>Development Life </a:t>
            </a:r>
            <a:r>
              <a:rPr lang="en-US" b="1" dirty="0" smtClean="0"/>
              <a:t>Cycle</a:t>
            </a:r>
            <a:endParaRPr lang="en-US" dirty="0"/>
          </a:p>
        </p:txBody>
      </p:sp>
      <p:sp>
        <p:nvSpPr>
          <p:cNvPr id="3" name="Content Placeholder 2"/>
          <p:cNvSpPr>
            <a:spLocks noGrp="1"/>
          </p:cNvSpPr>
          <p:nvPr>
            <p:ph idx="1"/>
          </p:nvPr>
        </p:nvSpPr>
        <p:spPr/>
        <p:txBody>
          <a:bodyPr/>
          <a:lstStyle/>
          <a:p>
            <a:r>
              <a:rPr lang="en-US" dirty="0"/>
              <a:t>Although there is no generally accepted version of the SDLC, the life cycle depicted in following figure includes the generally accepted activities and phases associated with systems development. </a:t>
            </a:r>
          </a:p>
        </p:txBody>
      </p:sp>
      <p:pic>
        <p:nvPicPr>
          <p:cNvPr id="5" name="Picture 4"/>
          <p:cNvPicPr>
            <a:picLocks noChangeAspect="1"/>
          </p:cNvPicPr>
          <p:nvPr/>
        </p:nvPicPr>
        <p:blipFill>
          <a:blip r:embed="rId2"/>
          <a:stretch>
            <a:fillRect/>
          </a:stretch>
        </p:blipFill>
        <p:spPr>
          <a:xfrm>
            <a:off x="3915273" y="3242715"/>
            <a:ext cx="3509110" cy="3217225"/>
          </a:xfrm>
          <a:prstGeom prst="rect">
            <a:avLst/>
          </a:prstGeom>
        </p:spPr>
      </p:pic>
    </p:spTree>
    <p:extLst>
      <p:ext uri="{BB962C8B-B14F-4D97-AF65-F5344CB8AC3E}">
        <p14:creationId xmlns:p14="http://schemas.microsoft.com/office/powerpoint/2010/main" val="2306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 Cycle</a:t>
            </a:r>
            <a:endParaRPr lang="en-US" dirty="0"/>
          </a:p>
        </p:txBody>
      </p:sp>
      <p:sp>
        <p:nvSpPr>
          <p:cNvPr id="3" name="Content Placeholder 2"/>
          <p:cNvSpPr>
            <a:spLocks noGrp="1"/>
          </p:cNvSpPr>
          <p:nvPr>
            <p:ph idx="1"/>
          </p:nvPr>
        </p:nvSpPr>
        <p:spPr/>
        <p:txBody>
          <a:bodyPr>
            <a:noAutofit/>
          </a:bodyPr>
          <a:lstStyle/>
          <a:p>
            <a:r>
              <a:rPr lang="en-US" sz="2400" dirty="0" smtClean="0"/>
              <a:t>Planning</a:t>
            </a:r>
          </a:p>
          <a:p>
            <a:pPr lvl="1"/>
            <a:r>
              <a:rPr lang="en-US" sz="2000" dirty="0" smtClean="0"/>
              <a:t>The </a:t>
            </a:r>
            <a:r>
              <a:rPr lang="en-US" sz="2000" dirty="0"/>
              <a:t>planning stage involves identifying and responding to a problem or opportunity and incorporates the project management and system development processes and activities. </a:t>
            </a:r>
            <a:endParaRPr lang="en-US" sz="2000" dirty="0" smtClean="0"/>
          </a:p>
          <a:p>
            <a:pPr lvl="1"/>
            <a:r>
              <a:rPr lang="en-US" sz="2000" dirty="0" smtClean="0"/>
              <a:t>Here </a:t>
            </a:r>
            <a:r>
              <a:rPr lang="en-US" sz="2000" dirty="0"/>
              <a:t>a formal planning process ensures that the goal, scope, budget, schedule, technology, and system development processes, methods, and tools are in place. </a:t>
            </a:r>
          </a:p>
          <a:p>
            <a:r>
              <a:rPr lang="en-US" sz="2400" dirty="0" smtClean="0"/>
              <a:t>Analysis</a:t>
            </a:r>
          </a:p>
          <a:p>
            <a:pPr lvl="1"/>
            <a:r>
              <a:rPr lang="en-US" sz="2000" dirty="0"/>
              <a:t>T</a:t>
            </a:r>
            <a:r>
              <a:rPr lang="en-US" sz="2000" dirty="0" smtClean="0"/>
              <a:t>he </a:t>
            </a:r>
            <a:r>
              <a:rPr lang="en-US" sz="2000" dirty="0"/>
              <a:t>analysis phase attempts to delve into the problem or opportunity more fully. </a:t>
            </a:r>
            <a:endParaRPr lang="en-US" sz="2000" dirty="0" smtClean="0"/>
          </a:p>
          <a:p>
            <a:pPr lvl="1"/>
            <a:r>
              <a:rPr lang="en-US" sz="2000" dirty="0" smtClean="0"/>
              <a:t>For </a:t>
            </a:r>
            <a:r>
              <a:rPr lang="en-US" sz="2000" dirty="0"/>
              <a:t>example, the project team may document the current system to develop an “as is” model to understand the system currently in place. In general, systems analysts will meet with various stakeholders (users, managers, customers, etc.) to learn more about the problem or opportunity. </a:t>
            </a:r>
            <a:endParaRPr lang="en-US" sz="2000" dirty="0" smtClean="0"/>
          </a:p>
          <a:p>
            <a:pPr lvl="1"/>
            <a:r>
              <a:rPr lang="en-US" sz="2000" dirty="0" smtClean="0"/>
              <a:t>This </a:t>
            </a:r>
            <a:r>
              <a:rPr lang="en-US" sz="2000" dirty="0"/>
              <a:t>work is done to identify and document any problems or bottlenecks associated with the current system. </a:t>
            </a:r>
            <a:endParaRPr lang="en-US" sz="2000" dirty="0" smtClean="0"/>
          </a:p>
          <a:p>
            <a:pPr lvl="1"/>
            <a:r>
              <a:rPr lang="en-US" sz="2000" dirty="0" smtClean="0"/>
              <a:t>Here </a:t>
            </a:r>
            <a:r>
              <a:rPr lang="en-US" sz="2000" dirty="0"/>
              <a:t>the specific needs and requirements for the new system are identified and documented.</a:t>
            </a:r>
          </a:p>
        </p:txBody>
      </p:sp>
    </p:spTree>
    <p:extLst>
      <p:ext uri="{BB962C8B-B14F-4D97-AF65-F5344CB8AC3E}">
        <p14:creationId xmlns:p14="http://schemas.microsoft.com/office/powerpoint/2010/main" val="2629580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 Cycle</a:t>
            </a:r>
            <a:endParaRPr lang="en-US" dirty="0"/>
          </a:p>
        </p:txBody>
      </p:sp>
      <p:sp>
        <p:nvSpPr>
          <p:cNvPr id="3" name="Content Placeholder 2"/>
          <p:cNvSpPr>
            <a:spLocks noGrp="1"/>
          </p:cNvSpPr>
          <p:nvPr>
            <p:ph idx="1"/>
          </p:nvPr>
        </p:nvSpPr>
        <p:spPr/>
        <p:txBody>
          <a:bodyPr/>
          <a:lstStyle/>
          <a:p>
            <a:r>
              <a:rPr lang="en-US" dirty="0" smtClean="0"/>
              <a:t>Design</a:t>
            </a:r>
          </a:p>
          <a:p>
            <a:pPr lvl="1"/>
            <a:r>
              <a:rPr lang="en-US" dirty="0" smtClean="0"/>
              <a:t>During </a:t>
            </a:r>
            <a:r>
              <a:rPr lang="en-US" dirty="0"/>
              <a:t>the design phase, the project team uses the requirements and “to be” logical models as input for designing the architecture to support the new information system. </a:t>
            </a:r>
            <a:endParaRPr lang="en-US" dirty="0" smtClean="0"/>
          </a:p>
          <a:p>
            <a:pPr lvl="1"/>
            <a:r>
              <a:rPr lang="en-US" dirty="0" smtClean="0"/>
              <a:t>This </a:t>
            </a:r>
            <a:r>
              <a:rPr lang="en-US" dirty="0"/>
              <a:t>architecture includes designing the network, hardware configuration, databases, user interface, and application programs. </a:t>
            </a:r>
          </a:p>
          <a:p>
            <a:r>
              <a:rPr lang="en-US" dirty="0" smtClean="0"/>
              <a:t>Implementation</a:t>
            </a:r>
          </a:p>
          <a:p>
            <a:pPr lvl="1"/>
            <a:r>
              <a:rPr lang="en-US" dirty="0" smtClean="0"/>
              <a:t>Implementation </a:t>
            </a:r>
            <a:r>
              <a:rPr lang="en-US" dirty="0"/>
              <a:t>includes the development or construction of the system, testing, and installation. </a:t>
            </a:r>
            <a:endParaRPr lang="en-US" dirty="0" smtClean="0"/>
          </a:p>
          <a:p>
            <a:pPr lvl="1"/>
            <a:r>
              <a:rPr lang="en-US" dirty="0" smtClean="0"/>
              <a:t>In </a:t>
            </a:r>
            <a:r>
              <a:rPr lang="en-US" dirty="0"/>
              <a:t>addition, training, support, and documentation must be in place. </a:t>
            </a:r>
          </a:p>
        </p:txBody>
      </p:sp>
    </p:spTree>
    <p:extLst>
      <p:ext uri="{BB962C8B-B14F-4D97-AF65-F5344CB8AC3E}">
        <p14:creationId xmlns:p14="http://schemas.microsoft.com/office/powerpoint/2010/main" val="4204457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Development Life Cycle</a:t>
            </a:r>
            <a:endParaRPr lang="en-US" dirty="0"/>
          </a:p>
        </p:txBody>
      </p:sp>
      <p:sp>
        <p:nvSpPr>
          <p:cNvPr id="3" name="Content Placeholder 2"/>
          <p:cNvSpPr>
            <a:spLocks noGrp="1"/>
          </p:cNvSpPr>
          <p:nvPr>
            <p:ph idx="1"/>
          </p:nvPr>
        </p:nvSpPr>
        <p:spPr/>
        <p:txBody>
          <a:bodyPr/>
          <a:lstStyle/>
          <a:p>
            <a:r>
              <a:rPr lang="en-US" dirty="0"/>
              <a:t>Maintenance and </a:t>
            </a:r>
            <a:r>
              <a:rPr lang="en-US" dirty="0" smtClean="0"/>
              <a:t>Support</a:t>
            </a:r>
          </a:p>
          <a:p>
            <a:pPr lvl="1"/>
            <a:r>
              <a:rPr lang="en-US" dirty="0" smtClean="0"/>
              <a:t>Although </a:t>
            </a:r>
            <a:r>
              <a:rPr lang="en-US" dirty="0"/>
              <a:t>maintenance and support may not be a true phase of the current project, it is still an important consideration. </a:t>
            </a:r>
            <a:endParaRPr lang="en-US" dirty="0" smtClean="0"/>
          </a:p>
          <a:p>
            <a:pPr lvl="1"/>
            <a:r>
              <a:rPr lang="en-US" dirty="0" smtClean="0"/>
              <a:t>Once </a:t>
            </a:r>
            <a:r>
              <a:rPr lang="en-US" dirty="0"/>
              <a:t>the system has been implemented, it is said to be in production. Changes to the system, in the form of maintenance and enhancements, are often requested to fix any discovered errors (i.e., bugs) within the system, to add any features that were not incorporated into the original  design, or to adjust to a changing business environment. </a:t>
            </a:r>
            <a:endParaRPr lang="en-US" dirty="0" smtClean="0"/>
          </a:p>
          <a:p>
            <a:pPr lvl="1"/>
            <a:r>
              <a:rPr lang="en-US" dirty="0" smtClean="0"/>
              <a:t>Support</a:t>
            </a:r>
            <a:r>
              <a:rPr lang="en-US" dirty="0"/>
              <a:t>, in terms of a call center or help desk, may also be in place to help users on an as-needed </a:t>
            </a:r>
            <a:r>
              <a:rPr lang="en-US" dirty="0" smtClean="0"/>
              <a:t>basis.</a:t>
            </a:r>
            <a:endParaRPr lang="en-US" dirty="0"/>
          </a:p>
        </p:txBody>
      </p:sp>
    </p:spTree>
    <p:extLst>
      <p:ext uri="{BB962C8B-B14F-4D97-AF65-F5344CB8AC3E}">
        <p14:creationId xmlns:p14="http://schemas.microsoft.com/office/powerpoint/2010/main" val="2203159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a:bodyPr>
          <a:lstStyle/>
          <a:p>
            <a:r>
              <a:rPr lang="en-US" sz="3200" dirty="0" smtClean="0"/>
              <a:t>A </a:t>
            </a:r>
            <a:r>
              <a:rPr lang="en-US" sz="3200" dirty="0" smtClean="0">
                <a:solidFill>
                  <a:srgbClr val="FF0000"/>
                </a:solidFill>
              </a:rPr>
              <a:t>project </a:t>
            </a:r>
            <a:r>
              <a:rPr lang="en-US" sz="3200" dirty="0" smtClean="0"/>
              <a:t>is a temporary endeavor undertaken to accomplish a unique purpose. </a:t>
            </a:r>
          </a:p>
          <a:p>
            <a:r>
              <a:rPr lang="en-US" sz="3200" dirty="0" smtClean="0">
                <a:solidFill>
                  <a:srgbClr val="FF0000"/>
                </a:solidFill>
              </a:rPr>
              <a:t>Project management </a:t>
            </a:r>
            <a:r>
              <a:rPr lang="en-US" sz="3200" dirty="0" smtClean="0"/>
              <a:t>is the application of knowledge, skills, tools, and techniques to project activities in order to meet or exceed stakeholder needs and expectations from a project.</a:t>
            </a:r>
          </a:p>
        </p:txBody>
      </p:sp>
    </p:spTree>
    <p:extLst>
      <p:ext uri="{BB962C8B-B14F-4D97-AF65-F5344CB8AC3E}">
        <p14:creationId xmlns:p14="http://schemas.microsoft.com/office/powerpoint/2010/main" val="288219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The PLC and The SDLC</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4193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PLC and The SDLC</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project life cycle (PLC) focuses on the phases, processes, tools, knowledge, and skills </a:t>
            </a:r>
            <a:r>
              <a:rPr lang="en-US" dirty="0" smtClean="0"/>
              <a:t>for managing </a:t>
            </a:r>
            <a:r>
              <a:rPr lang="en-US" dirty="0"/>
              <a:t>a project, while the system development life cycle (SDLC) focuses on creating </a:t>
            </a:r>
            <a:r>
              <a:rPr lang="en-US" dirty="0" smtClean="0"/>
              <a:t>and implementing </a:t>
            </a:r>
            <a:r>
              <a:rPr lang="en-US" dirty="0"/>
              <a:t>the project’s product—the information system. </a:t>
            </a:r>
            <a:endParaRPr lang="en-US" dirty="0" smtClean="0"/>
          </a:p>
          <a:p>
            <a:r>
              <a:rPr lang="en-US" dirty="0" smtClean="0"/>
              <a:t>How </a:t>
            </a:r>
            <a:r>
              <a:rPr lang="en-US" dirty="0"/>
              <a:t>a project team chooses to implement the SDLC will directly affect how the project </a:t>
            </a:r>
            <a:r>
              <a:rPr lang="en-US" dirty="0" smtClean="0"/>
              <a:t>is planned </a:t>
            </a:r>
            <a:r>
              <a:rPr lang="en-US" dirty="0"/>
              <a:t>in terms of phases, tasks, estimates, and resources assigned. </a:t>
            </a:r>
            <a:endParaRPr lang="en-US" dirty="0" smtClean="0"/>
          </a:p>
          <a:p>
            <a:r>
              <a:rPr lang="en-US" dirty="0" smtClean="0"/>
              <a:t>The </a:t>
            </a:r>
            <a:r>
              <a:rPr lang="en-US" dirty="0"/>
              <a:t>SDLC is really part of the PLC because many of </a:t>
            </a:r>
            <a:r>
              <a:rPr lang="en-US" dirty="0" smtClean="0"/>
              <a:t>the development </a:t>
            </a:r>
            <a:r>
              <a:rPr lang="en-US" dirty="0"/>
              <a:t>activities occur during the execution phase of the PLC. </a:t>
            </a:r>
            <a:endParaRPr lang="en-US" dirty="0" smtClean="0"/>
          </a:p>
          <a:p>
            <a:r>
              <a:rPr lang="en-US" dirty="0" smtClean="0"/>
              <a:t>The </a:t>
            </a:r>
            <a:r>
              <a:rPr lang="en-US" dirty="0"/>
              <a:t>last two phases </a:t>
            </a:r>
            <a:r>
              <a:rPr lang="en-US" dirty="0" smtClean="0"/>
              <a:t>of the </a:t>
            </a:r>
            <a:r>
              <a:rPr lang="en-US" dirty="0"/>
              <a:t>PLC, close project and evaluate project, occur after the implementation of the </a:t>
            </a:r>
            <a:r>
              <a:rPr lang="en-US" dirty="0" smtClean="0"/>
              <a:t>information system</a:t>
            </a:r>
            <a:r>
              <a:rPr lang="en-US" dirty="0"/>
              <a:t>.</a:t>
            </a:r>
            <a:endParaRPr lang="en-US" dirty="0"/>
          </a:p>
        </p:txBody>
      </p:sp>
    </p:spTree>
    <p:extLst>
      <p:ext uri="{BB962C8B-B14F-4D97-AF65-F5344CB8AC3E}">
        <p14:creationId xmlns:p14="http://schemas.microsoft.com/office/powerpoint/2010/main" val="793384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PLC and The SDLC</a:t>
            </a:r>
            <a:endParaRPr lang="en-US" dirty="0"/>
          </a:p>
        </p:txBody>
      </p:sp>
      <p:pic>
        <p:nvPicPr>
          <p:cNvPr id="4" name="Picture 3"/>
          <p:cNvPicPr>
            <a:picLocks noChangeAspect="1"/>
          </p:cNvPicPr>
          <p:nvPr/>
        </p:nvPicPr>
        <p:blipFill>
          <a:blip r:embed="rId2"/>
          <a:stretch>
            <a:fillRect/>
          </a:stretch>
        </p:blipFill>
        <p:spPr>
          <a:xfrm>
            <a:off x="2580138" y="1427897"/>
            <a:ext cx="6267450" cy="5257800"/>
          </a:xfrm>
          <a:prstGeom prst="rect">
            <a:avLst/>
          </a:prstGeom>
        </p:spPr>
      </p:pic>
    </p:spTree>
    <p:extLst>
      <p:ext uri="{BB962C8B-B14F-4D97-AF65-F5344CB8AC3E}">
        <p14:creationId xmlns:p14="http://schemas.microsoft.com/office/powerpoint/2010/main" val="4008950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105754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 of a Project</a:t>
            </a:r>
            <a:endParaRPr lang="en-US" dirty="0"/>
          </a:p>
        </p:txBody>
      </p:sp>
      <p:sp>
        <p:nvSpPr>
          <p:cNvPr id="3" name="Content Placeholder 2"/>
          <p:cNvSpPr>
            <a:spLocks noGrp="1"/>
          </p:cNvSpPr>
          <p:nvPr>
            <p:ph idx="1"/>
          </p:nvPr>
        </p:nvSpPr>
        <p:spPr/>
        <p:txBody>
          <a:bodyPr>
            <a:normAutofit lnSpcReduction="10000"/>
          </a:bodyPr>
          <a:lstStyle/>
          <a:p>
            <a:r>
              <a:rPr lang="en-US" dirty="0" smtClean="0"/>
              <a:t>Time Frame</a:t>
            </a:r>
          </a:p>
          <a:p>
            <a:r>
              <a:rPr lang="en-US" dirty="0" smtClean="0"/>
              <a:t>Purpose</a:t>
            </a:r>
          </a:p>
          <a:p>
            <a:r>
              <a:rPr lang="en-US" dirty="0" smtClean="0"/>
              <a:t>Ownership</a:t>
            </a:r>
          </a:p>
          <a:p>
            <a:r>
              <a:rPr lang="en-US" dirty="0" smtClean="0"/>
              <a:t>Resources </a:t>
            </a:r>
          </a:p>
          <a:p>
            <a:r>
              <a:rPr lang="en-US" dirty="0" smtClean="0"/>
              <a:t>Roles</a:t>
            </a:r>
          </a:p>
          <a:p>
            <a:r>
              <a:rPr lang="en-US" dirty="0" smtClean="0"/>
              <a:t>Risks and Assumptions</a:t>
            </a:r>
          </a:p>
          <a:p>
            <a:r>
              <a:rPr lang="en-US" dirty="0" smtClean="0"/>
              <a:t>Interdependent Tasks</a:t>
            </a:r>
          </a:p>
          <a:p>
            <a:r>
              <a:rPr lang="en-US" dirty="0" smtClean="0"/>
              <a:t>Organizational Change,</a:t>
            </a:r>
          </a:p>
          <a:p>
            <a:r>
              <a:rPr lang="en-US" dirty="0" smtClean="0"/>
              <a:t>Operating in an environment larger than the project itself.</a:t>
            </a:r>
          </a:p>
        </p:txBody>
      </p:sp>
    </p:spTree>
    <p:extLst>
      <p:ext uri="{BB962C8B-B14F-4D97-AF65-F5344CB8AC3E}">
        <p14:creationId xmlns:p14="http://schemas.microsoft.com/office/powerpoint/2010/main" val="153364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4 P’s</a:t>
            </a:r>
            <a:endParaRPr lang="en-US" dirty="0"/>
          </a:p>
        </p:txBody>
      </p:sp>
      <p:sp>
        <p:nvSpPr>
          <p:cNvPr id="3" name="Content Placeholder 2"/>
          <p:cNvSpPr>
            <a:spLocks noGrp="1"/>
          </p:cNvSpPr>
          <p:nvPr>
            <p:ph idx="1"/>
          </p:nvPr>
        </p:nvSpPr>
        <p:spPr/>
        <p:txBody>
          <a:bodyPr/>
          <a:lstStyle/>
          <a:p>
            <a:r>
              <a:rPr lang="en-US" dirty="0" smtClean="0">
                <a:solidFill>
                  <a:srgbClr val="FF0000"/>
                </a:solidFill>
              </a:rPr>
              <a:t>People</a:t>
            </a:r>
            <a:endParaRPr lang="en-US" dirty="0"/>
          </a:p>
          <a:p>
            <a:pPr lvl="1"/>
            <a:r>
              <a:rPr lang="en-US" dirty="0" smtClean="0"/>
              <a:t>the most important element of a successful project</a:t>
            </a:r>
          </a:p>
          <a:p>
            <a:r>
              <a:rPr lang="en-US" dirty="0" smtClean="0">
                <a:solidFill>
                  <a:srgbClr val="FF0000"/>
                </a:solidFill>
              </a:rPr>
              <a:t>Product</a:t>
            </a:r>
            <a:endParaRPr lang="en-US" dirty="0"/>
          </a:p>
          <a:p>
            <a:pPr lvl="1"/>
            <a:r>
              <a:rPr lang="en-US" dirty="0" smtClean="0"/>
              <a:t>the software to be built</a:t>
            </a:r>
          </a:p>
          <a:p>
            <a:r>
              <a:rPr lang="en-US" dirty="0" smtClean="0">
                <a:solidFill>
                  <a:srgbClr val="FF0000"/>
                </a:solidFill>
              </a:rPr>
              <a:t>Process</a:t>
            </a:r>
            <a:endParaRPr lang="en-US" dirty="0"/>
          </a:p>
          <a:p>
            <a:pPr lvl="1"/>
            <a:r>
              <a:rPr lang="en-US" dirty="0" smtClean="0"/>
              <a:t>the set of framework activities and software engineering tasks to get the job done</a:t>
            </a:r>
          </a:p>
          <a:p>
            <a:r>
              <a:rPr lang="en-US" dirty="0" smtClean="0">
                <a:solidFill>
                  <a:srgbClr val="FF0000"/>
                </a:solidFill>
              </a:rPr>
              <a:t>Project</a:t>
            </a:r>
            <a:endParaRPr lang="en-US" dirty="0"/>
          </a:p>
          <a:p>
            <a:pPr lvl="1"/>
            <a:r>
              <a:rPr lang="en-US" dirty="0" smtClean="0"/>
              <a:t>all work required to make the product a reality</a:t>
            </a:r>
            <a:endParaRPr lang="en-US" dirty="0"/>
          </a:p>
        </p:txBody>
      </p:sp>
    </p:spTree>
    <p:extLst>
      <p:ext uri="{BB962C8B-B14F-4D97-AF65-F5344CB8AC3E}">
        <p14:creationId xmlns:p14="http://schemas.microsoft.com/office/powerpoint/2010/main" val="220166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Senior managers</a:t>
            </a:r>
            <a:r>
              <a:rPr lang="en-US" dirty="0" smtClean="0"/>
              <a:t> who define the business issues that often have significant influence on the project.</a:t>
            </a:r>
          </a:p>
          <a:p>
            <a:r>
              <a:rPr lang="en-US" dirty="0">
                <a:solidFill>
                  <a:srgbClr val="FF0000"/>
                </a:solidFill>
              </a:rPr>
              <a:t>Project (technical) managers </a:t>
            </a:r>
            <a:r>
              <a:rPr lang="en-US" dirty="0" smtClean="0"/>
              <a:t>who must plan, motivate, organize, and control the practitioners who do software work.</a:t>
            </a:r>
          </a:p>
          <a:p>
            <a:r>
              <a:rPr lang="en-US" dirty="0">
                <a:solidFill>
                  <a:srgbClr val="FF0000"/>
                </a:solidFill>
              </a:rPr>
              <a:t>Practitioners</a:t>
            </a:r>
            <a:r>
              <a:rPr lang="en-US" dirty="0" smtClean="0"/>
              <a:t> who deliver the technical skills that are necessary to engineer a product or application.</a:t>
            </a:r>
          </a:p>
          <a:p>
            <a:r>
              <a:rPr lang="en-US" dirty="0">
                <a:solidFill>
                  <a:srgbClr val="FF0000"/>
                </a:solidFill>
              </a:rPr>
              <a:t>Customers</a:t>
            </a:r>
            <a:r>
              <a:rPr lang="en-US" dirty="0" smtClean="0"/>
              <a:t> who specify the requirements for the software to be engineered and other stakeholders who have a peripheral interest in the outcome.</a:t>
            </a:r>
          </a:p>
          <a:p>
            <a:r>
              <a:rPr lang="en-US" dirty="0">
                <a:solidFill>
                  <a:srgbClr val="FF0000"/>
                </a:solidFill>
              </a:rPr>
              <a:t>End-users</a:t>
            </a:r>
            <a:r>
              <a:rPr lang="en-US" dirty="0" smtClean="0"/>
              <a:t> who interact with the software once it is released for production use.</a:t>
            </a:r>
            <a:endParaRPr lang="en-US" dirty="0"/>
          </a:p>
        </p:txBody>
      </p:sp>
    </p:spTree>
    <p:extLst>
      <p:ext uri="{BB962C8B-B14F-4D97-AF65-F5344CB8AC3E}">
        <p14:creationId xmlns:p14="http://schemas.microsoft.com/office/powerpoint/2010/main" val="403739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Get to the Essence of a Project </a:t>
            </a:r>
            <a:br>
              <a:rPr lang="en-US" dirty="0" smtClean="0"/>
            </a:br>
            <a:r>
              <a:rPr lang="en-US" dirty="0" smtClean="0"/>
              <a:t>(W5HH Principle)</a:t>
            </a:r>
            <a:endParaRPr lang="en-US" dirty="0"/>
          </a:p>
        </p:txBody>
      </p:sp>
      <p:sp>
        <p:nvSpPr>
          <p:cNvPr id="3" name="Content Placeholder 2"/>
          <p:cNvSpPr>
            <a:spLocks noGrp="1"/>
          </p:cNvSpPr>
          <p:nvPr>
            <p:ph idx="1"/>
          </p:nvPr>
        </p:nvSpPr>
        <p:spPr/>
        <p:txBody>
          <a:bodyPr>
            <a:normAutofit/>
          </a:bodyPr>
          <a:lstStyle/>
          <a:p>
            <a:r>
              <a:rPr lang="en-US" b="1" dirty="0" smtClean="0">
                <a:solidFill>
                  <a:srgbClr val="FF0000"/>
                </a:solidFill>
              </a:rPr>
              <a:t>W</a:t>
            </a:r>
            <a:r>
              <a:rPr lang="en-US" dirty="0" smtClean="0"/>
              <a:t>hy is the system being developed?</a:t>
            </a:r>
          </a:p>
          <a:p>
            <a:r>
              <a:rPr lang="en-US" b="1" dirty="0">
                <a:solidFill>
                  <a:srgbClr val="FF0000"/>
                </a:solidFill>
              </a:rPr>
              <a:t>W</a:t>
            </a:r>
            <a:r>
              <a:rPr lang="en-US" dirty="0" smtClean="0"/>
              <a:t>hat will be done? (task set is defined)</a:t>
            </a:r>
          </a:p>
          <a:p>
            <a:r>
              <a:rPr lang="en-US" b="1" dirty="0">
                <a:solidFill>
                  <a:srgbClr val="FF0000"/>
                </a:solidFill>
              </a:rPr>
              <a:t>W</a:t>
            </a:r>
            <a:r>
              <a:rPr lang="en-US" dirty="0" smtClean="0"/>
              <a:t>hen will it be done?(project schedule &amp; milestones)</a:t>
            </a:r>
          </a:p>
          <a:p>
            <a:r>
              <a:rPr lang="en-US" b="1" dirty="0">
                <a:solidFill>
                  <a:srgbClr val="FF0000"/>
                </a:solidFill>
              </a:rPr>
              <a:t>W</a:t>
            </a:r>
            <a:r>
              <a:rPr lang="en-US" dirty="0" smtClean="0"/>
              <a:t>ho is responsible?(Role of each member)</a:t>
            </a:r>
          </a:p>
          <a:p>
            <a:r>
              <a:rPr lang="en-US" b="1" dirty="0">
                <a:solidFill>
                  <a:srgbClr val="FF0000"/>
                </a:solidFill>
              </a:rPr>
              <a:t>W</a:t>
            </a:r>
            <a:r>
              <a:rPr lang="en-US" dirty="0" smtClean="0"/>
              <a:t>here are they organizationally located?(other roles)</a:t>
            </a:r>
          </a:p>
          <a:p>
            <a:r>
              <a:rPr lang="en-US" b="1" dirty="0">
                <a:solidFill>
                  <a:srgbClr val="FF0000"/>
                </a:solidFill>
              </a:rPr>
              <a:t>H</a:t>
            </a:r>
            <a:r>
              <a:rPr lang="en-US" dirty="0" smtClean="0"/>
              <a:t>ow will the job be done technically and managerially?</a:t>
            </a:r>
          </a:p>
          <a:p>
            <a:r>
              <a:rPr lang="en-US" b="1" dirty="0">
                <a:solidFill>
                  <a:srgbClr val="FF0000"/>
                </a:solidFill>
              </a:rPr>
              <a:t>H</a:t>
            </a:r>
            <a:r>
              <a:rPr lang="en-US" dirty="0" smtClean="0"/>
              <a:t>ow much of each resource (e.g., people, software, tools, database) will be needed?(developing estimates)</a:t>
            </a:r>
          </a:p>
        </p:txBody>
      </p:sp>
      <p:sp>
        <p:nvSpPr>
          <p:cNvPr id="4" name="Rectangle 3"/>
          <p:cNvSpPr/>
          <p:nvPr/>
        </p:nvSpPr>
        <p:spPr>
          <a:xfrm>
            <a:off x="8311830" y="5850235"/>
            <a:ext cx="3041970" cy="461665"/>
          </a:xfrm>
          <a:prstGeom prst="rect">
            <a:avLst/>
          </a:prstGeom>
        </p:spPr>
        <p:txBody>
          <a:bodyPr wrap="square">
            <a:spAutoFit/>
          </a:bodyPr>
          <a:lstStyle/>
          <a:p>
            <a:r>
              <a:rPr lang="en-US" sz="2400" dirty="0" smtClean="0"/>
              <a:t>Barry Boehm</a:t>
            </a:r>
            <a:endParaRPr lang="en-US" sz="2400" dirty="0"/>
          </a:p>
        </p:txBody>
      </p:sp>
    </p:spTree>
    <p:extLst>
      <p:ext uri="{BB962C8B-B14F-4D97-AF65-F5344CB8AC3E}">
        <p14:creationId xmlns:p14="http://schemas.microsoft.com/office/powerpoint/2010/main" val="429006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Management</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rPr>
              <a:t>Project</a:t>
            </a:r>
            <a:r>
              <a:rPr lang="en-US" dirty="0"/>
              <a:t> </a:t>
            </a:r>
            <a:r>
              <a:rPr lang="en-US" dirty="0">
                <a:solidFill>
                  <a:srgbClr val="FF0000"/>
                </a:solidFill>
              </a:rPr>
              <a:t>management</a:t>
            </a:r>
            <a:r>
              <a:rPr lang="en-US" dirty="0"/>
              <a:t> is one of those things that </a:t>
            </a:r>
            <a:r>
              <a:rPr lang="en-US" dirty="0">
                <a:solidFill>
                  <a:srgbClr val="FF0000"/>
                </a:solidFill>
              </a:rPr>
              <a:t>looks</a:t>
            </a:r>
            <a:r>
              <a:rPr lang="en-US" dirty="0"/>
              <a:t> </a:t>
            </a:r>
            <a:r>
              <a:rPr lang="en-US" dirty="0">
                <a:solidFill>
                  <a:srgbClr val="FF0000"/>
                </a:solidFill>
              </a:rPr>
              <a:t>easy</a:t>
            </a:r>
            <a:r>
              <a:rPr lang="en-US" dirty="0"/>
              <a:t> </a:t>
            </a:r>
            <a:r>
              <a:rPr lang="en-US" dirty="0">
                <a:solidFill>
                  <a:srgbClr val="FF0000"/>
                </a:solidFill>
              </a:rPr>
              <a:t>until</a:t>
            </a:r>
            <a:r>
              <a:rPr lang="en-US" dirty="0"/>
              <a:t> </a:t>
            </a:r>
            <a:r>
              <a:rPr lang="en-US" dirty="0">
                <a:solidFill>
                  <a:srgbClr val="FF0000"/>
                </a:solidFill>
              </a:rPr>
              <a:t>you</a:t>
            </a:r>
            <a:r>
              <a:rPr lang="en-US" dirty="0"/>
              <a:t> </a:t>
            </a:r>
            <a:r>
              <a:rPr lang="en-US" dirty="0">
                <a:solidFill>
                  <a:srgbClr val="FF0000"/>
                </a:solidFill>
              </a:rPr>
              <a:t>try</a:t>
            </a:r>
            <a:r>
              <a:rPr lang="en-US" dirty="0"/>
              <a:t> it.</a:t>
            </a:r>
          </a:p>
          <a:p>
            <a:r>
              <a:rPr lang="en-US" dirty="0" smtClean="0"/>
              <a:t>The </a:t>
            </a:r>
            <a:r>
              <a:rPr lang="en-US" dirty="0"/>
              <a:t>fundamentals of managing a project from start to finish </a:t>
            </a:r>
            <a:r>
              <a:rPr lang="en-US" dirty="0">
                <a:solidFill>
                  <a:srgbClr val="FF0000"/>
                </a:solidFill>
              </a:rPr>
              <a:t>require</a:t>
            </a:r>
            <a:r>
              <a:rPr lang="en-US" dirty="0"/>
              <a:t> a team of </a:t>
            </a:r>
            <a:r>
              <a:rPr lang="en-US" dirty="0">
                <a:solidFill>
                  <a:srgbClr val="FF0000"/>
                </a:solidFill>
              </a:rPr>
              <a:t>individuals</a:t>
            </a:r>
            <a:r>
              <a:rPr lang="en-US" dirty="0"/>
              <a:t> with </a:t>
            </a:r>
            <a:r>
              <a:rPr lang="en-US" dirty="0">
                <a:solidFill>
                  <a:srgbClr val="FF0000"/>
                </a:solidFill>
              </a:rPr>
              <a:t>different</a:t>
            </a:r>
            <a:r>
              <a:rPr lang="en-US" dirty="0"/>
              <a:t> </a:t>
            </a:r>
            <a:r>
              <a:rPr lang="en-US" dirty="0">
                <a:solidFill>
                  <a:srgbClr val="FF0000"/>
                </a:solidFill>
              </a:rPr>
              <a:t>talents</a:t>
            </a:r>
            <a:r>
              <a:rPr lang="en-US" dirty="0"/>
              <a:t> and </a:t>
            </a:r>
            <a:r>
              <a:rPr lang="en-US" dirty="0">
                <a:solidFill>
                  <a:srgbClr val="FF0000"/>
                </a:solidFill>
              </a:rPr>
              <a:t>skills</a:t>
            </a:r>
            <a:r>
              <a:rPr lang="en-US" dirty="0"/>
              <a:t>. </a:t>
            </a:r>
            <a:endParaRPr lang="en-US" dirty="0" smtClean="0"/>
          </a:p>
          <a:p>
            <a:r>
              <a:rPr lang="en-US" dirty="0" smtClean="0"/>
              <a:t>Those </a:t>
            </a:r>
            <a:r>
              <a:rPr lang="en-US" dirty="0"/>
              <a:t>people are responsible for planning and executing the project objectives and that </a:t>
            </a:r>
            <a:r>
              <a:rPr lang="en-US" dirty="0">
                <a:solidFill>
                  <a:srgbClr val="FF0000"/>
                </a:solidFill>
              </a:rPr>
              <a:t>takes</a:t>
            </a:r>
            <a:r>
              <a:rPr lang="en-US" dirty="0"/>
              <a:t> </a:t>
            </a:r>
            <a:r>
              <a:rPr lang="en-US" dirty="0">
                <a:solidFill>
                  <a:srgbClr val="FF0000"/>
                </a:solidFill>
              </a:rPr>
              <a:t>more</a:t>
            </a:r>
            <a:r>
              <a:rPr lang="en-US" dirty="0"/>
              <a:t> </a:t>
            </a:r>
            <a:r>
              <a:rPr lang="en-US" dirty="0">
                <a:solidFill>
                  <a:srgbClr val="FF0000"/>
                </a:solidFill>
              </a:rPr>
              <a:t>than</a:t>
            </a:r>
            <a:r>
              <a:rPr lang="en-US" dirty="0"/>
              <a:t> just </a:t>
            </a:r>
            <a:r>
              <a:rPr lang="en-US" dirty="0" err="1">
                <a:solidFill>
                  <a:srgbClr val="FF0000"/>
                </a:solidFill>
              </a:rPr>
              <a:t>labour</a:t>
            </a:r>
            <a:r>
              <a:rPr lang="en-US" dirty="0"/>
              <a:t> and </a:t>
            </a:r>
            <a:r>
              <a:rPr lang="en-US" dirty="0">
                <a:solidFill>
                  <a:srgbClr val="FF0000"/>
                </a:solidFill>
              </a:rPr>
              <a:t>materials</a:t>
            </a:r>
            <a:r>
              <a:rPr lang="en-US" dirty="0"/>
              <a:t>. </a:t>
            </a:r>
            <a:endParaRPr lang="en-US" dirty="0" smtClean="0"/>
          </a:p>
          <a:p>
            <a:r>
              <a:rPr lang="en-US" dirty="0" smtClean="0"/>
              <a:t>Each </a:t>
            </a:r>
            <a:r>
              <a:rPr lang="en-US" dirty="0"/>
              <a:t>project follows a Project Life Cycle. </a:t>
            </a:r>
            <a:endParaRPr lang="en-US" dirty="0" smtClean="0"/>
          </a:p>
          <a:p>
            <a:r>
              <a:rPr lang="en-US" dirty="0" smtClean="0"/>
              <a:t>A </a:t>
            </a:r>
            <a:r>
              <a:rPr lang="en-US" dirty="0"/>
              <a:t>sound project plan </a:t>
            </a:r>
            <a:r>
              <a:rPr lang="en-US" dirty="0">
                <a:solidFill>
                  <a:srgbClr val="FF0000"/>
                </a:solidFill>
              </a:rPr>
              <a:t>can</a:t>
            </a:r>
            <a:r>
              <a:rPr lang="en-US" dirty="0"/>
              <a:t> </a:t>
            </a:r>
            <a:r>
              <a:rPr lang="en-US" dirty="0">
                <a:solidFill>
                  <a:srgbClr val="FF0000"/>
                </a:solidFill>
              </a:rPr>
              <a:t>mean</a:t>
            </a:r>
            <a:r>
              <a:rPr lang="en-US" dirty="0"/>
              <a:t> the difference between </a:t>
            </a:r>
            <a:r>
              <a:rPr lang="en-US" dirty="0">
                <a:solidFill>
                  <a:srgbClr val="FF0000"/>
                </a:solidFill>
              </a:rPr>
              <a:t>success</a:t>
            </a:r>
            <a:r>
              <a:rPr lang="en-US" dirty="0"/>
              <a:t> </a:t>
            </a:r>
            <a:r>
              <a:rPr lang="en-US" dirty="0">
                <a:solidFill>
                  <a:srgbClr val="FF0000"/>
                </a:solidFill>
              </a:rPr>
              <a:t>or</a:t>
            </a:r>
            <a:r>
              <a:rPr lang="en-US" dirty="0"/>
              <a:t> </a:t>
            </a:r>
            <a:r>
              <a:rPr lang="en-US" dirty="0">
                <a:solidFill>
                  <a:srgbClr val="FF0000"/>
                </a:solidFill>
              </a:rPr>
              <a:t>failure</a:t>
            </a:r>
            <a:r>
              <a:rPr lang="en-US" dirty="0"/>
              <a:t>. </a:t>
            </a:r>
            <a:endParaRPr lang="en-US" dirty="0" smtClean="0"/>
          </a:p>
        </p:txBody>
      </p:sp>
    </p:spTree>
    <p:extLst>
      <p:ext uri="{BB962C8B-B14F-4D97-AF65-F5344CB8AC3E}">
        <p14:creationId xmlns:p14="http://schemas.microsoft.com/office/powerpoint/2010/main" val="425273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a:t>
            </a:r>
            <a:r>
              <a:rPr lang="en-US" dirty="0"/>
              <a:t>for Project Management</a:t>
            </a:r>
          </a:p>
        </p:txBody>
      </p:sp>
      <p:sp>
        <p:nvSpPr>
          <p:cNvPr id="3" name="Content Placeholder 2"/>
          <p:cNvSpPr>
            <a:spLocks noGrp="1"/>
          </p:cNvSpPr>
          <p:nvPr>
            <p:ph idx="1"/>
          </p:nvPr>
        </p:nvSpPr>
        <p:spPr/>
        <p:txBody>
          <a:bodyPr>
            <a:normAutofit fontScale="77500" lnSpcReduction="20000"/>
          </a:bodyPr>
          <a:lstStyle/>
          <a:p>
            <a:r>
              <a:rPr lang="en-US" dirty="0">
                <a:solidFill>
                  <a:srgbClr val="FF0000"/>
                </a:solidFill>
              </a:rPr>
              <a:t>Defines a plan and </a:t>
            </a:r>
            <a:r>
              <a:rPr lang="en-US" dirty="0" smtClean="0">
                <a:solidFill>
                  <a:srgbClr val="FF0000"/>
                </a:solidFill>
              </a:rPr>
              <a:t>organizes chaos</a:t>
            </a:r>
          </a:p>
          <a:p>
            <a:pPr lvl="1"/>
            <a:r>
              <a:rPr lang="en-US" dirty="0" smtClean="0"/>
              <a:t>projects </a:t>
            </a:r>
            <a:r>
              <a:rPr lang="en-US" dirty="0"/>
              <a:t>are naturally chaotic. </a:t>
            </a:r>
            <a:endParaRPr lang="en-US" dirty="0" smtClean="0"/>
          </a:p>
          <a:p>
            <a:pPr lvl="1"/>
            <a:r>
              <a:rPr lang="en-US" dirty="0" smtClean="0"/>
              <a:t>The </a:t>
            </a:r>
            <a:r>
              <a:rPr lang="en-US" dirty="0"/>
              <a:t>primary business function of project management is organizing and planning projects to tame this chaos. </a:t>
            </a:r>
            <a:endParaRPr lang="en-US" dirty="0" smtClean="0"/>
          </a:p>
          <a:p>
            <a:pPr lvl="1"/>
            <a:r>
              <a:rPr lang="en-US" dirty="0" smtClean="0"/>
              <a:t>A </a:t>
            </a:r>
            <a:r>
              <a:rPr lang="en-US" dirty="0"/>
              <a:t>clear path mapped out from start to finish ensures the outcome meets the goals of your project.</a:t>
            </a:r>
          </a:p>
          <a:p>
            <a:r>
              <a:rPr lang="en-US" dirty="0" smtClean="0">
                <a:solidFill>
                  <a:srgbClr val="FF0000"/>
                </a:solidFill>
              </a:rPr>
              <a:t>Establishes </a:t>
            </a:r>
            <a:r>
              <a:rPr lang="en-US" dirty="0">
                <a:solidFill>
                  <a:srgbClr val="FF0000"/>
                </a:solidFill>
              </a:rPr>
              <a:t>a schedule and </a:t>
            </a:r>
            <a:r>
              <a:rPr lang="en-US" dirty="0" smtClean="0">
                <a:solidFill>
                  <a:srgbClr val="FF0000"/>
                </a:solidFill>
              </a:rPr>
              <a:t>plan</a:t>
            </a:r>
          </a:p>
          <a:p>
            <a:pPr lvl="1"/>
            <a:r>
              <a:rPr lang="en-US" dirty="0" smtClean="0"/>
              <a:t>Without </a:t>
            </a:r>
            <a:r>
              <a:rPr lang="en-US" dirty="0"/>
              <a:t>a schedule, a project has a higher probability of delays and cost overruns. A sound schedule is key to a successful project.</a:t>
            </a:r>
          </a:p>
          <a:p>
            <a:r>
              <a:rPr lang="en-US" dirty="0">
                <a:solidFill>
                  <a:srgbClr val="FF0000"/>
                </a:solidFill>
              </a:rPr>
              <a:t>Enforces and encourages teamwork</a:t>
            </a:r>
          </a:p>
          <a:p>
            <a:pPr lvl="1"/>
            <a:r>
              <a:rPr lang="en-US" dirty="0" smtClean="0"/>
              <a:t>A </a:t>
            </a:r>
            <a:r>
              <a:rPr lang="en-US" dirty="0"/>
              <a:t>project brings people together to share ideas and provide inspiration. </a:t>
            </a:r>
            <a:endParaRPr lang="en-US" dirty="0" smtClean="0"/>
          </a:p>
          <a:p>
            <a:pPr lvl="1"/>
            <a:r>
              <a:rPr lang="en-US" dirty="0" smtClean="0"/>
              <a:t>Collaboration </a:t>
            </a:r>
            <a:r>
              <a:rPr lang="en-US" dirty="0"/>
              <a:t>is the cornerstone to effective project planning and management.</a:t>
            </a:r>
          </a:p>
          <a:p>
            <a:r>
              <a:rPr lang="en-US" dirty="0">
                <a:solidFill>
                  <a:srgbClr val="FF0000"/>
                </a:solidFill>
              </a:rPr>
              <a:t>Maximizes resources</a:t>
            </a:r>
          </a:p>
          <a:p>
            <a:pPr lvl="1"/>
            <a:r>
              <a:rPr lang="en-US" dirty="0" smtClean="0"/>
              <a:t>Resources</a:t>
            </a:r>
            <a:r>
              <a:rPr lang="en-US" dirty="0"/>
              <a:t>, whether financial or human, are expensive. </a:t>
            </a:r>
            <a:endParaRPr lang="en-US" dirty="0" smtClean="0"/>
          </a:p>
          <a:p>
            <a:pPr lvl="1"/>
            <a:r>
              <a:rPr lang="en-US" dirty="0" smtClean="0"/>
              <a:t>By </a:t>
            </a:r>
            <a:r>
              <a:rPr lang="en-US" dirty="0"/>
              <a:t>enforcing project management disciplines such as project tracking and risk management, all resources are used efficiently and economically</a:t>
            </a:r>
            <a:r>
              <a:rPr lang="en-US" dirty="0" smtClean="0"/>
              <a:t>.</a:t>
            </a:r>
            <a:endParaRPr lang="en-US" dirty="0"/>
          </a:p>
        </p:txBody>
      </p:sp>
    </p:spTree>
    <p:extLst>
      <p:ext uri="{BB962C8B-B14F-4D97-AF65-F5344CB8AC3E}">
        <p14:creationId xmlns:p14="http://schemas.microsoft.com/office/powerpoint/2010/main" val="291710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2490</Words>
  <Application>Microsoft Office PowerPoint</Application>
  <PresentationFormat>Widescreen</PresentationFormat>
  <Paragraphs>191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Module 5  Part 1</vt:lpstr>
      <vt:lpstr>Introduction</vt:lpstr>
      <vt:lpstr>Definitions</vt:lpstr>
      <vt:lpstr>Attributes of a Project</vt:lpstr>
      <vt:lpstr>The 4 P’s</vt:lpstr>
      <vt:lpstr>Stakeholders</vt:lpstr>
      <vt:lpstr>To Get to the Essence of a Project  (W5HH Principle)</vt:lpstr>
      <vt:lpstr>Project Management</vt:lpstr>
      <vt:lpstr>Need for Project Management</vt:lpstr>
      <vt:lpstr>Need for Project Management (contd.)</vt:lpstr>
      <vt:lpstr>Need for Project Management (contd.)</vt:lpstr>
      <vt:lpstr>The Project Life Cycle (PLC)</vt:lpstr>
      <vt:lpstr>The Project Life Cycle (PLC)</vt:lpstr>
      <vt:lpstr>The Project Life Cycle (PLC)</vt:lpstr>
      <vt:lpstr>The Project Life Cycle (PLC)</vt:lpstr>
      <vt:lpstr>PLC : Define Project Goal</vt:lpstr>
      <vt:lpstr>PLC : Plan Project</vt:lpstr>
      <vt:lpstr>PLC : Plan Project</vt:lpstr>
      <vt:lpstr>PLC : Execute Project Plan </vt:lpstr>
      <vt:lpstr>PLC : Close Project </vt:lpstr>
      <vt:lpstr>PLC : Evaluate Project </vt:lpstr>
      <vt:lpstr>PLC : Evaluate Project</vt:lpstr>
      <vt:lpstr>PLC : Evaluate Project</vt:lpstr>
      <vt:lpstr>The Systems Development Life Cycle (SDLC)</vt:lpstr>
      <vt:lpstr>Systems Development Life Cycle</vt:lpstr>
      <vt:lpstr>Systems Development Life Cycle</vt:lpstr>
      <vt:lpstr>Systems Development Life Cycle</vt:lpstr>
      <vt:lpstr>Systems Development Life Cycle</vt:lpstr>
      <vt:lpstr>Systems Development Life Cycle</vt:lpstr>
      <vt:lpstr>The PLC and The SDLC</vt:lpstr>
      <vt:lpstr>The PLC and The SDLC</vt:lpstr>
      <vt:lpstr>The PLC and The SDLC</vt:lpstr>
      <vt:lpstr>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Project Management</dc:title>
  <dc:creator>ADMIN</dc:creator>
  <cp:lastModifiedBy>ADMIN</cp:lastModifiedBy>
  <cp:revision>70</cp:revision>
  <dcterms:created xsi:type="dcterms:W3CDTF">2019-04-05T04:08:47Z</dcterms:created>
  <dcterms:modified xsi:type="dcterms:W3CDTF">2019-04-05T08:31:58Z</dcterms:modified>
</cp:coreProperties>
</file>