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3" r:id="rId10"/>
    <p:sldId id="268" r:id="rId11"/>
    <p:sldId id="269" r:id="rId12"/>
    <p:sldId id="270" r:id="rId13"/>
    <p:sldId id="271" r:id="rId14"/>
    <p:sldId id="266" r:id="rId15"/>
    <p:sldId id="267"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01CF3C0-A0FF-4523-9A33-15BC7A47378B}"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AE8FB-23B0-4807-B57C-B16A48C9CE18}" type="slidenum">
              <a:rPr lang="en-US" smtClean="0"/>
              <a:t>‹#›</a:t>
            </a:fld>
            <a:endParaRPr lang="en-US"/>
          </a:p>
        </p:txBody>
      </p:sp>
    </p:spTree>
    <p:extLst>
      <p:ext uri="{BB962C8B-B14F-4D97-AF65-F5344CB8AC3E}">
        <p14:creationId xmlns:p14="http://schemas.microsoft.com/office/powerpoint/2010/main" val="2869293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1CF3C0-A0FF-4523-9A33-15BC7A47378B}"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AE8FB-23B0-4807-B57C-B16A48C9CE18}" type="slidenum">
              <a:rPr lang="en-US" smtClean="0"/>
              <a:t>‹#›</a:t>
            </a:fld>
            <a:endParaRPr lang="en-US"/>
          </a:p>
        </p:txBody>
      </p:sp>
    </p:spTree>
    <p:extLst>
      <p:ext uri="{BB962C8B-B14F-4D97-AF65-F5344CB8AC3E}">
        <p14:creationId xmlns:p14="http://schemas.microsoft.com/office/powerpoint/2010/main" val="1072741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1CF3C0-A0FF-4523-9A33-15BC7A47378B}"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AE8FB-23B0-4807-B57C-B16A48C9CE18}" type="slidenum">
              <a:rPr lang="en-US" smtClean="0"/>
              <a:t>‹#›</a:t>
            </a:fld>
            <a:endParaRPr lang="en-US"/>
          </a:p>
        </p:txBody>
      </p:sp>
    </p:spTree>
    <p:extLst>
      <p:ext uri="{BB962C8B-B14F-4D97-AF65-F5344CB8AC3E}">
        <p14:creationId xmlns:p14="http://schemas.microsoft.com/office/powerpoint/2010/main" val="2755632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1CF3C0-A0FF-4523-9A33-15BC7A47378B}"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AE8FB-23B0-4807-B57C-B16A48C9CE18}" type="slidenum">
              <a:rPr lang="en-US" smtClean="0"/>
              <a:t>‹#›</a:t>
            </a:fld>
            <a:endParaRPr lang="en-US"/>
          </a:p>
        </p:txBody>
      </p:sp>
    </p:spTree>
    <p:extLst>
      <p:ext uri="{BB962C8B-B14F-4D97-AF65-F5344CB8AC3E}">
        <p14:creationId xmlns:p14="http://schemas.microsoft.com/office/powerpoint/2010/main" val="761899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1CF3C0-A0FF-4523-9A33-15BC7A47378B}"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AE8FB-23B0-4807-B57C-B16A48C9CE18}" type="slidenum">
              <a:rPr lang="en-US" smtClean="0"/>
              <a:t>‹#›</a:t>
            </a:fld>
            <a:endParaRPr lang="en-US"/>
          </a:p>
        </p:txBody>
      </p:sp>
    </p:spTree>
    <p:extLst>
      <p:ext uri="{BB962C8B-B14F-4D97-AF65-F5344CB8AC3E}">
        <p14:creationId xmlns:p14="http://schemas.microsoft.com/office/powerpoint/2010/main" val="361363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1CF3C0-A0FF-4523-9A33-15BC7A47378B}"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AAE8FB-23B0-4807-B57C-B16A48C9CE18}" type="slidenum">
              <a:rPr lang="en-US" smtClean="0"/>
              <a:t>‹#›</a:t>
            </a:fld>
            <a:endParaRPr lang="en-US"/>
          </a:p>
        </p:txBody>
      </p:sp>
    </p:spTree>
    <p:extLst>
      <p:ext uri="{BB962C8B-B14F-4D97-AF65-F5344CB8AC3E}">
        <p14:creationId xmlns:p14="http://schemas.microsoft.com/office/powerpoint/2010/main" val="135990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1CF3C0-A0FF-4523-9A33-15BC7A47378B}" type="datetimeFigureOut">
              <a:rPr lang="en-US" smtClean="0"/>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AAE8FB-23B0-4807-B57C-B16A48C9CE18}" type="slidenum">
              <a:rPr lang="en-US" smtClean="0"/>
              <a:t>‹#›</a:t>
            </a:fld>
            <a:endParaRPr lang="en-US"/>
          </a:p>
        </p:txBody>
      </p:sp>
    </p:spTree>
    <p:extLst>
      <p:ext uri="{BB962C8B-B14F-4D97-AF65-F5344CB8AC3E}">
        <p14:creationId xmlns:p14="http://schemas.microsoft.com/office/powerpoint/2010/main" val="2368385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1CF3C0-A0FF-4523-9A33-15BC7A47378B}" type="datetimeFigureOut">
              <a:rPr lang="en-US" smtClean="0"/>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AAE8FB-23B0-4807-B57C-B16A48C9CE18}" type="slidenum">
              <a:rPr lang="en-US" smtClean="0"/>
              <a:t>‹#›</a:t>
            </a:fld>
            <a:endParaRPr lang="en-US"/>
          </a:p>
        </p:txBody>
      </p:sp>
    </p:spTree>
    <p:extLst>
      <p:ext uri="{BB962C8B-B14F-4D97-AF65-F5344CB8AC3E}">
        <p14:creationId xmlns:p14="http://schemas.microsoft.com/office/powerpoint/2010/main" val="739194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CF3C0-A0FF-4523-9A33-15BC7A47378B}" type="datetimeFigureOut">
              <a:rPr lang="en-US" smtClean="0"/>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AAE8FB-23B0-4807-B57C-B16A48C9CE18}" type="slidenum">
              <a:rPr lang="en-US" smtClean="0"/>
              <a:t>‹#›</a:t>
            </a:fld>
            <a:endParaRPr lang="en-US"/>
          </a:p>
        </p:txBody>
      </p:sp>
    </p:spTree>
    <p:extLst>
      <p:ext uri="{BB962C8B-B14F-4D97-AF65-F5344CB8AC3E}">
        <p14:creationId xmlns:p14="http://schemas.microsoft.com/office/powerpoint/2010/main" val="3334332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1CF3C0-A0FF-4523-9A33-15BC7A47378B}"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AAE8FB-23B0-4807-B57C-B16A48C9CE18}" type="slidenum">
              <a:rPr lang="en-US" smtClean="0"/>
              <a:t>‹#›</a:t>
            </a:fld>
            <a:endParaRPr lang="en-US"/>
          </a:p>
        </p:txBody>
      </p:sp>
    </p:spTree>
    <p:extLst>
      <p:ext uri="{BB962C8B-B14F-4D97-AF65-F5344CB8AC3E}">
        <p14:creationId xmlns:p14="http://schemas.microsoft.com/office/powerpoint/2010/main" val="1342758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1CF3C0-A0FF-4523-9A33-15BC7A47378B}"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AAE8FB-23B0-4807-B57C-B16A48C9CE18}" type="slidenum">
              <a:rPr lang="en-US" smtClean="0"/>
              <a:t>‹#›</a:t>
            </a:fld>
            <a:endParaRPr lang="en-US"/>
          </a:p>
        </p:txBody>
      </p:sp>
    </p:spTree>
    <p:extLst>
      <p:ext uri="{BB962C8B-B14F-4D97-AF65-F5344CB8AC3E}">
        <p14:creationId xmlns:p14="http://schemas.microsoft.com/office/powerpoint/2010/main" val="610970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1CF3C0-A0FF-4523-9A33-15BC7A47378B}" type="datetimeFigureOut">
              <a:rPr lang="en-US" smtClean="0"/>
              <a:t>4/10/2023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AAE8FB-23B0-4807-B57C-B16A48C9CE18}" type="slidenum">
              <a:rPr lang="en-US" smtClean="0"/>
              <a:t>‹#›</a:t>
            </a:fld>
            <a:endParaRPr lang="en-US"/>
          </a:p>
        </p:txBody>
      </p:sp>
    </p:spTree>
    <p:extLst>
      <p:ext uri="{BB962C8B-B14F-4D97-AF65-F5344CB8AC3E}">
        <p14:creationId xmlns:p14="http://schemas.microsoft.com/office/powerpoint/2010/main" val="2729772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www.smartsheet.com/request-for-proposal"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pmexamsmartnotes.com/project-management-body-of-knowledge/"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5 </a:t>
            </a:r>
            <a:br>
              <a:rPr lang="en-US" dirty="0"/>
            </a:br>
            <a:r>
              <a:rPr lang="en-US" dirty="0"/>
              <a:t>Part 2</a:t>
            </a:r>
          </a:p>
        </p:txBody>
      </p:sp>
      <p:sp>
        <p:nvSpPr>
          <p:cNvPr id="3" name="Subtitle 2"/>
          <p:cNvSpPr>
            <a:spLocks noGrp="1"/>
          </p:cNvSpPr>
          <p:nvPr>
            <p:ph type="subTitle" idx="1"/>
          </p:nvPr>
        </p:nvSpPr>
        <p:spPr/>
        <p:txBody>
          <a:bodyPr/>
          <a:lstStyle/>
          <a:p>
            <a:r>
              <a:rPr lang="en-US" dirty="0"/>
              <a:t>RFP </a:t>
            </a:r>
          </a:p>
          <a:p>
            <a:r>
              <a:rPr lang="en-US" dirty="0"/>
              <a:t>PMBOK</a:t>
            </a:r>
          </a:p>
        </p:txBody>
      </p:sp>
    </p:spTree>
    <p:extLst>
      <p:ext uri="{BB962C8B-B14F-4D97-AF65-F5344CB8AC3E}">
        <p14:creationId xmlns:p14="http://schemas.microsoft.com/office/powerpoint/2010/main" val="3481652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Background</a:t>
            </a:r>
          </a:p>
        </p:txBody>
      </p:sp>
      <p:sp>
        <p:nvSpPr>
          <p:cNvPr id="5" name="Content Placeholder 4"/>
          <p:cNvSpPr>
            <a:spLocks noGrp="1"/>
          </p:cNvSpPr>
          <p:nvPr>
            <p:ph idx="1"/>
          </p:nvPr>
        </p:nvSpPr>
        <p:spPr/>
        <p:txBody>
          <a:bodyPr>
            <a:normAutofit fontScale="85000" lnSpcReduction="20000"/>
          </a:bodyPr>
          <a:lstStyle/>
          <a:p>
            <a:r>
              <a:rPr lang="en-US" dirty="0"/>
              <a:t>The Project Management Institute (PMI), an organization that was founded in 1969, has grown to become the leading non-profit professional association in the area of project management. </a:t>
            </a:r>
          </a:p>
          <a:p>
            <a:r>
              <a:rPr lang="en-US" dirty="0"/>
              <a:t>In 1983, PMI published a whitepaper with an aim to identify and collate generally accepted project management practices. This was then made as a standard. </a:t>
            </a:r>
          </a:p>
          <a:p>
            <a:pPr lvl="1"/>
            <a:r>
              <a:rPr lang="en-US" dirty="0"/>
              <a:t>The first edition of standards was published in 1996</a:t>
            </a:r>
          </a:p>
          <a:p>
            <a:pPr lvl="1"/>
            <a:r>
              <a:rPr lang="en-US" dirty="0"/>
              <a:t>the second edition in 2000</a:t>
            </a:r>
          </a:p>
          <a:p>
            <a:pPr lvl="1"/>
            <a:r>
              <a:rPr lang="en-US" dirty="0"/>
              <a:t>3rd edition was released in 2004, with some major changes as compared to previous edition</a:t>
            </a:r>
          </a:p>
          <a:p>
            <a:pPr lvl="1"/>
            <a:r>
              <a:rPr lang="en-US" dirty="0"/>
              <a:t>4</a:t>
            </a:r>
            <a:r>
              <a:rPr lang="en-US" baseline="30000" dirty="0"/>
              <a:t>th</a:t>
            </a:r>
            <a:r>
              <a:rPr lang="en-US" dirty="0"/>
              <a:t> edition was released in 2008</a:t>
            </a:r>
          </a:p>
          <a:p>
            <a:pPr lvl="1"/>
            <a:r>
              <a:rPr lang="en-US" dirty="0"/>
              <a:t>The 5</a:t>
            </a:r>
            <a:r>
              <a:rPr lang="en-US" baseline="30000" dirty="0"/>
              <a:t>th</a:t>
            </a:r>
            <a:r>
              <a:rPr lang="en-US" dirty="0"/>
              <a:t> edition was released in 2013</a:t>
            </a:r>
          </a:p>
          <a:p>
            <a:pPr lvl="1"/>
            <a:r>
              <a:rPr lang="en-US" dirty="0"/>
              <a:t>6th version in March, 2018.</a:t>
            </a:r>
          </a:p>
          <a:p>
            <a:pPr lvl="1"/>
            <a:r>
              <a:rPr lang="en-US" dirty="0"/>
              <a:t>7</a:t>
            </a:r>
            <a:r>
              <a:rPr lang="en-US" baseline="30000" dirty="0"/>
              <a:t>th</a:t>
            </a:r>
            <a:r>
              <a:rPr lang="en-US" dirty="0"/>
              <a:t> version in August, 2021</a:t>
            </a:r>
          </a:p>
          <a:p>
            <a:r>
              <a:rPr lang="en-US" dirty="0"/>
              <a:t>PMI studied thousands of projects across various geographies to figure out what works and what does not, and put together these standards and practices.</a:t>
            </a:r>
          </a:p>
          <a:p>
            <a:endParaRPr lang="en-US" dirty="0"/>
          </a:p>
        </p:txBody>
      </p:sp>
    </p:spTree>
    <p:extLst>
      <p:ext uri="{BB962C8B-B14F-4D97-AF65-F5344CB8AC3E}">
        <p14:creationId xmlns:p14="http://schemas.microsoft.com/office/powerpoint/2010/main" val="3506789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does PMBOK contain?</a:t>
            </a:r>
            <a:endParaRPr lang="en-US" dirty="0"/>
          </a:p>
        </p:txBody>
      </p:sp>
      <p:sp>
        <p:nvSpPr>
          <p:cNvPr id="3" name="Content Placeholder 2"/>
          <p:cNvSpPr>
            <a:spLocks noGrp="1"/>
          </p:cNvSpPr>
          <p:nvPr>
            <p:ph idx="1"/>
          </p:nvPr>
        </p:nvSpPr>
        <p:spPr/>
        <p:txBody>
          <a:bodyPr/>
          <a:lstStyle/>
          <a:p>
            <a:r>
              <a:rPr lang="en-US" dirty="0"/>
              <a:t>In a nutshell, </a:t>
            </a:r>
            <a:r>
              <a:rPr lang="en-US" b="1" dirty="0"/>
              <a:t>Project Management Body of Knowledge </a:t>
            </a:r>
            <a:r>
              <a:rPr lang="en-US" dirty="0"/>
              <a:t>(PMBOK) describes the fundamentals of project management in terms of processes. </a:t>
            </a:r>
          </a:p>
          <a:p>
            <a:r>
              <a:rPr lang="en-US" dirty="0"/>
              <a:t>Each project management activity is accomplished as a process. </a:t>
            </a:r>
          </a:p>
          <a:p>
            <a:pPr lvl="1"/>
            <a:r>
              <a:rPr lang="en-US" dirty="0"/>
              <a:t>A process has some inputs. </a:t>
            </a:r>
          </a:p>
          <a:p>
            <a:pPr lvl="1"/>
            <a:r>
              <a:rPr lang="en-US" dirty="0"/>
              <a:t>A set of tools and techniques are then applied on these inputs.  </a:t>
            </a:r>
          </a:p>
          <a:p>
            <a:pPr lvl="1"/>
            <a:r>
              <a:rPr lang="en-US" dirty="0"/>
              <a:t>As a result some outputs are produced</a:t>
            </a:r>
            <a:r>
              <a:rPr lang="en-US"/>
              <a:t>. </a:t>
            </a:r>
          </a:p>
          <a:p>
            <a:pPr lvl="1"/>
            <a:r>
              <a:rPr lang="en-US"/>
              <a:t>These </a:t>
            </a:r>
            <a:r>
              <a:rPr lang="en-US" dirty="0"/>
              <a:t>outputs may further become inputs to some other processes.</a:t>
            </a:r>
          </a:p>
          <a:p>
            <a:pPr marL="0" indent="0">
              <a:buNone/>
            </a:pPr>
            <a:endParaRPr lang="en-US" dirty="0"/>
          </a:p>
        </p:txBody>
      </p:sp>
    </p:spTree>
    <p:extLst>
      <p:ext uri="{BB962C8B-B14F-4D97-AF65-F5344CB8AC3E}">
        <p14:creationId xmlns:p14="http://schemas.microsoft.com/office/powerpoint/2010/main" val="3659053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does PMBOK contain?</a:t>
            </a:r>
            <a:endParaRPr lang="en-US" dirty="0"/>
          </a:p>
        </p:txBody>
      </p:sp>
      <p:grpSp>
        <p:nvGrpSpPr>
          <p:cNvPr id="8" name="Group 7"/>
          <p:cNvGrpSpPr/>
          <p:nvPr/>
        </p:nvGrpSpPr>
        <p:grpSpPr>
          <a:xfrm>
            <a:off x="2133266" y="1664324"/>
            <a:ext cx="6943725" cy="5017777"/>
            <a:chOff x="2133266" y="1664324"/>
            <a:chExt cx="6943725" cy="5017777"/>
          </a:xfrm>
        </p:grpSpPr>
        <p:sp>
          <p:nvSpPr>
            <p:cNvPr id="5" name="Rectangle 4"/>
            <p:cNvSpPr/>
            <p:nvPr/>
          </p:nvSpPr>
          <p:spPr>
            <a:xfrm>
              <a:off x="4341059" y="6295685"/>
              <a:ext cx="2528140" cy="386416"/>
            </a:xfrm>
            <a:prstGeom prst="rect">
              <a:avLst/>
            </a:prstGeom>
          </p:spPr>
          <p:txBody>
            <a:bodyPr wrap="none">
              <a:spAutoFit/>
            </a:bodyPr>
            <a:lstStyle/>
            <a:p>
              <a:r>
                <a:rPr lang="en-US" dirty="0"/>
                <a:t>Anatomy of a Process</a:t>
              </a:r>
            </a:p>
          </p:txBody>
        </p:sp>
        <p:pic>
          <p:nvPicPr>
            <p:cNvPr id="7" name="Picture 6"/>
            <p:cNvPicPr>
              <a:picLocks noChangeAspect="1"/>
            </p:cNvPicPr>
            <p:nvPr/>
          </p:nvPicPr>
          <p:blipFill>
            <a:blip r:embed="rId2"/>
            <a:stretch>
              <a:fillRect/>
            </a:stretch>
          </p:blipFill>
          <p:spPr>
            <a:xfrm>
              <a:off x="2133266" y="1664324"/>
              <a:ext cx="6943725" cy="4657725"/>
            </a:xfrm>
            <a:prstGeom prst="rect">
              <a:avLst/>
            </a:prstGeom>
          </p:spPr>
        </p:pic>
      </p:grpSp>
    </p:spTree>
    <p:extLst>
      <p:ext uri="{BB962C8B-B14F-4D97-AF65-F5344CB8AC3E}">
        <p14:creationId xmlns:p14="http://schemas.microsoft.com/office/powerpoint/2010/main" val="3453564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does PMBOK contain?</a:t>
            </a:r>
            <a:endParaRPr lang="en-US" dirty="0"/>
          </a:p>
        </p:txBody>
      </p:sp>
      <p:sp>
        <p:nvSpPr>
          <p:cNvPr id="3" name="Content Placeholder 2"/>
          <p:cNvSpPr>
            <a:spLocks noGrp="1"/>
          </p:cNvSpPr>
          <p:nvPr>
            <p:ph idx="1"/>
          </p:nvPr>
        </p:nvSpPr>
        <p:spPr/>
        <p:txBody>
          <a:bodyPr>
            <a:normAutofit/>
          </a:bodyPr>
          <a:lstStyle/>
          <a:p>
            <a:r>
              <a:rPr lang="en-US" dirty="0"/>
              <a:t>These processes are 49 in total (as of PMBOK-6 version).</a:t>
            </a:r>
          </a:p>
          <a:p>
            <a:r>
              <a:rPr lang="en-US" dirty="0"/>
              <a:t>These are grouped into </a:t>
            </a:r>
            <a:r>
              <a:rPr lang="en-US" b="1" dirty="0"/>
              <a:t>5</a:t>
            </a:r>
            <a:r>
              <a:rPr lang="en-US" dirty="0"/>
              <a:t> </a:t>
            </a:r>
            <a:r>
              <a:rPr lang="en-US" b="1" dirty="0"/>
              <a:t>Process Groups</a:t>
            </a:r>
            <a:r>
              <a:rPr lang="en-US" dirty="0"/>
              <a:t> – they contain activities that appear to be happening on a chronological order. </a:t>
            </a:r>
          </a:p>
          <a:p>
            <a:pPr lvl="1"/>
            <a:r>
              <a:rPr lang="en-US" dirty="0"/>
              <a:t>Initiating</a:t>
            </a:r>
          </a:p>
          <a:p>
            <a:pPr lvl="1"/>
            <a:r>
              <a:rPr lang="en-US" dirty="0"/>
              <a:t>Planning</a:t>
            </a:r>
          </a:p>
          <a:p>
            <a:pPr lvl="1"/>
            <a:r>
              <a:rPr lang="en-US" dirty="0"/>
              <a:t>Executing</a:t>
            </a:r>
          </a:p>
          <a:p>
            <a:pPr lvl="1"/>
            <a:r>
              <a:rPr lang="en-US" dirty="0"/>
              <a:t>Monitoring &amp; Controlling</a:t>
            </a:r>
          </a:p>
          <a:p>
            <a:pPr lvl="1"/>
            <a:r>
              <a:rPr lang="en-US" dirty="0"/>
              <a:t>Closing</a:t>
            </a:r>
          </a:p>
          <a:p>
            <a:r>
              <a:rPr lang="en-US" dirty="0"/>
              <a:t>However, please bear in mind that depending on project dynamics any activity can occur at any point of time, in any sequence.</a:t>
            </a:r>
          </a:p>
          <a:p>
            <a:endParaRPr lang="en-US" dirty="0"/>
          </a:p>
          <a:p>
            <a:endParaRPr lang="en-US" dirty="0"/>
          </a:p>
        </p:txBody>
      </p:sp>
    </p:spTree>
    <p:extLst>
      <p:ext uri="{BB962C8B-B14F-4D97-AF65-F5344CB8AC3E}">
        <p14:creationId xmlns:p14="http://schemas.microsoft.com/office/powerpoint/2010/main" val="2888377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PMBOK Knowledge Areas</a:t>
            </a:r>
          </a:p>
        </p:txBody>
      </p:sp>
      <p:sp>
        <p:nvSpPr>
          <p:cNvPr id="3" name="Content Placeholder 2"/>
          <p:cNvSpPr>
            <a:spLocks noGrp="1"/>
          </p:cNvSpPr>
          <p:nvPr>
            <p:ph idx="1"/>
          </p:nvPr>
        </p:nvSpPr>
        <p:spPr/>
        <p:txBody>
          <a:bodyPr>
            <a:noAutofit/>
          </a:bodyPr>
          <a:lstStyle/>
          <a:p>
            <a:r>
              <a:rPr lang="en-US" sz="2400" dirty="0"/>
              <a:t>Further, the same 49 processes are grouped in another fashion – based on the knowledge it takes to execute them. This grouping is called </a:t>
            </a:r>
            <a:r>
              <a:rPr lang="en-US" sz="2400" b="1" dirty="0"/>
              <a:t>Knowledge Areas</a:t>
            </a:r>
            <a:r>
              <a:rPr lang="en-US" sz="2400"/>
              <a:t>. </a:t>
            </a:r>
          </a:p>
          <a:p>
            <a:r>
              <a:rPr lang="en-US" sz="2400"/>
              <a:t>There </a:t>
            </a:r>
            <a:r>
              <a:rPr lang="en-US" sz="2400" dirty="0"/>
              <a:t>are 10 of them.</a:t>
            </a:r>
          </a:p>
          <a:p>
            <a:pPr lvl="1"/>
            <a:r>
              <a:rPr lang="en-US" sz="2000" dirty="0"/>
              <a:t>Project </a:t>
            </a:r>
            <a:r>
              <a:rPr lang="en-US" sz="2000" b="1" dirty="0"/>
              <a:t>Integration</a:t>
            </a:r>
            <a:r>
              <a:rPr lang="en-US" sz="2000" dirty="0"/>
              <a:t> Management</a:t>
            </a:r>
          </a:p>
          <a:p>
            <a:pPr lvl="1"/>
            <a:r>
              <a:rPr lang="en-US" sz="2000" dirty="0"/>
              <a:t>Project </a:t>
            </a:r>
            <a:r>
              <a:rPr lang="en-US" sz="2000" b="1" dirty="0"/>
              <a:t>Scope</a:t>
            </a:r>
            <a:r>
              <a:rPr lang="en-US" sz="2000" dirty="0"/>
              <a:t> Management</a:t>
            </a:r>
          </a:p>
          <a:p>
            <a:pPr lvl="1"/>
            <a:r>
              <a:rPr lang="en-US" sz="2000" dirty="0"/>
              <a:t>Project </a:t>
            </a:r>
            <a:r>
              <a:rPr lang="en-US" sz="2000" b="1" dirty="0"/>
              <a:t>Time</a:t>
            </a:r>
            <a:r>
              <a:rPr lang="en-US" sz="2000" dirty="0"/>
              <a:t> Management</a:t>
            </a:r>
          </a:p>
          <a:p>
            <a:pPr lvl="1"/>
            <a:r>
              <a:rPr lang="en-US" sz="2000" dirty="0"/>
              <a:t>Project </a:t>
            </a:r>
            <a:r>
              <a:rPr lang="en-US" sz="2000" b="1" dirty="0"/>
              <a:t>Cost</a:t>
            </a:r>
            <a:r>
              <a:rPr lang="en-US" sz="2000" dirty="0"/>
              <a:t> Management</a:t>
            </a:r>
          </a:p>
          <a:p>
            <a:pPr lvl="1"/>
            <a:r>
              <a:rPr lang="en-US" sz="2000" dirty="0"/>
              <a:t>Project </a:t>
            </a:r>
            <a:r>
              <a:rPr lang="en-US" sz="2000" b="1" dirty="0"/>
              <a:t>Quality</a:t>
            </a:r>
            <a:r>
              <a:rPr lang="en-US" sz="2000" dirty="0"/>
              <a:t> Management</a:t>
            </a:r>
          </a:p>
          <a:p>
            <a:pPr lvl="1"/>
            <a:r>
              <a:rPr lang="en-US" sz="2000" dirty="0"/>
              <a:t>Project </a:t>
            </a:r>
            <a:r>
              <a:rPr lang="en-US" sz="2000" b="1" dirty="0"/>
              <a:t>Resource</a:t>
            </a:r>
            <a:r>
              <a:rPr lang="en-US" sz="2000" dirty="0"/>
              <a:t> Management</a:t>
            </a:r>
          </a:p>
          <a:p>
            <a:pPr lvl="1"/>
            <a:r>
              <a:rPr lang="en-US" sz="2000" dirty="0"/>
              <a:t>Project </a:t>
            </a:r>
            <a:r>
              <a:rPr lang="en-US" sz="2000" b="1" dirty="0"/>
              <a:t>Communications</a:t>
            </a:r>
            <a:r>
              <a:rPr lang="en-US" sz="2000" dirty="0"/>
              <a:t> Management</a:t>
            </a:r>
          </a:p>
          <a:p>
            <a:pPr lvl="1"/>
            <a:r>
              <a:rPr lang="en-US" sz="2000" dirty="0"/>
              <a:t>Project </a:t>
            </a:r>
            <a:r>
              <a:rPr lang="en-US" sz="2000" b="1" dirty="0"/>
              <a:t>Risk</a:t>
            </a:r>
            <a:r>
              <a:rPr lang="en-US" sz="2000" dirty="0"/>
              <a:t> Management</a:t>
            </a:r>
          </a:p>
          <a:p>
            <a:pPr lvl="1"/>
            <a:r>
              <a:rPr lang="en-US" sz="2000" dirty="0"/>
              <a:t>Project </a:t>
            </a:r>
            <a:r>
              <a:rPr lang="en-US" sz="2000" b="1" dirty="0"/>
              <a:t>Procurement</a:t>
            </a:r>
            <a:r>
              <a:rPr lang="en-US" sz="2000" dirty="0"/>
              <a:t> Management</a:t>
            </a:r>
          </a:p>
          <a:p>
            <a:pPr lvl="1"/>
            <a:r>
              <a:rPr lang="en-US" sz="2000" dirty="0"/>
              <a:t>Project</a:t>
            </a:r>
            <a:r>
              <a:rPr lang="en-US" sz="2000" b="1" dirty="0"/>
              <a:t> Stakeholder</a:t>
            </a:r>
            <a:r>
              <a:rPr lang="en-US" sz="2000" dirty="0"/>
              <a:t> Management</a:t>
            </a:r>
          </a:p>
        </p:txBody>
      </p:sp>
    </p:spTree>
    <p:extLst>
      <p:ext uri="{BB962C8B-B14F-4D97-AF65-F5344CB8AC3E}">
        <p14:creationId xmlns:p14="http://schemas.microsoft.com/office/powerpoint/2010/main" val="762616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PMBOK Knowledge Areas</a:t>
            </a:r>
          </a:p>
        </p:txBody>
      </p:sp>
      <p:grpSp>
        <p:nvGrpSpPr>
          <p:cNvPr id="6" name="Group 5"/>
          <p:cNvGrpSpPr/>
          <p:nvPr/>
        </p:nvGrpSpPr>
        <p:grpSpPr>
          <a:xfrm>
            <a:off x="569438" y="1286226"/>
            <a:ext cx="10784362" cy="5571774"/>
            <a:chOff x="569438" y="1286226"/>
            <a:chExt cx="10784362" cy="5571774"/>
          </a:xfrm>
        </p:grpSpPr>
        <p:pic>
          <p:nvPicPr>
            <p:cNvPr id="5" name="Picture 4"/>
            <p:cNvPicPr>
              <a:picLocks noChangeAspect="1"/>
            </p:cNvPicPr>
            <p:nvPr/>
          </p:nvPicPr>
          <p:blipFill>
            <a:blip r:embed="rId2"/>
            <a:stretch>
              <a:fillRect/>
            </a:stretch>
          </p:blipFill>
          <p:spPr>
            <a:xfrm>
              <a:off x="569438" y="1286226"/>
              <a:ext cx="10784362" cy="5387108"/>
            </a:xfrm>
            <a:prstGeom prst="rect">
              <a:avLst/>
            </a:prstGeom>
          </p:spPr>
        </p:pic>
        <p:sp>
          <p:nvSpPr>
            <p:cNvPr id="3" name="Rectangle 2"/>
            <p:cNvSpPr/>
            <p:nvPr/>
          </p:nvSpPr>
          <p:spPr>
            <a:xfrm>
              <a:off x="3835841" y="6488668"/>
              <a:ext cx="3865225" cy="369332"/>
            </a:xfrm>
            <a:prstGeom prst="rect">
              <a:avLst/>
            </a:prstGeom>
          </p:spPr>
          <p:txBody>
            <a:bodyPr wrap="none">
              <a:spAutoFit/>
            </a:bodyPr>
            <a:lstStyle/>
            <a:p>
              <a:r>
                <a:rPr lang="en-US" dirty="0">
                  <a:solidFill>
                    <a:srgbClr val="111111"/>
                  </a:solidFill>
                  <a:latin typeface="Open Sans"/>
                </a:rPr>
                <a:t>Understanding 10 Knowledge Areas</a:t>
              </a:r>
              <a:endParaRPr lang="en-US" dirty="0"/>
            </a:p>
          </p:txBody>
        </p:sp>
      </p:grpSp>
    </p:spTree>
    <p:extLst>
      <p:ext uri="{BB962C8B-B14F-4D97-AF65-F5344CB8AC3E}">
        <p14:creationId xmlns:p14="http://schemas.microsoft.com/office/powerpoint/2010/main" val="4292101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End</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055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Request for Proposal</a:t>
            </a:r>
          </a:p>
        </p:txBody>
      </p:sp>
      <p:sp>
        <p:nvSpPr>
          <p:cNvPr id="5" name="Text Placeholder 4"/>
          <p:cNvSpPr>
            <a:spLocks noGrp="1"/>
          </p:cNvSpPr>
          <p:nvPr>
            <p:ph type="body" idx="1"/>
          </p:nvPr>
        </p:nvSpPr>
        <p:spPr/>
        <p:txBody>
          <a:bodyPr/>
          <a:lstStyle/>
          <a:p>
            <a:r>
              <a:rPr lang="en-US" dirty="0"/>
              <a:t>Excerpts from</a:t>
            </a:r>
          </a:p>
          <a:p>
            <a:r>
              <a:rPr lang="en-US" dirty="0">
                <a:hlinkClick r:id="rId2"/>
              </a:rPr>
              <a:t>https://www.smartsheet.com/request-for-proposal</a:t>
            </a:r>
            <a:endParaRPr lang="en-US" dirty="0"/>
          </a:p>
        </p:txBody>
      </p:sp>
    </p:spTree>
    <p:extLst>
      <p:ext uri="{BB962C8B-B14F-4D97-AF65-F5344CB8AC3E}">
        <p14:creationId xmlns:p14="http://schemas.microsoft.com/office/powerpoint/2010/main" val="929175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for Proposal</a:t>
            </a:r>
          </a:p>
        </p:txBody>
      </p:sp>
      <p:sp>
        <p:nvSpPr>
          <p:cNvPr id="3" name="Content Placeholder 2"/>
          <p:cNvSpPr>
            <a:spLocks noGrp="1"/>
          </p:cNvSpPr>
          <p:nvPr>
            <p:ph idx="1"/>
          </p:nvPr>
        </p:nvSpPr>
        <p:spPr/>
        <p:txBody>
          <a:bodyPr/>
          <a:lstStyle/>
          <a:p>
            <a:r>
              <a:rPr lang="en-US" dirty="0"/>
              <a:t>A</a:t>
            </a:r>
            <a:r>
              <a:rPr lang="en-US" i="1" dirty="0"/>
              <a:t> request for proposal (RFP)</a:t>
            </a:r>
            <a:r>
              <a:rPr lang="en-US" dirty="0"/>
              <a:t> is a formal document that an organization uses when it wants to buy a product or service. </a:t>
            </a:r>
          </a:p>
          <a:p>
            <a:r>
              <a:rPr lang="en-US" dirty="0"/>
              <a:t>A company publishes the RFP that includes a detailed explanation of what you want and why, and uses it to solicit bids and identify the best partner in developing the product. </a:t>
            </a:r>
          </a:p>
          <a:p>
            <a:r>
              <a:rPr lang="en-US" dirty="0"/>
              <a:t>It is a competitive process in which several companies may submit proposals.</a:t>
            </a:r>
          </a:p>
        </p:txBody>
      </p:sp>
    </p:spTree>
    <p:extLst>
      <p:ext uri="{BB962C8B-B14F-4D97-AF65-F5344CB8AC3E}">
        <p14:creationId xmlns:p14="http://schemas.microsoft.com/office/powerpoint/2010/main" val="267118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of RFP </a:t>
            </a:r>
          </a:p>
        </p:txBody>
      </p:sp>
      <p:sp>
        <p:nvSpPr>
          <p:cNvPr id="3" name="Content Placeholder 2"/>
          <p:cNvSpPr>
            <a:spLocks noGrp="1"/>
          </p:cNvSpPr>
          <p:nvPr>
            <p:ph idx="1"/>
          </p:nvPr>
        </p:nvSpPr>
        <p:spPr/>
        <p:txBody>
          <a:bodyPr/>
          <a:lstStyle/>
          <a:p>
            <a:pPr fontAlgn="base"/>
            <a:r>
              <a:rPr lang="en-US" dirty="0"/>
              <a:t>The RFP outlines what your organization is looking for and how it will evaluate proposals. It typically includes information in the following categories:</a:t>
            </a:r>
          </a:p>
          <a:p>
            <a:pPr lvl="1" fontAlgn="base"/>
            <a:r>
              <a:rPr lang="en-US" dirty="0">
                <a:solidFill>
                  <a:srgbClr val="FF0000"/>
                </a:solidFill>
              </a:rPr>
              <a:t>Technical</a:t>
            </a:r>
            <a:r>
              <a:rPr lang="en-US" dirty="0"/>
              <a:t>: Describe the business objectives of the project and details about the scope of the project including development, standards, outcomes, and deliverables.</a:t>
            </a:r>
          </a:p>
          <a:p>
            <a:pPr lvl="1" fontAlgn="base"/>
            <a:r>
              <a:rPr lang="en-US" dirty="0">
                <a:solidFill>
                  <a:srgbClr val="FF0000"/>
                </a:solidFill>
              </a:rPr>
              <a:t>Administrative</a:t>
            </a:r>
            <a:r>
              <a:rPr lang="en-US" dirty="0"/>
              <a:t>: Provide information about the company issuing the RFP, including its history, organization, and operations.</a:t>
            </a:r>
          </a:p>
          <a:p>
            <a:pPr lvl="1" fontAlgn="base"/>
            <a:r>
              <a:rPr lang="en-US" dirty="0">
                <a:solidFill>
                  <a:srgbClr val="FF0000"/>
                </a:solidFill>
              </a:rPr>
              <a:t>Financial</a:t>
            </a:r>
            <a:r>
              <a:rPr lang="en-US" dirty="0"/>
              <a:t>: Outline information about the company's business plan, financial data, and risk analysis.</a:t>
            </a:r>
          </a:p>
          <a:p>
            <a:endParaRPr lang="en-US" dirty="0"/>
          </a:p>
        </p:txBody>
      </p:sp>
    </p:spTree>
    <p:extLst>
      <p:ext uri="{BB962C8B-B14F-4D97-AF65-F5344CB8AC3E}">
        <p14:creationId xmlns:p14="http://schemas.microsoft.com/office/powerpoint/2010/main" val="1696257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for Issuing an RFP</a:t>
            </a:r>
          </a:p>
        </p:txBody>
      </p:sp>
      <p:sp>
        <p:nvSpPr>
          <p:cNvPr id="3" name="Content Placeholder 2"/>
          <p:cNvSpPr>
            <a:spLocks noGrp="1"/>
          </p:cNvSpPr>
          <p:nvPr>
            <p:ph idx="1"/>
          </p:nvPr>
        </p:nvSpPr>
        <p:spPr/>
        <p:txBody>
          <a:bodyPr>
            <a:normAutofit fontScale="92500" lnSpcReduction="20000"/>
          </a:bodyPr>
          <a:lstStyle/>
          <a:p>
            <a:pPr fontAlgn="base"/>
            <a:r>
              <a:rPr lang="en-US" dirty="0"/>
              <a:t>The RFP process is thorough and time-consuming. </a:t>
            </a:r>
          </a:p>
          <a:p>
            <a:pPr fontAlgn="base"/>
            <a:r>
              <a:rPr lang="en-US" dirty="0"/>
              <a:t>When funding is available for major initiatives or business goals, companies invest the resources to develop, write, and issue an RFP. </a:t>
            </a:r>
          </a:p>
          <a:p>
            <a:pPr fontAlgn="base"/>
            <a:r>
              <a:rPr lang="en-US" dirty="0"/>
              <a:t>The document makes a statement about who you are as a company and where you want to head. </a:t>
            </a:r>
          </a:p>
          <a:p>
            <a:pPr fontAlgn="base"/>
            <a:r>
              <a:rPr lang="en-US" dirty="0"/>
              <a:t>It is especially helpful if, as a company, you are looking for the best way to create a product or service that doesn't currently exist.</a:t>
            </a:r>
          </a:p>
          <a:p>
            <a:pPr fontAlgn="base"/>
            <a:r>
              <a:rPr lang="en-US" dirty="0"/>
              <a:t>By definition, you use an RFP when you want to buy a product, but you also use it to announce that, through this competitive process, you want to find the right partner. </a:t>
            </a:r>
          </a:p>
          <a:p>
            <a:pPr fontAlgn="base"/>
            <a:r>
              <a:rPr lang="en-US" dirty="0"/>
              <a:t>You also create an RFP to foster an open and transparent process for finding the best solution. It shows you are serious about your business and expect potential partners to offer thoughtful solutions.</a:t>
            </a:r>
          </a:p>
          <a:p>
            <a:endParaRPr lang="en-US" dirty="0"/>
          </a:p>
        </p:txBody>
      </p:sp>
    </p:spTree>
    <p:extLst>
      <p:ext uri="{BB962C8B-B14F-4D97-AF65-F5344CB8AC3E}">
        <p14:creationId xmlns:p14="http://schemas.microsoft.com/office/powerpoint/2010/main" val="1844797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RFP : How does it work?</a:t>
            </a:r>
          </a:p>
        </p:txBody>
      </p:sp>
      <p:sp>
        <p:nvSpPr>
          <p:cNvPr id="3" name="Content Placeholder 2"/>
          <p:cNvSpPr>
            <a:spLocks noGrp="1"/>
          </p:cNvSpPr>
          <p:nvPr>
            <p:ph idx="1"/>
          </p:nvPr>
        </p:nvSpPr>
        <p:spPr/>
        <p:txBody>
          <a:bodyPr>
            <a:normAutofit lnSpcReduction="10000"/>
          </a:bodyPr>
          <a:lstStyle/>
          <a:p>
            <a:r>
              <a:rPr lang="en-US" dirty="0"/>
              <a:t>Describes the details of the project or service.</a:t>
            </a:r>
          </a:p>
          <a:p>
            <a:r>
              <a:rPr lang="en-US" dirty="0"/>
              <a:t>Announces that you are looking for a wide range of vendors to provide their best ideas, solutions, and price in a bidding process.</a:t>
            </a:r>
          </a:p>
          <a:p>
            <a:r>
              <a:rPr lang="en-US" dirty="0"/>
              <a:t>if created and distributed early in the product development cycle, the bidders may demonstrate how they will implement your project.</a:t>
            </a:r>
          </a:p>
          <a:p>
            <a:r>
              <a:rPr lang="en-US" dirty="0"/>
              <a:t>can reveal your business and negotiation strategy</a:t>
            </a:r>
          </a:p>
          <a:p>
            <a:pPr lvl="1"/>
            <a:r>
              <a:rPr lang="en-US" dirty="0"/>
              <a:t>Are you looking for a one-time vendor who can offer a solution to your project, or do you prefer a long-term partner in a range of products that would flow from this initial project? </a:t>
            </a:r>
          </a:p>
          <a:p>
            <a:pPr lvl="1"/>
            <a:r>
              <a:rPr lang="en-US" dirty="0"/>
              <a:t>whether there are existing vendors that have developed work for you in the past who may already have the expertise required for this project.</a:t>
            </a:r>
          </a:p>
        </p:txBody>
      </p:sp>
    </p:spTree>
    <p:extLst>
      <p:ext uri="{BB962C8B-B14F-4D97-AF65-F5344CB8AC3E}">
        <p14:creationId xmlns:p14="http://schemas.microsoft.com/office/powerpoint/2010/main" val="1890088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RFP : How does it work?</a:t>
            </a:r>
          </a:p>
        </p:txBody>
      </p:sp>
      <p:sp>
        <p:nvSpPr>
          <p:cNvPr id="3" name="Content Placeholder 2"/>
          <p:cNvSpPr>
            <a:spLocks noGrp="1"/>
          </p:cNvSpPr>
          <p:nvPr>
            <p:ph idx="1"/>
          </p:nvPr>
        </p:nvSpPr>
        <p:spPr/>
        <p:txBody>
          <a:bodyPr/>
          <a:lstStyle/>
          <a:p>
            <a:r>
              <a:rPr lang="en-US" dirty="0"/>
              <a:t>ensures you will have a clearly defined set of responses that fit the scope of the project that you can asses impartially and without bias.</a:t>
            </a:r>
          </a:p>
          <a:p>
            <a:r>
              <a:rPr lang="en-US" dirty="0"/>
              <a:t>it helps you identify whether the companies responding to your RFP can actually do the work.</a:t>
            </a:r>
          </a:p>
          <a:p>
            <a:endParaRPr lang="en-US" dirty="0"/>
          </a:p>
        </p:txBody>
      </p:sp>
    </p:spTree>
    <p:extLst>
      <p:ext uri="{BB962C8B-B14F-4D97-AF65-F5344CB8AC3E}">
        <p14:creationId xmlns:p14="http://schemas.microsoft.com/office/powerpoint/2010/main" val="1321361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Problems with RFP</a:t>
            </a:r>
          </a:p>
        </p:txBody>
      </p:sp>
      <p:sp>
        <p:nvSpPr>
          <p:cNvPr id="3" name="Content Placeholder 2"/>
          <p:cNvSpPr>
            <a:spLocks noGrp="1"/>
          </p:cNvSpPr>
          <p:nvPr>
            <p:ph idx="1"/>
          </p:nvPr>
        </p:nvSpPr>
        <p:spPr/>
        <p:txBody>
          <a:bodyPr/>
          <a:lstStyle/>
          <a:p>
            <a:r>
              <a:rPr lang="en-US" dirty="0"/>
              <a:t>If you don't distribute the RFP widely enough, you may not receive many responses. </a:t>
            </a:r>
          </a:p>
          <a:p>
            <a:r>
              <a:rPr lang="en-US" dirty="0"/>
              <a:t>The procedures for responding to RFP may be so restrictive that potential vendors may not see the value in bidding on the project. Potential bidders may also see the RFP as tailored to a vendor with whom you've had a pre-existing business relationship, and therefore may not think there's an opportunity for them to win the job. This situation is especially critical in government bids.</a:t>
            </a:r>
          </a:p>
        </p:txBody>
      </p:sp>
    </p:spTree>
    <p:extLst>
      <p:ext uri="{BB962C8B-B14F-4D97-AF65-F5344CB8AC3E}">
        <p14:creationId xmlns:p14="http://schemas.microsoft.com/office/powerpoint/2010/main" val="4183989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PMBOK Knowledge Areas</a:t>
            </a:r>
          </a:p>
        </p:txBody>
      </p:sp>
      <p:sp>
        <p:nvSpPr>
          <p:cNvPr id="5" name="Text Placeholder 4"/>
          <p:cNvSpPr>
            <a:spLocks noGrp="1"/>
          </p:cNvSpPr>
          <p:nvPr>
            <p:ph type="body" idx="1"/>
          </p:nvPr>
        </p:nvSpPr>
        <p:spPr/>
        <p:txBody>
          <a:bodyPr/>
          <a:lstStyle/>
          <a:p>
            <a:r>
              <a:rPr lang="en-US" dirty="0"/>
              <a:t>Excerpts from </a:t>
            </a:r>
          </a:p>
          <a:p>
            <a:r>
              <a:rPr lang="en-US" dirty="0">
                <a:hlinkClick r:id="rId2"/>
              </a:rPr>
              <a:t>https://www.pmexamsmartnotes.com/project-management-body-of-knowledge/</a:t>
            </a:r>
            <a:endParaRPr lang="en-US" dirty="0"/>
          </a:p>
        </p:txBody>
      </p:sp>
    </p:spTree>
    <p:extLst>
      <p:ext uri="{BB962C8B-B14F-4D97-AF65-F5344CB8AC3E}">
        <p14:creationId xmlns:p14="http://schemas.microsoft.com/office/powerpoint/2010/main" val="3751651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1003</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Open Sans</vt:lpstr>
      <vt:lpstr>Office Theme</vt:lpstr>
      <vt:lpstr>Module 5  Part 2</vt:lpstr>
      <vt:lpstr>Request for Proposal</vt:lpstr>
      <vt:lpstr>Request for Proposal</vt:lpstr>
      <vt:lpstr>Content of RFP </vt:lpstr>
      <vt:lpstr>Reasons for Issuing an RFP</vt:lpstr>
      <vt:lpstr>RFP : How does it work?</vt:lpstr>
      <vt:lpstr>RFP : How does it work?</vt:lpstr>
      <vt:lpstr>Potential Problems with RFP</vt:lpstr>
      <vt:lpstr>PMBOK Knowledge Areas</vt:lpstr>
      <vt:lpstr>Background</vt:lpstr>
      <vt:lpstr>What does PMBOK contain?</vt:lpstr>
      <vt:lpstr>What does PMBOK contain?</vt:lpstr>
      <vt:lpstr>What does PMBOK contain?</vt:lpstr>
      <vt:lpstr>PMBOK Knowledge Areas</vt:lpstr>
      <vt:lpstr>PMBOK Knowledge Areas</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Project Management</dc:title>
  <dc:creator>ADMIN</dc:creator>
  <cp:lastModifiedBy>Amit Singh</cp:lastModifiedBy>
  <cp:revision>36</cp:revision>
  <dcterms:created xsi:type="dcterms:W3CDTF">2019-04-05T03:25:09Z</dcterms:created>
  <dcterms:modified xsi:type="dcterms:W3CDTF">2023-04-10T03:47:00Z</dcterms:modified>
</cp:coreProperties>
</file>