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5" r:id="rId3"/>
    <p:sldId id="273" r:id="rId4"/>
    <p:sldId id="288" r:id="rId5"/>
    <p:sldId id="274" r:id="rId6"/>
    <p:sldId id="276" r:id="rId7"/>
    <p:sldId id="277" r:id="rId8"/>
    <p:sldId id="278" r:id="rId9"/>
    <p:sldId id="279" r:id="rId10"/>
    <p:sldId id="283" r:id="rId11"/>
    <p:sldId id="284" r:id="rId12"/>
    <p:sldId id="286" r:id="rId13"/>
    <p:sldId id="287" r:id="rId14"/>
    <p:sldId id="285" r:id="rId15"/>
    <p:sldId id="280" r:id="rId16"/>
    <p:sldId id="281" r:id="rId17"/>
    <p:sldId id="282" r:id="rId18"/>
    <p:sldId id="289" r:id="rId19"/>
    <p:sldId id="290" r:id="rId20"/>
    <p:sldId id="291" r:id="rId21"/>
    <p:sldId id="292" r:id="rId22"/>
    <p:sldId id="293" r:id="rId23"/>
    <p:sldId id="294" r:id="rId24"/>
    <p:sldId id="295" r:id="rId25"/>
    <p:sldId id="299" r:id="rId26"/>
    <p:sldId id="300" r:id="rId27"/>
    <p:sldId id="301" r:id="rId28"/>
    <p:sldId id="297" r:id="rId29"/>
    <p:sldId id="298" r:id="rId30"/>
    <p:sldId id="302" r:id="rId31"/>
    <p:sldId id="303" r:id="rId32"/>
    <p:sldId id="304" r:id="rId33"/>
    <p:sldId id="305" r:id="rId34"/>
    <p:sldId id="306" r:id="rId35"/>
    <p:sldId id="307" r:id="rId36"/>
    <p:sldId id="308" r:id="rId37"/>
    <p:sldId id="309" r:id="rId38"/>
    <p:sldId id="310" r:id="rId39"/>
    <p:sldId id="311" r:id="rId40"/>
    <p:sldId id="312" r:id="rId41"/>
    <p:sldId id="314" r:id="rId42"/>
    <p:sldId id="313"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45C10-91C6-4CA6-9989-6DD2EB03C30F}"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8277E-2AB2-4721-873A-9525883DC6CC}" type="slidenum">
              <a:rPr lang="en-US" smtClean="0"/>
              <a:t>‹#›</a:t>
            </a:fld>
            <a:endParaRPr lang="en-US"/>
          </a:p>
        </p:txBody>
      </p:sp>
    </p:spTree>
    <p:extLst>
      <p:ext uri="{BB962C8B-B14F-4D97-AF65-F5344CB8AC3E}">
        <p14:creationId xmlns:p14="http://schemas.microsoft.com/office/powerpoint/2010/main" val="245037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8277E-2AB2-4721-873A-9525883DC6CC}" type="slidenum">
              <a:rPr lang="en-US" smtClean="0"/>
              <a:t>3</a:t>
            </a:fld>
            <a:endParaRPr lang="en-US"/>
          </a:p>
        </p:txBody>
      </p:sp>
    </p:spTree>
    <p:extLst>
      <p:ext uri="{BB962C8B-B14F-4D97-AF65-F5344CB8AC3E}">
        <p14:creationId xmlns:p14="http://schemas.microsoft.com/office/powerpoint/2010/main" val="55220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1CF3C0-A0FF-4523-9A33-15BC7A47378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286929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CF3C0-A0FF-4523-9A33-15BC7A47378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107274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CF3C0-A0FF-4523-9A33-15BC7A47378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275563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CF3C0-A0FF-4523-9A33-15BC7A47378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76189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CF3C0-A0FF-4523-9A33-15BC7A47378B}"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361363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1CF3C0-A0FF-4523-9A33-15BC7A47378B}"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135990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1CF3C0-A0FF-4523-9A33-15BC7A47378B}"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236838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CF3C0-A0FF-4523-9A33-15BC7A47378B}"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73919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CF3C0-A0FF-4523-9A33-15BC7A47378B}"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333433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CF3C0-A0FF-4523-9A33-15BC7A47378B}"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134275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CF3C0-A0FF-4523-9A33-15BC7A47378B}"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AE8FB-23B0-4807-B57C-B16A48C9CE18}" type="slidenum">
              <a:rPr lang="en-US" smtClean="0"/>
              <a:t>‹#›</a:t>
            </a:fld>
            <a:endParaRPr lang="en-US"/>
          </a:p>
        </p:txBody>
      </p:sp>
    </p:spTree>
    <p:extLst>
      <p:ext uri="{BB962C8B-B14F-4D97-AF65-F5344CB8AC3E}">
        <p14:creationId xmlns:p14="http://schemas.microsoft.com/office/powerpoint/2010/main" val="61097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CF3C0-A0FF-4523-9A33-15BC7A47378B}" type="datetimeFigureOut">
              <a:rPr lang="en-US" smtClean="0"/>
              <a:t>4/5/2019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AE8FB-23B0-4807-B57C-B16A48C9CE18}" type="slidenum">
              <a:rPr lang="en-US" smtClean="0"/>
              <a:t>‹#›</a:t>
            </a:fld>
            <a:endParaRPr lang="en-US"/>
          </a:p>
        </p:txBody>
      </p:sp>
    </p:spTree>
    <p:extLst>
      <p:ext uri="{BB962C8B-B14F-4D97-AF65-F5344CB8AC3E}">
        <p14:creationId xmlns:p14="http://schemas.microsoft.com/office/powerpoint/2010/main" val="272977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5 </a:t>
            </a:r>
            <a:br>
              <a:rPr lang="en-US" dirty="0" smtClean="0"/>
            </a:br>
            <a:r>
              <a:rPr lang="en-US" dirty="0" smtClean="0"/>
              <a:t>Part 3</a:t>
            </a:r>
            <a:endParaRPr lang="en-US" dirty="0"/>
          </a:p>
        </p:txBody>
      </p:sp>
      <p:sp>
        <p:nvSpPr>
          <p:cNvPr id="3" name="Subtitle 2"/>
          <p:cNvSpPr>
            <a:spLocks noGrp="1"/>
          </p:cNvSpPr>
          <p:nvPr>
            <p:ph type="subTitle" idx="1"/>
          </p:nvPr>
        </p:nvSpPr>
        <p:spPr/>
        <p:txBody>
          <a:bodyPr>
            <a:normAutofit lnSpcReduction="10000"/>
          </a:bodyPr>
          <a:lstStyle/>
          <a:p>
            <a:r>
              <a:rPr lang="en-US" dirty="0" smtClean="0"/>
              <a:t>The Business Case</a:t>
            </a:r>
            <a:endParaRPr lang="en-US" dirty="0" smtClean="0"/>
          </a:p>
          <a:p>
            <a:r>
              <a:rPr lang="en-US" dirty="0"/>
              <a:t>Project Charter</a:t>
            </a:r>
          </a:p>
          <a:p>
            <a:r>
              <a:rPr lang="en-US" dirty="0" smtClean="0"/>
              <a:t>Project Planning </a:t>
            </a:r>
          </a:p>
          <a:p>
            <a:r>
              <a:rPr lang="en-US" dirty="0" smtClean="0"/>
              <a:t>Project </a:t>
            </a:r>
            <a:r>
              <a:rPr lang="en-US" dirty="0" smtClean="0"/>
              <a:t>Scope</a:t>
            </a:r>
            <a:endParaRPr lang="en-US" dirty="0"/>
          </a:p>
          <a:p>
            <a:endParaRPr lang="en-US" dirty="0"/>
          </a:p>
        </p:txBody>
      </p:sp>
    </p:spTree>
    <p:extLst>
      <p:ext uri="{BB962C8B-B14F-4D97-AF65-F5344CB8AC3E}">
        <p14:creationId xmlns:p14="http://schemas.microsoft.com/office/powerpoint/2010/main" val="34816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Select the Core Team</a:t>
            </a:r>
          </a:p>
        </p:txBody>
      </p:sp>
      <p:sp>
        <p:nvSpPr>
          <p:cNvPr id="3" name="Content Placeholder 2"/>
          <p:cNvSpPr>
            <a:spLocks noGrp="1"/>
          </p:cNvSpPr>
          <p:nvPr>
            <p:ph idx="1"/>
          </p:nvPr>
        </p:nvSpPr>
        <p:spPr/>
        <p:txBody>
          <a:bodyPr/>
          <a:lstStyle/>
          <a:p>
            <a:pPr algn="just"/>
            <a:r>
              <a:rPr lang="en-US" dirty="0"/>
              <a:t>Rather than have one person take sole responsibility for developing the business case, a core team should be recruited. </a:t>
            </a:r>
            <a:endParaRPr lang="en-US" dirty="0" smtClean="0"/>
          </a:p>
          <a:p>
            <a:pPr algn="just"/>
            <a:r>
              <a:rPr lang="en-US" dirty="0" smtClean="0"/>
              <a:t>If </a:t>
            </a:r>
            <a:r>
              <a:rPr lang="en-US" dirty="0"/>
              <a:t>possible, developing a business case should include many of the stakeholders affected by the project or involved in its delivery.</a:t>
            </a:r>
          </a:p>
          <a:p>
            <a:pPr algn="just"/>
            <a:r>
              <a:rPr lang="en-US" dirty="0"/>
              <a:t>The core team should, therefore, include managers, business specialists, and users who understand the requirements to be met, as well as IT specialists who understand the opportunities, limitations, and risks associated with IT.</a:t>
            </a:r>
          </a:p>
        </p:txBody>
      </p:sp>
    </p:spTree>
    <p:extLst>
      <p:ext uri="{BB962C8B-B14F-4D97-AF65-F5344CB8AC3E}">
        <p14:creationId xmlns:p14="http://schemas.microsoft.com/office/powerpoint/2010/main" val="223121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Step 2. Define Measurable Organizational Value (MOV)</a:t>
            </a:r>
            <a:endParaRPr lang="en-US" sz="3600" dirty="0"/>
          </a:p>
        </p:txBody>
      </p:sp>
      <p:sp>
        <p:nvSpPr>
          <p:cNvPr id="3" name="Content Placeholder 2"/>
          <p:cNvSpPr>
            <a:spLocks noGrp="1"/>
          </p:cNvSpPr>
          <p:nvPr>
            <p:ph idx="1"/>
          </p:nvPr>
        </p:nvSpPr>
        <p:spPr/>
        <p:txBody>
          <a:bodyPr>
            <a:noAutofit/>
          </a:bodyPr>
          <a:lstStyle/>
          <a:p>
            <a:r>
              <a:rPr lang="en-US" sz="2400" dirty="0" smtClean="0"/>
              <a:t>The </a:t>
            </a:r>
            <a:r>
              <a:rPr lang="en-US" sz="2400" dirty="0"/>
              <a:t>core team’s objective </a:t>
            </a:r>
            <a:r>
              <a:rPr lang="en-US" sz="2400" dirty="0" smtClean="0"/>
              <a:t>should be </a:t>
            </a:r>
            <a:r>
              <a:rPr lang="en-US" sz="2400" dirty="0"/>
              <a:t>to define the problem or opportunity and then identify several alternatives that will </a:t>
            </a:r>
            <a:r>
              <a:rPr lang="en-US" sz="2400" dirty="0" smtClean="0"/>
              <a:t>provide direct </a:t>
            </a:r>
            <a:r>
              <a:rPr lang="en-US" sz="2400" dirty="0"/>
              <a:t>and measurable value to the organization. </a:t>
            </a:r>
            <a:endParaRPr lang="en-US" sz="2400" dirty="0" smtClean="0"/>
          </a:p>
          <a:p>
            <a:r>
              <a:rPr lang="en-US" sz="2400" dirty="0" smtClean="0"/>
              <a:t>To </a:t>
            </a:r>
            <a:r>
              <a:rPr lang="en-US" sz="2400" dirty="0"/>
              <a:t>provide real value to an organization, however</a:t>
            </a:r>
            <a:r>
              <a:rPr lang="en-US" sz="2400" dirty="0" smtClean="0"/>
              <a:t>, IT </a:t>
            </a:r>
            <a:r>
              <a:rPr lang="en-US" sz="2400" dirty="0"/>
              <a:t>projects must align with and support the organization’s goals, mission, and objectives.</a:t>
            </a:r>
          </a:p>
          <a:p>
            <a:r>
              <a:rPr lang="en-US" sz="2400" dirty="0"/>
              <a:t>Therefore, any recommended alternative by the core team must have a clearly defined </a:t>
            </a:r>
            <a:r>
              <a:rPr lang="en-US" sz="2400" dirty="0" smtClean="0"/>
              <a:t>purpose and </a:t>
            </a:r>
            <a:r>
              <a:rPr lang="en-US" sz="2400" dirty="0"/>
              <a:t>must map to the goals and strategy of the organization. </a:t>
            </a:r>
            <a:endParaRPr lang="en-US" sz="2400" dirty="0" smtClean="0"/>
          </a:p>
          <a:p>
            <a:r>
              <a:rPr lang="en-US" sz="2400" dirty="0" smtClean="0"/>
              <a:t>The </a:t>
            </a:r>
            <a:r>
              <a:rPr lang="en-US" sz="2400" dirty="0"/>
              <a:t>goal of the project then </a:t>
            </a:r>
            <a:r>
              <a:rPr lang="en-US" sz="2400" dirty="0" smtClean="0"/>
              <a:t>becomes the </a:t>
            </a:r>
            <a:r>
              <a:rPr lang="en-US" sz="2400" dirty="0"/>
              <a:t>project’s measure of </a:t>
            </a:r>
            <a:r>
              <a:rPr lang="en-US" sz="2400" dirty="0" smtClean="0"/>
              <a:t>success. </a:t>
            </a:r>
          </a:p>
          <a:p>
            <a:r>
              <a:rPr lang="en-US" sz="2400" dirty="0" smtClean="0"/>
              <a:t>In </a:t>
            </a:r>
            <a:r>
              <a:rPr lang="en-US" sz="2400" dirty="0"/>
              <a:t>the IT project </a:t>
            </a:r>
            <a:r>
              <a:rPr lang="en-US" sz="2400" dirty="0" smtClean="0"/>
              <a:t>management methodology</a:t>
            </a:r>
            <a:r>
              <a:rPr lang="en-US" sz="2400" dirty="0"/>
              <a:t>, the project’s overall goal and measure of success is referred to as the </a:t>
            </a:r>
            <a:r>
              <a:rPr lang="en-US" sz="2400" dirty="0" smtClean="0"/>
              <a:t>project’s </a:t>
            </a:r>
            <a:r>
              <a:rPr lang="en-US" sz="2400" b="1" dirty="0" smtClean="0"/>
              <a:t>measurable </a:t>
            </a:r>
            <a:r>
              <a:rPr lang="en-US" sz="2400" b="1" dirty="0"/>
              <a:t>organizational value (MOV)</a:t>
            </a:r>
            <a:r>
              <a:rPr lang="en-US" sz="2400" dirty="0"/>
              <a:t>.</a:t>
            </a:r>
            <a:endParaRPr lang="en-US" sz="2400" dirty="0"/>
          </a:p>
        </p:txBody>
      </p:sp>
    </p:spTree>
    <p:extLst>
      <p:ext uri="{BB962C8B-B14F-4D97-AF65-F5344CB8AC3E}">
        <p14:creationId xmlns:p14="http://schemas.microsoft.com/office/powerpoint/2010/main" val="2943736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Identify Alternatives</a:t>
            </a:r>
          </a:p>
        </p:txBody>
      </p:sp>
      <p:sp>
        <p:nvSpPr>
          <p:cNvPr id="3" name="Content Placeholder 2"/>
          <p:cNvSpPr>
            <a:spLocks noGrp="1"/>
          </p:cNvSpPr>
          <p:nvPr>
            <p:ph idx="1"/>
          </p:nvPr>
        </p:nvSpPr>
        <p:spPr/>
        <p:txBody>
          <a:bodyPr>
            <a:normAutofit fontScale="92500" lnSpcReduction="10000"/>
          </a:bodyPr>
          <a:lstStyle/>
          <a:p>
            <a:r>
              <a:rPr lang="en-US" dirty="0"/>
              <a:t>Since no single solution generally exists for most organizational problems, it is imperative to identify several alternatives before dealing directly with a given business opportunity. </a:t>
            </a:r>
          </a:p>
          <a:p>
            <a:r>
              <a:rPr lang="en-US" dirty="0"/>
              <a:t>The alternatives, or options, identified in the business case should be strategies for achieving the MOV.</a:t>
            </a:r>
          </a:p>
          <a:p>
            <a:r>
              <a:rPr lang="en-US" dirty="0"/>
              <a:t>It is also important that the alternatives listed include a wide range of potential solutions as well as a base case alternative that describes how the organization would perform if it maintained the status quo—that is, if it did not pursue any of the options described in the business case. In some situations, maintaining the status quo may be the best alternative. </a:t>
            </a:r>
          </a:p>
          <a:p>
            <a:r>
              <a:rPr lang="en-US" dirty="0"/>
              <a:t>It is important to be open to and objective on all viable options.</a:t>
            </a:r>
          </a:p>
        </p:txBody>
      </p:sp>
    </p:spTree>
    <p:extLst>
      <p:ext uri="{BB962C8B-B14F-4D97-AF65-F5344CB8AC3E}">
        <p14:creationId xmlns:p14="http://schemas.microsoft.com/office/powerpoint/2010/main" val="147694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Identify Alternatives</a:t>
            </a:r>
          </a:p>
        </p:txBody>
      </p:sp>
      <p:sp>
        <p:nvSpPr>
          <p:cNvPr id="3" name="Content Placeholder 2"/>
          <p:cNvSpPr>
            <a:spLocks noGrp="1"/>
          </p:cNvSpPr>
          <p:nvPr>
            <p:ph idx="1"/>
          </p:nvPr>
        </p:nvSpPr>
        <p:spPr/>
        <p:txBody>
          <a:bodyPr/>
          <a:lstStyle/>
          <a:p>
            <a:r>
              <a:rPr lang="en-US" dirty="0"/>
              <a:t>The base case should also delve into the realistic costs of maintaining the current system over time. </a:t>
            </a:r>
            <a:endParaRPr lang="en-US" dirty="0" smtClean="0"/>
          </a:p>
          <a:p>
            <a:r>
              <a:rPr lang="en-US" dirty="0" smtClean="0"/>
              <a:t>Include </a:t>
            </a:r>
            <a:r>
              <a:rPr lang="en-US" dirty="0"/>
              <a:t>such things as increased maintenance costs of hardware and software, as well as the possibility for more frequent system failures and downtime. </a:t>
            </a:r>
          </a:p>
          <a:p>
            <a:r>
              <a:rPr lang="en-US" dirty="0"/>
              <a:t>However, if the demand for service decreases, maintaining a legacy system may be a more viable alternative than a proposed new system.</a:t>
            </a:r>
          </a:p>
        </p:txBody>
      </p:sp>
    </p:spTree>
    <p:extLst>
      <p:ext uri="{BB962C8B-B14F-4D97-AF65-F5344CB8AC3E}">
        <p14:creationId xmlns:p14="http://schemas.microsoft.com/office/powerpoint/2010/main" val="253855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Define Feasibility and Assess Risk </a:t>
            </a:r>
          </a:p>
        </p:txBody>
      </p:sp>
      <p:sp>
        <p:nvSpPr>
          <p:cNvPr id="3" name="Content Placeholder 2"/>
          <p:cNvSpPr>
            <a:spLocks noGrp="1"/>
          </p:cNvSpPr>
          <p:nvPr>
            <p:ph idx="1"/>
          </p:nvPr>
        </p:nvSpPr>
        <p:spPr/>
        <p:txBody>
          <a:bodyPr>
            <a:normAutofit/>
          </a:bodyPr>
          <a:lstStyle/>
          <a:p>
            <a:pPr algn="just"/>
            <a:r>
              <a:rPr lang="en-US" dirty="0" smtClean="0"/>
              <a:t>Each </a:t>
            </a:r>
            <a:r>
              <a:rPr lang="en-US" dirty="0"/>
              <a:t>option or alternative must be analyzed in terms of its feasibility and potential risk. </a:t>
            </a:r>
          </a:p>
          <a:p>
            <a:pPr algn="just"/>
            <a:r>
              <a:rPr lang="en-US" dirty="0"/>
              <a:t>Feasibility should focus on whether a particular alternative is doable and worth doing. </a:t>
            </a:r>
          </a:p>
          <a:p>
            <a:pPr algn="just"/>
            <a:r>
              <a:rPr lang="en-US" dirty="0"/>
              <a:t>Risk, on the other hand, focuses on what can go wrong and what must go right. </a:t>
            </a:r>
          </a:p>
          <a:p>
            <a:pPr algn="just"/>
            <a:r>
              <a:rPr lang="en-US" dirty="0"/>
              <a:t>Analyzing the feasibility and risk of each alternative at this point may act as a screening process for ruling out any alternatives that are not worth pursuing. </a:t>
            </a:r>
          </a:p>
        </p:txBody>
      </p:sp>
    </p:spTree>
    <p:extLst>
      <p:ext uri="{BB962C8B-B14F-4D97-AF65-F5344CB8AC3E}">
        <p14:creationId xmlns:p14="http://schemas.microsoft.com/office/powerpoint/2010/main" val="188390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Define Feasibility and Assess Risk </a:t>
            </a:r>
          </a:p>
        </p:txBody>
      </p:sp>
      <p:sp>
        <p:nvSpPr>
          <p:cNvPr id="3" name="Content Placeholder 2"/>
          <p:cNvSpPr>
            <a:spLocks noGrp="1"/>
          </p:cNvSpPr>
          <p:nvPr>
            <p:ph idx="1"/>
          </p:nvPr>
        </p:nvSpPr>
        <p:spPr/>
        <p:txBody>
          <a:bodyPr>
            <a:normAutofit/>
          </a:bodyPr>
          <a:lstStyle/>
          <a:p>
            <a:pPr algn="just"/>
            <a:r>
              <a:rPr lang="en-US" dirty="0"/>
              <a:t>Feasibility may be viewed in terms of:</a:t>
            </a:r>
          </a:p>
          <a:p>
            <a:pPr lvl="1" algn="just"/>
            <a:r>
              <a:rPr lang="en-US" dirty="0"/>
              <a:t>Economic feasibility</a:t>
            </a:r>
          </a:p>
          <a:p>
            <a:pPr lvl="1" algn="just"/>
            <a:r>
              <a:rPr lang="en-US" dirty="0"/>
              <a:t>Technical </a:t>
            </a:r>
            <a:r>
              <a:rPr lang="en-US" dirty="0" smtClean="0"/>
              <a:t>feasibility</a:t>
            </a:r>
          </a:p>
          <a:p>
            <a:pPr lvl="1" algn="just"/>
            <a:r>
              <a:rPr lang="en-US" dirty="0"/>
              <a:t>Organizational </a:t>
            </a:r>
            <a:r>
              <a:rPr lang="en-US" dirty="0" smtClean="0"/>
              <a:t>feasibility</a:t>
            </a:r>
          </a:p>
          <a:p>
            <a:pPr lvl="1" algn="just"/>
            <a:r>
              <a:rPr lang="en-US" dirty="0"/>
              <a:t>Other </a:t>
            </a:r>
            <a:r>
              <a:rPr lang="en-US" dirty="0" smtClean="0"/>
              <a:t>feasibilities</a:t>
            </a:r>
          </a:p>
          <a:p>
            <a:pPr lvl="2" algn="just"/>
            <a:r>
              <a:rPr lang="en-US" dirty="0"/>
              <a:t>such as legal and ethical </a:t>
            </a:r>
            <a:r>
              <a:rPr lang="en-US" dirty="0" smtClean="0"/>
              <a:t>feasibility etc.</a:t>
            </a:r>
          </a:p>
          <a:p>
            <a:pPr algn="just"/>
            <a:r>
              <a:rPr lang="en-US" dirty="0"/>
              <a:t>Risk should focus on:</a:t>
            </a:r>
          </a:p>
          <a:p>
            <a:pPr lvl="1" algn="just"/>
            <a:r>
              <a:rPr lang="en-US" dirty="0"/>
              <a:t>Identification—What can go wrong? What must go right?</a:t>
            </a:r>
          </a:p>
          <a:p>
            <a:pPr lvl="1" algn="just"/>
            <a:r>
              <a:rPr lang="en-US" dirty="0"/>
              <a:t>Assessment—What is the impact of each risk?</a:t>
            </a:r>
          </a:p>
          <a:p>
            <a:pPr lvl="1" algn="just"/>
            <a:r>
              <a:rPr lang="en-US" dirty="0"/>
              <a:t>Response—How can the organization avoid or minimize the risk?</a:t>
            </a:r>
          </a:p>
          <a:p>
            <a:endParaRPr lang="en-US" dirty="0"/>
          </a:p>
        </p:txBody>
      </p:sp>
    </p:spTree>
    <p:extLst>
      <p:ext uri="{BB962C8B-B14F-4D97-AF65-F5344CB8AC3E}">
        <p14:creationId xmlns:p14="http://schemas.microsoft.com/office/powerpoint/2010/main" val="153978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Define Total Cost of Ownership</a:t>
            </a:r>
          </a:p>
        </p:txBody>
      </p:sp>
      <p:sp>
        <p:nvSpPr>
          <p:cNvPr id="3" name="Content Placeholder 2"/>
          <p:cNvSpPr>
            <a:spLocks noGrp="1"/>
          </p:cNvSpPr>
          <p:nvPr>
            <p:ph idx="1"/>
          </p:nvPr>
        </p:nvSpPr>
        <p:spPr/>
        <p:txBody>
          <a:bodyPr>
            <a:normAutofit fontScale="92500" lnSpcReduction="10000"/>
          </a:bodyPr>
          <a:lstStyle/>
          <a:p>
            <a:r>
              <a:rPr lang="en-US" dirty="0"/>
              <a:t>The decision to invest in an IT project must take into account all of the costs associated with the application system. </a:t>
            </a:r>
            <a:endParaRPr lang="en-US" dirty="0" smtClean="0"/>
          </a:p>
          <a:p>
            <a:r>
              <a:rPr lang="en-US" dirty="0" smtClean="0"/>
              <a:t>Total </a:t>
            </a:r>
            <a:r>
              <a:rPr lang="en-US" dirty="0"/>
              <a:t>Cost of Ownership (TCO) is a concept that has gained widespread attention and generally refers to the total cost of acquiring, developing, maintaining, and supporting the application system over its useful life.</a:t>
            </a:r>
          </a:p>
          <a:p>
            <a:r>
              <a:rPr lang="en-US" dirty="0"/>
              <a:t>TCO includes such costs as: </a:t>
            </a:r>
          </a:p>
          <a:p>
            <a:pPr lvl="1"/>
            <a:r>
              <a:rPr lang="en-US" dirty="0"/>
              <a:t>Direct or up-front costs—Initial purchase price of all hardware, software, and telecommunications equipment, all development or installation costs, outside consultant fees, etc.</a:t>
            </a:r>
          </a:p>
          <a:p>
            <a:pPr lvl="1"/>
            <a:r>
              <a:rPr lang="en-US" dirty="0"/>
              <a:t>Ongoing costs—Salaries, training, upgrades, supplies, maintenance, etc.</a:t>
            </a:r>
          </a:p>
          <a:p>
            <a:pPr lvl="1"/>
            <a:r>
              <a:rPr lang="en-US" dirty="0"/>
              <a:t>Indirect costs—Initial loss of productivity, time lost by users when the system is down, the cost of auditing equipment (i.e., finding out who has what and where), quality assurance, and post-implementation reviews</a:t>
            </a:r>
          </a:p>
        </p:txBody>
      </p:sp>
    </p:spTree>
    <p:extLst>
      <p:ext uri="{BB962C8B-B14F-4D97-AF65-F5344CB8AC3E}">
        <p14:creationId xmlns:p14="http://schemas.microsoft.com/office/powerpoint/2010/main" val="175358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Define Total Benefits of Ownership</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Total Benefits of Ownership (TBO) must include all of the direct, ongoing, and indirect benefits associated with each proposed alternative. </a:t>
            </a:r>
            <a:endParaRPr lang="en-US" dirty="0" smtClean="0"/>
          </a:p>
          <a:p>
            <a:r>
              <a:rPr lang="en-US" dirty="0" smtClean="0"/>
              <a:t>The </a:t>
            </a:r>
            <a:r>
              <a:rPr lang="en-US" dirty="0"/>
              <a:t>TBO should address the benefits of an alternative over the course of its useful life. </a:t>
            </a:r>
          </a:p>
          <a:p>
            <a:r>
              <a:rPr lang="en-US" dirty="0"/>
              <a:t>Benefits can arise from:</a:t>
            </a:r>
          </a:p>
          <a:p>
            <a:pPr lvl="1"/>
            <a:r>
              <a:rPr lang="en-US" dirty="0"/>
              <a:t>Increasing high-value work—For example, a salesperson may spend less time on </a:t>
            </a:r>
            <a:r>
              <a:rPr lang="en-US" dirty="0" smtClean="0"/>
              <a:t>paperwork and </a:t>
            </a:r>
            <a:r>
              <a:rPr lang="en-US" dirty="0"/>
              <a:t>more time calling on customers</a:t>
            </a:r>
          </a:p>
          <a:p>
            <a:pPr lvl="1"/>
            <a:r>
              <a:rPr lang="en-US" dirty="0"/>
              <a:t>Improving accuracy and efficiency—For example, reducing errors, duplication, or </a:t>
            </a:r>
            <a:r>
              <a:rPr lang="en-US" dirty="0" smtClean="0"/>
              <a:t>the number </a:t>
            </a:r>
            <a:r>
              <a:rPr lang="en-US" dirty="0"/>
              <a:t>of steps in a process</a:t>
            </a:r>
          </a:p>
          <a:p>
            <a:pPr lvl="1"/>
            <a:r>
              <a:rPr lang="en-US" dirty="0"/>
              <a:t>Improving decision making—For example, providing timely and accurate information</a:t>
            </a:r>
          </a:p>
          <a:p>
            <a:pPr lvl="1"/>
            <a:r>
              <a:rPr lang="en-US" dirty="0"/>
              <a:t>Improving customer service—For example, new products or services, faster or </a:t>
            </a:r>
            <a:r>
              <a:rPr lang="en-US" dirty="0" smtClean="0"/>
              <a:t>more reliable </a:t>
            </a:r>
            <a:r>
              <a:rPr lang="en-US" dirty="0"/>
              <a:t>service, convenience, and so on</a:t>
            </a:r>
          </a:p>
        </p:txBody>
      </p:sp>
    </p:spTree>
    <p:extLst>
      <p:ext uri="{BB962C8B-B14F-4D97-AF65-F5344CB8AC3E}">
        <p14:creationId xmlns:p14="http://schemas.microsoft.com/office/powerpoint/2010/main" val="139636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 Analyze Alternatives </a:t>
            </a:r>
          </a:p>
        </p:txBody>
      </p:sp>
      <p:sp>
        <p:nvSpPr>
          <p:cNvPr id="3" name="Content Placeholder 2"/>
          <p:cNvSpPr>
            <a:spLocks noGrp="1"/>
          </p:cNvSpPr>
          <p:nvPr>
            <p:ph idx="1"/>
          </p:nvPr>
        </p:nvSpPr>
        <p:spPr/>
        <p:txBody>
          <a:bodyPr>
            <a:normAutofit fontScale="92500" lnSpcReduction="10000"/>
          </a:bodyPr>
          <a:lstStyle/>
          <a:p>
            <a:r>
              <a:rPr lang="en-US" dirty="0"/>
              <a:t>Once costs and benefits have been identified, it is important that all alternatives be compared with each other consistently. </a:t>
            </a:r>
            <a:endParaRPr lang="en-US" dirty="0" smtClean="0"/>
          </a:p>
          <a:p>
            <a:r>
              <a:rPr lang="en-US" dirty="0" smtClean="0"/>
              <a:t>Understanding </a:t>
            </a:r>
            <a:r>
              <a:rPr lang="en-US" dirty="0"/>
              <a:t>the financial and numeric tools and techniques required by financial people and senior management is critical, even for the technically savvy. </a:t>
            </a:r>
            <a:endParaRPr lang="en-US" dirty="0" smtClean="0"/>
          </a:p>
          <a:p>
            <a:r>
              <a:rPr lang="en-US" dirty="0" smtClean="0"/>
              <a:t>Being </a:t>
            </a:r>
            <a:r>
              <a:rPr lang="en-US" dirty="0"/>
              <a:t>able to communicate effectively using their terms and tools increases one’s credibility and the chances of getting projects approved and funded. </a:t>
            </a:r>
          </a:p>
          <a:p>
            <a:r>
              <a:rPr lang="en-US" dirty="0"/>
              <a:t>There are several ways to analyze the proposed alternatives. </a:t>
            </a:r>
            <a:r>
              <a:rPr lang="en-US" dirty="0" smtClean="0"/>
              <a:t>The </a:t>
            </a:r>
            <a:r>
              <a:rPr lang="en-US" dirty="0"/>
              <a:t>most common are </a:t>
            </a:r>
            <a:endParaRPr lang="en-US" dirty="0" smtClean="0"/>
          </a:p>
          <a:p>
            <a:pPr lvl="1"/>
            <a:r>
              <a:rPr lang="en-US" dirty="0" smtClean="0"/>
              <a:t>financial models</a:t>
            </a:r>
          </a:p>
          <a:p>
            <a:pPr lvl="1"/>
            <a:r>
              <a:rPr lang="en-US" dirty="0" smtClean="0"/>
              <a:t>scoring models</a:t>
            </a:r>
            <a:endParaRPr lang="en-US" dirty="0"/>
          </a:p>
        </p:txBody>
      </p:sp>
    </p:spTree>
    <p:extLst>
      <p:ext uri="{BB962C8B-B14F-4D97-AF65-F5344CB8AC3E}">
        <p14:creationId xmlns:p14="http://schemas.microsoft.com/office/powerpoint/2010/main" val="592263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Step 8: Propose and Support the Recommendation </a:t>
            </a:r>
          </a:p>
        </p:txBody>
      </p:sp>
      <p:sp>
        <p:nvSpPr>
          <p:cNvPr id="3" name="Content Placeholder 2"/>
          <p:cNvSpPr>
            <a:spLocks noGrp="1"/>
          </p:cNvSpPr>
          <p:nvPr>
            <p:ph idx="1"/>
          </p:nvPr>
        </p:nvSpPr>
        <p:spPr/>
        <p:txBody>
          <a:bodyPr>
            <a:normAutofit fontScale="92500"/>
          </a:bodyPr>
          <a:lstStyle/>
          <a:p>
            <a:r>
              <a:rPr lang="en-US" dirty="0"/>
              <a:t>Once the alternatives have been identified and analyzed, the last step is to recommend one of the options. </a:t>
            </a:r>
            <a:endParaRPr lang="en-US" dirty="0" smtClean="0"/>
          </a:p>
          <a:p>
            <a:r>
              <a:rPr lang="en-US" dirty="0" smtClean="0"/>
              <a:t>It </a:t>
            </a:r>
            <a:r>
              <a:rPr lang="en-US" dirty="0"/>
              <a:t>is important to remember that a proposed recommendation must be supported. </a:t>
            </a:r>
            <a:endParaRPr lang="en-US" dirty="0" smtClean="0"/>
          </a:p>
          <a:p>
            <a:r>
              <a:rPr lang="en-US" dirty="0" smtClean="0"/>
              <a:t>If </a:t>
            </a:r>
            <a:r>
              <a:rPr lang="en-US" dirty="0"/>
              <a:t>the analysis was done diligently, this recommendation should be a relatively easy task. </a:t>
            </a:r>
            <a:endParaRPr lang="en-US" dirty="0" smtClean="0"/>
          </a:p>
          <a:p>
            <a:r>
              <a:rPr lang="en-US" dirty="0" smtClean="0"/>
              <a:t>The </a:t>
            </a:r>
            <a:r>
              <a:rPr lang="en-US" dirty="0"/>
              <a:t>business case should be formalized in a professional-looking report. </a:t>
            </a:r>
            <a:endParaRPr lang="en-US" dirty="0" smtClean="0"/>
          </a:p>
          <a:p>
            <a:r>
              <a:rPr lang="en-US" dirty="0" smtClean="0"/>
              <a:t>Remember </a:t>
            </a:r>
            <a:r>
              <a:rPr lang="en-US" dirty="0"/>
              <a:t>that the quality and accuracy of your work will be a reflection on you and your organization. </a:t>
            </a:r>
            <a:endParaRPr lang="en-US" dirty="0" smtClean="0"/>
          </a:p>
          <a:p>
            <a:r>
              <a:rPr lang="en-US" dirty="0" smtClean="0"/>
              <a:t>A </a:t>
            </a:r>
            <a:r>
              <a:rPr lang="en-US" dirty="0"/>
              <a:t>potential client or project sponsor may not give you a second chance.</a:t>
            </a:r>
          </a:p>
        </p:txBody>
      </p:sp>
    </p:spTree>
    <p:extLst>
      <p:ext uri="{BB962C8B-B14F-4D97-AF65-F5344CB8AC3E}">
        <p14:creationId xmlns:p14="http://schemas.microsoft.com/office/powerpoint/2010/main" val="247960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An Information Technology Project Methodology</a:t>
            </a:r>
          </a:p>
        </p:txBody>
      </p:sp>
      <p:sp>
        <p:nvSpPr>
          <p:cNvPr id="3" name="Content Placeholder 2"/>
          <p:cNvSpPr>
            <a:spLocks noGrp="1"/>
          </p:cNvSpPr>
          <p:nvPr>
            <p:ph idx="1"/>
          </p:nvPr>
        </p:nvSpPr>
        <p:spPr/>
        <p:txBody>
          <a:bodyPr>
            <a:normAutofit/>
          </a:bodyPr>
          <a:lstStyle/>
          <a:p>
            <a:r>
              <a:rPr lang="en-US" dirty="0"/>
              <a:t>A </a:t>
            </a:r>
            <a:r>
              <a:rPr lang="en-US" b="1" dirty="0"/>
              <a:t>methodology </a:t>
            </a:r>
            <a:r>
              <a:rPr lang="en-US" dirty="0"/>
              <a:t>provides a strategic-level plan for managing and controlling IT projects. </a:t>
            </a:r>
            <a:endParaRPr lang="en-US" dirty="0" smtClean="0"/>
          </a:p>
          <a:p>
            <a:r>
              <a:rPr lang="en-US" dirty="0" smtClean="0"/>
              <a:t>Think of </a:t>
            </a:r>
            <a:r>
              <a:rPr lang="en-US" dirty="0"/>
              <a:t>a methodology as a template for initiating, planning, and developing an information system</a:t>
            </a:r>
            <a:r>
              <a:rPr lang="en-US" dirty="0" smtClean="0"/>
              <a:t>. </a:t>
            </a:r>
            <a:endParaRPr lang="en-US" dirty="0"/>
          </a:p>
          <a:p>
            <a:r>
              <a:rPr lang="en-US" dirty="0"/>
              <a:t>Although information systems may be different, it is the product, and not necessarily </a:t>
            </a:r>
            <a:r>
              <a:rPr lang="en-US" dirty="0" smtClean="0"/>
              <a:t>the process</a:t>
            </a:r>
            <a:r>
              <a:rPr lang="en-US" dirty="0"/>
              <a:t>, of managing the project that makes them different. </a:t>
            </a:r>
            <a:endParaRPr lang="en-US" dirty="0" smtClean="0"/>
          </a:p>
          <a:p>
            <a:r>
              <a:rPr lang="en-US" dirty="0" smtClean="0"/>
              <a:t>The methodology </a:t>
            </a:r>
            <a:r>
              <a:rPr lang="en-US" i="1" dirty="0"/>
              <a:t>recommends</a:t>
            </a:r>
            <a:r>
              <a:rPr lang="en-US" dirty="0"/>
              <a:t> the phases, deliverables, processes, tools, and knowledge areas </a:t>
            </a:r>
            <a:r>
              <a:rPr lang="en-US" dirty="0" smtClean="0"/>
              <a:t>for supporting </a:t>
            </a:r>
            <a:r>
              <a:rPr lang="en-US" dirty="0"/>
              <a:t>an IT project.</a:t>
            </a:r>
            <a:endParaRPr lang="en-US" dirty="0"/>
          </a:p>
        </p:txBody>
      </p:sp>
    </p:spTree>
    <p:extLst>
      <p:ext uri="{BB962C8B-B14F-4D97-AF65-F5344CB8AC3E}">
        <p14:creationId xmlns:p14="http://schemas.microsoft.com/office/powerpoint/2010/main" val="25483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Charter</a:t>
            </a:r>
            <a:endParaRPr lang="en-US" dirty="0"/>
          </a:p>
        </p:txBody>
      </p:sp>
      <p:sp>
        <p:nvSpPr>
          <p:cNvPr id="5" name="Text Placeholder 4"/>
          <p:cNvSpPr>
            <a:spLocks noGrp="1"/>
          </p:cNvSpPr>
          <p:nvPr>
            <p:ph type="body" idx="1"/>
          </p:nvPr>
        </p:nvSpPr>
        <p:spPr/>
        <p:txBody>
          <a:bodyPr/>
          <a:lstStyle/>
          <a:p>
            <a:r>
              <a:rPr lang="en-US" dirty="0"/>
              <a:t>Page 85 to 89, </a:t>
            </a:r>
            <a:r>
              <a:rPr lang="en-US" dirty="0" smtClean="0"/>
              <a:t>Information </a:t>
            </a:r>
            <a:r>
              <a:rPr lang="en-US" dirty="0"/>
              <a:t>technology project </a:t>
            </a:r>
            <a:r>
              <a:rPr lang="en-US" dirty="0" smtClean="0"/>
              <a:t>management 4</a:t>
            </a:r>
            <a:r>
              <a:rPr lang="en-US" baseline="30000" dirty="0" smtClean="0"/>
              <a:t>th</a:t>
            </a:r>
            <a:r>
              <a:rPr lang="en-US" dirty="0" smtClean="0"/>
              <a:t> Edition, Jack T. </a:t>
            </a:r>
            <a:r>
              <a:rPr lang="en-US" dirty="0" err="1" smtClean="0"/>
              <a:t>Marchewka</a:t>
            </a:r>
            <a:endParaRPr lang="en-US" dirty="0"/>
          </a:p>
        </p:txBody>
      </p:sp>
    </p:spTree>
    <p:extLst>
      <p:ext uri="{BB962C8B-B14F-4D97-AF65-F5344CB8AC3E}">
        <p14:creationId xmlns:p14="http://schemas.microsoft.com/office/powerpoint/2010/main" val="352075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Charter</a:t>
            </a:r>
            <a:endParaRPr lang="en-US" dirty="0"/>
          </a:p>
        </p:txBody>
      </p:sp>
      <p:sp>
        <p:nvSpPr>
          <p:cNvPr id="5" name="Content Placeholder 4"/>
          <p:cNvSpPr>
            <a:spLocks noGrp="1"/>
          </p:cNvSpPr>
          <p:nvPr>
            <p:ph idx="1"/>
          </p:nvPr>
        </p:nvSpPr>
        <p:spPr/>
        <p:txBody>
          <a:bodyPr>
            <a:normAutofit/>
          </a:bodyPr>
          <a:lstStyle/>
          <a:p>
            <a:pPr algn="just"/>
            <a:r>
              <a:rPr lang="en-US" dirty="0"/>
              <a:t>The </a:t>
            </a:r>
            <a:r>
              <a:rPr lang="en-US" b="1" dirty="0"/>
              <a:t>project charter </a:t>
            </a:r>
            <a:r>
              <a:rPr lang="en-US" dirty="0"/>
              <a:t>and baseline project plan provide a project governance framework for </a:t>
            </a:r>
            <a:r>
              <a:rPr lang="en-US" dirty="0" smtClean="0"/>
              <a:t>carrying out </a:t>
            </a:r>
            <a:r>
              <a:rPr lang="en-US" dirty="0"/>
              <a:t>or executing the IT project. </a:t>
            </a:r>
            <a:endParaRPr lang="en-US" dirty="0" smtClean="0"/>
          </a:p>
          <a:p>
            <a:pPr algn="just"/>
            <a:r>
              <a:rPr lang="en-US" dirty="0" smtClean="0"/>
              <a:t>More </a:t>
            </a:r>
            <a:r>
              <a:rPr lang="en-US" dirty="0"/>
              <a:t>specifically, the project charter serves as an </a:t>
            </a:r>
            <a:r>
              <a:rPr lang="en-US" dirty="0" smtClean="0"/>
              <a:t>agreement or </a:t>
            </a:r>
            <a:r>
              <a:rPr lang="en-US" dirty="0"/>
              <a:t>contract between the project sponsor and project team—documenting the project’s MOV</a:t>
            </a:r>
            <a:r>
              <a:rPr lang="en-US" dirty="0" smtClean="0"/>
              <a:t>, defining </a:t>
            </a:r>
            <a:r>
              <a:rPr lang="en-US" dirty="0"/>
              <a:t>its infrastructure, summarizing the project plan details, defining roles and responsibilities</a:t>
            </a:r>
            <a:r>
              <a:rPr lang="en-US" dirty="0" smtClean="0"/>
              <a:t>, showing </a:t>
            </a:r>
            <a:r>
              <a:rPr lang="en-US" dirty="0"/>
              <a:t>project commitments, and explaining project control mechanisms.</a:t>
            </a:r>
            <a:endParaRPr lang="en-US" dirty="0"/>
          </a:p>
        </p:txBody>
      </p:sp>
    </p:spTree>
    <p:extLst>
      <p:ext uri="{BB962C8B-B14F-4D97-AF65-F5344CB8AC3E}">
        <p14:creationId xmlns:p14="http://schemas.microsoft.com/office/powerpoint/2010/main" val="375106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Be in a Project Charter?</a:t>
            </a:r>
            <a:endParaRPr lang="en-US" dirty="0"/>
          </a:p>
        </p:txBody>
      </p:sp>
      <p:sp>
        <p:nvSpPr>
          <p:cNvPr id="3" name="Content Placeholder 2"/>
          <p:cNvSpPr>
            <a:spLocks noGrp="1"/>
          </p:cNvSpPr>
          <p:nvPr>
            <p:ph idx="1"/>
          </p:nvPr>
        </p:nvSpPr>
        <p:spPr/>
        <p:txBody>
          <a:bodyPr>
            <a:normAutofit/>
          </a:bodyPr>
          <a:lstStyle/>
          <a:p>
            <a:pPr algn="just"/>
            <a:r>
              <a:rPr lang="en-US" dirty="0"/>
              <a:t>The framework for a project charter should be based on the project management </a:t>
            </a:r>
            <a:r>
              <a:rPr lang="en-US" dirty="0" smtClean="0"/>
              <a:t>knowledge areas</a:t>
            </a:r>
            <a:r>
              <a:rPr lang="en-US" dirty="0"/>
              <a:t>. </a:t>
            </a:r>
            <a:endParaRPr lang="en-US" dirty="0" smtClean="0"/>
          </a:p>
          <a:p>
            <a:pPr algn="just"/>
            <a:r>
              <a:rPr lang="en-US" dirty="0" smtClean="0"/>
              <a:t>Although </a:t>
            </a:r>
            <a:r>
              <a:rPr lang="en-US" dirty="0"/>
              <a:t>the formality and depth of developing a project charter will most </a:t>
            </a:r>
            <a:r>
              <a:rPr lang="en-US" dirty="0" smtClean="0"/>
              <a:t>likely depend </a:t>
            </a:r>
            <a:r>
              <a:rPr lang="en-US" dirty="0"/>
              <a:t>on the size and complexity of the project, the fundamental project management </a:t>
            </a:r>
            <a:r>
              <a:rPr lang="en-US" dirty="0" smtClean="0"/>
              <a:t>and product-development </a:t>
            </a:r>
            <a:r>
              <a:rPr lang="en-US" dirty="0"/>
              <a:t>processes and areas should be addressed and included for all projects.</a:t>
            </a:r>
          </a:p>
          <a:p>
            <a:pPr algn="just"/>
            <a:r>
              <a:rPr lang="en-US" dirty="0" smtClean="0"/>
              <a:t>Organizations </a:t>
            </a:r>
            <a:r>
              <a:rPr lang="en-US" dirty="0"/>
              <a:t>and project managers should adapt the project charter based on best practices</a:t>
            </a:r>
            <a:r>
              <a:rPr lang="en-US" dirty="0" smtClean="0"/>
              <a:t>, experience</a:t>
            </a:r>
            <a:r>
              <a:rPr lang="en-US" dirty="0"/>
              <a:t>, and the project itself.</a:t>
            </a:r>
            <a:endParaRPr lang="en-US" dirty="0"/>
          </a:p>
        </p:txBody>
      </p:sp>
    </p:spTree>
    <p:extLst>
      <p:ext uri="{BB962C8B-B14F-4D97-AF65-F5344CB8AC3E}">
        <p14:creationId xmlns:p14="http://schemas.microsoft.com/office/powerpoint/2010/main" val="116034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 Template</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a:t>Project Name or Identification</a:t>
            </a:r>
            <a:endParaRPr lang="en-US" dirty="0"/>
          </a:p>
          <a:p>
            <a:r>
              <a:rPr lang="en-US" b="1" i="1" dirty="0"/>
              <a:t>Project Stakeholders</a:t>
            </a:r>
            <a:endParaRPr lang="en-US" dirty="0"/>
          </a:p>
          <a:p>
            <a:pPr lvl="1"/>
            <a:r>
              <a:rPr lang="en-US" dirty="0"/>
              <a:t>Names</a:t>
            </a:r>
          </a:p>
          <a:p>
            <a:pPr lvl="1"/>
            <a:r>
              <a:rPr lang="en-US" dirty="0"/>
              <a:t>Titles or roles</a:t>
            </a:r>
          </a:p>
          <a:p>
            <a:pPr lvl="1"/>
            <a:r>
              <a:rPr lang="en-US" dirty="0"/>
              <a:t>Phone numbers</a:t>
            </a:r>
          </a:p>
          <a:p>
            <a:pPr lvl="1"/>
            <a:r>
              <a:rPr lang="en-US" dirty="0"/>
              <a:t>Email addresses</a:t>
            </a:r>
          </a:p>
          <a:p>
            <a:r>
              <a:rPr lang="en-US" b="1" i="1" dirty="0"/>
              <a:t>Project Description</a:t>
            </a:r>
            <a:endParaRPr lang="en-US" dirty="0"/>
          </a:p>
          <a:p>
            <a:pPr lvl="1"/>
            <a:r>
              <a:rPr lang="en-US" dirty="0"/>
              <a:t>Background</a:t>
            </a:r>
          </a:p>
          <a:p>
            <a:pPr lvl="1"/>
            <a:r>
              <a:rPr lang="en-US" dirty="0"/>
              <a:t>Description of the challenge or opportunity</a:t>
            </a:r>
          </a:p>
          <a:p>
            <a:pPr lvl="1"/>
            <a:r>
              <a:rPr lang="en-US" dirty="0"/>
              <a:t>Overview of the desired </a:t>
            </a:r>
            <a:r>
              <a:rPr lang="en-US" dirty="0" smtClean="0"/>
              <a:t>impact</a:t>
            </a:r>
          </a:p>
          <a:p>
            <a:r>
              <a:rPr lang="en-US" b="1" i="1" dirty="0"/>
              <a:t>Measurable Organizational Value (MOV)</a:t>
            </a:r>
            <a:endParaRPr lang="en-US" dirty="0"/>
          </a:p>
          <a:p>
            <a:pPr lvl="1"/>
            <a:r>
              <a:rPr lang="en-US" dirty="0"/>
              <a:t>Statement or table </a:t>
            </a:r>
            <a:r>
              <a:rPr lang="en-US" dirty="0" smtClean="0"/>
              <a:t>format</a:t>
            </a:r>
            <a:endParaRPr lang="en-US" dirty="0"/>
          </a:p>
        </p:txBody>
      </p:sp>
    </p:spTree>
    <p:extLst>
      <p:ext uri="{BB962C8B-B14F-4D97-AF65-F5344CB8AC3E}">
        <p14:creationId xmlns:p14="http://schemas.microsoft.com/office/powerpoint/2010/main" val="1875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Charter </a:t>
            </a:r>
            <a:r>
              <a:rPr lang="en-US" dirty="0" smtClean="0"/>
              <a:t>Template (Contd.)</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smtClean="0"/>
              <a:t>Project </a:t>
            </a:r>
            <a:r>
              <a:rPr lang="en-US" b="1" i="1" dirty="0"/>
              <a:t>Scope</a:t>
            </a:r>
            <a:endParaRPr lang="en-US" dirty="0"/>
          </a:p>
          <a:p>
            <a:pPr lvl="1"/>
            <a:r>
              <a:rPr lang="en-US" dirty="0"/>
              <a:t>What will be included in the scope of this project</a:t>
            </a:r>
          </a:p>
          <a:p>
            <a:pPr lvl="1"/>
            <a:r>
              <a:rPr lang="en-US" dirty="0"/>
              <a:t>What will be considered outside the scope of this project</a:t>
            </a:r>
          </a:p>
          <a:p>
            <a:r>
              <a:rPr lang="en-US" b="1" i="1" dirty="0"/>
              <a:t>Project Schedule Summary</a:t>
            </a:r>
            <a:endParaRPr lang="en-US" dirty="0"/>
          </a:p>
          <a:p>
            <a:pPr lvl="1"/>
            <a:r>
              <a:rPr lang="en-US" dirty="0"/>
              <a:t>Project start date</a:t>
            </a:r>
          </a:p>
          <a:p>
            <a:pPr lvl="1"/>
            <a:r>
              <a:rPr lang="en-US" dirty="0"/>
              <a:t>Project end date</a:t>
            </a:r>
          </a:p>
          <a:p>
            <a:pPr lvl="1"/>
            <a:r>
              <a:rPr lang="en-US" dirty="0"/>
              <a:t>Timeline of project phases and milestones</a:t>
            </a:r>
          </a:p>
          <a:p>
            <a:pPr lvl="1"/>
            <a:r>
              <a:rPr lang="en-US" dirty="0"/>
              <a:t>Project reviews and review </a:t>
            </a:r>
            <a:r>
              <a:rPr lang="en-US" dirty="0" smtClean="0"/>
              <a:t>dates</a:t>
            </a:r>
          </a:p>
          <a:p>
            <a:r>
              <a:rPr lang="en-US" b="1" i="1" dirty="0"/>
              <a:t>Project Budget Summary</a:t>
            </a:r>
            <a:endParaRPr lang="en-US" dirty="0"/>
          </a:p>
          <a:p>
            <a:pPr lvl="1"/>
            <a:r>
              <a:rPr lang="en-US" dirty="0"/>
              <a:t>Total project budget</a:t>
            </a:r>
          </a:p>
          <a:p>
            <a:pPr lvl="1"/>
            <a:r>
              <a:rPr lang="en-US" dirty="0"/>
              <a:t>Budget broken down by phase</a:t>
            </a:r>
          </a:p>
          <a:p>
            <a:r>
              <a:rPr lang="en-US" b="1" i="1" dirty="0"/>
              <a:t>Quality Issues</a:t>
            </a:r>
            <a:endParaRPr lang="en-US" dirty="0"/>
          </a:p>
          <a:p>
            <a:pPr lvl="1"/>
            <a:r>
              <a:rPr lang="en-US" dirty="0"/>
              <a:t>Specific quality </a:t>
            </a:r>
            <a:r>
              <a:rPr lang="en-US" dirty="0" smtClean="0"/>
              <a:t>requirements</a:t>
            </a:r>
            <a:endParaRPr lang="en-US" dirty="0"/>
          </a:p>
          <a:p>
            <a:endParaRPr lang="en-US" dirty="0"/>
          </a:p>
        </p:txBody>
      </p:sp>
    </p:spTree>
    <p:extLst>
      <p:ext uri="{BB962C8B-B14F-4D97-AF65-F5344CB8AC3E}">
        <p14:creationId xmlns:p14="http://schemas.microsoft.com/office/powerpoint/2010/main" val="3849692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Charter </a:t>
            </a:r>
            <a:r>
              <a:rPr lang="en-US" dirty="0" smtClean="0"/>
              <a:t>Template (Contd.)</a:t>
            </a:r>
            <a:endParaRPr lang="en-US" dirty="0"/>
          </a:p>
        </p:txBody>
      </p:sp>
      <p:sp>
        <p:nvSpPr>
          <p:cNvPr id="3" name="Content Placeholder 2"/>
          <p:cNvSpPr>
            <a:spLocks noGrp="1"/>
          </p:cNvSpPr>
          <p:nvPr>
            <p:ph idx="1"/>
          </p:nvPr>
        </p:nvSpPr>
        <p:spPr>
          <a:xfrm>
            <a:off x="838200" y="1675497"/>
            <a:ext cx="10515600" cy="4351338"/>
          </a:xfrm>
        </p:spPr>
        <p:txBody>
          <a:bodyPr>
            <a:noAutofit/>
          </a:bodyPr>
          <a:lstStyle/>
          <a:p>
            <a:r>
              <a:rPr lang="en-US" sz="2400" b="1" i="1" dirty="0"/>
              <a:t>Resources Required</a:t>
            </a:r>
            <a:endParaRPr lang="en-US" sz="2400" dirty="0"/>
          </a:p>
          <a:p>
            <a:pPr lvl="1"/>
            <a:r>
              <a:rPr lang="en-US" sz="2000" dirty="0"/>
              <a:t>People</a:t>
            </a:r>
          </a:p>
          <a:p>
            <a:pPr lvl="1"/>
            <a:r>
              <a:rPr lang="en-US" sz="2000" dirty="0"/>
              <a:t>Technology</a:t>
            </a:r>
          </a:p>
          <a:p>
            <a:pPr lvl="1"/>
            <a:r>
              <a:rPr lang="en-US" sz="2000" dirty="0"/>
              <a:t>Facilities</a:t>
            </a:r>
          </a:p>
          <a:p>
            <a:pPr lvl="1"/>
            <a:r>
              <a:rPr lang="en-US" sz="2000" dirty="0" smtClean="0"/>
              <a:t>Other Resources </a:t>
            </a:r>
            <a:r>
              <a:rPr lang="en-US" sz="2000" dirty="0"/>
              <a:t>to be provided</a:t>
            </a:r>
          </a:p>
          <a:p>
            <a:pPr lvl="2"/>
            <a:r>
              <a:rPr lang="en-US" sz="1600" dirty="0"/>
              <a:t>Resource</a:t>
            </a:r>
          </a:p>
          <a:p>
            <a:pPr lvl="2"/>
            <a:r>
              <a:rPr lang="en-US" sz="1600" dirty="0"/>
              <a:t>Name of resource provider</a:t>
            </a:r>
          </a:p>
          <a:p>
            <a:pPr lvl="2"/>
            <a:r>
              <a:rPr lang="en-US" sz="1600" dirty="0"/>
              <a:t>Date to be provided</a:t>
            </a:r>
          </a:p>
          <a:p>
            <a:r>
              <a:rPr lang="en-US" sz="2400" b="1" i="1" dirty="0"/>
              <a:t>Assumptions and Risks</a:t>
            </a:r>
            <a:endParaRPr lang="en-US" sz="2400" dirty="0"/>
          </a:p>
          <a:p>
            <a:pPr lvl="1"/>
            <a:r>
              <a:rPr lang="en-US" sz="2000" dirty="0"/>
              <a:t>Assumptions used to develop estimates</a:t>
            </a:r>
          </a:p>
          <a:p>
            <a:pPr lvl="1"/>
            <a:r>
              <a:rPr lang="en-US" sz="2000" dirty="0"/>
              <a:t>Key risks, probability of occurrence, and impact</a:t>
            </a:r>
          </a:p>
          <a:p>
            <a:pPr lvl="1"/>
            <a:r>
              <a:rPr lang="en-US" sz="2000" dirty="0"/>
              <a:t>Constraints</a:t>
            </a:r>
          </a:p>
          <a:p>
            <a:pPr lvl="1"/>
            <a:r>
              <a:rPr lang="en-US" sz="2000" dirty="0"/>
              <a:t>Dependencies on other projects or areas within or outside the organization</a:t>
            </a:r>
          </a:p>
          <a:p>
            <a:pPr lvl="1"/>
            <a:r>
              <a:rPr lang="en-US" sz="2000" dirty="0"/>
              <a:t>Assessment project’s impact on the organization</a:t>
            </a:r>
          </a:p>
          <a:p>
            <a:pPr lvl="1"/>
            <a:r>
              <a:rPr lang="en-US" sz="2000" dirty="0"/>
              <a:t>Outstanding </a:t>
            </a:r>
            <a:r>
              <a:rPr lang="en-US" sz="2000" dirty="0" smtClean="0"/>
              <a:t>issues</a:t>
            </a:r>
            <a:endParaRPr lang="en-US" sz="2000" dirty="0"/>
          </a:p>
        </p:txBody>
      </p:sp>
    </p:spTree>
    <p:extLst>
      <p:ext uri="{BB962C8B-B14F-4D97-AF65-F5344CB8AC3E}">
        <p14:creationId xmlns:p14="http://schemas.microsoft.com/office/powerpoint/2010/main" val="584026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Charter </a:t>
            </a:r>
            <a:r>
              <a:rPr lang="en-US" dirty="0" smtClean="0"/>
              <a:t>Template (Contd.)</a:t>
            </a:r>
            <a:endParaRPr lang="en-US" dirty="0"/>
          </a:p>
        </p:txBody>
      </p:sp>
      <p:sp>
        <p:nvSpPr>
          <p:cNvPr id="3" name="Content Placeholder 2"/>
          <p:cNvSpPr>
            <a:spLocks noGrp="1"/>
          </p:cNvSpPr>
          <p:nvPr>
            <p:ph idx="1"/>
          </p:nvPr>
        </p:nvSpPr>
        <p:spPr/>
        <p:txBody>
          <a:bodyPr>
            <a:normAutofit fontScale="92500" lnSpcReduction="20000"/>
          </a:bodyPr>
          <a:lstStyle/>
          <a:p>
            <a:r>
              <a:rPr lang="en-US" b="1" i="1" dirty="0"/>
              <a:t>Project Administration</a:t>
            </a:r>
            <a:endParaRPr lang="en-US" dirty="0"/>
          </a:p>
          <a:p>
            <a:pPr lvl="1"/>
            <a:r>
              <a:rPr lang="en-US" dirty="0"/>
              <a:t>Communications plan</a:t>
            </a:r>
          </a:p>
          <a:p>
            <a:pPr lvl="1"/>
            <a:r>
              <a:rPr lang="en-US" dirty="0"/>
              <a:t>Scope management plan</a:t>
            </a:r>
          </a:p>
          <a:p>
            <a:pPr lvl="1"/>
            <a:r>
              <a:rPr lang="en-US" dirty="0"/>
              <a:t>Quality management plan</a:t>
            </a:r>
          </a:p>
          <a:p>
            <a:pPr lvl="1"/>
            <a:r>
              <a:rPr lang="en-US" dirty="0"/>
              <a:t>Change management plan</a:t>
            </a:r>
          </a:p>
          <a:p>
            <a:pPr lvl="1"/>
            <a:r>
              <a:rPr lang="en-US" dirty="0"/>
              <a:t>Human resources plan</a:t>
            </a:r>
          </a:p>
          <a:p>
            <a:pPr lvl="1"/>
            <a:r>
              <a:rPr lang="en-US" dirty="0"/>
              <a:t>Implementation and project closure </a:t>
            </a:r>
            <a:r>
              <a:rPr lang="en-US" dirty="0" smtClean="0"/>
              <a:t>plan</a:t>
            </a:r>
          </a:p>
          <a:p>
            <a:r>
              <a:rPr lang="en-US" b="1" i="1" dirty="0"/>
              <a:t>Acceptance and Approval</a:t>
            </a:r>
            <a:endParaRPr lang="en-US" dirty="0"/>
          </a:p>
          <a:p>
            <a:pPr lvl="1"/>
            <a:r>
              <a:rPr lang="en-US" dirty="0"/>
              <a:t>Names, signatures, and dates for approval</a:t>
            </a:r>
          </a:p>
          <a:p>
            <a:r>
              <a:rPr lang="en-US" b="1" i="1" dirty="0"/>
              <a:t>References</a:t>
            </a:r>
            <a:endParaRPr lang="en-US" dirty="0"/>
          </a:p>
          <a:p>
            <a:r>
              <a:rPr lang="en-US" b="1" i="1" dirty="0"/>
              <a:t>Terminology or Glossary</a:t>
            </a:r>
            <a:endParaRPr lang="en-US" dirty="0"/>
          </a:p>
          <a:p>
            <a:r>
              <a:rPr lang="en-US" b="1" i="1" dirty="0"/>
              <a:t>Appendices (as required</a:t>
            </a:r>
            <a:r>
              <a:rPr lang="en-US" b="1" i="1" dirty="0" smtClean="0"/>
              <a:t>)</a:t>
            </a:r>
            <a:endParaRPr lang="en-US" dirty="0"/>
          </a:p>
        </p:txBody>
      </p:sp>
    </p:spTree>
    <p:extLst>
      <p:ext uri="{BB962C8B-B14F-4D97-AF65-F5344CB8AC3E}">
        <p14:creationId xmlns:p14="http://schemas.microsoft.com/office/powerpoint/2010/main" val="345877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400" dirty="0" smtClean="0"/>
              <a:t>Project Planning</a:t>
            </a:r>
            <a:endParaRPr lang="en-US" sz="5400" dirty="0"/>
          </a:p>
        </p:txBody>
      </p:sp>
      <p:sp>
        <p:nvSpPr>
          <p:cNvPr id="5" name="Text Placeholder 4"/>
          <p:cNvSpPr>
            <a:spLocks noGrp="1"/>
          </p:cNvSpPr>
          <p:nvPr>
            <p:ph type="body" idx="1"/>
          </p:nvPr>
        </p:nvSpPr>
        <p:spPr/>
        <p:txBody>
          <a:bodyPr/>
          <a:lstStyle/>
          <a:p>
            <a:r>
              <a:rPr lang="en-US" dirty="0"/>
              <a:t>Page </a:t>
            </a:r>
            <a:r>
              <a:rPr lang="en-US" dirty="0" smtClean="0"/>
              <a:t>91 to 93, </a:t>
            </a:r>
            <a:r>
              <a:rPr lang="en-US" dirty="0"/>
              <a:t>Information technology project management 4</a:t>
            </a:r>
            <a:r>
              <a:rPr lang="en-US" baseline="30000" dirty="0"/>
              <a:t>th</a:t>
            </a:r>
            <a:r>
              <a:rPr lang="en-US" dirty="0"/>
              <a:t> Edition, Jack T. </a:t>
            </a:r>
            <a:r>
              <a:rPr lang="en-US" dirty="0" err="1"/>
              <a:t>Marchewka</a:t>
            </a:r>
            <a:endParaRPr lang="en-US" dirty="0"/>
          </a:p>
          <a:p>
            <a:endParaRPr lang="en-US" dirty="0"/>
          </a:p>
        </p:txBody>
      </p:sp>
    </p:spTree>
    <p:extLst>
      <p:ext uri="{BB962C8B-B14F-4D97-AF65-F5344CB8AC3E}">
        <p14:creationId xmlns:p14="http://schemas.microsoft.com/office/powerpoint/2010/main" val="235958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a:t>
            </a:r>
            <a:endParaRPr lang="en-US" dirty="0"/>
          </a:p>
        </p:txBody>
      </p:sp>
      <p:sp>
        <p:nvSpPr>
          <p:cNvPr id="3" name="Content Placeholder 2"/>
          <p:cNvSpPr>
            <a:spLocks noGrp="1"/>
          </p:cNvSpPr>
          <p:nvPr>
            <p:ph idx="1"/>
          </p:nvPr>
        </p:nvSpPr>
        <p:spPr/>
        <p:txBody>
          <a:bodyPr/>
          <a:lstStyle/>
          <a:p>
            <a:r>
              <a:rPr lang="en-US" dirty="0"/>
              <a:t>A project plan attempts to answer the following questions:</a:t>
            </a:r>
          </a:p>
          <a:p>
            <a:pPr lvl="1"/>
            <a:r>
              <a:rPr lang="en-US" i="1" dirty="0" smtClean="0"/>
              <a:t>What </a:t>
            </a:r>
            <a:r>
              <a:rPr lang="en-US" dirty="0"/>
              <a:t>needs to be </a:t>
            </a:r>
            <a:r>
              <a:rPr lang="en-US" dirty="0" smtClean="0"/>
              <a:t>done?</a:t>
            </a:r>
          </a:p>
          <a:p>
            <a:pPr lvl="1"/>
            <a:r>
              <a:rPr lang="en-US" i="1" dirty="0" smtClean="0"/>
              <a:t>Who </a:t>
            </a:r>
            <a:r>
              <a:rPr lang="en-US" dirty="0"/>
              <a:t>will do the </a:t>
            </a:r>
            <a:r>
              <a:rPr lang="en-US" dirty="0" smtClean="0"/>
              <a:t>work?</a:t>
            </a:r>
          </a:p>
          <a:p>
            <a:pPr lvl="1"/>
            <a:r>
              <a:rPr lang="en-US" i="1" dirty="0" smtClean="0"/>
              <a:t>When </a:t>
            </a:r>
            <a:r>
              <a:rPr lang="en-US" dirty="0"/>
              <a:t>will they do the </a:t>
            </a:r>
            <a:r>
              <a:rPr lang="en-US" dirty="0" smtClean="0"/>
              <a:t>work?</a:t>
            </a:r>
          </a:p>
          <a:p>
            <a:pPr lvl="1"/>
            <a:r>
              <a:rPr lang="en-US" i="1" dirty="0" smtClean="0"/>
              <a:t>How </a:t>
            </a:r>
            <a:r>
              <a:rPr lang="en-US" i="1" dirty="0"/>
              <a:t>long </a:t>
            </a:r>
            <a:r>
              <a:rPr lang="en-US" dirty="0"/>
              <a:t>will it </a:t>
            </a:r>
            <a:r>
              <a:rPr lang="en-US" dirty="0" smtClean="0"/>
              <a:t>take?</a:t>
            </a:r>
          </a:p>
          <a:p>
            <a:pPr lvl="1"/>
            <a:r>
              <a:rPr lang="en-US" i="1" dirty="0" smtClean="0"/>
              <a:t>How </a:t>
            </a:r>
            <a:r>
              <a:rPr lang="en-US" i="1" dirty="0"/>
              <a:t>much </a:t>
            </a:r>
            <a:r>
              <a:rPr lang="en-US" dirty="0"/>
              <a:t>will it cost?</a:t>
            </a:r>
            <a:endParaRPr lang="en-US" dirty="0"/>
          </a:p>
        </p:txBody>
      </p:sp>
    </p:spTree>
    <p:extLst>
      <p:ext uri="{BB962C8B-B14F-4D97-AF65-F5344CB8AC3E}">
        <p14:creationId xmlns:p14="http://schemas.microsoft.com/office/powerpoint/2010/main" val="333625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Framework</a:t>
            </a:r>
            <a:endParaRPr lang="en-US" dirty="0"/>
          </a:p>
        </p:txBody>
      </p:sp>
      <p:pic>
        <p:nvPicPr>
          <p:cNvPr id="4" name="Picture 3"/>
          <p:cNvPicPr>
            <a:picLocks noChangeAspect="1"/>
          </p:cNvPicPr>
          <p:nvPr/>
        </p:nvPicPr>
        <p:blipFill>
          <a:blip r:embed="rId2"/>
          <a:stretch>
            <a:fillRect/>
          </a:stretch>
        </p:blipFill>
        <p:spPr>
          <a:xfrm>
            <a:off x="1613535" y="1878330"/>
            <a:ext cx="7867650" cy="4152900"/>
          </a:xfrm>
          <a:prstGeom prst="rect">
            <a:avLst/>
          </a:prstGeom>
        </p:spPr>
      </p:pic>
    </p:spTree>
    <p:extLst>
      <p:ext uri="{BB962C8B-B14F-4D97-AF65-F5344CB8AC3E}">
        <p14:creationId xmlns:p14="http://schemas.microsoft.com/office/powerpoint/2010/main" val="3789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An Information Technology Project Methodology</a:t>
            </a:r>
            <a:endParaRPr lang="en-US" sz="4000" dirty="0"/>
          </a:p>
        </p:txBody>
      </p:sp>
      <p:pic>
        <p:nvPicPr>
          <p:cNvPr id="4" name="Picture 3"/>
          <p:cNvPicPr>
            <a:picLocks noChangeAspect="1"/>
          </p:cNvPicPr>
          <p:nvPr/>
        </p:nvPicPr>
        <p:blipFill>
          <a:blip r:embed="rId3"/>
          <a:stretch>
            <a:fillRect/>
          </a:stretch>
        </p:blipFill>
        <p:spPr>
          <a:xfrm>
            <a:off x="838200" y="1690688"/>
            <a:ext cx="10515600" cy="5007995"/>
          </a:xfrm>
          <a:prstGeom prst="rect">
            <a:avLst/>
          </a:prstGeom>
        </p:spPr>
      </p:pic>
    </p:spTree>
    <p:extLst>
      <p:ext uri="{BB962C8B-B14F-4D97-AF65-F5344CB8AC3E}">
        <p14:creationId xmlns:p14="http://schemas.microsoft.com/office/powerpoint/2010/main" val="688298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a:t>
            </a:r>
          </a:p>
        </p:txBody>
      </p:sp>
      <p:sp>
        <p:nvSpPr>
          <p:cNvPr id="3" name="Content Placeholder 2"/>
          <p:cNvSpPr>
            <a:spLocks noGrp="1"/>
          </p:cNvSpPr>
          <p:nvPr>
            <p:ph idx="1"/>
          </p:nvPr>
        </p:nvSpPr>
        <p:spPr/>
        <p:txBody>
          <a:bodyPr>
            <a:normAutofit/>
          </a:bodyPr>
          <a:lstStyle/>
          <a:p>
            <a:r>
              <a:rPr lang="en-US" dirty="0" smtClean="0"/>
              <a:t>The </a:t>
            </a:r>
            <a:r>
              <a:rPr lang="en-US" dirty="0"/>
              <a:t>project’s measurable organizational value, or </a:t>
            </a:r>
            <a:r>
              <a:rPr lang="en-US" dirty="0" smtClean="0"/>
              <a:t>MOV </a:t>
            </a:r>
            <a:r>
              <a:rPr lang="en-US" dirty="0"/>
              <a:t>must be defined and agreed on before proceeding to the other steps </a:t>
            </a:r>
            <a:r>
              <a:rPr lang="en-US" dirty="0" smtClean="0"/>
              <a:t>of the </a:t>
            </a:r>
            <a:r>
              <a:rPr lang="en-US" dirty="0"/>
              <a:t>project planning framework. </a:t>
            </a:r>
            <a:endParaRPr lang="en-US" dirty="0" smtClean="0"/>
          </a:p>
          <a:p>
            <a:r>
              <a:rPr lang="en-US" dirty="0" smtClean="0"/>
              <a:t>The </a:t>
            </a:r>
            <a:r>
              <a:rPr lang="en-US" dirty="0"/>
              <a:t>project’s MOV provides a direct link to the organization’s strategic </a:t>
            </a:r>
            <a:r>
              <a:rPr lang="en-US" dirty="0" smtClean="0"/>
              <a:t>mission</a:t>
            </a:r>
            <a:r>
              <a:rPr lang="en-US" dirty="0"/>
              <a:t>.</a:t>
            </a:r>
          </a:p>
          <a:p>
            <a:r>
              <a:rPr lang="en-US" dirty="0" smtClean="0"/>
              <a:t>Project’s </a:t>
            </a:r>
            <a:r>
              <a:rPr lang="en-US" dirty="0"/>
              <a:t>MOV acts as a bridge between the strategic mission and objectives of the organization and the project plans of individual projects it undertakes.</a:t>
            </a:r>
          </a:p>
          <a:p>
            <a:r>
              <a:rPr lang="en-US" dirty="0"/>
              <a:t>The MOV guides many of the decisions related to scope, schedule, budget, and resources throughout the project’s life cycle.</a:t>
            </a:r>
          </a:p>
        </p:txBody>
      </p:sp>
    </p:spTree>
    <p:extLst>
      <p:ext uri="{BB962C8B-B14F-4D97-AF65-F5344CB8AC3E}">
        <p14:creationId xmlns:p14="http://schemas.microsoft.com/office/powerpoint/2010/main" val="2410015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Project’s Scope</a:t>
            </a:r>
          </a:p>
        </p:txBody>
      </p:sp>
      <p:sp>
        <p:nvSpPr>
          <p:cNvPr id="3" name="Content Placeholder 2"/>
          <p:cNvSpPr>
            <a:spLocks noGrp="1"/>
          </p:cNvSpPr>
          <p:nvPr>
            <p:ph idx="1"/>
          </p:nvPr>
        </p:nvSpPr>
        <p:spPr/>
        <p:txBody>
          <a:bodyPr/>
          <a:lstStyle/>
          <a:p>
            <a:r>
              <a:rPr lang="en-US" dirty="0"/>
              <a:t>Once the project’s MOV has been defined and agreed upon, the organization must make a commitment, in terms of time and resources, to define the project’s scope in order to estimate the project’s schedule and budget. </a:t>
            </a:r>
          </a:p>
          <a:p>
            <a:r>
              <a:rPr lang="en-US" dirty="0"/>
              <a:t>Scope includes the products or services to be provided by the project and includes all of the project deliverables. </a:t>
            </a:r>
          </a:p>
          <a:p>
            <a:r>
              <a:rPr lang="en-US" dirty="0"/>
              <a:t>One can think of scope as the work that needs to be completed in order to achieve the project’s MOV.</a:t>
            </a:r>
          </a:p>
        </p:txBody>
      </p:sp>
    </p:spTree>
    <p:extLst>
      <p:ext uri="{BB962C8B-B14F-4D97-AF65-F5344CB8AC3E}">
        <p14:creationId xmlns:p14="http://schemas.microsoft.com/office/powerpoint/2010/main" val="2103271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Project’s Scope</a:t>
            </a:r>
          </a:p>
        </p:txBody>
      </p:sp>
      <p:sp>
        <p:nvSpPr>
          <p:cNvPr id="3" name="Content Placeholder 2"/>
          <p:cNvSpPr>
            <a:spLocks noGrp="1"/>
          </p:cNvSpPr>
          <p:nvPr>
            <p:ph idx="1"/>
          </p:nvPr>
        </p:nvSpPr>
        <p:spPr/>
        <p:txBody>
          <a:bodyPr>
            <a:noAutofit/>
          </a:bodyPr>
          <a:lstStyle/>
          <a:p>
            <a:pPr marL="0" indent="0" algn="just">
              <a:buNone/>
            </a:pPr>
            <a:r>
              <a:rPr lang="en-US" sz="1800" dirty="0"/>
              <a:t>Project scope management </a:t>
            </a:r>
            <a:r>
              <a:rPr lang="en-US" sz="1800" dirty="0" smtClean="0"/>
              <a:t>includes: </a:t>
            </a:r>
            <a:endParaRPr lang="en-US" sz="1800" dirty="0"/>
          </a:p>
          <a:p>
            <a:pPr algn="just"/>
            <a:r>
              <a:rPr lang="en-US" sz="1800" dirty="0" smtClean="0"/>
              <a:t>Planning</a:t>
            </a:r>
          </a:p>
          <a:p>
            <a:pPr lvl="1" algn="just"/>
            <a:r>
              <a:rPr lang="en-US" sz="1400" dirty="0" smtClean="0"/>
              <a:t>The </a:t>
            </a:r>
            <a:r>
              <a:rPr lang="en-US" sz="1400" dirty="0"/>
              <a:t>project team must develop a detailed scope statement that defines the work to be included, as well as the work not to be included in the project plan. </a:t>
            </a:r>
            <a:endParaRPr lang="en-US" sz="1400" dirty="0" smtClean="0"/>
          </a:p>
          <a:p>
            <a:pPr lvl="1" algn="just"/>
            <a:r>
              <a:rPr lang="en-US" sz="1400" dirty="0" smtClean="0"/>
              <a:t>The </a:t>
            </a:r>
            <a:r>
              <a:rPr lang="en-US" sz="1400" dirty="0"/>
              <a:t>scope statement will be used to guide future project-related decisions and to set stakeholder expectations. </a:t>
            </a:r>
          </a:p>
          <a:p>
            <a:pPr algn="just"/>
            <a:r>
              <a:rPr lang="en-US" sz="1800" dirty="0" smtClean="0"/>
              <a:t>Definition</a:t>
            </a:r>
          </a:p>
          <a:p>
            <a:pPr lvl="1" algn="just"/>
            <a:r>
              <a:rPr lang="en-US" sz="1400" dirty="0" smtClean="0"/>
              <a:t>The </a:t>
            </a:r>
            <a:r>
              <a:rPr lang="en-US" sz="1400" dirty="0"/>
              <a:t>project’s scope must be organized into smaller and more manageable packages of work. </a:t>
            </a:r>
            <a:endParaRPr lang="en-US" sz="1400" dirty="0" smtClean="0"/>
          </a:p>
          <a:p>
            <a:pPr lvl="1" algn="just"/>
            <a:r>
              <a:rPr lang="en-US" sz="1400" dirty="0" smtClean="0"/>
              <a:t>These </a:t>
            </a:r>
            <a:r>
              <a:rPr lang="en-US" sz="1400" dirty="0"/>
              <a:t>work packages will require resources and time to complete. </a:t>
            </a:r>
            <a:endParaRPr lang="en-US" sz="1400" dirty="0" smtClean="0"/>
          </a:p>
          <a:p>
            <a:pPr lvl="1" algn="just"/>
            <a:r>
              <a:rPr lang="en-US" sz="1400" dirty="0" smtClean="0"/>
              <a:t>This </a:t>
            </a:r>
            <a:r>
              <a:rPr lang="en-US" sz="1400" dirty="0"/>
              <a:t>may include more detail than the preliminary scope statement in the project charter. </a:t>
            </a:r>
          </a:p>
          <a:p>
            <a:pPr algn="just"/>
            <a:r>
              <a:rPr lang="en-US" sz="1800" dirty="0" smtClean="0"/>
              <a:t>Verification</a:t>
            </a:r>
          </a:p>
          <a:p>
            <a:pPr lvl="1" algn="just"/>
            <a:r>
              <a:rPr lang="en-US" sz="1400" dirty="0" smtClean="0"/>
              <a:t>Once </a:t>
            </a:r>
            <a:r>
              <a:rPr lang="en-US" sz="1400" dirty="0"/>
              <a:t>the project’s scope has been defined, the project team and stakeholders must verify it to ensure that the work completed will in fact support the project in achieving its MOV. </a:t>
            </a:r>
          </a:p>
          <a:p>
            <a:pPr algn="just"/>
            <a:r>
              <a:rPr lang="en-US" sz="1800" dirty="0"/>
              <a:t>Change </a:t>
            </a:r>
            <a:r>
              <a:rPr lang="en-US" sz="1800" dirty="0" smtClean="0"/>
              <a:t>Control</a:t>
            </a:r>
          </a:p>
          <a:p>
            <a:pPr lvl="1" algn="just"/>
            <a:r>
              <a:rPr lang="en-US" sz="1400" dirty="0" smtClean="0"/>
              <a:t>Controls </a:t>
            </a:r>
            <a:r>
              <a:rPr lang="en-US" sz="1400" dirty="0"/>
              <a:t>must be in place to manage proposed changes to the project’s scope. </a:t>
            </a:r>
            <a:endParaRPr lang="en-US" sz="1400" dirty="0" smtClean="0"/>
          </a:p>
          <a:p>
            <a:pPr lvl="1" algn="just"/>
            <a:r>
              <a:rPr lang="en-US" sz="1400" dirty="0" smtClean="0"/>
              <a:t>Scope </a:t>
            </a:r>
            <a:r>
              <a:rPr lang="en-US" sz="1400" dirty="0"/>
              <a:t>changes can either move the project closer to its MOV or result in increased work that drains the project’s budget and causes the project to exceed its scheduled deadline. </a:t>
            </a:r>
            <a:endParaRPr lang="en-US" sz="1400" dirty="0" smtClean="0"/>
          </a:p>
          <a:p>
            <a:pPr lvl="1" algn="just"/>
            <a:r>
              <a:rPr lang="en-US" sz="1400" dirty="0" smtClean="0"/>
              <a:t>Proper </a:t>
            </a:r>
            <a:r>
              <a:rPr lang="en-US" sz="1400" dirty="0"/>
              <a:t>scope control procedures can ensure that the project stays on track.</a:t>
            </a:r>
          </a:p>
        </p:txBody>
      </p:sp>
    </p:spTree>
    <p:extLst>
      <p:ext uri="{BB962C8B-B14F-4D97-AF65-F5344CB8AC3E}">
        <p14:creationId xmlns:p14="http://schemas.microsoft.com/office/powerpoint/2010/main" val="1596643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Subdivide the Project into Phases</a:t>
            </a:r>
            <a:endParaRPr lang="en-US" dirty="0"/>
          </a:p>
        </p:txBody>
      </p:sp>
      <p:sp>
        <p:nvSpPr>
          <p:cNvPr id="3" name="Content Placeholder 2"/>
          <p:cNvSpPr>
            <a:spLocks noGrp="1"/>
          </p:cNvSpPr>
          <p:nvPr>
            <p:ph idx="1"/>
          </p:nvPr>
        </p:nvSpPr>
        <p:spPr/>
        <p:txBody>
          <a:bodyPr>
            <a:normAutofit lnSpcReduction="10000"/>
          </a:bodyPr>
          <a:lstStyle/>
          <a:p>
            <a:r>
              <a:rPr lang="en-US" dirty="0"/>
              <a:t>Once the project’s scope has been defined and verified, the work of the project can be organized into phases and </a:t>
            </a:r>
            <a:r>
              <a:rPr lang="en-US" dirty="0" err="1"/>
              <a:t>subphases</a:t>
            </a:r>
            <a:r>
              <a:rPr lang="en-US" dirty="0"/>
              <a:t> in order to complete all of the project’s deliverables. </a:t>
            </a:r>
          </a:p>
          <a:p>
            <a:r>
              <a:rPr lang="en-US" dirty="0"/>
              <a:t>Phases are logical stages that organize the project work to reduce complexity and risk. </a:t>
            </a:r>
          </a:p>
          <a:p>
            <a:r>
              <a:rPr lang="en-US" dirty="0"/>
              <a:t>In many cases, it is easier to focus and concentrate the project team’s effort on the pieces instead of the whole; however, it is important to keep an eye on the big picture.</a:t>
            </a:r>
          </a:p>
          <a:p>
            <a:r>
              <a:rPr lang="en-US" dirty="0"/>
              <a:t>Each phase of the project should focus on providing at least one specific project deliverable—that is, a tangible and verifiable piece of work.</a:t>
            </a:r>
          </a:p>
        </p:txBody>
      </p:sp>
    </p:spTree>
    <p:extLst>
      <p:ext uri="{BB962C8B-B14F-4D97-AF65-F5344CB8AC3E}">
        <p14:creationId xmlns:p14="http://schemas.microsoft.com/office/powerpoint/2010/main" val="2033980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Tasks—Sequence, Resources, and Time Estimates</a:t>
            </a:r>
            <a:endParaRPr lang="en-US" sz="4000" dirty="0"/>
          </a:p>
        </p:txBody>
      </p:sp>
      <p:sp>
        <p:nvSpPr>
          <p:cNvPr id="3" name="Content Placeholder 2"/>
          <p:cNvSpPr>
            <a:spLocks noGrp="1"/>
          </p:cNvSpPr>
          <p:nvPr>
            <p:ph idx="1"/>
          </p:nvPr>
        </p:nvSpPr>
        <p:spPr/>
        <p:txBody>
          <a:bodyPr>
            <a:normAutofit/>
          </a:bodyPr>
          <a:lstStyle/>
          <a:p>
            <a:r>
              <a:rPr lang="en-US" dirty="0"/>
              <a:t>Once the project is divided into phases, tasks are then identified. </a:t>
            </a:r>
          </a:p>
          <a:p>
            <a:r>
              <a:rPr lang="en-US" dirty="0"/>
              <a:t>A task may be thought of as a specific activity or unit of work to be completed. </a:t>
            </a:r>
          </a:p>
          <a:p>
            <a:r>
              <a:rPr lang="en-US" dirty="0"/>
              <a:t>Examples of some tasks in an IT project may be to interview a particular user, write a program, or test links in a Web page. </a:t>
            </a:r>
          </a:p>
          <a:p>
            <a:r>
              <a:rPr lang="en-US" dirty="0"/>
              <a:t>When considering tasks, it is important to consider sequences, resources, and time. </a:t>
            </a:r>
          </a:p>
        </p:txBody>
      </p:sp>
    </p:spTree>
    <p:extLst>
      <p:ext uri="{BB962C8B-B14F-4D97-AF65-F5344CB8AC3E}">
        <p14:creationId xmlns:p14="http://schemas.microsoft.com/office/powerpoint/2010/main" val="732731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Sequence</a:t>
            </a:r>
            <a:endParaRPr lang="en-US" i="1" dirty="0"/>
          </a:p>
        </p:txBody>
      </p:sp>
      <p:sp>
        <p:nvSpPr>
          <p:cNvPr id="3" name="Content Placeholder 2"/>
          <p:cNvSpPr>
            <a:spLocks noGrp="1"/>
          </p:cNvSpPr>
          <p:nvPr>
            <p:ph idx="1"/>
          </p:nvPr>
        </p:nvSpPr>
        <p:spPr/>
        <p:txBody>
          <a:bodyPr>
            <a:normAutofit fontScale="77500" lnSpcReduction="20000"/>
          </a:bodyPr>
          <a:lstStyle/>
          <a:p>
            <a:r>
              <a:rPr lang="en-US" dirty="0" smtClean="0"/>
              <a:t>Some </a:t>
            </a:r>
            <a:r>
              <a:rPr lang="en-US" dirty="0"/>
              <a:t>tasks may be linear—that is, have to be completed in a particular sequence</a:t>
            </a:r>
            <a:r>
              <a:rPr lang="en-US" dirty="0" smtClean="0"/>
              <a:t>— while </a:t>
            </a:r>
            <a:r>
              <a:rPr lang="en-US" dirty="0"/>
              <a:t>others can be completed in parallel—that is at the same time. </a:t>
            </a:r>
            <a:endParaRPr lang="en-US" dirty="0" smtClean="0"/>
          </a:p>
          <a:p>
            <a:r>
              <a:rPr lang="en-US" dirty="0" smtClean="0"/>
              <a:t>Performing </a:t>
            </a:r>
            <a:r>
              <a:rPr lang="en-US" dirty="0"/>
              <a:t>parallel </a:t>
            </a:r>
            <a:r>
              <a:rPr lang="en-US" dirty="0" smtClean="0"/>
              <a:t>tasks  often </a:t>
            </a:r>
            <a:r>
              <a:rPr lang="en-US" dirty="0"/>
              <a:t>provides an opportunity to shorten the overall length of the project. </a:t>
            </a:r>
            <a:endParaRPr lang="en-US" dirty="0" smtClean="0"/>
          </a:p>
          <a:p>
            <a:r>
              <a:rPr lang="en-US" dirty="0" smtClean="0"/>
              <a:t>For </a:t>
            </a:r>
            <a:r>
              <a:rPr lang="en-US" dirty="0"/>
              <a:t>example, </a:t>
            </a:r>
            <a:endParaRPr lang="en-US" dirty="0" smtClean="0"/>
          </a:p>
          <a:p>
            <a:pPr lvl="1"/>
            <a:r>
              <a:rPr lang="en-US" dirty="0" smtClean="0"/>
              <a:t>assume that </a:t>
            </a:r>
            <a:r>
              <a:rPr lang="en-US" dirty="0"/>
              <a:t>a project has two tasks—A and B. </a:t>
            </a:r>
            <a:endParaRPr lang="en-US" dirty="0" smtClean="0"/>
          </a:p>
          <a:p>
            <a:pPr lvl="1"/>
            <a:r>
              <a:rPr lang="en-US" dirty="0" smtClean="0"/>
              <a:t>Task </a:t>
            </a:r>
            <a:r>
              <a:rPr lang="en-US" dirty="0"/>
              <a:t>A will require only one day to complete; </a:t>
            </a:r>
            <a:endParaRPr lang="en-US" dirty="0" smtClean="0"/>
          </a:p>
          <a:p>
            <a:pPr lvl="1"/>
            <a:r>
              <a:rPr lang="en-US" dirty="0" smtClean="0"/>
              <a:t>task B requires </a:t>
            </a:r>
            <a:r>
              <a:rPr lang="en-US" dirty="0"/>
              <a:t>two days. </a:t>
            </a:r>
            <a:endParaRPr lang="en-US" dirty="0" smtClean="0"/>
          </a:p>
          <a:p>
            <a:pPr lvl="1"/>
            <a:r>
              <a:rPr lang="en-US" dirty="0" smtClean="0"/>
              <a:t>If </a:t>
            </a:r>
            <a:r>
              <a:rPr lang="en-US" dirty="0"/>
              <a:t>these tasks are completed one after the other, the project will finish </a:t>
            </a:r>
            <a:r>
              <a:rPr lang="en-US" dirty="0" smtClean="0"/>
              <a:t>in three </a:t>
            </a:r>
            <a:r>
              <a:rPr lang="en-US" dirty="0"/>
              <a:t>days. </a:t>
            </a:r>
            <a:endParaRPr lang="en-US" dirty="0" smtClean="0"/>
          </a:p>
          <a:p>
            <a:pPr lvl="1"/>
            <a:r>
              <a:rPr lang="en-US" dirty="0" smtClean="0"/>
              <a:t>On </a:t>
            </a:r>
            <a:r>
              <a:rPr lang="en-US" dirty="0"/>
              <a:t>the other hand, if these tasks are performed in parallel, the length of the </a:t>
            </a:r>
            <a:r>
              <a:rPr lang="en-US" dirty="0" smtClean="0"/>
              <a:t>project will </a:t>
            </a:r>
            <a:r>
              <a:rPr lang="en-US" dirty="0"/>
              <a:t>be two days. In this case, the length of the project is determined by the time it takes </a:t>
            </a:r>
            <a:r>
              <a:rPr lang="en-US" dirty="0" smtClean="0"/>
              <a:t>to complete </a:t>
            </a:r>
            <a:r>
              <a:rPr lang="en-US" dirty="0"/>
              <a:t>the longest task (i.e., task B). </a:t>
            </a:r>
            <a:endParaRPr lang="en-US" dirty="0" smtClean="0"/>
          </a:p>
          <a:p>
            <a:r>
              <a:rPr lang="en-US" dirty="0" smtClean="0"/>
              <a:t>This </a:t>
            </a:r>
            <a:r>
              <a:rPr lang="en-US" dirty="0"/>
              <a:t>simple example illustrates two important points:</a:t>
            </a:r>
          </a:p>
          <a:p>
            <a:pPr marL="914400" lvl="1" indent="-457200">
              <a:buFont typeface="+mj-lt"/>
              <a:buAutoNum type="arabicPeriod"/>
            </a:pPr>
            <a:r>
              <a:rPr lang="en-US" dirty="0" smtClean="0"/>
              <a:t>A </a:t>
            </a:r>
            <a:r>
              <a:rPr lang="en-US" dirty="0"/>
              <a:t>project is constrained by the longest tasks, and </a:t>
            </a:r>
            <a:endParaRPr lang="en-US" dirty="0" smtClean="0"/>
          </a:p>
          <a:p>
            <a:pPr marL="914400" lvl="1" indent="-457200">
              <a:buFont typeface="+mj-lt"/>
              <a:buAutoNum type="arabicPeriod"/>
            </a:pPr>
            <a:r>
              <a:rPr lang="en-US" dirty="0"/>
              <a:t>A</a:t>
            </a:r>
            <a:r>
              <a:rPr lang="en-US" dirty="0" smtClean="0"/>
              <a:t>ny opportunity </a:t>
            </a:r>
            <a:r>
              <a:rPr lang="en-US" dirty="0"/>
              <a:t>to perform tasks </a:t>
            </a:r>
            <a:r>
              <a:rPr lang="en-US" dirty="0" smtClean="0"/>
              <a:t>in parallel </a:t>
            </a:r>
            <a:r>
              <a:rPr lang="en-US" dirty="0"/>
              <a:t>can shorten the project schedule.</a:t>
            </a:r>
            <a:endParaRPr lang="en-US" dirty="0"/>
          </a:p>
        </p:txBody>
      </p:sp>
    </p:spTree>
    <p:extLst>
      <p:ext uri="{BB962C8B-B14F-4D97-AF65-F5344CB8AC3E}">
        <p14:creationId xmlns:p14="http://schemas.microsoft.com/office/powerpoint/2010/main" val="1318025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Resources</a:t>
            </a:r>
          </a:p>
        </p:txBody>
      </p:sp>
      <p:sp>
        <p:nvSpPr>
          <p:cNvPr id="3" name="Content Placeholder 2"/>
          <p:cNvSpPr>
            <a:spLocks noGrp="1"/>
          </p:cNvSpPr>
          <p:nvPr>
            <p:ph idx="1"/>
          </p:nvPr>
        </p:nvSpPr>
        <p:spPr/>
        <p:txBody>
          <a:bodyPr>
            <a:normAutofit lnSpcReduction="10000"/>
          </a:bodyPr>
          <a:lstStyle/>
          <a:p>
            <a:r>
              <a:rPr lang="en-US" dirty="0"/>
              <a:t>Resources on an IT project may include such things as technology, facilities (e.g</a:t>
            </a:r>
            <a:r>
              <a:rPr lang="en-US" dirty="0" smtClean="0"/>
              <a:t>., meeting </a:t>
            </a:r>
            <a:r>
              <a:rPr lang="en-US" dirty="0"/>
              <a:t>rooms), and people. </a:t>
            </a:r>
            <a:endParaRPr lang="en-US" dirty="0" smtClean="0"/>
          </a:p>
          <a:p>
            <a:r>
              <a:rPr lang="en-US" dirty="0" smtClean="0"/>
              <a:t>Tasks </a:t>
            </a:r>
            <a:r>
              <a:rPr lang="en-US" dirty="0"/>
              <a:t>require resources, and there is a cost associated with </a:t>
            </a:r>
            <a:r>
              <a:rPr lang="en-US" dirty="0" smtClean="0"/>
              <a:t>using a </a:t>
            </a:r>
            <a:r>
              <a:rPr lang="en-US" dirty="0"/>
              <a:t>resource. </a:t>
            </a:r>
            <a:endParaRPr lang="en-US" dirty="0" smtClean="0"/>
          </a:p>
          <a:p>
            <a:r>
              <a:rPr lang="en-US" dirty="0" smtClean="0"/>
              <a:t>The </a:t>
            </a:r>
            <a:r>
              <a:rPr lang="en-US" dirty="0"/>
              <a:t>use of a resource may be accounted for by using a per-use charge or on </a:t>
            </a:r>
            <a:r>
              <a:rPr lang="en-US" dirty="0" smtClean="0"/>
              <a:t>a prorated </a:t>
            </a:r>
            <a:r>
              <a:rPr lang="en-US" dirty="0"/>
              <a:t>basis—that is, a charge for the time you use that resource. </a:t>
            </a:r>
            <a:endParaRPr lang="en-US" dirty="0" smtClean="0"/>
          </a:p>
          <a:p>
            <a:r>
              <a:rPr lang="en-US" dirty="0" smtClean="0"/>
              <a:t>For </a:t>
            </a:r>
            <a:r>
              <a:rPr lang="en-US" dirty="0"/>
              <a:t>example, a </a:t>
            </a:r>
            <a:r>
              <a:rPr lang="en-US" dirty="0" smtClean="0"/>
              <a:t>developer earns </a:t>
            </a:r>
            <a:r>
              <a:rPr lang="en-US" dirty="0"/>
              <a:t>$50,000 a year and is assigned to work on a </a:t>
            </a:r>
            <a:r>
              <a:rPr lang="en-US" dirty="0" smtClean="0"/>
              <a:t> task </a:t>
            </a:r>
            <a:r>
              <a:rPr lang="en-US" dirty="0"/>
              <a:t>that takes one day to complete. </a:t>
            </a:r>
            <a:r>
              <a:rPr lang="en-US" dirty="0" smtClean="0"/>
              <a:t> The cost of </a:t>
            </a:r>
            <a:r>
              <a:rPr lang="en-US" dirty="0"/>
              <a:t>completing that particular task would be prorated as $191 (assuming an eight-hour, </a:t>
            </a:r>
            <a:r>
              <a:rPr lang="en-US" dirty="0" smtClean="0"/>
              <a:t>five-day work </a:t>
            </a:r>
            <a:r>
              <a:rPr lang="en-US" dirty="0"/>
              <a:t>week).</a:t>
            </a:r>
            <a:endParaRPr lang="en-US" dirty="0"/>
          </a:p>
        </p:txBody>
      </p:sp>
    </p:spTree>
    <p:extLst>
      <p:ext uri="{BB962C8B-B14F-4D97-AF65-F5344CB8AC3E}">
        <p14:creationId xmlns:p14="http://schemas.microsoft.com/office/powerpoint/2010/main" val="2665584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Time</a:t>
            </a:r>
            <a:endParaRPr lang="en-US" i="1" dirty="0"/>
          </a:p>
        </p:txBody>
      </p:sp>
      <p:sp>
        <p:nvSpPr>
          <p:cNvPr id="3" name="Content Placeholder 2"/>
          <p:cNvSpPr>
            <a:spLocks noGrp="1"/>
          </p:cNvSpPr>
          <p:nvPr>
            <p:ph idx="1"/>
          </p:nvPr>
        </p:nvSpPr>
        <p:spPr/>
        <p:txBody>
          <a:bodyPr>
            <a:normAutofit fontScale="85000" lnSpcReduction="20000"/>
          </a:bodyPr>
          <a:lstStyle/>
          <a:p>
            <a:r>
              <a:rPr lang="en-US" dirty="0"/>
              <a:t>It will take a resource a specific amount of time to complete a task. </a:t>
            </a:r>
            <a:endParaRPr lang="en-US" dirty="0" smtClean="0"/>
          </a:p>
          <a:p>
            <a:r>
              <a:rPr lang="en-US" dirty="0" smtClean="0"/>
              <a:t>The </a:t>
            </a:r>
            <a:r>
              <a:rPr lang="en-US" dirty="0"/>
              <a:t>longer it takes a resource to complete a specific task, however, the longer the project will take to finish and the more it will cost. </a:t>
            </a:r>
            <a:endParaRPr lang="en-US" dirty="0" smtClean="0"/>
          </a:p>
          <a:p>
            <a:r>
              <a:rPr lang="en-US" dirty="0" smtClean="0"/>
              <a:t>For </a:t>
            </a:r>
            <a:r>
              <a:rPr lang="en-US" dirty="0"/>
              <a:t>example, if we plan on assigning our developer who earns $50,000 a year to a task that takes two days, then we would estimate the cost of completing that task to be approximately $400. </a:t>
            </a:r>
            <a:endParaRPr lang="en-US" dirty="0" smtClean="0"/>
          </a:p>
          <a:p>
            <a:r>
              <a:rPr lang="en-US" dirty="0" smtClean="0"/>
              <a:t>If </a:t>
            </a:r>
            <a:r>
              <a:rPr lang="en-US" dirty="0"/>
              <a:t>the developer completes the task in one-half the time, then the cost of doing that task will be about $200. </a:t>
            </a:r>
            <a:endParaRPr lang="en-US" dirty="0" smtClean="0"/>
          </a:p>
          <a:p>
            <a:r>
              <a:rPr lang="en-US" dirty="0" smtClean="0"/>
              <a:t>Moreover</a:t>
            </a:r>
            <a:r>
              <a:rPr lang="en-US" dirty="0"/>
              <a:t>, if the developer were then free to start the next task, our schedule would then be ahead by one day. </a:t>
            </a:r>
            <a:endParaRPr lang="en-US" dirty="0" smtClean="0"/>
          </a:p>
          <a:p>
            <a:r>
              <a:rPr lang="en-US" dirty="0" smtClean="0"/>
              <a:t>Unfortunately</a:t>
            </a:r>
            <a:r>
              <a:rPr lang="en-US" dirty="0"/>
              <a:t>, the reverse is true. If we thought the task would take two days to complete (at a cost of $400) and it took the developer three days to complete, the project would be one day behind schedule and $200 over budget. </a:t>
            </a:r>
          </a:p>
        </p:txBody>
      </p:sp>
    </p:spTree>
    <p:extLst>
      <p:ext uri="{BB962C8B-B14F-4D97-AF65-F5344CB8AC3E}">
        <p14:creationId xmlns:p14="http://schemas.microsoft.com/office/powerpoint/2010/main" val="1176940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in Tasks, Resources and </a:t>
            </a:r>
            <a:r>
              <a:rPr lang="en-US" dirty="0"/>
              <a:t>time</a:t>
            </a:r>
          </a:p>
        </p:txBody>
      </p:sp>
      <p:sp>
        <p:nvSpPr>
          <p:cNvPr id="3" name="Content Placeholder 2"/>
          <p:cNvSpPr>
            <a:spLocks noGrp="1"/>
          </p:cNvSpPr>
          <p:nvPr>
            <p:ph idx="1"/>
          </p:nvPr>
        </p:nvSpPr>
        <p:spPr/>
        <p:txBody>
          <a:bodyPr>
            <a:normAutofit lnSpcReduction="10000"/>
          </a:bodyPr>
          <a:lstStyle/>
          <a:p>
            <a:pPr algn="just"/>
            <a:r>
              <a:rPr lang="en-US" dirty="0" smtClean="0"/>
              <a:t>If </a:t>
            </a:r>
            <a:r>
              <a:rPr lang="en-US" dirty="0"/>
              <a:t>two tasks could be performed in parallel, with our developer working on Task A (one day) and another $50,000/year-developer working on Task B (two days), then even if Task A takes two days, our project schedule would not be impacted—as long as the developer working on Task B completes the task within the estimated two days. While this parallel work may save our schedule, our budget will still be $200 over budget because task A took twice as long to complete. </a:t>
            </a:r>
          </a:p>
          <a:p>
            <a:pPr algn="just"/>
            <a:r>
              <a:rPr lang="en-US" dirty="0"/>
              <a:t>Understanding this relationship among tasks, resources, and time will be important when developing the project plan and even more important later if it is necessary to adjust the project plan in order to meet schedule or budget constraints</a:t>
            </a:r>
            <a:r>
              <a:rPr lang="en-US" dirty="0" smtClean="0"/>
              <a:t>.</a:t>
            </a:r>
            <a:endParaRPr lang="en-US" dirty="0"/>
          </a:p>
        </p:txBody>
      </p:sp>
    </p:spTree>
    <p:extLst>
      <p:ext uri="{BB962C8B-B14F-4D97-AF65-F5344CB8AC3E}">
        <p14:creationId xmlns:p14="http://schemas.microsoft.com/office/powerpoint/2010/main" val="418521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and </a:t>
            </a:r>
            <a:r>
              <a:rPr lang="en-US" dirty="0" smtClean="0"/>
              <a:t>Budget</a:t>
            </a:r>
            <a:endParaRPr lang="en-US" dirty="0"/>
          </a:p>
        </p:txBody>
      </p:sp>
      <p:sp>
        <p:nvSpPr>
          <p:cNvPr id="3" name="Content Placeholder 2"/>
          <p:cNvSpPr>
            <a:spLocks noGrp="1"/>
          </p:cNvSpPr>
          <p:nvPr>
            <p:ph idx="1"/>
          </p:nvPr>
        </p:nvSpPr>
        <p:spPr/>
        <p:txBody>
          <a:bodyPr>
            <a:noAutofit/>
          </a:bodyPr>
          <a:lstStyle/>
          <a:p>
            <a:r>
              <a:rPr lang="en-US" sz="2200" dirty="0"/>
              <a:t>The detailed project plan is an output of the project planning framework. </a:t>
            </a:r>
          </a:p>
          <a:p>
            <a:r>
              <a:rPr lang="en-US" sz="2200" dirty="0"/>
              <a:t>Once the tasks are identified and their sequence, resources required, and time to complete estimated, it is a relatively simple step to determine the project’s schedule and budget. </a:t>
            </a:r>
          </a:p>
          <a:p>
            <a:r>
              <a:rPr lang="en-US" sz="2200" dirty="0"/>
              <a:t>All of this information can be entered into a project management software package that can determine the start and end dates for the project, as well as the final cost. </a:t>
            </a:r>
          </a:p>
          <a:p>
            <a:r>
              <a:rPr lang="en-US" sz="2200" dirty="0"/>
              <a:t>Once completed, the project plan should be reviewed by the project manager, the project sponsor, and the project team to make sure it is complete, accurate, and, most important, able to achieve the project’s MOV. </a:t>
            </a:r>
          </a:p>
          <a:p>
            <a:r>
              <a:rPr lang="en-US" sz="2200" dirty="0"/>
              <a:t>Generally, the project plan will go through several iterations as new information becomes known or if there are compromises with respect to scope, schedule, and budget. </a:t>
            </a:r>
          </a:p>
          <a:p>
            <a:r>
              <a:rPr lang="en-US" sz="2200" dirty="0"/>
              <a:t>In addition, many of the details of the project plan are summarized in the project charter in order to provide a clearer picture as to how the plan will be carried out. </a:t>
            </a:r>
          </a:p>
        </p:txBody>
      </p:sp>
    </p:spTree>
    <p:extLst>
      <p:ext uri="{BB962C8B-B14F-4D97-AF65-F5344CB8AC3E}">
        <p14:creationId xmlns:p14="http://schemas.microsoft.com/office/powerpoint/2010/main" val="87259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Business Case</a:t>
            </a:r>
            <a:endParaRPr lang="en-US" dirty="0"/>
          </a:p>
        </p:txBody>
      </p:sp>
      <p:sp>
        <p:nvSpPr>
          <p:cNvPr id="5" name="Text Placeholder 4"/>
          <p:cNvSpPr>
            <a:spLocks noGrp="1"/>
          </p:cNvSpPr>
          <p:nvPr>
            <p:ph type="body" idx="1"/>
          </p:nvPr>
        </p:nvSpPr>
        <p:spPr/>
        <p:txBody>
          <a:bodyPr/>
          <a:lstStyle/>
          <a:p>
            <a:r>
              <a:rPr lang="en-US" dirty="0"/>
              <a:t>Page </a:t>
            </a:r>
            <a:r>
              <a:rPr lang="en-US" dirty="0" smtClean="0"/>
              <a:t>42 </a:t>
            </a:r>
            <a:r>
              <a:rPr lang="en-US" dirty="0"/>
              <a:t>to </a:t>
            </a:r>
            <a:r>
              <a:rPr lang="en-US" dirty="0" smtClean="0"/>
              <a:t>57, </a:t>
            </a:r>
            <a:r>
              <a:rPr lang="en-US" dirty="0"/>
              <a:t>Information technology project management 4</a:t>
            </a:r>
            <a:r>
              <a:rPr lang="en-US" baseline="30000" dirty="0"/>
              <a:t>th</a:t>
            </a:r>
            <a:r>
              <a:rPr lang="en-US" dirty="0"/>
              <a:t> Edition, Jack T. </a:t>
            </a:r>
            <a:r>
              <a:rPr lang="en-US" dirty="0" err="1"/>
              <a:t>Marchewka</a:t>
            </a:r>
            <a:endParaRPr lang="en-US" dirty="0"/>
          </a:p>
          <a:p>
            <a:endParaRPr lang="en-US" dirty="0"/>
          </a:p>
        </p:txBody>
      </p:sp>
    </p:spTree>
    <p:extLst>
      <p:ext uri="{BB962C8B-B14F-4D97-AF65-F5344CB8AC3E}">
        <p14:creationId xmlns:p14="http://schemas.microsoft.com/office/powerpoint/2010/main" val="3930992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Baseline Plan</a:t>
            </a:r>
          </a:p>
        </p:txBody>
      </p:sp>
      <p:sp>
        <p:nvSpPr>
          <p:cNvPr id="3" name="Content Placeholder 2"/>
          <p:cNvSpPr>
            <a:spLocks noGrp="1"/>
          </p:cNvSpPr>
          <p:nvPr>
            <p:ph idx="1"/>
          </p:nvPr>
        </p:nvSpPr>
        <p:spPr/>
        <p:txBody>
          <a:bodyPr/>
          <a:lstStyle/>
          <a:p>
            <a:r>
              <a:rPr lang="en-US" dirty="0"/>
              <a:t>Once the project plan is approved, it becomes the baseline plan that will serve as a benchmark to measure and gauge the project’s progress. </a:t>
            </a:r>
          </a:p>
          <a:p>
            <a:r>
              <a:rPr lang="en-US" dirty="0"/>
              <a:t>The project manager will use this baseline plan to compare the actual schedule to the estimated schedule and the actual costs to budgeted costs.</a:t>
            </a:r>
          </a:p>
          <a:p>
            <a:endParaRPr lang="en-US" dirty="0"/>
          </a:p>
        </p:txBody>
      </p:sp>
    </p:spTree>
    <p:extLst>
      <p:ext uri="{BB962C8B-B14F-4D97-AF65-F5344CB8AC3E}">
        <p14:creationId xmlns:p14="http://schemas.microsoft.com/office/powerpoint/2010/main" val="3146972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Scope</a:t>
            </a:r>
            <a:endParaRPr lang="en-US" dirty="0"/>
          </a:p>
        </p:txBody>
      </p:sp>
      <p:sp>
        <p:nvSpPr>
          <p:cNvPr id="5" name="Text Placeholder 4"/>
          <p:cNvSpPr>
            <a:spLocks noGrp="1"/>
          </p:cNvSpPr>
          <p:nvPr>
            <p:ph type="body" idx="1"/>
          </p:nvPr>
        </p:nvSpPr>
        <p:spPr/>
        <p:txBody>
          <a:bodyPr/>
          <a:lstStyle/>
          <a:p>
            <a:r>
              <a:rPr lang="en-US" dirty="0"/>
              <a:t>Page </a:t>
            </a:r>
            <a:r>
              <a:rPr lang="en-US" dirty="0" smtClean="0"/>
              <a:t>135 </a:t>
            </a:r>
            <a:r>
              <a:rPr lang="en-US" dirty="0"/>
              <a:t>to </a:t>
            </a:r>
            <a:r>
              <a:rPr lang="en-US" dirty="0" smtClean="0"/>
              <a:t>148, Information </a:t>
            </a:r>
            <a:r>
              <a:rPr lang="en-US" dirty="0"/>
              <a:t>technology project </a:t>
            </a:r>
            <a:r>
              <a:rPr lang="en-US" dirty="0" smtClean="0"/>
              <a:t>management 4</a:t>
            </a:r>
            <a:r>
              <a:rPr lang="en-US" baseline="30000" dirty="0" smtClean="0"/>
              <a:t>th</a:t>
            </a:r>
            <a:r>
              <a:rPr lang="en-US" dirty="0" smtClean="0"/>
              <a:t> Edition, Jack T. </a:t>
            </a:r>
            <a:r>
              <a:rPr lang="en-US" dirty="0" err="1" smtClean="0"/>
              <a:t>Marchewka</a:t>
            </a:r>
            <a:endParaRPr lang="en-US" dirty="0"/>
          </a:p>
        </p:txBody>
      </p:sp>
    </p:spTree>
    <p:extLst>
      <p:ext uri="{BB962C8B-B14F-4D97-AF65-F5344CB8AC3E}">
        <p14:creationId xmlns:p14="http://schemas.microsoft.com/office/powerpoint/2010/main" val="147125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lstStyle/>
          <a:p>
            <a:r>
              <a:rPr lang="en-US" dirty="0" smtClean="0"/>
              <a:t>To be Added</a:t>
            </a:r>
          </a:p>
          <a:p>
            <a:r>
              <a:rPr lang="en-US" dirty="0"/>
              <a:t>Page 135 to 148, Information technology project management 4</a:t>
            </a:r>
            <a:r>
              <a:rPr lang="en-US" baseline="30000" dirty="0"/>
              <a:t>th</a:t>
            </a:r>
            <a:r>
              <a:rPr lang="en-US" dirty="0"/>
              <a:t> Edition, Jack T. </a:t>
            </a:r>
            <a:r>
              <a:rPr lang="en-US" dirty="0" err="1"/>
              <a:t>Marchewka</a:t>
            </a:r>
            <a:endParaRPr lang="en-US"/>
          </a:p>
          <a:p>
            <a:endParaRPr lang="en-US" dirty="0" smtClean="0"/>
          </a:p>
        </p:txBody>
      </p:sp>
    </p:spTree>
    <p:extLst>
      <p:ext uri="{BB962C8B-B14F-4D97-AF65-F5344CB8AC3E}">
        <p14:creationId xmlns:p14="http://schemas.microsoft.com/office/powerpoint/2010/main" val="2835033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End</a:t>
            </a:r>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05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Case</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dirty="0"/>
              <a:t>business case provides the first deliverable in the IT project life cycle. </a:t>
            </a:r>
            <a:endParaRPr lang="en-US" dirty="0" smtClean="0"/>
          </a:p>
          <a:p>
            <a:pPr algn="just"/>
            <a:r>
              <a:rPr lang="en-US" dirty="0" smtClean="0"/>
              <a:t>It </a:t>
            </a:r>
            <a:r>
              <a:rPr lang="en-US" dirty="0"/>
              <a:t>provides an analysis of the organizational value, feasibility, costs, benefits, and risks of several proposed alternatives or options. </a:t>
            </a:r>
            <a:endParaRPr lang="en-US" dirty="0" smtClean="0"/>
          </a:p>
          <a:p>
            <a:pPr algn="just"/>
            <a:r>
              <a:rPr lang="en-US" dirty="0" smtClean="0"/>
              <a:t>A </a:t>
            </a:r>
            <a:r>
              <a:rPr lang="en-US" dirty="0"/>
              <a:t>business case is not a budget or the project plan. </a:t>
            </a:r>
            <a:endParaRPr lang="en-US" dirty="0" smtClean="0"/>
          </a:p>
          <a:p>
            <a:pPr algn="just"/>
            <a:r>
              <a:rPr lang="en-US" dirty="0" smtClean="0"/>
              <a:t>The </a:t>
            </a:r>
            <a:r>
              <a:rPr lang="en-US" dirty="0"/>
              <a:t>purpose of a business case is to provide senior management with all the information needed to make an informed decision as to whether a specific project should be funded (Schmidt 1999a).</a:t>
            </a:r>
          </a:p>
        </p:txBody>
      </p:sp>
    </p:spTree>
    <p:extLst>
      <p:ext uri="{BB962C8B-B14F-4D97-AF65-F5344CB8AC3E}">
        <p14:creationId xmlns:p14="http://schemas.microsoft.com/office/powerpoint/2010/main" val="32977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Case</a:t>
            </a:r>
          </a:p>
        </p:txBody>
      </p:sp>
      <p:sp>
        <p:nvSpPr>
          <p:cNvPr id="3" name="Content Placeholder 2"/>
          <p:cNvSpPr>
            <a:spLocks noGrp="1"/>
          </p:cNvSpPr>
          <p:nvPr>
            <p:ph idx="1"/>
          </p:nvPr>
        </p:nvSpPr>
        <p:spPr/>
        <p:txBody>
          <a:bodyPr>
            <a:normAutofit fontScale="92500" lnSpcReduction="10000"/>
          </a:bodyPr>
          <a:lstStyle/>
          <a:p>
            <a:pPr algn="just"/>
            <a:r>
              <a:rPr lang="en-US" dirty="0"/>
              <a:t>For larger projects, a business case may be a large, formal document. </a:t>
            </a:r>
            <a:endParaRPr lang="en-US" dirty="0" smtClean="0"/>
          </a:p>
          <a:p>
            <a:pPr algn="just"/>
            <a:r>
              <a:rPr lang="en-US" dirty="0" smtClean="0"/>
              <a:t>Even </a:t>
            </a:r>
            <a:r>
              <a:rPr lang="en-US" dirty="0"/>
              <a:t>for smaller projects, however, the process of thinking through why a particular project is being taken on and how it might bring value to an organization is still useful.</a:t>
            </a:r>
          </a:p>
          <a:p>
            <a:pPr algn="just"/>
            <a:r>
              <a:rPr lang="en-US" dirty="0"/>
              <a:t>Because assumptions and new information are sometimes used to make subjective judgments, a business case must also document the methods and rationale used for quantifying the costs and benefits. </a:t>
            </a:r>
            <a:endParaRPr lang="en-US" dirty="0" smtClean="0"/>
          </a:p>
          <a:p>
            <a:pPr algn="just"/>
            <a:r>
              <a:rPr lang="en-US" dirty="0" smtClean="0"/>
              <a:t>Different </a:t>
            </a:r>
            <a:r>
              <a:rPr lang="en-US" dirty="0"/>
              <a:t>people who work independently to develop a business case can use  the same information, tools, and methods, but still come up with different recommendations</a:t>
            </a:r>
            <a:r>
              <a:rPr lang="en-US" dirty="0" smtClean="0"/>
              <a:t>. Therefore</a:t>
            </a:r>
            <a:r>
              <a:rPr lang="en-US" dirty="0"/>
              <a:t>, it is imperative that decision makers who read the business case know and understand how it was developed and how various alternatives were evaluated. </a:t>
            </a:r>
          </a:p>
        </p:txBody>
      </p:sp>
    </p:spTree>
    <p:extLst>
      <p:ext uri="{BB962C8B-B14F-4D97-AF65-F5344CB8AC3E}">
        <p14:creationId xmlns:p14="http://schemas.microsoft.com/office/powerpoint/2010/main" val="289720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Case</a:t>
            </a:r>
          </a:p>
        </p:txBody>
      </p:sp>
      <p:sp>
        <p:nvSpPr>
          <p:cNvPr id="3" name="Content Placeholder 2"/>
          <p:cNvSpPr>
            <a:spLocks noGrp="1"/>
          </p:cNvSpPr>
          <p:nvPr>
            <p:ph idx="1"/>
          </p:nvPr>
        </p:nvSpPr>
        <p:spPr/>
        <p:txBody>
          <a:bodyPr>
            <a:normAutofit fontScale="92500" lnSpcReduction="20000"/>
          </a:bodyPr>
          <a:lstStyle/>
          <a:p>
            <a:r>
              <a:rPr lang="en-US" dirty="0"/>
              <a:t>One can also think of a business case as an investment proposal or a legal case. </a:t>
            </a:r>
            <a:endParaRPr lang="en-US" dirty="0" smtClean="0"/>
          </a:p>
          <a:p>
            <a:r>
              <a:rPr lang="en-US" dirty="0" smtClean="0"/>
              <a:t>Like </a:t>
            </a:r>
            <a:r>
              <a:rPr lang="en-US" dirty="0"/>
              <a:t>an attorney, the business case developer has a large degree of latitude to structure arguments, select or ignore evidence, and deliver the final presentation. </a:t>
            </a:r>
            <a:endParaRPr lang="en-US" dirty="0" smtClean="0"/>
          </a:p>
          <a:p>
            <a:r>
              <a:rPr lang="en-US" dirty="0" smtClean="0"/>
              <a:t>The </a:t>
            </a:r>
            <a:r>
              <a:rPr lang="en-US" dirty="0"/>
              <a:t>outcome depends largely on the ability to use compelling facts and logic in order to influence an individual or group with decision-making authority. </a:t>
            </a:r>
            <a:endParaRPr lang="en-US" dirty="0" smtClean="0"/>
          </a:p>
          <a:p>
            <a:r>
              <a:rPr lang="en-US" dirty="0" smtClean="0"/>
              <a:t>Thus</a:t>
            </a:r>
            <a:r>
              <a:rPr lang="en-US" dirty="0"/>
              <a:t>, a good IT business case should be </a:t>
            </a:r>
            <a:endParaRPr lang="en-US" dirty="0" smtClean="0"/>
          </a:p>
          <a:p>
            <a:pPr lvl="1"/>
            <a:r>
              <a:rPr lang="en-US" dirty="0" smtClean="0"/>
              <a:t>thorough </a:t>
            </a:r>
            <a:r>
              <a:rPr lang="en-US" dirty="0"/>
              <a:t>in detailing all possible impacts, costs, and benefits; </a:t>
            </a:r>
          </a:p>
          <a:p>
            <a:pPr lvl="1"/>
            <a:r>
              <a:rPr lang="en-US" dirty="0" smtClean="0"/>
              <a:t>clear </a:t>
            </a:r>
            <a:r>
              <a:rPr lang="en-US" dirty="0"/>
              <a:t>and logical in comparing the cost/benefit impact of each </a:t>
            </a:r>
            <a:r>
              <a:rPr lang="en-US" dirty="0" smtClean="0"/>
              <a:t>alternative;</a:t>
            </a:r>
          </a:p>
          <a:p>
            <a:pPr lvl="1"/>
            <a:r>
              <a:rPr lang="en-US" dirty="0" smtClean="0"/>
              <a:t>objective </a:t>
            </a:r>
            <a:r>
              <a:rPr lang="en-US" dirty="0"/>
              <a:t>through including all pertinent information; </a:t>
            </a:r>
            <a:r>
              <a:rPr lang="en-US" dirty="0" smtClean="0"/>
              <a:t>and</a:t>
            </a:r>
          </a:p>
          <a:p>
            <a:pPr lvl="1"/>
            <a:r>
              <a:rPr lang="en-US" dirty="0" smtClean="0"/>
              <a:t>systematic </a:t>
            </a:r>
            <a:r>
              <a:rPr lang="en-US" dirty="0"/>
              <a:t>in terms of summarizing the </a:t>
            </a:r>
            <a:r>
              <a:rPr lang="en-US" dirty="0" smtClean="0"/>
              <a:t>findings.</a:t>
            </a:r>
            <a:endParaRPr lang="en-US" dirty="0"/>
          </a:p>
        </p:txBody>
      </p:sp>
    </p:spTree>
    <p:extLst>
      <p:ext uri="{BB962C8B-B14F-4D97-AF65-F5344CB8AC3E}">
        <p14:creationId xmlns:p14="http://schemas.microsoft.com/office/powerpoint/2010/main" val="115204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Developing the Business Case</a:t>
            </a:r>
            <a:endParaRPr lang="en-US" dirty="0"/>
          </a:p>
        </p:txBody>
      </p:sp>
      <p:sp>
        <p:nvSpPr>
          <p:cNvPr id="3" name="Content Placeholder 2"/>
          <p:cNvSpPr>
            <a:spLocks noGrp="1"/>
          </p:cNvSpPr>
          <p:nvPr>
            <p:ph idx="1"/>
          </p:nvPr>
        </p:nvSpPr>
        <p:spPr/>
        <p:txBody>
          <a:bodyPr>
            <a:noAutofit/>
          </a:bodyPr>
          <a:lstStyle/>
          <a:p>
            <a:r>
              <a:rPr lang="en-US" sz="2000" dirty="0"/>
              <a:t>The purpose of a business case is to show how an IT solution can create business value. Although IT projects can be undertaken for any number of reasons, organizational value generally focuses on improving effectiveness and/or efficiency. </a:t>
            </a:r>
          </a:p>
          <a:p>
            <a:r>
              <a:rPr lang="en-US" sz="2000" dirty="0"/>
              <a:t>For example, an IT project may be undertaken to:</a:t>
            </a:r>
          </a:p>
          <a:p>
            <a:pPr lvl="1"/>
            <a:r>
              <a:rPr lang="en-US" sz="1800" dirty="0"/>
              <a:t>Reduce costs</a:t>
            </a:r>
          </a:p>
          <a:p>
            <a:pPr lvl="1"/>
            <a:r>
              <a:rPr lang="en-US" sz="1800" dirty="0"/>
              <a:t>Create a new product or service</a:t>
            </a:r>
          </a:p>
          <a:p>
            <a:pPr lvl="1"/>
            <a:r>
              <a:rPr lang="en-US" sz="1800" dirty="0"/>
              <a:t>Improve customer service</a:t>
            </a:r>
          </a:p>
          <a:p>
            <a:pPr lvl="1"/>
            <a:r>
              <a:rPr lang="en-US" sz="1800" dirty="0"/>
              <a:t>Improve communication</a:t>
            </a:r>
          </a:p>
          <a:p>
            <a:pPr lvl="1"/>
            <a:r>
              <a:rPr lang="en-US" sz="1800" dirty="0"/>
              <a:t>Improve decision making</a:t>
            </a:r>
          </a:p>
          <a:p>
            <a:pPr lvl="1"/>
            <a:r>
              <a:rPr lang="en-US" sz="1800" dirty="0"/>
              <a:t>Create or strengthen relationships with suppliers, customers, or partners</a:t>
            </a:r>
          </a:p>
          <a:p>
            <a:pPr lvl="1"/>
            <a:r>
              <a:rPr lang="en-US" sz="1800" dirty="0"/>
              <a:t>Improve processes</a:t>
            </a:r>
          </a:p>
          <a:p>
            <a:pPr lvl="1"/>
            <a:r>
              <a:rPr lang="en-US" sz="1800" dirty="0"/>
              <a:t>Improve reporting capabilities</a:t>
            </a:r>
          </a:p>
          <a:p>
            <a:pPr lvl="1"/>
            <a:r>
              <a:rPr lang="en-US" sz="1800" dirty="0"/>
              <a:t>Support new legal </a:t>
            </a:r>
            <a:r>
              <a:rPr lang="en-US" sz="1800" dirty="0" smtClean="0"/>
              <a:t>requirements</a:t>
            </a:r>
          </a:p>
          <a:p>
            <a:r>
              <a:rPr lang="en-US" sz="2000" dirty="0" smtClean="0"/>
              <a:t>The </a:t>
            </a:r>
            <a:r>
              <a:rPr lang="en-US" sz="2000" dirty="0"/>
              <a:t>business case must show explicitly how an investment in IT </a:t>
            </a:r>
            <a:r>
              <a:rPr lang="en-US" sz="2000" dirty="0" smtClean="0"/>
              <a:t>will lead </a:t>
            </a:r>
            <a:r>
              <a:rPr lang="en-US" sz="2000" dirty="0"/>
              <a:t>to an increase in business value.</a:t>
            </a:r>
            <a:endParaRPr lang="en-US" sz="2000" dirty="0"/>
          </a:p>
        </p:txBody>
      </p:sp>
    </p:spTree>
    <p:extLst>
      <p:ext uri="{BB962C8B-B14F-4D97-AF65-F5344CB8AC3E}">
        <p14:creationId xmlns:p14="http://schemas.microsoft.com/office/powerpoint/2010/main" val="167626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for Developing a Business Case</a:t>
            </a:r>
            <a:endParaRPr lang="en-US" dirty="0"/>
          </a:p>
        </p:txBody>
      </p:sp>
      <p:pic>
        <p:nvPicPr>
          <p:cNvPr id="4" name="Picture 3"/>
          <p:cNvPicPr>
            <a:picLocks noChangeAspect="1"/>
          </p:cNvPicPr>
          <p:nvPr/>
        </p:nvPicPr>
        <p:blipFill>
          <a:blip r:embed="rId2"/>
          <a:stretch>
            <a:fillRect/>
          </a:stretch>
        </p:blipFill>
        <p:spPr>
          <a:xfrm>
            <a:off x="838200" y="1469337"/>
            <a:ext cx="10515600" cy="5442069"/>
          </a:xfrm>
          <a:prstGeom prst="rect">
            <a:avLst/>
          </a:prstGeom>
        </p:spPr>
      </p:pic>
    </p:spTree>
    <p:extLst>
      <p:ext uri="{BB962C8B-B14F-4D97-AF65-F5344CB8AC3E}">
        <p14:creationId xmlns:p14="http://schemas.microsoft.com/office/powerpoint/2010/main" val="288855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3547</Words>
  <Application>Microsoft Office PowerPoint</Application>
  <PresentationFormat>Widescreen</PresentationFormat>
  <Paragraphs>263</Paragraphs>
  <Slides>43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Module 5  Part 3</vt:lpstr>
      <vt:lpstr>An Information Technology Project Methodology</vt:lpstr>
      <vt:lpstr>An Information Technology Project Methodology</vt:lpstr>
      <vt:lpstr>The Business Case</vt:lpstr>
      <vt:lpstr>The Business Case</vt:lpstr>
      <vt:lpstr>The Business Case</vt:lpstr>
      <vt:lpstr>The Business Case</vt:lpstr>
      <vt:lpstr>Developing the Business Case</vt:lpstr>
      <vt:lpstr>The Process for Developing a Business Case</vt:lpstr>
      <vt:lpstr>Step 1: Select the Core Team</vt:lpstr>
      <vt:lpstr>Step 2. Define Measurable Organizational Value (MOV)</vt:lpstr>
      <vt:lpstr>Step 3: Identify Alternatives</vt:lpstr>
      <vt:lpstr>Step 3: Identify Alternatives</vt:lpstr>
      <vt:lpstr>Step 4: Define Feasibility and Assess Risk </vt:lpstr>
      <vt:lpstr>Step 4: Define Feasibility and Assess Risk </vt:lpstr>
      <vt:lpstr>Step 5: Define Total Cost of Ownership</vt:lpstr>
      <vt:lpstr>Step 6: Define Total Benefits of Ownership</vt:lpstr>
      <vt:lpstr>Step 7: Analyze Alternatives </vt:lpstr>
      <vt:lpstr>Step 8: Propose and Support the Recommendation </vt:lpstr>
      <vt:lpstr>Project Charter</vt:lpstr>
      <vt:lpstr>Project Charter</vt:lpstr>
      <vt:lpstr>What Should Be in a Project Charter?</vt:lpstr>
      <vt:lpstr>Project Charter Template</vt:lpstr>
      <vt:lpstr>Project Charter Template (Contd.)</vt:lpstr>
      <vt:lpstr>Project Charter Template (Contd.)</vt:lpstr>
      <vt:lpstr>Project Charter Template (Contd.)</vt:lpstr>
      <vt:lpstr>Project Planning</vt:lpstr>
      <vt:lpstr>Project Planning</vt:lpstr>
      <vt:lpstr>The Project Planning Framework</vt:lpstr>
      <vt:lpstr>The MOV</vt:lpstr>
      <vt:lpstr>Define the Project’s Scope</vt:lpstr>
      <vt:lpstr>Define the Project’s Scope</vt:lpstr>
      <vt:lpstr>Subdivide the Project into Phases</vt:lpstr>
      <vt:lpstr>Tasks—Sequence, Resources, and Time Estimates</vt:lpstr>
      <vt:lpstr>Sequence</vt:lpstr>
      <vt:lpstr>Resources</vt:lpstr>
      <vt:lpstr>Time</vt:lpstr>
      <vt:lpstr>Relationship in Tasks, Resources and time</vt:lpstr>
      <vt:lpstr>Schedule and Budget</vt:lpstr>
      <vt:lpstr>The Baseline Plan</vt:lpstr>
      <vt:lpstr>Project Scope</vt:lpstr>
      <vt:lpstr>Project Scope</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ADMIN</dc:creator>
  <cp:lastModifiedBy>ADMIN</cp:lastModifiedBy>
  <cp:revision>109</cp:revision>
  <dcterms:created xsi:type="dcterms:W3CDTF">2019-04-05T03:25:09Z</dcterms:created>
  <dcterms:modified xsi:type="dcterms:W3CDTF">2019-04-05T10:30:32Z</dcterms:modified>
</cp:coreProperties>
</file>