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5"/>
  </p:notesMasterIdLst>
  <p:handoutMasterIdLst>
    <p:handoutMasterId r:id="rId46"/>
  </p:handoutMasterIdLst>
  <p:sldIdLst>
    <p:sldId id="830" r:id="rId2"/>
    <p:sldId id="954" r:id="rId3"/>
    <p:sldId id="937" r:id="rId4"/>
    <p:sldId id="940" r:id="rId5"/>
    <p:sldId id="987" r:id="rId6"/>
    <p:sldId id="934" r:id="rId7"/>
    <p:sldId id="948" r:id="rId8"/>
    <p:sldId id="955" r:id="rId9"/>
    <p:sldId id="936" r:id="rId10"/>
    <p:sldId id="994" r:id="rId11"/>
    <p:sldId id="946" r:id="rId12"/>
    <p:sldId id="943" r:id="rId13"/>
    <p:sldId id="945" r:id="rId14"/>
    <p:sldId id="944" r:id="rId15"/>
    <p:sldId id="949" r:id="rId16"/>
    <p:sldId id="951" r:id="rId17"/>
    <p:sldId id="953" r:id="rId18"/>
    <p:sldId id="983" r:id="rId19"/>
    <p:sldId id="977" r:id="rId20"/>
    <p:sldId id="978" r:id="rId21"/>
    <p:sldId id="981" r:id="rId22"/>
    <p:sldId id="980" r:id="rId23"/>
    <p:sldId id="996" r:id="rId24"/>
    <p:sldId id="959" r:id="rId25"/>
    <p:sldId id="960" r:id="rId26"/>
    <p:sldId id="956" r:id="rId27"/>
    <p:sldId id="961" r:id="rId28"/>
    <p:sldId id="995" r:id="rId29"/>
    <p:sldId id="984" r:id="rId30"/>
    <p:sldId id="985" r:id="rId31"/>
    <p:sldId id="965" r:id="rId32"/>
    <p:sldId id="967" r:id="rId33"/>
    <p:sldId id="969" r:id="rId34"/>
    <p:sldId id="952" r:id="rId35"/>
    <p:sldId id="958" r:id="rId36"/>
    <p:sldId id="964" r:id="rId37"/>
    <p:sldId id="963" r:id="rId38"/>
    <p:sldId id="966" r:id="rId39"/>
    <p:sldId id="986" r:id="rId40"/>
    <p:sldId id="962" r:id="rId41"/>
    <p:sldId id="990" r:id="rId42"/>
    <p:sldId id="988" r:id="rId43"/>
    <p:sldId id="991" r:id="rId44"/>
  </p:sldIdLst>
  <p:sldSz cx="9144000" cy="6858000" type="screen4x3"/>
  <p:notesSz cx="6794500" cy="9931400"/>
  <p:defaultTextStyle>
    <a:defPPr>
      <a:defRPr lang="en-US"/>
    </a:defPPr>
    <a:lvl1pPr algn="l" rtl="0" fontAlgn="base">
      <a:lnSpc>
        <a:spcPct val="80000"/>
      </a:lnSpc>
      <a:spcBef>
        <a:spcPct val="20000"/>
      </a:spcBef>
      <a:spcAft>
        <a:spcPct val="0"/>
      </a:spcAft>
      <a:buClr>
        <a:schemeClr val="tx1"/>
      </a:buClr>
      <a:buSzPct val="75000"/>
      <a:buFont typeface="Wingdings" pitchFamily="2" charset="2"/>
      <a:defRPr sz="1600" kern="1200">
        <a:solidFill>
          <a:schemeClr val="tx1"/>
        </a:solidFill>
        <a:latin typeface="Arial" pitchFamily="34" charset="0"/>
        <a:ea typeface="+mn-ea"/>
        <a:cs typeface="Arial" pitchFamily="34" charset="0"/>
      </a:defRPr>
    </a:lvl1pPr>
    <a:lvl2pPr marL="457200" algn="l" rtl="0" fontAlgn="base">
      <a:lnSpc>
        <a:spcPct val="80000"/>
      </a:lnSpc>
      <a:spcBef>
        <a:spcPct val="20000"/>
      </a:spcBef>
      <a:spcAft>
        <a:spcPct val="0"/>
      </a:spcAft>
      <a:buClr>
        <a:schemeClr val="tx1"/>
      </a:buClr>
      <a:buSzPct val="75000"/>
      <a:buFont typeface="Wingdings" pitchFamily="2" charset="2"/>
      <a:defRPr sz="1600" kern="1200">
        <a:solidFill>
          <a:schemeClr val="tx1"/>
        </a:solidFill>
        <a:latin typeface="Arial" pitchFamily="34" charset="0"/>
        <a:ea typeface="+mn-ea"/>
        <a:cs typeface="Arial" pitchFamily="34" charset="0"/>
      </a:defRPr>
    </a:lvl2pPr>
    <a:lvl3pPr marL="914400" algn="l" rtl="0" fontAlgn="base">
      <a:lnSpc>
        <a:spcPct val="80000"/>
      </a:lnSpc>
      <a:spcBef>
        <a:spcPct val="20000"/>
      </a:spcBef>
      <a:spcAft>
        <a:spcPct val="0"/>
      </a:spcAft>
      <a:buClr>
        <a:schemeClr val="tx1"/>
      </a:buClr>
      <a:buSzPct val="75000"/>
      <a:buFont typeface="Wingdings" pitchFamily="2" charset="2"/>
      <a:defRPr sz="1600" kern="1200">
        <a:solidFill>
          <a:schemeClr val="tx1"/>
        </a:solidFill>
        <a:latin typeface="Arial" pitchFamily="34" charset="0"/>
        <a:ea typeface="+mn-ea"/>
        <a:cs typeface="Arial" pitchFamily="34" charset="0"/>
      </a:defRPr>
    </a:lvl3pPr>
    <a:lvl4pPr marL="1371600" algn="l" rtl="0" fontAlgn="base">
      <a:lnSpc>
        <a:spcPct val="80000"/>
      </a:lnSpc>
      <a:spcBef>
        <a:spcPct val="20000"/>
      </a:spcBef>
      <a:spcAft>
        <a:spcPct val="0"/>
      </a:spcAft>
      <a:buClr>
        <a:schemeClr val="tx1"/>
      </a:buClr>
      <a:buSzPct val="75000"/>
      <a:buFont typeface="Wingdings" pitchFamily="2" charset="2"/>
      <a:defRPr sz="1600" kern="1200">
        <a:solidFill>
          <a:schemeClr val="tx1"/>
        </a:solidFill>
        <a:latin typeface="Arial" pitchFamily="34" charset="0"/>
        <a:ea typeface="+mn-ea"/>
        <a:cs typeface="Arial" pitchFamily="34" charset="0"/>
      </a:defRPr>
    </a:lvl4pPr>
    <a:lvl5pPr marL="1828800" algn="l" rtl="0" fontAlgn="base">
      <a:lnSpc>
        <a:spcPct val="80000"/>
      </a:lnSpc>
      <a:spcBef>
        <a:spcPct val="20000"/>
      </a:spcBef>
      <a:spcAft>
        <a:spcPct val="0"/>
      </a:spcAft>
      <a:buClr>
        <a:schemeClr val="tx1"/>
      </a:buClr>
      <a:buSzPct val="75000"/>
      <a:buFont typeface="Wingdings" pitchFamily="2" charset="2"/>
      <a:defRPr sz="1600" kern="1200">
        <a:solidFill>
          <a:schemeClr val="tx1"/>
        </a:solidFill>
        <a:latin typeface="Arial" pitchFamily="34" charset="0"/>
        <a:ea typeface="+mn-ea"/>
        <a:cs typeface="Arial" pitchFamily="34" charset="0"/>
      </a:defRPr>
    </a:lvl5pPr>
    <a:lvl6pPr marL="2286000" algn="l" defTabSz="914400" rtl="0" eaLnBrk="1" latinLnBrk="1" hangingPunct="1">
      <a:defRPr sz="1600" kern="1200">
        <a:solidFill>
          <a:schemeClr val="tx1"/>
        </a:solidFill>
        <a:latin typeface="Arial" pitchFamily="34" charset="0"/>
        <a:ea typeface="+mn-ea"/>
        <a:cs typeface="Arial" pitchFamily="34" charset="0"/>
      </a:defRPr>
    </a:lvl6pPr>
    <a:lvl7pPr marL="2743200" algn="l" defTabSz="914400" rtl="0" eaLnBrk="1" latinLnBrk="1" hangingPunct="1">
      <a:defRPr sz="1600" kern="1200">
        <a:solidFill>
          <a:schemeClr val="tx1"/>
        </a:solidFill>
        <a:latin typeface="Arial" pitchFamily="34" charset="0"/>
        <a:ea typeface="+mn-ea"/>
        <a:cs typeface="Arial" pitchFamily="34" charset="0"/>
      </a:defRPr>
    </a:lvl7pPr>
    <a:lvl8pPr marL="3200400" algn="l" defTabSz="914400" rtl="0" eaLnBrk="1" latinLnBrk="1" hangingPunct="1">
      <a:defRPr sz="1600" kern="1200">
        <a:solidFill>
          <a:schemeClr val="tx1"/>
        </a:solidFill>
        <a:latin typeface="Arial" pitchFamily="34" charset="0"/>
        <a:ea typeface="+mn-ea"/>
        <a:cs typeface="Arial" pitchFamily="34" charset="0"/>
      </a:defRPr>
    </a:lvl8pPr>
    <a:lvl9pPr marL="3657600" algn="l" defTabSz="914400" rtl="0" eaLnBrk="1" latinLnBrk="1" hangingPunct="1">
      <a:defRPr sz="1600"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792"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3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CDE5"/>
    <a:srgbClr val="92D050"/>
    <a:srgbClr val="2C2BFA"/>
    <a:srgbClr val="E12728"/>
    <a:srgbClr val="EAEEF4"/>
    <a:srgbClr val="F9CC65"/>
    <a:srgbClr val="FFCC66"/>
    <a:srgbClr val="5A9BD5"/>
    <a:srgbClr val="F7C028"/>
    <a:srgbClr val="F7C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99" autoAdjust="0"/>
    <p:restoredTop sz="74817" autoAdjust="0"/>
  </p:normalViewPr>
  <p:slideViewPr>
    <p:cSldViewPr snapToGrid="0">
      <p:cViewPr varScale="1">
        <p:scale>
          <a:sx n="65" d="100"/>
          <a:sy n="65" d="100"/>
        </p:scale>
        <p:origin x="1656" y="60"/>
      </p:cViewPr>
      <p:guideLst>
        <p:guide orient="horz" pos="792"/>
        <p:guide pos="2880"/>
      </p:guideLst>
    </p:cSldViewPr>
  </p:slideViewPr>
  <p:outlineViewPr>
    <p:cViewPr>
      <p:scale>
        <a:sx n="33" d="100"/>
        <a:sy n="33" d="100"/>
      </p:scale>
      <p:origin x="0" y="-6918"/>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2" d="100"/>
          <a:sy n="62" d="100"/>
        </p:scale>
        <p:origin x="3354" y="60"/>
      </p:cViewPr>
      <p:guideLst>
        <p:guide orient="horz" pos="3127"/>
        <p:guide pos="213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vboxsrv\Windows\EuroSys%20figures\NodeFz_Bug_Reproduction_Rat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3233422658749362E-2"/>
          <c:y val="2.8582173496969596E-2"/>
          <c:w val="0.92813697506561676"/>
          <c:h val="0.91577110634413283"/>
        </c:manualLayout>
      </c:layout>
      <c:barChart>
        <c:barDir val="col"/>
        <c:grouping val="clustered"/>
        <c:varyColors val="0"/>
        <c:ser>
          <c:idx val="0"/>
          <c:order val="0"/>
          <c:tx>
            <c:strRef>
              <c:f>'Bug reproduction results'!$C$1</c:f>
              <c:strCache>
                <c:ptCount val="1"/>
                <c:pt idx="0">
                  <c:v>nodeV</c:v>
                </c:pt>
              </c:strCache>
            </c:strRef>
          </c:tx>
          <c:spPr>
            <a:solidFill>
              <a:schemeClr val="tx2"/>
            </a:solidFill>
            <a:ln>
              <a:noFill/>
            </a:ln>
            <a:effectLst/>
          </c:spPr>
          <c:invertIfNegative val="0"/>
          <c:cat>
            <c:strRef>
              <c:f>'Bug reproduction results'!$B$2:$B$13</c:f>
              <c:strCache>
                <c:ptCount val="12"/>
                <c:pt idx="0">
                  <c:v>GHO'</c:v>
                </c:pt>
                <c:pt idx="1">
                  <c:v>FPS</c:v>
                </c:pt>
                <c:pt idx="2">
                  <c:v>CLF</c:v>
                </c:pt>
                <c:pt idx="3">
                  <c:v>NES</c:v>
                </c:pt>
                <c:pt idx="4">
                  <c:v>AKA</c:v>
                </c:pt>
                <c:pt idx="5">
                  <c:v>SIO</c:v>
                </c:pt>
                <c:pt idx="6">
                  <c:v>MKD</c:v>
                </c:pt>
                <c:pt idx="7">
                  <c:v>KUE</c:v>
                </c:pt>
                <c:pt idx="8">
                  <c:v>MGS</c:v>
                </c:pt>
                <c:pt idx="9">
                  <c:v>SIO (new)</c:v>
                </c:pt>
                <c:pt idx="10">
                  <c:v>KUE (known)</c:v>
                </c:pt>
                <c:pt idx="11">
                  <c:v>KUE (new)</c:v>
                </c:pt>
              </c:strCache>
            </c:strRef>
          </c:cat>
          <c:val>
            <c:numRef>
              <c:f>'Bug reproduction results'!$C$2:$C$13</c:f>
              <c:numCache>
                <c:formatCode>General</c:formatCode>
                <c:ptCount val="12"/>
                <c:pt idx="0">
                  <c:v>0</c:v>
                </c:pt>
                <c:pt idx="1">
                  <c:v>0.01</c:v>
                </c:pt>
                <c:pt idx="2">
                  <c:v>0</c:v>
                </c:pt>
                <c:pt idx="3">
                  <c:v>0</c:v>
                </c:pt>
                <c:pt idx="4">
                  <c:v>0</c:v>
                </c:pt>
                <c:pt idx="5">
                  <c:v>0</c:v>
                </c:pt>
                <c:pt idx="6">
                  <c:v>0</c:v>
                </c:pt>
                <c:pt idx="7">
                  <c:v>1</c:v>
                </c:pt>
                <c:pt idx="8">
                  <c:v>0</c:v>
                </c:pt>
                <c:pt idx="9">
                  <c:v>0</c:v>
                </c:pt>
                <c:pt idx="10">
                  <c:v>0.06</c:v>
                </c:pt>
                <c:pt idx="11">
                  <c:v>0</c:v>
                </c:pt>
              </c:numCache>
            </c:numRef>
          </c:val>
          <c:extLst>
            <c:ext xmlns:c16="http://schemas.microsoft.com/office/drawing/2014/chart" uri="{C3380CC4-5D6E-409C-BE32-E72D297353CC}">
              <c16:uniqueId val="{00000000-AA49-4ABC-8F0B-55A9780A4527}"/>
            </c:ext>
          </c:extLst>
        </c:ser>
        <c:ser>
          <c:idx val="1"/>
          <c:order val="1"/>
          <c:tx>
            <c:strRef>
              <c:f>'Bug reproduction results'!$D$1</c:f>
              <c:strCache>
                <c:ptCount val="1"/>
                <c:pt idx="0">
                  <c:v>nodeNFZ</c:v>
                </c:pt>
              </c:strCache>
            </c:strRef>
          </c:tx>
          <c:spPr>
            <a:solidFill>
              <a:schemeClr val="accent3">
                <a:lumMod val="40000"/>
                <a:lumOff val="60000"/>
              </a:schemeClr>
            </a:solidFill>
            <a:ln>
              <a:noFill/>
            </a:ln>
            <a:effectLst/>
          </c:spPr>
          <c:invertIfNegative val="0"/>
          <c:cat>
            <c:strRef>
              <c:f>'Bug reproduction results'!$B$2:$B$13</c:f>
              <c:strCache>
                <c:ptCount val="12"/>
                <c:pt idx="0">
                  <c:v>GHO'</c:v>
                </c:pt>
                <c:pt idx="1">
                  <c:v>FPS</c:v>
                </c:pt>
                <c:pt idx="2">
                  <c:v>CLF</c:v>
                </c:pt>
                <c:pt idx="3">
                  <c:v>NES</c:v>
                </c:pt>
                <c:pt idx="4">
                  <c:v>AKA</c:v>
                </c:pt>
                <c:pt idx="5">
                  <c:v>SIO</c:v>
                </c:pt>
                <c:pt idx="6">
                  <c:v>MKD</c:v>
                </c:pt>
                <c:pt idx="7">
                  <c:v>KUE</c:v>
                </c:pt>
                <c:pt idx="8">
                  <c:v>MGS</c:v>
                </c:pt>
                <c:pt idx="9">
                  <c:v>SIO (new)</c:v>
                </c:pt>
                <c:pt idx="10">
                  <c:v>KUE (known)</c:v>
                </c:pt>
                <c:pt idx="11">
                  <c:v>KUE (new)</c:v>
                </c:pt>
              </c:strCache>
            </c:strRef>
          </c:cat>
          <c:val>
            <c:numRef>
              <c:f>'Bug reproduction results'!$D$2:$D$13</c:f>
              <c:numCache>
                <c:formatCode>General</c:formatCode>
                <c:ptCount val="12"/>
                <c:pt idx="0">
                  <c:v>0</c:v>
                </c:pt>
                <c:pt idx="1">
                  <c:v>0.01</c:v>
                </c:pt>
                <c:pt idx="2">
                  <c:v>0</c:v>
                </c:pt>
                <c:pt idx="3">
                  <c:v>0</c:v>
                </c:pt>
                <c:pt idx="4">
                  <c:v>0</c:v>
                </c:pt>
                <c:pt idx="5">
                  <c:v>0</c:v>
                </c:pt>
                <c:pt idx="6">
                  <c:v>0</c:v>
                </c:pt>
                <c:pt idx="7">
                  <c:v>1</c:v>
                </c:pt>
                <c:pt idx="8">
                  <c:v>0.05</c:v>
                </c:pt>
                <c:pt idx="9">
                  <c:v>0.04</c:v>
                </c:pt>
                <c:pt idx="10">
                  <c:v>0.06</c:v>
                </c:pt>
                <c:pt idx="11">
                  <c:v>0.44</c:v>
                </c:pt>
              </c:numCache>
            </c:numRef>
          </c:val>
          <c:extLst>
            <c:ext xmlns:c16="http://schemas.microsoft.com/office/drawing/2014/chart" uri="{C3380CC4-5D6E-409C-BE32-E72D297353CC}">
              <c16:uniqueId val="{00000001-AA49-4ABC-8F0B-55A9780A4527}"/>
            </c:ext>
          </c:extLst>
        </c:ser>
        <c:ser>
          <c:idx val="2"/>
          <c:order val="2"/>
          <c:tx>
            <c:strRef>
              <c:f>'Bug reproduction results'!$E$1</c:f>
              <c:strCache>
                <c:ptCount val="1"/>
                <c:pt idx="0">
                  <c:v>nodeFZ</c:v>
                </c:pt>
              </c:strCache>
            </c:strRef>
          </c:tx>
          <c:spPr>
            <a:solidFill>
              <a:schemeClr val="accent4">
                <a:lumMod val="50000"/>
              </a:schemeClr>
            </a:solidFill>
            <a:ln>
              <a:noFill/>
            </a:ln>
            <a:effectLst/>
          </c:spPr>
          <c:invertIfNegative val="0"/>
          <c:cat>
            <c:strRef>
              <c:f>'Bug reproduction results'!$B$2:$B$13</c:f>
              <c:strCache>
                <c:ptCount val="12"/>
                <c:pt idx="0">
                  <c:v>GHO'</c:v>
                </c:pt>
                <c:pt idx="1">
                  <c:v>FPS</c:v>
                </c:pt>
                <c:pt idx="2">
                  <c:v>CLF</c:v>
                </c:pt>
                <c:pt idx="3">
                  <c:v>NES</c:v>
                </c:pt>
                <c:pt idx="4">
                  <c:v>AKA</c:v>
                </c:pt>
                <c:pt idx="5">
                  <c:v>SIO</c:v>
                </c:pt>
                <c:pt idx="6">
                  <c:v>MKD</c:v>
                </c:pt>
                <c:pt idx="7">
                  <c:v>KUE</c:v>
                </c:pt>
                <c:pt idx="8">
                  <c:v>MGS</c:v>
                </c:pt>
                <c:pt idx="9">
                  <c:v>SIO (new)</c:v>
                </c:pt>
                <c:pt idx="10">
                  <c:v>KUE (known)</c:v>
                </c:pt>
                <c:pt idx="11">
                  <c:v>KUE (new)</c:v>
                </c:pt>
              </c:strCache>
            </c:strRef>
          </c:cat>
          <c:val>
            <c:numRef>
              <c:f>'Bug reproduction results'!$E$2:$E$13</c:f>
              <c:numCache>
                <c:formatCode>General</c:formatCode>
                <c:ptCount val="12"/>
                <c:pt idx="0">
                  <c:v>0.26</c:v>
                </c:pt>
                <c:pt idx="1">
                  <c:v>0.28999999999999998</c:v>
                </c:pt>
                <c:pt idx="2">
                  <c:v>0.17</c:v>
                </c:pt>
                <c:pt idx="3">
                  <c:v>0.06</c:v>
                </c:pt>
                <c:pt idx="4">
                  <c:v>0.08</c:v>
                </c:pt>
                <c:pt idx="5">
                  <c:v>0.1</c:v>
                </c:pt>
                <c:pt idx="6">
                  <c:v>0.54</c:v>
                </c:pt>
                <c:pt idx="7">
                  <c:v>1</c:v>
                </c:pt>
                <c:pt idx="8">
                  <c:v>1</c:v>
                </c:pt>
                <c:pt idx="9">
                  <c:v>0.84</c:v>
                </c:pt>
                <c:pt idx="10">
                  <c:v>0.06</c:v>
                </c:pt>
                <c:pt idx="11">
                  <c:v>0.92</c:v>
                </c:pt>
              </c:numCache>
            </c:numRef>
          </c:val>
          <c:extLst>
            <c:ext xmlns:c16="http://schemas.microsoft.com/office/drawing/2014/chart" uri="{C3380CC4-5D6E-409C-BE32-E72D297353CC}">
              <c16:uniqueId val="{00000002-AA49-4ABC-8F0B-55A9780A4527}"/>
            </c:ext>
          </c:extLst>
        </c:ser>
        <c:dLbls>
          <c:showLegendKey val="0"/>
          <c:showVal val="0"/>
          <c:showCatName val="0"/>
          <c:showSerName val="0"/>
          <c:showPercent val="0"/>
          <c:showBubbleSize val="0"/>
        </c:dLbls>
        <c:gapWidth val="219"/>
        <c:overlap val="-27"/>
        <c:axId val="361047224"/>
        <c:axId val="361052800"/>
      </c:barChart>
      <c:catAx>
        <c:axId val="361047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900" b="1" i="0" u="none" strike="noStrike" kern="1200" baseline="0">
                <a:solidFill>
                  <a:schemeClr val="tx1"/>
                </a:solidFill>
                <a:latin typeface="Calibri" panose="020F0502020204030204" pitchFamily="34" charset="0"/>
                <a:ea typeface="+mn-ea"/>
                <a:cs typeface="+mn-cs"/>
              </a:defRPr>
            </a:pPr>
            <a:endParaRPr lang="en-US"/>
          </a:p>
        </c:txPr>
        <c:crossAx val="361052800"/>
        <c:crosses val="autoZero"/>
        <c:auto val="1"/>
        <c:lblAlgn val="ctr"/>
        <c:lblOffset val="100"/>
        <c:noMultiLvlLbl val="0"/>
      </c:catAx>
      <c:valAx>
        <c:axId val="36105280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1"/>
                </a:solidFill>
                <a:latin typeface="Calibri" panose="020F0502020204030204" pitchFamily="34" charset="0"/>
                <a:ea typeface="+mn-ea"/>
                <a:cs typeface="+mn-cs"/>
              </a:defRPr>
            </a:pPr>
            <a:endParaRPr lang="en-US"/>
          </a:p>
        </c:txPr>
        <c:crossAx val="361047224"/>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2" y="3"/>
            <a:ext cx="2943983" cy="495569"/>
          </a:xfrm>
          <a:prstGeom prst="rect">
            <a:avLst/>
          </a:prstGeom>
          <a:noFill/>
          <a:ln w="9525">
            <a:noFill/>
            <a:miter lim="800000"/>
            <a:headEnd/>
            <a:tailEnd/>
          </a:ln>
          <a:effectLst/>
        </p:spPr>
        <p:txBody>
          <a:bodyPr vert="horz" wrap="square" lIns="92284" tIns="46143" rIns="92284" bIns="46143" numCol="1" anchor="t" anchorCtr="0" compatLnSpc="1">
            <a:prstTxWarp prst="textNoShape">
              <a:avLst/>
            </a:prstTxWarp>
          </a:bodyPr>
          <a:lstStyle>
            <a:lvl1pPr defTabSz="923064">
              <a:lnSpc>
                <a:spcPct val="100000"/>
              </a:lnSpc>
              <a:spcBef>
                <a:spcPct val="0"/>
              </a:spcBef>
              <a:buClrTx/>
              <a:buSzTx/>
              <a:buFontTx/>
              <a:buNone/>
              <a:defRPr sz="1200">
                <a:latin typeface="Times New Roman" pitchFamily="18" charset="0"/>
                <a:ea typeface="굴림" pitchFamily="50" charset="-127"/>
              </a:defRPr>
            </a:lvl1pPr>
          </a:lstStyle>
          <a:p>
            <a:endParaRPr lang="en-US" altLang="ko-KR"/>
          </a:p>
        </p:txBody>
      </p:sp>
      <p:sp>
        <p:nvSpPr>
          <p:cNvPr id="77827" name="Rectangle 3"/>
          <p:cNvSpPr>
            <a:spLocks noGrp="1" noChangeArrowheads="1"/>
          </p:cNvSpPr>
          <p:nvPr>
            <p:ph type="dt" sz="quarter" idx="1"/>
          </p:nvPr>
        </p:nvSpPr>
        <p:spPr bwMode="auto">
          <a:xfrm>
            <a:off x="3850520" y="3"/>
            <a:ext cx="2943983" cy="495569"/>
          </a:xfrm>
          <a:prstGeom prst="rect">
            <a:avLst/>
          </a:prstGeom>
          <a:noFill/>
          <a:ln w="9525">
            <a:noFill/>
            <a:miter lim="800000"/>
            <a:headEnd/>
            <a:tailEnd/>
          </a:ln>
          <a:effectLst/>
        </p:spPr>
        <p:txBody>
          <a:bodyPr vert="horz" wrap="square" lIns="92284" tIns="46143" rIns="92284" bIns="46143" numCol="1" anchor="t" anchorCtr="0" compatLnSpc="1">
            <a:prstTxWarp prst="textNoShape">
              <a:avLst/>
            </a:prstTxWarp>
          </a:bodyPr>
          <a:lstStyle>
            <a:lvl1pPr algn="r" defTabSz="923064">
              <a:lnSpc>
                <a:spcPct val="100000"/>
              </a:lnSpc>
              <a:spcBef>
                <a:spcPct val="0"/>
              </a:spcBef>
              <a:buClrTx/>
              <a:buSzTx/>
              <a:buFontTx/>
              <a:buNone/>
              <a:defRPr sz="1200">
                <a:latin typeface="Times New Roman" pitchFamily="18" charset="0"/>
                <a:ea typeface="굴림" pitchFamily="50" charset="-127"/>
              </a:defRPr>
            </a:lvl1pPr>
          </a:lstStyle>
          <a:p>
            <a:endParaRPr lang="en-US" altLang="ko-KR"/>
          </a:p>
        </p:txBody>
      </p:sp>
      <p:sp>
        <p:nvSpPr>
          <p:cNvPr id="77828" name="Rectangle 4"/>
          <p:cNvSpPr>
            <a:spLocks noGrp="1" noChangeArrowheads="1"/>
          </p:cNvSpPr>
          <p:nvPr>
            <p:ph type="ftr" sz="quarter" idx="2"/>
          </p:nvPr>
        </p:nvSpPr>
        <p:spPr bwMode="auto">
          <a:xfrm>
            <a:off x="2" y="9435835"/>
            <a:ext cx="2943983" cy="495567"/>
          </a:xfrm>
          <a:prstGeom prst="rect">
            <a:avLst/>
          </a:prstGeom>
          <a:noFill/>
          <a:ln w="9525">
            <a:noFill/>
            <a:miter lim="800000"/>
            <a:headEnd/>
            <a:tailEnd/>
          </a:ln>
          <a:effectLst/>
        </p:spPr>
        <p:txBody>
          <a:bodyPr vert="horz" wrap="square" lIns="92284" tIns="46143" rIns="92284" bIns="46143" numCol="1" anchor="b" anchorCtr="0" compatLnSpc="1">
            <a:prstTxWarp prst="textNoShape">
              <a:avLst/>
            </a:prstTxWarp>
          </a:bodyPr>
          <a:lstStyle>
            <a:lvl1pPr defTabSz="923064">
              <a:lnSpc>
                <a:spcPct val="100000"/>
              </a:lnSpc>
              <a:spcBef>
                <a:spcPct val="0"/>
              </a:spcBef>
              <a:buClrTx/>
              <a:buSzTx/>
              <a:buFontTx/>
              <a:buNone/>
              <a:defRPr sz="1200">
                <a:latin typeface="Times New Roman" pitchFamily="18" charset="0"/>
                <a:ea typeface="굴림" pitchFamily="50" charset="-127"/>
              </a:defRPr>
            </a:lvl1pPr>
          </a:lstStyle>
          <a:p>
            <a:endParaRPr lang="en-US" altLang="ko-KR"/>
          </a:p>
        </p:txBody>
      </p:sp>
      <p:sp>
        <p:nvSpPr>
          <p:cNvPr id="77829" name="Rectangle 5"/>
          <p:cNvSpPr>
            <a:spLocks noGrp="1" noChangeArrowheads="1"/>
          </p:cNvSpPr>
          <p:nvPr>
            <p:ph type="sldNum" sz="quarter" idx="3"/>
          </p:nvPr>
        </p:nvSpPr>
        <p:spPr bwMode="auto">
          <a:xfrm>
            <a:off x="3850520" y="9435835"/>
            <a:ext cx="2943983" cy="495567"/>
          </a:xfrm>
          <a:prstGeom prst="rect">
            <a:avLst/>
          </a:prstGeom>
          <a:noFill/>
          <a:ln w="9525">
            <a:noFill/>
            <a:miter lim="800000"/>
            <a:headEnd/>
            <a:tailEnd/>
          </a:ln>
          <a:effectLst/>
        </p:spPr>
        <p:txBody>
          <a:bodyPr vert="horz" wrap="square" lIns="92284" tIns="46143" rIns="92284" bIns="46143" numCol="1" anchor="b" anchorCtr="0" compatLnSpc="1">
            <a:prstTxWarp prst="textNoShape">
              <a:avLst/>
            </a:prstTxWarp>
          </a:bodyPr>
          <a:lstStyle>
            <a:lvl1pPr algn="r" defTabSz="923064">
              <a:lnSpc>
                <a:spcPct val="100000"/>
              </a:lnSpc>
              <a:spcBef>
                <a:spcPct val="0"/>
              </a:spcBef>
              <a:buClrTx/>
              <a:buSzTx/>
              <a:buFontTx/>
              <a:buNone/>
              <a:defRPr sz="1200">
                <a:latin typeface="Times New Roman" pitchFamily="18" charset="0"/>
                <a:ea typeface="굴림" pitchFamily="50" charset="-127"/>
              </a:defRPr>
            </a:lvl1pPr>
          </a:lstStyle>
          <a:p>
            <a:fld id="{AD81696D-F659-47AA-BF9A-8E4C52DB6141}" type="slidenum">
              <a:rPr lang="en-US" altLang="ko-KR"/>
              <a:pPr/>
              <a:t>‹#›</a:t>
            </a:fld>
            <a:endParaRPr lang="en-US" altLang="ko-KR"/>
          </a:p>
        </p:txBody>
      </p:sp>
    </p:spTree>
    <p:extLst>
      <p:ext uri="{BB962C8B-B14F-4D97-AF65-F5344CB8AC3E}">
        <p14:creationId xmlns:p14="http://schemas.microsoft.com/office/powerpoint/2010/main" val="2490653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2962054" cy="488895"/>
          </a:xfrm>
          <a:prstGeom prst="rect">
            <a:avLst/>
          </a:prstGeom>
          <a:noFill/>
          <a:ln w="9525">
            <a:noFill/>
            <a:miter lim="800000"/>
            <a:headEnd/>
            <a:tailEnd/>
          </a:ln>
          <a:effectLst/>
        </p:spPr>
        <p:txBody>
          <a:bodyPr vert="horz" wrap="square" lIns="90759" tIns="45380" rIns="90759" bIns="45380" numCol="1" anchor="t" anchorCtr="0" compatLnSpc="1">
            <a:prstTxWarp prst="textNoShape">
              <a:avLst/>
            </a:prstTxWarp>
          </a:bodyPr>
          <a:lstStyle>
            <a:lvl1pPr defTabSz="907629">
              <a:lnSpc>
                <a:spcPct val="100000"/>
              </a:lnSpc>
              <a:spcBef>
                <a:spcPct val="0"/>
              </a:spcBef>
              <a:buClrTx/>
              <a:buSzTx/>
              <a:buFontTx/>
              <a:buNone/>
              <a:defRPr sz="1200" b="1">
                <a:latin typeface="Times New Roman" pitchFamily="18" charset="0"/>
                <a:ea typeface="굴림" pitchFamily="50" charset="-127"/>
              </a:defRPr>
            </a:lvl1pPr>
          </a:lstStyle>
          <a:p>
            <a:endParaRPr lang="en-US" altLang="ko-KR"/>
          </a:p>
        </p:txBody>
      </p:sp>
      <p:sp>
        <p:nvSpPr>
          <p:cNvPr id="94211" name="Rectangle 3"/>
          <p:cNvSpPr>
            <a:spLocks noGrp="1" noChangeArrowheads="1"/>
          </p:cNvSpPr>
          <p:nvPr>
            <p:ph type="dt" idx="1"/>
          </p:nvPr>
        </p:nvSpPr>
        <p:spPr bwMode="auto">
          <a:xfrm>
            <a:off x="3850522" y="0"/>
            <a:ext cx="2960546" cy="488895"/>
          </a:xfrm>
          <a:prstGeom prst="rect">
            <a:avLst/>
          </a:prstGeom>
          <a:noFill/>
          <a:ln w="9525">
            <a:noFill/>
            <a:miter lim="800000"/>
            <a:headEnd/>
            <a:tailEnd/>
          </a:ln>
          <a:effectLst/>
        </p:spPr>
        <p:txBody>
          <a:bodyPr vert="horz" wrap="square" lIns="90759" tIns="45380" rIns="90759" bIns="45380" numCol="1" anchor="t" anchorCtr="0" compatLnSpc="1">
            <a:prstTxWarp prst="textNoShape">
              <a:avLst/>
            </a:prstTxWarp>
          </a:bodyPr>
          <a:lstStyle>
            <a:lvl1pPr algn="r" defTabSz="907629">
              <a:lnSpc>
                <a:spcPct val="100000"/>
              </a:lnSpc>
              <a:spcBef>
                <a:spcPct val="0"/>
              </a:spcBef>
              <a:buClrTx/>
              <a:buSzTx/>
              <a:buFontTx/>
              <a:buNone/>
              <a:defRPr sz="1200" b="1">
                <a:latin typeface="Times New Roman" pitchFamily="18" charset="0"/>
                <a:ea typeface="굴림" pitchFamily="50" charset="-127"/>
              </a:defRPr>
            </a:lvl1pPr>
          </a:lstStyle>
          <a:p>
            <a:endParaRPr lang="en-US" altLang="ko-KR"/>
          </a:p>
        </p:txBody>
      </p:sp>
      <p:sp>
        <p:nvSpPr>
          <p:cNvPr id="94212" name="Rectangle 4"/>
          <p:cNvSpPr>
            <a:spLocks noGrp="1" noRot="1" noChangeAspect="1" noChangeArrowheads="1" noTextEdit="1"/>
          </p:cNvSpPr>
          <p:nvPr>
            <p:ph type="sldImg" idx="2"/>
          </p:nvPr>
        </p:nvSpPr>
        <p:spPr bwMode="auto">
          <a:xfrm>
            <a:off x="869950" y="733425"/>
            <a:ext cx="4999038" cy="3751263"/>
          </a:xfrm>
          <a:prstGeom prst="rect">
            <a:avLst/>
          </a:prstGeom>
          <a:noFill/>
          <a:ln w="9525">
            <a:solidFill>
              <a:srgbClr val="000000"/>
            </a:solidFill>
            <a:miter lim="800000"/>
            <a:headEnd/>
            <a:tailEnd/>
          </a:ln>
          <a:effectLst/>
        </p:spPr>
      </p:sp>
      <p:sp>
        <p:nvSpPr>
          <p:cNvPr id="94213" name="Rectangle 5"/>
          <p:cNvSpPr>
            <a:spLocks noGrp="1" noChangeArrowheads="1"/>
          </p:cNvSpPr>
          <p:nvPr>
            <p:ph type="body" sz="quarter" idx="3"/>
          </p:nvPr>
        </p:nvSpPr>
        <p:spPr bwMode="auto">
          <a:xfrm>
            <a:off x="888468" y="4730432"/>
            <a:ext cx="5034135" cy="4485149"/>
          </a:xfrm>
          <a:prstGeom prst="rect">
            <a:avLst/>
          </a:prstGeom>
          <a:noFill/>
          <a:ln w="9525">
            <a:noFill/>
            <a:miter lim="800000"/>
            <a:headEnd/>
            <a:tailEnd/>
          </a:ln>
          <a:effectLst/>
        </p:spPr>
        <p:txBody>
          <a:bodyPr vert="horz" wrap="square" lIns="90759" tIns="45380" rIns="90759" bIns="45380" numCol="1" anchor="t" anchorCtr="0" compatLnSpc="1">
            <a:prstTxWarp prst="textNoShape">
              <a:avLst/>
            </a:prstTxWarp>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94214" name="Rectangle 6"/>
          <p:cNvSpPr>
            <a:spLocks noGrp="1" noChangeArrowheads="1"/>
          </p:cNvSpPr>
          <p:nvPr>
            <p:ph type="ftr" sz="quarter" idx="4"/>
          </p:nvPr>
        </p:nvSpPr>
        <p:spPr bwMode="auto">
          <a:xfrm>
            <a:off x="0" y="9460861"/>
            <a:ext cx="2962054" cy="488895"/>
          </a:xfrm>
          <a:prstGeom prst="rect">
            <a:avLst/>
          </a:prstGeom>
          <a:noFill/>
          <a:ln w="9525">
            <a:noFill/>
            <a:miter lim="800000"/>
            <a:headEnd/>
            <a:tailEnd/>
          </a:ln>
          <a:effectLst/>
        </p:spPr>
        <p:txBody>
          <a:bodyPr vert="horz" wrap="square" lIns="90759" tIns="45380" rIns="90759" bIns="45380" numCol="1" anchor="b" anchorCtr="0" compatLnSpc="1">
            <a:prstTxWarp prst="textNoShape">
              <a:avLst/>
            </a:prstTxWarp>
          </a:bodyPr>
          <a:lstStyle>
            <a:lvl1pPr defTabSz="907629">
              <a:lnSpc>
                <a:spcPct val="100000"/>
              </a:lnSpc>
              <a:spcBef>
                <a:spcPct val="0"/>
              </a:spcBef>
              <a:buClrTx/>
              <a:buSzTx/>
              <a:buFontTx/>
              <a:buNone/>
              <a:defRPr sz="1200" b="1">
                <a:latin typeface="Times New Roman" pitchFamily="18" charset="0"/>
                <a:ea typeface="굴림" pitchFamily="50" charset="-127"/>
              </a:defRPr>
            </a:lvl1pPr>
          </a:lstStyle>
          <a:p>
            <a:endParaRPr lang="en-US" altLang="ko-KR"/>
          </a:p>
        </p:txBody>
      </p:sp>
      <p:sp>
        <p:nvSpPr>
          <p:cNvPr id="94215" name="Rectangle 7"/>
          <p:cNvSpPr>
            <a:spLocks noGrp="1" noChangeArrowheads="1"/>
          </p:cNvSpPr>
          <p:nvPr>
            <p:ph type="sldNum" sz="quarter" idx="5"/>
          </p:nvPr>
        </p:nvSpPr>
        <p:spPr bwMode="auto">
          <a:xfrm>
            <a:off x="3850522" y="9460861"/>
            <a:ext cx="2960546" cy="488895"/>
          </a:xfrm>
          <a:prstGeom prst="rect">
            <a:avLst/>
          </a:prstGeom>
          <a:noFill/>
          <a:ln w="9525">
            <a:noFill/>
            <a:miter lim="800000"/>
            <a:headEnd/>
            <a:tailEnd/>
          </a:ln>
          <a:effectLst/>
        </p:spPr>
        <p:txBody>
          <a:bodyPr vert="horz" wrap="square" lIns="90759" tIns="45380" rIns="90759" bIns="45380" numCol="1" anchor="b" anchorCtr="0" compatLnSpc="1">
            <a:prstTxWarp prst="textNoShape">
              <a:avLst/>
            </a:prstTxWarp>
          </a:bodyPr>
          <a:lstStyle>
            <a:lvl1pPr algn="r" defTabSz="907629">
              <a:lnSpc>
                <a:spcPct val="100000"/>
              </a:lnSpc>
              <a:spcBef>
                <a:spcPct val="0"/>
              </a:spcBef>
              <a:buClrTx/>
              <a:buSzTx/>
              <a:buFontTx/>
              <a:buNone/>
              <a:defRPr sz="1200" b="1">
                <a:latin typeface="Times New Roman" pitchFamily="18" charset="0"/>
                <a:ea typeface="굴림" pitchFamily="50" charset="-127"/>
              </a:defRPr>
            </a:lvl1pPr>
          </a:lstStyle>
          <a:p>
            <a:fld id="{D291D712-58E1-4FFA-8A47-8D821F11B45B}" type="slidenum">
              <a:rPr lang="en-US" altLang="ko-KR"/>
              <a:pPr/>
              <a:t>‹#›</a:t>
            </a:fld>
            <a:endParaRPr lang="en-US" altLang="ko-KR"/>
          </a:p>
        </p:txBody>
      </p:sp>
    </p:spTree>
    <p:extLst>
      <p:ext uri="{BB962C8B-B14F-4D97-AF65-F5344CB8AC3E}">
        <p14:creationId xmlns:p14="http://schemas.microsoft.com/office/powerpoint/2010/main" val="34614422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pitchFamily="34" charset="0"/>
        <a:ea typeface="+mn-ea"/>
        <a:cs typeface="Arial" pitchFamily="34" charset="0"/>
      </a:defRPr>
    </a:lvl1pPr>
    <a:lvl2pPr marL="457200" algn="l" rtl="0" fontAlgn="base">
      <a:spcBef>
        <a:spcPct val="30000"/>
      </a:spcBef>
      <a:spcAft>
        <a:spcPct val="0"/>
      </a:spcAft>
      <a:defRPr kumimoji="1" sz="1200" kern="1200">
        <a:solidFill>
          <a:schemeClr val="tx1"/>
        </a:solidFill>
        <a:latin typeface="Arial" pitchFamily="34" charset="0"/>
        <a:ea typeface="+mn-ea"/>
        <a:cs typeface="Arial" pitchFamily="34" charset="0"/>
      </a:defRPr>
    </a:lvl2pPr>
    <a:lvl3pPr marL="914400" algn="l" rtl="0" fontAlgn="base">
      <a:spcBef>
        <a:spcPct val="30000"/>
      </a:spcBef>
      <a:spcAft>
        <a:spcPct val="0"/>
      </a:spcAft>
      <a:defRPr kumimoji="1" sz="1200" kern="1200">
        <a:solidFill>
          <a:schemeClr val="tx1"/>
        </a:solidFill>
        <a:latin typeface="Arial" pitchFamily="34" charset="0"/>
        <a:ea typeface="+mn-ea"/>
        <a:cs typeface="Arial" pitchFamily="34" charset="0"/>
      </a:defRPr>
    </a:lvl3pPr>
    <a:lvl4pPr marL="1371600" algn="l" rtl="0" fontAlgn="base">
      <a:spcBef>
        <a:spcPct val="30000"/>
      </a:spcBef>
      <a:spcAft>
        <a:spcPct val="0"/>
      </a:spcAft>
      <a:defRPr kumimoji="1" sz="1200" kern="1200">
        <a:solidFill>
          <a:schemeClr val="tx1"/>
        </a:solidFill>
        <a:latin typeface="Arial" pitchFamily="34" charset="0"/>
        <a:ea typeface="+mn-ea"/>
        <a:cs typeface="Arial" pitchFamily="34" charset="0"/>
      </a:defRPr>
    </a:lvl4pPr>
    <a:lvl5pPr marL="1828800" algn="l" rtl="0" fontAlgn="base">
      <a:spcBef>
        <a:spcPct val="30000"/>
      </a:spcBef>
      <a:spcAft>
        <a:spcPct val="0"/>
      </a:spcAft>
      <a:defRPr kumimoji="1" sz="1200" kern="1200">
        <a:solidFill>
          <a:schemeClr val="tx1"/>
        </a:solidFill>
        <a:latin typeface="Arial" pitchFamily="34" charset="0"/>
        <a:ea typeface="+mn-ea"/>
        <a:cs typeface="Arial" pitchFamily="34" charset="0"/>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EBD7CE-4578-49B6-8172-DB1E95F2E709}" type="slidenum">
              <a:rPr lang="en-US" altLang="ko-KR"/>
              <a:pPr/>
              <a:t>1</a:t>
            </a:fld>
            <a:endParaRPr lang="en-US" altLang="ko-KR"/>
          </a:p>
        </p:txBody>
      </p:sp>
      <p:sp>
        <p:nvSpPr>
          <p:cNvPr id="1546242" name="Rectangle 2"/>
          <p:cNvSpPr>
            <a:spLocks noGrp="1" noRot="1" noChangeAspect="1" noChangeArrowheads="1"/>
          </p:cNvSpPr>
          <p:nvPr>
            <p:ph type="sldImg"/>
          </p:nvPr>
        </p:nvSpPr>
        <p:spPr bwMode="auto">
          <a:xfrm>
            <a:off x="869950" y="733425"/>
            <a:ext cx="4999038" cy="3751263"/>
          </a:xfrm>
          <a:prstGeom prst="rect">
            <a:avLst/>
          </a:prstGeom>
          <a:solidFill>
            <a:srgbClr val="FFFFFF"/>
          </a:solidFill>
          <a:ln>
            <a:solidFill>
              <a:srgbClr val="000000"/>
            </a:solidFill>
            <a:miter lim="800000"/>
            <a:headEnd/>
            <a:tailEnd/>
          </a:ln>
        </p:spPr>
      </p:sp>
      <p:sp>
        <p:nvSpPr>
          <p:cNvPr id="1546243" name="Rectangle 3"/>
          <p:cNvSpPr>
            <a:spLocks noGrp="1" noChangeArrowheads="1"/>
          </p:cNvSpPr>
          <p:nvPr>
            <p:ph type="body" idx="1"/>
          </p:nvPr>
        </p:nvSpPr>
        <p:spPr bwMode="auto">
          <a:xfrm>
            <a:off x="888468" y="4730432"/>
            <a:ext cx="5034135" cy="4485149"/>
          </a:xfrm>
          <a:prstGeom prst="rect">
            <a:avLst/>
          </a:prstGeom>
          <a:solidFill>
            <a:srgbClr val="FFFFFF"/>
          </a:solidFill>
          <a:ln>
            <a:solidFill>
              <a:srgbClr val="000000"/>
            </a:solidFill>
            <a:miter lim="800000"/>
            <a:headEnd/>
            <a:tailEnd/>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ko-KR" baseline="0" dirty="0" smtClean="0"/>
              <a:t>Good afternoon, my name is James Davis, from Virginia Tech. My advisor is Dr. </a:t>
            </a:r>
            <a:r>
              <a:rPr lang="en-US" altLang="ko-KR" baseline="0" dirty="0" err="1" smtClean="0"/>
              <a:t>Dongyoon</a:t>
            </a:r>
            <a:r>
              <a:rPr lang="en-US" altLang="ko-KR" baseline="0" dirty="0" smtClean="0"/>
              <a:t> Lee.</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ko-KR" baseline="0" dirty="0" smtClean="0"/>
              <a:t>Today I’m going to present work we did with </a:t>
            </a:r>
            <a:r>
              <a:rPr lang="en-US" altLang="ko-KR" baseline="0" dirty="0" err="1" smtClean="0"/>
              <a:t>Arun</a:t>
            </a:r>
            <a:r>
              <a:rPr lang="en-US" altLang="ko-KR" baseline="0" dirty="0" smtClean="0"/>
              <a:t> </a:t>
            </a:r>
            <a:r>
              <a:rPr lang="en-US" altLang="ko-KR" baseline="0" dirty="0" err="1" smtClean="0"/>
              <a:t>Thekumparampil</a:t>
            </a:r>
            <a:endParaRPr lang="en-US" altLang="ko-KR"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ko-KR" baseline="0" dirty="0" smtClean="0"/>
              <a:t>on </a:t>
            </a:r>
            <a:r>
              <a:rPr lang="en-US" altLang="ko-KR" b="1" baseline="0" dirty="0" smtClean="0"/>
              <a:t>fuzzing the Server-Side Event-Driven Architecture.</a:t>
            </a:r>
          </a:p>
        </p:txBody>
      </p:sp>
    </p:spTree>
    <p:extLst>
      <p:ext uri="{BB962C8B-B14F-4D97-AF65-F5344CB8AC3E}">
        <p14:creationId xmlns:p14="http://schemas.microsoft.com/office/powerpoint/2010/main" val="3189187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i="0" baseline="0" dirty="0" smtClean="0"/>
              <a:t>This illustration shows a snapshot of what an event-driven program might look like as it runs.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i="0" baseline="0" dirty="0" smtClean="0"/>
              <a:t>Two requests arrive, from an </a:t>
            </a:r>
            <a:r>
              <a:rPr lang="en-US" sz="1200" b="1" i="0" baseline="0" dirty="0" smtClean="0"/>
              <a:t>orange</a:t>
            </a:r>
            <a:r>
              <a:rPr lang="en-US" sz="1200" i="0" baseline="0" dirty="0" smtClean="0"/>
              <a:t> client and a </a:t>
            </a:r>
            <a:r>
              <a:rPr lang="en-US" sz="1200" b="1" i="0" baseline="0" dirty="0" smtClean="0"/>
              <a:t>red</a:t>
            </a:r>
            <a:r>
              <a:rPr lang="en-US" sz="1200" i="0" baseline="0" dirty="0" smtClean="0"/>
              <a:t> client.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i="0"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i="0" baseline="0" dirty="0" smtClean="0"/>
              <a:t>The </a:t>
            </a:r>
            <a:r>
              <a:rPr lang="en-US" sz="1200" b="1" i="0" baseline="0" dirty="0" smtClean="0"/>
              <a:t>orange callback </a:t>
            </a:r>
            <a:r>
              <a:rPr lang="en-US" sz="1200" b="0" i="0" baseline="0" dirty="0" smtClean="0"/>
              <a:t>starts working on a response</a:t>
            </a:r>
            <a:r>
              <a:rPr lang="en-US" sz="1200" i="0" baseline="0" dirty="0" smtClean="0"/>
              <a:t>, then yields to let another event happen.</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i="0" baseline="0" dirty="0" smtClean="0"/>
              <a:t>It defers the rest of its work with a timer, then returns a response to the user.</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i="0"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i="0" baseline="0" dirty="0" smtClean="0"/>
              <a:t>The </a:t>
            </a:r>
            <a:r>
              <a:rPr lang="en-US" sz="1200" b="1" i="0" baseline="0" dirty="0" smtClean="0"/>
              <a:t>red callback</a:t>
            </a:r>
            <a:r>
              <a:rPr lang="en-US" sz="1200" b="0" i="0" baseline="0" dirty="0" smtClean="0"/>
              <a:t> submits two asynchronous requests to the worker pool.</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baseline="0" dirty="0" smtClean="0"/>
              <a:t>When these requests complete, they are put in the “done queue”.</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baseline="0" dirty="0" smtClean="0"/>
              <a:t>Eventually the event loop sees pending “task done” events and invokes the corresponding callbacks.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aseline="0" dirty="0" smtClean="0"/>
              <a:t>The major difference in the EDA is the need to implement </a:t>
            </a:r>
            <a:r>
              <a:rPr lang="en-US" sz="1200" b="1" baseline="0" dirty="0" smtClean="0"/>
              <a:t>cooperative multi-tasking</a:t>
            </a:r>
            <a:r>
              <a:rPr lang="en-US" sz="1200" b="0" baseline="0" dirty="0" smtClean="0"/>
              <a:t>.</a:t>
            </a:r>
          </a:p>
          <a:p>
            <a:pPr marL="0" marR="0" indent="0" algn="l" defTabSz="914400" rtl="0" eaLnBrk="1" fontAlgn="base" latinLnBrk="0" hangingPunct="1">
              <a:lnSpc>
                <a:spcPct val="100000"/>
              </a:lnSpc>
              <a:spcBef>
                <a:spcPct val="30000"/>
              </a:spcBef>
              <a:spcAft>
                <a:spcPct val="0"/>
              </a:spcAft>
              <a:buClrTx/>
              <a:buSzTx/>
              <a:buFont typeface="+mj-lt"/>
              <a:buNone/>
              <a:tabLst/>
              <a:defRPr/>
            </a:pPr>
            <a:r>
              <a:rPr lang="en-US" sz="1200" baseline="0" dirty="0" smtClean="0"/>
              <a:t>Since only one user can have something executing on the event loop at a time</a:t>
            </a:r>
          </a:p>
          <a:p>
            <a:pPr marL="685800" marR="0" lvl="1" indent="-228600" algn="l" defTabSz="914400" rtl="0" eaLnBrk="1" fontAlgn="base" latinLnBrk="0" hangingPunct="1">
              <a:lnSpc>
                <a:spcPct val="100000"/>
              </a:lnSpc>
              <a:spcBef>
                <a:spcPct val="30000"/>
              </a:spcBef>
              <a:spcAft>
                <a:spcPct val="0"/>
              </a:spcAft>
              <a:buClrTx/>
              <a:buSzTx/>
              <a:buFont typeface="+mj-lt"/>
              <a:buAutoNum type="arabicPeriod"/>
              <a:tabLst/>
              <a:defRPr/>
            </a:pPr>
            <a:r>
              <a:rPr lang="en-US" sz="1200" baseline="0" dirty="0" smtClean="0"/>
              <a:t>The golden rule is “Don’t block the event loop”.</a:t>
            </a:r>
          </a:p>
          <a:p>
            <a:pPr marL="685800" marR="0" lvl="1" indent="-228600" algn="l" defTabSz="914400" rtl="0" eaLnBrk="1" fontAlgn="base" latinLnBrk="0" hangingPunct="1">
              <a:lnSpc>
                <a:spcPct val="100000"/>
              </a:lnSpc>
              <a:spcBef>
                <a:spcPct val="30000"/>
              </a:spcBef>
              <a:spcAft>
                <a:spcPct val="0"/>
              </a:spcAft>
              <a:buClrTx/>
              <a:buSzTx/>
              <a:buFont typeface="+mj-lt"/>
              <a:buAutoNum type="arabicPeriod"/>
              <a:tabLst/>
              <a:defRPr/>
            </a:pPr>
            <a:r>
              <a:rPr lang="en-US" sz="1200" baseline="0" dirty="0" smtClean="0"/>
              <a:t>Instead, offload I/O-bound tasks to the worker pool, and use the event loop to respond asynchronously once the I/O completes.</a:t>
            </a:r>
          </a:p>
          <a:p>
            <a:pPr marL="0" marR="0" lvl="0" indent="0" algn="l" defTabSz="914400" rtl="0" eaLnBrk="1" fontAlgn="base" latinLnBrk="0" hangingPunct="1">
              <a:lnSpc>
                <a:spcPct val="100000"/>
              </a:lnSpc>
              <a:spcBef>
                <a:spcPct val="30000"/>
              </a:spcBef>
              <a:spcAft>
                <a:spcPct val="0"/>
              </a:spcAft>
              <a:buClrTx/>
              <a:buSzTx/>
              <a:buFont typeface="+mj-lt"/>
              <a:buNone/>
              <a:tabLst/>
              <a:defRPr/>
            </a:pPr>
            <a:r>
              <a:rPr lang="en-US" sz="1200" baseline="0" dirty="0" smtClean="0"/>
              <a:t>This requires developers to partition the creation of responses into bite-sized chunks connected using “</a:t>
            </a:r>
            <a:r>
              <a:rPr lang="en-US" sz="1200" b="1" baseline="0" dirty="0" smtClean="0"/>
              <a:t>callback chains</a:t>
            </a:r>
            <a:r>
              <a:rPr lang="en-US" sz="1200" baseline="0" dirty="0" smtClean="0"/>
              <a:t>”.</a:t>
            </a:r>
          </a:p>
          <a:p>
            <a:pPr marL="0" marR="0" lvl="0" indent="0" algn="l" defTabSz="914400" rtl="0" eaLnBrk="1" fontAlgn="base" latinLnBrk="0" hangingPunct="1">
              <a:lnSpc>
                <a:spcPct val="100000"/>
              </a:lnSpc>
              <a:spcBef>
                <a:spcPct val="30000"/>
              </a:spcBef>
              <a:spcAft>
                <a:spcPct val="0"/>
              </a:spcAft>
              <a:buClrTx/>
              <a:buSzTx/>
              <a:buFont typeface="+mj-lt"/>
              <a:buNone/>
              <a:tabLst/>
              <a:defRPr/>
            </a:pPr>
            <a:r>
              <a:rPr lang="en-US" sz="1200" baseline="0" dirty="0" smtClean="0"/>
              <a:t>Developers must ensure their code correctly accounts for </a:t>
            </a:r>
          </a:p>
          <a:p>
            <a:pPr marL="228600" marR="0" lvl="0" indent="-228600" algn="l" defTabSz="914400" rtl="0" eaLnBrk="1" fontAlgn="base" latinLnBrk="0" hangingPunct="1">
              <a:lnSpc>
                <a:spcPct val="100000"/>
              </a:lnSpc>
              <a:spcBef>
                <a:spcPct val="30000"/>
              </a:spcBef>
              <a:spcAft>
                <a:spcPct val="0"/>
              </a:spcAft>
              <a:buClrTx/>
              <a:buSzTx/>
              <a:buFont typeface="+mj-lt"/>
              <a:buAutoNum type="arabicPeriod"/>
              <a:tabLst/>
              <a:defRPr/>
            </a:pPr>
            <a:r>
              <a:rPr lang="en-US" sz="1200" b="1" baseline="0" dirty="0" smtClean="0"/>
              <a:t>Atomicity</a:t>
            </a:r>
            <a:r>
              <a:rPr lang="en-US" sz="1200" b="0" baseline="0" dirty="0" smtClean="0"/>
              <a:t>:</a:t>
            </a:r>
            <a:r>
              <a:rPr lang="en-US" sz="1200" b="1" baseline="0" dirty="0" smtClean="0"/>
              <a:t> </a:t>
            </a:r>
            <a:r>
              <a:rPr lang="en-US" sz="1200" b="0" baseline="0" dirty="0" smtClean="0"/>
              <a:t>because other events can be interleaved</a:t>
            </a:r>
          </a:p>
          <a:p>
            <a:pPr marL="228600" marR="0" lvl="0" indent="-228600" algn="l" defTabSz="914400" rtl="0" eaLnBrk="1" fontAlgn="base" latinLnBrk="0" hangingPunct="1">
              <a:lnSpc>
                <a:spcPct val="100000"/>
              </a:lnSpc>
              <a:spcBef>
                <a:spcPct val="30000"/>
              </a:spcBef>
              <a:spcAft>
                <a:spcPct val="0"/>
              </a:spcAft>
              <a:buClrTx/>
              <a:buSzTx/>
              <a:buFont typeface="+mj-lt"/>
              <a:buAutoNum type="arabicPeriod"/>
              <a:tabLst/>
              <a:defRPr/>
            </a:pPr>
            <a:r>
              <a:rPr lang="en-US" sz="1200" b="1" baseline="0" dirty="0" smtClean="0"/>
              <a:t>Ordering</a:t>
            </a:r>
            <a:r>
              <a:rPr lang="en-US" sz="1200" b="0" baseline="0" dirty="0" smtClean="0"/>
              <a:t>: many possible orders for asynchronous operations</a:t>
            </a:r>
          </a:p>
          <a:p>
            <a:pPr marL="914400" marR="0" lvl="2" indent="0" algn="l" defTabSz="914400" rtl="0" eaLnBrk="1" fontAlgn="base" latinLnBrk="0" hangingPunct="1">
              <a:lnSpc>
                <a:spcPct val="100000"/>
              </a:lnSpc>
              <a:spcBef>
                <a:spcPct val="30000"/>
              </a:spcBef>
              <a:spcAft>
                <a:spcPct val="0"/>
              </a:spcAft>
              <a:buClrTx/>
              <a:buSzTx/>
              <a:buFont typeface="+mj-lt"/>
              <a:buNone/>
              <a:tabLst/>
              <a:defRPr/>
            </a:pPr>
            <a:endParaRPr lang="en-US" sz="1200"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aseline="0" dirty="0" smtClean="0"/>
              <a:t>If “atomicity” and “ordering” sound familiar, they should – these are the ingredients for race conditions.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aseline="0" dirty="0" smtClean="0"/>
              <a:t>These “evented race conditions” occur due to </a:t>
            </a:r>
            <a:r>
              <a:rPr lang="en-US" sz="1200" b="1" baseline="0" dirty="0" smtClean="0"/>
              <a:t>alternative </a:t>
            </a:r>
            <a:r>
              <a:rPr lang="en-US" sz="1200" b="1" i="0" baseline="0" dirty="0" smtClean="0"/>
              <a:t>event orderings</a:t>
            </a:r>
            <a:r>
              <a:rPr lang="en-US" sz="1200" i="0" baseline="0" dirty="0" smtClean="0"/>
              <a:t> rather than racing threads.</a:t>
            </a:r>
            <a:endParaRPr lang="en-US" sz="1200" i="1" baseline="0" dirty="0" smtClean="0"/>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11</a:t>
            </a:fld>
            <a:endParaRPr lang="en-US" altLang="ko-KR"/>
          </a:p>
        </p:txBody>
      </p:sp>
    </p:spTree>
    <p:extLst>
      <p:ext uri="{BB962C8B-B14F-4D97-AF65-F5344CB8AC3E}">
        <p14:creationId xmlns:p14="http://schemas.microsoft.com/office/powerpoint/2010/main" val="2497439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baseline="0" dirty="0" smtClean="0"/>
              <a:t>TIME </a:t>
            </a:r>
            <a:r>
              <a:rPr lang="en-US" sz="1200" b="0" baseline="0" dirty="0" smtClean="0"/>
              <a:t>6:00</a:t>
            </a:r>
            <a:endParaRPr lang="en-US" sz="1200" b="1" baseline="0" dirty="0" smtClean="0"/>
          </a:p>
          <a:p>
            <a:r>
              <a:rPr lang="en-US" sz="1200" baseline="0" dirty="0" smtClean="0"/>
              <a:t>What we don’t know, however, is “What do these race conditions </a:t>
            </a:r>
            <a:r>
              <a:rPr lang="en-US" sz="1200" b="1" i="1" baseline="0" dirty="0" smtClean="0"/>
              <a:t>actually look like</a:t>
            </a:r>
            <a:r>
              <a:rPr lang="en-US" sz="1200" baseline="0" dirty="0" smtClean="0"/>
              <a:t> in the server-side EDA?”</a:t>
            </a:r>
          </a:p>
          <a:p>
            <a:r>
              <a:rPr lang="en-US" sz="1200" baseline="0" dirty="0" smtClean="0"/>
              <a:t>EDA race conditions have been studied on the client side, e.g. client-side JavaScript, but not on the server side.</a:t>
            </a:r>
          </a:p>
          <a:p>
            <a:r>
              <a:rPr lang="en-US" sz="1200" baseline="0" dirty="0" smtClean="0"/>
              <a:t>To the best of our knowledge, this is the first bug study of its kind: server-side EDA programs.</a:t>
            </a:r>
          </a:p>
          <a:p>
            <a:endParaRPr lang="en-US" sz="1200" baseline="0" dirty="0" smtClean="0"/>
          </a:p>
          <a:p>
            <a:r>
              <a:rPr lang="en-US" dirty="0" smtClean="0"/>
              <a:t>I’ll first give you an example of an atomicity</a:t>
            </a:r>
            <a:r>
              <a:rPr lang="en-US" baseline="0" dirty="0" smtClean="0"/>
              <a:t> violation and of an ordering violation.</a:t>
            </a:r>
          </a:p>
          <a:p>
            <a:endParaRPr lang="en-US" sz="1200" baseline="0" dirty="0" smtClean="0"/>
          </a:p>
          <a:p>
            <a:r>
              <a:rPr lang="en-US" sz="1200" baseline="0" dirty="0" smtClean="0"/>
              <a:t>----------</a:t>
            </a:r>
          </a:p>
          <a:p>
            <a:endParaRPr lang="en-US" sz="1200" baseline="0" dirty="0" smtClean="0"/>
          </a:p>
          <a:p>
            <a:r>
              <a:rPr lang="en-US" sz="1200" baseline="0" dirty="0" smtClean="0"/>
              <a:t>Related: multithreaded programming bug studies (“Learning from our mistakes”), distributed concurrency studies (</a:t>
            </a:r>
            <a:r>
              <a:rPr lang="en-US" sz="1200" baseline="0" dirty="0" err="1" smtClean="0"/>
              <a:t>TaxDC</a:t>
            </a:r>
            <a:r>
              <a:rPr lang="en-US" sz="1200" baseline="0" dirty="0" smtClean="0"/>
              <a:t>), etc.</a:t>
            </a:r>
          </a:p>
          <a:p>
            <a:endParaRPr lang="en-US" sz="1200"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aseline="0" dirty="0" smtClean="0"/>
              <a:t>There have also been previous studies on client-side bugs in the EDA.</a:t>
            </a:r>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12</a:t>
            </a:fld>
            <a:endParaRPr lang="en-US" altLang="ko-KR"/>
          </a:p>
        </p:txBody>
      </p:sp>
    </p:spTree>
    <p:extLst>
      <p:ext uri="{BB962C8B-B14F-4D97-AF65-F5344CB8AC3E}">
        <p14:creationId xmlns:p14="http://schemas.microsoft.com/office/powerpoint/2010/main" val="2168536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AV occurs when the author intends two pieces</a:t>
            </a:r>
            <a:r>
              <a:rPr lang="en-US" baseline="0" dirty="0" smtClean="0"/>
              <a:t> of code to run without interruption but fails to enforce it.</a:t>
            </a:r>
          </a:p>
          <a:p>
            <a:r>
              <a:rPr lang="en-US" baseline="0" dirty="0" smtClean="0"/>
              <a:t>This is similar to failing to acquire a lock while in a critical section.</a:t>
            </a:r>
          </a:p>
          <a:p>
            <a:endParaRPr lang="en-US" dirty="0" smtClean="0"/>
          </a:p>
          <a:p>
            <a:r>
              <a:rPr lang="en-US" dirty="0" smtClean="0"/>
              <a:t>In this example,</a:t>
            </a:r>
            <a:r>
              <a:rPr lang="en-US" baseline="0" dirty="0" smtClean="0"/>
              <a:t> the developer’s goal is to assign a unique ID to each client based on the global NEXT_ID variable.</a:t>
            </a:r>
          </a:p>
          <a:p>
            <a:r>
              <a:rPr lang="en-US" baseline="0" dirty="0" smtClean="0"/>
              <a:t>When a client connects, the </a:t>
            </a:r>
            <a:r>
              <a:rPr lang="en-US" baseline="0" dirty="0" err="1" smtClean="0"/>
              <a:t>onConnect</a:t>
            </a:r>
            <a:r>
              <a:rPr lang="en-US" baseline="0" dirty="0" smtClean="0"/>
              <a:t> callback assigns it an ID.</a:t>
            </a:r>
          </a:p>
          <a:p>
            <a:r>
              <a:rPr lang="en-US" baseline="0" dirty="0" smtClean="0"/>
              <a:t>It then yields (to provide cooperative multitasking), incrementing NEXT_ID after a timeout.</a:t>
            </a:r>
          </a:p>
          <a:p>
            <a:r>
              <a:rPr lang="en-US" baseline="0" dirty="0" smtClean="0"/>
              <a:t>This means that the “read” and “increment” steps on NEXT_ID are not performed atomically.</a:t>
            </a:r>
          </a:p>
          <a:p>
            <a:endParaRPr lang="en-US" baseline="0" dirty="0" smtClean="0"/>
          </a:p>
          <a:p>
            <a:r>
              <a:rPr lang="en-US" baseline="0" dirty="0" smtClean="0"/>
              <a:t>In this illustration, orange and red have both connected.</a:t>
            </a:r>
          </a:p>
          <a:p>
            <a:r>
              <a:rPr lang="en-US" baseline="0" dirty="0" smtClean="0"/>
              <a:t>+ Orange callback runs </a:t>
            </a:r>
            <a:r>
              <a:rPr lang="en-US" baseline="0" dirty="0" err="1" smtClean="0"/>
              <a:t>onConnect</a:t>
            </a:r>
            <a:r>
              <a:rPr lang="en-US" baseline="0" dirty="0" smtClean="0"/>
              <a:t>, gets ID 0</a:t>
            </a:r>
          </a:p>
          <a:p>
            <a:r>
              <a:rPr lang="en-US" baseline="0" dirty="0" smtClean="0"/>
              <a:t>+ Red request runs </a:t>
            </a:r>
            <a:r>
              <a:rPr lang="en-US" baseline="0" dirty="0" err="1" smtClean="0"/>
              <a:t>onConnect</a:t>
            </a:r>
            <a:r>
              <a:rPr lang="en-US" baseline="0" dirty="0" smtClean="0"/>
              <a:t>, and also gets ID 0!</a:t>
            </a:r>
          </a:p>
          <a:p>
            <a:r>
              <a:rPr lang="en-US" baseline="0" dirty="0" smtClean="0"/>
              <a:t>+ Only then does the orange </a:t>
            </a:r>
            <a:r>
              <a:rPr lang="en-US" baseline="0" dirty="0" err="1" smtClean="0"/>
              <a:t>nextStep</a:t>
            </a:r>
            <a:r>
              <a:rPr lang="en-US" baseline="0" dirty="0" smtClean="0"/>
              <a:t> run to increment </a:t>
            </a:r>
            <a:r>
              <a:rPr lang="en-US" baseline="0" dirty="0" err="1" smtClean="0"/>
              <a:t>nextID</a:t>
            </a:r>
            <a:endParaRPr lang="en-US" baseline="0" dirty="0" smtClean="0"/>
          </a:p>
          <a:p>
            <a:r>
              <a:rPr lang="en-US" baseline="0" dirty="0" smtClean="0"/>
              <a:t>So, the orange and red clients got the same ID.</a:t>
            </a:r>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13</a:t>
            </a:fld>
            <a:endParaRPr lang="en-US" altLang="ko-KR"/>
          </a:p>
        </p:txBody>
      </p:sp>
    </p:spTree>
    <p:extLst>
      <p:ext uri="{BB962C8B-B14F-4D97-AF65-F5344CB8AC3E}">
        <p14:creationId xmlns:p14="http://schemas.microsoft.com/office/powerpoint/2010/main" val="2988310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OV occurs when operation A should always be executed before operation B, but this order is not enforced.</a:t>
            </a:r>
            <a:endParaRPr lang="en-US" baseline="0" dirty="0" smtClean="0"/>
          </a:p>
          <a:p>
            <a:r>
              <a:rPr lang="en-US" baseline="0" dirty="0" smtClean="0"/>
              <a:t>In this example, the code has a “done” flag to indicate when these two asynchronous “</a:t>
            </a:r>
            <a:r>
              <a:rPr lang="en-US" baseline="0" dirty="0" err="1" smtClean="0"/>
              <a:t>readFile</a:t>
            </a:r>
            <a:r>
              <a:rPr lang="en-US" baseline="0" dirty="0" smtClean="0"/>
              <a:t>” requests have finished.</a:t>
            </a:r>
          </a:p>
          <a:p>
            <a:r>
              <a:rPr lang="en-US" baseline="0" dirty="0" smtClean="0"/>
              <a:t>When each completes, it runs the </a:t>
            </a:r>
            <a:r>
              <a:rPr lang="en-US" baseline="0" dirty="0" err="1" smtClean="0"/>
              <a:t>afterRead</a:t>
            </a:r>
            <a:r>
              <a:rPr lang="en-US" baseline="0" dirty="0" smtClean="0"/>
              <a:t> callback.</a:t>
            </a:r>
          </a:p>
          <a:p>
            <a:endParaRPr lang="en-US" baseline="0" dirty="0" smtClean="0"/>
          </a:p>
          <a:p>
            <a:r>
              <a:rPr lang="en-US" baseline="0" dirty="0" smtClean="0"/>
              <a:t>Let’s walk through one possible execution.</a:t>
            </a:r>
          </a:p>
          <a:p>
            <a:r>
              <a:rPr lang="en-US" baseline="0" dirty="0" smtClean="0"/>
              <a:t>+ We start</a:t>
            </a:r>
          </a:p>
          <a:p>
            <a:r>
              <a:rPr lang="en-US" baseline="0" dirty="0" smtClean="0"/>
              <a:t>+ We asynchronously read each file in the worker pool</a:t>
            </a:r>
          </a:p>
          <a:p>
            <a:r>
              <a:rPr lang="en-US" baseline="0" dirty="0" smtClean="0"/>
              <a:t>+ If the read of the second file finishes first, we set the “done” flag too early!</a:t>
            </a:r>
          </a:p>
          <a:p>
            <a:r>
              <a:rPr lang="en-US" baseline="0" dirty="0" smtClean="0"/>
              <a:t>The code incorrectly enforces the ordering.</a:t>
            </a:r>
          </a:p>
          <a:p>
            <a:endParaRPr lang="en-US" baseline="0" dirty="0" smtClean="0"/>
          </a:p>
          <a:p>
            <a:r>
              <a:rPr lang="en-US" baseline="0" dirty="0" smtClean="0"/>
              <a:t>-------------</a:t>
            </a:r>
          </a:p>
          <a:p>
            <a:endParaRPr lang="en-US" baseline="0" dirty="0" smtClean="0"/>
          </a:p>
          <a:p>
            <a:r>
              <a:rPr lang="en-US" baseline="0" dirty="0" smtClean="0"/>
              <a:t>Using the task queue can lead to OVs.</a:t>
            </a:r>
          </a:p>
          <a:p>
            <a:r>
              <a:rPr lang="en-US" baseline="0" dirty="0" smtClean="0"/>
              <a:t>The more workers in the worker pool, the higher the probability that tasks will “leapfrog” each other.</a:t>
            </a:r>
          </a:p>
          <a:p>
            <a:r>
              <a:rPr lang="en-US" baseline="0" dirty="0" smtClean="0"/>
              <a:t>In principle, if there are at least two workers, any two independent tasks can occur in either order.</a:t>
            </a:r>
          </a:p>
          <a:p>
            <a:r>
              <a:rPr lang="en-US" baseline="0" dirty="0" smtClean="0"/>
              <a:t>Now, the order in which they complete affects the order in which they enter the worker pool’s “Done queue”,</a:t>
            </a:r>
          </a:p>
          <a:p>
            <a:r>
              <a:rPr lang="en-US" baseline="0" dirty="0" smtClean="0"/>
              <a:t>which in turn tells us the relative order in which their respective “done” callbacks will be executed by the event loop.</a:t>
            </a:r>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14</a:t>
            </a:fld>
            <a:endParaRPr lang="en-US" altLang="ko-KR"/>
          </a:p>
        </p:txBody>
      </p:sp>
    </p:spTree>
    <p:extLst>
      <p:ext uri="{BB962C8B-B14F-4D97-AF65-F5344CB8AC3E}">
        <p14:creationId xmlns:p14="http://schemas.microsoft.com/office/powerpoint/2010/main" val="1999645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Three big takeaways</a:t>
            </a:r>
          </a:p>
          <a:p>
            <a:pPr marL="228600" indent="-228600">
              <a:buAutoNum type="arabicPeriod"/>
            </a:pPr>
            <a:r>
              <a:rPr lang="en-US" dirty="0" smtClean="0"/>
              <a:t>The</a:t>
            </a:r>
            <a:r>
              <a:rPr lang="en-US" baseline="0" dirty="0" smtClean="0"/>
              <a:t> e</a:t>
            </a:r>
            <a:r>
              <a:rPr lang="en-US" dirty="0" smtClean="0"/>
              <a:t>vents involved in race conditions stem from diverse sources including network traffic, timers, and</a:t>
            </a:r>
            <a:r>
              <a:rPr lang="en-US" baseline="0" dirty="0" smtClean="0"/>
              <a:t> the relative timing of </a:t>
            </a:r>
            <a:r>
              <a:rPr lang="en-US" dirty="0" smtClean="0"/>
              <a:t>worker pool tasks.</a:t>
            </a:r>
          </a:p>
          <a:p>
            <a:pPr marL="0" indent="0">
              <a:buNone/>
            </a:pPr>
            <a:r>
              <a:rPr lang="en-US" dirty="0" smtClean="0">
                <a:sym typeface="Wingdings" panose="05000000000000000000" pitchFamily="2" charset="2"/>
              </a:rPr>
              <a:t> </a:t>
            </a:r>
            <a:r>
              <a:rPr lang="en-US" dirty="0" smtClean="0"/>
              <a:t>This means that tools that</a:t>
            </a:r>
            <a:r>
              <a:rPr lang="en-US" baseline="0" dirty="0" smtClean="0"/>
              <a:t> help trigger race conditions must span the entire Node.js framework, both the JavaScript and C++ components.</a:t>
            </a:r>
          </a:p>
          <a:p>
            <a:endParaRPr lang="en-US" dirty="0" smtClean="0"/>
          </a:p>
          <a:p>
            <a:r>
              <a:rPr lang="en-US" dirty="0" smtClean="0"/>
              <a:t>2. Race conditions are not only on shared memory,</a:t>
            </a:r>
            <a:r>
              <a:rPr lang="en-US" baseline="0" dirty="0" smtClean="0"/>
              <a:t> </a:t>
            </a:r>
            <a:r>
              <a:rPr lang="en-US" dirty="0" smtClean="0"/>
              <a:t>but also on system resources (e.g. queries to a database).</a:t>
            </a:r>
          </a:p>
          <a:p>
            <a:r>
              <a:rPr lang="en-US" dirty="0" smtClean="0">
                <a:sym typeface="Wingdings" panose="05000000000000000000" pitchFamily="2" charset="2"/>
              </a:rPr>
              <a:t> </a:t>
            </a:r>
            <a:r>
              <a:rPr lang="en-US" dirty="0" smtClean="0"/>
              <a:t>This</a:t>
            </a:r>
            <a:r>
              <a:rPr lang="en-US" baseline="0" dirty="0" smtClean="0"/>
              <a:t> is unlike the client-side setting, where most or all classes of accesses are well defined.</a:t>
            </a:r>
          </a:p>
          <a:p>
            <a:endParaRPr lang="en-US" dirty="0" smtClean="0"/>
          </a:p>
          <a:p>
            <a:r>
              <a:rPr lang="en-US" dirty="0" smtClean="0"/>
              <a:t>3. Race conditions may result in severe consequences including server crashes and inconsistent database states.</a:t>
            </a:r>
          </a:p>
          <a:p>
            <a:pPr marL="171450" indent="-171450">
              <a:buFont typeface="Wingdings" panose="05000000000000000000" pitchFamily="2" charset="2"/>
              <a:buChar char="à"/>
            </a:pPr>
            <a:r>
              <a:rPr lang="en-US" baseline="0" dirty="0" smtClean="0"/>
              <a:t>While this is not particularly surprising on the server-side</a:t>
            </a:r>
          </a:p>
          <a:p>
            <a:pPr marL="0" indent="0">
              <a:buFont typeface="Wingdings" panose="05000000000000000000" pitchFamily="2" charset="2"/>
              <a:buNone/>
            </a:pPr>
            <a:r>
              <a:rPr lang="en-US" baseline="0" dirty="0" smtClean="0"/>
              <a:t>   - This is much worse than previous major uses of the EDA, which were on the client side.</a:t>
            </a:r>
          </a:p>
          <a:p>
            <a:pPr marL="0" indent="0">
              <a:buFont typeface="Wingdings" panose="05000000000000000000" pitchFamily="2" charset="2"/>
              <a:buNone/>
            </a:pPr>
            <a:r>
              <a:rPr lang="en-US" baseline="0" dirty="0" smtClean="0"/>
              <a:t>   - Raises the stakes for the EDA community: can they make their code reliable enough for the server side?</a:t>
            </a:r>
          </a:p>
          <a:p>
            <a:pPr marL="0" indent="0">
              <a:buFont typeface="Wingdings" panose="05000000000000000000" pitchFamily="2" charset="2"/>
              <a:buNone/>
            </a:pPr>
            <a:endParaRPr lang="en-US" baseline="0" dirty="0" smtClean="0"/>
          </a:p>
          <a:p>
            <a:pPr marL="0" indent="0">
              <a:buFont typeface="Wingdings" panose="05000000000000000000" pitchFamily="2" charset="2"/>
              <a:buNone/>
            </a:pPr>
            <a:r>
              <a:rPr lang="en-US" baseline="0" dirty="0" smtClean="0"/>
              <a:t>More on the bug study in the paper.</a:t>
            </a:r>
          </a:p>
          <a:p>
            <a:pPr marL="0" indent="0">
              <a:buFont typeface="Wingdings" panose="05000000000000000000" pitchFamily="2" charset="2"/>
              <a:buNone/>
            </a:pPr>
            <a:endParaRPr lang="en-US" baseline="0" dirty="0" smtClean="0"/>
          </a:p>
          <a:p>
            <a:pPr lvl="0"/>
            <a:r>
              <a:rPr lang="en-US" b="1" baseline="0" dirty="0" smtClean="0"/>
              <a:t>Unfortunately</a:t>
            </a:r>
            <a:r>
              <a:rPr lang="en-US" b="0" baseline="0" dirty="0" smtClean="0"/>
              <a:t>, the Node.js community (and the server-side EDA community in general) is lacking tools to help them trigger these and other bugs, which brings us to the second research question.</a:t>
            </a:r>
          </a:p>
          <a:p>
            <a:pPr lvl="0"/>
            <a:endParaRPr lang="en-US" b="0" baseline="0" dirty="0" smtClean="0"/>
          </a:p>
          <a:p>
            <a:pPr lvl="0"/>
            <a:r>
              <a:rPr lang="en-US" b="0" baseline="0" dirty="0" smtClean="0"/>
              <a:t>-------</a:t>
            </a:r>
          </a:p>
          <a:p>
            <a:pPr lvl="0"/>
            <a:endParaRPr lang="en-US" b="0" baseline="0" dirty="0" smtClean="0"/>
          </a:p>
          <a:p>
            <a:pPr lvl="0"/>
            <a:r>
              <a:rPr lang="en-US" baseline="0" dirty="0" smtClean="0"/>
              <a:t>&gt; on the client side, a crash affects one person, and they can easily reload the webpage.</a:t>
            </a:r>
          </a:p>
          <a:p>
            <a:pPr marL="0" indent="0">
              <a:buFont typeface="Wingdings" panose="05000000000000000000" pitchFamily="2" charset="2"/>
              <a:buNone/>
            </a:pPr>
            <a:r>
              <a:rPr lang="en-US" baseline="0" dirty="0" smtClean="0"/>
              <a:t>&gt; here, a failure can affect every user of the service, not just one.</a:t>
            </a:r>
          </a:p>
          <a:p>
            <a:pPr marL="0" indent="0">
              <a:buFont typeface="Wingdings" panose="05000000000000000000" pitchFamily="2" charset="2"/>
              <a:buNone/>
            </a:pPr>
            <a:r>
              <a:rPr lang="en-US" baseline="0" dirty="0" smtClean="0"/>
              <a:t>   - In other words, “full stack JavaScript” raises the stakes for the EDA – and JavaScript – community.</a:t>
            </a:r>
          </a:p>
          <a:p>
            <a:pPr lvl="0"/>
            <a:endParaRPr lang="en-US" b="1" baseline="0" dirty="0" smtClean="0"/>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15</a:t>
            </a:fld>
            <a:endParaRPr lang="en-US" altLang="ko-KR"/>
          </a:p>
        </p:txBody>
      </p:sp>
    </p:spTree>
    <p:extLst>
      <p:ext uri="{BB962C8B-B14F-4D97-AF65-F5344CB8AC3E}">
        <p14:creationId xmlns:p14="http://schemas.microsoft.com/office/powerpoint/2010/main" val="121729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baseline="0" dirty="0" smtClean="0"/>
              <a:t>TIME </a:t>
            </a:r>
            <a:r>
              <a:rPr lang="en-US" sz="1200" b="0" baseline="0" dirty="0" smtClean="0"/>
              <a:t>10:00</a:t>
            </a:r>
            <a:endParaRPr lang="en-US" sz="1200" b="1" baseline="0" dirty="0" smtClean="0"/>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16</a:t>
            </a:fld>
            <a:endParaRPr lang="en-US" altLang="ko-KR"/>
          </a:p>
        </p:txBody>
      </p:sp>
    </p:spTree>
    <p:extLst>
      <p:ext uri="{BB962C8B-B14F-4D97-AF65-F5344CB8AC3E}">
        <p14:creationId xmlns:p14="http://schemas.microsoft.com/office/powerpoint/2010/main" val="2894744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smtClean="0"/>
              <a:t>Server-side EDA applications encounter thousands or millions of events just while running a test suite.</a:t>
            </a:r>
          </a:p>
          <a:p>
            <a:r>
              <a:rPr lang="en-US" sz="1200" baseline="0" dirty="0" smtClean="0"/>
              <a:t>This introduces a problem of scale: we don’t have enough time to explore all possible schedules.</a:t>
            </a:r>
          </a:p>
          <a:p>
            <a:endParaRPr lang="en-US" sz="1200" baseline="0" dirty="0" smtClean="0"/>
          </a:p>
          <a:p>
            <a:r>
              <a:rPr lang="en-US" sz="1200" baseline="0" dirty="0" smtClean="0"/>
              <a:t>So, let’s review the ingredients for a race condition:</a:t>
            </a:r>
          </a:p>
          <a:p>
            <a:pPr marL="171450" indent="-171450">
              <a:buFont typeface="Arial" panose="020B0604020202020204" pitchFamily="34" charset="0"/>
              <a:buChar char="•"/>
            </a:pPr>
            <a:r>
              <a:rPr lang="en-US" sz="1200" baseline="0" dirty="0" smtClean="0"/>
              <a:t>Race conditions arise because of non-determinism in the system.</a:t>
            </a:r>
          </a:p>
          <a:p>
            <a:pPr marL="171450" indent="-171450">
              <a:buFont typeface="Arial" panose="020B0604020202020204" pitchFamily="34" charset="0"/>
              <a:buChar char="•"/>
            </a:pPr>
            <a:r>
              <a:rPr lang="en-US" sz="1200" baseline="0" dirty="0" smtClean="0"/>
              <a:t>Non-determinism results in multiple possible schedules, one or more of which might be buggy.</a:t>
            </a:r>
          </a:p>
          <a:p>
            <a:pPr marL="171450" indent="-171450">
              <a:buFont typeface="Arial" panose="020B0604020202020204" pitchFamily="34" charset="0"/>
              <a:buChar char="•"/>
            </a:pPr>
            <a:r>
              <a:rPr lang="en-US" sz="1200" baseline="0" dirty="0" smtClean="0">
                <a:sym typeface="Wingdings" panose="05000000000000000000" pitchFamily="2" charset="2"/>
              </a:rPr>
              <a:t> If we can </a:t>
            </a:r>
            <a:r>
              <a:rPr lang="en-US" sz="1200" b="1" baseline="0" dirty="0" smtClean="0">
                <a:sym typeface="Wingdings" panose="05000000000000000000" pitchFamily="2" charset="2"/>
              </a:rPr>
              <a:t>e</a:t>
            </a:r>
            <a:r>
              <a:rPr lang="en-US" sz="1200" b="1" baseline="0" dirty="0" smtClean="0"/>
              <a:t>xplore</a:t>
            </a:r>
            <a:r>
              <a:rPr lang="en-US" sz="1200" baseline="0" dirty="0" smtClean="0"/>
              <a:t> more schedules, we’ll </a:t>
            </a:r>
            <a:r>
              <a:rPr lang="en-US" sz="1200" b="1" baseline="0" dirty="0" smtClean="0"/>
              <a:t>expose</a:t>
            </a:r>
            <a:r>
              <a:rPr lang="en-US" sz="1200" baseline="0" dirty="0" smtClean="0"/>
              <a:t> more race conditions.</a:t>
            </a:r>
          </a:p>
          <a:p>
            <a:endParaRPr lang="en-US" sz="1200" baseline="0" dirty="0" smtClean="0"/>
          </a:p>
          <a:p>
            <a:r>
              <a:rPr lang="en-US" sz="1200" baseline="0" dirty="0" smtClean="0"/>
              <a:t>+</a:t>
            </a:r>
          </a:p>
          <a:p>
            <a:r>
              <a:rPr lang="en-US" sz="1200" baseline="0" dirty="0" smtClean="0"/>
              <a:t>Inspired by the success of similar approaches in the multi-threaded software community, we decided to try a simple idea:</a:t>
            </a:r>
          </a:p>
          <a:p>
            <a:r>
              <a:rPr lang="en-US" sz="1200" b="1" i="0" u="none" baseline="0" dirty="0" smtClean="0">
                <a:sym typeface="Wingdings" panose="05000000000000000000" pitchFamily="2" charset="2"/>
              </a:rPr>
              <a:t>Force the application onto new schedules by r</a:t>
            </a:r>
            <a:r>
              <a:rPr lang="en-US" sz="1200" b="1" i="0" u="none" baseline="0" dirty="0" smtClean="0"/>
              <a:t>andomly perturbing each run of the application.</a:t>
            </a:r>
          </a:p>
          <a:p>
            <a:endParaRPr lang="en-US" sz="1200" baseline="0" dirty="0" smtClean="0"/>
          </a:p>
          <a:p>
            <a:pPr marL="0" indent="0">
              <a:buFont typeface="Arial" panose="020B0604020202020204" pitchFamily="34" charset="0"/>
              <a:buNone/>
            </a:pPr>
            <a:r>
              <a:rPr lang="en-US" sz="1200" baseline="0" dirty="0" smtClean="0"/>
              <a:t>This “schedule fuzzing” approach has been explored in the multi-threaded setting, but we are not aware of work that has tried it in the EDA.</a:t>
            </a:r>
          </a:p>
          <a:p>
            <a:pPr marL="0" indent="0">
              <a:buFont typeface="Arial" panose="020B0604020202020204" pitchFamily="34" charset="0"/>
              <a:buNone/>
            </a:pPr>
            <a:endParaRPr lang="en-US" sz="1200" baseline="0" dirty="0" smtClean="0"/>
          </a:p>
          <a:p>
            <a:pPr marL="0" indent="0">
              <a:buFont typeface="Arial" panose="020B0604020202020204" pitchFamily="34" charset="0"/>
              <a:buNone/>
            </a:pPr>
            <a:r>
              <a:rPr lang="en-US" sz="1200" baseline="0" dirty="0" smtClean="0"/>
              <a:t>-------</a:t>
            </a:r>
          </a:p>
          <a:p>
            <a:pPr marL="0" marR="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endParaRPr lang="en-US" sz="1200" baseline="0" dirty="0" smtClean="0"/>
          </a:p>
          <a:p>
            <a:r>
              <a:rPr lang="en-US" sz="1200" baseline="0" dirty="0" smtClean="0"/>
              <a:t>Catching concurrency errors on the server-side is hard for two reasons.</a:t>
            </a:r>
          </a:p>
          <a:p>
            <a:r>
              <a:rPr lang="en-US" sz="1200" baseline="0" dirty="0" smtClean="0"/>
              <a:t>1. There are thousands or millions of events, making a search for races expensive and prone to false positives.</a:t>
            </a:r>
          </a:p>
          <a:p>
            <a:r>
              <a:rPr lang="en-US" sz="1200" baseline="0" dirty="0" smtClean="0"/>
              <a:t>2. It’s hard to label accesses as racy in the “open system” – not just memory races, but also on external systems.</a:t>
            </a:r>
          </a:p>
          <a:p>
            <a:pPr marL="0" marR="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endParaRPr lang="en-US" sz="1200" baseline="0" dirty="0" smtClean="0"/>
          </a:p>
          <a:p>
            <a:pPr marL="0" marR="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sz="1200" b="1" baseline="0" dirty="0" smtClean="0"/>
              <a:t>Fuzzing</a:t>
            </a:r>
          </a:p>
          <a:p>
            <a:pPr marL="0" marR="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sz="1200" baseline="0" dirty="0" smtClean="0"/>
              <a:t>While random schedule exploration offers no concrete guarantee of schedule coverage, it </a:t>
            </a:r>
            <a:r>
              <a:rPr lang="en-US" sz="1200" i="1" baseline="0" dirty="0" smtClean="0"/>
              <a:t>does</a:t>
            </a:r>
            <a:r>
              <a:rPr lang="en-US" sz="1200" baseline="0" dirty="0" smtClean="0"/>
              <a:t> let you try a lot of different schedules and see if any of them cause a crash.</a:t>
            </a:r>
          </a:p>
          <a:p>
            <a:pPr marL="0" marR="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sz="1200" baseline="0" dirty="0" smtClean="0"/>
              <a:t>This approach is also known as “schedule fuzzing”.</a:t>
            </a:r>
          </a:p>
          <a:p>
            <a:pPr marL="0" marR="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endParaRPr lang="en-US" sz="1200" baseline="0" dirty="0" smtClean="0"/>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17</a:t>
            </a:fld>
            <a:endParaRPr lang="en-US" altLang="ko-KR"/>
          </a:p>
        </p:txBody>
      </p:sp>
    </p:spTree>
    <p:extLst>
      <p:ext uri="{BB962C8B-B14F-4D97-AF65-F5344CB8AC3E}">
        <p14:creationId xmlns:p14="http://schemas.microsoft.com/office/powerpoint/2010/main" val="768782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i="0" baseline="0" dirty="0" smtClean="0"/>
              <a:t>This is the original Node.js architecture.</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i="0" baseline="0" dirty="0" smtClean="0"/>
              <a:t>The non-determinism here arrives from two major sources: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i="0" baseline="0" dirty="0" smtClean="0"/>
          </a:p>
          <a:p>
            <a:pPr marL="228600" marR="0" lvl="0" indent="-228600" algn="l" defTabSz="914400" rtl="0" eaLnBrk="1" fontAlgn="base" latinLnBrk="0" hangingPunct="1">
              <a:lnSpc>
                <a:spcPct val="100000"/>
              </a:lnSpc>
              <a:spcBef>
                <a:spcPct val="30000"/>
              </a:spcBef>
              <a:spcAft>
                <a:spcPct val="0"/>
              </a:spcAft>
              <a:buClrTx/>
              <a:buSzTx/>
              <a:buFont typeface="+mj-lt"/>
              <a:buAutoNum type="arabicPeriod"/>
              <a:tabLst/>
              <a:defRPr/>
            </a:pPr>
            <a:r>
              <a:rPr lang="en-US" sz="1200" i="0" baseline="0" dirty="0" smtClean="0"/>
              <a:t>The order in which </a:t>
            </a:r>
            <a:r>
              <a:rPr lang="en-US" sz="1200" b="1" i="0" baseline="0" dirty="0" smtClean="0"/>
              <a:t>external e</a:t>
            </a:r>
            <a:r>
              <a:rPr lang="en-US" b="1" i="0" baseline="0" dirty="0" smtClean="0"/>
              <a:t>vents</a:t>
            </a:r>
            <a:r>
              <a:rPr lang="en-US" i="1" baseline="0" dirty="0" smtClean="0"/>
              <a:t> </a:t>
            </a:r>
            <a:r>
              <a:rPr lang="en-US" b="1" i="0" baseline="0" dirty="0" smtClean="0"/>
              <a:t>arrive</a:t>
            </a:r>
            <a:r>
              <a:rPr lang="en-US" b="0" i="0" baseline="0" dirty="0" smtClean="0"/>
              <a:t>.</a:t>
            </a:r>
            <a:endParaRPr lang="en-US" b="1" i="0" baseline="0" dirty="0" smtClean="0"/>
          </a:p>
          <a:p>
            <a:pPr marL="457200" lvl="1" indent="0">
              <a:buFont typeface="+mj-lt"/>
              <a:buNone/>
            </a:pPr>
            <a:r>
              <a:rPr lang="en-US" i="0" baseline="0" dirty="0" smtClean="0"/>
              <a:t>The arrival order of </a:t>
            </a:r>
            <a:r>
              <a:rPr lang="en-US" i="0" baseline="0" dirty="0" err="1" smtClean="0"/>
              <a:t>Request_A</a:t>
            </a:r>
            <a:r>
              <a:rPr lang="en-US" i="0" baseline="0" dirty="0" smtClean="0"/>
              <a:t> and </a:t>
            </a:r>
            <a:r>
              <a:rPr lang="en-US" i="0" baseline="0" dirty="0" err="1" smtClean="0"/>
              <a:t>Request_B</a:t>
            </a:r>
            <a:r>
              <a:rPr lang="en-US" i="0" baseline="0" dirty="0" smtClean="0"/>
              <a:t> affects the order in which their callbacks execute</a:t>
            </a:r>
          </a:p>
          <a:p>
            <a:pPr marL="228600" lvl="0" indent="-228600">
              <a:buFont typeface="+mj-lt"/>
              <a:buAutoNum type="arabicPeriod"/>
            </a:pPr>
            <a:r>
              <a:rPr lang="en-US" i="0" baseline="0" dirty="0" smtClean="0"/>
              <a:t>The order in which “</a:t>
            </a:r>
            <a:r>
              <a:rPr lang="en-US" b="1" i="0" baseline="0" dirty="0" smtClean="0"/>
              <a:t>internal events</a:t>
            </a:r>
            <a:r>
              <a:rPr lang="en-US" b="0" i="0" baseline="0" dirty="0" smtClean="0"/>
              <a:t>”</a:t>
            </a:r>
            <a:r>
              <a:rPr lang="en-US" b="1" i="0" baseline="0" dirty="0" smtClean="0"/>
              <a:t> </a:t>
            </a:r>
            <a:r>
              <a:rPr lang="en-US" i="0" baseline="0" dirty="0" smtClean="0"/>
              <a:t>are </a:t>
            </a:r>
            <a:r>
              <a:rPr lang="en-US" b="1" i="0" baseline="0" dirty="0" smtClean="0"/>
              <a:t>processed</a:t>
            </a:r>
            <a:r>
              <a:rPr lang="en-US" b="0" i="0" baseline="0" dirty="0" smtClean="0"/>
              <a:t>.</a:t>
            </a:r>
            <a:endParaRPr lang="en-US" i="0" baseline="0" dirty="0" smtClean="0"/>
          </a:p>
          <a:p>
            <a:pPr marL="457200" lvl="1" indent="0">
              <a:buFont typeface="+mj-lt"/>
              <a:buNone/>
            </a:pPr>
            <a:r>
              <a:rPr lang="en-US" i="0" baseline="0" dirty="0" smtClean="0"/>
              <a:t>These internal events are the result of partitioning algorithms into multiple steps to achieve cooperative multi-tasking.</a:t>
            </a:r>
          </a:p>
          <a:p>
            <a:pPr marL="0" lvl="0" indent="0">
              <a:buFont typeface="Arial" panose="020B0604020202020204" pitchFamily="34" charset="0"/>
              <a:buNone/>
            </a:pPr>
            <a:endParaRPr lang="en-US" i="1" baseline="0" dirty="0" smtClean="0"/>
          </a:p>
          <a:p>
            <a:pPr marL="0" lvl="0" indent="0">
              <a:buFont typeface="Arial" panose="020B0604020202020204" pitchFamily="34" charset="0"/>
              <a:buNone/>
            </a:pPr>
            <a:r>
              <a:rPr lang="en-US" i="0" baseline="0" dirty="0" smtClean="0"/>
              <a:t>So, next I’ll show you what changes we made to control this non-determinism.</a:t>
            </a:r>
          </a:p>
          <a:p>
            <a:pPr marL="0" lvl="0" indent="0">
              <a:buFont typeface="Arial" panose="020B0604020202020204" pitchFamily="34" charset="0"/>
              <a:buNone/>
            </a:pPr>
            <a:endParaRPr lang="en-US" i="0" baseline="0" dirty="0" smtClean="0"/>
          </a:p>
          <a:p>
            <a:pPr marL="0" lvl="0" indent="0">
              <a:buFont typeface="Arial" panose="020B0604020202020204" pitchFamily="34" charset="0"/>
              <a:buNone/>
            </a:pPr>
            <a:r>
              <a:rPr lang="en-US" i="0" baseline="0" dirty="0" smtClean="0"/>
              <a:t>----------</a:t>
            </a:r>
          </a:p>
          <a:p>
            <a:pPr marL="0" lvl="0" indent="0">
              <a:buFont typeface="Arial" panose="020B0604020202020204" pitchFamily="34" charset="0"/>
              <a:buNone/>
            </a:pPr>
            <a:endParaRPr lang="en-US" i="0" baseline="0" dirty="0" smtClean="0"/>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baseline="0" dirty="0" smtClean="0"/>
              <a:t>In the OTPCA, the schedule is almost completely determined by the (non-deterministic) thread schedules.</a:t>
            </a:r>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18</a:t>
            </a:fld>
            <a:endParaRPr lang="en-US" altLang="ko-KR"/>
          </a:p>
        </p:txBody>
      </p:sp>
    </p:spTree>
    <p:extLst>
      <p:ext uri="{BB962C8B-B14F-4D97-AF65-F5344CB8AC3E}">
        <p14:creationId xmlns:p14="http://schemas.microsoft.com/office/powerpoint/2010/main" val="541940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First of</a:t>
            </a:r>
            <a:r>
              <a:rPr lang="en-US" baseline="0" dirty="0" smtClean="0"/>
              <a:t> all, we added </a:t>
            </a:r>
            <a:r>
              <a:rPr lang="en-US" dirty="0" smtClean="0"/>
              <a:t>a scheduler that will</a:t>
            </a:r>
            <a:r>
              <a:rPr lang="en-US" baseline="0" dirty="0" smtClean="0"/>
              <a:t> choose which event to handle next.</a:t>
            </a:r>
            <a:endParaRPr lang="en-US" dirty="0"/>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19</a:t>
            </a:fld>
            <a:endParaRPr lang="en-US" altLang="ko-KR"/>
          </a:p>
        </p:txBody>
      </p:sp>
    </p:spTree>
    <p:extLst>
      <p:ext uri="{BB962C8B-B14F-4D97-AF65-F5344CB8AC3E}">
        <p14:creationId xmlns:p14="http://schemas.microsoft.com/office/powerpoint/2010/main" val="341280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We also</a:t>
            </a:r>
            <a:r>
              <a:rPr lang="en-US" baseline="0" dirty="0" smtClean="0"/>
              <a:t> identified places to add scheduler hooks, for example:</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 - before the event loop chooses an event from the event queue</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 - before a worker selects a task from the task queue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Using these</a:t>
            </a:r>
            <a:r>
              <a:rPr lang="en-US" baseline="0" dirty="0" smtClean="0"/>
              <a:t> hooks, these threads can query the scheduler to determine which pending event or task it should handle next.</a:t>
            </a:r>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20</a:t>
            </a:fld>
            <a:endParaRPr lang="en-US" altLang="ko-KR"/>
          </a:p>
        </p:txBody>
      </p:sp>
    </p:spTree>
    <p:extLst>
      <p:ext uri="{BB962C8B-B14F-4D97-AF65-F5344CB8AC3E}">
        <p14:creationId xmlns:p14="http://schemas.microsoft.com/office/powerpoint/2010/main" val="3551059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base" latinLnBrk="0" hangingPunct="1">
              <a:lnSpc>
                <a:spcPct val="100000"/>
              </a:lnSpc>
              <a:spcBef>
                <a:spcPct val="30000"/>
              </a:spcBef>
              <a:spcAft>
                <a:spcPct val="0"/>
              </a:spcAft>
              <a:buClrTx/>
              <a:buSzTx/>
              <a:buFontTx/>
              <a:buAutoNum type="arabicPeriod"/>
              <a:tabLst/>
              <a:defRPr/>
            </a:pPr>
            <a:r>
              <a:rPr lang="en-US" baseline="0" dirty="0" smtClean="0"/>
              <a:t>Concurrency bug study: to the best of our knowledge, the first</a:t>
            </a:r>
            <a:r>
              <a:rPr lang="en-US" dirty="0" smtClean="0"/>
              <a:t> of server-side event-driven programs</a:t>
            </a:r>
          </a:p>
          <a:p>
            <a:pPr marL="685800" marR="0" lvl="1" indent="-228600" algn="l" defTabSz="914400" rtl="0" eaLnBrk="1" fontAlgn="base" latinLnBrk="0" hangingPunct="1">
              <a:lnSpc>
                <a:spcPct val="100000"/>
              </a:lnSpc>
              <a:spcBef>
                <a:spcPct val="30000"/>
              </a:spcBef>
              <a:spcAft>
                <a:spcPct val="0"/>
              </a:spcAft>
              <a:buClrTx/>
              <a:buSzTx/>
              <a:buFontTx/>
              <a:buAutoNum type="arabicPeriod"/>
              <a:tabLst/>
              <a:defRPr/>
            </a:pPr>
            <a:r>
              <a:rPr lang="en-US" dirty="0" smtClean="0"/>
              <a:t>Our findings</a:t>
            </a:r>
            <a:r>
              <a:rPr lang="en-US" baseline="0" dirty="0" smtClean="0"/>
              <a:t> informed the development of our test tool, Node.fz, and should also guide future test tools for the server-side EDA.</a:t>
            </a:r>
            <a:endParaRPr lang="en-US" dirty="0" smtClean="0"/>
          </a:p>
          <a:p>
            <a:pPr marL="228600" marR="0" lvl="0" indent="-228600" algn="l" defTabSz="914400" rtl="0" eaLnBrk="1" fontAlgn="base" latinLnBrk="0" hangingPunct="1">
              <a:lnSpc>
                <a:spcPct val="100000"/>
              </a:lnSpc>
              <a:spcBef>
                <a:spcPct val="30000"/>
              </a:spcBef>
              <a:spcAft>
                <a:spcPct val="0"/>
              </a:spcAft>
              <a:buClrTx/>
              <a:buSzTx/>
              <a:buFontTx/>
              <a:buAutoNum type="arabicPeriod"/>
              <a:tabLst/>
              <a:defRPr/>
            </a:pPr>
            <a:r>
              <a:rPr lang="en-US" baseline="0" dirty="0" smtClean="0"/>
              <a:t>Node.fz: The first concurrency fuzz testing tool tailored to server-side event-driven applications</a:t>
            </a:r>
          </a:p>
          <a:p>
            <a:pPr marL="685800" marR="0" lvl="1" indent="-228600" algn="l" defTabSz="914400" rtl="0" eaLnBrk="1" fontAlgn="base" latinLnBrk="0" hangingPunct="1">
              <a:lnSpc>
                <a:spcPct val="100000"/>
              </a:lnSpc>
              <a:spcBef>
                <a:spcPct val="30000"/>
              </a:spcBef>
              <a:spcAft>
                <a:spcPct val="0"/>
              </a:spcAft>
              <a:buClrTx/>
              <a:buSzTx/>
              <a:buFontTx/>
              <a:buAutoNum type="arabicPeriod"/>
              <a:tabLst/>
              <a:defRPr/>
            </a:pPr>
            <a:r>
              <a:rPr lang="en-US" baseline="0" dirty="0" smtClean="0"/>
              <a:t>Evaluated using a diverse set of real-world Node.js applications</a:t>
            </a:r>
          </a:p>
          <a:p>
            <a:pPr marL="685800" marR="0" lvl="1" indent="-228600" algn="l" defTabSz="914400" rtl="0" eaLnBrk="1" fontAlgn="base" latinLnBrk="0" hangingPunct="1">
              <a:lnSpc>
                <a:spcPct val="100000"/>
              </a:lnSpc>
              <a:spcBef>
                <a:spcPct val="30000"/>
              </a:spcBef>
              <a:spcAft>
                <a:spcPct val="0"/>
              </a:spcAft>
              <a:buClrTx/>
              <a:buSzTx/>
              <a:buFontTx/>
              <a:buAutoNum type="arabicPeriod"/>
              <a:tabLst/>
              <a:defRPr/>
            </a:pPr>
            <a:r>
              <a:rPr lang="en-US" baseline="0" dirty="0" smtClean="0"/>
              <a:t>Our evaluation shows that, among other things, Node.fz increases the manifestation rate of concurrency errors. We believe Node.fz will help Node.js developers more rapidly identify and fix these errors in their applications.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sz="1200" kern="1200" dirty="0" smtClean="0">
                <a:solidFill>
                  <a:schemeClr val="tx1"/>
                </a:solidFill>
                <a:latin typeface="Arial" pitchFamily="34" charset="0"/>
                <a:ea typeface="+mn-ea"/>
                <a:cs typeface="Times New Roman" panose="02020603050405020304" pitchFamily="18" charset="0"/>
              </a:rPr>
              <a:t>To understand our</a:t>
            </a:r>
            <a:r>
              <a:rPr kumimoji="1" lang="en-US" sz="1200" kern="1200" baseline="0" dirty="0" smtClean="0">
                <a:solidFill>
                  <a:schemeClr val="tx1"/>
                </a:solidFill>
                <a:latin typeface="Arial" pitchFamily="34" charset="0"/>
                <a:ea typeface="+mn-ea"/>
                <a:cs typeface="Times New Roman" panose="02020603050405020304" pitchFamily="18" charset="0"/>
              </a:rPr>
              <a:t> bug study and Node.fz,</a:t>
            </a:r>
            <a:r>
              <a:rPr kumimoji="1" lang="en-US" sz="1200" kern="1200" dirty="0" smtClean="0">
                <a:solidFill>
                  <a:schemeClr val="tx1"/>
                </a:solidFill>
                <a:latin typeface="Arial" pitchFamily="34" charset="0"/>
                <a:ea typeface="+mn-ea"/>
                <a:cs typeface="Times New Roman" panose="02020603050405020304" pitchFamily="18" charset="0"/>
              </a:rPr>
              <a:t> we first</a:t>
            </a:r>
            <a:r>
              <a:rPr kumimoji="1" lang="en-US" sz="1200" kern="1200" baseline="0" dirty="0" smtClean="0">
                <a:solidFill>
                  <a:schemeClr val="tx1"/>
                </a:solidFill>
                <a:latin typeface="Arial" pitchFamily="34" charset="0"/>
                <a:ea typeface="+mn-ea"/>
                <a:cs typeface="Times New Roman" panose="02020603050405020304" pitchFamily="18" charset="0"/>
              </a:rPr>
              <a:t> need</a:t>
            </a:r>
            <a:r>
              <a:rPr kumimoji="1" lang="en-US" sz="1200" kern="1200" dirty="0" smtClean="0">
                <a:solidFill>
                  <a:schemeClr val="tx1"/>
                </a:solidFill>
                <a:latin typeface="Arial" pitchFamily="34" charset="0"/>
                <a:ea typeface="+mn-ea"/>
                <a:cs typeface="Times New Roman" panose="02020603050405020304" pitchFamily="18" charset="0"/>
              </a:rPr>
              <a:t> to</a:t>
            </a:r>
            <a:r>
              <a:rPr kumimoji="1" lang="en-US" sz="1200" kern="1200" baseline="0" dirty="0" smtClean="0">
                <a:solidFill>
                  <a:schemeClr val="tx1"/>
                </a:solidFill>
                <a:latin typeface="Arial" pitchFamily="34" charset="0"/>
                <a:ea typeface="+mn-ea"/>
                <a:cs typeface="Times New Roman" panose="02020603050405020304" pitchFamily="18" charset="0"/>
              </a:rPr>
              <a:t> understand the event-driven architecture.</a:t>
            </a:r>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3</a:t>
            </a:fld>
            <a:endParaRPr lang="en-US" altLang="ko-KR"/>
          </a:p>
        </p:txBody>
      </p:sp>
    </p:spTree>
    <p:extLst>
      <p:ext uri="{BB962C8B-B14F-4D97-AF65-F5344CB8AC3E}">
        <p14:creationId xmlns:p14="http://schemas.microsoft.com/office/powerpoint/2010/main" val="2168202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Serializing</a:t>
            </a:r>
            <a:r>
              <a:rPr lang="en-US" baseline="0" dirty="0" smtClean="0"/>
              <a:t> event callbacks </a:t>
            </a:r>
            <a:r>
              <a:rPr lang="en-US" dirty="0" smtClean="0"/>
              <a:t>allows us to accurately record schedules</a:t>
            </a:r>
            <a:r>
              <a:rPr lang="en-US" baseline="0"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This in turn enables us to measure how effectively Node.fz expands the schedule space explored by a given input.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This is represented by ensuring that as time progresses (in the figure, from top to bottom), no two callbacks overlap.</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It also effectively reduces the worker pool size to 1.</a:t>
            </a:r>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21</a:t>
            </a:fld>
            <a:endParaRPr lang="en-US" altLang="ko-KR"/>
          </a:p>
        </p:txBody>
      </p:sp>
    </p:spTree>
    <p:extLst>
      <p:ext uri="{BB962C8B-B14F-4D97-AF65-F5344CB8AC3E}">
        <p14:creationId xmlns:p14="http://schemas.microsoft.com/office/powerpoint/2010/main" val="2164709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Removing the done queue causes</a:t>
            </a:r>
            <a:r>
              <a:rPr lang="en-US" baseline="0" dirty="0" smtClean="0"/>
              <a:t> the “completion” notifications to go directly to the event queue, instead of being batched together.</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This allows us to fuzz the task completion order in the same way we fuzz other input events.</a:t>
            </a:r>
            <a:endParaRPr lang="en-US" dirty="0"/>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22</a:t>
            </a:fld>
            <a:endParaRPr lang="en-US" altLang="ko-KR"/>
          </a:p>
        </p:txBody>
      </p:sp>
    </p:spTree>
    <p:extLst>
      <p:ext uri="{BB962C8B-B14F-4D97-AF65-F5344CB8AC3E}">
        <p14:creationId xmlns:p14="http://schemas.microsoft.com/office/powerpoint/2010/main" val="40204329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Our fuzzing </a:t>
            </a:r>
            <a:r>
              <a:rPr lang="en-US" b="0" baseline="0" dirty="0" smtClean="0"/>
              <a:t>scheme allows </a:t>
            </a:r>
            <a:r>
              <a:rPr lang="en-US" b="0" baseline="0" dirty="0" smtClean="0"/>
              <a:t>us to change the order of events in all legal ways.</a:t>
            </a:r>
          </a:p>
          <a:p>
            <a:endParaRPr lang="en-US" b="0" baseline="0" dirty="0" smtClean="0"/>
          </a:p>
          <a:p>
            <a:r>
              <a:rPr lang="en-US" b="0" baseline="0" dirty="0" smtClean="0"/>
              <a:t>We can fuzz the </a:t>
            </a:r>
            <a:r>
              <a:rPr lang="en-US" b="1" baseline="0" dirty="0" smtClean="0"/>
              <a:t>external non-determinism</a:t>
            </a:r>
            <a:r>
              <a:rPr lang="en-US" b="0" baseline="0" dirty="0" smtClean="0"/>
              <a:t> arising from alternative input orders.</a:t>
            </a:r>
          </a:p>
          <a:p>
            <a:r>
              <a:rPr lang="en-US" b="0" baseline="0" dirty="0" smtClean="0"/>
              <a:t>  + We can flip the arrival order of orange and red.</a:t>
            </a:r>
            <a:endParaRPr lang="en-US" b="1" baseline="0" dirty="0" smtClean="0"/>
          </a:p>
          <a:p>
            <a:pPr marL="0" indent="0">
              <a:buFont typeface="Arial" panose="020B0604020202020204" pitchFamily="34" charset="0"/>
              <a:buNone/>
            </a:pPr>
            <a:r>
              <a:rPr lang="en-US" b="0" baseline="0" dirty="0" smtClean="0"/>
              <a:t>We can also explore the </a:t>
            </a:r>
            <a:r>
              <a:rPr lang="en-US" b="1" baseline="0" dirty="0" smtClean="0"/>
              <a:t>internal non-determinism</a:t>
            </a:r>
            <a:r>
              <a:rPr lang="en-US" b="0" baseline="0" dirty="0" smtClean="0"/>
              <a:t> arising from partitioning algorithms.</a:t>
            </a:r>
          </a:p>
          <a:p>
            <a:pPr marL="0" indent="0">
              <a:buFont typeface="Arial" panose="020B0604020202020204" pitchFamily="34" charset="0"/>
              <a:buNone/>
            </a:pPr>
            <a:r>
              <a:rPr lang="en-US" b="0" baseline="0" dirty="0" smtClean="0"/>
              <a:t>  + We can change the worker pool task ordering</a:t>
            </a:r>
          </a:p>
          <a:p>
            <a:pPr marL="0" indent="0">
              <a:buFont typeface="Arial" panose="020B0604020202020204" pitchFamily="34" charset="0"/>
              <a:buNone/>
            </a:pPr>
            <a:r>
              <a:rPr lang="en-US" b="0" baseline="0" dirty="0" smtClean="0"/>
              <a:t>  + And completion ordering</a:t>
            </a:r>
          </a:p>
          <a:p>
            <a:pPr marL="0" marR="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b="0" baseline="0" dirty="0" smtClean="0"/>
              <a:t>  + As well as the relative timer expiration time</a:t>
            </a:r>
          </a:p>
          <a:p>
            <a:pPr marL="0" indent="0">
              <a:buFont typeface="Arial" panose="020B0604020202020204" pitchFamily="34" charset="0"/>
              <a:buNone/>
            </a:pPr>
            <a:endParaRPr lang="en-US" baseline="0" dirty="0" smtClean="0"/>
          </a:p>
          <a:p>
            <a:r>
              <a:rPr lang="en-US" baseline="0" dirty="0" smtClean="0"/>
              <a:t>You can see that Node.fz is </a:t>
            </a:r>
            <a:r>
              <a:rPr lang="en-US" b="1" baseline="0" dirty="0" smtClean="0"/>
              <a:t>not</a:t>
            </a:r>
            <a:r>
              <a:rPr lang="en-US" b="0" baseline="0" dirty="0" smtClean="0"/>
              <a:t> a race detector; it is rather a race </a:t>
            </a:r>
            <a:r>
              <a:rPr lang="en-US" b="1" baseline="0" dirty="0" smtClean="0"/>
              <a:t>exposer</a:t>
            </a:r>
            <a:r>
              <a:rPr lang="en-US" b="0" baseline="0" dirty="0" smtClean="0"/>
              <a:t>.</a:t>
            </a:r>
          </a:p>
          <a:p>
            <a:r>
              <a:rPr lang="en-US" b="0" baseline="0" dirty="0" smtClean="0"/>
              <a:t>It expands the set of schedules explored by the application, so if there </a:t>
            </a:r>
            <a:r>
              <a:rPr lang="en-US" b="0" i="1" baseline="0" dirty="0" smtClean="0"/>
              <a:t>are</a:t>
            </a:r>
            <a:r>
              <a:rPr lang="en-US" b="0" baseline="0" dirty="0" smtClean="0"/>
              <a:t> races, they become more likely to occur.</a:t>
            </a:r>
          </a:p>
          <a:p>
            <a:endParaRPr lang="en-US" b="0" baseline="0" dirty="0" smtClean="0"/>
          </a:p>
          <a:p>
            <a:r>
              <a:rPr lang="en-US" b="0" baseline="0" dirty="0" smtClean="0"/>
              <a:t>Our scheduler can be extended to support detecting and trying to schedule possible races, but we’ve left that for future work.</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a:t>
            </a:r>
          </a:p>
          <a:p>
            <a:pPr marL="0" lvl="0" indent="0">
              <a:buFont typeface="Arial" panose="020B0604020202020204" pitchFamily="34" charset="0"/>
              <a:buNone/>
            </a:pPr>
            <a:endParaRPr lang="en-US" baseline="0" dirty="0" smtClean="0"/>
          </a:p>
          <a:p>
            <a:pPr marL="0" lvl="0" indent="0">
              <a:buFont typeface="Arial" panose="020B0604020202020204" pitchFamily="34" charset="0"/>
              <a:buNone/>
            </a:pPr>
            <a:r>
              <a:rPr lang="en-US" baseline="0" dirty="0" smtClean="0"/>
              <a:t>Another way to think about the effect </a:t>
            </a:r>
            <a:r>
              <a:rPr lang="en-US" baseline="0" dirty="0" err="1" smtClean="0"/>
              <a:t>node.fz</a:t>
            </a:r>
            <a:r>
              <a:rPr lang="en-US" baseline="0" dirty="0" smtClean="0"/>
              <a:t> has:</a:t>
            </a:r>
          </a:p>
          <a:p>
            <a:pPr marL="0" lvl="0" indent="0">
              <a:buFont typeface="Arial" panose="020B0604020202020204" pitchFamily="34" charset="0"/>
              <a:buNone/>
            </a:pPr>
            <a:r>
              <a:rPr lang="en-US" b="1" baseline="0" dirty="0" smtClean="0"/>
              <a:t>External non-</a:t>
            </a:r>
            <a:r>
              <a:rPr lang="en-US" b="1" baseline="0" dirty="0" err="1" smtClean="0"/>
              <a:t>det</a:t>
            </a:r>
            <a:r>
              <a:rPr lang="en-US" b="1" baseline="0" dirty="0" smtClean="0"/>
              <a:t>:</a:t>
            </a:r>
            <a:r>
              <a:rPr lang="en-US" b="0" baseline="0" dirty="0" smtClean="0"/>
              <a:t> turns one test case into many – e.g. testing different orders of requests</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b="1" i="0" baseline="0" dirty="0" smtClean="0"/>
              <a:t>Internal non-</a:t>
            </a:r>
            <a:r>
              <a:rPr lang="en-US" b="1" i="0" baseline="0" dirty="0" err="1" smtClean="0"/>
              <a:t>det</a:t>
            </a:r>
            <a:r>
              <a:rPr lang="en-US" b="1" i="0" baseline="0" dirty="0" smtClean="0"/>
              <a:t>:</a:t>
            </a:r>
            <a:r>
              <a:rPr lang="en-US" b="0" i="0" baseline="0" dirty="0" smtClean="0"/>
              <a:t> explores all the ways a given input order can resolve</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endParaRPr lang="en-US" b="0" i="0" baseline="0" dirty="0" smtClean="0"/>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baseline="0" dirty="0" smtClean="0"/>
              <a:t>Although Node.fz gives us complete control over the Node.js schedule, we don’t try to steer the schedule in any particular direction, e.g. with a record-perturb-and-replay approach.</a:t>
            </a:r>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baseline="0" dirty="0" smtClean="0"/>
              <a:t>Problem: black box, semantic gap at the </a:t>
            </a:r>
            <a:r>
              <a:rPr lang="en-US" baseline="0" dirty="0" err="1" smtClean="0"/>
              <a:t>libuv</a:t>
            </a:r>
            <a:r>
              <a:rPr lang="en-US" baseline="0" dirty="0" smtClean="0"/>
              <a:t> level</a:t>
            </a:r>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23</a:t>
            </a:fld>
            <a:endParaRPr lang="en-US" altLang="ko-KR"/>
          </a:p>
        </p:txBody>
      </p:sp>
    </p:spTree>
    <p:extLst>
      <p:ext uri="{BB962C8B-B14F-4D97-AF65-F5344CB8AC3E}">
        <p14:creationId xmlns:p14="http://schemas.microsoft.com/office/powerpoint/2010/main" val="1951222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0" baseline="0" dirty="0" smtClean="0"/>
              <a:t>This chart shows one way in which we evaluated Node.fz.</a:t>
            </a:r>
          </a:p>
          <a:p>
            <a:pPr marL="0" indent="0">
              <a:buFontTx/>
              <a:buNone/>
            </a:pPr>
            <a:endParaRPr lang="en-US" b="0" baseline="0" dirty="0" smtClean="0"/>
          </a:p>
          <a:p>
            <a:pPr marL="0" indent="0">
              <a:buFontTx/>
              <a:buNone/>
            </a:pPr>
            <a:r>
              <a:rPr lang="en-US" b="0" baseline="0" dirty="0" smtClean="0"/>
              <a:t>On the X axis we have different applications from our bug study.</a:t>
            </a:r>
          </a:p>
          <a:p>
            <a:pPr marL="0" indent="0">
              <a:buFontTx/>
              <a:buNone/>
            </a:pPr>
            <a:endParaRPr lang="en-US" b="0" baseline="0" dirty="0" smtClean="0"/>
          </a:p>
          <a:p>
            <a:pPr marL="0" indent="0">
              <a:buFontTx/>
              <a:buNone/>
            </a:pPr>
            <a:r>
              <a:rPr lang="en-US" b="1" baseline="0" dirty="0" smtClean="0"/>
              <a:t>The first part of this study was to reproduce known bugs</a:t>
            </a:r>
          </a:p>
          <a:p>
            <a:pPr marL="0" indent="0">
              <a:buFontTx/>
              <a:buNone/>
            </a:pPr>
            <a:r>
              <a:rPr lang="en-US" b="0" baseline="0" dirty="0" smtClean="0"/>
              <a:t>For the first 9 sets of results, we ran each application 100 times against a test case designed to trigger the race condition from the bug study.</a:t>
            </a:r>
          </a:p>
          <a:p>
            <a:pPr marL="0" indent="0">
              <a:buFontTx/>
              <a:buNone/>
            </a:pPr>
            <a:r>
              <a:rPr lang="en-US" b="0" baseline="0" dirty="0" smtClean="0"/>
              <a:t>These cases were modeled after those included in the GitHub bug reports, but we made them less targeted: more like realistic functional tests.</a:t>
            </a:r>
          </a:p>
          <a:p>
            <a:pPr marL="0" indent="0">
              <a:buFontTx/>
              <a:buNone/>
            </a:pPr>
            <a:r>
              <a:rPr lang="en-US" b="0" baseline="0" dirty="0" smtClean="0"/>
              <a:t>The Y axis shows the bug reproduction rate using three different frameworks:</a:t>
            </a:r>
          </a:p>
          <a:p>
            <a:pPr marL="0" indent="0">
              <a:buFontTx/>
              <a:buNone/>
            </a:pPr>
            <a:r>
              <a:rPr lang="en-US" b="0" baseline="0" dirty="0" smtClean="0"/>
              <a:t> - Node.js (blue column)</a:t>
            </a:r>
          </a:p>
          <a:p>
            <a:pPr marL="0" indent="0">
              <a:buFontTx/>
              <a:buNone/>
            </a:pPr>
            <a:r>
              <a:rPr lang="en-US" b="0" baseline="0" dirty="0" smtClean="0"/>
              <a:t> - Node.fz w/o fuzzing (just architectural changes) (pink column)</a:t>
            </a:r>
          </a:p>
          <a:p>
            <a:pPr marL="0" indent="0">
              <a:buFontTx/>
              <a:buNone/>
            </a:pPr>
            <a:r>
              <a:rPr lang="en-US" b="0" baseline="0" dirty="0" smtClean="0"/>
              <a:t> - Node.fz w/ fuzzing (red column)</a:t>
            </a:r>
          </a:p>
          <a:p>
            <a:pPr marL="0" indent="0">
              <a:buFontTx/>
              <a:buNone/>
            </a:pPr>
            <a:endParaRPr lang="en-US" b="0" baseline="0" dirty="0" smtClean="0"/>
          </a:p>
          <a:p>
            <a:pPr marL="0" indent="0">
              <a:buFontTx/>
              <a:buNone/>
            </a:pPr>
            <a:r>
              <a:rPr lang="en-US" b="0" baseline="0" dirty="0" smtClean="0"/>
              <a:t>Higher reproduction rates are better.</a:t>
            </a:r>
          </a:p>
          <a:p>
            <a:pPr marL="0" indent="0">
              <a:buFontTx/>
              <a:buNone/>
            </a:pPr>
            <a:r>
              <a:rPr lang="en-US" b="0" baseline="0" dirty="0" smtClean="0"/>
              <a:t>We see here that in most cases:</a:t>
            </a:r>
          </a:p>
          <a:p>
            <a:pPr marL="0" indent="0">
              <a:buFontTx/>
              <a:buNone/>
            </a:pPr>
            <a:r>
              <a:rPr lang="en-US" b="0" baseline="0" dirty="0" smtClean="0"/>
              <a:t> - the bug does not manifest using Node.js</a:t>
            </a:r>
          </a:p>
          <a:p>
            <a:pPr marL="0" indent="0">
              <a:buFontTx/>
              <a:buNone/>
            </a:pPr>
            <a:r>
              <a:rPr lang="en-US" b="0" baseline="0" dirty="0" smtClean="0"/>
              <a:t> - it does so rarely using Node.fz without fuzzing</a:t>
            </a:r>
          </a:p>
          <a:p>
            <a:pPr marL="0" indent="0">
              <a:buFontTx/>
              <a:buNone/>
            </a:pPr>
            <a:r>
              <a:rPr lang="en-US" b="0" baseline="0" dirty="0" smtClean="0"/>
              <a:t> - the bug regularly manifests using Node.fz with fuzzing</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1"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1" baseline="0" dirty="0" smtClean="0"/>
              <a:t>The second part of this study was to search for new bugs.</a:t>
            </a:r>
          </a:p>
          <a:p>
            <a:pPr marL="0" marR="0" indent="0" algn="l" defTabSz="914400" rtl="0" eaLnBrk="1" fontAlgn="base" latinLnBrk="0" hangingPunct="1">
              <a:lnSpc>
                <a:spcPct val="100000"/>
              </a:lnSpc>
              <a:spcBef>
                <a:spcPct val="30000"/>
              </a:spcBef>
              <a:spcAft>
                <a:spcPct val="0"/>
              </a:spcAft>
              <a:buClrTx/>
              <a:buSzTx/>
              <a:buFontTx/>
              <a:buNone/>
              <a:tabLst/>
              <a:defRPr/>
            </a:pPr>
            <a:r>
              <a:rPr lang="en-US" b="0" baseline="0" dirty="0" smtClean="0"/>
              <a:t>We ran the test suites for each application from our bug study 50 times and looked for crashes.</a:t>
            </a:r>
          </a:p>
          <a:p>
            <a:pPr marL="0" marR="0" indent="0" algn="l" defTabSz="914400" rtl="0" eaLnBrk="1" fontAlgn="base" latinLnBrk="0" hangingPunct="1">
              <a:lnSpc>
                <a:spcPct val="100000"/>
              </a:lnSpc>
              <a:spcBef>
                <a:spcPct val="30000"/>
              </a:spcBef>
              <a:spcAft>
                <a:spcPct val="0"/>
              </a:spcAft>
              <a:buClrTx/>
              <a:buSzTx/>
              <a:buFontTx/>
              <a:buNone/>
              <a:tabLst/>
              <a:defRPr/>
            </a:pPr>
            <a:r>
              <a:rPr lang="en-US" b="0" baseline="0" dirty="0" smtClean="0"/>
              <a:t>We found 3 different crashes, with reproduction rates in the final three sets of columns.</a:t>
            </a:r>
          </a:p>
          <a:p>
            <a:pPr marL="0" marR="0" indent="0" algn="l" defTabSz="914400" rtl="0" eaLnBrk="1" fontAlgn="base" latinLnBrk="0" hangingPunct="1">
              <a:lnSpc>
                <a:spcPct val="100000"/>
              </a:lnSpc>
              <a:spcBef>
                <a:spcPct val="30000"/>
              </a:spcBef>
              <a:spcAft>
                <a:spcPct val="0"/>
              </a:spcAft>
              <a:buClrTx/>
              <a:buSzTx/>
              <a:buFontTx/>
              <a:buNone/>
              <a:tabLst/>
              <a:defRPr/>
            </a:pPr>
            <a:r>
              <a:rPr lang="en-US" b="0" baseline="0" dirty="0" smtClean="0"/>
              <a:t>We found:</a:t>
            </a:r>
          </a:p>
          <a:p>
            <a:pPr marL="0" indent="0">
              <a:buFontTx/>
              <a:buNone/>
            </a:pPr>
            <a:r>
              <a:rPr lang="en-US" b="0" baseline="0" dirty="0" smtClean="0"/>
              <a:t> - one bug in Socket.io. We submitted a pull request and it has been accepted.</a:t>
            </a:r>
          </a:p>
          <a:p>
            <a:pPr marL="0" indent="0">
              <a:buFontTx/>
              <a:buNone/>
            </a:pPr>
            <a:r>
              <a:rPr lang="en-US" b="0" baseline="0" dirty="0" smtClean="0"/>
              <a:t> - two bugs in KUE, one of which had already been fixed.</a:t>
            </a:r>
          </a:p>
          <a:p>
            <a:pPr marL="0" indent="0">
              <a:buFontTx/>
              <a:buNone/>
            </a:pPr>
            <a:endParaRPr lang="en-US" b="0" baseline="0" dirty="0" smtClean="0"/>
          </a:p>
          <a:p>
            <a:pPr marL="0" indent="0">
              <a:buFontTx/>
              <a:buNone/>
            </a:pPr>
            <a:r>
              <a:rPr lang="en-US" b="0" baseline="0" dirty="0" smtClean="0"/>
              <a:t>----------------</a:t>
            </a:r>
          </a:p>
          <a:p>
            <a:pPr marL="0" indent="0">
              <a:buFontTx/>
              <a:buNone/>
            </a:pPr>
            <a:endParaRPr lang="en-US" b="0" baseline="0" dirty="0" smtClean="0"/>
          </a:p>
          <a:p>
            <a:pPr marL="0" indent="0">
              <a:buFontTx/>
              <a:buNone/>
            </a:pPr>
            <a:r>
              <a:rPr lang="en-US" b="1" baseline="0" dirty="0" smtClean="0"/>
              <a:t>Details</a:t>
            </a:r>
          </a:p>
          <a:p>
            <a:pPr marL="171450" indent="-171450">
              <a:buFontTx/>
              <a:buChar char="-"/>
            </a:pPr>
            <a:r>
              <a:rPr lang="en-US" b="0" baseline="0" dirty="0" smtClean="0"/>
              <a:t>RST also manifests 100% using node.js, so we omitted it. These are due to the tests still being too bug-centric.</a:t>
            </a:r>
          </a:p>
          <a:p>
            <a:pPr marL="171450" indent="-171450">
              <a:buFontTx/>
              <a:buChar char="-"/>
            </a:pPr>
            <a:r>
              <a:rPr lang="en-US" b="0" baseline="0" dirty="0" smtClean="0"/>
              <a:t>EPL: couldn’t automate, web browser interactions</a:t>
            </a:r>
          </a:p>
          <a:p>
            <a:pPr marL="171450" indent="-171450">
              <a:buFontTx/>
              <a:buChar char="-"/>
            </a:pPr>
            <a:r>
              <a:rPr lang="en-US" b="0" baseline="0" dirty="0" smtClean="0"/>
              <a:t>WPT (</a:t>
            </a:r>
            <a:r>
              <a:rPr lang="en-US" b="0" baseline="0" dirty="0" err="1" smtClean="0"/>
              <a:t>CoffeeScript</a:t>
            </a:r>
            <a:r>
              <a:rPr lang="en-US" b="0" baseline="0" dirty="0" smtClean="0"/>
              <a:t>, we couldn’t </a:t>
            </a:r>
            <a:r>
              <a:rPr lang="en-US" b="0" baseline="0" dirty="0" err="1" smtClean="0"/>
              <a:t>transpile</a:t>
            </a:r>
            <a:r>
              <a:rPr lang="en-US" b="0" baseline="0" dirty="0" smtClean="0"/>
              <a:t> it to JavaScript to analyze the case more carefully)</a:t>
            </a:r>
          </a:p>
          <a:p>
            <a:pPr marL="171450" indent="-171450">
              <a:buFontTx/>
              <a:buChar char="-"/>
            </a:pPr>
            <a:r>
              <a:rPr lang="en-US" b="0" baseline="0" dirty="0" smtClean="0"/>
              <a:t>GHO: no reproduction case, so this is a mock test case based on the description: GHO’</a:t>
            </a:r>
          </a:p>
          <a:p>
            <a:pPr marL="171450" indent="-171450">
              <a:buFontTx/>
              <a:buChar char="-"/>
            </a:pPr>
            <a:r>
              <a:rPr lang="en-US" b="0" baseline="0" dirty="0" smtClean="0"/>
              <a:t>Final 3: 50 trials b/c test suites take longer to run</a:t>
            </a:r>
          </a:p>
          <a:p>
            <a:pPr marL="171450" indent="-171450">
              <a:buFontTx/>
              <a:buChar char="-"/>
            </a:pPr>
            <a:endParaRPr lang="en-US" b="0" baseline="0" dirty="0" smtClean="0"/>
          </a:p>
          <a:p>
            <a:pPr marL="0" indent="0">
              <a:buFontTx/>
              <a:buNone/>
            </a:pPr>
            <a:r>
              <a:rPr lang="en-US" b="1" baseline="0" dirty="0" smtClean="0"/>
              <a:t>New bugs</a:t>
            </a:r>
          </a:p>
          <a:p>
            <a:pPr marL="0" marR="0" indent="0" algn="l" defTabSz="914400" rtl="0" eaLnBrk="1" fontAlgn="base" latinLnBrk="0" hangingPunct="1">
              <a:lnSpc>
                <a:spcPct val="100000"/>
              </a:lnSpc>
              <a:spcBef>
                <a:spcPct val="30000"/>
              </a:spcBef>
              <a:spcAft>
                <a:spcPct val="0"/>
              </a:spcAft>
              <a:buClrTx/>
              <a:buSzTx/>
              <a:buFontTx/>
              <a:buNone/>
              <a:tabLst/>
              <a:defRPr/>
            </a:pPr>
            <a:r>
              <a:rPr lang="en-US" b="0" baseline="0" dirty="0" err="1" smtClean="0"/>
              <a:t>Kue</a:t>
            </a:r>
            <a:r>
              <a:rPr lang="en-US" b="0" baseline="0" dirty="0" smtClean="0"/>
              <a:t>: one fixed already, the other we have a bug report but don’t know the root cause.</a:t>
            </a:r>
          </a:p>
          <a:p>
            <a:pPr marL="0" indent="0">
              <a:buFontTx/>
              <a:buNone/>
            </a:pPr>
            <a:endParaRPr lang="en-US" b="0" baseline="0" dirty="0" smtClean="0"/>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24</a:t>
            </a:fld>
            <a:endParaRPr lang="en-US" altLang="ko-KR"/>
          </a:p>
        </p:txBody>
      </p:sp>
    </p:spTree>
    <p:extLst>
      <p:ext uri="{BB962C8B-B14F-4D97-AF65-F5344CB8AC3E}">
        <p14:creationId xmlns:p14="http://schemas.microsoft.com/office/powerpoint/2010/main" val="2662752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we</a:t>
            </a:r>
            <a:r>
              <a:rPr lang="en-US" baseline="0" dirty="0" smtClean="0"/>
              <a:t> have more to say about our bug study, and we evaluated Node.fz in other ways.</a:t>
            </a:r>
          </a:p>
          <a:p>
            <a:r>
              <a:rPr lang="en-US" baseline="0" dirty="0" smtClean="0"/>
              <a:t>We talk about all this in the paper, which I hope you’ll read.</a:t>
            </a:r>
            <a:endParaRPr lang="en-US" dirty="0"/>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25</a:t>
            </a:fld>
            <a:endParaRPr lang="en-US" altLang="ko-KR"/>
          </a:p>
        </p:txBody>
      </p:sp>
    </p:spTree>
    <p:extLst>
      <p:ext uri="{BB962C8B-B14F-4D97-AF65-F5344CB8AC3E}">
        <p14:creationId xmlns:p14="http://schemas.microsoft.com/office/powerpoint/2010/main" val="2039880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EDA</a:t>
            </a:r>
            <a:r>
              <a:rPr lang="en-US" dirty="0" smtClean="0"/>
              <a:t>: it is an increasingly important</a:t>
            </a:r>
            <a:r>
              <a:rPr lang="en-US" baseline="0" dirty="0" smtClean="0"/>
              <a:t> architecture on the server-side</a:t>
            </a:r>
            <a:endParaRPr lang="en-US" dirty="0" smtClean="0"/>
          </a:p>
          <a:p>
            <a:endParaRPr lang="en-US" dirty="0" smtClean="0"/>
          </a:p>
          <a:p>
            <a:r>
              <a:rPr lang="en-US" b="1" dirty="0" smtClean="0"/>
              <a:t>Race conditions</a:t>
            </a:r>
            <a:r>
              <a:rPr lang="en-US" dirty="0" smtClean="0"/>
              <a:t>: fundamentally</a:t>
            </a:r>
            <a:r>
              <a:rPr lang="en-US" baseline="0" dirty="0" smtClean="0"/>
              <a:t> d</a:t>
            </a:r>
            <a:r>
              <a:rPr lang="en-US" dirty="0" smtClean="0"/>
              <a:t>ue to multiplexing </a:t>
            </a:r>
          </a:p>
          <a:p>
            <a:r>
              <a:rPr lang="en-US" dirty="0" smtClean="0">
                <a:sym typeface="Wingdings" panose="05000000000000000000" pitchFamily="2" charset="2"/>
              </a:rPr>
              <a:t>   and incorrect</a:t>
            </a:r>
            <a:r>
              <a:rPr lang="en-US" baseline="0" dirty="0" smtClean="0">
                <a:sym typeface="Wingdings" panose="05000000000000000000" pitchFamily="2" charset="2"/>
              </a:rPr>
              <a:t> implementation of cooperative multitasking</a:t>
            </a:r>
          </a:p>
          <a:p>
            <a:endParaRPr lang="en-US" dirty="0" smtClean="0"/>
          </a:p>
          <a:p>
            <a:r>
              <a:rPr lang="en-US" b="1" dirty="0" smtClean="0"/>
              <a:t>Fuzzing</a:t>
            </a:r>
            <a:r>
              <a:rPr lang="en-US" b="0" dirty="0" smtClean="0"/>
              <a:t>:</a:t>
            </a:r>
            <a:r>
              <a:rPr lang="en-US" b="0" baseline="0" dirty="0" smtClean="0"/>
              <a:t> simple and effective</a:t>
            </a:r>
          </a:p>
          <a:p>
            <a:r>
              <a:rPr lang="en-US" b="0" baseline="0" dirty="0" smtClean="0"/>
              <a:t>  </a:t>
            </a:r>
            <a:r>
              <a:rPr lang="en-US" b="0" baseline="0" dirty="0" smtClean="0">
                <a:sym typeface="Wingdings" panose="05000000000000000000" pitchFamily="2" charset="2"/>
              </a:rPr>
              <a:t> </a:t>
            </a:r>
            <a:r>
              <a:rPr lang="en-US" b="0" baseline="0" dirty="0" smtClean="0"/>
              <a:t>though I anticipate that race detectors for the server-side EDA are not far off.</a:t>
            </a:r>
            <a:endParaRPr lang="en-US" b="1" dirty="0" smtClean="0"/>
          </a:p>
          <a:p>
            <a:endParaRPr lang="en-US" dirty="0" smtClean="0"/>
          </a:p>
          <a:p>
            <a:r>
              <a:rPr lang="en-US" dirty="0" smtClean="0"/>
              <a:t>Thank</a:t>
            </a:r>
            <a:r>
              <a:rPr lang="en-US" baseline="0" dirty="0" smtClean="0"/>
              <a:t> you for your attention.</a:t>
            </a:r>
          </a:p>
          <a:p>
            <a:r>
              <a:rPr lang="en-US" baseline="0" dirty="0" smtClean="0"/>
              <a:t>I would be happy to answer any questions you have, both now and offline.</a:t>
            </a:r>
            <a:endParaRPr lang="en-US" dirty="0"/>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26</a:t>
            </a:fld>
            <a:endParaRPr lang="en-US" altLang="ko-KR"/>
          </a:p>
        </p:txBody>
      </p:sp>
    </p:spTree>
    <p:extLst>
      <p:ext uri="{BB962C8B-B14F-4D97-AF65-F5344CB8AC3E}">
        <p14:creationId xmlns:p14="http://schemas.microsoft.com/office/powerpoint/2010/main" val="31458307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Introduce X axis,</a:t>
            </a:r>
            <a:r>
              <a:rPr lang="en-US" baseline="0" dirty="0" smtClean="0"/>
              <a:t> Y axis.</a:t>
            </a:r>
          </a:p>
          <a:p>
            <a:endParaRPr lang="en-US" dirty="0" smtClean="0"/>
          </a:p>
          <a:p>
            <a:r>
              <a:rPr lang="en-US" dirty="0" smtClean="0"/>
              <a:t>To give you a sense of the popularity</a:t>
            </a:r>
            <a:r>
              <a:rPr lang="en-US" baseline="0" dirty="0" smtClean="0"/>
              <a:t> of Node.js:</a:t>
            </a:r>
          </a:p>
          <a:p>
            <a:r>
              <a:rPr lang="en-US" baseline="0" dirty="0" smtClean="0"/>
              <a:t> - Bottom up: Go, Perl, Python, PHP, Java…and </a:t>
            </a:r>
            <a:r>
              <a:rPr lang="en-US" baseline="0" dirty="0" err="1" smtClean="0"/>
              <a:t>Node.js’s</a:t>
            </a:r>
            <a:r>
              <a:rPr lang="en-US" baseline="0" dirty="0" smtClean="0"/>
              <a:t> </a:t>
            </a:r>
            <a:r>
              <a:rPr lang="en-US" baseline="0" dirty="0" err="1" smtClean="0"/>
              <a:t>npm</a:t>
            </a:r>
            <a:endParaRPr lang="en-US" baseline="0" dirty="0" smtClean="0"/>
          </a:p>
          <a:p>
            <a:endParaRPr lang="en-US" baseline="0" dirty="0" smtClean="0"/>
          </a:p>
          <a:p>
            <a:r>
              <a:rPr lang="en-US" baseline="0" dirty="0" smtClean="0"/>
              <a:t>Clearly, the EDA – and Node.js -- is an increasingly popular way to build server-side applications.</a:t>
            </a:r>
          </a:p>
          <a:p>
            <a:endParaRPr lang="en-US" baseline="0" dirty="0" smtClean="0"/>
          </a:p>
          <a:p>
            <a:r>
              <a:rPr lang="en-US" baseline="0" dirty="0" smtClean="0"/>
              <a:t>-------</a:t>
            </a:r>
          </a:p>
          <a:p>
            <a:endParaRPr lang="en-US" dirty="0" smtClean="0"/>
          </a:p>
          <a:p>
            <a:r>
              <a:rPr lang="en-US" dirty="0" smtClean="0"/>
              <a:t>These figures are taken from Erik</a:t>
            </a:r>
            <a:r>
              <a:rPr lang="en-US" baseline="0" dirty="0" smtClean="0"/>
              <a:t> </a:t>
            </a:r>
            <a:r>
              <a:rPr lang="en-US" baseline="0" dirty="0" err="1" smtClean="0"/>
              <a:t>DeBill’s</a:t>
            </a:r>
            <a:r>
              <a:rPr lang="en-US" baseline="0" dirty="0" smtClean="0"/>
              <a:t> </a:t>
            </a:r>
            <a:r>
              <a:rPr lang="en-US" dirty="0" err="1" smtClean="0"/>
              <a:t>modulecounts</a:t>
            </a:r>
            <a:r>
              <a:rPr lang="en-US" dirty="0" smtClean="0"/>
              <a:t> website, which scrapes the relevant websites once a day.</a:t>
            </a:r>
          </a:p>
          <a:p>
            <a:r>
              <a:rPr lang="en-US" dirty="0" smtClean="0"/>
              <a:t>This</a:t>
            </a:r>
            <a:r>
              <a:rPr lang="en-US" baseline="0" dirty="0" smtClean="0"/>
              <a:t> is counting separate modules, so a module with multiple versions is still counted only once.</a:t>
            </a:r>
            <a:endParaRPr lang="en-US" dirty="0" smtClean="0"/>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28</a:t>
            </a:fld>
            <a:endParaRPr lang="en-US" altLang="ko-KR"/>
          </a:p>
        </p:txBody>
      </p:sp>
    </p:spTree>
    <p:extLst>
      <p:ext uri="{BB962C8B-B14F-4D97-AF65-F5344CB8AC3E}">
        <p14:creationId xmlns:p14="http://schemas.microsoft.com/office/powerpoint/2010/main" val="1460348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XXX</a:t>
            </a:r>
            <a:r>
              <a:rPr lang="en-US" baseline="0" dirty="0" smtClean="0"/>
              <a:t> TODO Details about search, applications, etc.</a:t>
            </a:r>
            <a:endParaRPr lang="en-US" dirty="0"/>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29</a:t>
            </a:fld>
            <a:endParaRPr lang="en-US" altLang="ko-KR"/>
          </a:p>
        </p:txBody>
      </p:sp>
    </p:spTree>
    <p:extLst>
      <p:ext uri="{BB962C8B-B14F-4D97-AF65-F5344CB8AC3E}">
        <p14:creationId xmlns:p14="http://schemas.microsoft.com/office/powerpoint/2010/main" val="1965227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TODO</a:t>
            </a:r>
            <a:r>
              <a:rPr lang="en-US" b="0" baseline="0" dirty="0" smtClean="0"/>
              <a:t> XXX Some interesting details</a:t>
            </a:r>
          </a:p>
          <a:p>
            <a:r>
              <a:rPr lang="en-US" b="0" baseline="0" dirty="0" smtClean="0"/>
              <a:t>e.g. relative proportion of AVs and OVs</a:t>
            </a:r>
            <a:endParaRPr lang="en-US" b="0" dirty="0" smtClean="0"/>
          </a:p>
          <a:p>
            <a:endParaRPr lang="en-US" b="1" dirty="0" smtClean="0"/>
          </a:p>
          <a:p>
            <a:r>
              <a:rPr lang="en-US" b="1" dirty="0" smtClean="0"/>
              <a:t>Three big takeaways</a:t>
            </a:r>
          </a:p>
          <a:p>
            <a:pPr marL="228600" indent="-228600">
              <a:buAutoNum type="arabicPeriod"/>
            </a:pPr>
            <a:r>
              <a:rPr lang="en-US" dirty="0" smtClean="0"/>
              <a:t>Events involved in race conditions stem from diverse sources such as network traffic, timers, user method calls, and the timing of worker pool work processing (FS,</a:t>
            </a:r>
            <a:r>
              <a:rPr lang="en-US" baseline="0" dirty="0" smtClean="0"/>
              <a:t> potentially X) </a:t>
            </a:r>
            <a:r>
              <a:rPr lang="en-US" dirty="0" smtClean="0"/>
              <a:t>and “done” events.</a:t>
            </a:r>
          </a:p>
          <a:p>
            <a:pPr marL="457200" lvl="1" indent="0">
              <a:buNone/>
            </a:pPr>
            <a:r>
              <a:rPr lang="en-US" dirty="0" smtClean="0"/>
              <a:t>This means that tools that</a:t>
            </a:r>
            <a:r>
              <a:rPr lang="en-US" baseline="0" dirty="0" smtClean="0"/>
              <a:t> help trigger race conditions must span the entire Node.js framework,</a:t>
            </a:r>
          </a:p>
          <a:p>
            <a:pPr marL="457200" lvl="1" indent="0">
              <a:buNone/>
            </a:pPr>
            <a:r>
              <a:rPr lang="en-US" baseline="0" dirty="0" smtClean="0"/>
              <a:t>including both JavaScript (application code and libraries) and C/C++ (which interacts with the worker pool -- FS, crypto, etc.)</a:t>
            </a:r>
          </a:p>
          <a:p>
            <a:pPr marL="457200" lvl="1" indent="0">
              <a:buNone/>
            </a:pPr>
            <a:r>
              <a:rPr lang="en-US" baseline="0" dirty="0" smtClean="0"/>
              <a:t>Can’t just sit in JavaScript (like </a:t>
            </a:r>
            <a:r>
              <a:rPr lang="en-US" baseline="0" dirty="0" err="1" smtClean="0"/>
              <a:t>Jalangi</a:t>
            </a:r>
            <a:r>
              <a:rPr lang="en-US" baseline="0" dirty="0" smtClean="0"/>
              <a:t>).</a:t>
            </a:r>
            <a:endParaRPr lang="en-US" dirty="0" smtClean="0"/>
          </a:p>
          <a:p>
            <a:endParaRPr lang="en-US" dirty="0" smtClean="0"/>
          </a:p>
          <a:p>
            <a:r>
              <a:rPr lang="en-US" dirty="0" smtClean="0"/>
              <a:t>2. Race conditions are not only on shared memory (e.g. writes to variables and arrays), but also on system resources (e.g. queries to database, I/O to file system).</a:t>
            </a:r>
          </a:p>
          <a:p>
            <a:pPr lvl="1"/>
            <a:r>
              <a:rPr lang="en-US" dirty="0" smtClean="0"/>
              <a:t>This</a:t>
            </a:r>
            <a:r>
              <a:rPr lang="en-US" baseline="0" dirty="0" smtClean="0"/>
              <a:t> is unlike the client-side setting -- web browser: racy accesses to the DOM, perhaps, but all classes of accesses are well defined.</a:t>
            </a:r>
          </a:p>
          <a:p>
            <a:pPr lvl="1"/>
            <a:r>
              <a:rPr lang="en-US" baseline="0" dirty="0" smtClean="0"/>
              <a:t>This class of “open system” races defeats client-side JavaScript tools, which only target memory races.</a:t>
            </a:r>
          </a:p>
          <a:p>
            <a:endParaRPr lang="en-US" dirty="0" smtClean="0"/>
          </a:p>
          <a:p>
            <a:r>
              <a:rPr lang="en-US" dirty="0" smtClean="0"/>
              <a:t>3. Race conditions may result in severe consequences including server crashes and inconsistent database states.</a:t>
            </a:r>
          </a:p>
          <a:p>
            <a:pPr lvl="1"/>
            <a:r>
              <a:rPr lang="en-US" baseline="0" dirty="0" smtClean="0"/>
              <a:t>This is not particularly surprising, because Node.js apps are server-side.</a:t>
            </a:r>
          </a:p>
          <a:p>
            <a:pPr lvl="1"/>
            <a:r>
              <a:rPr lang="en-US" baseline="0" dirty="0" smtClean="0"/>
              <a:t>These issues have been happening in the multi-threaded software community for a long time.</a:t>
            </a:r>
          </a:p>
          <a:p>
            <a:pPr lvl="1"/>
            <a:r>
              <a:rPr lang="en-US" baseline="0" dirty="0" smtClean="0"/>
              <a:t>However, this is much worse than previous uses of the EDA – client-side JS (reload the web page), Android (reload the app)</a:t>
            </a:r>
          </a:p>
          <a:p>
            <a:pPr lvl="1"/>
            <a:r>
              <a:rPr lang="en-US" baseline="0" dirty="0" smtClean="0"/>
              <a:t>Here, a failure can affect every user of the service, not just one.</a:t>
            </a:r>
          </a:p>
          <a:p>
            <a:pPr lvl="0"/>
            <a:endParaRPr lang="en-US" baseline="0" dirty="0" smtClean="0"/>
          </a:p>
          <a:p>
            <a:pPr lvl="0"/>
            <a:r>
              <a:rPr lang="en-US" b="1" baseline="0" dirty="0" smtClean="0"/>
              <a:t>Unfortunately</a:t>
            </a:r>
            <a:r>
              <a:rPr lang="en-US" b="0" baseline="0" dirty="0" smtClean="0"/>
              <a:t>, the Node.js community (and the server-side EDA community in general) is lacking tools to help them trigger these and other bugs, which brings us to the second research question.</a:t>
            </a:r>
            <a:endParaRPr lang="en-US" b="1" baseline="0" dirty="0" smtClean="0"/>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30</a:t>
            </a:fld>
            <a:endParaRPr lang="en-US" altLang="ko-KR"/>
          </a:p>
        </p:txBody>
      </p:sp>
    </p:spTree>
    <p:extLst>
      <p:ext uri="{BB962C8B-B14F-4D97-AF65-F5344CB8AC3E}">
        <p14:creationId xmlns:p14="http://schemas.microsoft.com/office/powerpoint/2010/main" val="2299371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Anti-pattern</a:t>
            </a:r>
            <a:r>
              <a:rPr lang="en-US" baseline="0" dirty="0" smtClean="0"/>
              <a:t> when launching several asynchronous requests.</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misconception is this: “The finish order is not the same as the start order”.</a:t>
            </a:r>
            <a:endParaRPr lang="en-US" dirty="0" smtClean="0"/>
          </a:p>
          <a:p>
            <a:endParaRPr lang="en-US" baseline="0" dirty="0" smtClean="0"/>
          </a:p>
          <a:p>
            <a:r>
              <a:rPr lang="en-US" baseline="0" dirty="0" smtClean="0"/>
              <a:t>Not previously reported. Presumably more common in a server setting b/c more complex control flow for requests.</a:t>
            </a:r>
          </a:p>
          <a:p>
            <a:r>
              <a:rPr lang="en-US" baseline="0" dirty="0" smtClean="0"/>
              <a:t>The ordering constraint is not between the </a:t>
            </a:r>
            <a:r>
              <a:rPr lang="en-US" baseline="0" dirty="0" err="1" smtClean="0"/>
              <a:t>async</a:t>
            </a:r>
            <a:r>
              <a:rPr lang="en-US" baseline="0" dirty="0" smtClean="0"/>
              <a:t> requests, but rather in ensuring that they can execute in any order (i.e. commutatively).</a:t>
            </a:r>
          </a:p>
          <a:p>
            <a:r>
              <a:rPr lang="en-US" dirty="0" smtClean="0"/>
              <a:t>Observed in 2 of the 12 original bugs, and in one of the novel bugs we identified.</a:t>
            </a:r>
          </a:p>
          <a:p>
            <a:r>
              <a:rPr lang="en-US" dirty="0" smtClean="0"/>
              <a:t>Suggests</a:t>
            </a:r>
            <a:r>
              <a:rPr lang="en-US" baseline="0" dirty="0" smtClean="0"/>
              <a:t> it’s a common error.</a:t>
            </a:r>
          </a:p>
          <a:p>
            <a:endParaRPr lang="en-US" dirty="0" smtClean="0"/>
          </a:p>
          <a:p>
            <a:r>
              <a:rPr lang="en-US" dirty="0" smtClean="0"/>
              <a:t>This code is based on the Mongoose</a:t>
            </a:r>
            <a:r>
              <a:rPr lang="en-US" baseline="0" dirty="0" smtClean="0"/>
              <a:t> bug (#2992).</a:t>
            </a:r>
          </a:p>
          <a:p>
            <a:r>
              <a:rPr lang="en-US" baseline="0" dirty="0" smtClean="0"/>
              <a:t>Correct is to use an </a:t>
            </a:r>
            <a:r>
              <a:rPr lang="en-US" baseline="0" dirty="0" err="1" smtClean="0"/>
              <a:t>async</a:t>
            </a:r>
            <a:r>
              <a:rPr lang="en-US" baseline="0" dirty="0" smtClean="0"/>
              <a:t> barrier, a </a:t>
            </a:r>
            <a:r>
              <a:rPr lang="en-US" baseline="0" dirty="0" err="1" smtClean="0"/>
              <a:t>promise.thenAll</a:t>
            </a:r>
            <a:r>
              <a:rPr lang="en-US" baseline="0" dirty="0" smtClean="0"/>
              <a:t>, etc.</a:t>
            </a:r>
            <a:endParaRPr lang="en-US" dirty="0" smtClean="0"/>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31</a:t>
            </a:fld>
            <a:endParaRPr lang="en-US" altLang="ko-KR"/>
          </a:p>
        </p:txBody>
      </p:sp>
    </p:spTree>
    <p:extLst>
      <p:ext uri="{BB962C8B-B14F-4D97-AF65-F5344CB8AC3E}">
        <p14:creationId xmlns:p14="http://schemas.microsoft.com/office/powerpoint/2010/main" val="572754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an example, let’s see</a:t>
            </a:r>
            <a:r>
              <a:rPr lang="en-US" baseline="0" dirty="0" smtClean="0"/>
              <a:t> two possible implementations of a </a:t>
            </a:r>
            <a:r>
              <a:rPr lang="en-US" sz="1200" dirty="0" smtClean="0"/>
              <a:t>web server.</a:t>
            </a:r>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4</a:t>
            </a:fld>
            <a:endParaRPr lang="en-US" altLang="ko-KR"/>
          </a:p>
        </p:txBody>
      </p:sp>
    </p:spTree>
    <p:extLst>
      <p:ext uri="{BB962C8B-B14F-4D97-AF65-F5344CB8AC3E}">
        <p14:creationId xmlns:p14="http://schemas.microsoft.com/office/powerpoint/2010/main" val="36965545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Green: Node.js itself</a:t>
            </a:r>
          </a:p>
          <a:p>
            <a:r>
              <a:rPr lang="en-US" dirty="0" smtClean="0"/>
              <a:t>Orange: Part of application</a:t>
            </a:r>
          </a:p>
          <a:p>
            <a:r>
              <a:rPr lang="en-US" dirty="0" smtClean="0"/>
              <a:t>Grey: Other software projects</a:t>
            </a:r>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32</a:t>
            </a:fld>
            <a:endParaRPr lang="en-US" altLang="ko-KR"/>
          </a:p>
        </p:txBody>
      </p:sp>
    </p:spTree>
    <p:extLst>
      <p:ext uri="{BB962C8B-B14F-4D97-AF65-F5344CB8AC3E}">
        <p14:creationId xmlns:p14="http://schemas.microsoft.com/office/powerpoint/2010/main" val="21104195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NB:</a:t>
            </a:r>
            <a:r>
              <a:rPr lang="en-US" baseline="0" dirty="0" smtClean="0"/>
              <a:t> Node maintains its own event loop, which:</a:t>
            </a:r>
          </a:p>
          <a:p>
            <a:pPr marL="171450" indent="-171450">
              <a:buFont typeface="Arial" panose="020B0604020202020204" pitchFamily="34" charset="0"/>
              <a:buChar char="•"/>
            </a:pPr>
            <a:r>
              <a:rPr lang="en-US" baseline="0" dirty="0" smtClean="0"/>
              <a:t>which runs the </a:t>
            </a:r>
            <a:r>
              <a:rPr lang="en-US" baseline="0" dirty="0" err="1" smtClean="0"/>
              <a:t>libuv</a:t>
            </a:r>
            <a:r>
              <a:rPr lang="en-US" baseline="0" dirty="0" smtClean="0"/>
              <a:t> loop once </a:t>
            </a:r>
          </a:p>
          <a:p>
            <a:pPr marL="171450" indent="-171450">
              <a:buFont typeface="Arial" panose="020B0604020202020204" pitchFamily="34" charset="0"/>
              <a:buChar char="•"/>
            </a:pPr>
            <a:r>
              <a:rPr lang="en-US" baseline="0" dirty="0" smtClean="0"/>
              <a:t>calls V8’s “</a:t>
            </a:r>
            <a:r>
              <a:rPr lang="en-US" baseline="0" dirty="0" err="1" smtClean="0"/>
              <a:t>PumpMessageLoop</a:t>
            </a:r>
            <a:r>
              <a:rPr lang="en-US" baseline="0" dirty="0" smtClean="0"/>
              <a:t>” which takes care of misc. V8 tasks</a:t>
            </a:r>
          </a:p>
          <a:p>
            <a:pPr marL="628650" lvl="1" indent="-171450">
              <a:buFont typeface="Arial" panose="020B0604020202020204" pitchFamily="34" charset="0"/>
              <a:buChar char="•"/>
            </a:pPr>
            <a:r>
              <a:rPr lang="en-US" baseline="0" dirty="0" smtClean="0"/>
              <a:t>e.g. garbage collection</a:t>
            </a:r>
          </a:p>
          <a:p>
            <a:pPr marL="628650" lvl="1" indent="-171450">
              <a:buFont typeface="Arial" panose="020B0604020202020204" pitchFamily="34" charset="0"/>
              <a:buChar char="•"/>
            </a:pPr>
            <a:r>
              <a:rPr lang="en-US" baseline="0" dirty="0" smtClean="0"/>
              <a:t>JIT code optimization, etc.</a:t>
            </a:r>
            <a:endParaRPr lang="en-US" dirty="0"/>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33</a:t>
            </a:fld>
            <a:endParaRPr lang="en-US" altLang="ko-KR"/>
          </a:p>
        </p:txBody>
      </p:sp>
    </p:spTree>
    <p:extLst>
      <p:ext uri="{BB962C8B-B14F-4D97-AF65-F5344CB8AC3E}">
        <p14:creationId xmlns:p14="http://schemas.microsoft.com/office/powerpoint/2010/main" val="13443012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effect</a:t>
            </a:r>
            <a:r>
              <a:rPr lang="en-US" baseline="0" dirty="0" smtClean="0"/>
              <a:t> of all this non-determinism is to make the relative timing of events highly variable, whether externally or internally generated.</a:t>
            </a:r>
          </a:p>
          <a:p>
            <a:pPr lvl="0"/>
            <a:endParaRPr lang="en-US" dirty="0"/>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34</a:t>
            </a:fld>
            <a:endParaRPr lang="en-US" altLang="ko-KR"/>
          </a:p>
        </p:txBody>
      </p:sp>
    </p:spTree>
    <p:extLst>
      <p:ext uri="{BB962C8B-B14F-4D97-AF65-F5344CB8AC3E}">
        <p14:creationId xmlns:p14="http://schemas.microsoft.com/office/powerpoint/2010/main" val="14641488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TODO XXX</a:t>
            </a:r>
            <a:r>
              <a:rPr lang="en-US" baseline="0" dirty="0" smtClean="0"/>
              <a:t> Any other notes.</a:t>
            </a: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Doesn’t pass tests that require</a:t>
            </a:r>
            <a:r>
              <a:rPr lang="en-US" baseline="0" dirty="0" smtClean="0"/>
              <a:t> multiple </a:t>
            </a:r>
            <a:r>
              <a:rPr lang="en-US" baseline="0" dirty="0" err="1" smtClean="0"/>
              <a:t>libuv</a:t>
            </a:r>
            <a:r>
              <a:rPr lang="en-US" baseline="0" dirty="0" smtClean="0"/>
              <a:t> loops, e.g. the VM module. Happily these modules seem to be rarely used in practice.</a:t>
            </a:r>
          </a:p>
          <a:p>
            <a:pPr marL="0" indent="0">
              <a:buFont typeface="Arial" panose="020B0604020202020204" pitchFamily="34" charset="0"/>
              <a:buNone/>
            </a:pPr>
            <a:r>
              <a:rPr lang="en-US" baseline="0" dirty="0" smtClean="0"/>
              <a:t>We tried fuzzing timers, since the docs don’t require FIFO order on timers.</a:t>
            </a:r>
          </a:p>
          <a:p>
            <a:pPr marL="457200" lvl="1" indent="0">
              <a:buFont typeface="Arial" panose="020B0604020202020204" pitchFamily="34" charset="0"/>
              <a:buNone/>
            </a:pPr>
            <a:r>
              <a:rPr lang="en-US" baseline="0" dirty="0" smtClean="0"/>
              <a:t>This caused some test suites to fail. Coding against an unwritten standard, hmm…</a:t>
            </a:r>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35</a:t>
            </a:fld>
            <a:endParaRPr lang="en-US" altLang="ko-KR"/>
          </a:p>
        </p:txBody>
      </p:sp>
    </p:spTree>
    <p:extLst>
      <p:ext uri="{BB962C8B-B14F-4D97-AF65-F5344CB8AC3E}">
        <p14:creationId xmlns:p14="http://schemas.microsoft.com/office/powerpoint/2010/main" val="19886886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XXX TODO</a:t>
            </a:r>
            <a:endParaRPr lang="en-US" dirty="0"/>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36</a:t>
            </a:fld>
            <a:endParaRPr lang="en-US" altLang="ko-KR"/>
          </a:p>
        </p:txBody>
      </p:sp>
    </p:spTree>
    <p:extLst>
      <p:ext uri="{BB962C8B-B14F-4D97-AF65-F5344CB8AC3E}">
        <p14:creationId xmlns:p14="http://schemas.microsoft.com/office/powerpoint/2010/main" val="30068069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 the </a:t>
            </a:r>
            <a:r>
              <a:rPr lang="en-US" i="1" dirty="0" smtClean="0"/>
              <a:t>type schedule</a:t>
            </a:r>
            <a:r>
              <a:rPr lang="en-US" dirty="0" smtClean="0"/>
              <a:t>: “</a:t>
            </a:r>
            <a:r>
              <a:rPr lang="en-US" dirty="0" err="1" smtClean="0"/>
              <a:t>libuv</a:t>
            </a:r>
            <a:r>
              <a:rPr lang="en-US" dirty="0" smtClean="0"/>
              <a:t>-level” schedule.</a:t>
            </a:r>
          </a:p>
          <a:p>
            <a:r>
              <a:rPr lang="en-US" dirty="0" smtClean="0"/>
              <a:t>Approximates the JavaScript-level schedule because from </a:t>
            </a:r>
            <a:r>
              <a:rPr lang="en-US" dirty="0" err="1" smtClean="0"/>
              <a:t>libuv</a:t>
            </a:r>
            <a:r>
              <a:rPr lang="en-US" dirty="0" smtClean="0"/>
              <a:t> we can’t tell which callbacks we are executing.</a:t>
            </a:r>
          </a:p>
          <a:p>
            <a:endParaRPr lang="en-US" dirty="0" smtClean="0"/>
          </a:p>
          <a:p>
            <a:r>
              <a:rPr lang="en-US" dirty="0" smtClean="0"/>
              <a:t>We ran the test suites of these modules 1</a:t>
            </a:r>
            <a:r>
              <a:rPr lang="en-US" baseline="0" dirty="0" smtClean="0"/>
              <a:t>0 times using Node-NFZ and Node-FZ and obtained type schedules.</a:t>
            </a:r>
          </a:p>
          <a:p>
            <a:r>
              <a:rPr lang="en-US" baseline="0" dirty="0" smtClean="0"/>
              <a:t>We then computed the n</a:t>
            </a:r>
            <a:r>
              <a:rPr lang="en-US" dirty="0" smtClean="0"/>
              <a:t>ormalized </a:t>
            </a:r>
            <a:r>
              <a:rPr lang="en-US" dirty="0" err="1" smtClean="0"/>
              <a:t>Levenshtein</a:t>
            </a:r>
            <a:r>
              <a:rPr lang="en-US" dirty="0" smtClean="0"/>
              <a:t> Distance (LD) (string edit distance:</a:t>
            </a:r>
            <a:r>
              <a:rPr lang="en-US" baseline="0" dirty="0" smtClean="0"/>
              <a:t> substitution, insertion, deletion)</a:t>
            </a:r>
            <a:r>
              <a:rPr lang="en-US" dirty="0" smtClean="0"/>
              <a:t> between these type schedules</a:t>
            </a:r>
          </a:p>
          <a:p>
            <a:r>
              <a:rPr lang="en-US" baseline="0" dirty="0" smtClean="0"/>
              <a:t>We truncated the type schedule to the first 20K events as needed (two schedules had ~60K events, one had 210K events) due to computational complexity of the LD algorithm.</a:t>
            </a:r>
          </a:p>
          <a:p>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Note that a</a:t>
            </a:r>
            <a:r>
              <a:rPr lang="en-US" baseline="0" dirty="0" smtClean="0"/>
              <a:t> normalized</a:t>
            </a:r>
            <a:r>
              <a:rPr lang="en-US" dirty="0" smtClean="0"/>
              <a:t> LD of 1.0 will</a:t>
            </a:r>
            <a:r>
              <a:rPr lang="en-US" baseline="0" dirty="0" smtClean="0"/>
              <a:t> </a:t>
            </a:r>
            <a:r>
              <a:rPr lang="en-US" dirty="0" smtClean="0"/>
              <a:t>occur when the two type schedules are</a:t>
            </a:r>
            <a:r>
              <a:rPr lang="en-US" baseline="0" dirty="0" smtClean="0"/>
              <a:t> wildly divergent, and the shortest distance from one to the other is a token-by-token substitution a -&gt; b – in other words, they have little in common.</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Not something we expect to see here.</a:t>
            </a:r>
          </a:p>
          <a:p>
            <a:endParaRPr lang="en-US" dirty="0" smtClean="0"/>
          </a:p>
          <a:p>
            <a:r>
              <a:rPr lang="en-US" dirty="0" smtClean="0"/>
              <a:t>In every case but CLF, node FZ increased the schedule variation, in most cases appreciably or significantly.</a:t>
            </a:r>
          </a:p>
          <a:p>
            <a:r>
              <a:rPr lang="en-US" dirty="0" smtClean="0"/>
              <a:t>We believe the significant truncation</a:t>
            </a:r>
            <a:r>
              <a:rPr lang="en-US" baseline="0" dirty="0" smtClean="0"/>
              <a:t> </a:t>
            </a:r>
            <a:r>
              <a:rPr lang="en-US" dirty="0" smtClean="0"/>
              <a:t>of the CLF schedule (210K</a:t>
            </a:r>
            <a:r>
              <a:rPr lang="en-US" baseline="0" dirty="0" smtClean="0"/>
              <a:t> -&gt; 20K) l</a:t>
            </a:r>
            <a:r>
              <a:rPr lang="en-US" dirty="0" smtClean="0"/>
              <a:t>ed to the surprising decrease in schedule variation for that test.</a:t>
            </a:r>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37</a:t>
            </a:fld>
            <a:endParaRPr lang="en-US" altLang="ko-KR"/>
          </a:p>
        </p:txBody>
      </p:sp>
    </p:spTree>
    <p:extLst>
      <p:ext uri="{BB962C8B-B14F-4D97-AF65-F5344CB8AC3E}">
        <p14:creationId xmlns:p14="http://schemas.microsoft.com/office/powerpoint/2010/main" val="2860827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You can choose fuzzing parameters to increase bug reproduction rate.</a:t>
            </a:r>
            <a:endParaRPr lang="en-US" dirty="0" smtClean="0"/>
          </a:p>
          <a:p>
            <a:endParaRPr lang="en-US" dirty="0" smtClean="0"/>
          </a:p>
          <a:p>
            <a:r>
              <a:rPr lang="en-US" dirty="0" smtClean="0"/>
              <a:t>This was for a bug in KUE that has</a:t>
            </a:r>
            <a:r>
              <a:rPr lang="en-US" baseline="0" dirty="0" smtClean="0"/>
              <a:t> since been fixed.</a:t>
            </a:r>
          </a:p>
          <a:p>
            <a:r>
              <a:rPr lang="en-US" baseline="0" dirty="0" smtClean="0"/>
              <a:t>We identified it independently.</a:t>
            </a:r>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39</a:t>
            </a:fld>
            <a:endParaRPr lang="en-US" altLang="ko-KR"/>
          </a:p>
        </p:txBody>
      </p:sp>
    </p:spTree>
    <p:extLst>
      <p:ext uri="{BB962C8B-B14F-4D97-AF65-F5344CB8AC3E}">
        <p14:creationId xmlns:p14="http://schemas.microsoft.com/office/powerpoint/2010/main" val="2463975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Times</a:t>
            </a:r>
            <a:r>
              <a:rPr lang="en-US" baseline="0" dirty="0" smtClean="0"/>
              <a:t> were taken while running the test suite of the indicated modules using Node-Vanilla, Node-NFZ, and Node-FZ.</a:t>
            </a:r>
          </a:p>
          <a:p>
            <a:r>
              <a:rPr lang="en-US" dirty="0" smtClean="0"/>
              <a:t>Each suite was run 50 times</a:t>
            </a:r>
            <a:r>
              <a:rPr lang="en-US" baseline="0" dirty="0" smtClean="0"/>
              <a:t> on an otherwise idle system.</a:t>
            </a:r>
            <a:endParaRPr lang="en-US" dirty="0" smtClean="0"/>
          </a:p>
          <a:p>
            <a:r>
              <a:rPr lang="en-US" dirty="0" smtClean="0"/>
              <a:t>Note that Node-NFZ</a:t>
            </a:r>
            <a:r>
              <a:rPr lang="en-US" baseline="0" dirty="0" smtClean="0"/>
              <a:t> has similar overhead to Node-Vanilla in these examples.</a:t>
            </a:r>
          </a:p>
          <a:p>
            <a:r>
              <a:rPr lang="en-US" baseline="0" dirty="0" smtClean="0"/>
              <a:t>So the overhead of Node-FZ here is due to the timing changes we inject (configurable by user), and not due to inefficiencies in the implementation.</a:t>
            </a:r>
          </a:p>
          <a:p>
            <a:r>
              <a:rPr lang="en-US" baseline="0" dirty="0" smtClean="0"/>
              <a:t>User can tune as needed.</a:t>
            </a:r>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40</a:t>
            </a:fld>
            <a:endParaRPr lang="en-US" altLang="ko-KR"/>
          </a:p>
        </p:txBody>
      </p:sp>
    </p:spTree>
    <p:extLst>
      <p:ext uri="{BB962C8B-B14F-4D97-AF65-F5344CB8AC3E}">
        <p14:creationId xmlns:p14="http://schemas.microsoft.com/office/powerpoint/2010/main" val="40170215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kumimoji="1" lang="en-US" sz="1050" b="0" kern="1200" dirty="0" smtClean="0">
                <a:solidFill>
                  <a:schemeClr val="tx1"/>
                </a:solidFill>
                <a:latin typeface="Arial" pitchFamily="34" charset="0"/>
                <a:ea typeface="+mn-ea"/>
                <a:cs typeface="Times New Roman" panose="02020603050405020304" pitchFamily="18" charset="0"/>
              </a:rPr>
              <a:t>Same as the earlier slide, but has labels.</a:t>
            </a:r>
          </a:p>
          <a:p>
            <a:pPr algn="l"/>
            <a:r>
              <a:rPr kumimoji="1" lang="en-US" sz="1050" b="0" i="0" u="none" kern="1200" baseline="0" dirty="0" smtClean="0">
                <a:solidFill>
                  <a:schemeClr val="tx1"/>
                </a:solidFill>
                <a:latin typeface="Arial" pitchFamily="34" charset="0"/>
                <a:ea typeface="+mn-ea"/>
                <a:cs typeface="Times New Roman" panose="02020603050405020304" pitchFamily="18" charset="0"/>
              </a:rPr>
              <a:t>I think they don’t add anything I can’t say out loud, and it’s hard to decide when and where the label should appear.</a:t>
            </a:r>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42</a:t>
            </a:fld>
            <a:endParaRPr lang="en-US" altLang="ko-KR"/>
          </a:p>
        </p:txBody>
      </p:sp>
    </p:spTree>
    <p:extLst>
      <p:ext uri="{BB962C8B-B14F-4D97-AF65-F5344CB8AC3E}">
        <p14:creationId xmlns:p14="http://schemas.microsoft.com/office/powerpoint/2010/main" val="15529610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OV from </a:t>
            </a:r>
            <a:r>
              <a:rPr lang="en-US" i="1" baseline="0" dirty="0" err="1" smtClean="0"/>
              <a:t>kue</a:t>
            </a:r>
            <a:r>
              <a:rPr lang="en-US" i="0" baseline="0" dirty="0" smtClean="0"/>
              <a:t>.</a:t>
            </a:r>
          </a:p>
          <a:p>
            <a:r>
              <a:rPr lang="en-US" i="0" baseline="0" dirty="0" smtClean="0"/>
              <a:t>However, it doesn’t SHOW the use of the “done callback”, which was confusing in my practice presentation.</a:t>
            </a:r>
          </a:p>
          <a:p>
            <a:endParaRPr lang="en-US" dirty="0" smtClean="0"/>
          </a:p>
          <a:p>
            <a:r>
              <a:rPr lang="en-US" dirty="0" smtClean="0"/>
              <a:t>An OV occurs when operation A should always be executed before operation B, but this order is not enforced.</a:t>
            </a:r>
          </a:p>
          <a:p>
            <a:r>
              <a:rPr lang="en-US" dirty="0" smtClean="0"/>
              <a:t>This example is taken from the</a:t>
            </a:r>
            <a:r>
              <a:rPr lang="en-US" baseline="0" dirty="0" smtClean="0"/>
              <a:t> bug we studied in the </a:t>
            </a:r>
            <a:r>
              <a:rPr lang="en-US" baseline="0" dirty="0" err="1" smtClean="0"/>
              <a:t>kue</a:t>
            </a:r>
            <a:r>
              <a:rPr lang="en-US" baseline="0" dirty="0" smtClean="0"/>
              <a:t> module (bug 483).</a:t>
            </a:r>
          </a:p>
          <a:p>
            <a:r>
              <a:rPr lang="en-US" dirty="0" err="1" smtClean="0"/>
              <a:t>Kue</a:t>
            </a:r>
            <a:r>
              <a:rPr lang="en-US" dirty="0" smtClean="0"/>
              <a:t> uses</a:t>
            </a:r>
            <a:r>
              <a:rPr lang="en-US" baseline="0" dirty="0" smtClean="0"/>
              <a:t> the </a:t>
            </a:r>
            <a:r>
              <a:rPr lang="en-US" baseline="0" dirty="0" err="1" smtClean="0"/>
              <a:t>Redis</a:t>
            </a:r>
            <a:r>
              <a:rPr lang="en-US" baseline="0" dirty="0" smtClean="0"/>
              <a:t> database to persistently store each job’s state.</a:t>
            </a:r>
          </a:p>
          <a:p>
            <a:r>
              <a:rPr lang="en-US" dirty="0" smtClean="0"/>
              <a:t>When we enter the “</a:t>
            </a:r>
            <a:r>
              <a:rPr lang="en-US" dirty="0" err="1" smtClean="0"/>
              <a:t>markFailed</a:t>
            </a:r>
            <a:r>
              <a:rPr lang="en-US" dirty="0" smtClean="0"/>
              <a:t>” function, we</a:t>
            </a:r>
            <a:r>
              <a:rPr lang="en-US" baseline="0" dirty="0" smtClean="0"/>
              <a:t> </a:t>
            </a:r>
            <a:r>
              <a:rPr lang="en-US" dirty="0" smtClean="0"/>
              <a:t>schedule two database </a:t>
            </a:r>
            <a:r>
              <a:rPr lang="en-US" baseline="0" dirty="0" smtClean="0"/>
              <a:t>operations “update” and “delayed” (nodes 2 and 3).</a:t>
            </a:r>
          </a:p>
          <a:p>
            <a:r>
              <a:rPr lang="en-US" baseline="0" dirty="0" smtClean="0"/>
              <a:t>“update” will mark the job failed in the database, while “delayed” will mark it delayed.</a:t>
            </a:r>
          </a:p>
          <a:p>
            <a:r>
              <a:rPr lang="en-US" baseline="0" dirty="0" smtClean="0"/>
              <a:t>The code </a:t>
            </a:r>
            <a:r>
              <a:rPr lang="en-US" i="1" baseline="0" dirty="0" smtClean="0"/>
              <a:t>looks</a:t>
            </a:r>
            <a:r>
              <a:rPr lang="en-US" i="0" baseline="0" dirty="0" smtClean="0"/>
              <a:t> correct, because update() is called, and then delayed() is called.</a:t>
            </a:r>
            <a:endParaRPr lang="en-US" baseline="0" dirty="0" smtClean="0"/>
          </a:p>
          <a:p>
            <a:r>
              <a:rPr lang="en-US" baseline="0" dirty="0" smtClean="0"/>
              <a:t>However, both of these functions are actually asynchronous; each changes the state only after completing some I/O. </a:t>
            </a:r>
          </a:p>
          <a:p>
            <a:r>
              <a:rPr lang="en-US" baseline="0" dirty="0" smtClean="0"/>
              <a:t>Since there is no ordering defined between them, they can complete in either order.</a:t>
            </a:r>
          </a:p>
          <a:p>
            <a:r>
              <a:rPr lang="en-US" baseline="0" dirty="0" smtClean="0"/>
              <a:t>In consequence, the job’s final state is not defined: it could end up in “failed” state if update() finishes last, or in “delayed” state if delayed() finishes last.</a:t>
            </a:r>
          </a:p>
          <a:p>
            <a:endParaRPr lang="en-US" baseline="0" dirty="0" smtClean="0"/>
          </a:p>
          <a:p>
            <a:r>
              <a:rPr lang="en-US" baseline="0" dirty="0" smtClean="0"/>
              <a:t>Let’s look at an example from our snapshot of a running Node.js server.</a:t>
            </a:r>
          </a:p>
          <a:p>
            <a:r>
              <a:rPr lang="en-US" baseline="0" dirty="0" smtClean="0"/>
              <a:t>Using the task queue can lead to OVs.</a:t>
            </a:r>
          </a:p>
          <a:p>
            <a:r>
              <a:rPr lang="en-US" baseline="0" dirty="0" smtClean="0"/>
              <a:t>CB_B1 (e.g. </a:t>
            </a:r>
            <a:r>
              <a:rPr lang="en-US" baseline="0" dirty="0" err="1" smtClean="0"/>
              <a:t>markFailed</a:t>
            </a:r>
            <a:r>
              <a:rPr lang="en-US" baseline="0" dirty="0" smtClean="0"/>
              <a:t>) submits Task_B1 and Task_B2 to the task pool. Once in the task pool, they can run concurrently and finish in any order.</a:t>
            </a:r>
          </a:p>
          <a:p>
            <a:r>
              <a:rPr lang="en-US" baseline="0" dirty="0" smtClean="0"/>
              <a:t>The more workers in the worker pool, the higher the probability that tasks will “leapfrog” each other.</a:t>
            </a:r>
          </a:p>
          <a:p>
            <a:r>
              <a:rPr lang="en-US" baseline="0" dirty="0" smtClean="0"/>
              <a:t>In principle, if there are at least two workers, any two independent tasks can occur in either order.</a:t>
            </a:r>
          </a:p>
          <a:p>
            <a:r>
              <a:rPr lang="en-US" baseline="0" dirty="0" smtClean="0"/>
              <a:t>Now, the order in which they complete affects the order in which they enter the worker pool’s “Done queue”,</a:t>
            </a:r>
          </a:p>
          <a:p>
            <a:r>
              <a:rPr lang="en-US" baseline="0" dirty="0" smtClean="0"/>
              <a:t>which in turn tells us the relative order in which their respective “done” callbacks will be executed by the event loop.</a:t>
            </a:r>
          </a:p>
          <a:p>
            <a:endParaRPr lang="en-US" baseline="0" dirty="0" smtClean="0"/>
          </a:p>
          <a:p>
            <a:r>
              <a:rPr lang="en-US" baseline="0" dirty="0" smtClean="0"/>
              <a:t>In this case, Task_B1 and Task_B2 </a:t>
            </a:r>
            <a:r>
              <a:rPr lang="en-US" i="0" baseline="0" dirty="0" smtClean="0"/>
              <a:t>represent communicating with the database.</a:t>
            </a:r>
          </a:p>
          <a:p>
            <a:r>
              <a:rPr lang="en-US" i="0" baseline="0" dirty="0" smtClean="0"/>
              <a:t>CB_B2 and CB_B3 represent the subsequent JavaScript code that updates the state to “failed” and “delayed” respectively.</a:t>
            </a:r>
            <a:endParaRPr lang="en-US" baseline="0" dirty="0" smtClean="0"/>
          </a:p>
          <a:p>
            <a:r>
              <a:rPr lang="en-US" baseline="0" dirty="0" smtClean="0"/>
              <a:t>Since there is no ordering enforced between these callbacks, they can occur in either order.</a:t>
            </a:r>
            <a:endParaRPr lang="en-US" dirty="0" smtClean="0"/>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43</a:t>
            </a:fld>
            <a:endParaRPr lang="en-US" altLang="ko-KR"/>
          </a:p>
        </p:txBody>
      </p:sp>
    </p:spTree>
    <p:extLst>
      <p:ext uri="{BB962C8B-B14F-4D97-AF65-F5344CB8AC3E}">
        <p14:creationId xmlns:p14="http://schemas.microsoft.com/office/powerpoint/2010/main" val="2670995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kumimoji="1" lang="en-US" sz="900" i="0" kern="1200" dirty="0" smtClean="0">
                <a:solidFill>
                  <a:schemeClr val="tx1"/>
                </a:solidFill>
                <a:latin typeface="Arial" pitchFamily="34" charset="0"/>
                <a:ea typeface="+mn-ea"/>
                <a:cs typeface="Times New Roman" panose="02020603050405020304" pitchFamily="18" charset="0"/>
              </a:rPr>
              <a:t>+</a:t>
            </a:r>
          </a:p>
          <a:p>
            <a:pPr algn="l"/>
            <a:r>
              <a:rPr kumimoji="1" lang="en-US" sz="900" i="0" kern="1200" dirty="0" smtClean="0">
                <a:solidFill>
                  <a:schemeClr val="tx1"/>
                </a:solidFill>
                <a:latin typeface="Arial" pitchFamily="34" charset="0"/>
                <a:ea typeface="+mn-ea"/>
                <a:cs typeface="Times New Roman" panose="02020603050405020304" pitchFamily="18" charset="0"/>
              </a:rPr>
              <a:t>In the OTPC architecture, each client’s request is assigned its own thread on</a:t>
            </a:r>
            <a:r>
              <a:rPr kumimoji="1" lang="en-US" sz="900" i="0" kern="1200" baseline="0" dirty="0" smtClean="0">
                <a:solidFill>
                  <a:schemeClr val="tx1"/>
                </a:solidFill>
                <a:latin typeface="Arial" pitchFamily="34" charset="0"/>
                <a:ea typeface="+mn-ea"/>
                <a:cs typeface="Times New Roman" panose="02020603050405020304" pitchFamily="18" charset="0"/>
              </a:rPr>
              <a:t> which to compute the response.</a:t>
            </a:r>
          </a:p>
          <a:p>
            <a:pPr algn="l"/>
            <a:r>
              <a:rPr kumimoji="1" lang="en-US" sz="900" i="0" kern="1200" dirty="0" smtClean="0">
                <a:solidFill>
                  <a:schemeClr val="tx1"/>
                </a:solidFill>
                <a:latin typeface="Arial" pitchFamily="34" charset="0"/>
                <a:ea typeface="+mn-ea"/>
                <a:cs typeface="Times New Roman" panose="02020603050405020304" pitchFamily="18" charset="0"/>
              </a:rPr>
              <a:t>Each client’s thread proceeds in parallel.</a:t>
            </a:r>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5</a:t>
            </a:fld>
            <a:endParaRPr lang="en-US" altLang="ko-KR"/>
          </a:p>
        </p:txBody>
      </p:sp>
    </p:spTree>
    <p:extLst>
      <p:ext uri="{BB962C8B-B14F-4D97-AF65-F5344CB8AC3E}">
        <p14:creationId xmlns:p14="http://schemas.microsoft.com/office/powerpoint/2010/main" val="3407720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600" dirty="0" smtClean="0">
                <a:latin typeface="Calibri" panose="020F0502020204030204" pitchFamily="34" charset="0"/>
                <a:cs typeface="Times New Roman" panose="02020603050405020304" pitchFamily="18" charset="0"/>
              </a:rPr>
              <a:t>+</a:t>
            </a:r>
          </a:p>
          <a:p>
            <a:pPr algn="l"/>
            <a:r>
              <a:rPr lang="en-US" sz="1600" dirty="0" smtClean="0">
                <a:latin typeface="Calibri" panose="020F0502020204030204" pitchFamily="34" charset="0"/>
                <a:cs typeface="Times New Roman" panose="02020603050405020304" pitchFamily="18" charset="0"/>
              </a:rPr>
              <a:t>In the EDA architecture,</a:t>
            </a:r>
            <a:r>
              <a:rPr lang="en-US" sz="1600" baseline="0" dirty="0" smtClean="0">
                <a:latin typeface="Calibri" panose="020F0502020204030204" pitchFamily="34" charset="0"/>
                <a:cs typeface="Times New Roman" panose="02020603050405020304" pitchFamily="18" charset="0"/>
              </a:rPr>
              <a:t> all activities related to clients are performed by the </a:t>
            </a:r>
            <a:r>
              <a:rPr lang="en-US" sz="1600" i="1" baseline="0" dirty="0" smtClean="0">
                <a:latin typeface="Calibri" panose="020F0502020204030204" pitchFamily="34" charset="0"/>
                <a:cs typeface="Times New Roman" panose="02020603050405020304" pitchFamily="18" charset="0"/>
              </a:rPr>
              <a:t>same</a:t>
            </a:r>
            <a:r>
              <a:rPr lang="en-US" sz="1600" baseline="0" dirty="0" smtClean="0">
                <a:latin typeface="Calibri" panose="020F0502020204030204" pitchFamily="34" charset="0"/>
                <a:cs typeface="Times New Roman" panose="02020603050405020304" pitchFamily="18" charset="0"/>
              </a:rPr>
              <a:t> threads:</a:t>
            </a:r>
            <a:endParaRPr lang="en-US" sz="1600" baseline="0" dirty="0" smtClean="0"/>
          </a:p>
          <a:p>
            <a:pPr marL="171450" indent="-171450">
              <a:buFont typeface="Arial" panose="020B0604020202020204" pitchFamily="34" charset="0"/>
              <a:buChar char="•"/>
            </a:pPr>
            <a:r>
              <a:rPr lang="en-US" sz="1600" baseline="0" dirty="0" smtClean="0"/>
              <a:t>the event loop, the principal work horse</a:t>
            </a:r>
          </a:p>
          <a:p>
            <a:pPr marL="171450" indent="-171450">
              <a:buFont typeface="Arial" panose="020B0604020202020204" pitchFamily="34" charset="0"/>
              <a:buChar char="•"/>
            </a:pPr>
            <a:r>
              <a:rPr lang="en-US" sz="1600" baseline="0" dirty="0" smtClean="0">
                <a:latin typeface="Calibri" panose="020F0502020204030204" pitchFamily="34" charset="0"/>
                <a:cs typeface="Times New Roman" panose="02020603050405020304" pitchFamily="18" charset="0"/>
              </a:rPr>
              <a:t>a </a:t>
            </a:r>
            <a:r>
              <a:rPr kumimoji="1" lang="en-US" sz="1600" kern="1200" baseline="0" dirty="0" smtClean="0">
                <a:solidFill>
                  <a:schemeClr val="tx1"/>
                </a:solidFill>
                <a:latin typeface="Calibri" panose="020F0502020204030204" pitchFamily="34" charset="0"/>
                <a:ea typeface="+mn-ea"/>
                <a:cs typeface="Times New Roman" panose="02020603050405020304" pitchFamily="18" charset="0"/>
              </a:rPr>
              <a:t>small</a:t>
            </a:r>
            <a:r>
              <a:rPr lang="en-US" sz="1600" baseline="0" dirty="0" smtClean="0">
                <a:latin typeface="Calibri" panose="020F0502020204030204" pitchFamily="34" charset="0"/>
                <a:cs typeface="Times New Roman" panose="02020603050405020304" pitchFamily="18" charset="0"/>
              </a:rPr>
              <a:t>, fixed-size worker pool (e.g. 4 threads), used for example for file I/O</a:t>
            </a:r>
          </a:p>
          <a:p>
            <a:pPr algn="l"/>
            <a:endParaRPr lang="en-US" sz="1600" baseline="0" dirty="0" smtClean="0">
              <a:latin typeface="Calibri" panose="020F0502020204030204" pitchFamily="34" charset="0"/>
              <a:cs typeface="Times New Roman" panose="02020603050405020304" pitchFamily="18" charset="0"/>
            </a:endParaRPr>
          </a:p>
          <a:p>
            <a:pPr algn="l"/>
            <a:r>
              <a:rPr lang="en-US" sz="1600" baseline="0" dirty="0" smtClean="0">
                <a:latin typeface="Calibri" panose="020F0502020204030204" pitchFamily="34" charset="0"/>
                <a:cs typeface="Times New Roman" panose="02020603050405020304" pitchFamily="18" charset="0"/>
              </a:rPr>
              <a:t>Applications are structured using </a:t>
            </a:r>
            <a:r>
              <a:rPr lang="en-US" sz="1600" b="1" i="0" baseline="0" dirty="0" smtClean="0">
                <a:latin typeface="Calibri" panose="020F0502020204030204" pitchFamily="34" charset="0"/>
                <a:cs typeface="Times New Roman" panose="02020603050405020304" pitchFamily="18" charset="0"/>
              </a:rPr>
              <a:t>callbacks</a:t>
            </a:r>
            <a:r>
              <a:rPr lang="en-US" sz="1600" i="0" baseline="0" dirty="0" smtClean="0">
                <a:latin typeface="Calibri" panose="020F0502020204030204" pitchFamily="34" charset="0"/>
                <a:cs typeface="Times New Roman" panose="02020603050405020304" pitchFamily="18" charset="0"/>
              </a:rPr>
              <a:t> that respond to events, e.g. “new network traffic” or  “the work I offloaded to the worker pool has completed”.</a:t>
            </a:r>
          </a:p>
          <a:p>
            <a:pPr algn="l"/>
            <a:endParaRPr lang="en-US" i="0" dirty="0" smtClean="0">
              <a:latin typeface="Calibri" panose="020F0502020204030204" pitchFamily="34" charset="0"/>
              <a:cs typeface="Times New Roman" panose="02020603050405020304" pitchFamily="18" charset="0"/>
            </a:endParaRPr>
          </a:p>
          <a:p>
            <a:pPr algn="l"/>
            <a:r>
              <a:rPr lang="en-US" i="0" dirty="0" smtClean="0">
                <a:latin typeface="Calibri" panose="020F0502020204030204" pitchFamily="34" charset="0"/>
                <a:cs typeface="Times New Roman" panose="02020603050405020304" pitchFamily="18" charset="0"/>
              </a:rPr>
              <a:t>----------</a:t>
            </a:r>
          </a:p>
          <a:p>
            <a:pPr algn="l"/>
            <a:endParaRPr lang="en-US" i="0" dirty="0" smtClean="0">
              <a:latin typeface="Calibri" panose="020F0502020204030204" pitchFamily="34" charset="0"/>
              <a:cs typeface="Times New Roman" panose="02020603050405020304" pitchFamily="18"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latin typeface="Calibri" panose="020F0502020204030204" pitchFamily="34" charset="0"/>
                <a:cs typeface="Times New Roman" panose="02020603050405020304" pitchFamily="18" charset="0"/>
              </a:rPr>
              <a:t>This</a:t>
            </a:r>
            <a:r>
              <a:rPr lang="en-US" sz="1200" baseline="0" dirty="0" smtClean="0">
                <a:latin typeface="Calibri" panose="020F0502020204030204" pitchFamily="34" charset="0"/>
                <a:cs typeface="Times New Roman" panose="02020603050405020304" pitchFamily="18" charset="0"/>
              </a:rPr>
              <a:t> architecture is used in popular EDA frameworks in JavaScript (Node.js), Python (Twisted), Ruby (</a:t>
            </a:r>
            <a:r>
              <a:rPr lang="en-US" sz="1200" baseline="0" dirty="0" err="1" smtClean="0">
                <a:latin typeface="Calibri" panose="020F0502020204030204" pitchFamily="34" charset="0"/>
                <a:cs typeface="Times New Roman" panose="02020603050405020304" pitchFamily="18" charset="0"/>
              </a:rPr>
              <a:t>EventMachine</a:t>
            </a:r>
            <a:r>
              <a:rPr lang="en-US" sz="1200" baseline="0" dirty="0" smtClean="0">
                <a:latin typeface="Calibri" panose="020F0502020204030204" pitchFamily="34" charset="0"/>
                <a:cs typeface="Times New Roman" panose="02020603050405020304" pitchFamily="18" charset="0"/>
              </a:rPr>
              <a:t>), C (</a:t>
            </a:r>
            <a:r>
              <a:rPr lang="en-US" sz="1200" baseline="0" dirty="0" err="1" smtClean="0">
                <a:latin typeface="Calibri" panose="020F0502020204030204" pitchFamily="34" charset="0"/>
                <a:cs typeface="Times New Roman" panose="02020603050405020304" pitchFamily="18" charset="0"/>
              </a:rPr>
              <a:t>libuv</a:t>
            </a:r>
            <a:r>
              <a:rPr lang="en-US" sz="1200" baseline="0" dirty="0" smtClean="0">
                <a:latin typeface="Calibri" panose="020F0502020204030204" pitchFamily="34" charset="0"/>
                <a:cs typeface="Times New Roman" panose="02020603050405020304" pitchFamily="18" charset="0"/>
              </a:rPr>
              <a:t>), Java (Reactor), etc.</a:t>
            </a:r>
            <a:endParaRPr lang="en-US" i="0" dirty="0" smtClean="0">
              <a:latin typeface="Calibri" panose="020F0502020204030204" pitchFamily="34" charset="0"/>
              <a:cs typeface="Times New Roman" panose="02020603050405020304" pitchFamily="18"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This architecture</a:t>
            </a:r>
            <a:r>
              <a:rPr lang="en-US" baseline="0" dirty="0" smtClean="0"/>
              <a:t> is also known as the </a:t>
            </a:r>
            <a:r>
              <a:rPr lang="en-US" dirty="0" smtClean="0"/>
              <a:t>Asymmetric Multi-Process Event-Driven (AMPED) arch. (</a:t>
            </a:r>
            <a:r>
              <a:rPr lang="en-US" dirty="0" err="1" smtClean="0"/>
              <a:t>Pai</a:t>
            </a:r>
            <a:r>
              <a:rPr lang="en-US" dirty="0" smtClean="0"/>
              <a:t> 1999’s Flash paper).</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NB NOT A SALES PITCH. Explain that</a:t>
            </a:r>
            <a:r>
              <a:rPr lang="en-US" baseline="0" dirty="0" smtClean="0"/>
              <a:t> Lauer 197X argues that these are “duals” – equivalent in their expressive power.</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issue at hand is what does the technology – threading libraries, event-driven frameworks – enable, and whether the EDA enables more scalability than the OTPC.</a:t>
            </a:r>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6</a:t>
            </a:fld>
            <a:endParaRPr lang="en-US" altLang="ko-KR"/>
          </a:p>
        </p:txBody>
      </p:sp>
    </p:spTree>
    <p:extLst>
      <p:ext uri="{BB962C8B-B14F-4D97-AF65-F5344CB8AC3E}">
        <p14:creationId xmlns:p14="http://schemas.microsoft.com/office/powerpoint/2010/main" val="3730279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key difference between the OTPC and the EDA is whether clients should share resources, also known as </a:t>
            </a:r>
            <a:r>
              <a:rPr lang="en-US" u="sng" baseline="0" dirty="0" smtClean="0"/>
              <a:t>multiplexing</a:t>
            </a:r>
            <a:r>
              <a:rPr lang="en-US" u="none" baseline="0"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u="none"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u="none" baseline="0" dirty="0" smtClean="0"/>
              <a:t>In the OTPC, we dedicate resources to each client, and rely on </a:t>
            </a:r>
            <a:r>
              <a:rPr lang="en-US" b="1" u="none" baseline="0" dirty="0" smtClean="0"/>
              <a:t>preemptive</a:t>
            </a:r>
            <a:r>
              <a:rPr lang="en-US" u="none" baseline="0" dirty="0" smtClean="0"/>
              <a:t> multi-tasking to share.</a:t>
            </a:r>
          </a:p>
          <a:p>
            <a:pPr marL="0" marR="0" indent="0" algn="l" defTabSz="914400" rtl="0" eaLnBrk="1" fontAlgn="base" latinLnBrk="0" hangingPunct="1">
              <a:lnSpc>
                <a:spcPct val="100000"/>
              </a:lnSpc>
              <a:spcBef>
                <a:spcPct val="30000"/>
              </a:spcBef>
              <a:spcAft>
                <a:spcPct val="0"/>
              </a:spcAft>
              <a:buClrTx/>
              <a:buSzTx/>
              <a:buFontTx/>
              <a:buNone/>
              <a:tabLst/>
              <a:defRPr/>
            </a:pPr>
            <a:r>
              <a:rPr lang="en-US" u="none" baseline="0" dirty="0" smtClean="0"/>
              <a:t>In the EDA, clients share the same resources (small number of threads), and sharing is done </a:t>
            </a:r>
            <a:r>
              <a:rPr lang="en-US" b="1" u="none" baseline="0" dirty="0" smtClean="0"/>
              <a:t>cooperatively </a:t>
            </a:r>
            <a:r>
              <a:rPr lang="en-US" b="0" u="none" baseline="0" dirty="0" smtClean="0"/>
              <a:t>(aka cooperative multi-tasking).</a:t>
            </a:r>
            <a:endParaRPr lang="en-US" u="none"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u="none"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u="none" baseline="0" dirty="0" smtClean="0"/>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u="none" baseline="0" dirty="0" smtClean="0"/>
              <a:t>The</a:t>
            </a:r>
            <a:r>
              <a:rPr lang="en-US" baseline="0" dirty="0" smtClean="0"/>
              <a:t> essential trade-off between the OTPC and the EDA is efficiency vs. reliability.</a:t>
            </a:r>
          </a:p>
          <a:p>
            <a:pPr marL="0" marR="0" indent="0" algn="l" defTabSz="914400" rtl="0" eaLnBrk="1" fontAlgn="base" latinLnBrk="0" hangingPunct="1">
              <a:lnSpc>
                <a:spcPct val="100000"/>
              </a:lnSpc>
              <a:spcBef>
                <a:spcPct val="30000"/>
              </a:spcBef>
              <a:spcAft>
                <a:spcPct val="0"/>
              </a:spcAft>
              <a:buClrTx/>
              <a:buSzTx/>
              <a:buFontTx/>
              <a:buNone/>
              <a:tabLst/>
              <a:defRPr/>
            </a:pPr>
            <a:r>
              <a:rPr lang="en-US" b="1" baseline="0" dirty="0" smtClean="0"/>
              <a:t> </a:t>
            </a:r>
          </a:p>
          <a:p>
            <a:pPr marL="0" marR="0" indent="0" algn="l" defTabSz="914400" rtl="0" eaLnBrk="1" fontAlgn="base" latinLnBrk="0" hangingPunct="1">
              <a:lnSpc>
                <a:spcPct val="100000"/>
              </a:lnSpc>
              <a:spcBef>
                <a:spcPct val="30000"/>
              </a:spcBef>
              <a:spcAft>
                <a:spcPct val="0"/>
              </a:spcAft>
              <a:buClrTx/>
              <a:buSzTx/>
              <a:buFontTx/>
              <a:buNone/>
              <a:tabLst/>
              <a:defRPr/>
            </a:pPr>
            <a:r>
              <a:rPr kumimoji="1" lang="en-US" sz="1200" b="0" i="0" u="none" kern="1200" dirty="0" smtClean="0">
                <a:solidFill>
                  <a:schemeClr val="tx1"/>
                </a:solidFill>
                <a:latin typeface="Arial" pitchFamily="34" charset="0"/>
                <a:ea typeface="+mn-ea"/>
                <a:cs typeface="Times New Roman" panose="02020603050405020304" pitchFamily="18" charset="0"/>
              </a:rPr>
              <a:t>In the OTPC, </a:t>
            </a:r>
            <a:r>
              <a:rPr kumimoji="1" lang="en-US" sz="1200" b="0" i="0" u="none" kern="1200" baseline="0" dirty="0" smtClean="0">
                <a:solidFill>
                  <a:schemeClr val="tx1"/>
                </a:solidFill>
                <a:latin typeface="Arial" pitchFamily="34" charset="0"/>
                <a:ea typeface="+mn-ea"/>
                <a:cs typeface="Times New Roman" panose="02020603050405020304" pitchFamily="18" charset="0"/>
              </a:rPr>
              <a:t>we have to dedicate resources to each client.</a:t>
            </a:r>
          </a:p>
          <a:p>
            <a:pPr marL="0" marR="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kumimoji="1" lang="en-US" sz="1200" b="0" i="0" u="none" kern="1200" baseline="0" dirty="0" smtClean="0">
                <a:solidFill>
                  <a:schemeClr val="tx1"/>
                </a:solidFill>
                <a:latin typeface="Arial" pitchFamily="34" charset="0"/>
                <a:ea typeface="+mn-ea"/>
                <a:cs typeface="Times New Roman" panose="02020603050405020304" pitchFamily="18" charset="0"/>
              </a:rPr>
              <a:t>This incurs both space and time overheads, like context switching.</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The EDA is comparatively efficient, since it multiplexes the same resources among many clients. </a:t>
            </a:r>
            <a:endParaRPr kumimoji="1" lang="en-US" sz="1050" b="1" i="0" kern="1200" baseline="0" dirty="0" smtClean="0">
              <a:solidFill>
                <a:schemeClr val="tx1"/>
              </a:solidFill>
              <a:latin typeface="Arial" pitchFamily="34" charset="0"/>
              <a:ea typeface="+mn-ea"/>
              <a:cs typeface="Times New Roman" panose="02020603050405020304" pitchFamily="18"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0" dirty="0" smtClean="0"/>
              <a:t>Now, sharing these resources puts</a:t>
            </a:r>
            <a:r>
              <a:rPr lang="en-US" b="0" baseline="0" dirty="0" smtClean="0"/>
              <a:t> extra demands on </a:t>
            </a:r>
            <a:r>
              <a:rPr lang="en-US" b="0" dirty="0" smtClean="0"/>
              <a:t>EDA developers: they must implement sharing correctly, which can</a:t>
            </a:r>
            <a:r>
              <a:rPr lang="en-US" b="0" baseline="0" dirty="0" smtClean="0"/>
              <a:t> be </a:t>
            </a:r>
            <a:r>
              <a:rPr lang="en-US" b="0" dirty="0" smtClean="0"/>
              <a:t>pretty tricky.</a:t>
            </a:r>
            <a:endParaRPr lang="en-US" b="0" baseline="0" dirty="0" smtClean="0"/>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7</a:t>
            </a:fld>
            <a:endParaRPr lang="en-US" altLang="ko-KR"/>
          </a:p>
        </p:txBody>
      </p:sp>
    </p:spTree>
    <p:extLst>
      <p:ext uri="{BB962C8B-B14F-4D97-AF65-F5344CB8AC3E}">
        <p14:creationId xmlns:p14="http://schemas.microsoft.com/office/powerpoint/2010/main" val="3985589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smtClean="0"/>
              <a:t>Let me emphasize: I’m </a:t>
            </a:r>
            <a:r>
              <a:rPr lang="en-US" sz="1200" b="1" baseline="0" dirty="0" smtClean="0"/>
              <a:t>not</a:t>
            </a:r>
            <a:r>
              <a:rPr lang="en-US" sz="1200" baseline="0" dirty="0" smtClean="0"/>
              <a:t> here to argue that the EDA is “the right way” to build server-side applications.</a:t>
            </a:r>
          </a:p>
          <a:p>
            <a:r>
              <a:rPr lang="en-US" sz="1200" baseline="0" dirty="0" smtClean="0"/>
              <a:t>However, I </a:t>
            </a:r>
            <a:r>
              <a:rPr lang="en-US" sz="1200" b="1" baseline="0" dirty="0" smtClean="0"/>
              <a:t>do </a:t>
            </a:r>
            <a:r>
              <a:rPr lang="en-US" sz="1200" b="0" baseline="0" dirty="0" smtClean="0"/>
              <a:t>want you to understand that the</a:t>
            </a:r>
            <a:r>
              <a:rPr lang="en-US" sz="1200" baseline="0" dirty="0" smtClean="0"/>
              <a:t> EDA is an </a:t>
            </a:r>
            <a:r>
              <a:rPr lang="en-US" sz="1200" b="1" baseline="0" dirty="0" smtClean="0"/>
              <a:t>increasingly popular way </a:t>
            </a:r>
            <a:r>
              <a:rPr lang="en-US" sz="1200" baseline="0" dirty="0" smtClean="0"/>
              <a:t>to build server-side applications, and these developers need our help.</a:t>
            </a:r>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8</a:t>
            </a:fld>
            <a:endParaRPr lang="en-US" altLang="ko-KR"/>
          </a:p>
        </p:txBody>
      </p:sp>
    </p:spTree>
    <p:extLst>
      <p:ext uri="{BB962C8B-B14F-4D97-AF65-F5344CB8AC3E}">
        <p14:creationId xmlns:p14="http://schemas.microsoft.com/office/powerpoint/2010/main" val="3574429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If you are not already acquainted, let me introduce you to Node.js, a server-side JavaScript EDA framework.</a:t>
            </a:r>
          </a:p>
          <a:p>
            <a:endParaRPr lang="en-US" baseline="0" dirty="0" smtClean="0"/>
          </a:p>
          <a:p>
            <a:r>
              <a:rPr lang="en-US" baseline="0" dirty="0" smtClean="0"/>
              <a:t>Node.js is aka “</a:t>
            </a:r>
            <a:r>
              <a:rPr lang="en-US" b="1" baseline="0" dirty="0" smtClean="0"/>
              <a:t>full stack JavaScript</a:t>
            </a:r>
            <a:r>
              <a:rPr lang="en-US" baseline="0" dirty="0" smtClean="0"/>
              <a:t>” and was introduced in 2009 by Ryan Dahl.</a:t>
            </a:r>
          </a:p>
          <a:p>
            <a:r>
              <a:rPr lang="en-US" baseline="0" dirty="0" smtClean="0"/>
              <a:t>It consists of:</a:t>
            </a:r>
          </a:p>
          <a:p>
            <a:pPr marL="171450" indent="-171450">
              <a:buFont typeface="Arial" panose="020B0604020202020204" pitchFamily="34" charset="0"/>
              <a:buChar char="•"/>
            </a:pPr>
            <a:r>
              <a:rPr lang="en-US" baseline="0" dirty="0" smtClean="0"/>
              <a:t>A JavaScript engine</a:t>
            </a:r>
          </a:p>
          <a:p>
            <a:pPr marL="171450" indent="-171450">
              <a:buFont typeface="Arial" panose="020B0604020202020204" pitchFamily="34" charset="0"/>
              <a:buChar char="•"/>
            </a:pPr>
            <a:r>
              <a:rPr lang="en-US" baseline="0" dirty="0" smtClean="0"/>
              <a:t>An event library</a:t>
            </a:r>
          </a:p>
          <a:p>
            <a:pPr marL="171450" indent="-171450">
              <a:buFont typeface="Arial" panose="020B0604020202020204" pitchFamily="34" charset="0"/>
              <a:buChar char="•"/>
            </a:pPr>
            <a:r>
              <a:rPr lang="en-US" baseline="0" dirty="0" smtClean="0"/>
              <a:t>Built-in C++ and JavaScript libraries for system calls like file system APIs</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It has a </a:t>
            </a:r>
            <a:r>
              <a:rPr lang="en-US" b="1" baseline="0" dirty="0" smtClean="0"/>
              <a:t>large, active developer community</a:t>
            </a:r>
            <a:r>
              <a:rPr lang="en-US" b="0" baseline="0" dirty="0" smtClean="0"/>
              <a:t>.</a:t>
            </a:r>
            <a:endParaRPr lang="en-US" baseline="0" dirty="0" smtClean="0"/>
          </a:p>
          <a:p>
            <a:pPr marL="0" indent="0">
              <a:buFont typeface="Arial" panose="020B0604020202020204" pitchFamily="34" charset="0"/>
              <a:buNone/>
            </a:pPr>
            <a:r>
              <a:rPr lang="en-US" baseline="0" dirty="0" smtClean="0"/>
              <a:t>Developers benefit from the 450,000 open-source modules in its package ecosystem</a:t>
            </a:r>
            <a:endParaRPr lang="en-US" i="0" baseline="0" dirty="0" smtClean="0"/>
          </a:p>
          <a:p>
            <a:pPr marL="0" indent="0">
              <a:buFont typeface="Arial" panose="020B0604020202020204" pitchFamily="34" charset="0"/>
              <a:buNone/>
            </a:pPr>
            <a:r>
              <a:rPr lang="en-US" i="0" baseline="0" dirty="0" smtClean="0">
                <a:sym typeface="Wingdings" panose="05000000000000000000" pitchFamily="2" charset="2"/>
              </a:rPr>
              <a:t>   T</a:t>
            </a:r>
            <a:r>
              <a:rPr lang="en-US" i="0" baseline="0" dirty="0" smtClean="0"/>
              <a:t>he largest of any language.</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Node.js has made impressive inroads into industry, with adoption at major companies including IBM and Microsoft.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3.5M+ developers as of April 2016</a:t>
            </a:r>
          </a:p>
          <a:p>
            <a:pPr marL="0" indent="0">
              <a:buFont typeface="Arial" panose="020B0604020202020204" pitchFamily="34" charset="0"/>
              <a:buNone/>
            </a:pPr>
            <a:r>
              <a:rPr lang="en-US" baseline="0" dirty="0" smtClean="0"/>
              <a:t>450K+ modules as of March 2017</a:t>
            </a:r>
          </a:p>
          <a:p>
            <a:pPr marL="0" indent="0">
              <a:buFont typeface="Arial" panose="020B0604020202020204" pitchFamily="34" charset="0"/>
              <a:buNone/>
            </a:pPr>
            <a:r>
              <a:rPr lang="en-US" baseline="0" dirty="0" smtClean="0"/>
              <a:t>2B+ module downloads/week (up 250M/</a:t>
            </a:r>
            <a:r>
              <a:rPr lang="en-US" baseline="0" dirty="0" err="1" smtClean="0"/>
              <a:t>wk</a:t>
            </a:r>
            <a:r>
              <a:rPr lang="en-US" baseline="0" dirty="0" smtClean="0"/>
              <a:t> since January 2017)</a:t>
            </a:r>
          </a:p>
          <a:p>
            <a:pPr marL="0" indent="0">
              <a:buFont typeface="Arial" panose="020B0604020202020204" pitchFamily="34" charset="0"/>
              <a:buNone/>
            </a:pPr>
            <a:endParaRPr lang="en-US" baseline="0" dirty="0" smtClean="0"/>
          </a:p>
          <a:p>
            <a:pPr marL="0" marR="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baseline="0" dirty="0" smtClean="0"/>
              <a:t>SO survey of 64K developers: JS most commonly used language, Node.js most commonly used framework</a:t>
            </a:r>
          </a:p>
          <a:p>
            <a:pPr marL="0" marR="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US" sz="1200" dirty="0" smtClean="0"/>
              <a:t>Other EDAs: Desktop (</a:t>
            </a:r>
            <a:r>
              <a:rPr lang="en-US" sz="1100" dirty="0" smtClean="0"/>
              <a:t>Electron</a:t>
            </a:r>
            <a:r>
              <a:rPr lang="en-US" sz="1200" dirty="0" smtClean="0"/>
              <a:t>), Mobile (</a:t>
            </a:r>
            <a:r>
              <a:rPr lang="en-US" sz="1100" dirty="0" smtClean="0"/>
              <a:t>Android</a:t>
            </a:r>
            <a:r>
              <a:rPr lang="en-US" sz="1200" dirty="0" smtClean="0"/>
              <a:t>), </a:t>
            </a:r>
            <a:r>
              <a:rPr lang="en-US" sz="1200" dirty="0" err="1" smtClean="0"/>
              <a:t>IoT</a:t>
            </a:r>
            <a:r>
              <a:rPr lang="en-US" sz="1200" dirty="0" smtClean="0"/>
              <a:t> (</a:t>
            </a:r>
            <a:r>
              <a:rPr lang="en-US" sz="1100" dirty="0" smtClean="0"/>
              <a:t>Cylon.js</a:t>
            </a:r>
            <a:r>
              <a:rPr lang="en-US" sz="1200" dirty="0" smtClean="0"/>
              <a:t>)</a:t>
            </a:r>
            <a:endParaRPr lang="en-US" baseline="0" dirty="0" smtClean="0"/>
          </a:p>
          <a:p>
            <a:pPr marL="0" indent="0">
              <a:buFont typeface="Arial" panose="020B0604020202020204" pitchFamily="34" charset="0"/>
              <a:buNone/>
            </a:pPr>
            <a:endParaRPr lang="en-US" baseline="0" dirty="0" smtClean="0"/>
          </a:p>
          <a:p>
            <a:r>
              <a:rPr lang="en-US" dirty="0" smtClean="0"/>
              <a:t>Developer statistics:</a:t>
            </a:r>
            <a:r>
              <a:rPr lang="en-US" baseline="0" dirty="0" smtClean="0"/>
              <a:t> </a:t>
            </a:r>
            <a:r>
              <a:rPr lang="en-US" dirty="0" smtClean="0"/>
              <a:t>https://nodejs.org/en/blog/announcements/nodejs-foundation-survey/</a:t>
            </a:r>
          </a:p>
          <a:p>
            <a:r>
              <a:rPr lang="en-US" dirty="0" smtClean="0"/>
              <a:t>Module / download statistics: https://www.npmjs.com/</a:t>
            </a:r>
          </a:p>
          <a:p>
            <a:r>
              <a:rPr lang="en-US" dirty="0" smtClean="0"/>
              <a:t>StackOverflow survey: https://stackoverflow.com/insights/survey/2017/?utm_medium=email&amp;utm_campaign=dev-survey-2017&amp;utm_content=em-features&amp;utm_source=so-owned</a:t>
            </a:r>
          </a:p>
          <a:p>
            <a:endParaRPr lang="en-US" dirty="0" smtClean="0"/>
          </a:p>
          <a:p>
            <a:r>
              <a:rPr lang="en-US" sz="1200" dirty="0" smtClean="0"/>
              <a:t>Companies: IBM, Microsoft, Netflix, Walmart, eBay, PayPal, …</a:t>
            </a:r>
            <a:endParaRPr lang="en-US" dirty="0" smtClean="0"/>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9</a:t>
            </a:fld>
            <a:endParaRPr lang="en-US" altLang="ko-KR"/>
          </a:p>
        </p:txBody>
      </p:sp>
    </p:spTree>
    <p:extLst>
      <p:ext uri="{BB962C8B-B14F-4D97-AF65-F5344CB8AC3E}">
        <p14:creationId xmlns:p14="http://schemas.microsoft.com/office/powerpoint/2010/main" val="4204575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smtClean="0"/>
              <a:t>Well, it turns out that programming in the EDA looks a lot different from programming in the OTPC.</a:t>
            </a:r>
          </a:p>
        </p:txBody>
      </p:sp>
      <p:sp>
        <p:nvSpPr>
          <p:cNvPr id="4" name="Slide Number Placeholder 3"/>
          <p:cNvSpPr>
            <a:spLocks noGrp="1"/>
          </p:cNvSpPr>
          <p:nvPr>
            <p:ph type="sldNum" sz="quarter" idx="10"/>
          </p:nvPr>
        </p:nvSpPr>
        <p:spPr/>
        <p:txBody>
          <a:bodyPr/>
          <a:lstStyle/>
          <a:p>
            <a:fld id="{D291D712-58E1-4FFA-8A47-8D821F11B45B}" type="slidenum">
              <a:rPr lang="en-US" altLang="ko-KR" smtClean="0"/>
              <a:pPr/>
              <a:t>10</a:t>
            </a:fld>
            <a:endParaRPr lang="en-US" altLang="ko-KR"/>
          </a:p>
        </p:txBody>
      </p:sp>
    </p:spTree>
    <p:extLst>
      <p:ext uri="{BB962C8B-B14F-4D97-AF65-F5344CB8AC3E}">
        <p14:creationId xmlns:p14="http://schemas.microsoft.com/office/powerpoint/2010/main" val="2864483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251916" name="Rectangle 12"/>
          <p:cNvSpPr>
            <a:spLocks noChangeArrowheads="1"/>
          </p:cNvSpPr>
          <p:nvPr userDrawn="1"/>
        </p:nvSpPr>
        <p:spPr bwMode="auto">
          <a:xfrm>
            <a:off x="-31750" y="6597650"/>
            <a:ext cx="406400" cy="190500"/>
          </a:xfrm>
          <a:prstGeom prst="rect">
            <a:avLst/>
          </a:prstGeom>
          <a:noFill/>
          <a:ln w="12700">
            <a:noFill/>
            <a:miter lim="800000"/>
            <a:headEnd/>
            <a:tailEnd/>
          </a:ln>
          <a:effectLst/>
        </p:spPr>
        <p:txBody>
          <a:bodyPr wrap="none" lIns="47625" tIns="19050" rIns="47625" bIns="19050">
            <a:spAutoFit/>
          </a:bodyPr>
          <a:lstStyle/>
          <a:p>
            <a:pPr eaLnBrk="0" hangingPunct="0">
              <a:lnSpc>
                <a:spcPct val="100000"/>
              </a:lnSpc>
              <a:spcBef>
                <a:spcPct val="0"/>
              </a:spcBef>
              <a:buClrTx/>
              <a:buSzTx/>
              <a:buFontTx/>
              <a:buNone/>
            </a:pPr>
            <a:r>
              <a:rPr lang="en-US" altLang="ko-KR" sz="1000" dirty="0">
                <a:ea typeface="굴림" pitchFamily="50" charset="-127"/>
              </a:rPr>
              <a:t>- </a:t>
            </a:r>
            <a:fld id="{C96A506E-3602-401A-8514-68EB3787871C}" type="slidenum">
              <a:rPr lang="en-US" altLang="ko-KR" sz="1000">
                <a:ea typeface="굴림" pitchFamily="50" charset="-127"/>
              </a:rPr>
              <a:pPr eaLnBrk="0" hangingPunct="0">
                <a:lnSpc>
                  <a:spcPct val="100000"/>
                </a:lnSpc>
                <a:spcBef>
                  <a:spcPct val="0"/>
                </a:spcBef>
                <a:buClrTx/>
                <a:buSzTx/>
                <a:buFontTx/>
                <a:buNone/>
              </a:pPr>
              <a:t>‹#›</a:t>
            </a:fld>
            <a:r>
              <a:rPr lang="en-US" altLang="ko-KR" sz="1000" dirty="0">
                <a:ea typeface="굴림" pitchFamily="50" charset="-127"/>
              </a:rPr>
              <a:t> -</a:t>
            </a:r>
          </a:p>
        </p:txBody>
      </p:sp>
      <p:sp>
        <p:nvSpPr>
          <p:cNvPr id="251918" name="Rectangle 14"/>
          <p:cNvSpPr>
            <a:spLocks noGrp="1" noChangeArrowheads="1"/>
          </p:cNvSpPr>
          <p:nvPr>
            <p:ph type="subTitle" idx="1"/>
          </p:nvPr>
        </p:nvSpPr>
        <p:spPr>
          <a:xfrm>
            <a:off x="1308100" y="3235325"/>
            <a:ext cx="6400800" cy="1881188"/>
          </a:xfrm>
        </p:spPr>
        <p:txBody>
          <a:bodyPr/>
          <a:lstStyle>
            <a:lvl1pPr marL="0" indent="0" algn="ctr">
              <a:buFont typeface="Times" pitchFamily="18" charset="0"/>
              <a:buNone/>
              <a:defRPr>
                <a:solidFill>
                  <a:srgbClr val="000000"/>
                </a:solidFill>
              </a:defRPr>
            </a:lvl1pPr>
          </a:lstStyle>
          <a:p>
            <a:r>
              <a:rPr lang="en-US" altLang="ko-KR" dirty="0"/>
              <a:t>Click to edit Master subtitle style</a:t>
            </a:r>
          </a:p>
        </p:txBody>
      </p:sp>
      <p:sp>
        <p:nvSpPr>
          <p:cNvPr id="251914" name="Rectangle 10"/>
          <p:cNvSpPr>
            <a:spLocks noGrp="1" noChangeArrowheads="1"/>
          </p:cNvSpPr>
          <p:nvPr>
            <p:ph type="ctrTitle"/>
          </p:nvPr>
        </p:nvSpPr>
        <p:spPr>
          <a:xfrm>
            <a:off x="1127125" y="2078038"/>
            <a:ext cx="7031038" cy="874712"/>
          </a:xfrm>
        </p:spPr>
        <p:txBody>
          <a:bodyPr/>
          <a:lstStyle>
            <a:lvl1pPr algn="ctr">
              <a:defRPr sz="3600">
                <a:solidFill>
                  <a:srgbClr val="000000"/>
                </a:solidFill>
              </a:defRPr>
            </a:lvl1pPr>
          </a:lstStyle>
          <a:p>
            <a:r>
              <a:rPr lang="en-US" altLang="ko-KR" dirty="0"/>
              <a:t>Click to edit Master 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9820" y="217278"/>
            <a:ext cx="910318" cy="509778"/>
          </a:xfrm>
          <a:prstGeom prst="rect">
            <a:avLst/>
          </a:prstGeom>
        </p:spPr>
      </p:pic>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997700" y="128588"/>
            <a:ext cx="2146300" cy="580707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58800" y="128588"/>
            <a:ext cx="6286500" cy="580707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5" name="제목 1"/>
          <p:cNvSpPr>
            <a:spLocks noGrp="1"/>
          </p:cNvSpPr>
          <p:nvPr>
            <p:ph type="title"/>
          </p:nvPr>
        </p:nvSpPr>
        <p:spPr>
          <a:xfrm>
            <a:off x="1100138" y="128588"/>
            <a:ext cx="8043862" cy="638175"/>
          </a:xfrm>
        </p:spPr>
        <p:txBody>
          <a:bodyPr/>
          <a:lstStyle>
            <a:lvl1pPr algn="l">
              <a:defRPr/>
            </a:lvl1pPr>
          </a:lstStyle>
          <a:p>
            <a:r>
              <a:rPr lang="ko-KR" altLang="en-US" dirty="0" smtClean="0"/>
              <a:t>마스터 제목 스타일 편집</a:t>
            </a:r>
            <a:endParaRPr lang="ko-KR" altLang="en-US" dirty="0"/>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dirty="0" smtClean="0"/>
              <a:t>마스터 제목 스타일 편집</a:t>
            </a:r>
            <a:endParaRPr lang="ko-KR" altLang="en-US" dirty="0"/>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제목 1"/>
          <p:cNvSpPr txBox="1">
            <a:spLocks/>
          </p:cNvSpPr>
          <p:nvPr userDrawn="1"/>
        </p:nvSpPr>
        <p:spPr bwMode="auto">
          <a:xfrm>
            <a:off x="1100138" y="128588"/>
            <a:ext cx="8043862" cy="638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rtl="0" fontAlgn="base">
              <a:lnSpc>
                <a:spcPct val="90000"/>
              </a:lnSpc>
              <a:spcBef>
                <a:spcPct val="0"/>
              </a:spcBef>
              <a:spcAft>
                <a:spcPct val="0"/>
              </a:spcAft>
              <a:defRPr sz="3200" b="1">
                <a:ln>
                  <a:noFill/>
                </a:ln>
                <a:solidFill>
                  <a:schemeClr val="tx1"/>
                </a:solidFill>
                <a:latin typeface="Calibri" pitchFamily="34" charset="0"/>
                <a:ea typeface="+mj-ea"/>
                <a:cs typeface="+mj-cs"/>
              </a:defRPr>
            </a:lvl1pPr>
            <a:lvl2pPr algn="l" rtl="0" fontAlgn="base">
              <a:lnSpc>
                <a:spcPct val="90000"/>
              </a:lnSpc>
              <a:spcBef>
                <a:spcPct val="0"/>
              </a:spcBef>
              <a:spcAft>
                <a:spcPct val="0"/>
              </a:spcAft>
              <a:defRPr sz="3200" b="1">
                <a:solidFill>
                  <a:schemeClr val="bg1"/>
                </a:solidFill>
                <a:latin typeface="Arial" pitchFamily="34" charset="0"/>
                <a:cs typeface="Arial" pitchFamily="34" charset="0"/>
              </a:defRPr>
            </a:lvl2pPr>
            <a:lvl3pPr algn="l" rtl="0" fontAlgn="base">
              <a:lnSpc>
                <a:spcPct val="90000"/>
              </a:lnSpc>
              <a:spcBef>
                <a:spcPct val="0"/>
              </a:spcBef>
              <a:spcAft>
                <a:spcPct val="0"/>
              </a:spcAft>
              <a:defRPr sz="3200" b="1">
                <a:solidFill>
                  <a:schemeClr val="bg1"/>
                </a:solidFill>
                <a:latin typeface="Arial" pitchFamily="34" charset="0"/>
                <a:cs typeface="Arial" pitchFamily="34" charset="0"/>
              </a:defRPr>
            </a:lvl3pPr>
            <a:lvl4pPr algn="l" rtl="0" fontAlgn="base">
              <a:lnSpc>
                <a:spcPct val="90000"/>
              </a:lnSpc>
              <a:spcBef>
                <a:spcPct val="0"/>
              </a:spcBef>
              <a:spcAft>
                <a:spcPct val="0"/>
              </a:spcAft>
              <a:defRPr sz="3200" b="1">
                <a:solidFill>
                  <a:schemeClr val="bg1"/>
                </a:solidFill>
                <a:latin typeface="Arial" pitchFamily="34" charset="0"/>
                <a:cs typeface="Arial" pitchFamily="34" charset="0"/>
              </a:defRPr>
            </a:lvl4pPr>
            <a:lvl5pPr algn="l" rtl="0" fontAlgn="base">
              <a:lnSpc>
                <a:spcPct val="90000"/>
              </a:lnSpc>
              <a:spcBef>
                <a:spcPct val="0"/>
              </a:spcBef>
              <a:spcAft>
                <a:spcPct val="0"/>
              </a:spcAft>
              <a:defRPr sz="3200" b="1">
                <a:solidFill>
                  <a:schemeClr val="bg1"/>
                </a:solidFill>
                <a:latin typeface="Arial" pitchFamily="34" charset="0"/>
                <a:cs typeface="Arial" pitchFamily="34" charset="0"/>
              </a:defRPr>
            </a:lvl5pPr>
            <a:lvl6pPr marL="457200" algn="l" rtl="0" fontAlgn="base">
              <a:lnSpc>
                <a:spcPct val="90000"/>
              </a:lnSpc>
              <a:spcBef>
                <a:spcPct val="0"/>
              </a:spcBef>
              <a:spcAft>
                <a:spcPct val="0"/>
              </a:spcAft>
              <a:defRPr sz="3200" b="1">
                <a:solidFill>
                  <a:schemeClr val="bg1"/>
                </a:solidFill>
                <a:latin typeface="Arial" pitchFamily="34" charset="0"/>
                <a:cs typeface="Arial" pitchFamily="34" charset="0"/>
              </a:defRPr>
            </a:lvl6pPr>
            <a:lvl7pPr marL="914400" algn="l" rtl="0" fontAlgn="base">
              <a:lnSpc>
                <a:spcPct val="90000"/>
              </a:lnSpc>
              <a:spcBef>
                <a:spcPct val="0"/>
              </a:spcBef>
              <a:spcAft>
                <a:spcPct val="0"/>
              </a:spcAft>
              <a:defRPr sz="3200" b="1">
                <a:solidFill>
                  <a:schemeClr val="bg1"/>
                </a:solidFill>
                <a:latin typeface="Arial" pitchFamily="34" charset="0"/>
                <a:cs typeface="Arial" pitchFamily="34" charset="0"/>
              </a:defRPr>
            </a:lvl7pPr>
            <a:lvl8pPr marL="1371600" algn="l" rtl="0" fontAlgn="base">
              <a:lnSpc>
                <a:spcPct val="90000"/>
              </a:lnSpc>
              <a:spcBef>
                <a:spcPct val="0"/>
              </a:spcBef>
              <a:spcAft>
                <a:spcPct val="0"/>
              </a:spcAft>
              <a:defRPr sz="3200" b="1">
                <a:solidFill>
                  <a:schemeClr val="bg1"/>
                </a:solidFill>
                <a:latin typeface="Arial" pitchFamily="34" charset="0"/>
                <a:cs typeface="Arial" pitchFamily="34" charset="0"/>
              </a:defRPr>
            </a:lvl8pPr>
            <a:lvl9pPr marL="1828800" algn="l" rtl="0" fontAlgn="base">
              <a:lnSpc>
                <a:spcPct val="90000"/>
              </a:lnSpc>
              <a:spcBef>
                <a:spcPct val="0"/>
              </a:spcBef>
              <a:spcAft>
                <a:spcPct val="0"/>
              </a:spcAft>
              <a:defRPr sz="3200" b="1">
                <a:solidFill>
                  <a:schemeClr val="bg1"/>
                </a:solidFill>
                <a:latin typeface="Arial" pitchFamily="34" charset="0"/>
                <a:cs typeface="Arial" pitchFamily="34" charset="0"/>
              </a:defRPr>
            </a:lvl9pPr>
          </a:lstStyle>
          <a:p>
            <a:pPr algn="l">
              <a:buClrTx/>
              <a:buSzTx/>
              <a:buFontTx/>
            </a:pPr>
            <a:r>
              <a:rPr lang="ko-KR" altLang="en-US" kern="0" dirty="0" smtClean="0"/>
              <a:t>마스터 제목 스타일 편집</a:t>
            </a:r>
            <a:endParaRPr lang="ko-KR" altLang="en-US" kern="0" dirty="0"/>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마스터 제목 스타일 편집</a:t>
            </a:r>
            <a:endParaRPr lang="ko-KR" altLang="en-US" dirty="0"/>
          </a:p>
        </p:txBody>
      </p:sp>
      <p:sp>
        <p:nvSpPr>
          <p:cNvPr id="3" name="내용 개체 틀 2"/>
          <p:cNvSpPr>
            <a:spLocks noGrp="1"/>
          </p:cNvSpPr>
          <p:nvPr>
            <p:ph sz="half" idx="1"/>
          </p:nvPr>
        </p:nvSpPr>
        <p:spPr>
          <a:xfrm>
            <a:off x="558800" y="14097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749800" y="14097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lgn="ctr">
              <a:defRPr/>
            </a:lvl1pPr>
          </a:lstStyle>
          <a:p>
            <a:r>
              <a:rPr lang="ko-KR" altLang="en-US" dirty="0" smtClean="0"/>
              <a:t>마스터 제목 스타일 편집</a:t>
            </a:r>
            <a:endParaRPr lang="ko-KR" alt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Grp="1" noChangeArrowheads="1"/>
          </p:cNvSpPr>
          <p:nvPr>
            <p:ph type="title"/>
          </p:nvPr>
        </p:nvSpPr>
        <p:spPr bwMode="auto">
          <a:xfrm>
            <a:off x="1100138" y="128588"/>
            <a:ext cx="8043862" cy="638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ko-KR" dirty="0" smtClean="0"/>
              <a:t>Click to edit Master title style</a:t>
            </a:r>
          </a:p>
        </p:txBody>
      </p:sp>
      <p:sp>
        <p:nvSpPr>
          <p:cNvPr id="1055" name="Rectangle 31"/>
          <p:cNvSpPr>
            <a:spLocks noChangeArrowheads="1"/>
          </p:cNvSpPr>
          <p:nvPr/>
        </p:nvSpPr>
        <p:spPr bwMode="auto">
          <a:xfrm>
            <a:off x="8402496" y="6514752"/>
            <a:ext cx="472886" cy="223138"/>
          </a:xfrm>
          <a:prstGeom prst="rect">
            <a:avLst/>
          </a:prstGeom>
          <a:noFill/>
          <a:ln w="12700">
            <a:noFill/>
            <a:miter lim="800000"/>
            <a:headEnd/>
            <a:tailEnd/>
          </a:ln>
          <a:effectLst/>
        </p:spPr>
        <p:txBody>
          <a:bodyPr wrap="none" lIns="47625" tIns="19050" rIns="47625" bIns="19050">
            <a:spAutoFit/>
          </a:bodyPr>
          <a:lstStyle/>
          <a:p>
            <a:pPr eaLnBrk="0" hangingPunct="0">
              <a:lnSpc>
                <a:spcPct val="100000"/>
              </a:lnSpc>
              <a:spcBef>
                <a:spcPct val="0"/>
              </a:spcBef>
              <a:buClrTx/>
              <a:buSzTx/>
              <a:buFontTx/>
              <a:buNone/>
            </a:pPr>
            <a:r>
              <a:rPr lang="en-US" altLang="ko-KR" sz="1200" dirty="0">
                <a:ea typeface="굴림" pitchFamily="50" charset="-127"/>
              </a:rPr>
              <a:t>- </a:t>
            </a:r>
            <a:fld id="{C0FEE29E-A620-416A-A1BD-BAB242FFD545}" type="slidenum">
              <a:rPr lang="en-US" altLang="ko-KR" sz="1200">
                <a:ea typeface="굴림" pitchFamily="50" charset="-127"/>
              </a:rPr>
              <a:pPr eaLnBrk="0" hangingPunct="0">
                <a:lnSpc>
                  <a:spcPct val="100000"/>
                </a:lnSpc>
                <a:spcBef>
                  <a:spcPct val="0"/>
                </a:spcBef>
                <a:buClrTx/>
                <a:buSzTx/>
                <a:buFontTx/>
                <a:buNone/>
              </a:pPr>
              <a:t>‹#›</a:t>
            </a:fld>
            <a:r>
              <a:rPr lang="en-US" altLang="ko-KR" sz="1200" dirty="0">
                <a:ea typeface="굴림" pitchFamily="50" charset="-127"/>
              </a:rPr>
              <a:t> -</a:t>
            </a:r>
          </a:p>
        </p:txBody>
      </p:sp>
      <p:sp>
        <p:nvSpPr>
          <p:cNvPr id="1067" name="Rectangle 43"/>
          <p:cNvSpPr>
            <a:spLocks noGrp="1" noChangeArrowheads="1"/>
          </p:cNvSpPr>
          <p:nvPr>
            <p:ph type="body" idx="1"/>
          </p:nvPr>
        </p:nvSpPr>
        <p:spPr bwMode="auto">
          <a:xfrm>
            <a:off x="293624" y="957532"/>
            <a:ext cx="8557768" cy="555299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ko-KR" dirty="0" smtClean="0"/>
              <a:t>Click to edit Master text styles</a:t>
            </a:r>
          </a:p>
          <a:p>
            <a:pPr lvl="1"/>
            <a:r>
              <a:rPr lang="en-US" altLang="ko-KR" dirty="0" smtClean="0"/>
              <a:t>Second level</a:t>
            </a:r>
          </a:p>
          <a:p>
            <a:pPr lvl="2"/>
            <a:r>
              <a:rPr lang="en-US" altLang="ko-KR" dirty="0" smtClean="0"/>
              <a:t>Third level</a:t>
            </a:r>
          </a:p>
          <a:p>
            <a:pPr lvl="3"/>
            <a:r>
              <a:rPr lang="en-US" altLang="ko-KR" dirty="0" smtClean="0"/>
              <a:t>Fourth level</a:t>
            </a:r>
          </a:p>
          <a:p>
            <a:pPr lvl="4"/>
            <a:r>
              <a:rPr lang="en-US" altLang="ko-KR" dirty="0" smtClean="0"/>
              <a:t>Fifth level</a:t>
            </a:r>
          </a:p>
        </p:txBody>
      </p:sp>
      <p:sp>
        <p:nvSpPr>
          <p:cNvPr id="1090" name="Line 66"/>
          <p:cNvSpPr>
            <a:spLocks noChangeShapeType="1"/>
          </p:cNvSpPr>
          <p:nvPr/>
        </p:nvSpPr>
        <p:spPr bwMode="auto">
          <a:xfrm>
            <a:off x="1211263" y="822325"/>
            <a:ext cx="7537450" cy="0"/>
          </a:xfrm>
          <a:prstGeom prst="line">
            <a:avLst/>
          </a:prstGeom>
          <a:noFill/>
          <a:ln w="38100">
            <a:solidFill>
              <a:schemeClr val="accent3"/>
            </a:solidFill>
            <a:miter lim="800000"/>
            <a:headEnd/>
            <a:tailEnd/>
          </a:ln>
          <a:effectLst/>
        </p:spPr>
        <p:txBody>
          <a:bodyPr wrap="none"/>
          <a:lstStyle/>
          <a:p>
            <a:endParaRPr lang="ko-KR" altLang="en-US"/>
          </a:p>
        </p:txBody>
      </p:sp>
      <p:pic>
        <p:nvPicPr>
          <p:cNvPr id="5" name="Picture 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89820" y="217278"/>
            <a:ext cx="910318" cy="509778"/>
          </a:xfrm>
          <a:prstGeom prst="rect">
            <a:avLst/>
          </a:prstGeom>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ransition/>
  <p:timing>
    <p:tnLst>
      <p:par>
        <p:cTn id="1" dur="indefinite" restart="never" nodeType="tmRoot"/>
      </p:par>
    </p:tnLst>
  </p:timing>
  <p:hf hdr="0" ftr="0" dt="0"/>
  <p:txStyles>
    <p:titleStyle>
      <a:lvl1pPr algn="l" rtl="0" fontAlgn="base">
        <a:lnSpc>
          <a:spcPct val="90000"/>
        </a:lnSpc>
        <a:spcBef>
          <a:spcPct val="0"/>
        </a:spcBef>
        <a:spcAft>
          <a:spcPct val="0"/>
        </a:spcAft>
        <a:defRPr sz="3200" b="1">
          <a:ln>
            <a:noFill/>
          </a:ln>
          <a:solidFill>
            <a:schemeClr val="tx1"/>
          </a:solidFill>
          <a:latin typeface="Calibri" pitchFamily="34" charset="0"/>
          <a:ea typeface="+mj-ea"/>
          <a:cs typeface="+mj-cs"/>
        </a:defRPr>
      </a:lvl1pPr>
      <a:lvl2pPr algn="l" rtl="0" fontAlgn="base">
        <a:lnSpc>
          <a:spcPct val="90000"/>
        </a:lnSpc>
        <a:spcBef>
          <a:spcPct val="0"/>
        </a:spcBef>
        <a:spcAft>
          <a:spcPct val="0"/>
        </a:spcAft>
        <a:defRPr sz="3200" b="1">
          <a:solidFill>
            <a:schemeClr val="bg1"/>
          </a:solidFill>
          <a:latin typeface="Arial" pitchFamily="34" charset="0"/>
          <a:cs typeface="Arial" pitchFamily="34" charset="0"/>
        </a:defRPr>
      </a:lvl2pPr>
      <a:lvl3pPr algn="l" rtl="0" fontAlgn="base">
        <a:lnSpc>
          <a:spcPct val="90000"/>
        </a:lnSpc>
        <a:spcBef>
          <a:spcPct val="0"/>
        </a:spcBef>
        <a:spcAft>
          <a:spcPct val="0"/>
        </a:spcAft>
        <a:defRPr sz="3200" b="1">
          <a:solidFill>
            <a:schemeClr val="bg1"/>
          </a:solidFill>
          <a:latin typeface="Arial" pitchFamily="34" charset="0"/>
          <a:cs typeface="Arial" pitchFamily="34" charset="0"/>
        </a:defRPr>
      </a:lvl3pPr>
      <a:lvl4pPr algn="l" rtl="0" fontAlgn="base">
        <a:lnSpc>
          <a:spcPct val="90000"/>
        </a:lnSpc>
        <a:spcBef>
          <a:spcPct val="0"/>
        </a:spcBef>
        <a:spcAft>
          <a:spcPct val="0"/>
        </a:spcAft>
        <a:defRPr sz="3200" b="1">
          <a:solidFill>
            <a:schemeClr val="bg1"/>
          </a:solidFill>
          <a:latin typeface="Arial" pitchFamily="34" charset="0"/>
          <a:cs typeface="Arial" pitchFamily="34" charset="0"/>
        </a:defRPr>
      </a:lvl4pPr>
      <a:lvl5pPr algn="l" rtl="0" fontAlgn="base">
        <a:lnSpc>
          <a:spcPct val="90000"/>
        </a:lnSpc>
        <a:spcBef>
          <a:spcPct val="0"/>
        </a:spcBef>
        <a:spcAft>
          <a:spcPct val="0"/>
        </a:spcAft>
        <a:defRPr sz="3200" b="1">
          <a:solidFill>
            <a:schemeClr val="bg1"/>
          </a:solidFill>
          <a:latin typeface="Arial" pitchFamily="34" charset="0"/>
          <a:cs typeface="Arial" pitchFamily="34" charset="0"/>
        </a:defRPr>
      </a:lvl5pPr>
      <a:lvl6pPr marL="457200" algn="l" rtl="0" fontAlgn="base">
        <a:lnSpc>
          <a:spcPct val="90000"/>
        </a:lnSpc>
        <a:spcBef>
          <a:spcPct val="0"/>
        </a:spcBef>
        <a:spcAft>
          <a:spcPct val="0"/>
        </a:spcAft>
        <a:defRPr sz="3200" b="1">
          <a:solidFill>
            <a:schemeClr val="bg1"/>
          </a:solidFill>
          <a:latin typeface="Arial" pitchFamily="34" charset="0"/>
          <a:cs typeface="Arial" pitchFamily="34" charset="0"/>
        </a:defRPr>
      </a:lvl6pPr>
      <a:lvl7pPr marL="914400" algn="l" rtl="0" fontAlgn="base">
        <a:lnSpc>
          <a:spcPct val="90000"/>
        </a:lnSpc>
        <a:spcBef>
          <a:spcPct val="0"/>
        </a:spcBef>
        <a:spcAft>
          <a:spcPct val="0"/>
        </a:spcAft>
        <a:defRPr sz="3200" b="1">
          <a:solidFill>
            <a:schemeClr val="bg1"/>
          </a:solidFill>
          <a:latin typeface="Arial" pitchFamily="34" charset="0"/>
          <a:cs typeface="Arial" pitchFamily="34" charset="0"/>
        </a:defRPr>
      </a:lvl7pPr>
      <a:lvl8pPr marL="1371600" algn="l" rtl="0" fontAlgn="base">
        <a:lnSpc>
          <a:spcPct val="90000"/>
        </a:lnSpc>
        <a:spcBef>
          <a:spcPct val="0"/>
        </a:spcBef>
        <a:spcAft>
          <a:spcPct val="0"/>
        </a:spcAft>
        <a:defRPr sz="3200" b="1">
          <a:solidFill>
            <a:schemeClr val="bg1"/>
          </a:solidFill>
          <a:latin typeface="Arial" pitchFamily="34" charset="0"/>
          <a:cs typeface="Arial" pitchFamily="34" charset="0"/>
        </a:defRPr>
      </a:lvl8pPr>
      <a:lvl9pPr marL="1828800" algn="l" rtl="0" fontAlgn="base">
        <a:lnSpc>
          <a:spcPct val="90000"/>
        </a:lnSpc>
        <a:spcBef>
          <a:spcPct val="0"/>
        </a:spcBef>
        <a:spcAft>
          <a:spcPct val="0"/>
        </a:spcAft>
        <a:defRPr sz="3200" b="1">
          <a:solidFill>
            <a:schemeClr val="bg1"/>
          </a:solidFill>
          <a:latin typeface="Arial" pitchFamily="34" charset="0"/>
          <a:cs typeface="Arial" pitchFamily="34" charset="0"/>
        </a:defRPr>
      </a:lvl9pPr>
    </p:titleStyle>
    <p:bodyStyle>
      <a:lvl1pPr marL="342900" indent="-342900" algn="l" rtl="0" fontAlgn="base">
        <a:spcBef>
          <a:spcPct val="20000"/>
        </a:spcBef>
        <a:spcAft>
          <a:spcPct val="0"/>
        </a:spcAft>
        <a:buClr>
          <a:srgbClr val="000000"/>
        </a:buClr>
        <a:buSzPct val="120000"/>
        <a:buFont typeface="Times" pitchFamily="18" charset="0"/>
        <a:buChar char="•"/>
        <a:defRPr sz="2400" b="0">
          <a:solidFill>
            <a:srgbClr val="050523"/>
          </a:solidFill>
          <a:latin typeface="Calibri" pitchFamily="34" charset="0"/>
          <a:ea typeface="+mn-ea"/>
          <a:cs typeface="+mn-cs"/>
        </a:defRPr>
      </a:lvl1pPr>
      <a:lvl2pPr marL="742950" indent="-285750" algn="l" rtl="0" fontAlgn="base">
        <a:spcBef>
          <a:spcPct val="20000"/>
        </a:spcBef>
        <a:spcAft>
          <a:spcPct val="0"/>
        </a:spcAft>
        <a:buClr>
          <a:srgbClr val="000000"/>
        </a:buClr>
        <a:buSzPct val="120000"/>
        <a:buFont typeface="Times" pitchFamily="18" charset="0"/>
        <a:buChar char="•"/>
        <a:defRPr sz="2200">
          <a:solidFill>
            <a:srgbClr val="050523"/>
          </a:solidFill>
          <a:latin typeface="Calibri" pitchFamily="34" charset="0"/>
          <a:cs typeface="+mn-cs"/>
        </a:defRPr>
      </a:lvl2pPr>
      <a:lvl3pPr marL="1143000" indent="-228600" algn="l" rtl="0" fontAlgn="base">
        <a:spcBef>
          <a:spcPct val="20000"/>
        </a:spcBef>
        <a:spcAft>
          <a:spcPct val="0"/>
        </a:spcAft>
        <a:buClr>
          <a:srgbClr val="000000"/>
        </a:buClr>
        <a:buSzPct val="120000"/>
        <a:buFont typeface="Calibri" pitchFamily="34" charset="0"/>
        <a:buChar char="−"/>
        <a:defRPr sz="2000">
          <a:solidFill>
            <a:srgbClr val="050523"/>
          </a:solidFill>
          <a:latin typeface="Calibri" pitchFamily="34" charset="0"/>
          <a:cs typeface="+mn-cs"/>
        </a:defRPr>
      </a:lvl3pPr>
      <a:lvl4pPr marL="1600200" indent="-228600" algn="l" rtl="0" fontAlgn="base">
        <a:spcBef>
          <a:spcPct val="20000"/>
        </a:spcBef>
        <a:spcAft>
          <a:spcPct val="0"/>
        </a:spcAft>
        <a:buClr>
          <a:srgbClr val="000000"/>
        </a:buClr>
        <a:buSzPct val="120000"/>
        <a:buFont typeface="Times" pitchFamily="18" charset="0"/>
        <a:buChar char="•"/>
        <a:defRPr>
          <a:solidFill>
            <a:srgbClr val="050523"/>
          </a:solidFill>
          <a:latin typeface="Calibri" pitchFamily="34" charset="0"/>
          <a:cs typeface="+mn-cs"/>
        </a:defRPr>
      </a:lvl4pPr>
      <a:lvl5pPr marL="2057400" indent="-228600" algn="l" rtl="0" fontAlgn="base">
        <a:spcBef>
          <a:spcPct val="20000"/>
        </a:spcBef>
        <a:spcAft>
          <a:spcPct val="0"/>
        </a:spcAft>
        <a:buClr>
          <a:srgbClr val="000000"/>
        </a:buClr>
        <a:buSzPct val="120000"/>
        <a:buFont typeface="Times" pitchFamily="18" charset="0"/>
        <a:buChar char="•"/>
        <a:defRPr>
          <a:solidFill>
            <a:srgbClr val="050523"/>
          </a:solidFill>
          <a:latin typeface="Calibri" pitchFamily="34" charset="0"/>
          <a:cs typeface="+mn-cs"/>
        </a:defRPr>
      </a:lvl5pPr>
      <a:lvl6pPr marL="2514600" indent="-228600" algn="l" rtl="0" fontAlgn="base">
        <a:spcBef>
          <a:spcPct val="20000"/>
        </a:spcBef>
        <a:spcAft>
          <a:spcPct val="0"/>
        </a:spcAft>
        <a:buClr>
          <a:srgbClr val="000000"/>
        </a:buClr>
        <a:buSzPct val="120000"/>
        <a:buFont typeface="Times" pitchFamily="18" charset="0"/>
        <a:buChar char="•"/>
        <a:defRPr>
          <a:solidFill>
            <a:srgbClr val="050523"/>
          </a:solidFill>
          <a:latin typeface="+mn-lt"/>
          <a:cs typeface="+mn-cs"/>
        </a:defRPr>
      </a:lvl6pPr>
      <a:lvl7pPr marL="2971800" indent="-228600" algn="l" rtl="0" fontAlgn="base">
        <a:spcBef>
          <a:spcPct val="20000"/>
        </a:spcBef>
        <a:spcAft>
          <a:spcPct val="0"/>
        </a:spcAft>
        <a:buClr>
          <a:srgbClr val="000000"/>
        </a:buClr>
        <a:buSzPct val="120000"/>
        <a:buFont typeface="Times" pitchFamily="18" charset="0"/>
        <a:buChar char="•"/>
        <a:defRPr>
          <a:solidFill>
            <a:srgbClr val="050523"/>
          </a:solidFill>
          <a:latin typeface="+mn-lt"/>
          <a:cs typeface="+mn-cs"/>
        </a:defRPr>
      </a:lvl7pPr>
      <a:lvl8pPr marL="3429000" indent="-228600" algn="l" rtl="0" fontAlgn="base">
        <a:spcBef>
          <a:spcPct val="20000"/>
        </a:spcBef>
        <a:spcAft>
          <a:spcPct val="0"/>
        </a:spcAft>
        <a:buClr>
          <a:srgbClr val="000000"/>
        </a:buClr>
        <a:buSzPct val="120000"/>
        <a:buFont typeface="Times" pitchFamily="18" charset="0"/>
        <a:buChar char="•"/>
        <a:defRPr>
          <a:solidFill>
            <a:srgbClr val="050523"/>
          </a:solidFill>
          <a:latin typeface="+mn-lt"/>
          <a:cs typeface="+mn-cs"/>
        </a:defRPr>
      </a:lvl8pPr>
      <a:lvl9pPr marL="3886200" indent="-228600" algn="l" rtl="0" fontAlgn="base">
        <a:spcBef>
          <a:spcPct val="20000"/>
        </a:spcBef>
        <a:spcAft>
          <a:spcPct val="0"/>
        </a:spcAft>
        <a:buClr>
          <a:srgbClr val="000000"/>
        </a:buClr>
        <a:buSzPct val="120000"/>
        <a:buFont typeface="Times" pitchFamily="18" charset="0"/>
        <a:buChar char="•"/>
        <a:defRPr>
          <a:solidFill>
            <a:srgbClr val="050523"/>
          </a:solidFill>
          <a:latin typeface="+mn-lt"/>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5219" name="Rectangle 3"/>
          <p:cNvSpPr>
            <a:spLocks noChangeArrowheads="1"/>
          </p:cNvSpPr>
          <p:nvPr/>
        </p:nvSpPr>
        <p:spPr bwMode="auto">
          <a:xfrm>
            <a:off x="0" y="3581628"/>
            <a:ext cx="9144000" cy="1998312"/>
          </a:xfrm>
          <a:prstGeom prst="rect">
            <a:avLst/>
          </a:prstGeom>
          <a:noFill/>
          <a:ln w="9525">
            <a:noFill/>
            <a:miter lim="800000"/>
            <a:headEnd/>
            <a:tailEnd/>
          </a:ln>
          <a:effectLst/>
        </p:spPr>
        <p:txBody>
          <a:bodyPr anchor="ctr"/>
          <a:lstStyle/>
          <a:p>
            <a:pPr algn="ctr">
              <a:lnSpc>
                <a:spcPts val="2000"/>
              </a:lnSpc>
              <a:spcAft>
                <a:spcPts val="1300"/>
              </a:spcAft>
              <a:buClr>
                <a:srgbClr val="000000"/>
              </a:buClr>
              <a:buSzPct val="120000"/>
            </a:pPr>
            <a:r>
              <a:rPr lang="en-US" altLang="ko-KR" sz="2800" b="1" u="sng" dirty="0" smtClean="0">
                <a:latin typeface="Calibri" pitchFamily="34" charset="0"/>
                <a:ea typeface="굴림" pitchFamily="50" charset="-127"/>
                <a:cs typeface="Calibri" pitchFamily="34" charset="0"/>
              </a:rPr>
              <a:t>James Davis</a:t>
            </a:r>
            <a:r>
              <a:rPr lang="en-US" altLang="ko-KR" sz="2800" b="1" dirty="0" smtClean="0">
                <a:latin typeface="Calibri" pitchFamily="34" charset="0"/>
                <a:ea typeface="굴림" pitchFamily="50" charset="-127"/>
                <a:cs typeface="Calibri" pitchFamily="34" charset="0"/>
              </a:rPr>
              <a:t>, </a:t>
            </a:r>
            <a:r>
              <a:rPr lang="en-US" altLang="ko-KR" sz="2800" b="1" dirty="0" err="1" smtClean="0">
                <a:latin typeface="Calibri" pitchFamily="34" charset="0"/>
                <a:ea typeface="굴림" pitchFamily="50" charset="-127"/>
                <a:cs typeface="Calibri" pitchFamily="34" charset="0"/>
              </a:rPr>
              <a:t>Arun</a:t>
            </a:r>
            <a:r>
              <a:rPr lang="en-US" altLang="ko-KR" sz="2800" b="1" dirty="0" smtClean="0">
                <a:latin typeface="Calibri" pitchFamily="34" charset="0"/>
                <a:ea typeface="굴림" pitchFamily="50" charset="-127"/>
                <a:cs typeface="Calibri" pitchFamily="34" charset="0"/>
              </a:rPr>
              <a:t> </a:t>
            </a:r>
            <a:r>
              <a:rPr lang="en-US" altLang="ko-KR" sz="2800" b="1" dirty="0" err="1" smtClean="0">
                <a:latin typeface="Calibri" pitchFamily="34" charset="0"/>
                <a:ea typeface="굴림" pitchFamily="50" charset="-127"/>
                <a:cs typeface="Calibri" pitchFamily="34" charset="0"/>
              </a:rPr>
              <a:t>Thekumparampil</a:t>
            </a:r>
            <a:r>
              <a:rPr lang="en-US" altLang="ko-KR" sz="2800" b="1" dirty="0" smtClean="0">
                <a:latin typeface="Calibri" pitchFamily="34" charset="0"/>
                <a:ea typeface="굴림" pitchFamily="50" charset="-127"/>
                <a:cs typeface="Calibri" pitchFamily="34" charset="0"/>
              </a:rPr>
              <a:t>*, </a:t>
            </a:r>
            <a:r>
              <a:rPr lang="en-US" altLang="ko-KR" sz="2800" b="1" dirty="0" err="1">
                <a:latin typeface="Calibri" pitchFamily="34" charset="0"/>
                <a:ea typeface="굴림" pitchFamily="50" charset="-127"/>
                <a:cs typeface="Calibri" pitchFamily="34" charset="0"/>
              </a:rPr>
              <a:t>Dongyoon</a:t>
            </a:r>
            <a:r>
              <a:rPr lang="en-US" altLang="ko-KR" sz="2800" b="1" dirty="0">
                <a:latin typeface="Calibri" pitchFamily="34" charset="0"/>
                <a:ea typeface="굴림" pitchFamily="50" charset="-127"/>
                <a:cs typeface="Calibri" pitchFamily="34" charset="0"/>
              </a:rPr>
              <a:t> Lee</a:t>
            </a:r>
          </a:p>
          <a:p>
            <a:pPr algn="ctr">
              <a:lnSpc>
                <a:spcPts val="2000"/>
              </a:lnSpc>
              <a:spcAft>
                <a:spcPts val="1300"/>
              </a:spcAft>
              <a:buClr>
                <a:srgbClr val="000000"/>
              </a:buClr>
              <a:buSzPct val="120000"/>
            </a:pPr>
            <a:r>
              <a:rPr lang="en-US" altLang="ko-KR" sz="2400" dirty="0">
                <a:solidFill>
                  <a:srgbClr val="000000"/>
                </a:solidFill>
                <a:latin typeface="Calibri" pitchFamily="34" charset="0"/>
                <a:ea typeface="굴림" pitchFamily="50" charset="-127"/>
                <a:cs typeface="Calibri" pitchFamily="34" charset="0"/>
              </a:rPr>
              <a:t>Department </a:t>
            </a:r>
            <a:r>
              <a:rPr lang="en-US" altLang="ko-KR" sz="2400" dirty="0" smtClean="0">
                <a:solidFill>
                  <a:srgbClr val="000000"/>
                </a:solidFill>
                <a:latin typeface="Calibri" pitchFamily="34" charset="0"/>
                <a:ea typeface="굴림" pitchFamily="50" charset="-127"/>
                <a:cs typeface="Calibri" pitchFamily="34" charset="0"/>
              </a:rPr>
              <a:t>of Computer Science</a:t>
            </a:r>
          </a:p>
          <a:p>
            <a:pPr algn="ctr">
              <a:lnSpc>
                <a:spcPts val="2000"/>
              </a:lnSpc>
              <a:spcAft>
                <a:spcPts val="1300"/>
              </a:spcAft>
              <a:buClr>
                <a:srgbClr val="000000"/>
              </a:buClr>
              <a:buSzPct val="120000"/>
            </a:pPr>
            <a:r>
              <a:rPr lang="en-US" altLang="ko-KR" sz="2400" dirty="0" smtClean="0">
                <a:solidFill>
                  <a:srgbClr val="000000"/>
                </a:solidFill>
                <a:latin typeface="Calibri" pitchFamily="34" charset="0"/>
                <a:ea typeface="굴림" pitchFamily="50" charset="-127"/>
                <a:cs typeface="Calibri" pitchFamily="34" charset="0"/>
              </a:rPr>
              <a:t>(*Electrical and Computer Engineering)</a:t>
            </a:r>
            <a:endParaRPr lang="en-US" altLang="ko-KR" sz="2800" dirty="0" smtClean="0">
              <a:solidFill>
                <a:srgbClr val="000000"/>
              </a:solidFill>
              <a:latin typeface="Calibri" pitchFamily="34" charset="0"/>
              <a:ea typeface="굴림" pitchFamily="50" charset="-127"/>
              <a:cs typeface="Calibri" pitchFamily="34" charset="0"/>
            </a:endParaRPr>
          </a:p>
        </p:txBody>
      </p:sp>
      <p:sp>
        <p:nvSpPr>
          <p:cNvPr id="5" name="Rectangle 3"/>
          <p:cNvSpPr>
            <a:spLocks noChangeArrowheads="1"/>
          </p:cNvSpPr>
          <p:nvPr/>
        </p:nvSpPr>
        <p:spPr bwMode="auto">
          <a:xfrm>
            <a:off x="273132" y="1606731"/>
            <a:ext cx="8731972" cy="1623357"/>
          </a:xfrm>
          <a:prstGeom prst="rect">
            <a:avLst/>
          </a:prstGeom>
          <a:noFill/>
          <a:ln w="9525">
            <a:noFill/>
            <a:miter lim="800000"/>
            <a:headEnd/>
            <a:tailEnd/>
          </a:ln>
          <a:effectLst/>
        </p:spPr>
        <p:txBody>
          <a:bodyPr/>
          <a:lstStyle/>
          <a:p>
            <a:pPr algn="ctr">
              <a:lnSpc>
                <a:spcPct val="90000"/>
              </a:lnSpc>
              <a:spcBef>
                <a:spcPct val="0"/>
              </a:spcBef>
              <a:buClrTx/>
              <a:buSzTx/>
              <a:buFontTx/>
              <a:buNone/>
            </a:pPr>
            <a:r>
              <a:rPr lang="en-US" altLang="ko-KR" sz="4000" b="1" i="1" u="sng" dirty="0" smtClean="0">
                <a:solidFill>
                  <a:srgbClr val="000000"/>
                </a:solidFill>
                <a:latin typeface="Calibri" pitchFamily="34" charset="0"/>
                <a:ea typeface="굴림" pitchFamily="50" charset="-127"/>
                <a:cs typeface="Calibri" pitchFamily="34" charset="0"/>
              </a:rPr>
              <a:t>Node.fz</a:t>
            </a:r>
          </a:p>
          <a:p>
            <a:pPr algn="ctr">
              <a:lnSpc>
                <a:spcPct val="90000"/>
              </a:lnSpc>
              <a:spcBef>
                <a:spcPct val="0"/>
              </a:spcBef>
              <a:buClrTx/>
              <a:buSzTx/>
              <a:buFontTx/>
              <a:buNone/>
            </a:pPr>
            <a:r>
              <a:rPr lang="en-US" altLang="ko-KR" sz="4000" b="1" dirty="0" smtClean="0">
                <a:solidFill>
                  <a:srgbClr val="000000"/>
                </a:solidFill>
                <a:latin typeface="Calibri" pitchFamily="34" charset="0"/>
                <a:ea typeface="굴림" pitchFamily="50" charset="-127"/>
                <a:cs typeface="Calibri" pitchFamily="34" charset="0"/>
              </a:rPr>
              <a:t>Fuzzing the Server-Side</a:t>
            </a:r>
          </a:p>
          <a:p>
            <a:pPr algn="ctr">
              <a:lnSpc>
                <a:spcPct val="90000"/>
              </a:lnSpc>
              <a:spcBef>
                <a:spcPct val="0"/>
              </a:spcBef>
              <a:buClrTx/>
              <a:buSzTx/>
              <a:buFontTx/>
              <a:buNone/>
            </a:pPr>
            <a:r>
              <a:rPr lang="en-US" altLang="ko-KR" sz="4000" b="1" dirty="0" smtClean="0">
                <a:solidFill>
                  <a:srgbClr val="000000"/>
                </a:solidFill>
                <a:latin typeface="Calibri" pitchFamily="34" charset="0"/>
                <a:ea typeface="굴림" pitchFamily="50" charset="-127"/>
                <a:cs typeface="Calibri" pitchFamily="34" charset="0"/>
              </a:rPr>
              <a:t>Event-Driven Architecture</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4664" y="5931480"/>
            <a:ext cx="2434671" cy="523454"/>
          </a:xfrm>
          <a:prstGeom prst="rect">
            <a:avLst/>
          </a:prstGeom>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9303" y="2702859"/>
            <a:ext cx="9482605" cy="791410"/>
          </a:xfrm>
        </p:spPr>
        <p:txBody>
          <a:bodyPr/>
          <a:lstStyle/>
          <a:p>
            <a:r>
              <a:rPr lang="en-US" sz="4400" dirty="0" smtClean="0"/>
              <a:t>What can go wrong in the </a:t>
            </a:r>
            <a:r>
              <a:rPr lang="en-US" sz="4400" dirty="0"/>
              <a:t>E</a:t>
            </a:r>
            <a:r>
              <a:rPr lang="en-US" sz="4400" dirty="0" smtClean="0"/>
              <a:t>DA?</a:t>
            </a:r>
            <a:endParaRPr lang="en-US" sz="4400" dirty="0"/>
          </a:p>
        </p:txBody>
      </p:sp>
    </p:spTree>
    <p:extLst>
      <p:ext uri="{BB962C8B-B14F-4D97-AF65-F5344CB8AC3E}">
        <p14:creationId xmlns:p14="http://schemas.microsoft.com/office/powerpoint/2010/main" val="16768776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155448" y="1133856"/>
            <a:ext cx="8595360" cy="4992624"/>
          </a:xfrm>
          <a:prstGeom prst="rect">
            <a:avLst/>
          </a:prstGeom>
        </p:spPr>
      </p:pic>
      <p:sp>
        <p:nvSpPr>
          <p:cNvPr id="3" name="Title 2"/>
          <p:cNvSpPr>
            <a:spLocks noGrp="1"/>
          </p:cNvSpPr>
          <p:nvPr>
            <p:ph type="title"/>
          </p:nvPr>
        </p:nvSpPr>
        <p:spPr/>
        <p:txBody>
          <a:bodyPr/>
          <a:lstStyle/>
          <a:p>
            <a:r>
              <a:rPr lang="en-US" dirty="0" smtClean="0"/>
              <a:t>Programming in the EDA is </a:t>
            </a:r>
            <a:r>
              <a:rPr lang="en-US" i="1" dirty="0" smtClean="0"/>
              <a:t>different</a:t>
            </a:r>
            <a:endParaRPr lang="en-US" dirty="0"/>
          </a:p>
        </p:txBody>
      </p:sp>
      <p:sp>
        <p:nvSpPr>
          <p:cNvPr id="20" name="TextBox 19"/>
          <p:cNvSpPr txBox="1"/>
          <p:nvPr/>
        </p:nvSpPr>
        <p:spPr>
          <a:xfrm>
            <a:off x="2815230" y="1243682"/>
            <a:ext cx="2569421" cy="820481"/>
          </a:xfrm>
          <a:prstGeom prst="rect">
            <a:avLst/>
          </a:prstGeom>
          <a:noFill/>
          <a:ln>
            <a:noFill/>
          </a:ln>
        </p:spPr>
        <p:txBody>
          <a:bodyPr wrap="none" rtlCol="0">
            <a:spAutoFit/>
          </a:bodyPr>
          <a:lstStyle/>
          <a:p>
            <a:pPr algn="ctr"/>
            <a:r>
              <a:rPr lang="en-US" sz="2600" b="1" dirty="0" smtClean="0">
                <a:latin typeface="Calibri" panose="020F0502020204030204" pitchFamily="34" charset="0"/>
              </a:rPr>
              <a:t>Event loop</a:t>
            </a:r>
          </a:p>
          <a:p>
            <a:pPr algn="ctr"/>
            <a:r>
              <a:rPr lang="en-US" sz="2600" b="1" dirty="0" smtClean="0">
                <a:latin typeface="Calibri" panose="020F0502020204030204" pitchFamily="34" charset="0"/>
              </a:rPr>
              <a:t>(single-threaded)</a:t>
            </a:r>
          </a:p>
        </p:txBody>
      </p:sp>
      <p:sp>
        <p:nvSpPr>
          <p:cNvPr id="21" name="TextBox 20"/>
          <p:cNvSpPr txBox="1"/>
          <p:nvPr/>
        </p:nvSpPr>
        <p:spPr>
          <a:xfrm>
            <a:off x="6822831" y="1243681"/>
            <a:ext cx="2016370" cy="812530"/>
          </a:xfrm>
          <a:prstGeom prst="rect">
            <a:avLst/>
          </a:prstGeom>
          <a:noFill/>
          <a:ln>
            <a:noFill/>
          </a:ln>
        </p:spPr>
        <p:txBody>
          <a:bodyPr wrap="square" rtlCol="0">
            <a:spAutoFit/>
          </a:bodyPr>
          <a:lstStyle/>
          <a:p>
            <a:pPr algn="ctr"/>
            <a:r>
              <a:rPr lang="en-US" sz="2600" b="1" dirty="0" smtClean="0">
                <a:latin typeface="Calibri" panose="020F0502020204030204" pitchFamily="34" charset="0"/>
              </a:rPr>
              <a:t>Worker pool</a:t>
            </a:r>
          </a:p>
          <a:p>
            <a:pPr algn="ctr"/>
            <a:r>
              <a:rPr lang="en-US" sz="2600" b="1" dirty="0" smtClean="0">
                <a:latin typeface="Calibri" panose="020F0502020204030204" pitchFamily="34" charset="0"/>
              </a:rPr>
              <a:t>(</a:t>
            </a:r>
            <a:r>
              <a:rPr lang="en-US" sz="2600" b="1" i="1" dirty="0" smtClean="0">
                <a:latin typeface="Calibri" panose="020F0502020204030204" pitchFamily="34" charset="0"/>
              </a:rPr>
              <a:t>k </a:t>
            </a:r>
            <a:r>
              <a:rPr lang="en-US" sz="2600" b="1" dirty="0" smtClean="0">
                <a:latin typeface="Calibri" panose="020F0502020204030204" pitchFamily="34" charset="0"/>
              </a:rPr>
              <a:t>threads)</a:t>
            </a:r>
          </a:p>
        </p:txBody>
      </p:sp>
      <p:sp>
        <p:nvSpPr>
          <p:cNvPr id="22" name="TextBox 21"/>
          <p:cNvSpPr txBox="1"/>
          <p:nvPr/>
        </p:nvSpPr>
        <p:spPr>
          <a:xfrm>
            <a:off x="5678899" y="2883791"/>
            <a:ext cx="1731257" cy="412421"/>
          </a:xfrm>
          <a:prstGeom prst="rect">
            <a:avLst/>
          </a:prstGeom>
          <a:noFill/>
          <a:ln>
            <a:noFill/>
          </a:ln>
        </p:spPr>
        <p:txBody>
          <a:bodyPr wrap="square" rtlCol="0">
            <a:spAutoFit/>
          </a:bodyPr>
          <a:lstStyle/>
          <a:p>
            <a:pPr algn="ctr"/>
            <a:r>
              <a:rPr lang="en-US" sz="2600" b="1" dirty="0" smtClean="0">
                <a:latin typeface="Calibri" panose="020F0502020204030204" pitchFamily="34" charset="0"/>
              </a:rPr>
              <a:t>Task queue</a:t>
            </a:r>
          </a:p>
        </p:txBody>
      </p:sp>
      <p:sp>
        <p:nvSpPr>
          <p:cNvPr id="23" name="TextBox 22"/>
          <p:cNvSpPr txBox="1"/>
          <p:nvPr/>
        </p:nvSpPr>
        <p:spPr>
          <a:xfrm>
            <a:off x="4771292" y="3882856"/>
            <a:ext cx="1899139" cy="420371"/>
          </a:xfrm>
          <a:prstGeom prst="rect">
            <a:avLst/>
          </a:prstGeom>
          <a:noFill/>
          <a:ln>
            <a:noFill/>
          </a:ln>
        </p:spPr>
        <p:txBody>
          <a:bodyPr wrap="square" rtlCol="0">
            <a:spAutoFit/>
          </a:bodyPr>
          <a:lstStyle/>
          <a:p>
            <a:pPr algn="ctr"/>
            <a:r>
              <a:rPr lang="en-US" sz="2600" b="1" dirty="0" smtClean="0">
                <a:latin typeface="Calibri" panose="020F0502020204030204" pitchFamily="34" charset="0"/>
              </a:rPr>
              <a:t>Done queue</a:t>
            </a:r>
          </a:p>
        </p:txBody>
      </p:sp>
      <p:sp>
        <p:nvSpPr>
          <p:cNvPr id="24" name="TextBox 23"/>
          <p:cNvSpPr txBox="1"/>
          <p:nvPr/>
        </p:nvSpPr>
        <p:spPr>
          <a:xfrm>
            <a:off x="1431557" y="2030222"/>
            <a:ext cx="1781908" cy="764505"/>
          </a:xfrm>
          <a:prstGeom prst="rect">
            <a:avLst/>
          </a:prstGeom>
          <a:noFill/>
        </p:spPr>
        <p:txBody>
          <a:bodyPr wrap="square" rtlCol="0">
            <a:spAutoFit/>
          </a:bodyPr>
          <a:lstStyle/>
          <a:p>
            <a:pPr algn="ctr"/>
            <a:r>
              <a:rPr lang="en-US" sz="2400" b="1" dirty="0" smtClean="0">
                <a:latin typeface="Calibri" panose="020F0502020204030204" pitchFamily="34" charset="0"/>
              </a:rPr>
              <a:t>Event</a:t>
            </a:r>
          </a:p>
          <a:p>
            <a:pPr algn="ctr"/>
            <a:r>
              <a:rPr lang="en-US" sz="2400" b="1" dirty="0" smtClean="0">
                <a:latin typeface="Calibri" panose="020F0502020204030204" pitchFamily="34" charset="0"/>
              </a:rPr>
              <a:t>queue</a:t>
            </a:r>
          </a:p>
        </p:txBody>
      </p:sp>
      <p:sp>
        <p:nvSpPr>
          <p:cNvPr id="4" name="Right Arrow 3"/>
          <p:cNvSpPr/>
          <p:nvPr/>
        </p:nvSpPr>
        <p:spPr bwMode="auto">
          <a:xfrm rot="3885774">
            <a:off x="1741486" y="1929507"/>
            <a:ext cx="1162050" cy="47625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10" name="Right Arrow 9"/>
          <p:cNvSpPr/>
          <p:nvPr/>
        </p:nvSpPr>
        <p:spPr bwMode="auto">
          <a:xfrm rot="3306036">
            <a:off x="2460578" y="1343914"/>
            <a:ext cx="1162050" cy="47625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11" name="Right Arrow 10"/>
          <p:cNvSpPr/>
          <p:nvPr/>
        </p:nvSpPr>
        <p:spPr bwMode="auto">
          <a:xfrm rot="8876860">
            <a:off x="3990975" y="3392042"/>
            <a:ext cx="1162050" cy="47625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12" name="Right Arrow 11"/>
          <p:cNvSpPr/>
          <p:nvPr/>
        </p:nvSpPr>
        <p:spPr bwMode="auto">
          <a:xfrm rot="10800000">
            <a:off x="571500" y="3976668"/>
            <a:ext cx="2274094" cy="47625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14" name="Right Arrow 13"/>
          <p:cNvSpPr/>
          <p:nvPr/>
        </p:nvSpPr>
        <p:spPr bwMode="auto">
          <a:xfrm rot="3885774">
            <a:off x="1440132" y="1958722"/>
            <a:ext cx="1162050" cy="476250"/>
          </a:xfrm>
          <a:prstGeom prst="rightArrow">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15" name="Right Arrow 14"/>
          <p:cNvSpPr/>
          <p:nvPr/>
        </p:nvSpPr>
        <p:spPr bwMode="auto">
          <a:xfrm rot="8998991">
            <a:off x="3978738" y="2302727"/>
            <a:ext cx="1162050" cy="476250"/>
          </a:xfrm>
          <a:prstGeom prst="rightArrow">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16" name="Right Arrow 15"/>
          <p:cNvSpPr/>
          <p:nvPr/>
        </p:nvSpPr>
        <p:spPr bwMode="auto">
          <a:xfrm rot="6379992">
            <a:off x="8047863" y="2888687"/>
            <a:ext cx="1162050" cy="476250"/>
          </a:xfrm>
          <a:prstGeom prst="rightArrow">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17" name="Right Arrow 16"/>
          <p:cNvSpPr/>
          <p:nvPr/>
        </p:nvSpPr>
        <p:spPr bwMode="auto">
          <a:xfrm rot="6579083">
            <a:off x="7068635" y="3168991"/>
            <a:ext cx="1162050" cy="476250"/>
          </a:xfrm>
          <a:prstGeom prst="rightArrow">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19" name="Right Arrow 18"/>
          <p:cNvSpPr/>
          <p:nvPr/>
        </p:nvSpPr>
        <p:spPr bwMode="auto">
          <a:xfrm rot="10005387">
            <a:off x="6605952" y="4372007"/>
            <a:ext cx="1427795" cy="476250"/>
          </a:xfrm>
          <a:prstGeom prst="rightArrow">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25" name="Right Arrow 24"/>
          <p:cNvSpPr/>
          <p:nvPr/>
        </p:nvSpPr>
        <p:spPr bwMode="auto">
          <a:xfrm rot="12142764">
            <a:off x="2447574" y="3782160"/>
            <a:ext cx="2862313" cy="476250"/>
          </a:xfrm>
          <a:prstGeom prst="rightArrow">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27" name="Right Arrow 26"/>
          <p:cNvSpPr/>
          <p:nvPr/>
        </p:nvSpPr>
        <p:spPr bwMode="auto">
          <a:xfrm rot="8998991">
            <a:off x="3978739" y="4588877"/>
            <a:ext cx="1162050" cy="476250"/>
          </a:xfrm>
          <a:prstGeom prst="rightArrow">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28" name="Right Arrow 27"/>
          <p:cNvSpPr/>
          <p:nvPr/>
        </p:nvSpPr>
        <p:spPr bwMode="auto">
          <a:xfrm rot="8998991">
            <a:off x="3998377" y="5161925"/>
            <a:ext cx="1162050" cy="476250"/>
          </a:xfrm>
          <a:prstGeom prst="rightArrow">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29" name="Right Arrow 28"/>
          <p:cNvSpPr/>
          <p:nvPr/>
        </p:nvSpPr>
        <p:spPr bwMode="auto">
          <a:xfrm rot="10800000">
            <a:off x="571500" y="5534580"/>
            <a:ext cx="2274094" cy="476250"/>
          </a:xfrm>
          <a:prstGeom prst="rightArrow">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30" name="Right Arrow 29"/>
          <p:cNvSpPr/>
          <p:nvPr/>
        </p:nvSpPr>
        <p:spPr bwMode="auto">
          <a:xfrm rot="535653">
            <a:off x="4252918" y="3160741"/>
            <a:ext cx="1162050" cy="476250"/>
          </a:xfrm>
          <a:prstGeom prst="rightArrow">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31" name="Right Arrow 30"/>
          <p:cNvSpPr/>
          <p:nvPr/>
        </p:nvSpPr>
        <p:spPr bwMode="auto">
          <a:xfrm rot="10632201">
            <a:off x="6285207" y="4154233"/>
            <a:ext cx="581073" cy="476250"/>
          </a:xfrm>
          <a:prstGeom prst="rightArrow">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73932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3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19"/>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3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25"/>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27"/>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8"/>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9" grpId="0" animBg="1"/>
      <p:bldP spid="19" grpId="1" animBg="1"/>
      <p:bldP spid="25" grpId="0" animBg="1"/>
      <p:bldP spid="25" grpId="1" animBg="1"/>
      <p:bldP spid="27" grpId="0" animBg="1"/>
      <p:bldP spid="27" grpId="1" animBg="1"/>
      <p:bldP spid="28" grpId="0" animBg="1"/>
      <p:bldP spid="28" grpId="1" animBg="1"/>
      <p:bldP spid="29" grpId="0" animBg="1"/>
      <p:bldP spid="30" grpId="0" animBg="1"/>
      <p:bldP spid="30" grpId="1" animBg="1"/>
      <p:bldP spid="31" grpId="0" animBg="1"/>
      <p:bldP spid="3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7049" y="933451"/>
            <a:ext cx="8188325" cy="2644862"/>
          </a:xfrm>
        </p:spPr>
        <p:txBody>
          <a:bodyPr/>
          <a:lstStyle/>
          <a:p>
            <a:r>
              <a:rPr lang="en-US" sz="3200" i="1" dirty="0" smtClean="0"/>
              <a:t>Research Question 1</a:t>
            </a:r>
            <a:br>
              <a:rPr lang="en-US" sz="3200" i="1" dirty="0" smtClean="0"/>
            </a:br>
            <a:r>
              <a:rPr lang="en-US" sz="4400" dirty="0" smtClean="0"/>
              <a:t>What are race conditions like</a:t>
            </a:r>
            <a:br>
              <a:rPr lang="en-US" sz="4400" dirty="0" smtClean="0"/>
            </a:br>
            <a:r>
              <a:rPr lang="en-US" sz="4400" dirty="0" smtClean="0"/>
              <a:t>in the server-side EDA?</a:t>
            </a:r>
            <a:endParaRPr lang="en-US" sz="4400" dirty="0"/>
          </a:p>
        </p:txBody>
      </p:sp>
      <p:sp>
        <p:nvSpPr>
          <p:cNvPr id="2" name="TextBox 1"/>
          <p:cNvSpPr txBox="1"/>
          <p:nvPr/>
        </p:nvSpPr>
        <p:spPr>
          <a:xfrm>
            <a:off x="2918629" y="4846320"/>
            <a:ext cx="3467681" cy="647550"/>
          </a:xfrm>
          <a:prstGeom prst="rect">
            <a:avLst/>
          </a:prstGeom>
          <a:noFill/>
        </p:spPr>
        <p:txBody>
          <a:bodyPr wrap="none" rtlCol="0">
            <a:spAutoFit/>
          </a:bodyPr>
          <a:lstStyle/>
          <a:p>
            <a:r>
              <a:rPr lang="en-US" sz="4400" b="1" i="1" u="sng" dirty="0" smtClean="0">
                <a:latin typeface="Calibri" panose="020F0502020204030204" pitchFamily="34" charset="0"/>
              </a:rPr>
              <a:t>The bug study</a:t>
            </a:r>
          </a:p>
        </p:txBody>
      </p:sp>
      <p:pic>
        <p:nvPicPr>
          <p:cNvPr id="1026" name="Picture 2" descr="Image result for software bu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4790" y="4546840"/>
            <a:ext cx="1246505" cy="12465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software bu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644" y="4546841"/>
            <a:ext cx="1246505" cy="1246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08220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24113" y="1219200"/>
            <a:ext cx="8287657" cy="4616648"/>
          </a:xfrm>
          <a:prstGeom prst="rect">
            <a:avLst/>
          </a:prstGeom>
        </p:spPr>
        <p:txBody>
          <a:bodyPr wrap="square">
            <a:spAutoFit/>
          </a:bodyPr>
          <a:lstStyle/>
          <a:p>
            <a:r>
              <a:rPr lang="en-US" sz="3000" b="1" dirty="0" err="1">
                <a:solidFill>
                  <a:srgbClr val="0000FF"/>
                </a:solidFill>
                <a:highlight>
                  <a:srgbClr val="FFFFFF"/>
                </a:highlight>
                <a:latin typeface="Courier New" panose="02070309020205020404" pitchFamily="49" charset="0"/>
              </a:rPr>
              <a:t>var</a:t>
            </a:r>
            <a:r>
              <a:rPr lang="en-US" sz="3000" dirty="0">
                <a:solidFill>
                  <a:srgbClr val="000000"/>
                </a:solidFill>
                <a:highlight>
                  <a:srgbClr val="FFFFFF"/>
                </a:highlight>
                <a:latin typeface="Courier New" panose="02070309020205020404" pitchFamily="49" charset="0"/>
              </a:rPr>
              <a:t> NEXT_ID </a:t>
            </a:r>
            <a:r>
              <a:rPr lang="en-US" sz="3000" b="1" dirty="0">
                <a:solidFill>
                  <a:srgbClr val="000080"/>
                </a:solidFill>
                <a:highlight>
                  <a:srgbClr val="FFFFFF"/>
                </a:highlight>
                <a:latin typeface="Courier New" panose="02070309020205020404" pitchFamily="49" charset="0"/>
              </a:rPr>
              <a:t>=</a:t>
            </a:r>
            <a:r>
              <a:rPr lang="en-US" sz="3000" dirty="0">
                <a:solidFill>
                  <a:srgbClr val="000000"/>
                </a:solidFill>
                <a:highlight>
                  <a:srgbClr val="FFFFFF"/>
                </a:highlight>
                <a:latin typeface="Courier New" panose="02070309020205020404" pitchFamily="49" charset="0"/>
              </a:rPr>
              <a:t> </a:t>
            </a:r>
            <a:r>
              <a:rPr lang="en-US" sz="3000" dirty="0">
                <a:highlight>
                  <a:srgbClr val="FFFFFF"/>
                </a:highlight>
                <a:latin typeface="Courier New" panose="02070309020205020404" pitchFamily="49" charset="0"/>
              </a:rPr>
              <a:t>0</a:t>
            </a:r>
            <a:r>
              <a:rPr lang="en-US" sz="3000" b="1" dirty="0">
                <a:solidFill>
                  <a:srgbClr val="000080"/>
                </a:solidFill>
                <a:highlight>
                  <a:srgbClr val="FFFFFF"/>
                </a:highlight>
                <a:latin typeface="Courier New" panose="02070309020205020404" pitchFamily="49" charset="0"/>
              </a:rPr>
              <a:t>;</a:t>
            </a:r>
            <a:endParaRPr lang="en-US" sz="3000" dirty="0">
              <a:solidFill>
                <a:srgbClr val="000000"/>
              </a:solidFill>
              <a:highlight>
                <a:srgbClr val="FFFFFF"/>
              </a:highlight>
              <a:latin typeface="Courier New" panose="02070309020205020404" pitchFamily="49" charset="0"/>
            </a:endParaRPr>
          </a:p>
          <a:p>
            <a:endParaRPr lang="en-US" sz="3000" b="1" dirty="0" smtClean="0">
              <a:solidFill>
                <a:srgbClr val="0000FF"/>
              </a:solidFill>
              <a:highlight>
                <a:srgbClr val="FFFFFF"/>
              </a:highlight>
              <a:latin typeface="Courier New" panose="02070309020205020404" pitchFamily="49" charset="0"/>
            </a:endParaRPr>
          </a:p>
          <a:p>
            <a:r>
              <a:rPr lang="en-US" sz="3000" b="1" dirty="0" smtClean="0">
                <a:solidFill>
                  <a:srgbClr val="0000FF"/>
                </a:solidFill>
                <a:highlight>
                  <a:srgbClr val="FFFFFF"/>
                </a:highlight>
                <a:latin typeface="Courier New" panose="02070309020205020404" pitchFamily="49" charset="0"/>
              </a:rPr>
              <a:t>function</a:t>
            </a:r>
            <a:r>
              <a:rPr lang="en-US" sz="3000" dirty="0" smtClean="0">
                <a:solidFill>
                  <a:srgbClr val="000000"/>
                </a:solidFill>
                <a:highlight>
                  <a:srgbClr val="FFFFFF"/>
                </a:highlight>
                <a:latin typeface="Courier New" panose="02070309020205020404" pitchFamily="49" charset="0"/>
              </a:rPr>
              <a:t> </a:t>
            </a:r>
            <a:r>
              <a:rPr lang="en-US" sz="3000" dirty="0" err="1">
                <a:solidFill>
                  <a:srgbClr val="000000"/>
                </a:solidFill>
                <a:highlight>
                  <a:srgbClr val="FFFFFF"/>
                </a:highlight>
                <a:latin typeface="Courier New" panose="02070309020205020404" pitchFamily="49" charset="0"/>
              </a:rPr>
              <a:t>onConnect</a:t>
            </a:r>
            <a:r>
              <a:rPr lang="en-US" sz="3000" dirty="0">
                <a:solidFill>
                  <a:srgbClr val="000000"/>
                </a:solidFill>
                <a:highlight>
                  <a:srgbClr val="FFFFFF"/>
                </a:highlight>
                <a:latin typeface="Courier New" panose="02070309020205020404" pitchFamily="49" charset="0"/>
              </a:rPr>
              <a:t> </a:t>
            </a:r>
            <a:r>
              <a:rPr lang="en-US" sz="3000" b="1" dirty="0">
                <a:solidFill>
                  <a:srgbClr val="000080"/>
                </a:solidFill>
                <a:highlight>
                  <a:srgbClr val="FFFFFF"/>
                </a:highlight>
                <a:latin typeface="Courier New" panose="02070309020205020404" pitchFamily="49" charset="0"/>
              </a:rPr>
              <a:t>(</a:t>
            </a:r>
            <a:r>
              <a:rPr lang="en-US" sz="3000" dirty="0">
                <a:solidFill>
                  <a:srgbClr val="000000"/>
                </a:solidFill>
                <a:highlight>
                  <a:srgbClr val="FFFFFF"/>
                </a:highlight>
                <a:latin typeface="Courier New" panose="02070309020205020404" pitchFamily="49" charset="0"/>
              </a:rPr>
              <a:t>client</a:t>
            </a:r>
            <a:r>
              <a:rPr lang="en-US" sz="3000" b="1" dirty="0">
                <a:solidFill>
                  <a:srgbClr val="000080"/>
                </a:solidFill>
                <a:highlight>
                  <a:srgbClr val="FFFFFF"/>
                </a:highlight>
                <a:latin typeface="Courier New" panose="02070309020205020404" pitchFamily="49" charset="0"/>
              </a:rPr>
              <a:t>)</a:t>
            </a:r>
            <a:r>
              <a:rPr lang="en-US" sz="3000" dirty="0">
                <a:solidFill>
                  <a:srgbClr val="000000"/>
                </a:solidFill>
                <a:highlight>
                  <a:srgbClr val="FFFFFF"/>
                </a:highlight>
                <a:latin typeface="Courier New" panose="02070309020205020404" pitchFamily="49" charset="0"/>
              </a:rPr>
              <a:t> </a:t>
            </a:r>
            <a:r>
              <a:rPr lang="en-US" sz="3000" b="1" dirty="0">
                <a:solidFill>
                  <a:srgbClr val="000080"/>
                </a:solidFill>
                <a:highlight>
                  <a:srgbClr val="FFFFFF"/>
                </a:highlight>
                <a:latin typeface="Courier New" panose="02070309020205020404" pitchFamily="49" charset="0"/>
              </a:rPr>
              <a:t>{</a:t>
            </a:r>
            <a:endParaRPr lang="en-US" sz="3000" dirty="0">
              <a:solidFill>
                <a:srgbClr val="000000"/>
              </a:solidFill>
              <a:highlight>
                <a:srgbClr val="FFFFFF"/>
              </a:highlight>
              <a:latin typeface="Courier New" panose="02070309020205020404" pitchFamily="49" charset="0"/>
            </a:endParaRPr>
          </a:p>
          <a:p>
            <a:r>
              <a:rPr lang="en-US" sz="3000" dirty="0">
                <a:solidFill>
                  <a:srgbClr val="000000"/>
                </a:solidFill>
                <a:highlight>
                  <a:srgbClr val="FFFFFF"/>
                </a:highlight>
                <a:latin typeface="Courier New" panose="02070309020205020404" pitchFamily="49" charset="0"/>
              </a:rPr>
              <a:t> </a:t>
            </a:r>
            <a:r>
              <a:rPr lang="en-US" sz="3000" dirty="0" smtClean="0">
                <a:solidFill>
                  <a:srgbClr val="000000"/>
                </a:solidFill>
                <a:highlight>
                  <a:srgbClr val="FFFFFF"/>
                </a:highlight>
                <a:latin typeface="Courier New" panose="02070309020205020404" pitchFamily="49" charset="0"/>
              </a:rPr>
              <a:t> client</a:t>
            </a:r>
            <a:r>
              <a:rPr lang="en-US" sz="3000" b="1" dirty="0" smtClean="0">
                <a:solidFill>
                  <a:srgbClr val="000080"/>
                </a:solidFill>
                <a:highlight>
                  <a:srgbClr val="FFFFFF"/>
                </a:highlight>
                <a:latin typeface="Courier New" panose="02070309020205020404" pitchFamily="49" charset="0"/>
              </a:rPr>
              <a:t>.</a:t>
            </a:r>
            <a:r>
              <a:rPr lang="en-US" sz="3000" dirty="0" smtClean="0">
                <a:solidFill>
                  <a:srgbClr val="000000"/>
                </a:solidFill>
                <a:highlight>
                  <a:srgbClr val="FFFFFF"/>
                </a:highlight>
                <a:latin typeface="Courier New" panose="02070309020205020404" pitchFamily="49" charset="0"/>
              </a:rPr>
              <a:t>id </a:t>
            </a:r>
            <a:r>
              <a:rPr lang="en-US" sz="3000" b="1" dirty="0">
                <a:solidFill>
                  <a:srgbClr val="000080"/>
                </a:solidFill>
                <a:highlight>
                  <a:srgbClr val="FFFFFF"/>
                </a:highlight>
                <a:latin typeface="Courier New" panose="02070309020205020404" pitchFamily="49" charset="0"/>
              </a:rPr>
              <a:t>=</a:t>
            </a:r>
            <a:r>
              <a:rPr lang="en-US" sz="3000" dirty="0">
                <a:solidFill>
                  <a:srgbClr val="000000"/>
                </a:solidFill>
                <a:highlight>
                  <a:srgbClr val="FFFFFF"/>
                </a:highlight>
                <a:latin typeface="Courier New" panose="02070309020205020404" pitchFamily="49" charset="0"/>
              </a:rPr>
              <a:t> NEXT_ID</a:t>
            </a:r>
            <a:r>
              <a:rPr lang="en-US" sz="3000" b="1" dirty="0">
                <a:solidFill>
                  <a:srgbClr val="000080"/>
                </a:solidFill>
                <a:highlight>
                  <a:srgbClr val="FFFFFF"/>
                </a:highlight>
                <a:latin typeface="Courier New" panose="02070309020205020404" pitchFamily="49" charset="0"/>
              </a:rPr>
              <a:t>;</a:t>
            </a:r>
            <a:endParaRPr lang="en-US" sz="3000" dirty="0">
              <a:solidFill>
                <a:srgbClr val="000000"/>
              </a:solidFill>
              <a:highlight>
                <a:srgbClr val="FFFFFF"/>
              </a:highlight>
              <a:latin typeface="Courier New" panose="02070309020205020404" pitchFamily="49" charset="0"/>
            </a:endParaRPr>
          </a:p>
          <a:p>
            <a:r>
              <a:rPr lang="en-US" sz="3000" dirty="0" smtClean="0">
                <a:solidFill>
                  <a:srgbClr val="000000"/>
                </a:solidFill>
                <a:highlight>
                  <a:srgbClr val="FFFFFF"/>
                </a:highlight>
                <a:latin typeface="Courier New" panose="02070309020205020404" pitchFamily="49" charset="0"/>
              </a:rPr>
              <a:t>  </a:t>
            </a:r>
            <a:r>
              <a:rPr lang="en-US" sz="3000" dirty="0" err="1" smtClean="0">
                <a:solidFill>
                  <a:srgbClr val="000000"/>
                </a:solidFill>
                <a:highlight>
                  <a:srgbClr val="FFFFFF"/>
                </a:highlight>
                <a:latin typeface="Courier New" panose="02070309020205020404" pitchFamily="49" charset="0"/>
              </a:rPr>
              <a:t>setTimeout</a:t>
            </a:r>
            <a:r>
              <a:rPr lang="en-US" sz="3000" dirty="0" smtClean="0">
                <a:solidFill>
                  <a:srgbClr val="000000"/>
                </a:solidFill>
                <a:highlight>
                  <a:srgbClr val="FFFFFF"/>
                </a:highlight>
                <a:latin typeface="Courier New" panose="02070309020205020404" pitchFamily="49" charset="0"/>
              </a:rPr>
              <a:t>(</a:t>
            </a:r>
            <a:r>
              <a:rPr lang="en-US" sz="3000" dirty="0" err="1" smtClean="0">
                <a:solidFill>
                  <a:srgbClr val="000000"/>
                </a:solidFill>
                <a:highlight>
                  <a:srgbClr val="FFFFFF"/>
                </a:highlight>
                <a:latin typeface="Courier New" panose="02070309020205020404" pitchFamily="49" charset="0"/>
              </a:rPr>
              <a:t>nextStep</a:t>
            </a:r>
            <a:r>
              <a:rPr lang="en-US" sz="3000" dirty="0" smtClean="0">
                <a:solidFill>
                  <a:srgbClr val="000000"/>
                </a:solidFill>
                <a:highlight>
                  <a:srgbClr val="FFFFFF"/>
                </a:highlight>
                <a:latin typeface="Courier New" panose="02070309020205020404" pitchFamily="49" charset="0"/>
              </a:rPr>
              <a:t>, 1);</a:t>
            </a:r>
          </a:p>
          <a:p>
            <a:r>
              <a:rPr lang="en-US" sz="3000" b="1" dirty="0" smtClean="0">
                <a:solidFill>
                  <a:srgbClr val="000080"/>
                </a:solidFill>
                <a:highlight>
                  <a:srgbClr val="FFFFFF"/>
                </a:highlight>
                <a:latin typeface="Courier New" panose="02070309020205020404" pitchFamily="49" charset="0"/>
              </a:rPr>
              <a:t>}</a:t>
            </a:r>
            <a:endParaRPr lang="en-US" sz="3000" dirty="0">
              <a:solidFill>
                <a:srgbClr val="000000"/>
              </a:solidFill>
              <a:highlight>
                <a:srgbClr val="FFFFFF"/>
              </a:highlight>
              <a:latin typeface="Courier New" panose="02070309020205020404" pitchFamily="49" charset="0"/>
            </a:endParaRPr>
          </a:p>
          <a:p>
            <a:endParaRPr lang="en-US" sz="3000" dirty="0">
              <a:solidFill>
                <a:srgbClr val="000000"/>
              </a:solidFill>
              <a:highlight>
                <a:srgbClr val="FFFFFF"/>
              </a:highlight>
              <a:latin typeface="Courier New" panose="02070309020205020404" pitchFamily="49" charset="0"/>
            </a:endParaRPr>
          </a:p>
          <a:p>
            <a:r>
              <a:rPr lang="en-US" sz="3000" b="1" dirty="0">
                <a:solidFill>
                  <a:srgbClr val="0000FF"/>
                </a:solidFill>
                <a:highlight>
                  <a:srgbClr val="FFFFFF"/>
                </a:highlight>
                <a:latin typeface="Courier New" panose="02070309020205020404" pitchFamily="49" charset="0"/>
              </a:rPr>
              <a:t>function</a:t>
            </a:r>
            <a:r>
              <a:rPr lang="en-US" sz="3000" dirty="0">
                <a:solidFill>
                  <a:srgbClr val="000000"/>
                </a:solidFill>
                <a:highlight>
                  <a:srgbClr val="FFFFFF"/>
                </a:highlight>
                <a:latin typeface="Courier New" panose="02070309020205020404" pitchFamily="49" charset="0"/>
              </a:rPr>
              <a:t> </a:t>
            </a:r>
            <a:r>
              <a:rPr lang="en-US" sz="3000" dirty="0" err="1">
                <a:solidFill>
                  <a:srgbClr val="000000"/>
                </a:solidFill>
                <a:highlight>
                  <a:srgbClr val="FFFFFF"/>
                </a:highlight>
                <a:latin typeface="Courier New" panose="02070309020205020404" pitchFamily="49" charset="0"/>
              </a:rPr>
              <a:t>nextStep</a:t>
            </a:r>
            <a:r>
              <a:rPr lang="en-US" sz="3000" dirty="0">
                <a:solidFill>
                  <a:srgbClr val="000000"/>
                </a:solidFill>
                <a:highlight>
                  <a:srgbClr val="FFFFFF"/>
                </a:highlight>
                <a:latin typeface="Courier New" panose="02070309020205020404" pitchFamily="49" charset="0"/>
              </a:rPr>
              <a:t> </a:t>
            </a:r>
            <a:r>
              <a:rPr lang="en-US" sz="3000" b="1" dirty="0" smtClean="0">
                <a:solidFill>
                  <a:srgbClr val="000080"/>
                </a:solidFill>
                <a:highlight>
                  <a:srgbClr val="FFFFFF"/>
                </a:highlight>
                <a:latin typeface="Courier New" panose="02070309020205020404" pitchFamily="49" charset="0"/>
              </a:rPr>
              <a:t>()</a:t>
            </a:r>
            <a:r>
              <a:rPr lang="en-US" sz="3000" dirty="0">
                <a:solidFill>
                  <a:srgbClr val="000000"/>
                </a:solidFill>
                <a:highlight>
                  <a:srgbClr val="FFFFFF"/>
                </a:highlight>
                <a:latin typeface="Courier New" panose="02070309020205020404" pitchFamily="49" charset="0"/>
              </a:rPr>
              <a:t> </a:t>
            </a:r>
            <a:r>
              <a:rPr lang="en-US" sz="3000" b="1" dirty="0">
                <a:solidFill>
                  <a:srgbClr val="000080"/>
                </a:solidFill>
                <a:highlight>
                  <a:srgbClr val="FFFFFF"/>
                </a:highlight>
                <a:latin typeface="Courier New" panose="02070309020205020404" pitchFamily="49" charset="0"/>
              </a:rPr>
              <a:t>{</a:t>
            </a:r>
            <a:endParaRPr lang="en-US" sz="3000" dirty="0">
              <a:solidFill>
                <a:srgbClr val="000000"/>
              </a:solidFill>
              <a:highlight>
                <a:srgbClr val="FFFFFF"/>
              </a:highlight>
              <a:latin typeface="Courier New" panose="02070309020205020404" pitchFamily="49" charset="0"/>
            </a:endParaRPr>
          </a:p>
          <a:p>
            <a:r>
              <a:rPr lang="en-US" sz="3000" dirty="0" smtClean="0">
                <a:solidFill>
                  <a:srgbClr val="000000"/>
                </a:solidFill>
                <a:highlight>
                  <a:srgbClr val="FFFFFF"/>
                </a:highlight>
                <a:latin typeface="Courier New" panose="02070309020205020404" pitchFamily="49" charset="0"/>
              </a:rPr>
              <a:t>  NEXT_ID</a:t>
            </a:r>
            <a:r>
              <a:rPr lang="en-US" sz="3000" b="1" dirty="0">
                <a:solidFill>
                  <a:srgbClr val="000080"/>
                </a:solidFill>
                <a:highlight>
                  <a:srgbClr val="FFFFFF"/>
                </a:highlight>
                <a:latin typeface="Courier New" panose="02070309020205020404" pitchFamily="49" charset="0"/>
              </a:rPr>
              <a:t>++;</a:t>
            </a:r>
            <a:endParaRPr lang="en-US" sz="3000" dirty="0">
              <a:solidFill>
                <a:srgbClr val="000000"/>
              </a:solidFill>
              <a:highlight>
                <a:srgbClr val="FFFFFF"/>
              </a:highlight>
              <a:latin typeface="Courier New" panose="02070309020205020404" pitchFamily="49" charset="0"/>
            </a:endParaRPr>
          </a:p>
          <a:p>
            <a:r>
              <a:rPr lang="en-US" sz="3000" b="1" dirty="0">
                <a:solidFill>
                  <a:srgbClr val="000080"/>
                </a:solidFill>
                <a:highlight>
                  <a:srgbClr val="FFFFFF"/>
                </a:highlight>
                <a:latin typeface="Courier New" panose="02070309020205020404" pitchFamily="49" charset="0"/>
              </a:rPr>
              <a:t>}</a:t>
            </a:r>
            <a:endParaRPr lang="en-US" sz="3000" dirty="0"/>
          </a:p>
        </p:txBody>
      </p:sp>
      <p:sp>
        <p:nvSpPr>
          <p:cNvPr id="3" name="Title 2"/>
          <p:cNvSpPr>
            <a:spLocks noGrp="1"/>
          </p:cNvSpPr>
          <p:nvPr>
            <p:ph type="title"/>
          </p:nvPr>
        </p:nvSpPr>
        <p:spPr/>
        <p:txBody>
          <a:bodyPr/>
          <a:lstStyle/>
          <a:p>
            <a:r>
              <a:rPr lang="en-US" dirty="0" smtClean="0"/>
              <a:t>Example: Atomicity Violation</a:t>
            </a:r>
            <a:endParaRPr lang="en-US" dirty="0"/>
          </a:p>
        </p:txBody>
      </p:sp>
      <p:pic>
        <p:nvPicPr>
          <p:cNvPr id="6" name="Picture 5"/>
          <p:cNvPicPr preferRelativeResize="0">
            <a:picLocks/>
          </p:cNvPicPr>
          <p:nvPr/>
        </p:nvPicPr>
        <p:blipFill rotWithShape="1">
          <a:blip r:embed="rId3">
            <a:extLst>
              <a:ext uri="{28A0092B-C50C-407E-A947-70E740481C1C}">
                <a14:useLocalDpi xmlns:a14="http://schemas.microsoft.com/office/drawing/2010/main" val="0"/>
              </a:ext>
            </a:extLst>
          </a:blip>
          <a:srcRect l="30942" t="16389" r="45987" b="33604"/>
          <a:stretch/>
        </p:blipFill>
        <p:spPr>
          <a:xfrm>
            <a:off x="6583680" y="3529584"/>
            <a:ext cx="1982912" cy="2496620"/>
          </a:xfrm>
          <a:prstGeom prst="rect">
            <a:avLst/>
          </a:prstGeom>
        </p:spPr>
      </p:pic>
      <p:sp>
        <p:nvSpPr>
          <p:cNvPr id="5" name="Right Arrow 4"/>
          <p:cNvSpPr/>
          <p:nvPr/>
        </p:nvSpPr>
        <p:spPr bwMode="auto">
          <a:xfrm rot="8553531">
            <a:off x="7379480" y="3004679"/>
            <a:ext cx="1162050" cy="47625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9" name="Right Arrow 8"/>
          <p:cNvSpPr/>
          <p:nvPr/>
        </p:nvSpPr>
        <p:spPr bwMode="auto">
          <a:xfrm rot="8553531">
            <a:off x="7600200" y="3828621"/>
            <a:ext cx="1162050" cy="476250"/>
          </a:xfrm>
          <a:prstGeom prst="rightArrow">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2" name="TextBox 1"/>
          <p:cNvSpPr txBox="1"/>
          <p:nvPr/>
        </p:nvSpPr>
        <p:spPr>
          <a:xfrm>
            <a:off x="8376231" y="2159458"/>
            <a:ext cx="601447" cy="899926"/>
          </a:xfrm>
          <a:prstGeom prst="rect">
            <a:avLst/>
          </a:prstGeom>
          <a:noFill/>
        </p:spPr>
        <p:txBody>
          <a:bodyPr wrap="none" rtlCol="0">
            <a:spAutoFit/>
          </a:bodyPr>
          <a:lstStyle/>
          <a:p>
            <a:r>
              <a:rPr lang="en-US" sz="6400" dirty="0" smtClean="0">
                <a:latin typeface="Calibri" panose="020F0502020204030204" pitchFamily="34" charset="0"/>
              </a:rPr>
              <a:t>0</a:t>
            </a:r>
          </a:p>
        </p:txBody>
      </p:sp>
      <p:sp>
        <p:nvSpPr>
          <p:cNvPr id="10" name="TextBox 9"/>
          <p:cNvSpPr txBox="1"/>
          <p:nvPr/>
        </p:nvSpPr>
        <p:spPr>
          <a:xfrm>
            <a:off x="8593353" y="2994784"/>
            <a:ext cx="601447" cy="899926"/>
          </a:xfrm>
          <a:prstGeom prst="rect">
            <a:avLst/>
          </a:prstGeom>
          <a:noFill/>
        </p:spPr>
        <p:txBody>
          <a:bodyPr wrap="none" rtlCol="0">
            <a:spAutoFit/>
          </a:bodyPr>
          <a:lstStyle/>
          <a:p>
            <a:r>
              <a:rPr lang="en-US" sz="6400" dirty="0" smtClean="0">
                <a:latin typeface="Calibri" panose="020F0502020204030204" pitchFamily="34" charset="0"/>
              </a:rPr>
              <a:t>0</a:t>
            </a:r>
          </a:p>
        </p:txBody>
      </p:sp>
      <p:sp>
        <p:nvSpPr>
          <p:cNvPr id="11" name="TextBox 10"/>
          <p:cNvSpPr txBox="1"/>
          <p:nvPr/>
        </p:nvSpPr>
        <p:spPr>
          <a:xfrm>
            <a:off x="8644001" y="4208190"/>
            <a:ext cx="601447" cy="899926"/>
          </a:xfrm>
          <a:prstGeom prst="rect">
            <a:avLst/>
          </a:prstGeom>
          <a:noFill/>
        </p:spPr>
        <p:txBody>
          <a:bodyPr wrap="none" rtlCol="0">
            <a:spAutoFit/>
          </a:bodyPr>
          <a:lstStyle/>
          <a:p>
            <a:r>
              <a:rPr lang="en-US" sz="6400" dirty="0" smtClean="0">
                <a:latin typeface="Calibri" panose="020F0502020204030204" pitchFamily="34" charset="0"/>
              </a:rPr>
              <a:t>1</a:t>
            </a:r>
          </a:p>
        </p:txBody>
      </p:sp>
      <p:sp>
        <p:nvSpPr>
          <p:cNvPr id="13" name="Right Arrow 12"/>
          <p:cNvSpPr/>
          <p:nvPr/>
        </p:nvSpPr>
        <p:spPr bwMode="auto">
          <a:xfrm rot="8553531">
            <a:off x="7633155" y="4906390"/>
            <a:ext cx="1162050" cy="47625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58728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9" grpId="0" animBg="1"/>
      <p:bldP spid="9" grpId="1" animBg="1"/>
      <p:bldP spid="2" grpId="0"/>
      <p:bldP spid="2" grpId="1"/>
      <p:bldP spid="10" grpId="0"/>
      <p:bldP spid="10" grpId="1"/>
      <p:bldP spid="11" grpId="0"/>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 Ordering Violation</a:t>
            </a:r>
            <a:endParaRPr lang="en-US" dirty="0"/>
          </a:p>
        </p:txBody>
      </p:sp>
      <p:sp>
        <p:nvSpPr>
          <p:cNvPr id="10" name="Rectangle 9"/>
          <p:cNvSpPr/>
          <p:nvPr/>
        </p:nvSpPr>
        <p:spPr>
          <a:xfrm>
            <a:off x="428171" y="1225298"/>
            <a:ext cx="8287657" cy="3693319"/>
          </a:xfrm>
          <a:prstGeom prst="rect">
            <a:avLst/>
          </a:prstGeom>
        </p:spPr>
        <p:txBody>
          <a:bodyPr wrap="square">
            <a:spAutoFit/>
          </a:bodyPr>
          <a:lstStyle/>
          <a:p>
            <a:r>
              <a:rPr lang="en-US" sz="3000" b="1" dirty="0" err="1" smtClean="0">
                <a:solidFill>
                  <a:srgbClr val="0000FF"/>
                </a:solidFill>
                <a:highlight>
                  <a:srgbClr val="FFFFFF"/>
                </a:highlight>
                <a:latin typeface="Courier New" panose="02070309020205020404" pitchFamily="49" charset="0"/>
              </a:rPr>
              <a:t>var</a:t>
            </a:r>
            <a:r>
              <a:rPr lang="en-US" sz="3000" dirty="0" smtClean="0">
                <a:solidFill>
                  <a:srgbClr val="000000"/>
                </a:solidFill>
                <a:highlight>
                  <a:srgbClr val="FFFFFF"/>
                </a:highlight>
                <a:latin typeface="Courier New" panose="02070309020205020404" pitchFamily="49" charset="0"/>
              </a:rPr>
              <a:t> done </a:t>
            </a:r>
            <a:r>
              <a:rPr lang="en-US" sz="3000" b="1" dirty="0" smtClean="0">
                <a:solidFill>
                  <a:srgbClr val="000080"/>
                </a:solidFill>
                <a:highlight>
                  <a:srgbClr val="FFFFFF"/>
                </a:highlight>
                <a:latin typeface="Courier New" panose="02070309020205020404" pitchFamily="49" charset="0"/>
              </a:rPr>
              <a:t>=</a:t>
            </a:r>
            <a:r>
              <a:rPr lang="en-US" sz="3000" dirty="0" smtClean="0">
                <a:solidFill>
                  <a:srgbClr val="000000"/>
                </a:solidFill>
                <a:highlight>
                  <a:srgbClr val="FFFFFF"/>
                </a:highlight>
                <a:latin typeface="Courier New" panose="02070309020205020404" pitchFamily="49" charset="0"/>
              </a:rPr>
              <a:t> </a:t>
            </a:r>
            <a:r>
              <a:rPr lang="en-US" sz="3000" dirty="0">
                <a:highlight>
                  <a:srgbClr val="FFFFFF"/>
                </a:highlight>
                <a:latin typeface="Courier New" panose="02070309020205020404" pitchFamily="49" charset="0"/>
              </a:rPr>
              <a:t>0</a:t>
            </a:r>
            <a:r>
              <a:rPr lang="en-US" sz="3000" b="1" dirty="0" smtClean="0">
                <a:solidFill>
                  <a:srgbClr val="000080"/>
                </a:solidFill>
                <a:highlight>
                  <a:srgbClr val="FFFFFF"/>
                </a:highlight>
                <a:latin typeface="Courier New" panose="02070309020205020404" pitchFamily="49" charset="0"/>
              </a:rPr>
              <a:t>;</a:t>
            </a:r>
            <a:endParaRPr lang="en-US" sz="3000" dirty="0" smtClean="0">
              <a:solidFill>
                <a:srgbClr val="000000"/>
              </a:solidFill>
              <a:highlight>
                <a:srgbClr val="FFFFFF"/>
              </a:highlight>
              <a:latin typeface="Courier New" panose="02070309020205020404" pitchFamily="49" charset="0"/>
            </a:endParaRPr>
          </a:p>
          <a:p>
            <a:r>
              <a:rPr lang="en-US" sz="3000" dirty="0" err="1" smtClean="0">
                <a:solidFill>
                  <a:srgbClr val="000000"/>
                </a:solidFill>
                <a:highlight>
                  <a:srgbClr val="FFFFFF"/>
                </a:highlight>
                <a:latin typeface="Courier New" panose="02070309020205020404" pitchFamily="49" charset="0"/>
              </a:rPr>
              <a:t>fs.readFile</a:t>
            </a:r>
            <a:r>
              <a:rPr lang="en-US" sz="3000" dirty="0" smtClean="0">
                <a:solidFill>
                  <a:srgbClr val="000000"/>
                </a:solidFill>
                <a:highlight>
                  <a:srgbClr val="FFFFFF"/>
                </a:highlight>
                <a:latin typeface="Courier New" panose="02070309020205020404" pitchFamily="49" charset="0"/>
              </a:rPr>
              <a:t>(f1</a:t>
            </a:r>
            <a:r>
              <a:rPr lang="en-US" sz="3000" dirty="0">
                <a:solidFill>
                  <a:srgbClr val="000000"/>
                </a:solidFill>
                <a:highlight>
                  <a:srgbClr val="FFFFFF"/>
                </a:highlight>
                <a:latin typeface="Courier New" panose="02070309020205020404" pitchFamily="49" charset="0"/>
              </a:rPr>
              <a:t>, </a:t>
            </a:r>
            <a:r>
              <a:rPr lang="en-US" sz="3000" dirty="0" err="1">
                <a:solidFill>
                  <a:srgbClr val="000000"/>
                </a:solidFill>
                <a:highlight>
                  <a:srgbClr val="FFFFFF"/>
                </a:highlight>
                <a:latin typeface="Courier New" panose="02070309020205020404" pitchFamily="49" charset="0"/>
              </a:rPr>
              <a:t>afterRead</a:t>
            </a:r>
            <a:r>
              <a:rPr lang="en-US" sz="3000" dirty="0">
                <a:solidFill>
                  <a:srgbClr val="000000"/>
                </a:solidFill>
                <a:highlight>
                  <a:srgbClr val="FFFFFF"/>
                </a:highlight>
                <a:latin typeface="Courier New" panose="02070309020205020404" pitchFamily="49" charset="0"/>
              </a:rPr>
              <a:t>);</a:t>
            </a:r>
            <a:endParaRPr lang="en-US" sz="3000" dirty="0" smtClean="0">
              <a:solidFill>
                <a:srgbClr val="000000"/>
              </a:solidFill>
              <a:highlight>
                <a:srgbClr val="FFFFFF"/>
              </a:highlight>
              <a:latin typeface="Courier New" panose="02070309020205020404" pitchFamily="49" charset="0"/>
            </a:endParaRPr>
          </a:p>
          <a:p>
            <a:r>
              <a:rPr lang="en-US" sz="3000" dirty="0" err="1" smtClean="0">
                <a:solidFill>
                  <a:srgbClr val="000000"/>
                </a:solidFill>
                <a:highlight>
                  <a:srgbClr val="FFFFFF"/>
                </a:highlight>
                <a:latin typeface="Courier New" panose="02070309020205020404" pitchFamily="49" charset="0"/>
              </a:rPr>
              <a:t>fs.readFile</a:t>
            </a:r>
            <a:r>
              <a:rPr lang="en-US" sz="3000" dirty="0" smtClean="0">
                <a:solidFill>
                  <a:srgbClr val="000000"/>
                </a:solidFill>
                <a:highlight>
                  <a:srgbClr val="FFFFFF"/>
                </a:highlight>
                <a:latin typeface="Courier New" panose="02070309020205020404" pitchFamily="49" charset="0"/>
              </a:rPr>
              <a:t>(f2, </a:t>
            </a:r>
            <a:r>
              <a:rPr lang="en-US" sz="3000" dirty="0" err="1" smtClean="0">
                <a:solidFill>
                  <a:srgbClr val="000000"/>
                </a:solidFill>
                <a:highlight>
                  <a:srgbClr val="FFFFFF"/>
                </a:highlight>
                <a:latin typeface="Courier New" panose="02070309020205020404" pitchFamily="49" charset="0"/>
              </a:rPr>
              <a:t>afterRead</a:t>
            </a:r>
            <a:r>
              <a:rPr lang="en-US" sz="3000" dirty="0" smtClean="0">
                <a:solidFill>
                  <a:srgbClr val="000000"/>
                </a:solidFill>
                <a:highlight>
                  <a:srgbClr val="FFFFFF"/>
                </a:highlight>
                <a:latin typeface="Courier New" panose="02070309020205020404" pitchFamily="49" charset="0"/>
              </a:rPr>
              <a:t>);</a:t>
            </a:r>
          </a:p>
          <a:p>
            <a:endParaRPr lang="en-US" sz="3000" dirty="0">
              <a:solidFill>
                <a:srgbClr val="000000"/>
              </a:solidFill>
              <a:highlight>
                <a:srgbClr val="FFFFFF"/>
              </a:highlight>
              <a:latin typeface="Courier New" panose="02070309020205020404" pitchFamily="49" charset="0"/>
            </a:endParaRPr>
          </a:p>
          <a:p>
            <a:r>
              <a:rPr lang="en-US" sz="3000" b="1" dirty="0">
                <a:solidFill>
                  <a:srgbClr val="0000FF"/>
                </a:solidFill>
                <a:highlight>
                  <a:srgbClr val="FFFFFF"/>
                </a:highlight>
                <a:latin typeface="Courier New" panose="02070309020205020404" pitchFamily="49" charset="0"/>
              </a:rPr>
              <a:t>function</a:t>
            </a:r>
            <a:r>
              <a:rPr lang="en-US" sz="3000" dirty="0">
                <a:solidFill>
                  <a:srgbClr val="000000"/>
                </a:solidFill>
                <a:highlight>
                  <a:srgbClr val="FFFFFF"/>
                </a:highlight>
                <a:latin typeface="Courier New" panose="02070309020205020404" pitchFamily="49" charset="0"/>
              </a:rPr>
              <a:t> </a:t>
            </a:r>
            <a:r>
              <a:rPr lang="en-US" sz="3000" dirty="0" err="1" smtClean="0">
                <a:solidFill>
                  <a:srgbClr val="000000"/>
                </a:solidFill>
                <a:highlight>
                  <a:srgbClr val="FFFFFF"/>
                </a:highlight>
                <a:latin typeface="Courier New" panose="02070309020205020404" pitchFamily="49" charset="0"/>
              </a:rPr>
              <a:t>afterRead</a:t>
            </a:r>
            <a:r>
              <a:rPr lang="en-US" sz="3000" dirty="0" smtClean="0">
                <a:solidFill>
                  <a:srgbClr val="000000"/>
                </a:solidFill>
                <a:highlight>
                  <a:srgbClr val="FFFFFF"/>
                </a:highlight>
                <a:latin typeface="Courier New" panose="02070309020205020404" pitchFamily="49" charset="0"/>
              </a:rPr>
              <a:t> </a:t>
            </a:r>
            <a:r>
              <a:rPr lang="en-US" sz="3000" b="1" dirty="0" smtClean="0">
                <a:solidFill>
                  <a:srgbClr val="000080"/>
                </a:solidFill>
                <a:highlight>
                  <a:srgbClr val="FFFFFF"/>
                </a:highlight>
                <a:latin typeface="Courier New" panose="02070309020205020404" pitchFamily="49" charset="0"/>
              </a:rPr>
              <a:t>(</a:t>
            </a:r>
            <a:r>
              <a:rPr lang="en-US" sz="3000" dirty="0" smtClean="0">
                <a:solidFill>
                  <a:srgbClr val="000000"/>
                </a:solidFill>
                <a:highlight>
                  <a:srgbClr val="FFFFFF"/>
                </a:highlight>
                <a:latin typeface="Courier New" panose="02070309020205020404" pitchFamily="49" charset="0"/>
              </a:rPr>
              <a:t>f</a:t>
            </a:r>
            <a:r>
              <a:rPr lang="en-US" sz="3000" b="1" dirty="0" smtClean="0">
                <a:solidFill>
                  <a:srgbClr val="000080"/>
                </a:solidFill>
                <a:highlight>
                  <a:srgbClr val="FFFFFF"/>
                </a:highlight>
                <a:latin typeface="Courier New" panose="02070309020205020404" pitchFamily="49" charset="0"/>
              </a:rPr>
              <a:t>)</a:t>
            </a:r>
            <a:r>
              <a:rPr lang="en-US" sz="3000" dirty="0" smtClean="0">
                <a:solidFill>
                  <a:srgbClr val="000000"/>
                </a:solidFill>
                <a:highlight>
                  <a:srgbClr val="FFFFFF"/>
                </a:highlight>
                <a:latin typeface="Courier New" panose="02070309020205020404" pitchFamily="49" charset="0"/>
              </a:rPr>
              <a:t> </a:t>
            </a:r>
            <a:r>
              <a:rPr lang="en-US" sz="3000" b="1" dirty="0">
                <a:solidFill>
                  <a:srgbClr val="000080"/>
                </a:solidFill>
                <a:highlight>
                  <a:srgbClr val="FFFFFF"/>
                </a:highlight>
                <a:latin typeface="Courier New" panose="02070309020205020404" pitchFamily="49" charset="0"/>
              </a:rPr>
              <a:t>{</a:t>
            </a:r>
            <a:endParaRPr lang="en-US" sz="3000" dirty="0">
              <a:solidFill>
                <a:srgbClr val="000000"/>
              </a:solidFill>
              <a:highlight>
                <a:srgbClr val="FFFFFF"/>
              </a:highlight>
              <a:latin typeface="Courier New" panose="02070309020205020404" pitchFamily="49" charset="0"/>
            </a:endParaRPr>
          </a:p>
          <a:p>
            <a:r>
              <a:rPr lang="en-US" sz="3000" dirty="0">
                <a:solidFill>
                  <a:srgbClr val="000000"/>
                </a:solidFill>
                <a:highlight>
                  <a:srgbClr val="FFFFFF"/>
                </a:highlight>
                <a:latin typeface="Courier New" panose="02070309020205020404" pitchFamily="49" charset="0"/>
              </a:rPr>
              <a:t> </a:t>
            </a:r>
            <a:r>
              <a:rPr lang="en-US" sz="3000" dirty="0" smtClean="0">
                <a:solidFill>
                  <a:srgbClr val="000000"/>
                </a:solidFill>
                <a:highlight>
                  <a:srgbClr val="FFFFFF"/>
                </a:highlight>
                <a:latin typeface="Courier New" panose="02070309020205020404" pitchFamily="49" charset="0"/>
              </a:rPr>
              <a:t> </a:t>
            </a:r>
            <a:r>
              <a:rPr lang="en-US" sz="3000" b="1" dirty="0" smtClean="0">
                <a:solidFill>
                  <a:srgbClr val="0000FF"/>
                </a:solidFill>
                <a:highlight>
                  <a:srgbClr val="FFFFFF"/>
                </a:highlight>
                <a:latin typeface="Courier New" panose="02070309020205020404" pitchFamily="49" charset="0"/>
              </a:rPr>
              <a:t>if </a:t>
            </a:r>
            <a:r>
              <a:rPr lang="en-US" sz="3000" dirty="0" smtClean="0">
                <a:solidFill>
                  <a:srgbClr val="000000"/>
                </a:solidFill>
                <a:highlight>
                  <a:srgbClr val="FFFFFF"/>
                </a:highlight>
                <a:latin typeface="Courier New" panose="02070309020205020404" pitchFamily="49" charset="0"/>
              </a:rPr>
              <a:t>(f === f2)</a:t>
            </a:r>
          </a:p>
          <a:p>
            <a:r>
              <a:rPr lang="en-US" sz="3000" dirty="0" smtClean="0">
                <a:solidFill>
                  <a:srgbClr val="000000"/>
                </a:solidFill>
                <a:highlight>
                  <a:srgbClr val="FFFFFF"/>
                </a:highlight>
                <a:latin typeface="Courier New" panose="02070309020205020404" pitchFamily="49" charset="0"/>
              </a:rPr>
              <a:t>    done = </a:t>
            </a:r>
            <a:r>
              <a:rPr lang="en-US" sz="3000" dirty="0" smtClean="0">
                <a:highlight>
                  <a:srgbClr val="FFFFFF"/>
                </a:highlight>
                <a:latin typeface="Courier New" panose="02070309020205020404" pitchFamily="49" charset="0"/>
              </a:rPr>
              <a:t>1</a:t>
            </a:r>
            <a:r>
              <a:rPr lang="en-US" sz="3000" dirty="0" smtClean="0">
                <a:solidFill>
                  <a:srgbClr val="000000"/>
                </a:solidFill>
                <a:highlight>
                  <a:srgbClr val="FFFFFF"/>
                </a:highlight>
                <a:latin typeface="Courier New" panose="02070309020205020404" pitchFamily="49" charset="0"/>
              </a:rPr>
              <a:t>;</a:t>
            </a:r>
            <a:endParaRPr lang="en-US" sz="3000" dirty="0">
              <a:solidFill>
                <a:srgbClr val="000000"/>
              </a:solidFill>
              <a:highlight>
                <a:srgbClr val="FFFFFF"/>
              </a:highlight>
              <a:latin typeface="Courier New" panose="02070309020205020404" pitchFamily="49" charset="0"/>
            </a:endParaRPr>
          </a:p>
          <a:p>
            <a:r>
              <a:rPr lang="en-US" sz="3000" b="1" dirty="0" smtClean="0">
                <a:solidFill>
                  <a:srgbClr val="000080"/>
                </a:solidFill>
                <a:highlight>
                  <a:srgbClr val="FFFFFF"/>
                </a:highlight>
                <a:latin typeface="Courier New" panose="02070309020205020404" pitchFamily="49" charset="0"/>
              </a:rPr>
              <a:t>}</a:t>
            </a:r>
          </a:p>
        </p:txBody>
      </p:sp>
      <p:pic>
        <p:nvPicPr>
          <p:cNvPr id="5" name="Picture 4"/>
          <p:cNvPicPr preferRelativeResize="0">
            <a:picLocks/>
          </p:cNvPicPr>
          <p:nvPr/>
        </p:nvPicPr>
        <p:blipFill rotWithShape="1">
          <a:blip r:embed="rId3">
            <a:extLst>
              <a:ext uri="{28A0092B-C50C-407E-A947-70E740481C1C}">
                <a14:useLocalDpi xmlns:a14="http://schemas.microsoft.com/office/drawing/2010/main" val="0"/>
              </a:ext>
            </a:extLst>
          </a:blip>
          <a:srcRect l="36978" t="31510" r="300" b="2674"/>
          <a:stretch/>
        </p:blipFill>
        <p:spPr>
          <a:xfrm>
            <a:off x="3979068" y="3476260"/>
            <a:ext cx="5029201" cy="3285886"/>
          </a:xfrm>
          <a:prstGeom prst="rect">
            <a:avLst/>
          </a:prstGeom>
        </p:spPr>
      </p:pic>
      <p:sp>
        <p:nvSpPr>
          <p:cNvPr id="6" name="TextBox 5"/>
          <p:cNvSpPr txBox="1"/>
          <p:nvPr/>
        </p:nvSpPr>
        <p:spPr>
          <a:xfrm>
            <a:off x="6048768" y="3644079"/>
            <a:ext cx="1731257" cy="412421"/>
          </a:xfrm>
          <a:prstGeom prst="rect">
            <a:avLst/>
          </a:prstGeom>
          <a:noFill/>
          <a:ln>
            <a:noFill/>
          </a:ln>
        </p:spPr>
        <p:txBody>
          <a:bodyPr wrap="square" rtlCol="0">
            <a:spAutoFit/>
          </a:bodyPr>
          <a:lstStyle/>
          <a:p>
            <a:pPr algn="ctr"/>
            <a:r>
              <a:rPr lang="en-US" sz="2600" b="1" dirty="0" smtClean="0">
                <a:latin typeface="Calibri" panose="020F0502020204030204" pitchFamily="34" charset="0"/>
              </a:rPr>
              <a:t>Task queue</a:t>
            </a:r>
          </a:p>
        </p:txBody>
      </p:sp>
      <p:sp>
        <p:nvSpPr>
          <p:cNvPr id="7" name="TextBox 6"/>
          <p:cNvSpPr txBox="1"/>
          <p:nvPr/>
        </p:nvSpPr>
        <p:spPr>
          <a:xfrm>
            <a:off x="5223353" y="4643144"/>
            <a:ext cx="1899139" cy="420371"/>
          </a:xfrm>
          <a:prstGeom prst="rect">
            <a:avLst/>
          </a:prstGeom>
          <a:noFill/>
          <a:ln>
            <a:noFill/>
          </a:ln>
        </p:spPr>
        <p:txBody>
          <a:bodyPr wrap="square" rtlCol="0">
            <a:spAutoFit/>
          </a:bodyPr>
          <a:lstStyle/>
          <a:p>
            <a:pPr algn="ctr"/>
            <a:r>
              <a:rPr lang="en-US" sz="2600" b="1" dirty="0" smtClean="0">
                <a:latin typeface="Calibri" panose="020F0502020204030204" pitchFamily="34" charset="0"/>
              </a:rPr>
              <a:t>Done queue</a:t>
            </a:r>
          </a:p>
        </p:txBody>
      </p:sp>
      <p:sp>
        <p:nvSpPr>
          <p:cNvPr id="8" name="Right Arrow 7"/>
          <p:cNvSpPr/>
          <p:nvPr/>
        </p:nvSpPr>
        <p:spPr bwMode="auto">
          <a:xfrm rot="8553531">
            <a:off x="4381488" y="2636519"/>
            <a:ext cx="2663885" cy="476250"/>
          </a:xfrm>
          <a:prstGeom prst="rightArrow">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9" name="Right Arrow 8"/>
          <p:cNvSpPr/>
          <p:nvPr/>
        </p:nvSpPr>
        <p:spPr bwMode="auto">
          <a:xfrm rot="4730133">
            <a:off x="7392677" y="3231464"/>
            <a:ext cx="2198768" cy="476250"/>
          </a:xfrm>
          <a:prstGeom prst="rightArrow">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11" name="TextBox 10"/>
          <p:cNvSpPr txBox="1"/>
          <p:nvPr/>
        </p:nvSpPr>
        <p:spPr>
          <a:xfrm>
            <a:off x="6887463" y="1283994"/>
            <a:ext cx="1717137" cy="899926"/>
          </a:xfrm>
          <a:prstGeom prst="rect">
            <a:avLst/>
          </a:prstGeom>
          <a:noFill/>
        </p:spPr>
        <p:txBody>
          <a:bodyPr wrap="none" rtlCol="0">
            <a:spAutoFit/>
          </a:bodyPr>
          <a:lstStyle/>
          <a:p>
            <a:r>
              <a:rPr lang="en-US" sz="6400" dirty="0" smtClean="0">
                <a:latin typeface="Calibri" panose="020F0502020204030204" pitchFamily="34" charset="0"/>
              </a:rPr>
              <a:t>start</a:t>
            </a:r>
          </a:p>
        </p:txBody>
      </p:sp>
      <p:sp>
        <p:nvSpPr>
          <p:cNvPr id="12" name="TextBox 11"/>
          <p:cNvSpPr txBox="1"/>
          <p:nvPr/>
        </p:nvSpPr>
        <p:spPr>
          <a:xfrm>
            <a:off x="7931642" y="1507971"/>
            <a:ext cx="851515" cy="899926"/>
          </a:xfrm>
          <a:prstGeom prst="rect">
            <a:avLst/>
          </a:prstGeom>
          <a:noFill/>
        </p:spPr>
        <p:txBody>
          <a:bodyPr wrap="none" rtlCol="0">
            <a:spAutoFit/>
          </a:bodyPr>
          <a:lstStyle/>
          <a:p>
            <a:r>
              <a:rPr lang="en-US" sz="6400" dirty="0" smtClean="0">
                <a:latin typeface="Calibri" panose="020F0502020204030204" pitchFamily="34" charset="0"/>
              </a:rPr>
              <a:t>f1</a:t>
            </a:r>
          </a:p>
        </p:txBody>
      </p:sp>
      <p:sp>
        <p:nvSpPr>
          <p:cNvPr id="13" name="Right Arrow 12"/>
          <p:cNvSpPr/>
          <p:nvPr/>
        </p:nvSpPr>
        <p:spPr bwMode="auto">
          <a:xfrm rot="4827463">
            <a:off x="6259686" y="3291054"/>
            <a:ext cx="2581035" cy="476250"/>
          </a:xfrm>
          <a:prstGeom prst="rightArrow">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14" name="TextBox 13"/>
          <p:cNvSpPr txBox="1"/>
          <p:nvPr/>
        </p:nvSpPr>
        <p:spPr>
          <a:xfrm>
            <a:off x="6816820" y="1380110"/>
            <a:ext cx="851515" cy="899926"/>
          </a:xfrm>
          <a:prstGeom prst="rect">
            <a:avLst/>
          </a:prstGeom>
          <a:noFill/>
        </p:spPr>
        <p:txBody>
          <a:bodyPr wrap="none" rtlCol="0">
            <a:spAutoFit/>
          </a:bodyPr>
          <a:lstStyle/>
          <a:p>
            <a:r>
              <a:rPr lang="en-US" sz="6400" dirty="0" smtClean="0">
                <a:latin typeface="Calibri" panose="020F0502020204030204" pitchFamily="34" charset="0"/>
              </a:rPr>
              <a:t>f2</a:t>
            </a:r>
          </a:p>
        </p:txBody>
      </p:sp>
      <p:sp>
        <p:nvSpPr>
          <p:cNvPr id="15" name="Right Arrow 14"/>
          <p:cNvSpPr/>
          <p:nvPr/>
        </p:nvSpPr>
        <p:spPr bwMode="auto">
          <a:xfrm rot="1444691">
            <a:off x="3361543" y="5499584"/>
            <a:ext cx="668775" cy="476250"/>
          </a:xfrm>
          <a:prstGeom prst="rightArrow">
            <a:avLst/>
          </a:prstGeom>
          <a:solidFill>
            <a:schemeClr val="accent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16" name="TextBox 15"/>
          <p:cNvSpPr txBox="1"/>
          <p:nvPr/>
        </p:nvSpPr>
        <p:spPr>
          <a:xfrm>
            <a:off x="558622" y="4679082"/>
            <a:ext cx="3539752" cy="880241"/>
          </a:xfrm>
          <a:prstGeom prst="rect">
            <a:avLst/>
          </a:prstGeom>
          <a:noFill/>
        </p:spPr>
        <p:txBody>
          <a:bodyPr wrap="none" rtlCol="0">
            <a:spAutoFit/>
          </a:bodyPr>
          <a:lstStyle/>
          <a:p>
            <a:r>
              <a:rPr lang="en-US" sz="6400" dirty="0" smtClean="0">
                <a:latin typeface="Calibri" panose="020F0502020204030204" pitchFamily="34" charset="0"/>
              </a:rPr>
              <a:t>Done ?= 1</a:t>
            </a:r>
          </a:p>
        </p:txBody>
      </p:sp>
    </p:spTree>
    <p:extLst>
      <p:ext uri="{BB962C8B-B14F-4D97-AF65-F5344CB8AC3E}">
        <p14:creationId xmlns:p14="http://schemas.microsoft.com/office/powerpoint/2010/main" val="2296750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4"/>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3"/>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1" grpId="0"/>
      <p:bldP spid="11" grpId="1"/>
      <p:bldP spid="12" grpId="0"/>
      <p:bldP spid="12" grpId="1"/>
      <p:bldP spid="13" grpId="0" animBg="1"/>
      <p:bldP spid="13" grpId="1" animBg="1"/>
      <p:bldP spid="14" grpId="0"/>
      <p:bldP spid="14" grpId="1"/>
      <p:bldP spid="15" grpId="0"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3624" y="957532"/>
            <a:ext cx="8557768" cy="5310921"/>
          </a:xfrm>
        </p:spPr>
        <p:txBody>
          <a:bodyPr/>
          <a:lstStyle/>
          <a:p>
            <a:r>
              <a:rPr lang="en-US" dirty="0" smtClean="0"/>
              <a:t>12 bugs from GitHub</a:t>
            </a:r>
          </a:p>
          <a:p>
            <a:r>
              <a:rPr lang="en-US" dirty="0" smtClean="0"/>
              <a:t>From Node.js applications and </a:t>
            </a:r>
            <a:r>
              <a:rPr lang="en-US" dirty="0" err="1" smtClean="0"/>
              <a:t>npm</a:t>
            </a:r>
            <a:r>
              <a:rPr lang="en-US" dirty="0" smtClean="0"/>
              <a:t> modules</a:t>
            </a:r>
          </a:p>
          <a:p>
            <a:r>
              <a:rPr lang="en-US" dirty="0" smtClean="0"/>
              <a:t>Patterns, manifestations, and fixes</a:t>
            </a:r>
          </a:p>
          <a:p>
            <a:endParaRPr lang="en-US" dirty="0"/>
          </a:p>
          <a:p>
            <a:pPr marL="457200" indent="-457200">
              <a:buFont typeface="+mj-lt"/>
              <a:buAutoNum type="arabicPeriod"/>
            </a:pPr>
            <a:r>
              <a:rPr lang="en-US" dirty="0" smtClean="0"/>
              <a:t>Races on </a:t>
            </a:r>
            <a:r>
              <a:rPr lang="en-US" i="1" dirty="0" smtClean="0"/>
              <a:t>many kinds of events</a:t>
            </a:r>
          </a:p>
          <a:p>
            <a:pPr marL="457200" lvl="1" indent="0">
              <a:buNone/>
            </a:pPr>
            <a:r>
              <a:rPr lang="en-US" dirty="0" smtClean="0">
                <a:sym typeface="Wingdings" panose="05000000000000000000" pitchFamily="2" charset="2"/>
              </a:rPr>
              <a:t> Tools must span entire Node.js framework, not just JavaScript</a:t>
            </a:r>
            <a:endParaRPr lang="en-US" dirty="0" smtClean="0"/>
          </a:p>
          <a:p>
            <a:pPr marL="457200" indent="-457200">
              <a:buFont typeface="+mj-lt"/>
              <a:buAutoNum type="arabicPeriod"/>
            </a:pPr>
            <a:r>
              <a:rPr lang="en-US" dirty="0" smtClean="0"/>
              <a:t>Races on shared memory and </a:t>
            </a:r>
            <a:r>
              <a:rPr lang="en-US" i="1" dirty="0" smtClean="0"/>
              <a:t>system resources</a:t>
            </a:r>
          </a:p>
          <a:p>
            <a:pPr marL="457200" lvl="1" indent="0">
              <a:buNone/>
            </a:pPr>
            <a:r>
              <a:rPr lang="en-US" dirty="0">
                <a:sym typeface="Wingdings" panose="05000000000000000000" pitchFamily="2" charset="2"/>
              </a:rPr>
              <a:t> </a:t>
            </a:r>
            <a:r>
              <a:rPr lang="en-US" dirty="0" smtClean="0"/>
              <a:t>Not like the client-side EDA</a:t>
            </a:r>
          </a:p>
          <a:p>
            <a:pPr marL="457200" indent="-457200">
              <a:buFont typeface="+mj-lt"/>
              <a:buAutoNum type="arabicPeriod"/>
            </a:pPr>
            <a:r>
              <a:rPr lang="en-US" dirty="0" smtClean="0"/>
              <a:t>Races can have </a:t>
            </a:r>
            <a:r>
              <a:rPr lang="en-US" i="1" dirty="0" smtClean="0"/>
              <a:t>severe consequences</a:t>
            </a:r>
          </a:p>
          <a:p>
            <a:pPr lvl="1" indent="-342900">
              <a:buFont typeface="Wingdings" panose="05000000000000000000" pitchFamily="2" charset="2"/>
              <a:buChar char="à"/>
            </a:pPr>
            <a:r>
              <a:rPr lang="en-US" dirty="0" smtClean="0">
                <a:sym typeface="Wingdings" panose="05000000000000000000" pitchFamily="2" charset="2"/>
              </a:rPr>
              <a:t> Affect all clients, not just one</a:t>
            </a:r>
          </a:p>
          <a:p>
            <a:pPr lvl="1" indent="-342900">
              <a:buFont typeface="Wingdings" panose="05000000000000000000" pitchFamily="2" charset="2"/>
              <a:buChar char="à"/>
            </a:pPr>
            <a:endParaRPr lang="en-US" dirty="0">
              <a:sym typeface="Wingdings" panose="05000000000000000000" pitchFamily="2" charset="2"/>
            </a:endParaRPr>
          </a:p>
          <a:p>
            <a:pPr marL="0" indent="0" algn="ctr">
              <a:buNone/>
            </a:pPr>
            <a:r>
              <a:rPr lang="en-US" i="1" dirty="0" smtClean="0"/>
              <a:t>Much more in the paper</a:t>
            </a:r>
          </a:p>
          <a:p>
            <a:pPr marL="400050" lvl="1" indent="0">
              <a:buNone/>
            </a:pPr>
            <a:endParaRPr lang="en-US" dirty="0"/>
          </a:p>
          <a:p>
            <a:pPr marL="0" indent="0">
              <a:buNone/>
            </a:pPr>
            <a:endParaRPr lang="en-US" dirty="0" smtClean="0"/>
          </a:p>
          <a:p>
            <a:pPr>
              <a:buFont typeface="Wingdings" panose="05000000000000000000" pitchFamily="2" charset="2"/>
              <a:buChar char="à"/>
            </a:pPr>
            <a:endParaRPr lang="en-US" dirty="0" smtClean="0"/>
          </a:p>
          <a:p>
            <a:endParaRPr lang="en-US" dirty="0"/>
          </a:p>
          <a:p>
            <a:pPr marL="857250" lvl="1" indent="-457200">
              <a:buFont typeface="+mj-lt"/>
              <a:buAutoNum type="arabicPeriod"/>
            </a:pPr>
            <a:endParaRPr lang="en-US" dirty="0"/>
          </a:p>
        </p:txBody>
      </p:sp>
      <p:sp>
        <p:nvSpPr>
          <p:cNvPr id="3" name="Title 2"/>
          <p:cNvSpPr>
            <a:spLocks noGrp="1"/>
          </p:cNvSpPr>
          <p:nvPr>
            <p:ph type="title"/>
          </p:nvPr>
        </p:nvSpPr>
        <p:spPr/>
        <p:txBody>
          <a:bodyPr/>
          <a:lstStyle/>
          <a:p>
            <a:r>
              <a:rPr lang="en-US" dirty="0" smtClean="0"/>
              <a:t>Bug study overview</a:t>
            </a:r>
            <a:endParaRPr lang="en-US" dirty="0"/>
          </a:p>
        </p:txBody>
      </p:sp>
    </p:spTree>
    <p:extLst>
      <p:ext uri="{BB962C8B-B14F-4D97-AF65-F5344CB8AC3E}">
        <p14:creationId xmlns:p14="http://schemas.microsoft.com/office/powerpoint/2010/main" val="19911745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7209" y="822609"/>
            <a:ext cx="8188325" cy="2644862"/>
          </a:xfrm>
        </p:spPr>
        <p:txBody>
          <a:bodyPr/>
          <a:lstStyle/>
          <a:p>
            <a:r>
              <a:rPr lang="en-US" sz="3200" i="1" dirty="0" smtClean="0"/>
              <a:t>Research Question 2</a:t>
            </a:r>
            <a:br>
              <a:rPr lang="en-US" sz="3200" i="1" dirty="0" smtClean="0"/>
            </a:br>
            <a:r>
              <a:rPr lang="en-US" sz="4400" dirty="0" smtClean="0"/>
              <a:t>How can we more easily identify race conditions in Node.js applications?</a:t>
            </a:r>
            <a:endParaRPr lang="en-US" sz="4400" dirty="0"/>
          </a:p>
        </p:txBody>
      </p:sp>
      <p:sp>
        <p:nvSpPr>
          <p:cNvPr id="3" name="TextBox 2"/>
          <p:cNvSpPr txBox="1"/>
          <p:nvPr/>
        </p:nvSpPr>
        <p:spPr>
          <a:xfrm>
            <a:off x="2704016" y="4004882"/>
            <a:ext cx="3854710" cy="1228028"/>
          </a:xfrm>
          <a:prstGeom prst="rect">
            <a:avLst/>
          </a:prstGeom>
          <a:noFill/>
        </p:spPr>
        <p:txBody>
          <a:bodyPr wrap="none" rtlCol="0">
            <a:spAutoFit/>
          </a:bodyPr>
          <a:lstStyle/>
          <a:p>
            <a:r>
              <a:rPr lang="en-US" sz="9000" b="1" i="1" u="sng" dirty="0" err="1" smtClean="0">
                <a:latin typeface="Calibri" panose="020F0502020204030204" pitchFamily="34" charset="0"/>
              </a:rPr>
              <a:t>Node.fz</a:t>
            </a:r>
            <a:endParaRPr lang="en-US" sz="9000" b="1" i="1" u="sng" dirty="0" smtClean="0">
              <a:latin typeface="Calibri" panose="020F0502020204030204" pitchFamily="34" charset="0"/>
            </a:endParaRPr>
          </a:p>
        </p:txBody>
      </p:sp>
    </p:spTree>
    <p:extLst>
      <p:ext uri="{BB962C8B-B14F-4D97-AF65-F5344CB8AC3E}">
        <p14:creationId xmlns:p14="http://schemas.microsoft.com/office/powerpoint/2010/main" val="303067050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3116" y="1257300"/>
            <a:ext cx="8557768" cy="5170394"/>
          </a:xfrm>
        </p:spPr>
        <p:txBody>
          <a:bodyPr/>
          <a:lstStyle/>
          <a:p>
            <a:pPr marL="0" indent="0" algn="ctr">
              <a:buNone/>
            </a:pPr>
            <a:r>
              <a:rPr lang="en-US" sz="3200" dirty="0" smtClean="0"/>
              <a:t>Thousands or millions of events</a:t>
            </a:r>
          </a:p>
          <a:p>
            <a:pPr marL="457200" lvl="1" indent="0" algn="ctr">
              <a:buNone/>
            </a:pPr>
            <a:endParaRPr lang="en-US" sz="3200" dirty="0" smtClean="0">
              <a:sym typeface="Wingdings" panose="05000000000000000000" pitchFamily="2" charset="2"/>
            </a:endParaRPr>
          </a:p>
          <a:p>
            <a:pPr marL="457200" lvl="1" indent="0" algn="ctr">
              <a:buNone/>
            </a:pPr>
            <a:endParaRPr lang="en-US" sz="3200" dirty="0" smtClean="0">
              <a:sym typeface="Wingdings" panose="05000000000000000000" pitchFamily="2" charset="2"/>
            </a:endParaRPr>
          </a:p>
          <a:p>
            <a:pPr marL="457200" lvl="1" indent="0" algn="ctr">
              <a:buNone/>
            </a:pPr>
            <a:endParaRPr lang="en-US" sz="3200" dirty="0" smtClean="0">
              <a:sym typeface="Wingdings" panose="05000000000000000000" pitchFamily="2" charset="2"/>
            </a:endParaRPr>
          </a:p>
          <a:p>
            <a:pPr marL="457200" lvl="1" indent="0" algn="ctr">
              <a:buNone/>
            </a:pPr>
            <a:r>
              <a:rPr lang="en-US" sz="3200" dirty="0" smtClean="0">
                <a:sym typeface="Wingdings" panose="05000000000000000000" pitchFamily="2" charset="2"/>
              </a:rPr>
              <a:t>Random, not exhaustive, schedule exploration</a:t>
            </a:r>
          </a:p>
          <a:p>
            <a:pPr marL="457200" lvl="1" indent="0" algn="ctr">
              <a:buNone/>
            </a:pPr>
            <a:r>
              <a:rPr lang="en-US" sz="3200" i="1" dirty="0" smtClean="0">
                <a:sym typeface="Wingdings" panose="05000000000000000000" pitchFamily="2" charset="2"/>
              </a:rPr>
              <a:t>“Schedule fuzzing”</a:t>
            </a:r>
            <a:endParaRPr lang="en-US" sz="3200" i="1" dirty="0"/>
          </a:p>
        </p:txBody>
      </p:sp>
      <p:sp>
        <p:nvSpPr>
          <p:cNvPr id="3" name="Title 2"/>
          <p:cNvSpPr>
            <a:spLocks noGrp="1"/>
          </p:cNvSpPr>
          <p:nvPr>
            <p:ph type="title"/>
          </p:nvPr>
        </p:nvSpPr>
        <p:spPr/>
        <p:txBody>
          <a:bodyPr/>
          <a:lstStyle/>
          <a:p>
            <a:r>
              <a:rPr lang="en-US" dirty="0" smtClean="0"/>
              <a:t>Node.fz</a:t>
            </a:r>
            <a:r>
              <a:rPr lang="en-US" dirty="0"/>
              <a:t> </a:t>
            </a:r>
            <a:r>
              <a:rPr lang="en-US" dirty="0" smtClean="0"/>
              <a:t>scales to the server</a:t>
            </a:r>
            <a:endParaRPr lang="en-US" dirty="0"/>
          </a:p>
        </p:txBody>
      </p:sp>
      <p:sp>
        <p:nvSpPr>
          <p:cNvPr id="4" name="Down Arrow 3"/>
          <p:cNvSpPr/>
          <p:nvPr/>
        </p:nvSpPr>
        <p:spPr bwMode="auto">
          <a:xfrm>
            <a:off x="4177665" y="2240280"/>
            <a:ext cx="788670" cy="1040130"/>
          </a:xfrm>
          <a:prstGeom prst="downArrow">
            <a:avLst/>
          </a:prstGeom>
          <a:solidFill>
            <a:schemeClr val="accent3"/>
          </a:soli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537455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155448" y="1133856"/>
            <a:ext cx="8595360" cy="4992624"/>
          </a:xfrm>
          <a:prstGeom prst="rect">
            <a:avLst/>
          </a:prstGeom>
        </p:spPr>
      </p:pic>
      <p:sp>
        <p:nvSpPr>
          <p:cNvPr id="3" name="Title 2"/>
          <p:cNvSpPr>
            <a:spLocks noGrp="1"/>
          </p:cNvSpPr>
          <p:nvPr>
            <p:ph type="title"/>
          </p:nvPr>
        </p:nvSpPr>
        <p:spPr/>
        <p:txBody>
          <a:bodyPr/>
          <a:lstStyle/>
          <a:p>
            <a:r>
              <a:rPr lang="en-US" dirty="0" smtClean="0"/>
              <a:t>Original Node.js (</a:t>
            </a:r>
            <a:r>
              <a:rPr lang="en-US" dirty="0" err="1" smtClean="0"/>
              <a:t>libuv</a:t>
            </a:r>
            <a:r>
              <a:rPr lang="en-US" dirty="0" smtClean="0"/>
              <a:t>) architecture</a:t>
            </a:r>
            <a:endParaRPr lang="en-US" dirty="0"/>
          </a:p>
        </p:txBody>
      </p:sp>
      <p:sp>
        <p:nvSpPr>
          <p:cNvPr id="2" name="TextBox 1"/>
          <p:cNvSpPr txBox="1"/>
          <p:nvPr/>
        </p:nvSpPr>
        <p:spPr>
          <a:xfrm>
            <a:off x="2815230" y="1243682"/>
            <a:ext cx="2569421" cy="820481"/>
          </a:xfrm>
          <a:prstGeom prst="rect">
            <a:avLst/>
          </a:prstGeom>
          <a:noFill/>
          <a:ln>
            <a:noFill/>
          </a:ln>
        </p:spPr>
        <p:txBody>
          <a:bodyPr wrap="none" rtlCol="0">
            <a:spAutoFit/>
          </a:bodyPr>
          <a:lstStyle/>
          <a:p>
            <a:pPr algn="ctr"/>
            <a:r>
              <a:rPr lang="en-US" sz="2600" b="1" dirty="0" smtClean="0">
                <a:latin typeface="Calibri" panose="020F0502020204030204" pitchFamily="34" charset="0"/>
              </a:rPr>
              <a:t>Event loop</a:t>
            </a:r>
          </a:p>
          <a:p>
            <a:pPr algn="ctr"/>
            <a:r>
              <a:rPr lang="en-US" sz="2600" b="1" dirty="0" smtClean="0">
                <a:latin typeface="Calibri" panose="020F0502020204030204" pitchFamily="34" charset="0"/>
              </a:rPr>
              <a:t>(single-threaded)</a:t>
            </a:r>
          </a:p>
        </p:txBody>
      </p:sp>
      <p:sp>
        <p:nvSpPr>
          <p:cNvPr id="51" name="TextBox 50"/>
          <p:cNvSpPr txBox="1"/>
          <p:nvPr/>
        </p:nvSpPr>
        <p:spPr>
          <a:xfrm>
            <a:off x="6822831" y="1243681"/>
            <a:ext cx="2016370" cy="812530"/>
          </a:xfrm>
          <a:prstGeom prst="rect">
            <a:avLst/>
          </a:prstGeom>
          <a:noFill/>
          <a:ln>
            <a:noFill/>
          </a:ln>
        </p:spPr>
        <p:txBody>
          <a:bodyPr wrap="square" rtlCol="0">
            <a:spAutoFit/>
          </a:bodyPr>
          <a:lstStyle/>
          <a:p>
            <a:pPr algn="ctr"/>
            <a:r>
              <a:rPr lang="en-US" sz="2600" b="1" dirty="0" smtClean="0">
                <a:latin typeface="Calibri" panose="020F0502020204030204" pitchFamily="34" charset="0"/>
              </a:rPr>
              <a:t>Worker pool</a:t>
            </a:r>
          </a:p>
          <a:p>
            <a:pPr algn="ctr"/>
            <a:r>
              <a:rPr lang="en-US" sz="2600" b="1" dirty="0" smtClean="0">
                <a:latin typeface="Calibri" panose="020F0502020204030204" pitchFamily="34" charset="0"/>
              </a:rPr>
              <a:t>(</a:t>
            </a:r>
            <a:r>
              <a:rPr lang="en-US" sz="2600" b="1" i="1" dirty="0" smtClean="0">
                <a:latin typeface="Calibri" panose="020F0502020204030204" pitchFamily="34" charset="0"/>
              </a:rPr>
              <a:t>k </a:t>
            </a:r>
            <a:r>
              <a:rPr lang="en-US" sz="2600" b="1" dirty="0" smtClean="0">
                <a:latin typeface="Calibri" panose="020F0502020204030204" pitchFamily="34" charset="0"/>
              </a:rPr>
              <a:t>threads)</a:t>
            </a:r>
          </a:p>
        </p:txBody>
      </p:sp>
      <p:sp>
        <p:nvSpPr>
          <p:cNvPr id="52" name="TextBox 51"/>
          <p:cNvSpPr txBox="1"/>
          <p:nvPr/>
        </p:nvSpPr>
        <p:spPr>
          <a:xfrm>
            <a:off x="5678899" y="2883791"/>
            <a:ext cx="1731257" cy="412421"/>
          </a:xfrm>
          <a:prstGeom prst="rect">
            <a:avLst/>
          </a:prstGeom>
          <a:noFill/>
          <a:ln>
            <a:noFill/>
          </a:ln>
        </p:spPr>
        <p:txBody>
          <a:bodyPr wrap="square" rtlCol="0">
            <a:spAutoFit/>
          </a:bodyPr>
          <a:lstStyle/>
          <a:p>
            <a:pPr algn="ctr"/>
            <a:r>
              <a:rPr lang="en-US" sz="2600" b="1" dirty="0" smtClean="0">
                <a:latin typeface="Calibri" panose="020F0502020204030204" pitchFamily="34" charset="0"/>
              </a:rPr>
              <a:t>Task queue</a:t>
            </a:r>
          </a:p>
        </p:txBody>
      </p:sp>
      <p:sp>
        <p:nvSpPr>
          <p:cNvPr id="58" name="TextBox 57"/>
          <p:cNvSpPr txBox="1"/>
          <p:nvPr/>
        </p:nvSpPr>
        <p:spPr>
          <a:xfrm>
            <a:off x="4771292" y="3882856"/>
            <a:ext cx="1899139" cy="420371"/>
          </a:xfrm>
          <a:prstGeom prst="rect">
            <a:avLst/>
          </a:prstGeom>
          <a:noFill/>
          <a:ln>
            <a:noFill/>
          </a:ln>
        </p:spPr>
        <p:txBody>
          <a:bodyPr wrap="square" rtlCol="0">
            <a:spAutoFit/>
          </a:bodyPr>
          <a:lstStyle/>
          <a:p>
            <a:pPr algn="ctr"/>
            <a:r>
              <a:rPr lang="en-US" sz="2600" b="1" dirty="0" smtClean="0">
                <a:latin typeface="Calibri" panose="020F0502020204030204" pitchFamily="34" charset="0"/>
              </a:rPr>
              <a:t>Done queue</a:t>
            </a:r>
          </a:p>
        </p:txBody>
      </p:sp>
      <p:sp>
        <p:nvSpPr>
          <p:cNvPr id="59" name="TextBox 58"/>
          <p:cNvSpPr txBox="1"/>
          <p:nvPr/>
        </p:nvSpPr>
        <p:spPr>
          <a:xfrm>
            <a:off x="1431557" y="2030222"/>
            <a:ext cx="1781908" cy="764505"/>
          </a:xfrm>
          <a:prstGeom prst="rect">
            <a:avLst/>
          </a:prstGeom>
          <a:noFill/>
        </p:spPr>
        <p:txBody>
          <a:bodyPr wrap="square" rtlCol="0">
            <a:spAutoFit/>
          </a:bodyPr>
          <a:lstStyle/>
          <a:p>
            <a:pPr algn="ctr"/>
            <a:r>
              <a:rPr lang="en-US" sz="2400" b="1" dirty="0" smtClean="0">
                <a:latin typeface="Calibri" panose="020F0502020204030204" pitchFamily="34" charset="0"/>
              </a:rPr>
              <a:t>Event</a:t>
            </a:r>
          </a:p>
          <a:p>
            <a:pPr algn="ctr"/>
            <a:r>
              <a:rPr lang="en-US" sz="2400" b="1" dirty="0" smtClean="0">
                <a:latin typeface="Calibri" panose="020F0502020204030204" pitchFamily="34" charset="0"/>
              </a:rPr>
              <a:t>queue</a:t>
            </a:r>
          </a:p>
        </p:txBody>
      </p:sp>
    </p:spTree>
    <p:extLst>
      <p:ext uri="{BB962C8B-B14F-4D97-AF65-F5344CB8AC3E}">
        <p14:creationId xmlns:p14="http://schemas.microsoft.com/office/powerpoint/2010/main" val="425144424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155448" y="1133856"/>
            <a:ext cx="8595360" cy="4992624"/>
          </a:xfrm>
          <a:prstGeom prst="rect">
            <a:avLst/>
          </a:prstGeom>
        </p:spPr>
      </p:pic>
      <p:sp>
        <p:nvSpPr>
          <p:cNvPr id="3" name="Title 2"/>
          <p:cNvSpPr>
            <a:spLocks noGrp="1"/>
          </p:cNvSpPr>
          <p:nvPr>
            <p:ph type="title"/>
          </p:nvPr>
        </p:nvSpPr>
        <p:spPr/>
        <p:txBody>
          <a:bodyPr/>
          <a:lstStyle/>
          <a:p>
            <a:r>
              <a:rPr lang="en-US" dirty="0" smtClean="0"/>
              <a:t>1: Add a scheduler</a:t>
            </a:r>
            <a:endParaRPr lang="en-US" dirty="0"/>
          </a:p>
        </p:txBody>
      </p:sp>
      <p:sp>
        <p:nvSpPr>
          <p:cNvPr id="5" name="TextBox 4"/>
          <p:cNvSpPr txBox="1"/>
          <p:nvPr/>
        </p:nvSpPr>
        <p:spPr>
          <a:xfrm>
            <a:off x="1517850" y="2794607"/>
            <a:ext cx="1655523" cy="344710"/>
          </a:xfrm>
          <a:prstGeom prst="rect">
            <a:avLst/>
          </a:prstGeom>
          <a:noFill/>
          <a:ln>
            <a:noFill/>
          </a:ln>
        </p:spPr>
        <p:txBody>
          <a:bodyPr wrap="square" rtlCol="0">
            <a:spAutoFit/>
          </a:bodyPr>
          <a:lstStyle/>
          <a:p>
            <a:pPr algn="ctr"/>
            <a:r>
              <a:rPr lang="en-US" sz="2000" b="1" dirty="0" smtClean="0">
                <a:latin typeface="Calibri" panose="020F0502020204030204" pitchFamily="34" charset="0"/>
              </a:rPr>
              <a:t>Event queue</a:t>
            </a:r>
          </a:p>
        </p:txBody>
      </p:sp>
      <p:sp>
        <p:nvSpPr>
          <p:cNvPr id="6" name="Rectangle 5"/>
          <p:cNvSpPr/>
          <p:nvPr/>
        </p:nvSpPr>
        <p:spPr bwMode="auto">
          <a:xfrm>
            <a:off x="6738999" y="1286967"/>
            <a:ext cx="1877463" cy="251321"/>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3015160" y="1923410"/>
            <a:ext cx="2211380" cy="652486"/>
          </a:xfrm>
          <a:prstGeom prst="rect">
            <a:avLst/>
          </a:prstGeom>
          <a:noFill/>
          <a:ln>
            <a:noFill/>
          </a:ln>
        </p:spPr>
        <p:txBody>
          <a:bodyPr wrap="square" rtlCol="0">
            <a:spAutoFit/>
          </a:bodyPr>
          <a:lstStyle/>
          <a:p>
            <a:pPr algn="ctr"/>
            <a:r>
              <a:rPr lang="en-US" sz="2000" b="1" dirty="0" smtClean="0">
                <a:latin typeface="Calibri" panose="020F0502020204030204" pitchFamily="34" charset="0"/>
              </a:rPr>
              <a:t>Event loop</a:t>
            </a:r>
          </a:p>
          <a:p>
            <a:pPr algn="ctr"/>
            <a:r>
              <a:rPr lang="en-US" sz="2000" b="1" dirty="0" smtClean="0">
                <a:latin typeface="Calibri" panose="020F0502020204030204" pitchFamily="34" charset="0"/>
              </a:rPr>
              <a:t>(single-threaded)</a:t>
            </a:r>
          </a:p>
        </p:txBody>
      </p:sp>
      <p:sp>
        <p:nvSpPr>
          <p:cNvPr id="8" name="TextBox 7"/>
          <p:cNvSpPr txBox="1"/>
          <p:nvPr/>
        </p:nvSpPr>
        <p:spPr>
          <a:xfrm>
            <a:off x="5911652" y="3267257"/>
            <a:ext cx="1375505" cy="344710"/>
          </a:xfrm>
          <a:prstGeom prst="rect">
            <a:avLst/>
          </a:prstGeom>
          <a:noFill/>
          <a:ln>
            <a:noFill/>
          </a:ln>
        </p:spPr>
        <p:txBody>
          <a:bodyPr wrap="none" rtlCol="0">
            <a:spAutoFit/>
          </a:bodyPr>
          <a:lstStyle/>
          <a:p>
            <a:pPr algn="ctr"/>
            <a:r>
              <a:rPr lang="en-US" sz="2000" b="1" dirty="0" smtClean="0">
                <a:latin typeface="Calibri" panose="020F0502020204030204" pitchFamily="34" charset="0"/>
              </a:rPr>
              <a:t>Task queue</a:t>
            </a:r>
          </a:p>
        </p:txBody>
      </p:sp>
      <p:sp>
        <p:nvSpPr>
          <p:cNvPr id="9" name="TextBox 8"/>
          <p:cNvSpPr txBox="1"/>
          <p:nvPr/>
        </p:nvSpPr>
        <p:spPr>
          <a:xfrm>
            <a:off x="6769100" y="1899438"/>
            <a:ext cx="2211380" cy="652486"/>
          </a:xfrm>
          <a:prstGeom prst="rect">
            <a:avLst/>
          </a:prstGeom>
          <a:noFill/>
          <a:ln>
            <a:noFill/>
          </a:ln>
        </p:spPr>
        <p:txBody>
          <a:bodyPr wrap="square" rtlCol="0">
            <a:spAutoFit/>
          </a:bodyPr>
          <a:lstStyle/>
          <a:p>
            <a:pPr algn="ctr"/>
            <a:r>
              <a:rPr lang="en-US" sz="2000" b="1" dirty="0" smtClean="0">
                <a:latin typeface="Calibri" panose="020F0502020204030204" pitchFamily="34" charset="0"/>
              </a:rPr>
              <a:t>Worker pool</a:t>
            </a:r>
          </a:p>
          <a:p>
            <a:pPr algn="ctr"/>
            <a:r>
              <a:rPr lang="en-US" sz="2000" b="1" dirty="0" smtClean="0">
                <a:latin typeface="Calibri" panose="020F0502020204030204" pitchFamily="34" charset="0"/>
              </a:rPr>
              <a:t>(</a:t>
            </a:r>
            <a:r>
              <a:rPr lang="en-US" sz="2000" b="1" i="1" dirty="0" smtClean="0">
                <a:latin typeface="Calibri" panose="020F0502020204030204" pitchFamily="34" charset="0"/>
              </a:rPr>
              <a:t>k</a:t>
            </a:r>
            <a:r>
              <a:rPr lang="en-US" sz="2000" b="1" dirty="0" smtClean="0">
                <a:latin typeface="Calibri" panose="020F0502020204030204" pitchFamily="34" charset="0"/>
              </a:rPr>
              <a:t> threads)</a:t>
            </a:r>
          </a:p>
        </p:txBody>
      </p:sp>
      <p:sp>
        <p:nvSpPr>
          <p:cNvPr id="26" name="TextBox 25"/>
          <p:cNvSpPr txBox="1"/>
          <p:nvPr/>
        </p:nvSpPr>
        <p:spPr>
          <a:xfrm>
            <a:off x="4450814" y="1347392"/>
            <a:ext cx="1869423" cy="496161"/>
          </a:xfrm>
          <a:prstGeom prst="rect">
            <a:avLst/>
          </a:prstGeom>
          <a:noFill/>
          <a:ln>
            <a:noFill/>
          </a:ln>
        </p:spPr>
        <p:txBody>
          <a:bodyPr wrap="none" rtlCol="0">
            <a:spAutoFit/>
          </a:bodyPr>
          <a:lstStyle/>
          <a:p>
            <a:pPr algn="ctr"/>
            <a:r>
              <a:rPr lang="en-US" sz="3200" b="1" dirty="0" smtClean="0">
                <a:solidFill>
                  <a:schemeClr val="bg1"/>
                </a:solidFill>
                <a:latin typeface="Calibri" panose="020F0502020204030204" pitchFamily="34" charset="0"/>
              </a:rPr>
              <a:t>Scheduler</a:t>
            </a:r>
          </a:p>
        </p:txBody>
      </p:sp>
      <p:sp>
        <p:nvSpPr>
          <p:cNvPr id="27" name="TextBox 26"/>
          <p:cNvSpPr txBox="1"/>
          <p:nvPr/>
        </p:nvSpPr>
        <p:spPr>
          <a:xfrm>
            <a:off x="5029836" y="4154945"/>
            <a:ext cx="1483098" cy="338554"/>
          </a:xfrm>
          <a:prstGeom prst="rect">
            <a:avLst/>
          </a:prstGeom>
          <a:noFill/>
          <a:ln>
            <a:noFill/>
          </a:ln>
        </p:spPr>
        <p:txBody>
          <a:bodyPr wrap="none" rtlCol="0">
            <a:spAutoFit/>
          </a:bodyPr>
          <a:lstStyle/>
          <a:p>
            <a:pPr algn="ctr"/>
            <a:r>
              <a:rPr lang="en-US" sz="2000" b="1" dirty="0" smtClean="0">
                <a:latin typeface="Calibri" panose="020F0502020204030204" pitchFamily="34" charset="0"/>
              </a:rPr>
              <a:t>Done queue</a:t>
            </a:r>
          </a:p>
        </p:txBody>
      </p:sp>
      <p:grpSp>
        <p:nvGrpSpPr>
          <p:cNvPr id="28" name="Group 27"/>
          <p:cNvGrpSpPr/>
          <p:nvPr/>
        </p:nvGrpSpPr>
        <p:grpSpPr>
          <a:xfrm>
            <a:off x="6599404" y="1238244"/>
            <a:ext cx="457200" cy="487703"/>
            <a:chOff x="5105757" y="6229155"/>
            <a:chExt cx="457200" cy="487703"/>
          </a:xfrm>
        </p:grpSpPr>
        <p:sp>
          <p:nvSpPr>
            <p:cNvPr id="29" name="Oval 28"/>
            <p:cNvSpPr/>
            <p:nvPr/>
          </p:nvSpPr>
          <p:spPr bwMode="auto">
            <a:xfrm>
              <a:off x="5105757" y="6229155"/>
              <a:ext cx="457200" cy="461569"/>
            </a:xfrm>
            <a:prstGeom prst="ellipse">
              <a:avLst/>
            </a:prstGeom>
            <a:noFill/>
            <a:ln w="508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0" name="TextBox 29"/>
            <p:cNvSpPr txBox="1"/>
            <p:nvPr/>
          </p:nvSpPr>
          <p:spPr>
            <a:xfrm>
              <a:off x="5155416" y="6271223"/>
              <a:ext cx="367408" cy="445635"/>
            </a:xfrm>
            <a:prstGeom prst="rect">
              <a:avLst/>
            </a:prstGeom>
            <a:noFill/>
            <a:ln>
              <a:noFill/>
            </a:ln>
          </p:spPr>
          <p:txBody>
            <a:bodyPr wrap="none" rtlCol="0">
              <a:spAutoFit/>
            </a:bodyPr>
            <a:lstStyle/>
            <a:p>
              <a:r>
                <a:rPr lang="en-US" sz="2800" b="1" dirty="0" smtClean="0">
                  <a:latin typeface="Calibri" panose="020F0502020204030204" pitchFamily="34" charset="0"/>
                </a:rPr>
                <a:t>1</a:t>
              </a:r>
            </a:p>
          </p:txBody>
        </p:sp>
      </p:grpSp>
    </p:spTree>
    <p:extLst>
      <p:ext uri="{BB962C8B-B14F-4D97-AF65-F5344CB8AC3E}">
        <p14:creationId xmlns:p14="http://schemas.microsoft.com/office/powerpoint/2010/main" val="204767471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3116" y="1263817"/>
            <a:ext cx="8557768" cy="4132969"/>
          </a:xfrm>
        </p:spPr>
        <p:txBody>
          <a:bodyPr/>
          <a:lstStyle/>
          <a:p>
            <a:pPr marL="457200" indent="-457200">
              <a:lnSpc>
                <a:spcPct val="250000"/>
              </a:lnSpc>
              <a:buFont typeface="+mj-lt"/>
              <a:buAutoNum type="arabicPeriod"/>
            </a:pPr>
            <a:r>
              <a:rPr lang="en-US" sz="3200" dirty="0" smtClean="0"/>
              <a:t>Why should you should care about the EDA?</a:t>
            </a:r>
          </a:p>
          <a:p>
            <a:pPr marL="457200" indent="-457200">
              <a:lnSpc>
                <a:spcPct val="250000"/>
              </a:lnSpc>
              <a:buFont typeface="+mj-lt"/>
              <a:buAutoNum type="arabicPeriod"/>
            </a:pPr>
            <a:r>
              <a:rPr lang="en-US" sz="3200" dirty="0" smtClean="0"/>
              <a:t>What kinds of bugs happen in EDA programs?</a:t>
            </a:r>
          </a:p>
          <a:p>
            <a:pPr marL="457200" indent="-457200">
              <a:lnSpc>
                <a:spcPct val="250000"/>
              </a:lnSpc>
              <a:buFont typeface="+mj-lt"/>
              <a:buAutoNum type="arabicPeriod"/>
            </a:pPr>
            <a:r>
              <a:rPr lang="en-US" sz="3200" dirty="0" smtClean="0"/>
              <a:t>How can we more effectively catch EDA bugs?</a:t>
            </a:r>
          </a:p>
          <a:p>
            <a:pPr marL="457200" indent="-457200">
              <a:lnSpc>
                <a:spcPct val="250000"/>
              </a:lnSpc>
              <a:buFont typeface="+mj-lt"/>
              <a:buAutoNum type="arabicPeriod" startAt="3"/>
            </a:pPr>
            <a:endParaRPr lang="en-US" sz="3200" dirty="0" smtClean="0"/>
          </a:p>
          <a:p>
            <a:pPr marL="457200" indent="-457200">
              <a:lnSpc>
                <a:spcPct val="250000"/>
              </a:lnSpc>
              <a:buFont typeface="+mj-lt"/>
              <a:buAutoNum type="arabicPeriod" startAt="3"/>
            </a:pPr>
            <a:endParaRPr lang="en-US" sz="3200" dirty="0"/>
          </a:p>
        </p:txBody>
      </p:sp>
      <p:sp>
        <p:nvSpPr>
          <p:cNvPr id="3" name="Title 2"/>
          <p:cNvSpPr>
            <a:spLocks noGrp="1"/>
          </p:cNvSpPr>
          <p:nvPr>
            <p:ph type="title"/>
          </p:nvPr>
        </p:nvSpPr>
        <p:spPr/>
        <p:txBody>
          <a:bodyPr/>
          <a:lstStyle/>
          <a:p>
            <a:r>
              <a:rPr lang="en-US" dirty="0" smtClean="0"/>
              <a:t>This talk will answer three questions</a:t>
            </a:r>
            <a:endParaRPr lang="en-US" dirty="0"/>
          </a:p>
        </p:txBody>
      </p:sp>
    </p:spTree>
    <p:extLst>
      <p:ext uri="{BB962C8B-B14F-4D97-AF65-F5344CB8AC3E}">
        <p14:creationId xmlns:p14="http://schemas.microsoft.com/office/powerpoint/2010/main" val="33561766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155448" y="1133856"/>
            <a:ext cx="8595360" cy="4992624"/>
          </a:xfrm>
          <a:prstGeom prst="rect">
            <a:avLst/>
          </a:prstGeom>
        </p:spPr>
      </p:pic>
      <p:sp>
        <p:nvSpPr>
          <p:cNvPr id="3" name="Title 2"/>
          <p:cNvSpPr>
            <a:spLocks noGrp="1"/>
          </p:cNvSpPr>
          <p:nvPr>
            <p:ph type="title"/>
          </p:nvPr>
        </p:nvSpPr>
        <p:spPr/>
        <p:txBody>
          <a:bodyPr/>
          <a:lstStyle/>
          <a:p>
            <a:r>
              <a:rPr lang="en-US" dirty="0" smtClean="0"/>
              <a:t>2: </a:t>
            </a:r>
            <a:r>
              <a:rPr lang="en-US" dirty="0"/>
              <a:t>Add </a:t>
            </a:r>
            <a:r>
              <a:rPr lang="en-US" dirty="0" smtClean="0"/>
              <a:t>scheduling hooks</a:t>
            </a:r>
            <a:endParaRPr lang="en-US" dirty="0"/>
          </a:p>
        </p:txBody>
      </p:sp>
      <p:sp>
        <p:nvSpPr>
          <p:cNvPr id="5" name="TextBox 4"/>
          <p:cNvSpPr txBox="1"/>
          <p:nvPr/>
        </p:nvSpPr>
        <p:spPr>
          <a:xfrm>
            <a:off x="1517850" y="2794607"/>
            <a:ext cx="1655523" cy="344710"/>
          </a:xfrm>
          <a:prstGeom prst="rect">
            <a:avLst/>
          </a:prstGeom>
          <a:noFill/>
          <a:ln>
            <a:noFill/>
          </a:ln>
        </p:spPr>
        <p:txBody>
          <a:bodyPr wrap="square" rtlCol="0">
            <a:spAutoFit/>
          </a:bodyPr>
          <a:lstStyle/>
          <a:p>
            <a:pPr algn="ctr"/>
            <a:r>
              <a:rPr lang="en-US" sz="2000" b="1" dirty="0" smtClean="0">
                <a:latin typeface="Calibri" panose="020F0502020204030204" pitchFamily="34" charset="0"/>
              </a:rPr>
              <a:t>Event queue</a:t>
            </a:r>
          </a:p>
        </p:txBody>
      </p:sp>
      <p:sp>
        <p:nvSpPr>
          <p:cNvPr id="6" name="Rectangle 5"/>
          <p:cNvSpPr/>
          <p:nvPr/>
        </p:nvSpPr>
        <p:spPr bwMode="auto">
          <a:xfrm>
            <a:off x="6738999" y="1286967"/>
            <a:ext cx="1877463" cy="251321"/>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7" name="TextBox 6"/>
          <p:cNvSpPr txBox="1"/>
          <p:nvPr/>
        </p:nvSpPr>
        <p:spPr>
          <a:xfrm>
            <a:off x="3015160" y="1923410"/>
            <a:ext cx="2211380" cy="652486"/>
          </a:xfrm>
          <a:prstGeom prst="rect">
            <a:avLst/>
          </a:prstGeom>
          <a:noFill/>
          <a:ln>
            <a:noFill/>
          </a:ln>
        </p:spPr>
        <p:txBody>
          <a:bodyPr wrap="square" rtlCol="0">
            <a:spAutoFit/>
          </a:bodyPr>
          <a:lstStyle/>
          <a:p>
            <a:pPr algn="ctr"/>
            <a:r>
              <a:rPr lang="en-US" sz="2000" b="1" dirty="0" smtClean="0">
                <a:latin typeface="Calibri" panose="020F0502020204030204" pitchFamily="34" charset="0"/>
              </a:rPr>
              <a:t>Event loop</a:t>
            </a:r>
          </a:p>
          <a:p>
            <a:pPr algn="ctr"/>
            <a:r>
              <a:rPr lang="en-US" sz="2000" b="1" dirty="0" smtClean="0">
                <a:latin typeface="Calibri" panose="020F0502020204030204" pitchFamily="34" charset="0"/>
              </a:rPr>
              <a:t>(single-threaded)</a:t>
            </a:r>
          </a:p>
        </p:txBody>
      </p:sp>
      <p:grpSp>
        <p:nvGrpSpPr>
          <p:cNvPr id="17" name="Group 16"/>
          <p:cNvGrpSpPr/>
          <p:nvPr/>
        </p:nvGrpSpPr>
        <p:grpSpPr>
          <a:xfrm>
            <a:off x="2222016" y="1523118"/>
            <a:ext cx="457200" cy="487703"/>
            <a:chOff x="5105757" y="6229155"/>
            <a:chExt cx="457200" cy="487703"/>
          </a:xfrm>
        </p:grpSpPr>
        <p:sp>
          <p:nvSpPr>
            <p:cNvPr id="18" name="Oval 17"/>
            <p:cNvSpPr/>
            <p:nvPr/>
          </p:nvSpPr>
          <p:spPr bwMode="auto">
            <a:xfrm>
              <a:off x="5105757" y="6229155"/>
              <a:ext cx="457200" cy="461569"/>
            </a:xfrm>
            <a:prstGeom prst="ellipse">
              <a:avLst/>
            </a:prstGeom>
            <a:noFill/>
            <a:ln w="508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9" name="TextBox 18"/>
            <p:cNvSpPr txBox="1"/>
            <p:nvPr/>
          </p:nvSpPr>
          <p:spPr>
            <a:xfrm>
              <a:off x="5155416" y="6271223"/>
              <a:ext cx="367408" cy="445635"/>
            </a:xfrm>
            <a:prstGeom prst="rect">
              <a:avLst/>
            </a:prstGeom>
            <a:noFill/>
            <a:ln>
              <a:noFill/>
            </a:ln>
          </p:spPr>
          <p:txBody>
            <a:bodyPr wrap="none" rtlCol="0">
              <a:spAutoFit/>
            </a:bodyPr>
            <a:lstStyle/>
            <a:p>
              <a:r>
                <a:rPr lang="en-US" sz="2800" b="1" dirty="0">
                  <a:latin typeface="Calibri" panose="020F0502020204030204" pitchFamily="34" charset="0"/>
                </a:rPr>
                <a:t>2</a:t>
              </a:r>
              <a:endParaRPr lang="en-US" sz="2800" b="1" dirty="0" smtClean="0">
                <a:latin typeface="Calibri" panose="020F0502020204030204" pitchFamily="34" charset="0"/>
              </a:endParaRPr>
            </a:p>
          </p:txBody>
        </p:sp>
      </p:grpSp>
      <p:grpSp>
        <p:nvGrpSpPr>
          <p:cNvPr id="20" name="Group 19"/>
          <p:cNvGrpSpPr/>
          <p:nvPr/>
        </p:nvGrpSpPr>
        <p:grpSpPr>
          <a:xfrm>
            <a:off x="6247316" y="2061104"/>
            <a:ext cx="457200" cy="487703"/>
            <a:chOff x="7056078" y="6281927"/>
            <a:chExt cx="457200" cy="487703"/>
          </a:xfrm>
        </p:grpSpPr>
        <p:sp>
          <p:nvSpPr>
            <p:cNvPr id="21" name="Oval 20"/>
            <p:cNvSpPr/>
            <p:nvPr/>
          </p:nvSpPr>
          <p:spPr bwMode="auto">
            <a:xfrm>
              <a:off x="7056078" y="6281927"/>
              <a:ext cx="457200" cy="461569"/>
            </a:xfrm>
            <a:prstGeom prst="ellipse">
              <a:avLst/>
            </a:prstGeom>
            <a:noFill/>
            <a:ln w="508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TextBox 21"/>
            <p:cNvSpPr txBox="1"/>
            <p:nvPr/>
          </p:nvSpPr>
          <p:spPr>
            <a:xfrm>
              <a:off x="7105737" y="6323995"/>
              <a:ext cx="367408" cy="445635"/>
            </a:xfrm>
            <a:prstGeom prst="rect">
              <a:avLst/>
            </a:prstGeom>
            <a:noFill/>
            <a:ln>
              <a:noFill/>
            </a:ln>
          </p:spPr>
          <p:txBody>
            <a:bodyPr wrap="none" rtlCol="0">
              <a:spAutoFit/>
            </a:bodyPr>
            <a:lstStyle/>
            <a:p>
              <a:r>
                <a:rPr lang="en-US" sz="2800" b="1" dirty="0" smtClean="0">
                  <a:latin typeface="Calibri" panose="020F0502020204030204" pitchFamily="34" charset="0"/>
                </a:rPr>
                <a:t>2</a:t>
              </a:r>
            </a:p>
          </p:txBody>
        </p:sp>
      </p:grpSp>
      <p:sp>
        <p:nvSpPr>
          <p:cNvPr id="28" name="TextBox 27"/>
          <p:cNvSpPr txBox="1"/>
          <p:nvPr/>
        </p:nvSpPr>
        <p:spPr>
          <a:xfrm>
            <a:off x="6769100" y="1899438"/>
            <a:ext cx="2211380" cy="652486"/>
          </a:xfrm>
          <a:prstGeom prst="rect">
            <a:avLst/>
          </a:prstGeom>
          <a:noFill/>
          <a:ln>
            <a:noFill/>
          </a:ln>
        </p:spPr>
        <p:txBody>
          <a:bodyPr wrap="square" rtlCol="0">
            <a:spAutoFit/>
          </a:bodyPr>
          <a:lstStyle/>
          <a:p>
            <a:pPr algn="ctr"/>
            <a:r>
              <a:rPr lang="en-US" sz="2000" b="1" dirty="0" smtClean="0">
                <a:latin typeface="Calibri" panose="020F0502020204030204" pitchFamily="34" charset="0"/>
              </a:rPr>
              <a:t>Worker pool</a:t>
            </a:r>
          </a:p>
          <a:p>
            <a:pPr algn="ctr"/>
            <a:r>
              <a:rPr lang="en-US" sz="2000" b="1" dirty="0" smtClean="0">
                <a:latin typeface="Calibri" panose="020F0502020204030204" pitchFamily="34" charset="0"/>
              </a:rPr>
              <a:t>(</a:t>
            </a:r>
            <a:r>
              <a:rPr lang="en-US" sz="2000" b="1" i="1" dirty="0" smtClean="0">
                <a:latin typeface="Calibri" panose="020F0502020204030204" pitchFamily="34" charset="0"/>
              </a:rPr>
              <a:t>k</a:t>
            </a:r>
            <a:r>
              <a:rPr lang="en-US" sz="2000" b="1" dirty="0" smtClean="0">
                <a:latin typeface="Calibri" panose="020F0502020204030204" pitchFamily="34" charset="0"/>
              </a:rPr>
              <a:t> threads)</a:t>
            </a:r>
          </a:p>
        </p:txBody>
      </p:sp>
      <p:sp>
        <p:nvSpPr>
          <p:cNvPr id="29" name="TextBox 28"/>
          <p:cNvSpPr txBox="1"/>
          <p:nvPr/>
        </p:nvSpPr>
        <p:spPr>
          <a:xfrm>
            <a:off x="5911652" y="3267257"/>
            <a:ext cx="1375505" cy="344710"/>
          </a:xfrm>
          <a:prstGeom prst="rect">
            <a:avLst/>
          </a:prstGeom>
          <a:noFill/>
          <a:ln>
            <a:noFill/>
          </a:ln>
        </p:spPr>
        <p:txBody>
          <a:bodyPr wrap="none" rtlCol="0">
            <a:spAutoFit/>
          </a:bodyPr>
          <a:lstStyle/>
          <a:p>
            <a:pPr algn="ctr"/>
            <a:r>
              <a:rPr lang="en-US" sz="2000" b="1" dirty="0" smtClean="0">
                <a:latin typeface="Calibri" panose="020F0502020204030204" pitchFamily="34" charset="0"/>
              </a:rPr>
              <a:t>Task queue</a:t>
            </a:r>
          </a:p>
        </p:txBody>
      </p:sp>
      <p:sp>
        <p:nvSpPr>
          <p:cNvPr id="30" name="TextBox 29"/>
          <p:cNvSpPr txBox="1"/>
          <p:nvPr/>
        </p:nvSpPr>
        <p:spPr>
          <a:xfrm>
            <a:off x="5029836" y="4154945"/>
            <a:ext cx="1483098" cy="338554"/>
          </a:xfrm>
          <a:prstGeom prst="rect">
            <a:avLst/>
          </a:prstGeom>
          <a:noFill/>
          <a:ln>
            <a:noFill/>
          </a:ln>
        </p:spPr>
        <p:txBody>
          <a:bodyPr wrap="none" rtlCol="0">
            <a:spAutoFit/>
          </a:bodyPr>
          <a:lstStyle/>
          <a:p>
            <a:pPr algn="ctr"/>
            <a:r>
              <a:rPr lang="en-US" sz="2000" b="1" dirty="0" smtClean="0">
                <a:latin typeface="Calibri" panose="020F0502020204030204" pitchFamily="34" charset="0"/>
              </a:rPr>
              <a:t>Done queue</a:t>
            </a:r>
          </a:p>
        </p:txBody>
      </p:sp>
      <p:sp>
        <p:nvSpPr>
          <p:cNvPr id="23" name="TextBox 22"/>
          <p:cNvSpPr txBox="1"/>
          <p:nvPr/>
        </p:nvSpPr>
        <p:spPr>
          <a:xfrm>
            <a:off x="4450814" y="1347392"/>
            <a:ext cx="1869423" cy="496161"/>
          </a:xfrm>
          <a:prstGeom prst="rect">
            <a:avLst/>
          </a:prstGeom>
          <a:noFill/>
          <a:ln>
            <a:noFill/>
          </a:ln>
        </p:spPr>
        <p:txBody>
          <a:bodyPr wrap="none" rtlCol="0">
            <a:spAutoFit/>
          </a:bodyPr>
          <a:lstStyle/>
          <a:p>
            <a:pPr algn="ctr"/>
            <a:r>
              <a:rPr lang="en-US" sz="3200" b="1" dirty="0" smtClean="0">
                <a:solidFill>
                  <a:schemeClr val="bg1"/>
                </a:solidFill>
                <a:latin typeface="Calibri" panose="020F0502020204030204" pitchFamily="34" charset="0"/>
              </a:rPr>
              <a:t>Scheduler</a:t>
            </a:r>
          </a:p>
        </p:txBody>
      </p:sp>
    </p:spTree>
    <p:extLst>
      <p:ext uri="{BB962C8B-B14F-4D97-AF65-F5344CB8AC3E}">
        <p14:creationId xmlns:p14="http://schemas.microsoft.com/office/powerpoint/2010/main" val="364578767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48" y="1133856"/>
            <a:ext cx="8221889" cy="4937760"/>
          </a:xfrm>
          <a:prstGeom prst="rect">
            <a:avLst/>
          </a:prstGeom>
        </p:spPr>
      </p:pic>
      <p:sp>
        <p:nvSpPr>
          <p:cNvPr id="3" name="Title 2"/>
          <p:cNvSpPr>
            <a:spLocks noGrp="1"/>
          </p:cNvSpPr>
          <p:nvPr>
            <p:ph type="title"/>
          </p:nvPr>
        </p:nvSpPr>
        <p:spPr/>
        <p:txBody>
          <a:bodyPr/>
          <a:lstStyle/>
          <a:p>
            <a:r>
              <a:rPr lang="en-US" dirty="0"/>
              <a:t>3</a:t>
            </a:r>
            <a:r>
              <a:rPr lang="en-US" dirty="0" smtClean="0"/>
              <a:t>: Serialize callbacks</a:t>
            </a:r>
            <a:endParaRPr lang="en-US" dirty="0"/>
          </a:p>
        </p:txBody>
      </p:sp>
      <p:sp>
        <p:nvSpPr>
          <p:cNvPr id="5" name="TextBox 4"/>
          <p:cNvSpPr txBox="1"/>
          <p:nvPr/>
        </p:nvSpPr>
        <p:spPr>
          <a:xfrm>
            <a:off x="1517850" y="2794607"/>
            <a:ext cx="1655523" cy="344710"/>
          </a:xfrm>
          <a:prstGeom prst="rect">
            <a:avLst/>
          </a:prstGeom>
          <a:noFill/>
          <a:ln>
            <a:noFill/>
          </a:ln>
        </p:spPr>
        <p:txBody>
          <a:bodyPr wrap="square" rtlCol="0">
            <a:spAutoFit/>
          </a:bodyPr>
          <a:lstStyle/>
          <a:p>
            <a:pPr algn="ctr"/>
            <a:r>
              <a:rPr lang="en-US" sz="2000" b="1" dirty="0" smtClean="0">
                <a:latin typeface="Calibri" panose="020F0502020204030204" pitchFamily="34" charset="0"/>
              </a:rPr>
              <a:t>Event queue</a:t>
            </a:r>
          </a:p>
        </p:txBody>
      </p:sp>
      <p:sp>
        <p:nvSpPr>
          <p:cNvPr id="7" name="TextBox 6"/>
          <p:cNvSpPr txBox="1"/>
          <p:nvPr/>
        </p:nvSpPr>
        <p:spPr>
          <a:xfrm>
            <a:off x="3006053" y="1923410"/>
            <a:ext cx="2211380" cy="652486"/>
          </a:xfrm>
          <a:prstGeom prst="rect">
            <a:avLst/>
          </a:prstGeom>
          <a:noFill/>
          <a:ln>
            <a:noFill/>
          </a:ln>
        </p:spPr>
        <p:txBody>
          <a:bodyPr wrap="square" rtlCol="0">
            <a:spAutoFit/>
          </a:bodyPr>
          <a:lstStyle/>
          <a:p>
            <a:pPr algn="ctr"/>
            <a:r>
              <a:rPr lang="en-US" sz="2000" b="1" dirty="0" smtClean="0">
                <a:latin typeface="Calibri" panose="020F0502020204030204" pitchFamily="34" charset="0"/>
              </a:rPr>
              <a:t>Event loop</a:t>
            </a:r>
          </a:p>
          <a:p>
            <a:pPr algn="ctr"/>
            <a:r>
              <a:rPr lang="en-US" sz="2000" b="1" dirty="0" smtClean="0">
                <a:latin typeface="Calibri" panose="020F0502020204030204" pitchFamily="34" charset="0"/>
              </a:rPr>
              <a:t>(single-threaded)</a:t>
            </a:r>
          </a:p>
        </p:txBody>
      </p:sp>
      <p:grpSp>
        <p:nvGrpSpPr>
          <p:cNvPr id="14" name="Group 13"/>
          <p:cNvGrpSpPr/>
          <p:nvPr/>
        </p:nvGrpSpPr>
        <p:grpSpPr>
          <a:xfrm>
            <a:off x="5704619" y="2584900"/>
            <a:ext cx="457200" cy="487703"/>
            <a:chOff x="6505636" y="6161811"/>
            <a:chExt cx="457200" cy="487703"/>
          </a:xfrm>
        </p:grpSpPr>
        <p:sp>
          <p:nvSpPr>
            <p:cNvPr id="15" name="Oval 14"/>
            <p:cNvSpPr/>
            <p:nvPr/>
          </p:nvSpPr>
          <p:spPr bwMode="auto">
            <a:xfrm>
              <a:off x="6505636" y="6161811"/>
              <a:ext cx="457200" cy="461569"/>
            </a:xfrm>
            <a:prstGeom prst="ellipse">
              <a:avLst/>
            </a:prstGeom>
            <a:noFill/>
            <a:ln w="508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6" name="TextBox 15"/>
            <p:cNvSpPr txBox="1"/>
            <p:nvPr/>
          </p:nvSpPr>
          <p:spPr>
            <a:xfrm>
              <a:off x="6555295" y="6203879"/>
              <a:ext cx="367408" cy="445635"/>
            </a:xfrm>
            <a:prstGeom prst="rect">
              <a:avLst/>
            </a:prstGeom>
            <a:noFill/>
            <a:ln>
              <a:noFill/>
            </a:ln>
          </p:spPr>
          <p:txBody>
            <a:bodyPr wrap="none" rtlCol="0">
              <a:spAutoFit/>
            </a:bodyPr>
            <a:lstStyle/>
            <a:p>
              <a:r>
                <a:rPr lang="en-US" sz="2800" b="1" dirty="0">
                  <a:latin typeface="Calibri" panose="020F0502020204030204" pitchFamily="34" charset="0"/>
                </a:rPr>
                <a:t>3</a:t>
              </a:r>
              <a:endParaRPr lang="en-US" sz="2800" b="1" dirty="0" smtClean="0">
                <a:latin typeface="Calibri" panose="020F0502020204030204" pitchFamily="34" charset="0"/>
              </a:endParaRPr>
            </a:p>
          </p:txBody>
        </p:sp>
      </p:grpSp>
      <p:sp>
        <p:nvSpPr>
          <p:cNvPr id="30" name="TextBox 29"/>
          <p:cNvSpPr txBox="1"/>
          <p:nvPr/>
        </p:nvSpPr>
        <p:spPr>
          <a:xfrm>
            <a:off x="6566958" y="1897276"/>
            <a:ext cx="2211380" cy="652486"/>
          </a:xfrm>
          <a:prstGeom prst="rect">
            <a:avLst/>
          </a:prstGeom>
          <a:noFill/>
          <a:ln>
            <a:noFill/>
          </a:ln>
        </p:spPr>
        <p:txBody>
          <a:bodyPr wrap="square" rtlCol="0">
            <a:spAutoFit/>
          </a:bodyPr>
          <a:lstStyle/>
          <a:p>
            <a:pPr algn="ctr"/>
            <a:r>
              <a:rPr lang="en-US" sz="2000" b="1" dirty="0" smtClean="0">
                <a:latin typeface="Calibri" panose="020F0502020204030204" pitchFamily="34" charset="0"/>
              </a:rPr>
              <a:t>Worker pool</a:t>
            </a:r>
          </a:p>
          <a:p>
            <a:pPr algn="ctr"/>
            <a:r>
              <a:rPr lang="en-US" sz="2000" b="1" dirty="0" smtClean="0">
                <a:latin typeface="Calibri" panose="020F0502020204030204" pitchFamily="34" charset="0"/>
              </a:rPr>
              <a:t>(1 thread)</a:t>
            </a:r>
          </a:p>
        </p:txBody>
      </p:sp>
      <p:sp>
        <p:nvSpPr>
          <p:cNvPr id="31" name="TextBox 30"/>
          <p:cNvSpPr txBox="1"/>
          <p:nvPr/>
        </p:nvSpPr>
        <p:spPr>
          <a:xfrm>
            <a:off x="6101922" y="3267257"/>
            <a:ext cx="1375505" cy="344710"/>
          </a:xfrm>
          <a:prstGeom prst="rect">
            <a:avLst/>
          </a:prstGeom>
          <a:noFill/>
          <a:ln>
            <a:noFill/>
          </a:ln>
        </p:spPr>
        <p:txBody>
          <a:bodyPr wrap="none" rtlCol="0">
            <a:spAutoFit/>
          </a:bodyPr>
          <a:lstStyle/>
          <a:p>
            <a:pPr algn="ctr"/>
            <a:r>
              <a:rPr lang="en-US" sz="2000" b="1" dirty="0" smtClean="0">
                <a:latin typeface="Calibri" panose="020F0502020204030204" pitchFamily="34" charset="0"/>
              </a:rPr>
              <a:t>Task queue</a:t>
            </a:r>
          </a:p>
        </p:txBody>
      </p:sp>
      <p:sp>
        <p:nvSpPr>
          <p:cNvPr id="13" name="TextBox 12"/>
          <p:cNvSpPr txBox="1"/>
          <p:nvPr/>
        </p:nvSpPr>
        <p:spPr>
          <a:xfrm>
            <a:off x="4450814" y="1347392"/>
            <a:ext cx="1869423" cy="496161"/>
          </a:xfrm>
          <a:prstGeom prst="rect">
            <a:avLst/>
          </a:prstGeom>
          <a:noFill/>
          <a:ln>
            <a:noFill/>
          </a:ln>
        </p:spPr>
        <p:txBody>
          <a:bodyPr wrap="none" rtlCol="0">
            <a:spAutoFit/>
          </a:bodyPr>
          <a:lstStyle/>
          <a:p>
            <a:pPr algn="ctr"/>
            <a:r>
              <a:rPr lang="en-US" sz="3200" b="1" dirty="0" smtClean="0">
                <a:solidFill>
                  <a:schemeClr val="bg1"/>
                </a:solidFill>
                <a:latin typeface="Calibri" panose="020F0502020204030204" pitchFamily="34" charset="0"/>
              </a:rPr>
              <a:t>Scheduler</a:t>
            </a:r>
          </a:p>
        </p:txBody>
      </p:sp>
      <p:sp>
        <p:nvSpPr>
          <p:cNvPr id="17" name="TextBox 16"/>
          <p:cNvSpPr txBox="1"/>
          <p:nvPr/>
        </p:nvSpPr>
        <p:spPr>
          <a:xfrm>
            <a:off x="5122302" y="4154945"/>
            <a:ext cx="1483098" cy="338554"/>
          </a:xfrm>
          <a:prstGeom prst="rect">
            <a:avLst/>
          </a:prstGeom>
          <a:noFill/>
          <a:ln>
            <a:noFill/>
          </a:ln>
        </p:spPr>
        <p:txBody>
          <a:bodyPr wrap="none" rtlCol="0">
            <a:spAutoFit/>
          </a:bodyPr>
          <a:lstStyle/>
          <a:p>
            <a:pPr algn="ctr"/>
            <a:r>
              <a:rPr lang="en-US" sz="2000" b="1" dirty="0" smtClean="0">
                <a:latin typeface="Calibri" panose="020F0502020204030204" pitchFamily="34" charset="0"/>
              </a:rPr>
              <a:t>Done queue</a:t>
            </a:r>
          </a:p>
        </p:txBody>
      </p:sp>
    </p:spTree>
    <p:extLst>
      <p:ext uri="{BB962C8B-B14F-4D97-AF65-F5344CB8AC3E}">
        <p14:creationId xmlns:p14="http://schemas.microsoft.com/office/powerpoint/2010/main" val="7072811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48" y="1133856"/>
            <a:ext cx="8221889" cy="4937760"/>
          </a:xfrm>
          <a:prstGeom prst="rect">
            <a:avLst/>
          </a:prstGeom>
        </p:spPr>
      </p:pic>
      <p:sp>
        <p:nvSpPr>
          <p:cNvPr id="3" name="Title 2"/>
          <p:cNvSpPr>
            <a:spLocks noGrp="1"/>
          </p:cNvSpPr>
          <p:nvPr>
            <p:ph type="title"/>
          </p:nvPr>
        </p:nvSpPr>
        <p:spPr/>
        <p:txBody>
          <a:bodyPr/>
          <a:lstStyle/>
          <a:p>
            <a:r>
              <a:rPr lang="en-US" dirty="0" smtClean="0"/>
              <a:t>4: Remove done queue</a:t>
            </a:r>
            <a:endParaRPr lang="en-US" dirty="0"/>
          </a:p>
        </p:txBody>
      </p:sp>
      <p:grpSp>
        <p:nvGrpSpPr>
          <p:cNvPr id="20" name="Group 19"/>
          <p:cNvGrpSpPr/>
          <p:nvPr/>
        </p:nvGrpSpPr>
        <p:grpSpPr>
          <a:xfrm>
            <a:off x="5873322" y="4659584"/>
            <a:ext cx="457200" cy="487703"/>
            <a:chOff x="7056078" y="6281927"/>
            <a:chExt cx="457200" cy="487703"/>
          </a:xfrm>
        </p:grpSpPr>
        <p:sp>
          <p:nvSpPr>
            <p:cNvPr id="21" name="Oval 20"/>
            <p:cNvSpPr/>
            <p:nvPr/>
          </p:nvSpPr>
          <p:spPr bwMode="auto">
            <a:xfrm>
              <a:off x="7056078" y="6281927"/>
              <a:ext cx="457200" cy="461569"/>
            </a:xfrm>
            <a:prstGeom prst="ellipse">
              <a:avLst/>
            </a:prstGeom>
            <a:noFill/>
            <a:ln w="508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TextBox 21"/>
            <p:cNvSpPr txBox="1"/>
            <p:nvPr/>
          </p:nvSpPr>
          <p:spPr>
            <a:xfrm>
              <a:off x="7105737" y="6323995"/>
              <a:ext cx="367408" cy="445635"/>
            </a:xfrm>
            <a:prstGeom prst="rect">
              <a:avLst/>
            </a:prstGeom>
            <a:noFill/>
            <a:ln>
              <a:noFill/>
            </a:ln>
          </p:spPr>
          <p:txBody>
            <a:bodyPr wrap="none" rtlCol="0">
              <a:spAutoFit/>
            </a:bodyPr>
            <a:lstStyle/>
            <a:p>
              <a:r>
                <a:rPr lang="en-US" sz="2800" b="1" dirty="0" smtClean="0">
                  <a:latin typeface="Calibri" panose="020F0502020204030204" pitchFamily="34" charset="0"/>
                </a:rPr>
                <a:t>4</a:t>
              </a:r>
            </a:p>
          </p:txBody>
        </p:sp>
      </p:grpSp>
      <p:sp>
        <p:nvSpPr>
          <p:cNvPr id="14" name="TextBox 13"/>
          <p:cNvSpPr txBox="1"/>
          <p:nvPr/>
        </p:nvSpPr>
        <p:spPr>
          <a:xfrm>
            <a:off x="1517850" y="2794607"/>
            <a:ext cx="1655523" cy="344710"/>
          </a:xfrm>
          <a:prstGeom prst="rect">
            <a:avLst/>
          </a:prstGeom>
          <a:noFill/>
          <a:ln>
            <a:noFill/>
          </a:ln>
        </p:spPr>
        <p:txBody>
          <a:bodyPr wrap="square" rtlCol="0">
            <a:spAutoFit/>
          </a:bodyPr>
          <a:lstStyle/>
          <a:p>
            <a:pPr algn="ctr"/>
            <a:r>
              <a:rPr lang="en-US" sz="2000" b="1" dirty="0" smtClean="0">
                <a:latin typeface="Calibri" panose="020F0502020204030204" pitchFamily="34" charset="0"/>
              </a:rPr>
              <a:t>Event queue</a:t>
            </a:r>
          </a:p>
        </p:txBody>
      </p:sp>
      <p:sp>
        <p:nvSpPr>
          <p:cNvPr id="15" name="TextBox 14"/>
          <p:cNvSpPr txBox="1"/>
          <p:nvPr/>
        </p:nvSpPr>
        <p:spPr>
          <a:xfrm>
            <a:off x="3006053" y="1923410"/>
            <a:ext cx="2211380" cy="652486"/>
          </a:xfrm>
          <a:prstGeom prst="rect">
            <a:avLst/>
          </a:prstGeom>
          <a:noFill/>
          <a:ln>
            <a:noFill/>
          </a:ln>
        </p:spPr>
        <p:txBody>
          <a:bodyPr wrap="square" rtlCol="0">
            <a:spAutoFit/>
          </a:bodyPr>
          <a:lstStyle/>
          <a:p>
            <a:pPr algn="ctr"/>
            <a:r>
              <a:rPr lang="en-US" sz="2000" b="1" dirty="0" smtClean="0">
                <a:latin typeface="Calibri" panose="020F0502020204030204" pitchFamily="34" charset="0"/>
              </a:rPr>
              <a:t>Event loop</a:t>
            </a:r>
          </a:p>
          <a:p>
            <a:pPr algn="ctr"/>
            <a:r>
              <a:rPr lang="en-US" sz="2000" b="1" dirty="0" smtClean="0">
                <a:latin typeface="Calibri" panose="020F0502020204030204" pitchFamily="34" charset="0"/>
              </a:rPr>
              <a:t>(single-threaded)</a:t>
            </a:r>
          </a:p>
        </p:txBody>
      </p:sp>
      <p:sp>
        <p:nvSpPr>
          <p:cNvPr id="19" name="TextBox 18"/>
          <p:cNvSpPr txBox="1"/>
          <p:nvPr/>
        </p:nvSpPr>
        <p:spPr>
          <a:xfrm>
            <a:off x="6566958" y="1897276"/>
            <a:ext cx="2211380" cy="652486"/>
          </a:xfrm>
          <a:prstGeom prst="rect">
            <a:avLst/>
          </a:prstGeom>
          <a:noFill/>
          <a:ln>
            <a:noFill/>
          </a:ln>
        </p:spPr>
        <p:txBody>
          <a:bodyPr wrap="square" rtlCol="0">
            <a:spAutoFit/>
          </a:bodyPr>
          <a:lstStyle/>
          <a:p>
            <a:pPr algn="ctr"/>
            <a:r>
              <a:rPr lang="en-US" sz="2000" b="1" dirty="0" smtClean="0">
                <a:latin typeface="Calibri" panose="020F0502020204030204" pitchFamily="34" charset="0"/>
              </a:rPr>
              <a:t>Worker pool</a:t>
            </a:r>
          </a:p>
          <a:p>
            <a:pPr algn="ctr"/>
            <a:r>
              <a:rPr lang="en-US" sz="2000" b="1" dirty="0" smtClean="0">
                <a:latin typeface="Calibri" panose="020F0502020204030204" pitchFamily="34" charset="0"/>
              </a:rPr>
              <a:t>(1 thread)</a:t>
            </a:r>
          </a:p>
        </p:txBody>
      </p:sp>
      <p:sp>
        <p:nvSpPr>
          <p:cNvPr id="23" name="TextBox 22"/>
          <p:cNvSpPr txBox="1"/>
          <p:nvPr/>
        </p:nvSpPr>
        <p:spPr>
          <a:xfrm>
            <a:off x="6101922" y="3267257"/>
            <a:ext cx="1375505" cy="344710"/>
          </a:xfrm>
          <a:prstGeom prst="rect">
            <a:avLst/>
          </a:prstGeom>
          <a:noFill/>
          <a:ln>
            <a:noFill/>
          </a:ln>
        </p:spPr>
        <p:txBody>
          <a:bodyPr wrap="none" rtlCol="0">
            <a:spAutoFit/>
          </a:bodyPr>
          <a:lstStyle/>
          <a:p>
            <a:pPr algn="ctr"/>
            <a:r>
              <a:rPr lang="en-US" sz="2000" b="1" dirty="0" smtClean="0">
                <a:latin typeface="Calibri" panose="020F0502020204030204" pitchFamily="34" charset="0"/>
              </a:rPr>
              <a:t>Task queue</a:t>
            </a:r>
          </a:p>
        </p:txBody>
      </p:sp>
      <p:sp>
        <p:nvSpPr>
          <p:cNvPr id="26" name="TextBox 25"/>
          <p:cNvSpPr txBox="1"/>
          <p:nvPr/>
        </p:nvSpPr>
        <p:spPr>
          <a:xfrm>
            <a:off x="4450814" y="1347392"/>
            <a:ext cx="1869423" cy="496161"/>
          </a:xfrm>
          <a:prstGeom prst="rect">
            <a:avLst/>
          </a:prstGeom>
          <a:noFill/>
          <a:ln>
            <a:noFill/>
          </a:ln>
        </p:spPr>
        <p:txBody>
          <a:bodyPr wrap="none" rtlCol="0">
            <a:spAutoFit/>
          </a:bodyPr>
          <a:lstStyle/>
          <a:p>
            <a:pPr algn="ctr"/>
            <a:r>
              <a:rPr lang="en-US" sz="3200" b="1" dirty="0" smtClean="0">
                <a:solidFill>
                  <a:schemeClr val="bg1"/>
                </a:solidFill>
                <a:latin typeface="Calibri" panose="020F0502020204030204" pitchFamily="34" charset="0"/>
              </a:rPr>
              <a:t>Scheduler</a:t>
            </a:r>
          </a:p>
        </p:txBody>
      </p:sp>
    </p:spTree>
    <p:extLst>
      <p:ext uri="{BB962C8B-B14F-4D97-AF65-F5344CB8AC3E}">
        <p14:creationId xmlns:p14="http://schemas.microsoft.com/office/powerpoint/2010/main" val="250795502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48" y="1133856"/>
            <a:ext cx="8313244" cy="4992624"/>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448" y="1143087"/>
            <a:ext cx="8221889" cy="4937760"/>
          </a:xfrm>
          <a:prstGeom prst="rect">
            <a:avLst/>
          </a:prstGeom>
        </p:spPr>
      </p:pic>
      <p:sp>
        <p:nvSpPr>
          <p:cNvPr id="3" name="Title 2"/>
          <p:cNvSpPr>
            <a:spLocks noGrp="1"/>
          </p:cNvSpPr>
          <p:nvPr>
            <p:ph type="title"/>
          </p:nvPr>
        </p:nvSpPr>
        <p:spPr/>
        <p:txBody>
          <a:bodyPr/>
          <a:lstStyle/>
          <a:p>
            <a:r>
              <a:rPr lang="en-US" dirty="0"/>
              <a:t>5</a:t>
            </a:r>
            <a:r>
              <a:rPr lang="en-US" dirty="0" smtClean="0"/>
              <a:t>: Fuzz! – </a:t>
            </a:r>
            <a:r>
              <a:rPr lang="en-US" i="1" dirty="0" err="1" smtClean="0"/>
              <a:t>node.fz</a:t>
            </a:r>
            <a:endParaRPr lang="en-US" i="1" dirty="0"/>
          </a:p>
        </p:txBody>
      </p:sp>
      <p:pic>
        <p:nvPicPr>
          <p:cNvPr id="22" name="Picture 21"/>
          <p:cNvPicPr>
            <a:picLocks noChangeAspect="1"/>
          </p:cNvPicPr>
          <p:nvPr/>
        </p:nvPicPr>
        <p:blipFill rotWithShape="1">
          <a:blip r:embed="rId3">
            <a:extLst>
              <a:ext uri="{28A0092B-C50C-407E-A947-70E740481C1C}">
                <a14:useLocalDpi xmlns:a14="http://schemas.microsoft.com/office/drawing/2010/main" val="0"/>
              </a:ext>
            </a:extLst>
          </a:blip>
          <a:srcRect l="52517" t="26891" b="3918"/>
          <a:stretch/>
        </p:blipFill>
        <p:spPr>
          <a:xfrm>
            <a:off x="4521200" y="2476500"/>
            <a:ext cx="3947492" cy="3454400"/>
          </a:xfrm>
          <a:prstGeom prst="rect">
            <a:avLst/>
          </a:prstGeom>
        </p:spPr>
      </p:pic>
      <p:grpSp>
        <p:nvGrpSpPr>
          <p:cNvPr id="7" name="Group 6"/>
          <p:cNvGrpSpPr/>
          <p:nvPr/>
        </p:nvGrpSpPr>
        <p:grpSpPr>
          <a:xfrm>
            <a:off x="4030112" y="4768417"/>
            <a:ext cx="1252713" cy="859388"/>
            <a:chOff x="4030112" y="4768417"/>
            <a:chExt cx="1252713" cy="859388"/>
          </a:xfrm>
        </p:grpSpPr>
        <p:sp>
          <p:nvSpPr>
            <p:cNvPr id="5" name="Left Arrow 4"/>
            <p:cNvSpPr/>
            <p:nvPr/>
          </p:nvSpPr>
          <p:spPr bwMode="auto">
            <a:xfrm rot="1636131">
              <a:off x="4030112" y="4768417"/>
              <a:ext cx="1247055" cy="342900"/>
            </a:xfrm>
            <a:prstGeom prst="leftArrow">
              <a:avLst/>
            </a:prstGeom>
            <a:solidFill>
              <a:schemeClr val="accent3"/>
            </a:soli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28" name="Left Arrow 27"/>
            <p:cNvSpPr/>
            <p:nvPr/>
          </p:nvSpPr>
          <p:spPr bwMode="auto">
            <a:xfrm rot="19965965">
              <a:off x="4078065" y="5284905"/>
              <a:ext cx="1204760" cy="342900"/>
            </a:xfrm>
            <a:prstGeom prst="leftArrow">
              <a:avLst/>
            </a:prstGeom>
            <a:solidFill>
              <a:schemeClr val="accent3"/>
            </a:soli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p:nvPr/>
          </p:nvSpPr>
          <p:spPr bwMode="auto">
            <a:xfrm>
              <a:off x="5103133" y="4999672"/>
              <a:ext cx="173717" cy="448628"/>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17" name="Group 16"/>
          <p:cNvGrpSpPr/>
          <p:nvPr/>
        </p:nvGrpSpPr>
        <p:grpSpPr>
          <a:xfrm>
            <a:off x="2222016" y="1523118"/>
            <a:ext cx="457200" cy="487703"/>
            <a:chOff x="5105757" y="6229155"/>
            <a:chExt cx="457200" cy="487703"/>
          </a:xfrm>
        </p:grpSpPr>
        <p:sp>
          <p:nvSpPr>
            <p:cNvPr id="18" name="Oval 17"/>
            <p:cNvSpPr/>
            <p:nvPr/>
          </p:nvSpPr>
          <p:spPr bwMode="auto">
            <a:xfrm>
              <a:off x="5105757" y="6229155"/>
              <a:ext cx="457200" cy="461569"/>
            </a:xfrm>
            <a:prstGeom prst="ellipse">
              <a:avLst/>
            </a:prstGeom>
            <a:noFill/>
            <a:ln w="508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effectLst/>
                <a:latin typeface="Arial" pitchFamily="34" charset="0"/>
                <a:cs typeface="Arial" pitchFamily="34" charset="0"/>
              </a:endParaRPr>
            </a:p>
          </p:txBody>
        </p:sp>
        <p:sp>
          <p:nvSpPr>
            <p:cNvPr id="19" name="TextBox 18"/>
            <p:cNvSpPr txBox="1"/>
            <p:nvPr/>
          </p:nvSpPr>
          <p:spPr>
            <a:xfrm>
              <a:off x="5155416" y="6271223"/>
              <a:ext cx="367408" cy="445635"/>
            </a:xfrm>
            <a:prstGeom prst="rect">
              <a:avLst/>
            </a:prstGeom>
            <a:noFill/>
            <a:ln>
              <a:noFill/>
            </a:ln>
          </p:spPr>
          <p:txBody>
            <a:bodyPr wrap="none" rtlCol="0">
              <a:spAutoFit/>
            </a:bodyPr>
            <a:lstStyle/>
            <a:p>
              <a:r>
                <a:rPr lang="en-US" sz="2800" b="1" dirty="0">
                  <a:latin typeface="Calibri" panose="020F0502020204030204" pitchFamily="34" charset="0"/>
                </a:rPr>
                <a:t>5</a:t>
              </a:r>
              <a:endParaRPr lang="en-US" sz="2800" b="1" dirty="0" smtClean="0">
                <a:latin typeface="Calibri" panose="020F0502020204030204" pitchFamily="34" charset="0"/>
              </a:endParaRPr>
            </a:p>
          </p:txBody>
        </p:sp>
      </p:grpSp>
      <p:sp>
        <p:nvSpPr>
          <p:cNvPr id="16" name="TextBox 15"/>
          <p:cNvSpPr txBox="1"/>
          <p:nvPr/>
        </p:nvSpPr>
        <p:spPr>
          <a:xfrm>
            <a:off x="4502184" y="1347392"/>
            <a:ext cx="1869423" cy="496161"/>
          </a:xfrm>
          <a:prstGeom prst="rect">
            <a:avLst/>
          </a:prstGeom>
          <a:noFill/>
          <a:ln>
            <a:noFill/>
          </a:ln>
        </p:spPr>
        <p:txBody>
          <a:bodyPr wrap="none" rtlCol="0">
            <a:spAutoFit/>
          </a:bodyPr>
          <a:lstStyle/>
          <a:p>
            <a:pPr algn="ctr"/>
            <a:r>
              <a:rPr lang="en-US" sz="3200" b="1" dirty="0" smtClean="0">
                <a:solidFill>
                  <a:schemeClr val="bg1"/>
                </a:solidFill>
                <a:latin typeface="Calibri" panose="020F0502020204030204" pitchFamily="34" charset="0"/>
              </a:rPr>
              <a:t>Scheduler</a:t>
            </a:r>
          </a:p>
        </p:txBody>
      </p:sp>
      <p:sp>
        <p:nvSpPr>
          <p:cNvPr id="25" name="TextBox 24"/>
          <p:cNvSpPr txBox="1"/>
          <p:nvPr/>
        </p:nvSpPr>
        <p:spPr>
          <a:xfrm>
            <a:off x="6566958" y="1897276"/>
            <a:ext cx="2211380" cy="652486"/>
          </a:xfrm>
          <a:prstGeom prst="rect">
            <a:avLst/>
          </a:prstGeom>
          <a:noFill/>
          <a:ln>
            <a:noFill/>
          </a:ln>
        </p:spPr>
        <p:txBody>
          <a:bodyPr wrap="square" rtlCol="0">
            <a:spAutoFit/>
          </a:bodyPr>
          <a:lstStyle/>
          <a:p>
            <a:pPr algn="ctr"/>
            <a:r>
              <a:rPr lang="en-US" sz="2000" b="1" dirty="0" smtClean="0">
                <a:latin typeface="Calibri" panose="020F0502020204030204" pitchFamily="34" charset="0"/>
              </a:rPr>
              <a:t>Worker pool</a:t>
            </a:r>
          </a:p>
          <a:p>
            <a:pPr algn="ctr"/>
            <a:r>
              <a:rPr lang="en-US" sz="2000" b="1" dirty="0" smtClean="0">
                <a:latin typeface="Calibri" panose="020F0502020204030204" pitchFamily="34" charset="0"/>
              </a:rPr>
              <a:t>(1 thread)</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5170" t="27610" r="47561" b="49451"/>
          <a:stretch/>
        </p:blipFill>
        <p:spPr>
          <a:xfrm>
            <a:off x="2209800" y="2520950"/>
            <a:ext cx="2266950" cy="1103717"/>
          </a:xfrm>
          <a:prstGeom prst="rect">
            <a:avLst/>
          </a:prstGeom>
        </p:spPr>
      </p:pic>
      <p:sp>
        <p:nvSpPr>
          <p:cNvPr id="23" name="TextBox 22"/>
          <p:cNvSpPr txBox="1"/>
          <p:nvPr/>
        </p:nvSpPr>
        <p:spPr>
          <a:xfrm>
            <a:off x="1517850" y="2794607"/>
            <a:ext cx="1655523" cy="344710"/>
          </a:xfrm>
          <a:prstGeom prst="rect">
            <a:avLst/>
          </a:prstGeom>
          <a:noFill/>
          <a:ln>
            <a:noFill/>
          </a:ln>
        </p:spPr>
        <p:txBody>
          <a:bodyPr wrap="square" rtlCol="0">
            <a:spAutoFit/>
          </a:bodyPr>
          <a:lstStyle/>
          <a:p>
            <a:pPr algn="ctr"/>
            <a:r>
              <a:rPr lang="en-US" sz="2000" b="1" dirty="0" smtClean="0">
                <a:latin typeface="Calibri" panose="020F0502020204030204" pitchFamily="34" charset="0"/>
              </a:rPr>
              <a:t>Event queue</a:t>
            </a:r>
          </a:p>
        </p:txBody>
      </p:sp>
      <p:sp>
        <p:nvSpPr>
          <p:cNvPr id="4" name="Rectangle 3"/>
          <p:cNvSpPr/>
          <p:nvPr/>
        </p:nvSpPr>
        <p:spPr bwMode="auto">
          <a:xfrm>
            <a:off x="2444750" y="3599267"/>
            <a:ext cx="939800" cy="62983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grpSp>
        <p:nvGrpSpPr>
          <p:cNvPr id="11" name="Group 10"/>
          <p:cNvGrpSpPr/>
          <p:nvPr/>
        </p:nvGrpSpPr>
        <p:grpSpPr>
          <a:xfrm>
            <a:off x="6807519" y="1432527"/>
            <a:ext cx="457200" cy="485248"/>
            <a:chOff x="5816386" y="6161883"/>
            <a:chExt cx="457200" cy="485248"/>
          </a:xfrm>
        </p:grpSpPr>
        <p:sp>
          <p:nvSpPr>
            <p:cNvPr id="12" name="Oval 11"/>
            <p:cNvSpPr/>
            <p:nvPr/>
          </p:nvSpPr>
          <p:spPr bwMode="auto">
            <a:xfrm>
              <a:off x="5816386" y="6161883"/>
              <a:ext cx="457200" cy="459114"/>
            </a:xfrm>
            <a:prstGeom prst="ellipse">
              <a:avLst/>
            </a:prstGeom>
            <a:noFill/>
            <a:ln w="508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TextBox 12"/>
            <p:cNvSpPr txBox="1"/>
            <p:nvPr/>
          </p:nvSpPr>
          <p:spPr>
            <a:xfrm>
              <a:off x="5866045" y="6201496"/>
              <a:ext cx="367408" cy="445635"/>
            </a:xfrm>
            <a:prstGeom prst="rect">
              <a:avLst/>
            </a:prstGeom>
            <a:noFill/>
            <a:ln>
              <a:noFill/>
            </a:ln>
          </p:spPr>
          <p:txBody>
            <a:bodyPr wrap="none" rtlCol="0">
              <a:spAutoFit/>
            </a:bodyPr>
            <a:lstStyle/>
            <a:p>
              <a:r>
                <a:rPr lang="en-US" sz="2800" b="1" dirty="0" smtClean="0">
                  <a:latin typeface="Calibri" panose="020F0502020204030204" pitchFamily="34" charset="0"/>
                </a:rPr>
                <a:t>5</a:t>
              </a:r>
            </a:p>
          </p:txBody>
        </p:sp>
      </p:grpSp>
      <p:sp>
        <p:nvSpPr>
          <p:cNvPr id="24" name="TextBox 23"/>
          <p:cNvSpPr txBox="1"/>
          <p:nvPr/>
        </p:nvSpPr>
        <p:spPr>
          <a:xfrm>
            <a:off x="3006053" y="1923410"/>
            <a:ext cx="2211380" cy="652486"/>
          </a:xfrm>
          <a:prstGeom prst="rect">
            <a:avLst/>
          </a:prstGeom>
          <a:noFill/>
          <a:ln>
            <a:noFill/>
          </a:ln>
        </p:spPr>
        <p:txBody>
          <a:bodyPr wrap="square" rtlCol="0">
            <a:spAutoFit/>
          </a:bodyPr>
          <a:lstStyle/>
          <a:p>
            <a:pPr algn="ctr"/>
            <a:r>
              <a:rPr lang="en-US" sz="2000" b="1" dirty="0" smtClean="0">
                <a:latin typeface="Calibri" panose="020F0502020204030204" pitchFamily="34" charset="0"/>
              </a:rPr>
              <a:t>Event loop</a:t>
            </a:r>
          </a:p>
          <a:p>
            <a:pPr algn="ctr"/>
            <a:r>
              <a:rPr lang="en-US" sz="2000" b="1" dirty="0" smtClean="0">
                <a:latin typeface="Calibri" panose="020F0502020204030204" pitchFamily="34" charset="0"/>
              </a:rPr>
              <a:t>(single-threaded)</a:t>
            </a:r>
          </a:p>
        </p:txBody>
      </p:sp>
      <p:sp>
        <p:nvSpPr>
          <p:cNvPr id="26" name="TextBox 25"/>
          <p:cNvSpPr txBox="1"/>
          <p:nvPr/>
        </p:nvSpPr>
        <p:spPr>
          <a:xfrm>
            <a:off x="6101922" y="3267257"/>
            <a:ext cx="1375505" cy="344710"/>
          </a:xfrm>
          <a:prstGeom prst="rect">
            <a:avLst/>
          </a:prstGeom>
          <a:noFill/>
          <a:ln>
            <a:noFill/>
          </a:ln>
        </p:spPr>
        <p:txBody>
          <a:bodyPr wrap="none" rtlCol="0">
            <a:spAutoFit/>
          </a:bodyPr>
          <a:lstStyle/>
          <a:p>
            <a:pPr algn="ctr"/>
            <a:r>
              <a:rPr lang="en-US" sz="2000" b="1" dirty="0" smtClean="0">
                <a:latin typeface="Calibri" panose="020F0502020204030204" pitchFamily="34" charset="0"/>
              </a:rPr>
              <a:t>Task queue</a:t>
            </a:r>
          </a:p>
        </p:txBody>
      </p:sp>
      <p:sp>
        <p:nvSpPr>
          <p:cNvPr id="21" name="Rectangle 20"/>
          <p:cNvSpPr/>
          <p:nvPr/>
        </p:nvSpPr>
        <p:spPr bwMode="auto">
          <a:xfrm>
            <a:off x="3063993" y="3399512"/>
            <a:ext cx="339607" cy="629833"/>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33" name="Left Arrow 32"/>
          <p:cNvSpPr/>
          <p:nvPr/>
        </p:nvSpPr>
        <p:spPr bwMode="auto">
          <a:xfrm rot="21284775">
            <a:off x="4208736" y="4940407"/>
            <a:ext cx="1372285" cy="342900"/>
          </a:xfrm>
          <a:prstGeom prst="leftArrow">
            <a:avLst/>
          </a:prstGeom>
          <a:solidFill>
            <a:schemeClr val="accent1"/>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733657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32"/>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1" grpId="0" animBg="1"/>
      <p:bldP spid="21" grpId="1"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Node.fz improves bug reproduction rates</a:t>
            </a:r>
            <a:endParaRPr lang="en-US" dirty="0"/>
          </a:p>
        </p:txBody>
      </p:sp>
      <p:graphicFrame>
        <p:nvGraphicFramePr>
          <p:cNvPr id="9" name="Chart 8"/>
          <p:cNvGraphicFramePr>
            <a:graphicFrameLocks/>
          </p:cNvGraphicFramePr>
          <p:nvPr>
            <p:extLst>
              <p:ext uri="{D42A27DB-BD31-4B8C-83A1-F6EECF244321}">
                <p14:modId xmlns:p14="http://schemas.microsoft.com/office/powerpoint/2010/main" val="4211078838"/>
              </p:ext>
            </p:extLst>
          </p:nvPr>
        </p:nvGraphicFramePr>
        <p:xfrm>
          <a:off x="673100" y="952500"/>
          <a:ext cx="8470900" cy="5956300"/>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1"/>
          <p:cNvGrpSpPr/>
          <p:nvPr/>
        </p:nvGrpSpPr>
        <p:grpSpPr>
          <a:xfrm>
            <a:off x="1685267" y="1099891"/>
            <a:ext cx="3718522" cy="1353912"/>
            <a:chOff x="1685267" y="1099891"/>
            <a:chExt cx="3718522" cy="1353912"/>
          </a:xfrm>
        </p:grpSpPr>
        <p:sp>
          <p:nvSpPr>
            <p:cNvPr id="12" name="TextBox 16"/>
            <p:cNvSpPr txBox="1"/>
            <p:nvPr/>
          </p:nvSpPr>
          <p:spPr>
            <a:xfrm>
              <a:off x="1844801" y="1557497"/>
              <a:ext cx="3558988" cy="437043"/>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b="1" dirty="0" err="1" smtClean="0"/>
                <a:t>node.fz</a:t>
              </a:r>
              <a:r>
                <a:rPr lang="en-US" sz="2800" b="1" dirty="0" smtClean="0"/>
                <a:t> (no fuzzing)</a:t>
              </a:r>
              <a:endParaRPr lang="en-US" sz="2800" b="1" dirty="0"/>
            </a:p>
          </p:txBody>
        </p:sp>
        <p:sp>
          <p:nvSpPr>
            <p:cNvPr id="13" name="TextBox 16"/>
            <p:cNvSpPr txBox="1"/>
            <p:nvPr/>
          </p:nvSpPr>
          <p:spPr>
            <a:xfrm>
              <a:off x="1844801" y="2016760"/>
              <a:ext cx="3020379" cy="437043"/>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b="1" dirty="0" err="1" smtClean="0"/>
                <a:t>node.fz</a:t>
              </a:r>
              <a:r>
                <a:rPr lang="en-US" sz="2800" b="1" dirty="0" smtClean="0"/>
                <a:t> (fuzzing)</a:t>
              </a:r>
              <a:endParaRPr lang="en-US" sz="2800" b="1" dirty="0"/>
            </a:p>
          </p:txBody>
        </p:sp>
        <p:sp>
          <p:nvSpPr>
            <p:cNvPr id="14" name="TextBox 16"/>
            <p:cNvSpPr txBox="1"/>
            <p:nvPr/>
          </p:nvSpPr>
          <p:spPr>
            <a:xfrm>
              <a:off x="1844801" y="1099891"/>
              <a:ext cx="1443024" cy="437043"/>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800" b="1" dirty="0" smtClean="0"/>
                <a:t>node.js</a:t>
              </a:r>
              <a:endParaRPr lang="en-US" sz="2800" b="1" dirty="0"/>
            </a:p>
          </p:txBody>
        </p:sp>
        <p:sp>
          <p:nvSpPr>
            <p:cNvPr id="15" name="TextBox 15"/>
            <p:cNvSpPr txBox="1"/>
            <p:nvPr/>
          </p:nvSpPr>
          <p:spPr>
            <a:xfrm>
              <a:off x="1685267" y="1636124"/>
              <a:ext cx="156127" cy="227756"/>
            </a:xfrm>
            <a:prstGeom prst="rect">
              <a:avLst/>
            </a:prstGeom>
            <a:solidFill>
              <a:schemeClr val="accent3">
                <a:lumMod val="40000"/>
                <a:lumOff val="60000"/>
              </a:schemeClr>
            </a:solidFill>
            <a:ln>
              <a:solidFill>
                <a:schemeClr val="accent4">
                  <a:lumMod val="10000"/>
                </a:schemeClr>
              </a:solidFill>
            </a:ln>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b="1" dirty="0"/>
            </a:p>
          </p:txBody>
        </p:sp>
        <p:sp>
          <p:nvSpPr>
            <p:cNvPr id="16" name="TextBox 15"/>
            <p:cNvSpPr txBox="1"/>
            <p:nvPr/>
          </p:nvSpPr>
          <p:spPr>
            <a:xfrm>
              <a:off x="1685268" y="2089912"/>
              <a:ext cx="156127" cy="227756"/>
            </a:xfrm>
            <a:prstGeom prst="rect">
              <a:avLst/>
            </a:prstGeom>
            <a:solidFill>
              <a:schemeClr val="accent4">
                <a:lumMod val="50000"/>
              </a:schemeClr>
            </a:solidFill>
            <a:ln>
              <a:solidFill>
                <a:schemeClr val="accent4">
                  <a:lumMod val="10000"/>
                </a:schemeClr>
              </a:solidFill>
            </a:ln>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b="1" dirty="0"/>
            </a:p>
          </p:txBody>
        </p:sp>
        <p:sp>
          <p:nvSpPr>
            <p:cNvPr id="18" name="TextBox 15"/>
            <p:cNvSpPr txBox="1"/>
            <p:nvPr/>
          </p:nvSpPr>
          <p:spPr>
            <a:xfrm>
              <a:off x="1687980" y="1179454"/>
              <a:ext cx="156127" cy="227756"/>
            </a:xfrm>
            <a:prstGeom prst="rect">
              <a:avLst/>
            </a:prstGeom>
            <a:solidFill>
              <a:schemeClr val="tx2"/>
            </a:solidFill>
            <a:ln>
              <a:solidFill>
                <a:schemeClr val="accent4">
                  <a:lumMod val="10000"/>
                </a:schemeClr>
              </a:solidFill>
            </a:ln>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b="1" dirty="0"/>
            </a:p>
          </p:txBody>
        </p:sp>
      </p:grpSp>
      <p:sp>
        <p:nvSpPr>
          <p:cNvPr id="19" name="TextBox 18"/>
          <p:cNvSpPr txBox="1"/>
          <p:nvPr/>
        </p:nvSpPr>
        <p:spPr>
          <a:xfrm rot="16200000">
            <a:off x="-1861064" y="2741217"/>
            <a:ext cx="4529391" cy="535531"/>
          </a:xfrm>
          <a:prstGeom prst="rect">
            <a:avLst/>
          </a:prstGeom>
          <a:noFill/>
        </p:spPr>
        <p:txBody>
          <a:bodyPr wrap="square" rtlCol="0">
            <a:spAutoFit/>
          </a:bodyPr>
          <a:lstStyle/>
          <a:p>
            <a:r>
              <a:rPr lang="en-US" sz="3600" b="1" dirty="0" smtClean="0">
                <a:latin typeface="Calibri" panose="020F0502020204030204" pitchFamily="34" charset="0"/>
              </a:rPr>
              <a:t>Bug reproduction rate</a:t>
            </a:r>
          </a:p>
        </p:txBody>
      </p:sp>
    </p:spTree>
    <p:extLst>
      <p:ext uri="{BB962C8B-B14F-4D97-AF65-F5344CB8AC3E}">
        <p14:creationId xmlns:p14="http://schemas.microsoft.com/office/powerpoint/2010/main" val="312824372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details of the bug study</a:t>
            </a:r>
          </a:p>
          <a:p>
            <a:pPr lvl="1"/>
            <a:r>
              <a:rPr lang="en-US" dirty="0"/>
              <a:t>“Commutative” Ordering </a:t>
            </a:r>
            <a:r>
              <a:rPr lang="en-US" dirty="0" smtClean="0"/>
              <a:t>Violations</a:t>
            </a:r>
          </a:p>
          <a:p>
            <a:r>
              <a:rPr lang="en-US" dirty="0" smtClean="0"/>
              <a:t>In-depth discussion of how Node.js is implemented</a:t>
            </a:r>
          </a:p>
          <a:p>
            <a:pPr lvl="1"/>
            <a:r>
              <a:rPr lang="en-US" dirty="0" smtClean="0"/>
              <a:t>and all the sources of non-determinism</a:t>
            </a:r>
          </a:p>
          <a:p>
            <a:r>
              <a:rPr lang="en-US" dirty="0" smtClean="0"/>
              <a:t>Node.fz is a legal, viable alternative to Node.js</a:t>
            </a:r>
          </a:p>
          <a:p>
            <a:r>
              <a:rPr lang="en-US" dirty="0" err="1" smtClean="0"/>
              <a:t>Node.fz’s</a:t>
            </a:r>
            <a:r>
              <a:rPr lang="en-US" dirty="0" smtClean="0"/>
              <a:t> parameters</a:t>
            </a:r>
          </a:p>
          <a:p>
            <a:r>
              <a:rPr lang="en-US" dirty="0" smtClean="0"/>
              <a:t>Node.fz measurably increases schedule exploration</a:t>
            </a:r>
          </a:p>
          <a:p>
            <a:r>
              <a:rPr lang="en-US" dirty="0" smtClean="0"/>
              <a:t>Node.fz exposed two new bugs</a:t>
            </a:r>
          </a:p>
          <a:p>
            <a:r>
              <a:rPr lang="en-US" dirty="0" smtClean="0"/>
              <a:t>Tuning Node.fz parameters can increase bug reproduction rate</a:t>
            </a:r>
          </a:p>
          <a:p>
            <a:pPr lvl="1"/>
            <a:r>
              <a:rPr lang="en-US" dirty="0" smtClean="0"/>
              <a:t>“Guided fuzzing”</a:t>
            </a:r>
          </a:p>
          <a:p>
            <a:r>
              <a:rPr lang="en-US" dirty="0" smtClean="0"/>
              <a:t>Evaluation of performance overhead</a:t>
            </a:r>
            <a:endParaRPr lang="en-US" dirty="0"/>
          </a:p>
          <a:p>
            <a:endParaRPr lang="en-US" dirty="0" smtClean="0"/>
          </a:p>
          <a:p>
            <a:endParaRPr lang="en-US" dirty="0"/>
          </a:p>
        </p:txBody>
      </p:sp>
      <p:sp>
        <p:nvSpPr>
          <p:cNvPr id="3" name="Title 2"/>
          <p:cNvSpPr>
            <a:spLocks noGrp="1"/>
          </p:cNvSpPr>
          <p:nvPr>
            <p:ph type="title"/>
          </p:nvPr>
        </p:nvSpPr>
        <p:spPr/>
        <p:txBody>
          <a:bodyPr/>
          <a:lstStyle/>
          <a:p>
            <a:r>
              <a:rPr lang="en-US" dirty="0" smtClean="0"/>
              <a:t>Stuff I didn’t talk about</a:t>
            </a:r>
            <a:endParaRPr lang="en-US" dirty="0"/>
          </a:p>
        </p:txBody>
      </p:sp>
    </p:spTree>
    <p:extLst>
      <p:ext uri="{BB962C8B-B14F-4D97-AF65-F5344CB8AC3E}">
        <p14:creationId xmlns:p14="http://schemas.microsoft.com/office/powerpoint/2010/main" val="319383362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3116" y="1697894"/>
            <a:ext cx="8557768" cy="3976766"/>
          </a:xfrm>
        </p:spPr>
        <p:txBody>
          <a:bodyPr/>
          <a:lstStyle/>
          <a:p>
            <a:pPr marL="457200" indent="-457200">
              <a:buFont typeface="+mj-lt"/>
              <a:buAutoNum type="arabicPeriod"/>
            </a:pPr>
            <a:r>
              <a:rPr lang="en-US" sz="3200" dirty="0" smtClean="0"/>
              <a:t>You should care about the EDA.</a:t>
            </a:r>
          </a:p>
          <a:p>
            <a:pPr marL="0" indent="0">
              <a:buNone/>
            </a:pPr>
            <a:endParaRPr lang="en-US" sz="3200" dirty="0" smtClean="0"/>
          </a:p>
          <a:p>
            <a:pPr marL="514350" indent="-514350">
              <a:buFont typeface="+mj-lt"/>
              <a:buAutoNum type="arabicPeriod" startAt="2"/>
            </a:pPr>
            <a:r>
              <a:rPr lang="en-US" sz="3200" dirty="0" smtClean="0"/>
              <a:t>EDA race conditions are due to multiplexing.</a:t>
            </a:r>
          </a:p>
          <a:p>
            <a:pPr marL="0" indent="0">
              <a:buNone/>
            </a:pPr>
            <a:endParaRPr lang="en-US" sz="3200" dirty="0" smtClean="0"/>
          </a:p>
          <a:p>
            <a:pPr marL="514350" indent="-514350">
              <a:buFont typeface="+mj-lt"/>
              <a:buAutoNum type="arabicPeriod" startAt="3"/>
            </a:pPr>
            <a:r>
              <a:rPr lang="en-US" sz="3200" dirty="0" smtClean="0"/>
              <a:t>Schedule “fuzzing” is simple and effective.</a:t>
            </a:r>
            <a:endParaRPr lang="en-US" sz="3200" dirty="0"/>
          </a:p>
        </p:txBody>
      </p:sp>
      <p:sp>
        <p:nvSpPr>
          <p:cNvPr id="3" name="Title 2"/>
          <p:cNvSpPr>
            <a:spLocks noGrp="1"/>
          </p:cNvSpPr>
          <p:nvPr>
            <p:ph type="title"/>
          </p:nvPr>
        </p:nvSpPr>
        <p:spPr/>
        <p:txBody>
          <a:bodyPr/>
          <a:lstStyle/>
          <a:p>
            <a:r>
              <a:rPr lang="en-US" dirty="0" smtClean="0"/>
              <a:t>Closing thoughts</a:t>
            </a:r>
            <a:endParaRPr lang="en-US" dirty="0"/>
          </a:p>
        </p:txBody>
      </p:sp>
    </p:spTree>
    <p:extLst>
      <p:ext uri="{BB962C8B-B14F-4D97-AF65-F5344CB8AC3E}">
        <p14:creationId xmlns:p14="http://schemas.microsoft.com/office/powerpoint/2010/main" val="1927431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Additional material</a:t>
            </a:r>
            <a:endParaRPr lang="en-US" dirty="0"/>
          </a:p>
        </p:txBody>
      </p:sp>
    </p:spTree>
    <p:extLst>
      <p:ext uri="{BB962C8B-B14F-4D97-AF65-F5344CB8AC3E}">
        <p14:creationId xmlns:p14="http://schemas.microsoft.com/office/powerpoint/2010/main" val="150310620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0221" t="24802" r="66763" b="21710"/>
          <a:stretch/>
        </p:blipFill>
        <p:spPr>
          <a:xfrm>
            <a:off x="1353312" y="1767840"/>
            <a:ext cx="6864096" cy="4486656"/>
          </a:xfrm>
        </p:spPr>
      </p:pic>
      <p:sp>
        <p:nvSpPr>
          <p:cNvPr id="3" name="Title 2"/>
          <p:cNvSpPr>
            <a:spLocks noGrp="1"/>
          </p:cNvSpPr>
          <p:nvPr>
            <p:ph type="title"/>
          </p:nvPr>
        </p:nvSpPr>
        <p:spPr/>
        <p:txBody>
          <a:bodyPr/>
          <a:lstStyle/>
          <a:p>
            <a:pPr algn="l"/>
            <a:r>
              <a:rPr lang="en-US" dirty="0" smtClean="0"/>
              <a:t>Node.js</a:t>
            </a:r>
            <a:r>
              <a:rPr lang="en-US" dirty="0"/>
              <a:t> </a:t>
            </a:r>
            <a:r>
              <a:rPr lang="en-US" dirty="0" smtClean="0"/>
              <a:t>(and the EDA) is booming</a:t>
            </a:r>
            <a:endParaRPr lang="en-US" dirty="0"/>
          </a:p>
        </p:txBody>
      </p:sp>
      <p:grpSp>
        <p:nvGrpSpPr>
          <p:cNvPr id="10" name="Group 9"/>
          <p:cNvGrpSpPr/>
          <p:nvPr/>
        </p:nvGrpSpPr>
        <p:grpSpPr>
          <a:xfrm>
            <a:off x="451975" y="1641230"/>
            <a:ext cx="7897641" cy="5185394"/>
            <a:chOff x="451975" y="1641230"/>
            <a:chExt cx="7897641" cy="5185394"/>
          </a:xfrm>
        </p:grpSpPr>
        <p:sp>
          <p:nvSpPr>
            <p:cNvPr id="5" name="TextBox 4"/>
            <p:cNvSpPr txBox="1"/>
            <p:nvPr/>
          </p:nvSpPr>
          <p:spPr>
            <a:xfrm>
              <a:off x="1629507" y="6259250"/>
              <a:ext cx="6720109" cy="437043"/>
            </a:xfrm>
            <a:prstGeom prst="rect">
              <a:avLst/>
            </a:prstGeom>
            <a:noFill/>
          </p:spPr>
          <p:txBody>
            <a:bodyPr wrap="none" rtlCol="0">
              <a:spAutoFit/>
            </a:bodyPr>
            <a:lstStyle/>
            <a:p>
              <a:r>
                <a:rPr lang="en-US" sz="2800" dirty="0" smtClean="0">
                  <a:latin typeface="Calibri" panose="020F0502020204030204" pitchFamily="34" charset="0"/>
                </a:rPr>
                <a:t>2011	 2012   2013  2014   2015   2016   2017</a:t>
              </a:r>
            </a:p>
          </p:txBody>
        </p:sp>
        <p:sp>
          <p:nvSpPr>
            <p:cNvPr id="6" name="TextBox 5"/>
            <p:cNvSpPr txBox="1"/>
            <p:nvPr/>
          </p:nvSpPr>
          <p:spPr>
            <a:xfrm>
              <a:off x="451975" y="1641230"/>
              <a:ext cx="918841" cy="5185394"/>
            </a:xfrm>
            <a:prstGeom prst="rect">
              <a:avLst/>
            </a:prstGeom>
            <a:noFill/>
          </p:spPr>
          <p:txBody>
            <a:bodyPr wrap="none" rtlCol="0">
              <a:spAutoFit/>
            </a:bodyPr>
            <a:lstStyle/>
            <a:p>
              <a:r>
                <a:rPr lang="en-US" sz="2800" dirty="0" smtClean="0">
                  <a:latin typeface="Calibri" panose="020F0502020204030204" pitchFamily="34" charset="0"/>
                </a:rPr>
                <a:t>500K</a:t>
              </a:r>
            </a:p>
            <a:p>
              <a:endParaRPr lang="en-US" sz="2800" dirty="0" smtClean="0">
                <a:latin typeface="Calibri" panose="020F0502020204030204" pitchFamily="34" charset="0"/>
              </a:endParaRPr>
            </a:p>
            <a:p>
              <a:r>
                <a:rPr lang="en-US" sz="2800" dirty="0" smtClean="0">
                  <a:latin typeface="Calibri" panose="020F0502020204030204" pitchFamily="34" charset="0"/>
                </a:rPr>
                <a:t>400K</a:t>
              </a:r>
            </a:p>
            <a:p>
              <a:endParaRPr lang="en-US" sz="2800" dirty="0" smtClean="0">
                <a:latin typeface="Calibri" panose="020F0502020204030204" pitchFamily="34" charset="0"/>
              </a:endParaRPr>
            </a:p>
            <a:p>
              <a:r>
                <a:rPr lang="en-US" sz="2800" dirty="0" smtClean="0">
                  <a:latin typeface="Calibri" panose="020F0502020204030204" pitchFamily="34" charset="0"/>
                </a:rPr>
                <a:t>300K</a:t>
              </a:r>
            </a:p>
            <a:p>
              <a:endParaRPr lang="en-US" sz="2800" dirty="0" smtClean="0">
                <a:latin typeface="Calibri" panose="020F0502020204030204" pitchFamily="34" charset="0"/>
              </a:endParaRPr>
            </a:p>
            <a:p>
              <a:r>
                <a:rPr lang="en-US" sz="2800" dirty="0" smtClean="0">
                  <a:latin typeface="Calibri" panose="020F0502020204030204" pitchFamily="34" charset="0"/>
                </a:rPr>
                <a:t>200K</a:t>
              </a:r>
            </a:p>
            <a:p>
              <a:endParaRPr lang="en-US" sz="2800" dirty="0" smtClean="0">
                <a:latin typeface="Calibri" panose="020F0502020204030204" pitchFamily="34" charset="0"/>
              </a:endParaRPr>
            </a:p>
            <a:p>
              <a:r>
                <a:rPr lang="en-US" sz="2800" dirty="0" smtClean="0">
                  <a:latin typeface="Calibri" panose="020F0502020204030204" pitchFamily="34" charset="0"/>
                </a:rPr>
                <a:t>100K</a:t>
              </a:r>
            </a:p>
            <a:p>
              <a:endParaRPr lang="en-US" sz="2800" dirty="0">
                <a:latin typeface="Calibri" panose="020F0502020204030204" pitchFamily="34" charset="0"/>
              </a:endParaRPr>
            </a:p>
            <a:p>
              <a:r>
                <a:rPr lang="en-US" sz="2800" dirty="0">
                  <a:latin typeface="Calibri" panose="020F0502020204030204" pitchFamily="34" charset="0"/>
                </a:rPr>
                <a:t> </a:t>
              </a:r>
              <a:r>
                <a:rPr lang="en-US" sz="2800" dirty="0" smtClean="0">
                  <a:latin typeface="Calibri" panose="020F0502020204030204" pitchFamily="34" charset="0"/>
                </a:rPr>
                <a:t>     0</a:t>
              </a:r>
              <a:endParaRPr lang="en-US" sz="2800" dirty="0">
                <a:latin typeface="Calibri" panose="020F0502020204030204" pitchFamily="34" charset="0"/>
              </a:endParaRPr>
            </a:p>
            <a:p>
              <a:endParaRPr lang="en-US" sz="2800" dirty="0" smtClean="0">
                <a:latin typeface="Calibri" panose="020F0502020204030204" pitchFamily="34" charset="0"/>
              </a:endParaRPr>
            </a:p>
          </p:txBody>
        </p:sp>
      </p:grpSp>
      <p:sp>
        <p:nvSpPr>
          <p:cNvPr id="7" name="TextBox 6"/>
          <p:cNvSpPr txBox="1"/>
          <p:nvPr/>
        </p:nvSpPr>
        <p:spPr>
          <a:xfrm>
            <a:off x="1171937" y="1023638"/>
            <a:ext cx="7567906" cy="535531"/>
          </a:xfrm>
          <a:prstGeom prst="rect">
            <a:avLst/>
          </a:prstGeom>
          <a:noFill/>
        </p:spPr>
        <p:txBody>
          <a:bodyPr wrap="none" rtlCol="0">
            <a:spAutoFit/>
          </a:bodyPr>
          <a:lstStyle/>
          <a:p>
            <a:r>
              <a:rPr lang="en-US" sz="3600" b="1" dirty="0" smtClean="0">
                <a:latin typeface="Calibri" panose="020F0502020204030204" pitchFamily="34" charset="0"/>
              </a:rPr>
              <a:t>Module counts for different languages</a:t>
            </a:r>
          </a:p>
        </p:txBody>
      </p:sp>
      <p:sp>
        <p:nvSpPr>
          <p:cNvPr id="8" name="TextBox 7"/>
          <p:cNvSpPr txBox="1"/>
          <p:nvPr/>
        </p:nvSpPr>
        <p:spPr>
          <a:xfrm>
            <a:off x="0" y="6573823"/>
            <a:ext cx="3619261" cy="294183"/>
          </a:xfrm>
          <a:prstGeom prst="rect">
            <a:avLst/>
          </a:prstGeom>
          <a:noFill/>
        </p:spPr>
        <p:txBody>
          <a:bodyPr wrap="none" rtlCol="0">
            <a:spAutoFit/>
          </a:bodyPr>
          <a:lstStyle/>
          <a:p>
            <a:r>
              <a:rPr lang="en-US" dirty="0" smtClean="0">
                <a:latin typeface="Calibri" panose="020F0502020204030204" pitchFamily="34" charset="0"/>
              </a:rPr>
              <a:t>www.modulecounts.com, 27 March 2017</a:t>
            </a:r>
          </a:p>
        </p:txBody>
      </p:sp>
      <p:sp>
        <p:nvSpPr>
          <p:cNvPr id="9" name="TextBox 8"/>
          <p:cNvSpPr txBox="1"/>
          <p:nvPr/>
        </p:nvSpPr>
        <p:spPr>
          <a:xfrm>
            <a:off x="1720320" y="1862019"/>
            <a:ext cx="2357409" cy="1531188"/>
          </a:xfrm>
          <a:prstGeom prst="rect">
            <a:avLst/>
          </a:prstGeom>
          <a:solidFill>
            <a:schemeClr val="bg1"/>
          </a:solidFill>
        </p:spPr>
        <p:txBody>
          <a:bodyPr wrap="square" rtlCol="0">
            <a:spAutoFit/>
          </a:bodyPr>
          <a:lstStyle/>
          <a:p>
            <a:pPr>
              <a:lnSpc>
                <a:spcPct val="75000"/>
              </a:lnSpc>
            </a:pPr>
            <a:r>
              <a:rPr lang="en-US" sz="1700" dirty="0" smtClean="0">
                <a:latin typeface="Calibri" panose="020F0502020204030204" pitchFamily="34" charset="0"/>
              </a:rPr>
              <a:t>CPAN</a:t>
            </a:r>
          </a:p>
          <a:p>
            <a:pPr>
              <a:lnSpc>
                <a:spcPct val="75000"/>
              </a:lnSpc>
            </a:pPr>
            <a:r>
              <a:rPr lang="en-US" sz="1700" dirty="0" err="1" smtClean="0">
                <a:latin typeface="Calibri" panose="020F0502020204030204" pitchFamily="34" charset="0"/>
              </a:rPr>
              <a:t>Gopm</a:t>
            </a:r>
            <a:r>
              <a:rPr lang="en-US" sz="1700" dirty="0" smtClean="0">
                <a:latin typeface="Calibri" panose="020F0502020204030204" pitchFamily="34" charset="0"/>
              </a:rPr>
              <a:t> (go)</a:t>
            </a:r>
          </a:p>
          <a:p>
            <a:pPr>
              <a:lnSpc>
                <a:spcPct val="75000"/>
              </a:lnSpc>
            </a:pPr>
            <a:r>
              <a:rPr lang="en-US" sz="1700" dirty="0" smtClean="0">
                <a:latin typeface="Calibri" panose="020F0502020204030204" pitchFamily="34" charset="0"/>
              </a:rPr>
              <a:t>Maven Central (Java)</a:t>
            </a:r>
          </a:p>
          <a:p>
            <a:pPr>
              <a:lnSpc>
                <a:spcPct val="75000"/>
              </a:lnSpc>
            </a:pPr>
            <a:r>
              <a:rPr lang="en-US" sz="1700" dirty="0" err="1" smtClean="0">
                <a:latin typeface="Calibri" panose="020F0502020204030204" pitchFamily="34" charset="0"/>
              </a:rPr>
              <a:t>npm</a:t>
            </a:r>
            <a:r>
              <a:rPr lang="en-US" sz="1700" dirty="0" smtClean="0">
                <a:latin typeface="Calibri" panose="020F0502020204030204" pitchFamily="34" charset="0"/>
              </a:rPr>
              <a:t> (node.js)</a:t>
            </a:r>
          </a:p>
          <a:p>
            <a:pPr>
              <a:lnSpc>
                <a:spcPct val="75000"/>
              </a:lnSpc>
            </a:pPr>
            <a:r>
              <a:rPr lang="en-US" sz="1700" dirty="0" err="1" smtClean="0">
                <a:latin typeface="Calibri" panose="020F0502020204030204" pitchFamily="34" charset="0"/>
              </a:rPr>
              <a:t>Packagist</a:t>
            </a:r>
            <a:r>
              <a:rPr lang="en-US" sz="1700" dirty="0" smtClean="0">
                <a:latin typeface="Calibri" panose="020F0502020204030204" pitchFamily="34" charset="0"/>
              </a:rPr>
              <a:t> (PHP)</a:t>
            </a:r>
          </a:p>
          <a:p>
            <a:pPr>
              <a:lnSpc>
                <a:spcPct val="75000"/>
              </a:lnSpc>
            </a:pPr>
            <a:r>
              <a:rPr lang="en-US" sz="1700" dirty="0" err="1" smtClean="0">
                <a:latin typeface="Calibri" panose="020F0502020204030204" pitchFamily="34" charset="0"/>
              </a:rPr>
              <a:t>PyPI</a:t>
            </a:r>
            <a:endParaRPr lang="en-US" sz="1700" dirty="0" smtClean="0">
              <a:latin typeface="Calibri" panose="020F0502020204030204" pitchFamily="34" charset="0"/>
            </a:endParaRPr>
          </a:p>
        </p:txBody>
      </p:sp>
    </p:spTree>
    <p:extLst>
      <p:ext uri="{BB962C8B-B14F-4D97-AF65-F5344CB8AC3E}">
        <p14:creationId xmlns:p14="http://schemas.microsoft.com/office/powerpoint/2010/main" val="285505995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3624" y="957532"/>
            <a:ext cx="8557768" cy="1945325"/>
          </a:xfrm>
        </p:spPr>
        <p:txBody>
          <a:bodyPr/>
          <a:lstStyle/>
          <a:p>
            <a:r>
              <a:rPr lang="en-US" dirty="0" err="1" smtClean="0"/>
              <a:t>npm</a:t>
            </a:r>
            <a:r>
              <a:rPr lang="en-US" dirty="0" smtClean="0"/>
              <a:t> modules, Node.js applications</a:t>
            </a:r>
          </a:p>
          <a:p>
            <a:r>
              <a:rPr lang="en-US" dirty="0" smtClean="0"/>
              <a:t>Patterns, manifestations, and fixes</a:t>
            </a:r>
          </a:p>
          <a:p>
            <a:r>
              <a:rPr lang="en-US" dirty="0" smtClean="0"/>
              <a:t>Searched GitHub: race, JavaScript, closed bugs</a:t>
            </a:r>
          </a:p>
          <a:p>
            <a:r>
              <a:rPr lang="en-US" dirty="0" smtClean="0"/>
              <a:t>Studied 12 well-documented bugs (hard to come by)</a:t>
            </a:r>
            <a:endParaRPr lang="en-US" dirty="0"/>
          </a:p>
        </p:txBody>
      </p:sp>
      <p:sp>
        <p:nvSpPr>
          <p:cNvPr id="3" name="Title 2"/>
          <p:cNvSpPr>
            <a:spLocks noGrp="1"/>
          </p:cNvSpPr>
          <p:nvPr>
            <p:ph type="title"/>
          </p:nvPr>
        </p:nvSpPr>
        <p:spPr/>
        <p:txBody>
          <a:bodyPr/>
          <a:lstStyle/>
          <a:p>
            <a:r>
              <a:rPr lang="en-US" dirty="0" smtClean="0"/>
              <a:t>Bug study in the server-side EDA</a:t>
            </a:r>
            <a:endParaRPr lang="en-US" dirty="0"/>
          </a:p>
        </p:txBody>
      </p:sp>
      <p:graphicFrame>
        <p:nvGraphicFramePr>
          <p:cNvPr id="8" name="Table 7"/>
          <p:cNvGraphicFramePr>
            <a:graphicFrameLocks noGrp="1"/>
          </p:cNvGraphicFramePr>
          <p:nvPr>
            <p:extLst/>
          </p:nvPr>
        </p:nvGraphicFramePr>
        <p:xfrm>
          <a:off x="188686" y="2797821"/>
          <a:ext cx="8662706" cy="3679179"/>
        </p:xfrm>
        <a:graphic>
          <a:graphicData uri="http://schemas.openxmlformats.org/drawingml/2006/table">
            <a:tbl>
              <a:tblPr firstRow="1" bandRow="1">
                <a:tableStyleId>{5C22544A-7EE6-4342-B048-85BDC9FD1C3A}</a:tableStyleId>
              </a:tblPr>
              <a:tblGrid>
                <a:gridCol w="2411887">
                  <a:extLst>
                    <a:ext uri="{9D8B030D-6E8A-4147-A177-3AD203B41FA5}">
                      <a16:colId xmlns:a16="http://schemas.microsoft.com/office/drawing/2014/main" val="3500549947"/>
                    </a:ext>
                  </a:extLst>
                </a:gridCol>
                <a:gridCol w="924152">
                  <a:extLst>
                    <a:ext uri="{9D8B030D-6E8A-4147-A177-3AD203B41FA5}">
                      <a16:colId xmlns:a16="http://schemas.microsoft.com/office/drawing/2014/main" val="1283395770"/>
                    </a:ext>
                  </a:extLst>
                </a:gridCol>
                <a:gridCol w="793826">
                  <a:extLst>
                    <a:ext uri="{9D8B030D-6E8A-4147-A177-3AD203B41FA5}">
                      <a16:colId xmlns:a16="http://schemas.microsoft.com/office/drawing/2014/main" val="1329335053"/>
                    </a:ext>
                  </a:extLst>
                </a:gridCol>
                <a:gridCol w="1060445">
                  <a:extLst>
                    <a:ext uri="{9D8B030D-6E8A-4147-A177-3AD203B41FA5}">
                      <a16:colId xmlns:a16="http://schemas.microsoft.com/office/drawing/2014/main" val="3318947142"/>
                    </a:ext>
                  </a:extLst>
                </a:gridCol>
                <a:gridCol w="3472396">
                  <a:extLst>
                    <a:ext uri="{9D8B030D-6E8A-4147-A177-3AD203B41FA5}">
                      <a16:colId xmlns:a16="http://schemas.microsoft.com/office/drawing/2014/main" val="2045500890"/>
                    </a:ext>
                  </a:extLst>
                </a:gridCol>
              </a:tblGrid>
              <a:tr h="525597">
                <a:tc>
                  <a:txBody>
                    <a:bodyPr/>
                    <a:lstStyle/>
                    <a:p>
                      <a:pPr algn="ctr"/>
                      <a:r>
                        <a:rPr lang="en-US" sz="2400" dirty="0" smtClean="0">
                          <a:latin typeface="Calibri" panose="020F0502020204030204" pitchFamily="34" charset="0"/>
                        </a:rPr>
                        <a:t>Name</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Abbr.</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LoC</a:t>
                      </a:r>
                      <a:endParaRPr lang="en-US" sz="2400" dirty="0">
                        <a:latin typeface="Calibri" panose="020F0502020204030204" pitchFamily="34" charset="0"/>
                      </a:endParaRPr>
                    </a:p>
                  </a:txBody>
                  <a:tcPr/>
                </a:tc>
                <a:tc>
                  <a:txBody>
                    <a:bodyPr/>
                    <a:lstStyle/>
                    <a:p>
                      <a:pPr algn="ctr"/>
                      <a:r>
                        <a:rPr lang="en-US" sz="2400" smtClean="0">
                          <a:latin typeface="Calibri" panose="020F0502020204030204" pitchFamily="34" charset="0"/>
                        </a:rPr>
                        <a:t>Dl/mo</a:t>
                      </a:r>
                      <a:endParaRPr lang="en-US" sz="2400" dirty="0">
                        <a:latin typeface="Calibri" panose="020F0502020204030204" pitchFamily="34" charset="0"/>
                      </a:endParaRPr>
                    </a:p>
                  </a:txBody>
                  <a:tcPr/>
                </a:tc>
                <a:tc>
                  <a:txBody>
                    <a:bodyPr/>
                    <a:lstStyle/>
                    <a:p>
                      <a:pPr algn="ctr"/>
                      <a:r>
                        <a:rPr lang="en-US" sz="2400" dirty="0" err="1" smtClean="0">
                          <a:latin typeface="Calibri" panose="020F0502020204030204" pitchFamily="34" charset="0"/>
                        </a:rPr>
                        <a:t>Descr</a:t>
                      </a:r>
                      <a:r>
                        <a:rPr lang="en-US" sz="2400" dirty="0" smtClean="0">
                          <a:latin typeface="Calibri" panose="020F0502020204030204" pitchFamily="34" charset="0"/>
                        </a:rPr>
                        <a:t>.</a:t>
                      </a:r>
                      <a:endParaRPr lang="en-US" sz="2400" dirty="0">
                        <a:latin typeface="Calibri" panose="020F0502020204030204" pitchFamily="34" charset="0"/>
                      </a:endParaRPr>
                    </a:p>
                  </a:txBody>
                  <a:tcPr/>
                </a:tc>
                <a:extLst>
                  <a:ext uri="{0D108BD9-81ED-4DB2-BD59-A6C34878D82A}">
                    <a16:rowId xmlns:a16="http://schemas.microsoft.com/office/drawing/2014/main" val="347767170"/>
                  </a:ext>
                </a:extLst>
              </a:tr>
              <a:tr h="525597">
                <a:tc>
                  <a:txBody>
                    <a:bodyPr/>
                    <a:lstStyle/>
                    <a:p>
                      <a:pPr algn="ctr"/>
                      <a:r>
                        <a:rPr lang="en-US" sz="2400" dirty="0" err="1" smtClean="0">
                          <a:latin typeface="Calibri" panose="020F0502020204030204" pitchFamily="34" charset="0"/>
                        </a:rPr>
                        <a:t>cinovo</a:t>
                      </a:r>
                      <a:r>
                        <a:rPr lang="en-US" sz="2400" dirty="0" smtClean="0">
                          <a:latin typeface="Calibri" panose="020F0502020204030204" pitchFamily="34" charset="0"/>
                        </a:rPr>
                        <a:t>-logger-file</a:t>
                      </a:r>
                      <a:endParaRPr lang="en-US" sz="2400" dirty="0">
                        <a:latin typeface="Calibri" panose="020F0502020204030204" pitchFamily="34" charset="0"/>
                      </a:endParaRPr>
                    </a:p>
                  </a:txBody>
                  <a:tcPr/>
                </a:tc>
                <a:tc>
                  <a:txBody>
                    <a:bodyPr/>
                    <a:lstStyle/>
                    <a:p>
                      <a:pPr algn="ctr"/>
                      <a:r>
                        <a:rPr lang="en-US" sz="2400" i="1" dirty="0" smtClean="0">
                          <a:latin typeface="Calibri" panose="020F0502020204030204" pitchFamily="34" charset="0"/>
                        </a:rPr>
                        <a:t>CLF</a:t>
                      </a:r>
                      <a:endParaRPr lang="en-US" sz="2400" i="1" dirty="0">
                        <a:latin typeface="Calibri" panose="020F0502020204030204" pitchFamily="34" charset="0"/>
                      </a:endParaRPr>
                    </a:p>
                  </a:txBody>
                  <a:tcPr/>
                </a:tc>
                <a:tc>
                  <a:txBody>
                    <a:bodyPr/>
                    <a:lstStyle/>
                    <a:p>
                      <a:pPr algn="ctr"/>
                      <a:r>
                        <a:rPr lang="en-US" sz="2400" smtClean="0">
                          <a:latin typeface="Calibri" panose="020F0502020204030204" pitchFamily="34" charset="0"/>
                        </a:rPr>
                        <a:t>0.9K</a:t>
                      </a:r>
                      <a:endParaRPr lang="en-US" sz="2400" dirty="0">
                        <a:latin typeface="Calibri" panose="020F0502020204030204" pitchFamily="34" charset="0"/>
                      </a:endParaRPr>
                    </a:p>
                  </a:txBody>
                  <a:tcPr/>
                </a:tc>
                <a:tc>
                  <a:txBody>
                    <a:bodyPr/>
                    <a:lstStyle/>
                    <a:p>
                      <a:pPr algn="ctr"/>
                      <a:r>
                        <a:rPr lang="en-US" sz="2400" smtClean="0">
                          <a:latin typeface="Calibri" panose="020F0502020204030204" pitchFamily="34" charset="0"/>
                        </a:rPr>
                        <a:t>111</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Logging</a:t>
                      </a:r>
                      <a:endParaRPr lang="en-US" sz="2400" dirty="0">
                        <a:latin typeface="Calibri" panose="020F0502020204030204" pitchFamily="34" charset="0"/>
                      </a:endParaRPr>
                    </a:p>
                  </a:txBody>
                  <a:tcPr/>
                </a:tc>
                <a:extLst>
                  <a:ext uri="{0D108BD9-81ED-4DB2-BD59-A6C34878D82A}">
                    <a16:rowId xmlns:a16="http://schemas.microsoft.com/office/drawing/2014/main" val="3854365854"/>
                  </a:ext>
                </a:extLst>
              </a:tr>
              <a:tr h="525597">
                <a:tc>
                  <a:txBody>
                    <a:bodyPr/>
                    <a:lstStyle/>
                    <a:p>
                      <a:pPr algn="ctr"/>
                      <a:r>
                        <a:rPr lang="en-US" sz="2400" dirty="0" err="1" smtClean="0">
                          <a:latin typeface="Calibri" panose="020F0502020204030204" pitchFamily="34" charset="0"/>
                        </a:rPr>
                        <a:t>mkdirp</a:t>
                      </a:r>
                      <a:endParaRPr lang="en-US" sz="2400" dirty="0">
                        <a:latin typeface="Calibri" panose="020F0502020204030204" pitchFamily="34" charset="0"/>
                      </a:endParaRPr>
                    </a:p>
                  </a:txBody>
                  <a:tcPr/>
                </a:tc>
                <a:tc>
                  <a:txBody>
                    <a:bodyPr/>
                    <a:lstStyle/>
                    <a:p>
                      <a:pPr algn="ctr"/>
                      <a:r>
                        <a:rPr lang="en-US" sz="2400" i="1" dirty="0" smtClean="0">
                          <a:latin typeface="Calibri" panose="020F0502020204030204" pitchFamily="34" charset="0"/>
                        </a:rPr>
                        <a:t>MKD</a:t>
                      </a:r>
                      <a:endParaRPr lang="en-US" sz="2400" i="1"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0.5K</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23.3M</a:t>
                      </a:r>
                      <a:endParaRPr lang="en-US" sz="2400" dirty="0">
                        <a:latin typeface="Calibri" panose="020F0502020204030204" pitchFamily="34" charset="0"/>
                      </a:endParaRPr>
                    </a:p>
                  </a:txBody>
                  <a:tcPr/>
                </a:tc>
                <a:tc>
                  <a:txBody>
                    <a:bodyPr/>
                    <a:lstStyle/>
                    <a:p>
                      <a:pPr algn="ctr"/>
                      <a:r>
                        <a:rPr lang="en-US" sz="2400" dirty="0" err="1" smtClean="0">
                          <a:latin typeface="Courier" pitchFamily="49" charset="0"/>
                        </a:rPr>
                        <a:t>mkdir</a:t>
                      </a:r>
                      <a:r>
                        <a:rPr lang="en-US" sz="2400" dirty="0" smtClean="0">
                          <a:latin typeface="Courier" pitchFamily="49" charset="0"/>
                        </a:rPr>
                        <a:t> -p</a:t>
                      </a:r>
                      <a:endParaRPr lang="en-US" sz="2400" dirty="0">
                        <a:latin typeface="Courier" pitchFamily="49" charset="0"/>
                      </a:endParaRPr>
                    </a:p>
                  </a:txBody>
                  <a:tcPr/>
                </a:tc>
                <a:extLst>
                  <a:ext uri="{0D108BD9-81ED-4DB2-BD59-A6C34878D82A}">
                    <a16:rowId xmlns:a16="http://schemas.microsoft.com/office/drawing/2014/main" val="3868635695"/>
                  </a:ext>
                </a:extLst>
              </a:tr>
              <a:tr h="525597">
                <a:tc>
                  <a:txBody>
                    <a:bodyPr/>
                    <a:lstStyle/>
                    <a:p>
                      <a:pPr algn="ctr"/>
                      <a:r>
                        <a:rPr lang="en-US" sz="2400" dirty="0" err="1" smtClean="0">
                          <a:latin typeface="Calibri" panose="020F0502020204030204" pitchFamily="34" charset="0"/>
                        </a:rPr>
                        <a:t>agentkeepalive</a:t>
                      </a:r>
                      <a:endParaRPr lang="en-US" sz="2400" dirty="0">
                        <a:latin typeface="Calibri" panose="020F0502020204030204" pitchFamily="34" charset="0"/>
                      </a:endParaRPr>
                    </a:p>
                  </a:txBody>
                  <a:tcPr/>
                </a:tc>
                <a:tc>
                  <a:txBody>
                    <a:bodyPr/>
                    <a:lstStyle/>
                    <a:p>
                      <a:pPr algn="ctr"/>
                      <a:r>
                        <a:rPr lang="en-US" sz="2400" i="1" dirty="0" smtClean="0">
                          <a:latin typeface="Calibri" panose="020F0502020204030204" pitchFamily="34" charset="0"/>
                        </a:rPr>
                        <a:t>AKA</a:t>
                      </a:r>
                      <a:endParaRPr lang="en-US" sz="2400" i="1"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1.9K</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194K</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HTTP</a:t>
                      </a:r>
                      <a:r>
                        <a:rPr lang="en-US" sz="2400" baseline="0" dirty="0" smtClean="0">
                          <a:latin typeface="Calibri" panose="020F0502020204030204" pitchFamily="34" charset="0"/>
                        </a:rPr>
                        <a:t> </a:t>
                      </a:r>
                      <a:r>
                        <a:rPr lang="en-US" sz="2400" baseline="0" dirty="0" err="1" smtClean="0">
                          <a:latin typeface="Calibri" panose="020F0502020204030204" pitchFamily="34" charset="0"/>
                        </a:rPr>
                        <a:t>keepalive</a:t>
                      </a:r>
                      <a:r>
                        <a:rPr lang="en-US" sz="2400" baseline="0" dirty="0" smtClean="0">
                          <a:latin typeface="Calibri" panose="020F0502020204030204" pitchFamily="34" charset="0"/>
                        </a:rPr>
                        <a:t> agent</a:t>
                      </a:r>
                      <a:endParaRPr lang="en-US" sz="2400" dirty="0">
                        <a:latin typeface="Calibri" panose="020F0502020204030204" pitchFamily="34" charset="0"/>
                      </a:endParaRPr>
                    </a:p>
                  </a:txBody>
                  <a:tcPr/>
                </a:tc>
                <a:extLst>
                  <a:ext uri="{0D108BD9-81ED-4DB2-BD59-A6C34878D82A}">
                    <a16:rowId xmlns:a16="http://schemas.microsoft.com/office/drawing/2014/main" val="449647343"/>
                  </a:ext>
                </a:extLst>
              </a:tr>
              <a:tr h="525597">
                <a:tc>
                  <a:txBody>
                    <a:bodyPr/>
                    <a:lstStyle/>
                    <a:p>
                      <a:pPr algn="ctr"/>
                      <a:r>
                        <a:rPr lang="en-US" sz="2400" dirty="0" err="1" smtClean="0">
                          <a:latin typeface="Calibri" panose="020F0502020204030204" pitchFamily="34" charset="0"/>
                        </a:rPr>
                        <a:t>kue</a:t>
                      </a:r>
                      <a:endParaRPr lang="en-US" sz="2400" dirty="0">
                        <a:latin typeface="Calibri" panose="020F0502020204030204" pitchFamily="34" charset="0"/>
                      </a:endParaRPr>
                    </a:p>
                  </a:txBody>
                  <a:tcPr/>
                </a:tc>
                <a:tc>
                  <a:txBody>
                    <a:bodyPr/>
                    <a:lstStyle/>
                    <a:p>
                      <a:pPr algn="ctr"/>
                      <a:r>
                        <a:rPr lang="en-US" sz="2400" i="1" dirty="0" smtClean="0">
                          <a:latin typeface="Calibri" panose="020F0502020204030204" pitchFamily="34" charset="0"/>
                        </a:rPr>
                        <a:t>KUE</a:t>
                      </a:r>
                      <a:endParaRPr lang="en-US" sz="2400" i="1"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6.6K</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69K</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Priority job queue (</a:t>
                      </a:r>
                      <a:r>
                        <a:rPr lang="en-US" sz="2400" dirty="0" err="1" smtClean="0">
                          <a:latin typeface="Calibri" panose="020F0502020204030204" pitchFamily="34" charset="0"/>
                        </a:rPr>
                        <a:t>Redis</a:t>
                      </a:r>
                      <a:r>
                        <a:rPr lang="en-US" sz="2400" dirty="0" smtClean="0">
                          <a:latin typeface="Calibri" panose="020F0502020204030204" pitchFamily="34" charset="0"/>
                        </a:rPr>
                        <a:t>)</a:t>
                      </a:r>
                      <a:endParaRPr lang="en-US" sz="2400" dirty="0">
                        <a:latin typeface="Calibri" panose="020F0502020204030204" pitchFamily="34" charset="0"/>
                      </a:endParaRPr>
                    </a:p>
                  </a:txBody>
                  <a:tcPr/>
                </a:tc>
                <a:extLst>
                  <a:ext uri="{0D108BD9-81ED-4DB2-BD59-A6C34878D82A}">
                    <a16:rowId xmlns:a16="http://schemas.microsoft.com/office/drawing/2014/main" val="284536799"/>
                  </a:ext>
                </a:extLst>
              </a:tr>
              <a:tr h="525597">
                <a:tc>
                  <a:txBody>
                    <a:bodyPr/>
                    <a:lstStyle/>
                    <a:p>
                      <a:pPr algn="ctr"/>
                      <a:r>
                        <a:rPr lang="en-US" sz="2400" dirty="0" err="1" smtClean="0">
                          <a:latin typeface="Calibri" panose="020F0502020204030204" pitchFamily="34" charset="0"/>
                        </a:rPr>
                        <a:t>restify</a:t>
                      </a:r>
                      <a:endParaRPr lang="en-US" sz="2400" dirty="0">
                        <a:latin typeface="Calibri" panose="020F0502020204030204" pitchFamily="34" charset="0"/>
                      </a:endParaRPr>
                    </a:p>
                  </a:txBody>
                  <a:tcPr/>
                </a:tc>
                <a:tc>
                  <a:txBody>
                    <a:bodyPr/>
                    <a:lstStyle/>
                    <a:p>
                      <a:pPr algn="ctr"/>
                      <a:r>
                        <a:rPr lang="en-US" sz="2400" i="1" dirty="0" smtClean="0">
                          <a:latin typeface="Calibri" panose="020F0502020204030204" pitchFamily="34" charset="0"/>
                        </a:rPr>
                        <a:t>RST</a:t>
                      </a:r>
                      <a:endParaRPr lang="en-US" sz="2400" i="1"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5.5K</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232K</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Help building RESTful APIs</a:t>
                      </a:r>
                      <a:endParaRPr lang="en-US" sz="2400" dirty="0">
                        <a:latin typeface="Calibri" panose="020F0502020204030204" pitchFamily="34" charset="0"/>
                      </a:endParaRPr>
                    </a:p>
                  </a:txBody>
                  <a:tcPr/>
                </a:tc>
                <a:extLst>
                  <a:ext uri="{0D108BD9-81ED-4DB2-BD59-A6C34878D82A}">
                    <a16:rowId xmlns:a16="http://schemas.microsoft.com/office/drawing/2014/main" val="1548187058"/>
                  </a:ext>
                </a:extLst>
              </a:tr>
              <a:tr h="525597">
                <a:tc>
                  <a:txBody>
                    <a:bodyPr/>
                    <a:lstStyle/>
                    <a:p>
                      <a:pPr algn="ctr"/>
                      <a:r>
                        <a:rPr lang="en-US" sz="2400" dirty="0" smtClean="0">
                          <a:latin typeface="Calibri" panose="020F0502020204030204" pitchFamily="34" charset="0"/>
                        </a:rPr>
                        <a:t>…</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a:t>
                      </a:r>
                      <a:endParaRPr lang="en-US" sz="2400" dirty="0">
                        <a:latin typeface="Calibri" panose="020F0502020204030204" pitchFamily="34" charset="0"/>
                      </a:endParaRPr>
                    </a:p>
                  </a:txBody>
                  <a:tcPr/>
                </a:tc>
                <a:extLst>
                  <a:ext uri="{0D108BD9-81ED-4DB2-BD59-A6C34878D82A}">
                    <a16:rowId xmlns:a16="http://schemas.microsoft.com/office/drawing/2014/main" val="698187308"/>
                  </a:ext>
                </a:extLst>
              </a:tr>
            </a:tbl>
          </a:graphicData>
        </a:graphic>
      </p:graphicFrame>
    </p:spTree>
    <p:extLst>
      <p:ext uri="{BB962C8B-B14F-4D97-AF65-F5344CB8AC3E}">
        <p14:creationId xmlns:p14="http://schemas.microsoft.com/office/powerpoint/2010/main" val="30562332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9132" y="2129840"/>
            <a:ext cx="8557768" cy="2395268"/>
          </a:xfrm>
        </p:spPr>
        <p:txBody>
          <a:bodyPr/>
          <a:lstStyle/>
          <a:p>
            <a:pPr marL="742950" indent="-742950">
              <a:lnSpc>
                <a:spcPct val="150000"/>
              </a:lnSpc>
              <a:buFont typeface="+mj-lt"/>
              <a:buAutoNum type="arabicPeriod"/>
            </a:pPr>
            <a:r>
              <a:rPr lang="en-US" sz="4400" dirty="0" smtClean="0"/>
              <a:t>Concurrency bug study</a:t>
            </a:r>
          </a:p>
          <a:p>
            <a:pPr marL="742950" indent="-742950">
              <a:lnSpc>
                <a:spcPct val="150000"/>
              </a:lnSpc>
              <a:buFont typeface="+mj-lt"/>
              <a:buAutoNum type="arabicPeriod"/>
            </a:pPr>
            <a:r>
              <a:rPr lang="en-US" sz="4400" dirty="0" smtClean="0"/>
              <a:t>Node.fz</a:t>
            </a:r>
            <a:endParaRPr lang="en-US" sz="4400" dirty="0"/>
          </a:p>
        </p:txBody>
      </p:sp>
      <p:sp>
        <p:nvSpPr>
          <p:cNvPr id="3" name="Title 2"/>
          <p:cNvSpPr>
            <a:spLocks noGrp="1"/>
          </p:cNvSpPr>
          <p:nvPr>
            <p:ph type="title"/>
          </p:nvPr>
        </p:nvSpPr>
        <p:spPr/>
        <p:txBody>
          <a:bodyPr/>
          <a:lstStyle/>
          <a:p>
            <a:r>
              <a:rPr lang="en-US" dirty="0" smtClean="0"/>
              <a:t>Two Main Contributions</a:t>
            </a:r>
            <a:endParaRPr lang="en-US" dirty="0"/>
          </a:p>
        </p:txBody>
      </p:sp>
    </p:spTree>
    <p:extLst>
      <p:ext uri="{BB962C8B-B14F-4D97-AF65-F5344CB8AC3E}">
        <p14:creationId xmlns:p14="http://schemas.microsoft.com/office/powerpoint/2010/main" val="165548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59944" y="914400"/>
          <a:ext cx="9015820" cy="5588069"/>
        </p:xfrm>
        <a:graphic>
          <a:graphicData uri="http://schemas.openxmlformats.org/drawingml/2006/table">
            <a:tbl>
              <a:tblPr firstRow="1" bandRow="1">
                <a:tableStyleId>{5C22544A-7EE6-4342-B048-85BDC9FD1C3A}</a:tableStyleId>
              </a:tblPr>
              <a:tblGrid>
                <a:gridCol w="924433">
                  <a:extLst>
                    <a:ext uri="{9D8B030D-6E8A-4147-A177-3AD203B41FA5}">
                      <a16:colId xmlns:a16="http://schemas.microsoft.com/office/drawing/2014/main" val="3500549947"/>
                    </a:ext>
                  </a:extLst>
                </a:gridCol>
                <a:gridCol w="968121">
                  <a:extLst>
                    <a:ext uri="{9D8B030D-6E8A-4147-A177-3AD203B41FA5}">
                      <a16:colId xmlns:a16="http://schemas.microsoft.com/office/drawing/2014/main" val="1283395770"/>
                    </a:ext>
                  </a:extLst>
                </a:gridCol>
                <a:gridCol w="1977453">
                  <a:extLst>
                    <a:ext uri="{9D8B030D-6E8A-4147-A177-3AD203B41FA5}">
                      <a16:colId xmlns:a16="http://schemas.microsoft.com/office/drawing/2014/main" val="4146462201"/>
                    </a:ext>
                  </a:extLst>
                </a:gridCol>
                <a:gridCol w="1609217">
                  <a:extLst>
                    <a:ext uri="{9D8B030D-6E8A-4147-A177-3AD203B41FA5}">
                      <a16:colId xmlns:a16="http://schemas.microsoft.com/office/drawing/2014/main" val="1329335053"/>
                    </a:ext>
                  </a:extLst>
                </a:gridCol>
                <a:gridCol w="1668272">
                  <a:extLst>
                    <a:ext uri="{9D8B030D-6E8A-4147-A177-3AD203B41FA5}">
                      <a16:colId xmlns:a16="http://schemas.microsoft.com/office/drawing/2014/main" val="3318947142"/>
                    </a:ext>
                  </a:extLst>
                </a:gridCol>
                <a:gridCol w="1868324">
                  <a:extLst>
                    <a:ext uri="{9D8B030D-6E8A-4147-A177-3AD203B41FA5}">
                      <a16:colId xmlns:a16="http://schemas.microsoft.com/office/drawing/2014/main" val="2045500890"/>
                    </a:ext>
                  </a:extLst>
                </a:gridCol>
              </a:tblGrid>
              <a:tr h="645459">
                <a:tc>
                  <a:txBody>
                    <a:bodyPr/>
                    <a:lstStyle/>
                    <a:p>
                      <a:pPr algn="ctr"/>
                      <a:r>
                        <a:rPr lang="en-US" sz="2400" dirty="0" smtClean="0">
                          <a:latin typeface="Calibri" panose="020F0502020204030204" pitchFamily="34" charset="0"/>
                        </a:rPr>
                        <a:t>Abbr.</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Type</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Racing Events</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Race on</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Impact</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Fix</a:t>
                      </a:r>
                      <a:endParaRPr lang="en-US" sz="2400" dirty="0">
                        <a:latin typeface="Calibri" panose="020F0502020204030204" pitchFamily="34" charset="0"/>
                      </a:endParaRPr>
                    </a:p>
                  </a:txBody>
                  <a:tcPr/>
                </a:tc>
                <a:extLst>
                  <a:ext uri="{0D108BD9-81ED-4DB2-BD59-A6C34878D82A}">
                    <a16:rowId xmlns:a16="http://schemas.microsoft.com/office/drawing/2014/main" val="347767170"/>
                  </a:ext>
                </a:extLst>
              </a:tr>
              <a:tr h="897082">
                <a:tc>
                  <a:txBody>
                    <a:bodyPr/>
                    <a:lstStyle/>
                    <a:p>
                      <a:pPr algn="ctr"/>
                      <a:r>
                        <a:rPr lang="en-US" sz="2400" i="1" dirty="0" smtClean="0">
                          <a:latin typeface="Calibri" panose="020F0502020204030204" pitchFamily="34" charset="0"/>
                        </a:rPr>
                        <a:t>CLF</a:t>
                      </a:r>
                      <a:endParaRPr lang="en-US" sz="2400" i="1"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AV</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FS-Call</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Variable</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Duplicate</a:t>
                      </a:r>
                      <a:endParaRPr lang="en-US" sz="2400" baseline="0" dirty="0" smtClean="0">
                        <a:latin typeface="Calibri" panose="020F0502020204030204" pitchFamily="34" charset="0"/>
                      </a:endParaRPr>
                    </a:p>
                    <a:p>
                      <a:pPr algn="ctr"/>
                      <a:r>
                        <a:rPr lang="en-US" sz="2400" baseline="0" dirty="0" smtClean="0">
                          <a:latin typeface="Calibri" panose="020F0502020204030204" pitchFamily="34" charset="0"/>
                        </a:rPr>
                        <a:t>file</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R/W in same </a:t>
                      </a:r>
                    </a:p>
                    <a:p>
                      <a:pPr algn="ctr"/>
                      <a:r>
                        <a:rPr lang="en-US" sz="2400" dirty="0" smtClean="0">
                          <a:latin typeface="Calibri" panose="020F0502020204030204" pitchFamily="34" charset="0"/>
                        </a:rPr>
                        <a:t>callback</a:t>
                      </a:r>
                      <a:endParaRPr lang="en-US" sz="2400" dirty="0">
                        <a:latin typeface="Calibri" panose="020F0502020204030204" pitchFamily="34" charset="0"/>
                      </a:endParaRPr>
                    </a:p>
                  </a:txBody>
                  <a:tcPr/>
                </a:tc>
                <a:extLst>
                  <a:ext uri="{0D108BD9-81ED-4DB2-BD59-A6C34878D82A}">
                    <a16:rowId xmlns:a16="http://schemas.microsoft.com/office/drawing/2014/main" val="3854365854"/>
                  </a:ext>
                </a:extLst>
              </a:tr>
              <a:tr h="897082">
                <a:tc>
                  <a:txBody>
                    <a:bodyPr/>
                    <a:lstStyle/>
                    <a:p>
                      <a:pPr algn="ctr"/>
                      <a:r>
                        <a:rPr lang="en-US" sz="2400" i="1" dirty="0" smtClean="0">
                          <a:latin typeface="Calibri" panose="020F0502020204030204" pitchFamily="34" charset="0"/>
                        </a:rPr>
                        <a:t>AKA</a:t>
                      </a:r>
                      <a:endParaRPr lang="en-US" sz="2400" i="1"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AV</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NW-Timer</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Variable</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Throws</a:t>
                      </a:r>
                    </a:p>
                    <a:p>
                      <a:pPr algn="ctr"/>
                      <a:r>
                        <a:rPr lang="en-US" sz="2400" dirty="0" smtClean="0">
                          <a:latin typeface="Calibri" panose="020F0502020204030204" pitchFamily="34" charset="0"/>
                        </a:rPr>
                        <a:t>error</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R/W in same</a:t>
                      </a:r>
                      <a:r>
                        <a:rPr lang="en-US" sz="2400" baseline="0" dirty="0" smtClean="0">
                          <a:latin typeface="Calibri" panose="020F0502020204030204" pitchFamily="34" charset="0"/>
                        </a:rPr>
                        <a:t> </a:t>
                      </a:r>
                    </a:p>
                    <a:p>
                      <a:pPr algn="ctr"/>
                      <a:r>
                        <a:rPr lang="en-US" sz="2400" baseline="0" dirty="0" smtClean="0">
                          <a:latin typeface="Calibri" panose="020F0502020204030204" pitchFamily="34" charset="0"/>
                        </a:rPr>
                        <a:t>callback</a:t>
                      </a:r>
                      <a:endParaRPr lang="en-US" sz="2400" dirty="0">
                        <a:latin typeface="Calibri" panose="020F0502020204030204" pitchFamily="34" charset="0"/>
                      </a:endParaRPr>
                    </a:p>
                  </a:txBody>
                  <a:tcPr/>
                </a:tc>
                <a:extLst>
                  <a:ext uri="{0D108BD9-81ED-4DB2-BD59-A6C34878D82A}">
                    <a16:rowId xmlns:a16="http://schemas.microsoft.com/office/drawing/2014/main" val="3868635695"/>
                  </a:ext>
                </a:extLst>
              </a:tr>
              <a:tr h="897082">
                <a:tc>
                  <a:txBody>
                    <a:bodyPr/>
                    <a:lstStyle/>
                    <a:p>
                      <a:pPr algn="ctr"/>
                      <a:r>
                        <a:rPr lang="en-US" sz="2400" i="1" dirty="0" smtClean="0">
                          <a:latin typeface="Calibri" panose="020F0502020204030204" pitchFamily="34" charset="0"/>
                        </a:rPr>
                        <a:t>MKD</a:t>
                      </a:r>
                      <a:endParaRPr lang="en-US" sz="2400" i="1"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AV</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FS-FS</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File</a:t>
                      </a:r>
                      <a:r>
                        <a:rPr lang="en-US" sz="2400" baseline="0" dirty="0" smtClean="0">
                          <a:latin typeface="Calibri" panose="020F0502020204030204" pitchFamily="34" charset="0"/>
                        </a:rPr>
                        <a:t> </a:t>
                      </a:r>
                      <a:r>
                        <a:rPr lang="en-US" sz="2400" dirty="0" smtClean="0">
                          <a:latin typeface="Calibri" panose="020F0502020204030204" pitchFamily="34" charset="0"/>
                        </a:rPr>
                        <a:t>system</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No </a:t>
                      </a:r>
                      <a:r>
                        <a:rPr lang="en-US" sz="2400" dirty="0" err="1" smtClean="0">
                          <a:latin typeface="Calibri" panose="020F0502020204030204" pitchFamily="34" charset="0"/>
                        </a:rPr>
                        <a:t>mkdir</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Check error</a:t>
                      </a:r>
                    </a:p>
                    <a:p>
                      <a:pPr algn="ctr"/>
                      <a:r>
                        <a:rPr lang="en-US" sz="2400" dirty="0" smtClean="0">
                          <a:latin typeface="Calibri" panose="020F0502020204030204" pitchFamily="34" charset="0"/>
                        </a:rPr>
                        <a:t>code</a:t>
                      </a:r>
                      <a:endParaRPr lang="en-US" sz="2400" dirty="0">
                        <a:latin typeface="Calibri" panose="020F0502020204030204" pitchFamily="34" charset="0"/>
                      </a:endParaRPr>
                    </a:p>
                  </a:txBody>
                  <a:tcPr/>
                </a:tc>
                <a:extLst>
                  <a:ext uri="{0D108BD9-81ED-4DB2-BD59-A6C34878D82A}">
                    <a16:rowId xmlns:a16="http://schemas.microsoft.com/office/drawing/2014/main" val="449647343"/>
                  </a:ext>
                </a:extLst>
              </a:tr>
              <a:tr h="897082">
                <a:tc>
                  <a:txBody>
                    <a:bodyPr/>
                    <a:lstStyle/>
                    <a:p>
                      <a:pPr algn="ctr"/>
                      <a:r>
                        <a:rPr lang="en-US" sz="2400" i="1" dirty="0" smtClean="0">
                          <a:latin typeface="Calibri" panose="020F0502020204030204" pitchFamily="34" charset="0"/>
                        </a:rPr>
                        <a:t>KUE</a:t>
                      </a:r>
                      <a:endParaRPr lang="en-US" sz="2400" i="1"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OV</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NW-NW</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Database</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Job</a:t>
                      </a:r>
                      <a:r>
                        <a:rPr lang="en-US" sz="2400" baseline="0" dirty="0" smtClean="0">
                          <a:latin typeface="Calibri" panose="020F0502020204030204" pitchFamily="34" charset="0"/>
                        </a:rPr>
                        <a:t> repeats</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Order</a:t>
                      </a:r>
                      <a:r>
                        <a:rPr lang="en-US" sz="2400" baseline="0" dirty="0" smtClean="0">
                          <a:latin typeface="Calibri" panose="020F0502020204030204" pitchFamily="34" charset="0"/>
                        </a:rPr>
                        <a:t> </a:t>
                      </a:r>
                      <a:r>
                        <a:rPr lang="en-US" sz="2400" baseline="0" dirty="0" err="1" smtClean="0">
                          <a:latin typeface="Calibri" panose="020F0502020204030204" pitchFamily="34" charset="0"/>
                        </a:rPr>
                        <a:t>async</a:t>
                      </a:r>
                      <a:endParaRPr lang="en-US" sz="2400" baseline="0" dirty="0" smtClean="0">
                        <a:latin typeface="Calibri" panose="020F0502020204030204" pitchFamily="34" charset="0"/>
                      </a:endParaRPr>
                    </a:p>
                    <a:p>
                      <a:pPr algn="ctr"/>
                      <a:r>
                        <a:rPr lang="en-US" sz="2400" baseline="0" dirty="0" smtClean="0">
                          <a:latin typeface="Calibri" panose="020F0502020204030204" pitchFamily="34" charset="0"/>
                        </a:rPr>
                        <a:t>calls</a:t>
                      </a:r>
                      <a:endParaRPr lang="en-US" sz="2400" dirty="0">
                        <a:latin typeface="Calibri" panose="020F0502020204030204" pitchFamily="34" charset="0"/>
                      </a:endParaRPr>
                    </a:p>
                  </a:txBody>
                  <a:tcPr/>
                </a:tc>
                <a:extLst>
                  <a:ext uri="{0D108BD9-81ED-4DB2-BD59-A6C34878D82A}">
                    <a16:rowId xmlns:a16="http://schemas.microsoft.com/office/drawing/2014/main" val="284536799"/>
                  </a:ext>
                </a:extLst>
              </a:tr>
              <a:tr h="897082">
                <a:tc>
                  <a:txBody>
                    <a:bodyPr/>
                    <a:lstStyle/>
                    <a:p>
                      <a:pPr algn="ctr"/>
                      <a:r>
                        <a:rPr lang="en-US" sz="2400" i="1" dirty="0" smtClean="0">
                          <a:latin typeface="Calibri" panose="020F0502020204030204" pitchFamily="34" charset="0"/>
                        </a:rPr>
                        <a:t>RST</a:t>
                      </a:r>
                      <a:endParaRPr lang="en-US" sz="2400" i="1"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(C)OV</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FS-X</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Array</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Incomplete</a:t>
                      </a:r>
                    </a:p>
                    <a:p>
                      <a:pPr algn="ctr"/>
                      <a:r>
                        <a:rPr lang="en-US" sz="2400" baseline="0" dirty="0" smtClean="0">
                          <a:latin typeface="Calibri" panose="020F0502020204030204" pitchFamily="34" charset="0"/>
                        </a:rPr>
                        <a:t>response</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Use an</a:t>
                      </a:r>
                    </a:p>
                    <a:p>
                      <a:pPr algn="ctr"/>
                      <a:r>
                        <a:rPr lang="en-US" sz="2400" dirty="0" err="1" smtClean="0">
                          <a:latin typeface="Calibri" panose="020F0502020204030204" pitchFamily="34" charset="0"/>
                        </a:rPr>
                        <a:t>async</a:t>
                      </a:r>
                      <a:r>
                        <a:rPr lang="en-US" sz="2400" dirty="0" smtClean="0">
                          <a:latin typeface="Calibri" panose="020F0502020204030204" pitchFamily="34" charset="0"/>
                        </a:rPr>
                        <a:t> barrier</a:t>
                      </a:r>
                      <a:endParaRPr lang="en-US" sz="2400" dirty="0">
                        <a:latin typeface="Calibri" panose="020F0502020204030204" pitchFamily="34" charset="0"/>
                      </a:endParaRPr>
                    </a:p>
                  </a:txBody>
                  <a:tcPr/>
                </a:tc>
                <a:extLst>
                  <a:ext uri="{0D108BD9-81ED-4DB2-BD59-A6C34878D82A}">
                    <a16:rowId xmlns:a16="http://schemas.microsoft.com/office/drawing/2014/main" val="1548187058"/>
                  </a:ext>
                </a:extLst>
              </a:tr>
              <a:tr h="391390">
                <a:tc>
                  <a:txBody>
                    <a:bodyPr/>
                    <a:lstStyle/>
                    <a:p>
                      <a:pPr algn="ctr"/>
                      <a:r>
                        <a:rPr lang="en-US" sz="2400" dirty="0" smtClean="0">
                          <a:latin typeface="Calibri" panose="020F0502020204030204" pitchFamily="34" charset="0"/>
                        </a:rPr>
                        <a:t>…</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a:t>
                      </a:r>
                      <a:endParaRPr lang="en-US" sz="2400" dirty="0">
                        <a:latin typeface="Calibri" panose="020F0502020204030204" pitchFamily="34" charset="0"/>
                      </a:endParaRPr>
                    </a:p>
                  </a:txBody>
                  <a:tcPr/>
                </a:tc>
                <a:tc>
                  <a:txBody>
                    <a:bodyPr/>
                    <a:lstStyle/>
                    <a:p>
                      <a:pPr algn="ctr"/>
                      <a:r>
                        <a:rPr lang="en-US" sz="2400" dirty="0" smtClean="0">
                          <a:latin typeface="Calibri" panose="020F0502020204030204" pitchFamily="34" charset="0"/>
                        </a:rPr>
                        <a:t>…</a:t>
                      </a:r>
                      <a:endParaRPr lang="en-US" sz="2400" dirty="0">
                        <a:latin typeface="Calibri" panose="020F0502020204030204" pitchFamily="34" charset="0"/>
                      </a:endParaRPr>
                    </a:p>
                  </a:txBody>
                  <a:tcPr/>
                </a:tc>
                <a:extLst>
                  <a:ext uri="{0D108BD9-81ED-4DB2-BD59-A6C34878D82A}">
                    <a16:rowId xmlns:a16="http://schemas.microsoft.com/office/drawing/2014/main" val="698187308"/>
                  </a:ext>
                </a:extLst>
              </a:tr>
            </a:tbl>
          </a:graphicData>
        </a:graphic>
      </p:graphicFrame>
      <p:sp>
        <p:nvSpPr>
          <p:cNvPr id="5" name="Title 2"/>
          <p:cNvSpPr>
            <a:spLocks noGrp="1"/>
          </p:cNvSpPr>
          <p:nvPr>
            <p:ph type="title"/>
          </p:nvPr>
        </p:nvSpPr>
        <p:spPr>
          <a:xfrm>
            <a:off x="1100138" y="128588"/>
            <a:ext cx="8043862" cy="638175"/>
          </a:xfrm>
        </p:spPr>
        <p:txBody>
          <a:bodyPr/>
          <a:lstStyle/>
          <a:p>
            <a:r>
              <a:rPr lang="en-US" dirty="0" smtClean="0"/>
              <a:t>Selected Findings from </a:t>
            </a:r>
            <a:r>
              <a:rPr lang="en-US" smtClean="0"/>
              <a:t>Bug Study</a:t>
            </a:r>
            <a:endParaRPr lang="en-US" dirty="0"/>
          </a:p>
        </p:txBody>
      </p:sp>
    </p:spTree>
    <p:extLst>
      <p:ext uri="{BB962C8B-B14F-4D97-AF65-F5344CB8AC3E}">
        <p14:creationId xmlns:p14="http://schemas.microsoft.com/office/powerpoint/2010/main" val="1438386352"/>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“Commutative” Ordering Violations</a:t>
            </a:r>
            <a:endParaRPr lang="en-US" dirty="0"/>
          </a:p>
        </p:txBody>
      </p:sp>
      <p:sp>
        <p:nvSpPr>
          <p:cNvPr id="4" name="Oval 3"/>
          <p:cNvSpPr/>
          <p:nvPr/>
        </p:nvSpPr>
        <p:spPr bwMode="auto">
          <a:xfrm>
            <a:off x="217428" y="2735872"/>
            <a:ext cx="457200" cy="459114"/>
          </a:xfrm>
          <a:prstGeom prst="ellipse">
            <a:avLst/>
          </a:prstGeom>
          <a:solidFill>
            <a:schemeClr val="accent1"/>
          </a:solidFill>
          <a:ln w="508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Oval 4"/>
          <p:cNvSpPr/>
          <p:nvPr/>
        </p:nvSpPr>
        <p:spPr bwMode="auto">
          <a:xfrm>
            <a:off x="840482" y="2735872"/>
            <a:ext cx="457200" cy="459114"/>
          </a:xfrm>
          <a:prstGeom prst="ellipse">
            <a:avLst/>
          </a:prstGeom>
          <a:solidFill>
            <a:schemeClr val="accent1"/>
          </a:solidFill>
          <a:ln w="508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Oval 6"/>
          <p:cNvSpPr/>
          <p:nvPr/>
        </p:nvSpPr>
        <p:spPr bwMode="auto">
          <a:xfrm>
            <a:off x="1129008" y="1881235"/>
            <a:ext cx="457200" cy="459114"/>
          </a:xfrm>
          <a:prstGeom prst="ellipse">
            <a:avLst/>
          </a:prstGeom>
          <a:solidFill>
            <a:schemeClr val="accent3"/>
          </a:solidFill>
          <a:ln w="50800"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9" name="Straight Arrow Connector 8"/>
          <p:cNvCxnSpPr>
            <a:stCxn id="7" idx="3"/>
            <a:endCxn id="4" idx="0"/>
          </p:cNvCxnSpPr>
          <p:nvPr/>
        </p:nvCxnSpPr>
        <p:spPr bwMode="auto">
          <a:xfrm flipH="1">
            <a:off x="446028" y="2273113"/>
            <a:ext cx="749935" cy="462759"/>
          </a:xfrm>
          <a:prstGeom prst="straightConnector1">
            <a:avLst/>
          </a:prstGeom>
          <a:noFill/>
          <a:ln w="38100" cap="flat" cmpd="sng" algn="ctr">
            <a:solidFill>
              <a:schemeClr val="tx1"/>
            </a:solidFill>
            <a:prstDash val="solid"/>
            <a:round/>
            <a:headEnd type="none" w="med" len="med"/>
            <a:tailEnd type="triangle"/>
          </a:ln>
          <a:effectLst/>
        </p:spPr>
      </p:cxnSp>
      <p:cxnSp>
        <p:nvCxnSpPr>
          <p:cNvPr id="10" name="Straight Arrow Connector 9"/>
          <p:cNvCxnSpPr>
            <a:stCxn id="7" idx="4"/>
            <a:endCxn id="5" idx="0"/>
          </p:cNvCxnSpPr>
          <p:nvPr/>
        </p:nvCxnSpPr>
        <p:spPr bwMode="auto">
          <a:xfrm flipH="1">
            <a:off x="1069082" y="2340349"/>
            <a:ext cx="288526" cy="395523"/>
          </a:xfrm>
          <a:prstGeom prst="straightConnector1">
            <a:avLst/>
          </a:prstGeom>
          <a:noFill/>
          <a:ln w="38100" cap="flat" cmpd="sng" algn="ctr">
            <a:solidFill>
              <a:schemeClr val="tx1"/>
            </a:solidFill>
            <a:prstDash val="solid"/>
            <a:round/>
            <a:headEnd type="none" w="med" len="med"/>
            <a:tailEnd type="triangle"/>
          </a:ln>
          <a:effectLst/>
        </p:spPr>
      </p:cxnSp>
      <p:sp>
        <p:nvSpPr>
          <p:cNvPr id="11" name="TextBox 10"/>
          <p:cNvSpPr txBox="1"/>
          <p:nvPr/>
        </p:nvSpPr>
        <p:spPr>
          <a:xfrm>
            <a:off x="1644885" y="2775485"/>
            <a:ext cx="367408" cy="445635"/>
          </a:xfrm>
          <a:prstGeom prst="rect">
            <a:avLst/>
          </a:prstGeom>
          <a:noFill/>
        </p:spPr>
        <p:txBody>
          <a:bodyPr wrap="none" rtlCol="0">
            <a:spAutoFit/>
          </a:bodyPr>
          <a:lstStyle/>
          <a:p>
            <a:r>
              <a:rPr lang="en-US" sz="2800" b="1" dirty="0" smtClean="0">
                <a:solidFill>
                  <a:schemeClr val="bg1"/>
                </a:solidFill>
                <a:latin typeface="Calibri" panose="020F0502020204030204" pitchFamily="34" charset="0"/>
              </a:rPr>
              <a:t>2</a:t>
            </a:r>
          </a:p>
        </p:txBody>
      </p:sp>
      <p:sp>
        <p:nvSpPr>
          <p:cNvPr id="15" name="Oval 14"/>
          <p:cNvSpPr/>
          <p:nvPr/>
        </p:nvSpPr>
        <p:spPr bwMode="auto">
          <a:xfrm>
            <a:off x="1469446" y="2731548"/>
            <a:ext cx="457200" cy="459114"/>
          </a:xfrm>
          <a:prstGeom prst="ellipse">
            <a:avLst/>
          </a:prstGeom>
          <a:solidFill>
            <a:schemeClr val="accent1"/>
          </a:solidFill>
          <a:ln w="508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6" name="Straight Arrow Connector 15"/>
          <p:cNvCxnSpPr>
            <a:stCxn id="7" idx="4"/>
            <a:endCxn id="15" idx="0"/>
          </p:cNvCxnSpPr>
          <p:nvPr/>
        </p:nvCxnSpPr>
        <p:spPr bwMode="auto">
          <a:xfrm>
            <a:off x="1357608" y="2340349"/>
            <a:ext cx="340438" cy="391199"/>
          </a:xfrm>
          <a:prstGeom prst="straightConnector1">
            <a:avLst/>
          </a:prstGeom>
          <a:noFill/>
          <a:ln w="38100" cap="flat" cmpd="sng" algn="ctr">
            <a:solidFill>
              <a:schemeClr val="tx1"/>
            </a:solidFill>
            <a:prstDash val="solid"/>
            <a:round/>
            <a:headEnd type="none" w="med" len="med"/>
            <a:tailEnd type="triangle"/>
          </a:ln>
          <a:effectLst/>
        </p:spPr>
      </p:cxnSp>
      <p:sp>
        <p:nvSpPr>
          <p:cNvPr id="19" name="Oval 18"/>
          <p:cNvSpPr/>
          <p:nvPr/>
        </p:nvSpPr>
        <p:spPr bwMode="auto">
          <a:xfrm>
            <a:off x="2178320" y="2731548"/>
            <a:ext cx="457200" cy="459114"/>
          </a:xfrm>
          <a:prstGeom prst="ellipse">
            <a:avLst/>
          </a:prstGeom>
          <a:solidFill>
            <a:schemeClr val="accent1"/>
          </a:solidFill>
          <a:ln w="508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 name="Straight Arrow Connector 19"/>
          <p:cNvCxnSpPr>
            <a:stCxn id="7" idx="5"/>
            <a:endCxn id="19" idx="0"/>
          </p:cNvCxnSpPr>
          <p:nvPr/>
        </p:nvCxnSpPr>
        <p:spPr bwMode="auto">
          <a:xfrm>
            <a:off x="1519253" y="2273113"/>
            <a:ext cx="887667" cy="458435"/>
          </a:xfrm>
          <a:prstGeom prst="straightConnector1">
            <a:avLst/>
          </a:prstGeom>
          <a:noFill/>
          <a:ln w="38100" cap="flat" cmpd="sng" algn="ctr">
            <a:solidFill>
              <a:schemeClr val="tx1"/>
            </a:solidFill>
            <a:prstDash val="solid"/>
            <a:round/>
            <a:headEnd type="none" w="med" len="med"/>
            <a:tailEnd type="triangle"/>
          </a:ln>
          <a:effectLst/>
        </p:spPr>
      </p:cxnSp>
      <p:cxnSp>
        <p:nvCxnSpPr>
          <p:cNvPr id="23" name="Straight Arrow Connector 22"/>
          <p:cNvCxnSpPr>
            <a:stCxn id="4" idx="4"/>
            <a:endCxn id="34" idx="0"/>
          </p:cNvCxnSpPr>
          <p:nvPr/>
        </p:nvCxnSpPr>
        <p:spPr bwMode="auto">
          <a:xfrm>
            <a:off x="446028" y="3194986"/>
            <a:ext cx="911580" cy="625080"/>
          </a:xfrm>
          <a:prstGeom prst="straightConnector1">
            <a:avLst/>
          </a:prstGeom>
          <a:noFill/>
          <a:ln w="38100" cap="flat" cmpd="sng" algn="ctr">
            <a:solidFill>
              <a:schemeClr val="tx1"/>
            </a:solidFill>
            <a:prstDash val="solid"/>
            <a:round/>
            <a:headEnd type="none" w="med" len="med"/>
            <a:tailEnd type="triangle"/>
          </a:ln>
          <a:effectLst/>
        </p:spPr>
      </p:cxnSp>
      <p:cxnSp>
        <p:nvCxnSpPr>
          <p:cNvPr id="24" name="Straight Arrow Connector 23"/>
          <p:cNvCxnSpPr>
            <a:stCxn id="5" idx="4"/>
            <a:endCxn id="34" idx="0"/>
          </p:cNvCxnSpPr>
          <p:nvPr/>
        </p:nvCxnSpPr>
        <p:spPr bwMode="auto">
          <a:xfrm>
            <a:off x="1069082" y="3194986"/>
            <a:ext cx="288526" cy="625080"/>
          </a:xfrm>
          <a:prstGeom prst="straightConnector1">
            <a:avLst/>
          </a:prstGeom>
          <a:noFill/>
          <a:ln w="38100" cap="flat" cmpd="sng" algn="ctr">
            <a:solidFill>
              <a:schemeClr val="tx1"/>
            </a:solidFill>
            <a:prstDash val="solid"/>
            <a:round/>
            <a:headEnd type="none" w="med" len="med"/>
            <a:tailEnd type="triangle"/>
          </a:ln>
          <a:effectLst/>
        </p:spPr>
      </p:cxnSp>
      <p:cxnSp>
        <p:nvCxnSpPr>
          <p:cNvPr id="25" name="Straight Arrow Connector 24"/>
          <p:cNvCxnSpPr>
            <a:stCxn id="15" idx="4"/>
            <a:endCxn id="34" idx="0"/>
          </p:cNvCxnSpPr>
          <p:nvPr/>
        </p:nvCxnSpPr>
        <p:spPr bwMode="auto">
          <a:xfrm flipH="1">
            <a:off x="1357608" y="3190662"/>
            <a:ext cx="340438" cy="629404"/>
          </a:xfrm>
          <a:prstGeom prst="straightConnector1">
            <a:avLst/>
          </a:prstGeom>
          <a:noFill/>
          <a:ln w="38100" cap="flat" cmpd="sng" algn="ctr">
            <a:solidFill>
              <a:schemeClr val="tx1"/>
            </a:solidFill>
            <a:prstDash val="solid"/>
            <a:round/>
            <a:headEnd type="none" w="med" len="med"/>
            <a:tailEnd type="triangle"/>
          </a:ln>
          <a:effectLst/>
        </p:spPr>
      </p:cxnSp>
      <p:cxnSp>
        <p:nvCxnSpPr>
          <p:cNvPr id="26" name="Straight Arrow Connector 25"/>
          <p:cNvCxnSpPr>
            <a:stCxn id="19" idx="4"/>
            <a:endCxn id="34" idx="0"/>
          </p:cNvCxnSpPr>
          <p:nvPr/>
        </p:nvCxnSpPr>
        <p:spPr bwMode="auto">
          <a:xfrm flipH="1">
            <a:off x="1357608" y="3190662"/>
            <a:ext cx="1049312" cy="629404"/>
          </a:xfrm>
          <a:prstGeom prst="straightConnector1">
            <a:avLst/>
          </a:prstGeom>
          <a:noFill/>
          <a:ln w="38100" cap="flat" cmpd="sng" algn="ctr">
            <a:solidFill>
              <a:schemeClr val="tx1"/>
            </a:solidFill>
            <a:prstDash val="solid"/>
            <a:round/>
            <a:headEnd type="none" w="med" len="med"/>
            <a:tailEnd type="triangle"/>
          </a:ln>
          <a:effectLst/>
        </p:spPr>
      </p:cxnSp>
      <p:sp>
        <p:nvSpPr>
          <p:cNvPr id="34" name="Oval 33"/>
          <p:cNvSpPr/>
          <p:nvPr/>
        </p:nvSpPr>
        <p:spPr bwMode="auto">
          <a:xfrm>
            <a:off x="1129008" y="3820066"/>
            <a:ext cx="457200" cy="459114"/>
          </a:xfrm>
          <a:prstGeom prst="ellipse">
            <a:avLst/>
          </a:prstGeom>
          <a:solidFill>
            <a:schemeClr val="accent3"/>
          </a:solidFill>
          <a:ln w="50800"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55" name="TextBox 54"/>
          <p:cNvSpPr txBox="1"/>
          <p:nvPr/>
        </p:nvSpPr>
        <p:spPr>
          <a:xfrm>
            <a:off x="737887" y="1071069"/>
            <a:ext cx="1239442" cy="647550"/>
          </a:xfrm>
          <a:prstGeom prst="rect">
            <a:avLst/>
          </a:prstGeom>
          <a:noFill/>
        </p:spPr>
        <p:txBody>
          <a:bodyPr wrap="none" rtlCol="0">
            <a:spAutoFit/>
          </a:bodyPr>
          <a:lstStyle/>
          <a:p>
            <a:r>
              <a:rPr lang="en-US" sz="4400" dirty="0" smtClean="0">
                <a:latin typeface="Calibri" panose="020F0502020204030204" pitchFamily="34" charset="0"/>
              </a:rPr>
              <a:t>Goal</a:t>
            </a:r>
          </a:p>
        </p:txBody>
      </p:sp>
      <p:sp>
        <p:nvSpPr>
          <p:cNvPr id="56" name="TextBox 55"/>
          <p:cNvSpPr txBox="1"/>
          <p:nvPr/>
        </p:nvSpPr>
        <p:spPr>
          <a:xfrm>
            <a:off x="3709687" y="1071069"/>
            <a:ext cx="1361270" cy="647550"/>
          </a:xfrm>
          <a:prstGeom prst="rect">
            <a:avLst/>
          </a:prstGeom>
          <a:noFill/>
        </p:spPr>
        <p:txBody>
          <a:bodyPr wrap="none" rtlCol="0">
            <a:spAutoFit/>
          </a:bodyPr>
          <a:lstStyle/>
          <a:p>
            <a:r>
              <a:rPr lang="en-US" sz="4400" dirty="0" smtClean="0">
                <a:latin typeface="Calibri" panose="020F0502020204030204" pitchFamily="34" charset="0"/>
              </a:rPr>
              <a:t>Code</a:t>
            </a:r>
          </a:p>
        </p:txBody>
      </p:sp>
      <p:sp>
        <p:nvSpPr>
          <p:cNvPr id="57" name="TextBox 56"/>
          <p:cNvSpPr txBox="1"/>
          <p:nvPr/>
        </p:nvSpPr>
        <p:spPr>
          <a:xfrm>
            <a:off x="7146215" y="1071069"/>
            <a:ext cx="1598194" cy="647550"/>
          </a:xfrm>
          <a:prstGeom prst="rect">
            <a:avLst/>
          </a:prstGeom>
          <a:noFill/>
        </p:spPr>
        <p:txBody>
          <a:bodyPr wrap="none" rtlCol="0">
            <a:spAutoFit/>
          </a:bodyPr>
          <a:lstStyle/>
          <a:p>
            <a:r>
              <a:rPr lang="en-US" sz="4400" dirty="0" smtClean="0">
                <a:latin typeface="Calibri" panose="020F0502020204030204" pitchFamily="34" charset="0"/>
              </a:rPr>
              <a:t>Result</a:t>
            </a:r>
          </a:p>
        </p:txBody>
      </p:sp>
      <p:sp>
        <p:nvSpPr>
          <p:cNvPr id="62" name="Oval 61"/>
          <p:cNvSpPr/>
          <p:nvPr/>
        </p:nvSpPr>
        <p:spPr bwMode="auto">
          <a:xfrm>
            <a:off x="7621034" y="2022925"/>
            <a:ext cx="457200" cy="459114"/>
          </a:xfrm>
          <a:prstGeom prst="ellipse">
            <a:avLst/>
          </a:prstGeom>
          <a:solidFill>
            <a:schemeClr val="accent3"/>
          </a:solidFill>
          <a:ln w="50800"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63" name="Straight Arrow Connector 62"/>
          <p:cNvCxnSpPr>
            <a:stCxn id="62" idx="3"/>
            <a:endCxn id="82" idx="0"/>
          </p:cNvCxnSpPr>
          <p:nvPr/>
        </p:nvCxnSpPr>
        <p:spPr bwMode="auto">
          <a:xfrm flipH="1">
            <a:off x="6924638" y="2414803"/>
            <a:ext cx="763351" cy="321069"/>
          </a:xfrm>
          <a:prstGeom prst="straightConnector1">
            <a:avLst/>
          </a:prstGeom>
          <a:noFill/>
          <a:ln w="38100" cap="flat" cmpd="sng" algn="ctr">
            <a:solidFill>
              <a:schemeClr val="tx1"/>
            </a:solidFill>
            <a:prstDash val="solid"/>
            <a:round/>
            <a:headEnd type="none" w="med" len="med"/>
            <a:tailEnd type="triangle"/>
          </a:ln>
          <a:effectLst/>
        </p:spPr>
      </p:cxnSp>
      <p:cxnSp>
        <p:nvCxnSpPr>
          <p:cNvPr id="64" name="Straight Arrow Connector 63"/>
          <p:cNvCxnSpPr>
            <a:stCxn id="62" idx="4"/>
            <a:endCxn id="83" idx="0"/>
          </p:cNvCxnSpPr>
          <p:nvPr/>
        </p:nvCxnSpPr>
        <p:spPr bwMode="auto">
          <a:xfrm flipH="1">
            <a:off x="7547692" y="2482039"/>
            <a:ext cx="301942" cy="253833"/>
          </a:xfrm>
          <a:prstGeom prst="straightConnector1">
            <a:avLst/>
          </a:prstGeom>
          <a:noFill/>
          <a:ln w="38100" cap="flat" cmpd="sng" algn="ctr">
            <a:solidFill>
              <a:schemeClr val="tx1"/>
            </a:solidFill>
            <a:prstDash val="solid"/>
            <a:round/>
            <a:headEnd type="none" w="med" len="med"/>
            <a:tailEnd type="triangle"/>
          </a:ln>
          <a:effectLst/>
        </p:spPr>
      </p:cxnSp>
      <p:sp>
        <p:nvSpPr>
          <p:cNvPr id="65" name="TextBox 64"/>
          <p:cNvSpPr txBox="1"/>
          <p:nvPr/>
        </p:nvSpPr>
        <p:spPr>
          <a:xfrm>
            <a:off x="8136911" y="2917175"/>
            <a:ext cx="367408" cy="445635"/>
          </a:xfrm>
          <a:prstGeom prst="rect">
            <a:avLst/>
          </a:prstGeom>
          <a:noFill/>
        </p:spPr>
        <p:txBody>
          <a:bodyPr wrap="none" rtlCol="0">
            <a:spAutoFit/>
          </a:bodyPr>
          <a:lstStyle/>
          <a:p>
            <a:r>
              <a:rPr lang="en-US" sz="2800" b="1" dirty="0" smtClean="0">
                <a:solidFill>
                  <a:schemeClr val="bg1"/>
                </a:solidFill>
                <a:latin typeface="Calibri" panose="020F0502020204030204" pitchFamily="34" charset="0"/>
              </a:rPr>
              <a:t>2</a:t>
            </a:r>
          </a:p>
        </p:txBody>
      </p:sp>
      <p:cxnSp>
        <p:nvCxnSpPr>
          <p:cNvPr id="67" name="Straight Arrow Connector 66"/>
          <p:cNvCxnSpPr>
            <a:stCxn id="62" idx="4"/>
            <a:endCxn id="89" idx="0"/>
          </p:cNvCxnSpPr>
          <p:nvPr/>
        </p:nvCxnSpPr>
        <p:spPr bwMode="auto">
          <a:xfrm>
            <a:off x="7849634" y="2482039"/>
            <a:ext cx="322728" cy="290117"/>
          </a:xfrm>
          <a:prstGeom prst="straightConnector1">
            <a:avLst/>
          </a:prstGeom>
          <a:noFill/>
          <a:ln w="38100" cap="flat" cmpd="sng" algn="ctr">
            <a:solidFill>
              <a:schemeClr val="tx1"/>
            </a:solidFill>
            <a:prstDash val="solid"/>
            <a:round/>
            <a:headEnd type="none" w="med" len="med"/>
            <a:tailEnd type="triangle"/>
          </a:ln>
          <a:effectLst/>
        </p:spPr>
      </p:cxnSp>
      <p:cxnSp>
        <p:nvCxnSpPr>
          <p:cNvPr id="69" name="Straight Arrow Connector 68"/>
          <p:cNvCxnSpPr>
            <a:stCxn id="62" idx="5"/>
            <a:endCxn id="90" idx="0"/>
          </p:cNvCxnSpPr>
          <p:nvPr/>
        </p:nvCxnSpPr>
        <p:spPr bwMode="auto">
          <a:xfrm>
            <a:off x="8011279" y="2414803"/>
            <a:ext cx="859425" cy="357353"/>
          </a:xfrm>
          <a:prstGeom prst="straightConnector1">
            <a:avLst/>
          </a:prstGeom>
          <a:noFill/>
          <a:ln w="38100" cap="flat" cmpd="sng" algn="ctr">
            <a:solidFill>
              <a:schemeClr val="tx1"/>
            </a:solidFill>
            <a:prstDash val="solid"/>
            <a:round/>
            <a:headEnd type="none" w="med" len="med"/>
            <a:tailEnd type="triangle"/>
          </a:ln>
          <a:effectLst/>
        </p:spPr>
      </p:cxnSp>
      <p:cxnSp>
        <p:nvCxnSpPr>
          <p:cNvPr id="73" name="Straight Arrow Connector 72"/>
          <p:cNvCxnSpPr>
            <a:stCxn id="90" idx="2"/>
            <a:endCxn id="74" idx="0"/>
          </p:cNvCxnSpPr>
          <p:nvPr/>
        </p:nvCxnSpPr>
        <p:spPr bwMode="auto">
          <a:xfrm flipH="1">
            <a:off x="7849634" y="3217791"/>
            <a:ext cx="1021070" cy="604401"/>
          </a:xfrm>
          <a:prstGeom prst="straightConnector1">
            <a:avLst/>
          </a:prstGeom>
          <a:noFill/>
          <a:ln w="38100" cap="flat" cmpd="sng" algn="ctr">
            <a:solidFill>
              <a:schemeClr val="tx1"/>
            </a:solidFill>
            <a:prstDash val="solid"/>
            <a:round/>
            <a:headEnd type="none" w="med" len="med"/>
            <a:tailEnd type="triangle"/>
          </a:ln>
          <a:effectLst/>
        </p:spPr>
      </p:cxnSp>
      <p:sp>
        <p:nvSpPr>
          <p:cNvPr id="74" name="Oval 73"/>
          <p:cNvSpPr/>
          <p:nvPr/>
        </p:nvSpPr>
        <p:spPr bwMode="auto">
          <a:xfrm>
            <a:off x="7621034" y="3822192"/>
            <a:ext cx="457200" cy="459114"/>
          </a:xfrm>
          <a:prstGeom prst="ellipse">
            <a:avLst/>
          </a:prstGeom>
          <a:solidFill>
            <a:schemeClr val="accent3"/>
          </a:solidFill>
          <a:ln w="50800"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77" name="TextBox 76"/>
          <p:cNvSpPr txBox="1"/>
          <p:nvPr/>
        </p:nvSpPr>
        <p:spPr>
          <a:xfrm>
            <a:off x="263718" y="2772156"/>
            <a:ext cx="294286" cy="445635"/>
          </a:xfrm>
          <a:prstGeom prst="rect">
            <a:avLst/>
          </a:prstGeom>
          <a:noFill/>
        </p:spPr>
        <p:txBody>
          <a:bodyPr wrap="square" rtlCol="0">
            <a:spAutoFit/>
          </a:bodyPr>
          <a:lstStyle/>
          <a:p>
            <a:r>
              <a:rPr lang="en-US" sz="2800" b="1" dirty="0" smtClean="0">
                <a:solidFill>
                  <a:schemeClr val="bg1"/>
                </a:solidFill>
                <a:latin typeface="Calibri" panose="020F0502020204030204" pitchFamily="34" charset="0"/>
              </a:rPr>
              <a:t>1</a:t>
            </a:r>
          </a:p>
        </p:txBody>
      </p:sp>
      <p:sp>
        <p:nvSpPr>
          <p:cNvPr id="78" name="TextBox 77"/>
          <p:cNvSpPr txBox="1"/>
          <p:nvPr/>
        </p:nvSpPr>
        <p:spPr>
          <a:xfrm>
            <a:off x="885666" y="2760754"/>
            <a:ext cx="294286" cy="445635"/>
          </a:xfrm>
          <a:prstGeom prst="rect">
            <a:avLst/>
          </a:prstGeom>
          <a:noFill/>
        </p:spPr>
        <p:txBody>
          <a:bodyPr wrap="square" rtlCol="0">
            <a:spAutoFit/>
          </a:bodyPr>
          <a:lstStyle/>
          <a:p>
            <a:r>
              <a:rPr lang="en-US" sz="2800" b="1" dirty="0" smtClean="0">
                <a:solidFill>
                  <a:schemeClr val="bg1"/>
                </a:solidFill>
                <a:latin typeface="Calibri" panose="020F0502020204030204" pitchFamily="34" charset="0"/>
              </a:rPr>
              <a:t>2</a:t>
            </a:r>
          </a:p>
        </p:txBody>
      </p:sp>
      <p:sp>
        <p:nvSpPr>
          <p:cNvPr id="80" name="TextBox 79"/>
          <p:cNvSpPr txBox="1"/>
          <p:nvPr/>
        </p:nvSpPr>
        <p:spPr>
          <a:xfrm>
            <a:off x="1546609" y="2772156"/>
            <a:ext cx="294286" cy="445635"/>
          </a:xfrm>
          <a:prstGeom prst="rect">
            <a:avLst/>
          </a:prstGeom>
          <a:noFill/>
        </p:spPr>
        <p:txBody>
          <a:bodyPr wrap="square" rtlCol="0">
            <a:spAutoFit/>
          </a:bodyPr>
          <a:lstStyle/>
          <a:p>
            <a:r>
              <a:rPr lang="en-US" sz="2800" b="1" dirty="0" smtClean="0">
                <a:solidFill>
                  <a:schemeClr val="bg1"/>
                </a:solidFill>
                <a:latin typeface="Calibri" panose="020F0502020204030204" pitchFamily="34" charset="0"/>
              </a:rPr>
              <a:t>3</a:t>
            </a:r>
          </a:p>
        </p:txBody>
      </p:sp>
      <p:sp>
        <p:nvSpPr>
          <p:cNvPr id="81" name="TextBox 80"/>
          <p:cNvSpPr txBox="1"/>
          <p:nvPr/>
        </p:nvSpPr>
        <p:spPr>
          <a:xfrm>
            <a:off x="2244951" y="2772156"/>
            <a:ext cx="294286" cy="445635"/>
          </a:xfrm>
          <a:prstGeom prst="rect">
            <a:avLst/>
          </a:prstGeom>
          <a:noFill/>
        </p:spPr>
        <p:txBody>
          <a:bodyPr wrap="square" rtlCol="0">
            <a:spAutoFit/>
          </a:bodyPr>
          <a:lstStyle/>
          <a:p>
            <a:r>
              <a:rPr lang="en-US" sz="2800" b="1" dirty="0" smtClean="0">
                <a:solidFill>
                  <a:schemeClr val="bg1"/>
                </a:solidFill>
                <a:latin typeface="Calibri" panose="020F0502020204030204" pitchFamily="34" charset="0"/>
              </a:rPr>
              <a:t>4</a:t>
            </a:r>
          </a:p>
        </p:txBody>
      </p:sp>
      <p:sp>
        <p:nvSpPr>
          <p:cNvPr id="82" name="Oval 81"/>
          <p:cNvSpPr/>
          <p:nvPr/>
        </p:nvSpPr>
        <p:spPr bwMode="auto">
          <a:xfrm>
            <a:off x="6696038" y="2735872"/>
            <a:ext cx="457200" cy="459114"/>
          </a:xfrm>
          <a:prstGeom prst="ellipse">
            <a:avLst/>
          </a:prstGeom>
          <a:solidFill>
            <a:schemeClr val="accent1"/>
          </a:solidFill>
          <a:ln w="508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83" name="Oval 82"/>
          <p:cNvSpPr/>
          <p:nvPr/>
        </p:nvSpPr>
        <p:spPr bwMode="auto">
          <a:xfrm>
            <a:off x="7319092" y="2735872"/>
            <a:ext cx="457200" cy="459114"/>
          </a:xfrm>
          <a:prstGeom prst="ellipse">
            <a:avLst/>
          </a:prstGeom>
          <a:solidFill>
            <a:schemeClr val="accent1"/>
          </a:solidFill>
          <a:ln w="508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84" name="TextBox 83"/>
          <p:cNvSpPr txBox="1"/>
          <p:nvPr/>
        </p:nvSpPr>
        <p:spPr>
          <a:xfrm>
            <a:off x="8123495" y="2775485"/>
            <a:ext cx="367408" cy="445635"/>
          </a:xfrm>
          <a:prstGeom prst="rect">
            <a:avLst/>
          </a:prstGeom>
          <a:noFill/>
        </p:spPr>
        <p:txBody>
          <a:bodyPr wrap="none" rtlCol="0">
            <a:spAutoFit/>
          </a:bodyPr>
          <a:lstStyle/>
          <a:p>
            <a:r>
              <a:rPr lang="en-US" sz="2800" b="1" dirty="0" smtClean="0">
                <a:solidFill>
                  <a:schemeClr val="bg1"/>
                </a:solidFill>
                <a:latin typeface="Calibri" panose="020F0502020204030204" pitchFamily="34" charset="0"/>
              </a:rPr>
              <a:t>2</a:t>
            </a:r>
          </a:p>
        </p:txBody>
      </p:sp>
      <p:sp>
        <p:nvSpPr>
          <p:cNvPr id="85" name="Oval 84"/>
          <p:cNvSpPr/>
          <p:nvPr/>
        </p:nvSpPr>
        <p:spPr bwMode="auto">
          <a:xfrm>
            <a:off x="7948056" y="2731548"/>
            <a:ext cx="457200" cy="459114"/>
          </a:xfrm>
          <a:prstGeom prst="ellipse">
            <a:avLst/>
          </a:prstGeom>
          <a:solidFill>
            <a:schemeClr val="accent1"/>
          </a:solidFill>
          <a:ln w="508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86" name="Oval 85"/>
          <p:cNvSpPr/>
          <p:nvPr/>
        </p:nvSpPr>
        <p:spPr bwMode="auto">
          <a:xfrm>
            <a:off x="8656930" y="2731548"/>
            <a:ext cx="457200" cy="459114"/>
          </a:xfrm>
          <a:prstGeom prst="ellipse">
            <a:avLst/>
          </a:prstGeom>
          <a:solidFill>
            <a:schemeClr val="accent1"/>
          </a:solidFill>
          <a:ln w="508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87" name="TextBox 86"/>
          <p:cNvSpPr txBox="1"/>
          <p:nvPr/>
        </p:nvSpPr>
        <p:spPr>
          <a:xfrm>
            <a:off x="6742328" y="2772156"/>
            <a:ext cx="294286" cy="445635"/>
          </a:xfrm>
          <a:prstGeom prst="rect">
            <a:avLst/>
          </a:prstGeom>
          <a:noFill/>
        </p:spPr>
        <p:txBody>
          <a:bodyPr wrap="square" rtlCol="0">
            <a:spAutoFit/>
          </a:bodyPr>
          <a:lstStyle/>
          <a:p>
            <a:r>
              <a:rPr lang="en-US" sz="2800" b="1" dirty="0" smtClean="0">
                <a:solidFill>
                  <a:schemeClr val="bg1"/>
                </a:solidFill>
                <a:latin typeface="Calibri" panose="020F0502020204030204" pitchFamily="34" charset="0"/>
              </a:rPr>
              <a:t>1</a:t>
            </a:r>
          </a:p>
        </p:txBody>
      </p:sp>
      <p:sp>
        <p:nvSpPr>
          <p:cNvPr id="88" name="TextBox 87"/>
          <p:cNvSpPr txBox="1"/>
          <p:nvPr/>
        </p:nvSpPr>
        <p:spPr>
          <a:xfrm>
            <a:off x="7364276" y="2760754"/>
            <a:ext cx="294286" cy="445635"/>
          </a:xfrm>
          <a:prstGeom prst="rect">
            <a:avLst/>
          </a:prstGeom>
          <a:noFill/>
        </p:spPr>
        <p:txBody>
          <a:bodyPr wrap="square" rtlCol="0">
            <a:spAutoFit/>
          </a:bodyPr>
          <a:lstStyle/>
          <a:p>
            <a:r>
              <a:rPr lang="en-US" sz="2800" b="1" dirty="0" smtClean="0">
                <a:solidFill>
                  <a:schemeClr val="bg1"/>
                </a:solidFill>
                <a:latin typeface="Calibri" panose="020F0502020204030204" pitchFamily="34" charset="0"/>
              </a:rPr>
              <a:t>2</a:t>
            </a:r>
          </a:p>
        </p:txBody>
      </p:sp>
      <p:sp>
        <p:nvSpPr>
          <p:cNvPr id="89" name="TextBox 88"/>
          <p:cNvSpPr txBox="1"/>
          <p:nvPr/>
        </p:nvSpPr>
        <p:spPr>
          <a:xfrm>
            <a:off x="8025219" y="2772156"/>
            <a:ext cx="294286" cy="445635"/>
          </a:xfrm>
          <a:prstGeom prst="rect">
            <a:avLst/>
          </a:prstGeom>
          <a:noFill/>
        </p:spPr>
        <p:txBody>
          <a:bodyPr wrap="square" rtlCol="0">
            <a:spAutoFit/>
          </a:bodyPr>
          <a:lstStyle/>
          <a:p>
            <a:r>
              <a:rPr lang="en-US" sz="2800" b="1" dirty="0" smtClean="0">
                <a:solidFill>
                  <a:schemeClr val="bg1"/>
                </a:solidFill>
                <a:latin typeface="Calibri" panose="020F0502020204030204" pitchFamily="34" charset="0"/>
              </a:rPr>
              <a:t>3</a:t>
            </a:r>
          </a:p>
        </p:txBody>
      </p:sp>
      <p:sp>
        <p:nvSpPr>
          <p:cNvPr id="90" name="TextBox 89"/>
          <p:cNvSpPr txBox="1"/>
          <p:nvPr/>
        </p:nvSpPr>
        <p:spPr>
          <a:xfrm>
            <a:off x="8723561" y="2772156"/>
            <a:ext cx="294286" cy="445635"/>
          </a:xfrm>
          <a:prstGeom prst="rect">
            <a:avLst/>
          </a:prstGeom>
          <a:noFill/>
        </p:spPr>
        <p:txBody>
          <a:bodyPr wrap="square" rtlCol="0">
            <a:spAutoFit/>
          </a:bodyPr>
          <a:lstStyle/>
          <a:p>
            <a:r>
              <a:rPr lang="en-US" sz="2800" b="1" dirty="0" smtClean="0">
                <a:solidFill>
                  <a:schemeClr val="bg1"/>
                </a:solidFill>
                <a:latin typeface="Calibri" panose="020F0502020204030204" pitchFamily="34" charset="0"/>
              </a:rPr>
              <a:t>4</a:t>
            </a:r>
          </a:p>
        </p:txBody>
      </p:sp>
      <p:sp>
        <p:nvSpPr>
          <p:cNvPr id="101" name="Rectangle 100"/>
          <p:cNvSpPr/>
          <p:nvPr/>
        </p:nvSpPr>
        <p:spPr>
          <a:xfrm>
            <a:off x="2758011" y="1676409"/>
            <a:ext cx="4766740" cy="3736407"/>
          </a:xfrm>
          <a:prstGeom prst="rect">
            <a:avLst/>
          </a:prstGeom>
        </p:spPr>
        <p:txBody>
          <a:bodyPr wrap="square">
            <a:spAutoFit/>
          </a:bodyPr>
          <a:lstStyle/>
          <a:p>
            <a:r>
              <a:rPr lang="en-US" b="1" dirty="0" err="1">
                <a:solidFill>
                  <a:srgbClr val="0000FF"/>
                </a:solidFill>
                <a:highlight>
                  <a:srgbClr val="FFFFFF"/>
                </a:highlight>
                <a:latin typeface="Courier New" panose="02070309020205020404" pitchFamily="49" charset="0"/>
              </a:rPr>
              <a:t>var</a:t>
            </a:r>
            <a:r>
              <a:rPr lang="en-US" dirty="0">
                <a:solidFill>
                  <a:srgbClr val="000000"/>
                </a:solidFill>
                <a:highlight>
                  <a:srgbClr val="FFFFFF"/>
                </a:highlight>
                <a:latin typeface="Courier New" panose="02070309020205020404" pitchFamily="49" charset="0"/>
              </a:rPr>
              <a:t> fs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require</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'fs'</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err="1">
                <a:solidFill>
                  <a:srgbClr val="0000FF"/>
                </a:solidFill>
                <a:highlight>
                  <a:srgbClr val="FFFFFF"/>
                </a:highlight>
                <a:latin typeface="Courier New" panose="02070309020205020404" pitchFamily="49" charset="0"/>
              </a:rPr>
              <a:t>var</a:t>
            </a:r>
            <a:r>
              <a:rPr lang="en-US" dirty="0">
                <a:solidFill>
                  <a:srgbClr val="000000"/>
                </a:solidFill>
                <a:highlight>
                  <a:srgbClr val="FFFFFF"/>
                </a:highlight>
                <a:latin typeface="Courier New" panose="02070309020205020404" pitchFamily="49" charset="0"/>
              </a:rPr>
              <a:t> N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4</a:t>
            </a:r>
            <a:r>
              <a:rPr lang="en-US" b="1" dirty="0" smtClean="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a:p>
            <a:r>
              <a:rPr lang="en-US" b="1" dirty="0" err="1">
                <a:solidFill>
                  <a:srgbClr val="0000FF"/>
                </a:solidFill>
                <a:highlight>
                  <a:srgbClr val="FFFFFF"/>
                </a:highlight>
                <a:latin typeface="Courier New" panose="02070309020205020404" pitchFamily="49" charset="0"/>
              </a:rPr>
              <a:t>var</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i</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nn-NO" b="1" dirty="0">
                <a:solidFill>
                  <a:srgbClr val="0000FF"/>
                </a:solidFill>
                <a:highlight>
                  <a:srgbClr val="FFFFFF"/>
                </a:highlight>
                <a:latin typeface="Courier New" panose="02070309020205020404" pitchFamily="49" charset="0"/>
              </a:rPr>
              <a:t>for</a:t>
            </a:r>
            <a:r>
              <a:rPr lang="nn-NO" dirty="0">
                <a:solidFill>
                  <a:srgbClr val="000000"/>
                </a:solidFill>
                <a:highlight>
                  <a:srgbClr val="FFFFFF"/>
                </a:highlight>
                <a:latin typeface="Courier New" panose="02070309020205020404" pitchFamily="49" charset="0"/>
              </a:rPr>
              <a:t> </a:t>
            </a:r>
            <a:r>
              <a:rPr lang="nn-NO" b="1" dirty="0">
                <a:solidFill>
                  <a:srgbClr val="000080"/>
                </a:solidFill>
                <a:highlight>
                  <a:srgbClr val="FFFFFF"/>
                </a:highlight>
                <a:latin typeface="Courier New" panose="02070309020205020404" pitchFamily="49" charset="0"/>
              </a:rPr>
              <a:t>(</a:t>
            </a:r>
            <a:r>
              <a:rPr lang="nn-NO" dirty="0">
                <a:solidFill>
                  <a:srgbClr val="000000"/>
                </a:solidFill>
                <a:highlight>
                  <a:srgbClr val="FFFFFF"/>
                </a:highlight>
                <a:latin typeface="Courier New" panose="02070309020205020404" pitchFamily="49" charset="0"/>
              </a:rPr>
              <a:t>i </a:t>
            </a:r>
            <a:r>
              <a:rPr lang="nn-NO" b="1" dirty="0">
                <a:solidFill>
                  <a:srgbClr val="000080"/>
                </a:solidFill>
                <a:highlight>
                  <a:srgbClr val="FFFFFF"/>
                </a:highlight>
                <a:latin typeface="Courier New" panose="02070309020205020404" pitchFamily="49" charset="0"/>
              </a:rPr>
              <a:t>=</a:t>
            </a:r>
            <a:r>
              <a:rPr lang="nn-NO" dirty="0">
                <a:solidFill>
                  <a:srgbClr val="000000"/>
                </a:solidFill>
                <a:highlight>
                  <a:srgbClr val="FFFFFF"/>
                </a:highlight>
                <a:latin typeface="Courier New" panose="02070309020205020404" pitchFamily="49" charset="0"/>
              </a:rPr>
              <a:t> </a:t>
            </a:r>
            <a:r>
              <a:rPr lang="nn-NO" dirty="0">
                <a:solidFill>
                  <a:srgbClr val="FF8000"/>
                </a:solidFill>
                <a:highlight>
                  <a:srgbClr val="FFFFFF"/>
                </a:highlight>
                <a:latin typeface="Courier New" panose="02070309020205020404" pitchFamily="49" charset="0"/>
              </a:rPr>
              <a:t>1</a:t>
            </a:r>
            <a:r>
              <a:rPr lang="nn-NO" b="1" dirty="0" smtClean="0">
                <a:solidFill>
                  <a:srgbClr val="000080"/>
                </a:solidFill>
                <a:highlight>
                  <a:srgbClr val="FFFFFF"/>
                </a:highlight>
                <a:latin typeface="Courier New" panose="02070309020205020404" pitchFamily="49" charset="0"/>
              </a:rPr>
              <a:t>;</a:t>
            </a:r>
            <a:r>
              <a:rPr lang="nn-NO" dirty="0" smtClean="0">
                <a:solidFill>
                  <a:srgbClr val="000000"/>
                </a:solidFill>
                <a:highlight>
                  <a:srgbClr val="FFFFFF"/>
                </a:highlight>
                <a:latin typeface="Courier New" panose="02070309020205020404" pitchFamily="49" charset="0"/>
              </a:rPr>
              <a:t> </a:t>
            </a:r>
            <a:r>
              <a:rPr lang="nn-NO" dirty="0">
                <a:solidFill>
                  <a:srgbClr val="000000"/>
                </a:solidFill>
                <a:highlight>
                  <a:srgbClr val="FFFFFF"/>
                </a:highlight>
                <a:latin typeface="Courier New" panose="02070309020205020404" pitchFamily="49" charset="0"/>
              </a:rPr>
              <a:t>i </a:t>
            </a:r>
            <a:r>
              <a:rPr lang="nn-NO" b="1" dirty="0" smtClean="0">
                <a:solidFill>
                  <a:srgbClr val="000080"/>
                </a:solidFill>
                <a:highlight>
                  <a:srgbClr val="FFFFFF"/>
                </a:highlight>
                <a:latin typeface="Courier New" panose="02070309020205020404" pitchFamily="49" charset="0"/>
              </a:rPr>
              <a:t>&lt;=</a:t>
            </a:r>
            <a:r>
              <a:rPr lang="nn-NO" dirty="0" smtClean="0">
                <a:solidFill>
                  <a:srgbClr val="000000"/>
                </a:solidFill>
                <a:highlight>
                  <a:srgbClr val="FFFFFF"/>
                </a:highlight>
                <a:latin typeface="Courier New" panose="02070309020205020404" pitchFamily="49" charset="0"/>
              </a:rPr>
              <a:t> </a:t>
            </a:r>
            <a:r>
              <a:rPr lang="nn-NO" dirty="0">
                <a:solidFill>
                  <a:srgbClr val="000000"/>
                </a:solidFill>
                <a:highlight>
                  <a:srgbClr val="FFFFFF"/>
                </a:highlight>
                <a:latin typeface="Courier New" panose="02070309020205020404" pitchFamily="49" charset="0"/>
              </a:rPr>
              <a:t>N</a:t>
            </a:r>
            <a:r>
              <a:rPr lang="nn-NO" b="1" dirty="0">
                <a:solidFill>
                  <a:srgbClr val="000080"/>
                </a:solidFill>
                <a:highlight>
                  <a:srgbClr val="FFFFFF"/>
                </a:highlight>
                <a:latin typeface="Courier New" panose="02070309020205020404" pitchFamily="49" charset="0"/>
              </a:rPr>
              <a:t>;</a:t>
            </a:r>
            <a:r>
              <a:rPr lang="nn-NO" dirty="0">
                <a:solidFill>
                  <a:srgbClr val="000000"/>
                </a:solidFill>
                <a:highlight>
                  <a:srgbClr val="FFFFFF"/>
                </a:highlight>
                <a:latin typeface="Courier New" panose="02070309020205020404" pitchFamily="49" charset="0"/>
              </a:rPr>
              <a:t> i</a:t>
            </a:r>
            <a:r>
              <a:rPr lang="nn-NO" b="1" dirty="0">
                <a:solidFill>
                  <a:srgbClr val="000080"/>
                </a:solidFill>
                <a:highlight>
                  <a:srgbClr val="FFFFFF"/>
                </a:highlight>
                <a:latin typeface="Courier New" panose="02070309020205020404" pitchFamily="49" charset="0"/>
              </a:rPr>
              <a:t>++)</a:t>
            </a:r>
            <a:endParaRPr lang="nn-NO"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start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i</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a:p>
            <a:r>
              <a:rPr lang="en-US" b="1" dirty="0">
                <a:solidFill>
                  <a:srgbClr val="0000FF"/>
                </a:solidFill>
                <a:highlight>
                  <a:srgbClr val="FFFFFF"/>
                </a:highlight>
                <a:latin typeface="Courier New" panose="02070309020205020404" pitchFamily="49" charset="0"/>
              </a:rPr>
              <a:t>function</a:t>
            </a:r>
            <a:r>
              <a:rPr lang="en-US" dirty="0">
                <a:solidFill>
                  <a:srgbClr val="000000"/>
                </a:solidFill>
                <a:highlight>
                  <a:srgbClr val="FFFFFF"/>
                </a:highlight>
                <a:latin typeface="Courier New" panose="02070309020205020404" pitchFamily="49" charset="0"/>
              </a:rPr>
              <a:t> start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i</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fs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readFile</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tmp</a:t>
            </a:r>
            <a:r>
              <a:rPr lang="en-US" dirty="0">
                <a:solidFill>
                  <a:srgbClr val="808080"/>
                </a:solidFill>
                <a:highlight>
                  <a:srgbClr val="FFFFFF"/>
                </a:highlight>
                <a:latin typeface="Courier New" panose="02070309020205020404" pitchFamily="49" charset="0"/>
              </a:rPr>
              <a:t>/f'</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function</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if</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i</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smtClean="0">
                <a:solidFill>
                  <a:srgbClr val="000000"/>
                </a:solidFill>
                <a:highlight>
                  <a:srgbClr val="FFFFFF"/>
                </a:highlight>
                <a:latin typeface="Courier New" panose="02070309020205020404" pitchFamily="49" charset="0"/>
              </a:rPr>
              <a:t>N</a:t>
            </a:r>
            <a:r>
              <a:rPr lang="en-US" b="1" dirty="0" smtClean="0">
                <a:solidFill>
                  <a:srgbClr val="000080"/>
                </a:solidFill>
                <a:highlight>
                  <a:srgbClr val="FFFFFF"/>
                </a:highlight>
                <a:latin typeface="Courier New" panose="02070309020205020404" pitchFamily="49" charset="0"/>
              </a:rPr>
              <a:t>)</a:t>
            </a:r>
            <a:r>
              <a:rPr lang="en-US" dirty="0" smtClean="0">
                <a:solidFill>
                  <a:srgbClr val="000000"/>
                </a:solidFill>
                <a:highlight>
                  <a:srgbClr val="FFFFFF"/>
                </a:highlight>
                <a:latin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rPr>
              <a:t>{</a:t>
            </a:r>
          </a:p>
          <a:p>
            <a:r>
              <a:rPr lang="en-US" dirty="0" smtClean="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BUG -- not finished! */</a:t>
            </a:r>
            <a:endParaRPr lang="en-US" dirty="0">
              <a:solidFill>
                <a:srgbClr val="000000"/>
              </a:solidFill>
              <a:highlight>
                <a:srgbClr val="FFFFFF"/>
              </a:highlight>
              <a:latin typeface="Courier New" panose="02070309020205020404" pitchFamily="49" charset="0"/>
            </a:endParaRPr>
          </a:p>
          <a:p>
            <a:r>
              <a:rPr lang="en-US" dirty="0" smtClean="0">
                <a:solidFill>
                  <a:srgbClr val="000000"/>
                </a:solidFill>
                <a:highlight>
                  <a:srgbClr val="FFFFFF"/>
                </a:highlight>
                <a:latin typeface="Courier New" panose="02070309020205020404" pitchFamily="49" charset="0"/>
              </a:rPr>
              <a:t>      </a:t>
            </a:r>
            <a:r>
              <a:rPr lang="en-US" dirty="0" err="1" smtClean="0">
                <a:solidFill>
                  <a:srgbClr val="000000"/>
                </a:solidFill>
                <a:highlight>
                  <a:srgbClr val="FFFFFF"/>
                </a:highlight>
                <a:latin typeface="Courier New" panose="02070309020205020404" pitchFamily="49" charset="0"/>
              </a:rPr>
              <a:t>nextStep</a:t>
            </a:r>
            <a:r>
              <a:rPr lang="en-US" dirty="0" smtClean="0">
                <a:solidFill>
                  <a:srgbClr val="000000"/>
                </a:solidFill>
                <a:highlight>
                  <a:srgbClr val="FFFFFF"/>
                </a:highlight>
                <a:latin typeface="Courier New" panose="02070309020205020404" pitchFamily="49" charset="0"/>
              </a:rPr>
              <a:t>();</a:t>
            </a:r>
          </a:p>
          <a:p>
            <a:r>
              <a:rPr lang="en-US" b="1" dirty="0" smtClean="0">
                <a:solidFill>
                  <a:srgbClr val="000080"/>
                </a:solidFill>
                <a:highlight>
                  <a:srgbClr val="FFFFFF"/>
                </a:highlight>
                <a:latin typeface="Courier New" panose="02070309020205020404" pitchFamily="49" charset="0"/>
              </a:rPr>
              <a:t>    }</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292227674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p:cNvSpPr/>
          <p:nvPr/>
        </p:nvSpPr>
        <p:spPr bwMode="auto">
          <a:xfrm>
            <a:off x="5330799" y="1640682"/>
            <a:ext cx="3668823" cy="4663865"/>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r>
              <a:rPr kumimoji="0" lang="en-US" sz="3200" b="0" i="0" u="none" strike="noStrike" cap="none" normalizeH="0" baseline="0" dirty="0" err="1" smtClean="0">
                <a:ln>
                  <a:noFill/>
                </a:ln>
                <a:solidFill>
                  <a:schemeClr val="bg1"/>
                </a:solidFill>
                <a:effectLst/>
                <a:latin typeface="Arial" pitchFamily="34" charset="0"/>
                <a:cs typeface="Arial" pitchFamily="34" charset="0"/>
              </a:rPr>
              <a:t>libuv</a:t>
            </a:r>
            <a:endParaRPr kumimoji="0" lang="en-US" sz="3200" b="0" i="0" u="none" strike="noStrike" cap="none" normalizeH="0" baseline="0" dirty="0" smtClean="0">
              <a:ln>
                <a:noFill/>
              </a:ln>
              <a:solidFill>
                <a:schemeClr val="bg1"/>
              </a:solidFill>
              <a:effectLst/>
              <a:latin typeface="Arial" pitchFamily="34" charset="0"/>
              <a:cs typeface="Arial" pitchFamily="34" charset="0"/>
            </a:endParaRPr>
          </a:p>
        </p:txBody>
      </p:sp>
      <p:sp>
        <p:nvSpPr>
          <p:cNvPr id="3" name="Title 2"/>
          <p:cNvSpPr>
            <a:spLocks noGrp="1"/>
          </p:cNvSpPr>
          <p:nvPr>
            <p:ph type="title"/>
          </p:nvPr>
        </p:nvSpPr>
        <p:spPr/>
        <p:txBody>
          <a:bodyPr/>
          <a:lstStyle/>
          <a:p>
            <a:r>
              <a:rPr lang="en-US" dirty="0" smtClean="0"/>
              <a:t>Node.js Architecture</a:t>
            </a:r>
            <a:endParaRPr lang="en-US" dirty="0"/>
          </a:p>
        </p:txBody>
      </p:sp>
      <p:sp>
        <p:nvSpPr>
          <p:cNvPr id="5" name="Rounded Rectangle 4"/>
          <p:cNvSpPr/>
          <p:nvPr/>
        </p:nvSpPr>
        <p:spPr bwMode="auto">
          <a:xfrm>
            <a:off x="156396" y="1640681"/>
            <a:ext cx="2442425" cy="818147"/>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r>
              <a:rPr kumimoji="0" lang="en-US" sz="3200" b="0" i="0" u="none" strike="noStrike" cap="none" normalizeH="0" baseline="0" dirty="0" smtClean="0">
                <a:ln>
                  <a:noFill/>
                </a:ln>
                <a:solidFill>
                  <a:schemeClr val="bg1"/>
                </a:solidFill>
                <a:effectLst/>
                <a:latin typeface="Arial" pitchFamily="34" charset="0"/>
                <a:cs typeface="Arial" pitchFamily="34" charset="0"/>
              </a:rPr>
              <a:t>Application</a:t>
            </a:r>
          </a:p>
        </p:txBody>
      </p:sp>
      <p:sp>
        <p:nvSpPr>
          <p:cNvPr id="6" name="Rounded Rectangle 5"/>
          <p:cNvSpPr/>
          <p:nvPr/>
        </p:nvSpPr>
        <p:spPr bwMode="auto">
          <a:xfrm>
            <a:off x="156396" y="3669632"/>
            <a:ext cx="2442425" cy="2634915"/>
          </a:xfrm>
          <a:prstGeom prst="round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r>
              <a:rPr kumimoji="0" lang="en-US" sz="3200" b="0" i="0" u="none" strike="noStrike" cap="none" normalizeH="0" baseline="0" dirty="0" smtClean="0">
                <a:ln>
                  <a:noFill/>
                </a:ln>
                <a:solidFill>
                  <a:schemeClr val="bg1"/>
                </a:solidFill>
                <a:effectLst/>
              </a:rPr>
              <a:t>V8</a:t>
            </a:r>
          </a:p>
          <a:p>
            <a:pPr marL="342900" marR="0" indent="-342900" algn="ctr"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r>
              <a:rPr lang="en-US" sz="3200" dirty="0" smtClean="0">
                <a:solidFill>
                  <a:schemeClr val="bg1"/>
                </a:solidFill>
              </a:rPr>
              <a:t>JavaScript</a:t>
            </a:r>
          </a:p>
          <a:p>
            <a:pPr marL="342900" marR="0" indent="-342900" algn="ctr"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r>
              <a:rPr lang="en-US" sz="3200" dirty="0">
                <a:solidFill>
                  <a:schemeClr val="bg1"/>
                </a:solidFill>
              </a:rPr>
              <a:t>E</a:t>
            </a:r>
            <a:r>
              <a:rPr lang="en-US" sz="3200" dirty="0" smtClean="0">
                <a:solidFill>
                  <a:schemeClr val="bg1"/>
                </a:solidFill>
              </a:rPr>
              <a:t>ngine</a:t>
            </a:r>
            <a:endParaRPr kumimoji="0" lang="en-US" sz="3200" b="0" i="0" u="none" strike="noStrike" cap="none" normalizeH="0" baseline="0" dirty="0" smtClean="0">
              <a:ln>
                <a:noFill/>
              </a:ln>
              <a:solidFill>
                <a:schemeClr val="bg1"/>
              </a:solidFill>
              <a:effectLst/>
            </a:endParaRPr>
          </a:p>
        </p:txBody>
      </p:sp>
      <p:cxnSp>
        <p:nvCxnSpPr>
          <p:cNvPr id="8" name="Straight Arrow Connector 7"/>
          <p:cNvCxnSpPr/>
          <p:nvPr/>
        </p:nvCxnSpPr>
        <p:spPr bwMode="auto">
          <a:xfrm flipV="1">
            <a:off x="1817906" y="2598828"/>
            <a:ext cx="0" cy="854242"/>
          </a:xfrm>
          <a:prstGeom prst="straightConnector1">
            <a:avLst/>
          </a:prstGeom>
          <a:noFill/>
          <a:ln w="50800"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a:off x="876501" y="2598828"/>
            <a:ext cx="0" cy="854242"/>
          </a:xfrm>
          <a:prstGeom prst="straightConnector1">
            <a:avLst/>
          </a:prstGeom>
          <a:noFill/>
          <a:ln w="50800" cap="flat" cmpd="sng" algn="ctr">
            <a:solidFill>
              <a:schemeClr val="tx1"/>
            </a:solidFill>
            <a:prstDash val="solid"/>
            <a:round/>
            <a:headEnd type="none" w="med" len="med"/>
            <a:tailEnd type="triangle"/>
          </a:ln>
          <a:effectLst/>
        </p:spPr>
      </p:cxnSp>
      <p:sp>
        <p:nvSpPr>
          <p:cNvPr id="10" name="Rounded Rectangle 9"/>
          <p:cNvSpPr/>
          <p:nvPr/>
        </p:nvSpPr>
        <p:spPr bwMode="auto">
          <a:xfrm>
            <a:off x="2751566" y="1640681"/>
            <a:ext cx="2426488" cy="4663866"/>
          </a:xfrm>
          <a:prstGeom prst="round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2800" b="0" i="0" u="none" strike="noStrike" cap="none" normalizeH="0" baseline="0" dirty="0" smtClean="0">
              <a:ln>
                <a:noFill/>
              </a:ln>
              <a:solidFill>
                <a:schemeClr val="bg1"/>
              </a:solidFill>
              <a:effectLst/>
            </a:endParaRPr>
          </a:p>
          <a:p>
            <a:pPr marL="342900" marR="0" indent="-342900" algn="ctr"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r>
              <a:rPr kumimoji="0" lang="en-US" sz="2800" b="0" i="0" u="none" strike="noStrike" cap="none" normalizeH="0" baseline="0" dirty="0" smtClean="0">
                <a:ln>
                  <a:noFill/>
                </a:ln>
                <a:solidFill>
                  <a:schemeClr val="bg1"/>
                </a:solidFill>
                <a:effectLst/>
              </a:rPr>
              <a:t>Node.js</a:t>
            </a:r>
          </a:p>
          <a:p>
            <a:pPr marL="342900" marR="0" indent="-342900" algn="ctr"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r>
              <a:rPr lang="en-US" sz="2800" dirty="0" smtClean="0">
                <a:solidFill>
                  <a:schemeClr val="bg1"/>
                </a:solidFill>
              </a:rPr>
              <a:t>Bindings</a:t>
            </a:r>
          </a:p>
          <a:p>
            <a:pPr marL="342900" marR="0" indent="-342900" algn="ctr"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r>
              <a:rPr kumimoji="0" lang="en-US" sz="2800" b="0" i="0" u="none" strike="noStrike" cap="none" normalizeH="0" baseline="0" dirty="0" smtClean="0">
                <a:ln>
                  <a:noFill/>
                </a:ln>
                <a:solidFill>
                  <a:schemeClr val="bg1"/>
                </a:solidFill>
                <a:effectLst/>
              </a:rPr>
              <a:t>(Node APIs)</a:t>
            </a:r>
          </a:p>
          <a:p>
            <a:pPr marL="342900" marR="0" indent="-342900" algn="ctr"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2800" b="0" i="0" u="none" strike="noStrike" cap="none" normalizeH="0" baseline="0" dirty="0" smtClean="0">
              <a:ln>
                <a:noFill/>
              </a:ln>
              <a:solidFill>
                <a:schemeClr val="bg1"/>
              </a:solidFill>
              <a:effectLst/>
            </a:endParaRPr>
          </a:p>
        </p:txBody>
      </p:sp>
      <p:sp>
        <p:nvSpPr>
          <p:cNvPr id="40" name="Arc 39"/>
          <p:cNvSpPr/>
          <p:nvPr/>
        </p:nvSpPr>
        <p:spPr>
          <a:xfrm>
            <a:off x="6433606" y="2755234"/>
            <a:ext cx="712476" cy="2566263"/>
          </a:xfrm>
          <a:prstGeom prst="arc">
            <a:avLst>
              <a:gd name="adj1" fmla="val 4614507"/>
              <a:gd name="adj2" fmla="val 3675467"/>
            </a:avLst>
          </a:prstGeom>
          <a:ln w="95250">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endParaRPr>
          </a:p>
        </p:txBody>
      </p:sp>
      <p:grpSp>
        <p:nvGrpSpPr>
          <p:cNvPr id="46" name="Group 45"/>
          <p:cNvGrpSpPr/>
          <p:nvPr/>
        </p:nvGrpSpPr>
        <p:grpSpPr>
          <a:xfrm>
            <a:off x="7514550" y="3248393"/>
            <a:ext cx="1208344" cy="1304852"/>
            <a:chOff x="7099360" y="3738044"/>
            <a:chExt cx="1467092" cy="1490663"/>
          </a:xfrm>
        </p:grpSpPr>
        <p:sp>
          <p:nvSpPr>
            <p:cNvPr id="41" name="Oval 40"/>
            <p:cNvSpPr/>
            <p:nvPr/>
          </p:nvSpPr>
          <p:spPr>
            <a:xfrm>
              <a:off x="7099360" y="3738044"/>
              <a:ext cx="1467092" cy="1490663"/>
            </a:xfrm>
            <a:prstGeom prst="ellipse">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42" name="Freeform 41"/>
            <p:cNvSpPr/>
            <p:nvPr/>
          </p:nvSpPr>
          <p:spPr>
            <a:xfrm>
              <a:off x="7464413" y="4084901"/>
              <a:ext cx="91867" cy="796953"/>
            </a:xfrm>
            <a:custGeom>
              <a:avLst/>
              <a:gdLst>
                <a:gd name="connsiteX0" fmla="*/ 818211 w 818211"/>
                <a:gd name="connsiteY0" fmla="*/ 0 h 3633537"/>
                <a:gd name="connsiteX1" fmla="*/ 63 w 818211"/>
                <a:gd name="connsiteY1" fmla="*/ 1179095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651493 w 772748"/>
                <a:gd name="connsiteY0" fmla="*/ 0 h 3441031"/>
                <a:gd name="connsiteX1" fmla="*/ 1787 w 772748"/>
                <a:gd name="connsiteY1" fmla="*/ 721894 h 3441031"/>
                <a:gd name="connsiteX2" fmla="*/ 771808 w 772748"/>
                <a:gd name="connsiteY2" fmla="*/ 1780673 h 3441031"/>
                <a:gd name="connsiteX3" fmla="*/ 170229 w 772748"/>
                <a:gd name="connsiteY3" fmla="*/ 2671010 h 3441031"/>
                <a:gd name="connsiteX4" fmla="*/ 651493 w 772748"/>
                <a:gd name="connsiteY4" fmla="*/ 3441031 h 3441031"/>
                <a:gd name="connsiteX0" fmla="*/ 722123 w 771188"/>
                <a:gd name="connsiteY0" fmla="*/ 0 h 3465094"/>
                <a:gd name="connsiteX1" fmla="*/ 227 w 771188"/>
                <a:gd name="connsiteY1" fmla="*/ 745957 h 3465094"/>
                <a:gd name="connsiteX2" fmla="*/ 770248 w 771188"/>
                <a:gd name="connsiteY2" fmla="*/ 1804736 h 3465094"/>
                <a:gd name="connsiteX3" fmla="*/ 168669 w 771188"/>
                <a:gd name="connsiteY3" fmla="*/ 2695073 h 3465094"/>
                <a:gd name="connsiteX4" fmla="*/ 649933 w 771188"/>
                <a:gd name="connsiteY4" fmla="*/ 3465094 h 3465094"/>
                <a:gd name="connsiteX0" fmla="*/ 722024 w 771089"/>
                <a:gd name="connsiteY0" fmla="*/ 0 h 3465094"/>
                <a:gd name="connsiteX1" fmla="*/ 128 w 771089"/>
                <a:gd name="connsiteY1" fmla="*/ 745957 h 3465094"/>
                <a:gd name="connsiteX2" fmla="*/ 770149 w 771089"/>
                <a:gd name="connsiteY2" fmla="*/ 1804736 h 3465094"/>
                <a:gd name="connsiteX3" fmla="*/ 168570 w 771089"/>
                <a:gd name="connsiteY3" fmla="*/ 2695073 h 3465094"/>
                <a:gd name="connsiteX4" fmla="*/ 649834 w 771089"/>
                <a:gd name="connsiteY4" fmla="*/ 3465094 h 346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89" h="3465094">
                  <a:moveTo>
                    <a:pt x="722024" y="0"/>
                  </a:moveTo>
                  <a:cubicBezTo>
                    <a:pt x="365086" y="160421"/>
                    <a:pt x="-7893" y="445168"/>
                    <a:pt x="128" y="745957"/>
                  </a:cubicBezTo>
                  <a:cubicBezTo>
                    <a:pt x="8149" y="1046746"/>
                    <a:pt x="742075" y="1479883"/>
                    <a:pt x="770149" y="1804736"/>
                  </a:cubicBezTo>
                  <a:cubicBezTo>
                    <a:pt x="798223" y="2129589"/>
                    <a:pt x="188622" y="2418347"/>
                    <a:pt x="168570" y="2695073"/>
                  </a:cubicBezTo>
                  <a:cubicBezTo>
                    <a:pt x="148517" y="2971799"/>
                    <a:pt x="399175" y="3218446"/>
                    <a:pt x="649834" y="3465094"/>
                  </a:cubicBezTo>
                </a:path>
              </a:pathLst>
            </a:custGeom>
            <a:ln w="38100">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Calibri" panose="020F0502020204030204" pitchFamily="34" charset="0"/>
              </a:endParaRPr>
            </a:p>
          </p:txBody>
        </p:sp>
        <p:sp>
          <p:nvSpPr>
            <p:cNvPr id="43" name="Freeform 42"/>
            <p:cNvSpPr/>
            <p:nvPr/>
          </p:nvSpPr>
          <p:spPr>
            <a:xfrm>
              <a:off x="7688457" y="4084900"/>
              <a:ext cx="91867" cy="796953"/>
            </a:xfrm>
            <a:custGeom>
              <a:avLst/>
              <a:gdLst>
                <a:gd name="connsiteX0" fmla="*/ 818211 w 818211"/>
                <a:gd name="connsiteY0" fmla="*/ 0 h 3633537"/>
                <a:gd name="connsiteX1" fmla="*/ 63 w 818211"/>
                <a:gd name="connsiteY1" fmla="*/ 1179095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651493 w 772748"/>
                <a:gd name="connsiteY0" fmla="*/ 0 h 3441031"/>
                <a:gd name="connsiteX1" fmla="*/ 1787 w 772748"/>
                <a:gd name="connsiteY1" fmla="*/ 721894 h 3441031"/>
                <a:gd name="connsiteX2" fmla="*/ 771808 w 772748"/>
                <a:gd name="connsiteY2" fmla="*/ 1780673 h 3441031"/>
                <a:gd name="connsiteX3" fmla="*/ 170229 w 772748"/>
                <a:gd name="connsiteY3" fmla="*/ 2671010 h 3441031"/>
                <a:gd name="connsiteX4" fmla="*/ 651493 w 772748"/>
                <a:gd name="connsiteY4" fmla="*/ 3441031 h 3441031"/>
                <a:gd name="connsiteX0" fmla="*/ 722123 w 771188"/>
                <a:gd name="connsiteY0" fmla="*/ 0 h 3465094"/>
                <a:gd name="connsiteX1" fmla="*/ 227 w 771188"/>
                <a:gd name="connsiteY1" fmla="*/ 745957 h 3465094"/>
                <a:gd name="connsiteX2" fmla="*/ 770248 w 771188"/>
                <a:gd name="connsiteY2" fmla="*/ 1804736 h 3465094"/>
                <a:gd name="connsiteX3" fmla="*/ 168669 w 771188"/>
                <a:gd name="connsiteY3" fmla="*/ 2695073 h 3465094"/>
                <a:gd name="connsiteX4" fmla="*/ 649933 w 771188"/>
                <a:gd name="connsiteY4" fmla="*/ 3465094 h 3465094"/>
                <a:gd name="connsiteX0" fmla="*/ 722024 w 771089"/>
                <a:gd name="connsiteY0" fmla="*/ 0 h 3465094"/>
                <a:gd name="connsiteX1" fmla="*/ 128 w 771089"/>
                <a:gd name="connsiteY1" fmla="*/ 745957 h 3465094"/>
                <a:gd name="connsiteX2" fmla="*/ 770149 w 771089"/>
                <a:gd name="connsiteY2" fmla="*/ 1804736 h 3465094"/>
                <a:gd name="connsiteX3" fmla="*/ 168570 w 771089"/>
                <a:gd name="connsiteY3" fmla="*/ 2695073 h 3465094"/>
                <a:gd name="connsiteX4" fmla="*/ 649834 w 771089"/>
                <a:gd name="connsiteY4" fmla="*/ 3465094 h 346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89" h="3465094">
                  <a:moveTo>
                    <a:pt x="722024" y="0"/>
                  </a:moveTo>
                  <a:cubicBezTo>
                    <a:pt x="365086" y="160421"/>
                    <a:pt x="-7893" y="445168"/>
                    <a:pt x="128" y="745957"/>
                  </a:cubicBezTo>
                  <a:cubicBezTo>
                    <a:pt x="8149" y="1046746"/>
                    <a:pt x="742075" y="1479883"/>
                    <a:pt x="770149" y="1804736"/>
                  </a:cubicBezTo>
                  <a:cubicBezTo>
                    <a:pt x="798223" y="2129589"/>
                    <a:pt x="188622" y="2418347"/>
                    <a:pt x="168570" y="2695073"/>
                  </a:cubicBezTo>
                  <a:cubicBezTo>
                    <a:pt x="148517" y="2971799"/>
                    <a:pt x="399175" y="3218446"/>
                    <a:pt x="649834" y="3465094"/>
                  </a:cubicBezTo>
                </a:path>
              </a:pathLst>
            </a:custGeom>
            <a:ln w="38100">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Calibri" panose="020F0502020204030204" pitchFamily="34" charset="0"/>
              </a:endParaRPr>
            </a:p>
          </p:txBody>
        </p:sp>
        <p:sp>
          <p:nvSpPr>
            <p:cNvPr id="44" name="Freeform 43"/>
            <p:cNvSpPr/>
            <p:nvPr/>
          </p:nvSpPr>
          <p:spPr>
            <a:xfrm>
              <a:off x="7885679" y="4099252"/>
              <a:ext cx="91867" cy="796953"/>
            </a:xfrm>
            <a:custGeom>
              <a:avLst/>
              <a:gdLst>
                <a:gd name="connsiteX0" fmla="*/ 818211 w 818211"/>
                <a:gd name="connsiteY0" fmla="*/ 0 h 3633537"/>
                <a:gd name="connsiteX1" fmla="*/ 63 w 818211"/>
                <a:gd name="connsiteY1" fmla="*/ 1179095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651493 w 772748"/>
                <a:gd name="connsiteY0" fmla="*/ 0 h 3441031"/>
                <a:gd name="connsiteX1" fmla="*/ 1787 w 772748"/>
                <a:gd name="connsiteY1" fmla="*/ 721894 h 3441031"/>
                <a:gd name="connsiteX2" fmla="*/ 771808 w 772748"/>
                <a:gd name="connsiteY2" fmla="*/ 1780673 h 3441031"/>
                <a:gd name="connsiteX3" fmla="*/ 170229 w 772748"/>
                <a:gd name="connsiteY3" fmla="*/ 2671010 h 3441031"/>
                <a:gd name="connsiteX4" fmla="*/ 651493 w 772748"/>
                <a:gd name="connsiteY4" fmla="*/ 3441031 h 3441031"/>
                <a:gd name="connsiteX0" fmla="*/ 722123 w 771188"/>
                <a:gd name="connsiteY0" fmla="*/ 0 h 3465094"/>
                <a:gd name="connsiteX1" fmla="*/ 227 w 771188"/>
                <a:gd name="connsiteY1" fmla="*/ 745957 h 3465094"/>
                <a:gd name="connsiteX2" fmla="*/ 770248 w 771188"/>
                <a:gd name="connsiteY2" fmla="*/ 1804736 h 3465094"/>
                <a:gd name="connsiteX3" fmla="*/ 168669 w 771188"/>
                <a:gd name="connsiteY3" fmla="*/ 2695073 h 3465094"/>
                <a:gd name="connsiteX4" fmla="*/ 649933 w 771188"/>
                <a:gd name="connsiteY4" fmla="*/ 3465094 h 3465094"/>
                <a:gd name="connsiteX0" fmla="*/ 722024 w 771089"/>
                <a:gd name="connsiteY0" fmla="*/ 0 h 3465094"/>
                <a:gd name="connsiteX1" fmla="*/ 128 w 771089"/>
                <a:gd name="connsiteY1" fmla="*/ 745957 h 3465094"/>
                <a:gd name="connsiteX2" fmla="*/ 770149 w 771089"/>
                <a:gd name="connsiteY2" fmla="*/ 1804736 h 3465094"/>
                <a:gd name="connsiteX3" fmla="*/ 168570 w 771089"/>
                <a:gd name="connsiteY3" fmla="*/ 2695073 h 3465094"/>
                <a:gd name="connsiteX4" fmla="*/ 649834 w 771089"/>
                <a:gd name="connsiteY4" fmla="*/ 3465094 h 346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89" h="3465094">
                  <a:moveTo>
                    <a:pt x="722024" y="0"/>
                  </a:moveTo>
                  <a:cubicBezTo>
                    <a:pt x="365086" y="160421"/>
                    <a:pt x="-7893" y="445168"/>
                    <a:pt x="128" y="745957"/>
                  </a:cubicBezTo>
                  <a:cubicBezTo>
                    <a:pt x="8149" y="1046746"/>
                    <a:pt x="742075" y="1479883"/>
                    <a:pt x="770149" y="1804736"/>
                  </a:cubicBezTo>
                  <a:cubicBezTo>
                    <a:pt x="798223" y="2129589"/>
                    <a:pt x="188622" y="2418347"/>
                    <a:pt x="168570" y="2695073"/>
                  </a:cubicBezTo>
                  <a:cubicBezTo>
                    <a:pt x="148517" y="2971799"/>
                    <a:pt x="399175" y="3218446"/>
                    <a:pt x="649834" y="3465094"/>
                  </a:cubicBezTo>
                </a:path>
              </a:pathLst>
            </a:custGeom>
            <a:ln w="38100">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Calibri" panose="020F0502020204030204" pitchFamily="34" charset="0"/>
              </a:endParaRPr>
            </a:p>
          </p:txBody>
        </p:sp>
        <p:sp>
          <p:nvSpPr>
            <p:cNvPr id="45" name="Freeform 44"/>
            <p:cNvSpPr/>
            <p:nvPr/>
          </p:nvSpPr>
          <p:spPr>
            <a:xfrm>
              <a:off x="8109723" y="4099251"/>
              <a:ext cx="91867" cy="796953"/>
            </a:xfrm>
            <a:custGeom>
              <a:avLst/>
              <a:gdLst>
                <a:gd name="connsiteX0" fmla="*/ 818211 w 818211"/>
                <a:gd name="connsiteY0" fmla="*/ 0 h 3633537"/>
                <a:gd name="connsiteX1" fmla="*/ 63 w 818211"/>
                <a:gd name="connsiteY1" fmla="*/ 1179095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651493 w 772748"/>
                <a:gd name="connsiteY0" fmla="*/ 0 h 3441031"/>
                <a:gd name="connsiteX1" fmla="*/ 1787 w 772748"/>
                <a:gd name="connsiteY1" fmla="*/ 721894 h 3441031"/>
                <a:gd name="connsiteX2" fmla="*/ 771808 w 772748"/>
                <a:gd name="connsiteY2" fmla="*/ 1780673 h 3441031"/>
                <a:gd name="connsiteX3" fmla="*/ 170229 w 772748"/>
                <a:gd name="connsiteY3" fmla="*/ 2671010 h 3441031"/>
                <a:gd name="connsiteX4" fmla="*/ 651493 w 772748"/>
                <a:gd name="connsiteY4" fmla="*/ 3441031 h 3441031"/>
                <a:gd name="connsiteX0" fmla="*/ 722123 w 771188"/>
                <a:gd name="connsiteY0" fmla="*/ 0 h 3465094"/>
                <a:gd name="connsiteX1" fmla="*/ 227 w 771188"/>
                <a:gd name="connsiteY1" fmla="*/ 745957 h 3465094"/>
                <a:gd name="connsiteX2" fmla="*/ 770248 w 771188"/>
                <a:gd name="connsiteY2" fmla="*/ 1804736 h 3465094"/>
                <a:gd name="connsiteX3" fmla="*/ 168669 w 771188"/>
                <a:gd name="connsiteY3" fmla="*/ 2695073 h 3465094"/>
                <a:gd name="connsiteX4" fmla="*/ 649933 w 771188"/>
                <a:gd name="connsiteY4" fmla="*/ 3465094 h 3465094"/>
                <a:gd name="connsiteX0" fmla="*/ 722024 w 771089"/>
                <a:gd name="connsiteY0" fmla="*/ 0 h 3465094"/>
                <a:gd name="connsiteX1" fmla="*/ 128 w 771089"/>
                <a:gd name="connsiteY1" fmla="*/ 745957 h 3465094"/>
                <a:gd name="connsiteX2" fmla="*/ 770149 w 771089"/>
                <a:gd name="connsiteY2" fmla="*/ 1804736 h 3465094"/>
                <a:gd name="connsiteX3" fmla="*/ 168570 w 771089"/>
                <a:gd name="connsiteY3" fmla="*/ 2695073 h 3465094"/>
                <a:gd name="connsiteX4" fmla="*/ 649834 w 771089"/>
                <a:gd name="connsiteY4" fmla="*/ 3465094 h 346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89" h="3465094">
                  <a:moveTo>
                    <a:pt x="722024" y="0"/>
                  </a:moveTo>
                  <a:cubicBezTo>
                    <a:pt x="365086" y="160421"/>
                    <a:pt x="-7893" y="445168"/>
                    <a:pt x="128" y="745957"/>
                  </a:cubicBezTo>
                  <a:cubicBezTo>
                    <a:pt x="8149" y="1046746"/>
                    <a:pt x="742075" y="1479883"/>
                    <a:pt x="770149" y="1804736"/>
                  </a:cubicBezTo>
                  <a:cubicBezTo>
                    <a:pt x="798223" y="2129589"/>
                    <a:pt x="188622" y="2418347"/>
                    <a:pt x="168570" y="2695073"/>
                  </a:cubicBezTo>
                  <a:cubicBezTo>
                    <a:pt x="148517" y="2971799"/>
                    <a:pt x="399175" y="3218446"/>
                    <a:pt x="649834" y="3465094"/>
                  </a:cubicBezTo>
                </a:path>
              </a:pathLst>
            </a:custGeom>
            <a:ln w="38100">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Calibri" panose="020F0502020204030204" pitchFamily="34" charset="0"/>
              </a:endParaRPr>
            </a:p>
          </p:txBody>
        </p:sp>
      </p:grpSp>
      <p:sp>
        <p:nvSpPr>
          <p:cNvPr id="13" name="Rounded Rectangle 12"/>
          <p:cNvSpPr/>
          <p:nvPr/>
        </p:nvSpPr>
        <p:spPr bwMode="auto">
          <a:xfrm>
            <a:off x="2844908" y="5321497"/>
            <a:ext cx="2235862" cy="725009"/>
          </a:xfrm>
          <a:prstGeom prst="roundRect">
            <a:avLst/>
          </a:prstGeom>
          <a:solidFill>
            <a:schemeClr val="accent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r>
              <a:rPr kumimoji="0" lang="en-US" sz="2800" b="0" i="0" u="none" strike="noStrike" cap="none" normalizeH="0" baseline="0" dirty="0" smtClean="0">
                <a:ln>
                  <a:noFill/>
                </a:ln>
                <a:solidFill>
                  <a:schemeClr val="bg1"/>
                </a:solidFill>
                <a:effectLst/>
                <a:latin typeface="Arial" pitchFamily="34" charset="0"/>
                <a:cs typeface="Arial" pitchFamily="34" charset="0"/>
              </a:rPr>
              <a:t>C++ </a:t>
            </a:r>
            <a:r>
              <a:rPr kumimoji="0" lang="en-US" sz="2800" b="0" i="0" u="none" strike="noStrike" cap="none" normalizeH="0" baseline="0" dirty="0" err="1" smtClean="0">
                <a:ln>
                  <a:noFill/>
                </a:ln>
                <a:solidFill>
                  <a:schemeClr val="bg1"/>
                </a:solidFill>
                <a:effectLst/>
                <a:latin typeface="Arial" pitchFamily="34" charset="0"/>
                <a:cs typeface="Arial" pitchFamily="34" charset="0"/>
              </a:rPr>
              <a:t>addons</a:t>
            </a:r>
            <a:endParaRPr kumimoji="0" lang="en-US" sz="2800" b="0" i="0" u="none" strike="noStrike" cap="none" normalizeH="0" baseline="0" dirty="0" smtClean="0">
              <a:ln>
                <a:noFill/>
              </a:ln>
              <a:solidFill>
                <a:schemeClr val="bg1"/>
              </a:solidFill>
              <a:effectLst/>
              <a:latin typeface="Arial" pitchFamily="34" charset="0"/>
              <a:cs typeface="Arial" pitchFamily="34" charset="0"/>
            </a:endParaRPr>
          </a:p>
        </p:txBody>
      </p:sp>
      <p:sp>
        <p:nvSpPr>
          <p:cNvPr id="11" name="Rounded Rectangle 10"/>
          <p:cNvSpPr/>
          <p:nvPr/>
        </p:nvSpPr>
        <p:spPr bwMode="auto">
          <a:xfrm>
            <a:off x="2999048" y="3739936"/>
            <a:ext cx="1810880" cy="596347"/>
          </a:xfrm>
          <a:prstGeom prst="roundRect">
            <a:avLst/>
          </a:prstGeom>
          <a:solidFill>
            <a:srgbClr val="00B05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r>
              <a:rPr kumimoji="0" lang="en-US" sz="2800" b="0" i="0" u="none" strike="noStrike" cap="none" normalizeH="0" baseline="0" dirty="0" smtClean="0">
                <a:ln>
                  <a:noFill/>
                </a:ln>
                <a:solidFill>
                  <a:schemeClr val="bg1"/>
                </a:solidFill>
                <a:effectLst/>
              </a:rPr>
              <a:t>JS libs</a:t>
            </a:r>
          </a:p>
        </p:txBody>
      </p:sp>
      <p:sp>
        <p:nvSpPr>
          <p:cNvPr id="12" name="Rounded Rectangle 11"/>
          <p:cNvSpPr/>
          <p:nvPr/>
        </p:nvSpPr>
        <p:spPr bwMode="auto">
          <a:xfrm>
            <a:off x="3057398" y="4480278"/>
            <a:ext cx="1810881" cy="655721"/>
          </a:xfrm>
          <a:prstGeom prst="roundRect">
            <a:avLst/>
          </a:prstGeom>
          <a:solidFill>
            <a:srgbClr val="00B050"/>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r>
              <a:rPr kumimoji="0" lang="en-US" sz="2800" b="0" i="0" u="none" strike="noStrike" cap="none" normalizeH="0" baseline="0" dirty="0" smtClean="0">
                <a:ln>
                  <a:noFill/>
                </a:ln>
                <a:solidFill>
                  <a:schemeClr val="bg1"/>
                </a:solidFill>
                <a:effectLst/>
              </a:rPr>
              <a:t>C++</a:t>
            </a:r>
            <a:r>
              <a:rPr kumimoji="0" lang="en-US" sz="2800" b="0" i="0" u="none" strike="noStrike" cap="none" normalizeH="0" dirty="0" smtClean="0">
                <a:ln>
                  <a:noFill/>
                </a:ln>
                <a:solidFill>
                  <a:schemeClr val="bg1"/>
                </a:solidFill>
                <a:effectLst/>
              </a:rPr>
              <a:t> </a:t>
            </a:r>
            <a:r>
              <a:rPr kumimoji="0" lang="en-US" sz="2800" b="0" i="0" u="none" strike="noStrike" cap="none" normalizeH="0" baseline="0" dirty="0" smtClean="0">
                <a:ln>
                  <a:noFill/>
                </a:ln>
                <a:solidFill>
                  <a:schemeClr val="bg1"/>
                </a:solidFill>
                <a:effectLst/>
              </a:rPr>
              <a:t>libs</a:t>
            </a:r>
          </a:p>
        </p:txBody>
      </p:sp>
      <p:grpSp>
        <p:nvGrpSpPr>
          <p:cNvPr id="31" name="Group 30"/>
          <p:cNvGrpSpPr/>
          <p:nvPr/>
        </p:nvGrpSpPr>
        <p:grpSpPr>
          <a:xfrm>
            <a:off x="5511290" y="2458828"/>
            <a:ext cx="553849" cy="3400551"/>
            <a:chOff x="5461369" y="2458827"/>
            <a:chExt cx="553849" cy="3400548"/>
          </a:xfrm>
          <a:solidFill>
            <a:schemeClr val="bg1"/>
          </a:solidFill>
        </p:grpSpPr>
        <p:sp>
          <p:nvSpPr>
            <p:cNvPr id="26" name="Rectangle 25"/>
            <p:cNvSpPr/>
            <p:nvPr/>
          </p:nvSpPr>
          <p:spPr bwMode="auto">
            <a:xfrm>
              <a:off x="5461369" y="2458827"/>
              <a:ext cx="553849" cy="3400548"/>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3000" b="0" i="0" u="none" strike="noStrike" cap="none" normalizeH="0" baseline="0" dirty="0" smtClean="0">
                <a:ln>
                  <a:noFill/>
                </a:ln>
                <a:solidFill>
                  <a:schemeClr val="tx1"/>
                </a:solidFill>
                <a:effectLst/>
                <a:latin typeface="Arial" pitchFamily="34" charset="0"/>
                <a:cs typeface="Arial" pitchFamily="34" charset="0"/>
              </a:endParaRPr>
            </a:p>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r>
                <a:rPr lang="en-US" sz="3000" dirty="0" smtClean="0"/>
                <a:t> </a:t>
              </a:r>
            </a:p>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r>
                <a:rPr lang="en-US" sz="3000" dirty="0" smtClean="0"/>
                <a:t> .</a:t>
              </a:r>
            </a:p>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r>
                <a:rPr kumimoji="0" lang="en-US" sz="3000" b="0" i="0" u="none" strike="noStrike" cap="none" normalizeH="0" baseline="0" dirty="0" smtClean="0">
                  <a:ln>
                    <a:noFill/>
                  </a:ln>
                  <a:solidFill>
                    <a:schemeClr val="tx1"/>
                  </a:solidFill>
                  <a:effectLst/>
                  <a:latin typeface="Arial" pitchFamily="34" charset="0"/>
                  <a:cs typeface="Arial" pitchFamily="34" charset="0"/>
                </a:rPr>
                <a:t> .</a:t>
              </a:r>
            </a:p>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r>
                <a:rPr lang="en-US" sz="3000" dirty="0" smtClean="0"/>
                <a:t> .</a:t>
              </a:r>
              <a:endParaRPr kumimoji="0" lang="en-US" sz="3000" b="0" i="0" u="none" strike="noStrike" cap="none" normalizeH="0" baseline="0" dirty="0" smtClean="0">
                <a:ln>
                  <a:noFill/>
                </a:ln>
                <a:solidFill>
                  <a:schemeClr val="tx1"/>
                </a:solidFill>
                <a:effectLst/>
                <a:latin typeface="Arial" pitchFamily="34" charset="0"/>
                <a:cs typeface="Arial" pitchFamily="34" charset="0"/>
              </a:endParaRPr>
            </a:p>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3000" b="0" i="0" u="none" strike="noStrike" cap="none" normalizeH="0" baseline="0" dirty="0" smtClean="0">
                <a:ln>
                  <a:noFill/>
                </a:ln>
                <a:solidFill>
                  <a:schemeClr val="tx1"/>
                </a:solidFill>
                <a:effectLst/>
                <a:latin typeface="Arial" pitchFamily="34" charset="0"/>
                <a:cs typeface="Arial" pitchFamily="34" charset="0"/>
              </a:endParaRPr>
            </a:p>
          </p:txBody>
        </p:sp>
        <p:sp>
          <p:nvSpPr>
            <p:cNvPr id="28" name="Rectangle 27"/>
            <p:cNvSpPr/>
            <p:nvPr/>
          </p:nvSpPr>
          <p:spPr bwMode="auto">
            <a:xfrm>
              <a:off x="5506016" y="2522072"/>
              <a:ext cx="461077" cy="233161"/>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29" name="Rectangle 28"/>
            <p:cNvSpPr/>
            <p:nvPr/>
          </p:nvSpPr>
          <p:spPr bwMode="auto">
            <a:xfrm>
              <a:off x="5507755" y="2853097"/>
              <a:ext cx="461077" cy="233161"/>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29"/>
            <p:cNvSpPr/>
            <p:nvPr/>
          </p:nvSpPr>
          <p:spPr bwMode="auto">
            <a:xfrm>
              <a:off x="5506016" y="3179930"/>
              <a:ext cx="461077" cy="233161"/>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grpSp>
      <p:sp>
        <p:nvSpPr>
          <p:cNvPr id="47" name="Rectangle 46"/>
          <p:cNvSpPr/>
          <p:nvPr/>
        </p:nvSpPr>
        <p:spPr>
          <a:xfrm>
            <a:off x="564744" y="6581216"/>
            <a:ext cx="4440511" cy="289310"/>
          </a:xfrm>
          <a:prstGeom prst="rect">
            <a:avLst/>
          </a:prstGeom>
        </p:spPr>
        <p:txBody>
          <a:bodyPr wrap="none">
            <a:spAutoFit/>
          </a:bodyPr>
          <a:lstStyle/>
          <a:p>
            <a:r>
              <a:rPr lang="en-US" dirty="0" smtClean="0"/>
              <a:t>Based on http</a:t>
            </a:r>
            <a:r>
              <a:rPr lang="en-US" dirty="0"/>
              <a:t>://stackoverflow.com/q/36766696</a:t>
            </a:r>
          </a:p>
        </p:txBody>
      </p:sp>
      <p:cxnSp>
        <p:nvCxnSpPr>
          <p:cNvPr id="35" name="Straight Arrow Connector 34"/>
          <p:cNvCxnSpPr/>
          <p:nvPr/>
        </p:nvCxnSpPr>
        <p:spPr bwMode="auto">
          <a:xfrm rot="5400000">
            <a:off x="5085549" y="4985568"/>
            <a:ext cx="0" cy="457200"/>
          </a:xfrm>
          <a:prstGeom prst="straightConnector1">
            <a:avLst/>
          </a:prstGeom>
          <a:noFill/>
          <a:ln w="50800" cap="flat" cmpd="sng" algn="ctr">
            <a:solidFill>
              <a:schemeClr val="tx1"/>
            </a:solidFill>
            <a:prstDash val="solid"/>
            <a:round/>
            <a:headEnd type="none" w="med" len="med"/>
            <a:tailEnd type="triangle"/>
          </a:ln>
          <a:effectLst/>
        </p:spPr>
      </p:cxnSp>
      <p:cxnSp>
        <p:nvCxnSpPr>
          <p:cNvPr id="36" name="Straight Arrow Connector 35"/>
          <p:cNvCxnSpPr/>
          <p:nvPr/>
        </p:nvCxnSpPr>
        <p:spPr bwMode="auto">
          <a:xfrm rot="16200000">
            <a:off x="5121648" y="4259695"/>
            <a:ext cx="0" cy="457200"/>
          </a:xfrm>
          <a:prstGeom prst="straightConnector1">
            <a:avLst/>
          </a:prstGeom>
          <a:noFill/>
          <a:ln w="50800" cap="flat" cmpd="sng" algn="ctr">
            <a:solidFill>
              <a:schemeClr val="tx1"/>
            </a:solidFill>
            <a:prstDash val="solid"/>
            <a:round/>
            <a:headEnd type="none" w="med" len="med"/>
            <a:tailEnd type="triangle"/>
          </a:ln>
          <a:effectLst/>
        </p:spPr>
      </p:cxnSp>
      <p:cxnSp>
        <p:nvCxnSpPr>
          <p:cNvPr id="37" name="Straight Arrow Connector 36"/>
          <p:cNvCxnSpPr/>
          <p:nvPr/>
        </p:nvCxnSpPr>
        <p:spPr bwMode="auto">
          <a:xfrm rot="5400000">
            <a:off x="2831627" y="4993584"/>
            <a:ext cx="0" cy="457200"/>
          </a:xfrm>
          <a:prstGeom prst="straightConnector1">
            <a:avLst/>
          </a:prstGeom>
          <a:noFill/>
          <a:ln w="50800" cap="flat" cmpd="sng" algn="ctr">
            <a:solidFill>
              <a:schemeClr val="tx1"/>
            </a:solidFill>
            <a:prstDash val="solid"/>
            <a:round/>
            <a:headEnd type="none" w="med" len="med"/>
            <a:tailEnd type="triangle"/>
          </a:ln>
          <a:effectLst/>
        </p:spPr>
      </p:cxnSp>
      <p:cxnSp>
        <p:nvCxnSpPr>
          <p:cNvPr id="38" name="Straight Arrow Connector 37"/>
          <p:cNvCxnSpPr/>
          <p:nvPr/>
        </p:nvCxnSpPr>
        <p:spPr bwMode="auto">
          <a:xfrm rot="16200000">
            <a:off x="2867726" y="4267711"/>
            <a:ext cx="0" cy="457200"/>
          </a:xfrm>
          <a:prstGeom prst="straightConnector1">
            <a:avLst/>
          </a:prstGeom>
          <a:noFill/>
          <a:ln w="508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92115865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Libuv’s</a:t>
            </a:r>
            <a:r>
              <a:rPr lang="en-US" dirty="0" smtClean="0"/>
              <a:t> event loop</a:t>
            </a:r>
            <a:endParaRPr lang="en-US" dirty="0"/>
          </a:p>
        </p:txBody>
      </p:sp>
      <p:sp>
        <p:nvSpPr>
          <p:cNvPr id="6" name="Rectangle 5"/>
          <p:cNvSpPr/>
          <p:nvPr/>
        </p:nvSpPr>
        <p:spPr>
          <a:xfrm>
            <a:off x="-30544" y="6626565"/>
            <a:ext cx="2871107" cy="240066"/>
          </a:xfrm>
          <a:prstGeom prst="rect">
            <a:avLst/>
          </a:prstGeom>
        </p:spPr>
        <p:txBody>
          <a:bodyPr wrap="none">
            <a:spAutoFit/>
          </a:bodyPr>
          <a:lstStyle/>
          <a:p>
            <a:r>
              <a:rPr lang="en-US" sz="1200" dirty="0"/>
              <a:t>http://docs.libuv.org/en/v1.x/design.html</a:t>
            </a:r>
          </a:p>
        </p:txBody>
      </p:sp>
      <p:sp>
        <p:nvSpPr>
          <p:cNvPr id="2" name="Rounded Rectangle 1"/>
          <p:cNvSpPr/>
          <p:nvPr/>
        </p:nvSpPr>
        <p:spPr bwMode="auto">
          <a:xfrm>
            <a:off x="3058014" y="891026"/>
            <a:ext cx="3029863" cy="483877"/>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cs typeface="Arial" pitchFamily="34" charset="0"/>
              </a:rPr>
              <a:t>Update loop time</a:t>
            </a:r>
          </a:p>
        </p:txBody>
      </p:sp>
      <p:sp>
        <p:nvSpPr>
          <p:cNvPr id="7" name="Flowchart: Decision 6"/>
          <p:cNvSpPr/>
          <p:nvPr/>
        </p:nvSpPr>
        <p:spPr bwMode="auto">
          <a:xfrm>
            <a:off x="3558713" y="1475922"/>
            <a:ext cx="2008710" cy="1141735"/>
          </a:xfrm>
          <a:prstGeom prst="flowChartDecision">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9" name="Straight Arrow Connector 8"/>
          <p:cNvCxnSpPr>
            <a:stCxn id="7" idx="1"/>
            <a:endCxn id="10" idx="6"/>
          </p:cNvCxnSpPr>
          <p:nvPr/>
        </p:nvCxnSpPr>
        <p:spPr bwMode="auto">
          <a:xfrm flipH="1">
            <a:off x="2840563" y="2046790"/>
            <a:ext cx="718150" cy="18209"/>
          </a:xfrm>
          <a:prstGeom prst="straightConnector1">
            <a:avLst/>
          </a:prstGeom>
          <a:noFill/>
          <a:ln w="25400" cap="flat" cmpd="sng" algn="ctr">
            <a:solidFill>
              <a:schemeClr val="tx1"/>
            </a:solidFill>
            <a:prstDash val="solid"/>
            <a:round/>
            <a:headEnd type="none" w="med" len="med"/>
            <a:tailEnd type="triangle"/>
          </a:ln>
          <a:effectLst/>
        </p:spPr>
      </p:cxnSp>
      <p:sp>
        <p:nvSpPr>
          <p:cNvPr id="10" name="Oval 9"/>
          <p:cNvSpPr/>
          <p:nvPr/>
        </p:nvSpPr>
        <p:spPr bwMode="auto">
          <a:xfrm>
            <a:off x="1670072" y="1535490"/>
            <a:ext cx="1170491" cy="1059017"/>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cs typeface="Arial" pitchFamily="34" charset="0"/>
              </a:rPr>
              <a:t>End</a:t>
            </a:r>
          </a:p>
        </p:txBody>
      </p:sp>
      <p:sp>
        <p:nvSpPr>
          <p:cNvPr id="16" name="Rounded Rectangle 15"/>
          <p:cNvSpPr/>
          <p:nvPr/>
        </p:nvSpPr>
        <p:spPr bwMode="auto">
          <a:xfrm>
            <a:off x="3155046" y="2760345"/>
            <a:ext cx="2830734" cy="428263"/>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Arial" pitchFamily="34" charset="0"/>
                <a:cs typeface="Arial" pitchFamily="34" charset="0"/>
              </a:rPr>
              <a:t>Timers 1</a:t>
            </a:r>
          </a:p>
        </p:txBody>
      </p:sp>
      <p:cxnSp>
        <p:nvCxnSpPr>
          <p:cNvPr id="18" name="Straight Arrow Connector 17"/>
          <p:cNvCxnSpPr>
            <a:stCxn id="7" idx="2"/>
            <a:endCxn id="16" idx="0"/>
          </p:cNvCxnSpPr>
          <p:nvPr/>
        </p:nvCxnSpPr>
        <p:spPr bwMode="auto">
          <a:xfrm>
            <a:off x="4563068" y="2617657"/>
            <a:ext cx="7345" cy="142688"/>
          </a:xfrm>
          <a:prstGeom prst="straightConnector1">
            <a:avLst/>
          </a:prstGeom>
          <a:noFill/>
          <a:ln w="25400" cap="flat" cmpd="sng" algn="ctr">
            <a:solidFill>
              <a:schemeClr val="tx1"/>
            </a:solidFill>
            <a:prstDash val="solid"/>
            <a:round/>
            <a:headEnd type="none" w="med" len="med"/>
            <a:tailEnd type="triangle"/>
          </a:ln>
          <a:effectLst/>
        </p:spPr>
      </p:cxnSp>
      <p:sp>
        <p:nvSpPr>
          <p:cNvPr id="20" name="Rounded Rectangle 19"/>
          <p:cNvSpPr/>
          <p:nvPr/>
        </p:nvSpPr>
        <p:spPr bwMode="auto">
          <a:xfrm>
            <a:off x="3155046" y="3245467"/>
            <a:ext cx="2830734" cy="445591"/>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r>
              <a:rPr kumimoji="0" lang="en-US" sz="2400" b="0" i="1" u="none" strike="noStrike" cap="none" normalizeH="0" dirty="0" smtClean="0">
                <a:ln>
                  <a:noFill/>
                </a:ln>
                <a:solidFill>
                  <a:schemeClr val="tx1"/>
                </a:solidFill>
                <a:effectLst/>
                <a:latin typeface="Arial" pitchFamily="34" charset="0"/>
                <a:cs typeface="Arial" pitchFamily="34" charset="0"/>
              </a:rPr>
              <a:t>Pending</a:t>
            </a:r>
            <a:r>
              <a:rPr kumimoji="0" lang="en-US" sz="2400" b="0" i="0" u="none" strike="noStrike" cap="none" normalizeH="0" dirty="0" smtClean="0">
                <a:ln>
                  <a:noFill/>
                </a:ln>
                <a:solidFill>
                  <a:schemeClr val="tx1"/>
                </a:solidFill>
                <a:effectLst/>
                <a:latin typeface="Arial" pitchFamily="34" charset="0"/>
                <a:cs typeface="Arial" pitchFamily="34" charset="0"/>
              </a:rPr>
              <a:t> callbacks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21" name="Rounded Rectangle 20"/>
          <p:cNvSpPr/>
          <p:nvPr/>
        </p:nvSpPr>
        <p:spPr bwMode="auto">
          <a:xfrm>
            <a:off x="3155046" y="3752976"/>
            <a:ext cx="2830734" cy="428263"/>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r>
              <a:rPr kumimoji="0" lang="en-US" sz="2400" b="0" i="1" u="none" strike="noStrike" cap="none" normalizeH="0" dirty="0" smtClean="0">
                <a:ln>
                  <a:noFill/>
                </a:ln>
                <a:solidFill>
                  <a:schemeClr val="tx1"/>
                </a:solidFill>
                <a:effectLst/>
                <a:latin typeface="Arial" pitchFamily="34" charset="0"/>
                <a:cs typeface="Arial" pitchFamily="34" charset="0"/>
              </a:rPr>
              <a:t>Idle</a:t>
            </a:r>
            <a:r>
              <a:rPr kumimoji="0" lang="en-US" sz="2400" b="0" i="0" u="none" strike="noStrike" cap="none" normalizeH="0" dirty="0" smtClean="0">
                <a:ln>
                  <a:noFill/>
                </a:ln>
                <a:solidFill>
                  <a:schemeClr val="tx1"/>
                </a:solidFill>
                <a:effectLst/>
                <a:latin typeface="Arial" pitchFamily="34" charset="0"/>
                <a:cs typeface="Arial" pitchFamily="34" charset="0"/>
              </a:rPr>
              <a:t> callbacks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Rounded Rectangle 21"/>
          <p:cNvSpPr/>
          <p:nvPr/>
        </p:nvSpPr>
        <p:spPr bwMode="auto">
          <a:xfrm>
            <a:off x="3141395" y="4243011"/>
            <a:ext cx="2844386" cy="428263"/>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r>
              <a:rPr kumimoji="0" lang="en-US" sz="2400" b="0" i="1" u="none" strike="noStrike" cap="none" normalizeH="0" dirty="0" smtClean="0">
                <a:ln>
                  <a:noFill/>
                </a:ln>
                <a:solidFill>
                  <a:schemeClr val="tx1"/>
                </a:solidFill>
                <a:effectLst/>
                <a:latin typeface="Arial" pitchFamily="34" charset="0"/>
                <a:cs typeface="Arial" pitchFamily="34" charset="0"/>
              </a:rPr>
              <a:t>Prepare</a:t>
            </a:r>
            <a:r>
              <a:rPr kumimoji="0" lang="en-US" sz="2400" b="0" i="0" u="none" strike="noStrike" cap="none" normalizeH="0" dirty="0" smtClean="0">
                <a:ln>
                  <a:noFill/>
                </a:ln>
                <a:solidFill>
                  <a:schemeClr val="tx1"/>
                </a:solidFill>
                <a:effectLst/>
                <a:latin typeface="Arial" pitchFamily="34" charset="0"/>
                <a:cs typeface="Arial" pitchFamily="34" charset="0"/>
              </a:rPr>
              <a:t> handles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23" name="Rounded Rectangle 22"/>
          <p:cNvSpPr/>
          <p:nvPr/>
        </p:nvSpPr>
        <p:spPr bwMode="auto">
          <a:xfrm>
            <a:off x="3141394" y="4740076"/>
            <a:ext cx="2844385" cy="428263"/>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r>
              <a:rPr kumimoji="0" lang="en-US" sz="2400" b="0" i="0" u="none" strike="noStrike" cap="none" normalizeH="0" dirty="0" smtClean="0">
                <a:ln>
                  <a:noFill/>
                </a:ln>
                <a:solidFill>
                  <a:schemeClr val="tx1"/>
                </a:solidFill>
                <a:effectLst/>
                <a:latin typeface="Arial" pitchFamily="34" charset="0"/>
                <a:cs typeface="Arial" pitchFamily="34" charset="0"/>
              </a:rPr>
              <a:t>Poll for I/O (</a:t>
            </a:r>
            <a:r>
              <a:rPr kumimoji="0" lang="en-US" sz="2400" b="0" i="1" u="none" strike="noStrike" cap="none" normalizeH="0" dirty="0" err="1" smtClean="0">
                <a:ln>
                  <a:noFill/>
                </a:ln>
                <a:solidFill>
                  <a:schemeClr val="tx1"/>
                </a:solidFill>
                <a:effectLst/>
                <a:latin typeface="Arial" pitchFamily="34" charset="0"/>
                <a:cs typeface="Arial" pitchFamily="34" charset="0"/>
              </a:rPr>
              <a:t>epoll</a:t>
            </a:r>
            <a:r>
              <a:rPr kumimoji="0" lang="en-US" sz="2400" b="0" i="0" u="none" strike="noStrike" cap="none" normalizeH="0" dirty="0" smtClean="0">
                <a:ln>
                  <a:noFill/>
                </a:ln>
                <a:solidFill>
                  <a:schemeClr val="tx1"/>
                </a:solidFill>
                <a:effectLst/>
                <a:latin typeface="Arial" pitchFamily="34" charset="0"/>
                <a:cs typeface="Arial" pitchFamily="34"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24" name="Rounded Rectangle 23"/>
          <p:cNvSpPr/>
          <p:nvPr/>
        </p:nvSpPr>
        <p:spPr bwMode="auto">
          <a:xfrm>
            <a:off x="3141393" y="5213086"/>
            <a:ext cx="2844385" cy="428263"/>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marR="0" indent="-342900" algn="ctr" defTabSz="914400" rtl="0" eaLnBrk="1" fontAlgn="base" latinLnBrk="0" hangingPunct="1">
              <a:lnSpc>
                <a:spcPct val="80000"/>
              </a:lnSpc>
              <a:spcBef>
                <a:spcPct val="20000"/>
              </a:spcBef>
              <a:spcAft>
                <a:spcPct val="0"/>
              </a:spcAft>
              <a:buClr>
                <a:schemeClr val="tx1"/>
              </a:buClr>
              <a:buSzPct val="75000"/>
              <a:buFont typeface="Wingdings" pitchFamily="2" charset="2"/>
              <a:buNone/>
              <a:tabLst/>
            </a:pPr>
            <a:r>
              <a:rPr kumimoji="0" lang="en-US" sz="2400" b="0" i="1" u="none" strike="noStrike" cap="none" normalizeH="0" baseline="0" dirty="0" smtClean="0">
                <a:ln>
                  <a:noFill/>
                </a:ln>
                <a:solidFill>
                  <a:schemeClr val="tx1"/>
                </a:solidFill>
                <a:effectLst/>
                <a:latin typeface="Arial" pitchFamily="34" charset="0"/>
                <a:cs typeface="Arial" pitchFamily="34" charset="0"/>
              </a:rPr>
              <a:t>Check</a:t>
            </a:r>
            <a:r>
              <a:rPr kumimoji="0" lang="en-US" sz="2400" b="0" i="0" u="none" strike="noStrike" cap="none" normalizeH="0" baseline="0" dirty="0" smtClean="0">
                <a:ln>
                  <a:noFill/>
                </a:ln>
                <a:solidFill>
                  <a:schemeClr val="tx1"/>
                </a:solidFill>
                <a:effectLst/>
                <a:latin typeface="Arial" pitchFamily="34" charset="0"/>
                <a:cs typeface="Arial" pitchFamily="34" charset="0"/>
              </a:rPr>
              <a:t> handles</a:t>
            </a:r>
          </a:p>
        </p:txBody>
      </p:sp>
      <p:sp>
        <p:nvSpPr>
          <p:cNvPr id="26" name="Rounded Rectangle 25"/>
          <p:cNvSpPr/>
          <p:nvPr/>
        </p:nvSpPr>
        <p:spPr bwMode="auto">
          <a:xfrm>
            <a:off x="3141392" y="5703807"/>
            <a:ext cx="2844385" cy="428263"/>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en-US" sz="2400" i="1" dirty="0" smtClean="0"/>
              <a:t>Close</a:t>
            </a:r>
            <a:r>
              <a:rPr lang="en-US" sz="2400" dirty="0" smtClean="0"/>
              <a:t> callbacks</a:t>
            </a:r>
            <a:endParaRPr lang="en-US" sz="2400" dirty="0"/>
          </a:p>
        </p:txBody>
      </p:sp>
      <p:sp>
        <p:nvSpPr>
          <p:cNvPr id="27" name="Rounded Rectangle 26"/>
          <p:cNvSpPr/>
          <p:nvPr/>
        </p:nvSpPr>
        <p:spPr bwMode="auto">
          <a:xfrm>
            <a:off x="3141391" y="6198302"/>
            <a:ext cx="2844385" cy="428263"/>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342900" indent="-342900" algn="ctr"/>
            <a:r>
              <a:rPr lang="en-US" sz="2400" dirty="0"/>
              <a:t>Timers 2</a:t>
            </a:r>
          </a:p>
        </p:txBody>
      </p:sp>
      <p:cxnSp>
        <p:nvCxnSpPr>
          <p:cNvPr id="29" name="Elbow Connector 28"/>
          <p:cNvCxnSpPr>
            <a:stCxn id="27" idx="3"/>
            <a:endCxn id="2" idx="3"/>
          </p:cNvCxnSpPr>
          <p:nvPr/>
        </p:nvCxnSpPr>
        <p:spPr bwMode="auto">
          <a:xfrm flipV="1">
            <a:off x="5985776" y="1132965"/>
            <a:ext cx="102101" cy="5279469"/>
          </a:xfrm>
          <a:prstGeom prst="bentConnector3">
            <a:avLst>
              <a:gd name="adj1" fmla="val 323896"/>
            </a:avLst>
          </a:prstGeom>
          <a:noFill/>
          <a:ln w="9525" cap="flat" cmpd="sng" algn="ctr">
            <a:solidFill>
              <a:schemeClr val="tx1"/>
            </a:solidFill>
            <a:prstDash val="solid"/>
            <a:round/>
            <a:headEnd type="none" w="med" len="med"/>
            <a:tailEnd type="triangle"/>
          </a:ln>
          <a:effectLst/>
        </p:spPr>
      </p:cxnSp>
      <p:sp>
        <p:nvSpPr>
          <p:cNvPr id="52" name="TextBox 51"/>
          <p:cNvSpPr txBox="1"/>
          <p:nvPr/>
        </p:nvSpPr>
        <p:spPr>
          <a:xfrm>
            <a:off x="4093331" y="1701782"/>
            <a:ext cx="990977" cy="1133837"/>
          </a:xfrm>
          <a:prstGeom prst="rect">
            <a:avLst/>
          </a:prstGeom>
          <a:noFill/>
        </p:spPr>
        <p:txBody>
          <a:bodyPr wrap="none" rtlCol="0">
            <a:spAutoFit/>
          </a:bodyPr>
          <a:lstStyle/>
          <a:p>
            <a:pPr marL="342900" indent="-342900"/>
            <a:r>
              <a:rPr lang="en-US" sz="2400" dirty="0"/>
              <a:t>Loop</a:t>
            </a:r>
          </a:p>
          <a:p>
            <a:pPr marL="342900" indent="-342900"/>
            <a:r>
              <a:rPr lang="en-US" sz="2400" dirty="0"/>
              <a:t>alive?</a:t>
            </a:r>
          </a:p>
          <a:p>
            <a:endParaRPr lang="en-US" sz="2400" dirty="0" smtClean="0">
              <a:latin typeface="Calibri" panose="020F0502020204030204" pitchFamily="34" charset="0"/>
            </a:endParaRPr>
          </a:p>
        </p:txBody>
      </p:sp>
    </p:spTree>
    <p:extLst>
      <p:ext uri="{BB962C8B-B14F-4D97-AF65-F5344CB8AC3E}">
        <p14:creationId xmlns:p14="http://schemas.microsoft.com/office/powerpoint/2010/main" val="241713401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External</a:t>
            </a:r>
            <a:r>
              <a:rPr lang="en-US" dirty="0" smtClean="0"/>
              <a:t> – input</a:t>
            </a:r>
          </a:p>
          <a:p>
            <a:pPr lvl="1"/>
            <a:r>
              <a:rPr lang="en-US" dirty="0" smtClean="0"/>
              <a:t>Network traffic</a:t>
            </a:r>
          </a:p>
          <a:p>
            <a:pPr lvl="1"/>
            <a:r>
              <a:rPr lang="en-US" dirty="0" smtClean="0"/>
              <a:t>Timers (global clock)</a:t>
            </a:r>
          </a:p>
          <a:p>
            <a:pPr lvl="1"/>
            <a:r>
              <a:rPr lang="en-US" dirty="0" smtClean="0"/>
              <a:t>UNIX signals</a:t>
            </a:r>
          </a:p>
          <a:p>
            <a:r>
              <a:rPr lang="en-US" b="1" dirty="0" smtClean="0"/>
              <a:t>Internal</a:t>
            </a:r>
            <a:r>
              <a:rPr lang="en-US" dirty="0" smtClean="0"/>
              <a:t> – due to cooperative multitasking (partitioning </a:t>
            </a:r>
            <a:r>
              <a:rPr lang="en-US" dirty="0" err="1" smtClean="0"/>
              <a:t>algos</a:t>
            </a:r>
            <a:r>
              <a:rPr lang="en-US" dirty="0" smtClean="0"/>
              <a:t>.)</a:t>
            </a:r>
          </a:p>
          <a:p>
            <a:pPr lvl="1"/>
            <a:r>
              <a:rPr lang="en-US" dirty="0" smtClean="0"/>
              <a:t>Partitioning on I/O-bound activities</a:t>
            </a:r>
          </a:p>
          <a:p>
            <a:pPr lvl="2"/>
            <a:r>
              <a:rPr lang="en-US" dirty="0" smtClean="0"/>
              <a:t>Network traffic (for remote services like database queries)</a:t>
            </a:r>
          </a:p>
          <a:p>
            <a:pPr lvl="2"/>
            <a:r>
              <a:rPr lang="en-US" dirty="0" smtClean="0"/>
              <a:t>FS responsiveness</a:t>
            </a:r>
          </a:p>
          <a:p>
            <a:pPr lvl="2"/>
            <a:r>
              <a:rPr lang="en-US" dirty="0" smtClean="0"/>
              <a:t>Worker pool thread schedule</a:t>
            </a:r>
          </a:p>
          <a:p>
            <a:pPr lvl="1"/>
            <a:r>
              <a:rPr lang="en-US" dirty="0" smtClean="0"/>
              <a:t>Partitioning on CPU-bound activities</a:t>
            </a:r>
          </a:p>
          <a:p>
            <a:pPr lvl="2"/>
            <a:r>
              <a:rPr lang="en-US" dirty="0" smtClean="0"/>
              <a:t>CPU speed (compression, crypto, etc.)</a:t>
            </a:r>
          </a:p>
          <a:p>
            <a:pPr lvl="1"/>
            <a:endParaRPr lang="en-US" dirty="0" smtClean="0"/>
          </a:p>
        </p:txBody>
      </p:sp>
      <p:sp>
        <p:nvSpPr>
          <p:cNvPr id="3" name="Title 2"/>
          <p:cNvSpPr>
            <a:spLocks noGrp="1"/>
          </p:cNvSpPr>
          <p:nvPr>
            <p:ph type="title"/>
          </p:nvPr>
        </p:nvSpPr>
        <p:spPr/>
        <p:txBody>
          <a:bodyPr/>
          <a:lstStyle/>
          <a:p>
            <a:r>
              <a:rPr lang="en-US" sz="3000" dirty="0" smtClean="0"/>
              <a:t>Sources of Non-Determinism in Node.js Programs</a:t>
            </a:r>
            <a:endParaRPr lang="en-US" sz="3000" dirty="0"/>
          </a:p>
        </p:txBody>
      </p:sp>
    </p:spTree>
    <p:extLst>
      <p:ext uri="{BB962C8B-B14F-4D97-AF65-F5344CB8AC3E}">
        <p14:creationId xmlns:p14="http://schemas.microsoft.com/office/powerpoint/2010/main" val="212328409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1529" y="1690957"/>
            <a:ext cx="8557768" cy="4319318"/>
          </a:xfrm>
        </p:spPr>
        <p:txBody>
          <a:bodyPr/>
          <a:lstStyle/>
          <a:p>
            <a:r>
              <a:rPr lang="en-US" sz="2600" b="1" dirty="0" smtClean="0"/>
              <a:t>Legal</a:t>
            </a:r>
            <a:r>
              <a:rPr lang="en-US" sz="2600" dirty="0" smtClean="0"/>
              <a:t>: Compliant with Node.js documentation</a:t>
            </a:r>
          </a:p>
          <a:p>
            <a:pPr marL="0" indent="0">
              <a:buNone/>
            </a:pPr>
            <a:endParaRPr lang="en-US" sz="2600" dirty="0" smtClean="0"/>
          </a:p>
          <a:p>
            <a:r>
              <a:rPr lang="en-US" sz="2600" b="1" dirty="0" smtClean="0"/>
              <a:t>Viable</a:t>
            </a:r>
            <a:r>
              <a:rPr lang="en-US" sz="2600" dirty="0" smtClean="0"/>
              <a:t>: Matches internal assumptions about </a:t>
            </a:r>
            <a:r>
              <a:rPr lang="en-US" sz="2600" dirty="0" err="1" smtClean="0"/>
              <a:t>libuv</a:t>
            </a:r>
            <a:r>
              <a:rPr lang="en-US" sz="2600" dirty="0" smtClean="0"/>
              <a:t> behavior</a:t>
            </a:r>
          </a:p>
          <a:p>
            <a:pPr marL="0" indent="0">
              <a:buNone/>
            </a:pPr>
            <a:endParaRPr lang="en-US" sz="2600" dirty="0" smtClean="0"/>
          </a:p>
          <a:p>
            <a:pPr marL="0" indent="0" algn="ctr">
              <a:buNone/>
            </a:pPr>
            <a:r>
              <a:rPr lang="en-US" sz="2600" u="sng" dirty="0" smtClean="0"/>
              <a:t>Node.fz passes the Node.js test suite*</a:t>
            </a:r>
            <a:endParaRPr lang="en-US" sz="2600" u="sng" dirty="0"/>
          </a:p>
        </p:txBody>
      </p:sp>
      <p:sp>
        <p:nvSpPr>
          <p:cNvPr id="3" name="Title 2"/>
          <p:cNvSpPr>
            <a:spLocks noGrp="1"/>
          </p:cNvSpPr>
          <p:nvPr>
            <p:ph type="title"/>
          </p:nvPr>
        </p:nvSpPr>
        <p:spPr/>
        <p:txBody>
          <a:bodyPr/>
          <a:lstStyle/>
          <a:p>
            <a:r>
              <a:rPr lang="en-US" sz="3000" dirty="0" smtClean="0"/>
              <a:t>Node.fz is a legal, viable replacement for Node.js</a:t>
            </a:r>
            <a:endParaRPr lang="en-US" sz="3000" dirty="0"/>
          </a:p>
        </p:txBody>
      </p:sp>
    </p:spTree>
    <p:extLst>
      <p:ext uri="{BB962C8B-B14F-4D97-AF65-F5344CB8AC3E}">
        <p14:creationId xmlns:p14="http://schemas.microsoft.com/office/powerpoint/2010/main" val="312905376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Fuzzing parameters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7894856"/>
              </p:ext>
            </p:extLst>
          </p:nvPr>
        </p:nvGraphicFramePr>
        <p:xfrm>
          <a:off x="25136" y="982435"/>
          <a:ext cx="9097264" cy="5229678"/>
        </p:xfrm>
        <a:graphic>
          <a:graphicData uri="http://schemas.openxmlformats.org/drawingml/2006/table">
            <a:tbl>
              <a:tblPr firstRow="1" bandRow="1">
                <a:tableStyleId>{5C22544A-7EE6-4342-B048-85BDC9FD1C3A}</a:tableStyleId>
              </a:tblPr>
              <a:tblGrid>
                <a:gridCol w="3234055">
                  <a:extLst>
                    <a:ext uri="{9D8B030D-6E8A-4147-A177-3AD203B41FA5}">
                      <a16:colId xmlns:a16="http://schemas.microsoft.com/office/drawing/2014/main" val="2523817330"/>
                    </a:ext>
                  </a:extLst>
                </a:gridCol>
                <a:gridCol w="4583049">
                  <a:extLst>
                    <a:ext uri="{9D8B030D-6E8A-4147-A177-3AD203B41FA5}">
                      <a16:colId xmlns:a16="http://schemas.microsoft.com/office/drawing/2014/main" val="760944020"/>
                    </a:ext>
                  </a:extLst>
                </a:gridCol>
                <a:gridCol w="1280160">
                  <a:extLst>
                    <a:ext uri="{9D8B030D-6E8A-4147-A177-3AD203B41FA5}">
                      <a16:colId xmlns:a16="http://schemas.microsoft.com/office/drawing/2014/main" val="1707126538"/>
                    </a:ext>
                  </a:extLst>
                </a:gridCol>
              </a:tblGrid>
              <a:tr h="502854">
                <a:tc>
                  <a:txBody>
                    <a:bodyPr/>
                    <a:lstStyle/>
                    <a:p>
                      <a:pPr algn="ctr"/>
                      <a:r>
                        <a:rPr lang="en-US" sz="2400" dirty="0" smtClean="0"/>
                        <a:t>Parameter</a:t>
                      </a:r>
                      <a:endParaRPr lang="en-US" sz="2400" dirty="0"/>
                    </a:p>
                  </a:txBody>
                  <a:tcPr anchor="ctr"/>
                </a:tc>
                <a:tc>
                  <a:txBody>
                    <a:bodyPr/>
                    <a:lstStyle/>
                    <a:p>
                      <a:pPr algn="ctr"/>
                      <a:r>
                        <a:rPr lang="en-US" sz="2400" dirty="0" smtClean="0"/>
                        <a:t>Description</a:t>
                      </a:r>
                      <a:endParaRPr lang="en-US" sz="2400" dirty="0"/>
                    </a:p>
                  </a:txBody>
                  <a:tcPr anchor="ctr"/>
                </a:tc>
                <a:tc>
                  <a:txBody>
                    <a:bodyPr/>
                    <a:lstStyle/>
                    <a:p>
                      <a:pPr algn="ctr"/>
                      <a:r>
                        <a:rPr lang="en-US" sz="2400" dirty="0" smtClean="0"/>
                        <a:t>Default</a:t>
                      </a:r>
                      <a:endParaRPr lang="en-US" sz="2400" dirty="0"/>
                    </a:p>
                  </a:txBody>
                  <a:tcPr anchor="ctr"/>
                </a:tc>
                <a:extLst>
                  <a:ext uri="{0D108BD9-81ED-4DB2-BD59-A6C34878D82A}">
                    <a16:rowId xmlns:a16="http://schemas.microsoft.com/office/drawing/2014/main" val="459971770"/>
                  </a:ext>
                </a:extLst>
              </a:tr>
              <a:tr h="502854">
                <a:tc>
                  <a:txBody>
                    <a:bodyPr/>
                    <a:lstStyle/>
                    <a:p>
                      <a:pPr algn="ctr"/>
                      <a:r>
                        <a:rPr lang="en-US" sz="2400" dirty="0" smtClean="0"/>
                        <a:t>EL: </a:t>
                      </a:r>
                      <a:r>
                        <a:rPr lang="en-US" sz="2400" dirty="0" err="1" smtClean="0"/>
                        <a:t>epoll</a:t>
                      </a:r>
                      <a:r>
                        <a:rPr lang="en-US" sz="2400" baseline="0" dirty="0" smtClean="0"/>
                        <a:t> </a:t>
                      </a:r>
                      <a:r>
                        <a:rPr lang="en-US" sz="2400" baseline="0" dirty="0" err="1" smtClean="0"/>
                        <a:t>DoF</a:t>
                      </a:r>
                      <a:endParaRPr lang="en-US" sz="2400" dirty="0"/>
                    </a:p>
                  </a:txBody>
                  <a:tcPr anchor="ctr"/>
                </a:tc>
                <a:tc>
                  <a:txBody>
                    <a:bodyPr/>
                    <a:lstStyle/>
                    <a:p>
                      <a:pPr algn="ctr"/>
                      <a:r>
                        <a:rPr lang="en-US" sz="2400" dirty="0" err="1" smtClean="0"/>
                        <a:t>epoll</a:t>
                      </a:r>
                      <a:r>
                        <a:rPr lang="en-US" sz="2400" dirty="0" smtClean="0"/>
                        <a:t> queue shuffle distance</a:t>
                      </a:r>
                      <a:endParaRPr lang="en-US" sz="2400" dirty="0"/>
                    </a:p>
                  </a:txBody>
                  <a:tcPr anchor="ctr"/>
                </a:tc>
                <a:tc>
                  <a:txBody>
                    <a:bodyPr/>
                    <a:lstStyle/>
                    <a:p>
                      <a:pPr algn="ctr"/>
                      <a:r>
                        <a:rPr lang="en-US" sz="2400" dirty="0" smtClean="0"/>
                        <a:t>-1</a:t>
                      </a:r>
                      <a:endParaRPr lang="en-US" sz="2400" dirty="0"/>
                    </a:p>
                  </a:txBody>
                  <a:tcPr anchor="ctr"/>
                </a:tc>
                <a:extLst>
                  <a:ext uri="{0D108BD9-81ED-4DB2-BD59-A6C34878D82A}">
                    <a16:rowId xmlns:a16="http://schemas.microsoft.com/office/drawing/2014/main" val="3077261858"/>
                  </a:ext>
                </a:extLst>
              </a:tr>
              <a:tr h="90513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2400" dirty="0" smtClean="0"/>
                        <a:t>EL: </a:t>
                      </a:r>
                      <a:r>
                        <a:rPr lang="en-US" sz="2400" dirty="0" err="1" smtClean="0"/>
                        <a:t>epoll</a:t>
                      </a:r>
                      <a:r>
                        <a:rPr lang="en-US" sz="2400" baseline="0" dirty="0" smtClean="0"/>
                        <a:t> deferral %</a:t>
                      </a:r>
                      <a:endParaRPr lang="en-US" sz="2400" dirty="0" smtClean="0"/>
                    </a:p>
                    <a:p>
                      <a:pPr algn="ctr"/>
                      <a:endParaRPr lang="en-US" sz="2400" dirty="0"/>
                    </a:p>
                  </a:txBody>
                  <a:tcPr anchor="ctr"/>
                </a:tc>
                <a:tc>
                  <a:txBody>
                    <a:bodyPr/>
                    <a:lstStyle/>
                    <a:p>
                      <a:pPr algn="ctr"/>
                      <a:r>
                        <a:rPr lang="en-US" sz="2400" dirty="0" smtClean="0"/>
                        <a:t>Probability of deferring a ready</a:t>
                      </a:r>
                    </a:p>
                    <a:p>
                      <a:pPr algn="ctr"/>
                      <a:r>
                        <a:rPr lang="en-US" sz="2400" dirty="0" err="1" smtClean="0"/>
                        <a:t>epoll</a:t>
                      </a:r>
                      <a:r>
                        <a:rPr lang="en-US" sz="2400" dirty="0" smtClean="0"/>
                        <a:t> item </a:t>
                      </a:r>
                      <a:r>
                        <a:rPr lang="en-US" sz="2400" baseline="0" dirty="0" smtClean="0"/>
                        <a:t>until the next loop</a:t>
                      </a:r>
                      <a:endParaRPr lang="en-US" sz="2400" dirty="0"/>
                    </a:p>
                  </a:txBody>
                  <a:tcPr anchor="ctr"/>
                </a:tc>
                <a:tc>
                  <a:txBody>
                    <a:bodyPr/>
                    <a:lstStyle/>
                    <a:p>
                      <a:pPr algn="ctr"/>
                      <a:r>
                        <a:rPr lang="en-US" sz="2400" dirty="0" smtClean="0"/>
                        <a:t>10%</a:t>
                      </a:r>
                      <a:endParaRPr lang="en-US" sz="2400" dirty="0"/>
                    </a:p>
                  </a:txBody>
                  <a:tcPr anchor="ctr"/>
                </a:tc>
                <a:extLst>
                  <a:ext uri="{0D108BD9-81ED-4DB2-BD59-A6C34878D82A}">
                    <a16:rowId xmlns:a16="http://schemas.microsoft.com/office/drawing/2014/main" val="4176406798"/>
                  </a:ext>
                </a:extLst>
              </a:tr>
              <a:tr h="905136">
                <a:tc>
                  <a:txBody>
                    <a:bodyPr/>
                    <a:lstStyle/>
                    <a:p>
                      <a:pPr algn="ctr"/>
                      <a:r>
                        <a:rPr lang="en-US" sz="2400" dirty="0" smtClean="0"/>
                        <a:t>EL: Timer deferral %</a:t>
                      </a:r>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2400" dirty="0" smtClean="0"/>
                        <a:t>Probability of deferring a ready</a:t>
                      </a:r>
                    </a:p>
                    <a:p>
                      <a:pPr marL="0" marR="0" indent="0" algn="ctr" defTabSz="914400" rtl="0" eaLnBrk="1" fontAlgn="auto" latinLnBrk="1" hangingPunct="1">
                        <a:lnSpc>
                          <a:spcPct val="100000"/>
                        </a:lnSpc>
                        <a:spcBef>
                          <a:spcPts val="0"/>
                        </a:spcBef>
                        <a:spcAft>
                          <a:spcPts val="0"/>
                        </a:spcAft>
                        <a:buClrTx/>
                        <a:buSzTx/>
                        <a:buFontTx/>
                        <a:buNone/>
                        <a:tabLst/>
                        <a:defRPr/>
                      </a:pPr>
                      <a:r>
                        <a:rPr lang="en-US" sz="2400" dirty="0" smtClean="0"/>
                        <a:t>timer until</a:t>
                      </a:r>
                      <a:r>
                        <a:rPr lang="en-US" sz="2400" baseline="0" dirty="0" smtClean="0"/>
                        <a:t> the next loop</a:t>
                      </a:r>
                      <a:endParaRPr lang="en-US" sz="2400" dirty="0" smtClean="0"/>
                    </a:p>
                  </a:txBody>
                  <a:tcPr anchor="ctr"/>
                </a:tc>
                <a:tc>
                  <a:txBody>
                    <a:bodyPr/>
                    <a:lstStyle/>
                    <a:p>
                      <a:pPr algn="ctr"/>
                      <a:r>
                        <a:rPr lang="en-US" sz="2400" dirty="0" smtClean="0"/>
                        <a:t>20%</a:t>
                      </a:r>
                      <a:endParaRPr lang="en-US" sz="2400" dirty="0"/>
                    </a:p>
                  </a:txBody>
                  <a:tcPr anchor="ctr"/>
                </a:tc>
                <a:extLst>
                  <a:ext uri="{0D108BD9-81ED-4DB2-BD59-A6C34878D82A}">
                    <a16:rowId xmlns:a16="http://schemas.microsoft.com/office/drawing/2014/main" val="2538441582"/>
                  </a:ext>
                </a:extLst>
              </a:tr>
              <a:tr h="905136">
                <a:tc>
                  <a:txBody>
                    <a:bodyPr/>
                    <a:lstStyle/>
                    <a:p>
                      <a:pPr algn="ctr"/>
                      <a:r>
                        <a:rPr lang="en-US" sz="2400" dirty="0" smtClean="0"/>
                        <a:t>EL: closing deferral %</a:t>
                      </a:r>
                      <a:endParaRPr lang="en-US" sz="2400" dirty="0"/>
                    </a:p>
                  </a:txBody>
                  <a:tcPr anchor="ct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sz="2400" dirty="0" smtClean="0"/>
                        <a:t>Probability of deferring a</a:t>
                      </a:r>
                      <a:r>
                        <a:rPr lang="en-US" sz="2400" baseline="0" dirty="0" smtClean="0"/>
                        <a:t> ready</a:t>
                      </a:r>
                    </a:p>
                    <a:p>
                      <a:pPr marL="0" marR="0" indent="0" algn="ctr" defTabSz="914400" rtl="0" eaLnBrk="1" fontAlgn="auto" latinLnBrk="1" hangingPunct="1">
                        <a:lnSpc>
                          <a:spcPct val="100000"/>
                        </a:lnSpc>
                        <a:spcBef>
                          <a:spcPts val="0"/>
                        </a:spcBef>
                        <a:spcAft>
                          <a:spcPts val="0"/>
                        </a:spcAft>
                        <a:buClrTx/>
                        <a:buSzTx/>
                        <a:buFontTx/>
                        <a:buNone/>
                        <a:tabLst/>
                        <a:defRPr/>
                      </a:pPr>
                      <a:r>
                        <a:rPr lang="en-US" sz="2400" baseline="0" dirty="0" smtClean="0"/>
                        <a:t>“close” </a:t>
                      </a:r>
                      <a:r>
                        <a:rPr lang="en-US" sz="2400" dirty="0" smtClean="0"/>
                        <a:t>until</a:t>
                      </a:r>
                      <a:r>
                        <a:rPr lang="en-US" sz="2400" baseline="0" dirty="0" smtClean="0"/>
                        <a:t> the next loop</a:t>
                      </a:r>
                      <a:endParaRPr lang="en-US" sz="2400" dirty="0" smtClean="0"/>
                    </a:p>
                  </a:txBody>
                  <a:tcPr anchor="ctr"/>
                </a:tc>
                <a:tc>
                  <a:txBody>
                    <a:bodyPr/>
                    <a:lstStyle/>
                    <a:p>
                      <a:pPr algn="ctr"/>
                      <a:r>
                        <a:rPr lang="en-US" sz="2400" dirty="0" smtClean="0"/>
                        <a:t>5%</a:t>
                      </a:r>
                      <a:endParaRPr lang="en-US" sz="2400" dirty="0"/>
                    </a:p>
                  </a:txBody>
                  <a:tcPr anchor="ctr"/>
                </a:tc>
                <a:extLst>
                  <a:ext uri="{0D108BD9-81ED-4DB2-BD59-A6C34878D82A}">
                    <a16:rowId xmlns:a16="http://schemas.microsoft.com/office/drawing/2014/main" val="1055534692"/>
                  </a:ext>
                </a:extLst>
              </a:tr>
              <a:tr h="502854">
                <a:tc>
                  <a:txBody>
                    <a:bodyPr/>
                    <a:lstStyle/>
                    <a:p>
                      <a:pPr algn="ctr"/>
                      <a:r>
                        <a:rPr lang="en-US" sz="2400" dirty="0" smtClean="0"/>
                        <a:t>WP: </a:t>
                      </a:r>
                      <a:r>
                        <a:rPr lang="en-US" sz="2400" dirty="0" err="1" smtClean="0"/>
                        <a:t>DoF</a:t>
                      </a:r>
                      <a:endParaRPr lang="en-US" sz="2400" dirty="0"/>
                    </a:p>
                  </a:txBody>
                  <a:tcPr anchor="ctr"/>
                </a:tc>
                <a:tc>
                  <a:txBody>
                    <a:bodyPr/>
                    <a:lstStyle/>
                    <a:p>
                      <a:pPr algn="ctr"/>
                      <a:r>
                        <a:rPr lang="en-US" sz="2400" dirty="0" smtClean="0"/>
                        <a:t>Work queue shuffle distance</a:t>
                      </a:r>
                      <a:endParaRPr lang="en-US" sz="2400" dirty="0"/>
                    </a:p>
                  </a:txBody>
                  <a:tcPr anchor="ctr"/>
                </a:tc>
                <a:tc>
                  <a:txBody>
                    <a:bodyPr/>
                    <a:lstStyle/>
                    <a:p>
                      <a:pPr algn="ctr"/>
                      <a:r>
                        <a:rPr lang="en-US" sz="2400" dirty="0" smtClean="0"/>
                        <a:t>-1</a:t>
                      </a:r>
                      <a:endParaRPr lang="en-US" sz="2400" dirty="0"/>
                    </a:p>
                  </a:txBody>
                  <a:tcPr anchor="ctr"/>
                </a:tc>
                <a:extLst>
                  <a:ext uri="{0D108BD9-81ED-4DB2-BD59-A6C34878D82A}">
                    <a16:rowId xmlns:a16="http://schemas.microsoft.com/office/drawing/2014/main" val="4059538774"/>
                  </a:ext>
                </a:extLst>
              </a:tr>
              <a:tr h="502854">
                <a:tc>
                  <a:txBody>
                    <a:bodyPr/>
                    <a:lstStyle/>
                    <a:p>
                      <a:pPr algn="ctr"/>
                      <a:r>
                        <a:rPr lang="en-US" sz="2400" dirty="0" smtClean="0"/>
                        <a:t>WP:</a:t>
                      </a:r>
                      <a:r>
                        <a:rPr lang="en-US" sz="2400" baseline="0" dirty="0" smtClean="0"/>
                        <a:t> Max delay</a:t>
                      </a:r>
                      <a:endParaRPr lang="en-US" sz="2400" dirty="0"/>
                    </a:p>
                  </a:txBody>
                  <a:tcPr anchor="ctr"/>
                </a:tc>
                <a:tc>
                  <a:txBody>
                    <a:bodyPr/>
                    <a:lstStyle/>
                    <a:p>
                      <a:pPr algn="ctr"/>
                      <a:r>
                        <a:rPr lang="en-US" sz="2400" dirty="0" smtClean="0"/>
                        <a:t>Time to wait for</a:t>
                      </a:r>
                      <a:r>
                        <a:rPr lang="en-US" sz="2400" baseline="0" dirty="0" smtClean="0"/>
                        <a:t> full </a:t>
                      </a:r>
                      <a:r>
                        <a:rPr lang="en-US" sz="2400" dirty="0" smtClean="0"/>
                        <a:t>task queue</a:t>
                      </a:r>
                      <a:endParaRPr lang="en-US" sz="2400" dirty="0"/>
                    </a:p>
                  </a:txBody>
                  <a:tcPr anchor="ctr"/>
                </a:tc>
                <a:tc>
                  <a:txBody>
                    <a:bodyPr/>
                    <a:lstStyle/>
                    <a:p>
                      <a:pPr algn="ctr"/>
                      <a:r>
                        <a:rPr lang="en-US" sz="2400" dirty="0" smtClean="0"/>
                        <a:t>0.1 </a:t>
                      </a:r>
                      <a:r>
                        <a:rPr lang="en-US" sz="2400" dirty="0" err="1" smtClean="0"/>
                        <a:t>ms</a:t>
                      </a:r>
                      <a:endParaRPr lang="en-US" sz="2400" dirty="0"/>
                    </a:p>
                  </a:txBody>
                  <a:tcPr anchor="ctr"/>
                </a:tc>
                <a:extLst>
                  <a:ext uri="{0D108BD9-81ED-4DB2-BD59-A6C34878D82A}">
                    <a16:rowId xmlns:a16="http://schemas.microsoft.com/office/drawing/2014/main" val="893392307"/>
                  </a:ext>
                </a:extLst>
              </a:tr>
              <a:tr h="502854">
                <a:tc>
                  <a:txBody>
                    <a:bodyPr/>
                    <a:lstStyle/>
                    <a:p>
                      <a:pPr algn="ctr"/>
                      <a:r>
                        <a:rPr lang="en-US" sz="2400" dirty="0" smtClean="0"/>
                        <a:t>WP: </a:t>
                      </a:r>
                      <a:r>
                        <a:rPr lang="en-US" sz="2400" dirty="0" err="1" smtClean="0"/>
                        <a:t>epoll</a:t>
                      </a:r>
                      <a:r>
                        <a:rPr lang="en-US" sz="2400" dirty="0" smtClean="0"/>
                        <a:t> threshold</a:t>
                      </a:r>
                      <a:endParaRPr lang="en-US" sz="2400" dirty="0"/>
                    </a:p>
                  </a:txBody>
                  <a:tcPr anchor="ctr"/>
                </a:tc>
                <a:tc>
                  <a:txBody>
                    <a:bodyPr/>
                    <a:lstStyle/>
                    <a:p>
                      <a:pPr algn="ctr"/>
                      <a:r>
                        <a:rPr lang="en-US" sz="2400" dirty="0" smtClean="0"/>
                        <a:t>Time</a:t>
                      </a:r>
                      <a:r>
                        <a:rPr lang="en-US" sz="2400" baseline="0" dirty="0" smtClean="0"/>
                        <a:t> to wait when EL also waits</a:t>
                      </a:r>
                      <a:endParaRPr lang="en-US" sz="2400" dirty="0"/>
                    </a:p>
                  </a:txBody>
                  <a:tcPr anchor="ctr"/>
                </a:tc>
                <a:tc>
                  <a:txBody>
                    <a:bodyPr/>
                    <a:lstStyle/>
                    <a:p>
                      <a:pPr algn="ctr"/>
                      <a:r>
                        <a:rPr lang="en-US" sz="2400" dirty="0" smtClean="0"/>
                        <a:t>0.1ms</a:t>
                      </a:r>
                      <a:endParaRPr lang="en-US" sz="2400" dirty="0"/>
                    </a:p>
                  </a:txBody>
                  <a:tcPr anchor="ctr"/>
                </a:tc>
                <a:extLst>
                  <a:ext uri="{0D108BD9-81ED-4DB2-BD59-A6C34878D82A}">
                    <a16:rowId xmlns:a16="http://schemas.microsoft.com/office/drawing/2014/main" val="2234175597"/>
                  </a:ext>
                </a:extLst>
              </a:tr>
            </a:tbl>
          </a:graphicData>
        </a:graphic>
      </p:graphicFrame>
      <p:sp>
        <p:nvSpPr>
          <p:cNvPr id="6" name="TextBox 5"/>
          <p:cNvSpPr txBox="1"/>
          <p:nvPr/>
        </p:nvSpPr>
        <p:spPr>
          <a:xfrm>
            <a:off x="521413" y="6435227"/>
            <a:ext cx="7878503" cy="387798"/>
          </a:xfrm>
          <a:prstGeom prst="rect">
            <a:avLst/>
          </a:prstGeom>
          <a:noFill/>
        </p:spPr>
        <p:txBody>
          <a:bodyPr wrap="none" rtlCol="0">
            <a:spAutoFit/>
          </a:bodyPr>
          <a:lstStyle/>
          <a:p>
            <a:r>
              <a:rPr lang="en-US" sz="2400" b="1" dirty="0" smtClean="0">
                <a:latin typeface="Calibri" panose="020F0502020204030204" pitchFamily="34" charset="0"/>
              </a:rPr>
              <a:t>EL</a:t>
            </a:r>
            <a:r>
              <a:rPr lang="en-US" sz="2400" dirty="0" smtClean="0">
                <a:latin typeface="Calibri" panose="020F0502020204030204" pitchFamily="34" charset="0"/>
              </a:rPr>
              <a:t>: Event Loop </a:t>
            </a:r>
            <a:r>
              <a:rPr lang="en-US" sz="2400" b="1" dirty="0" smtClean="0">
                <a:latin typeface="Calibri" panose="020F0502020204030204" pitchFamily="34" charset="0"/>
              </a:rPr>
              <a:t>|</a:t>
            </a:r>
            <a:r>
              <a:rPr lang="en-US" sz="2400" dirty="0" smtClean="0">
                <a:latin typeface="Calibri" panose="020F0502020204030204" pitchFamily="34" charset="0"/>
              </a:rPr>
              <a:t> </a:t>
            </a:r>
            <a:r>
              <a:rPr lang="en-US" sz="2400" b="1" dirty="0" smtClean="0">
                <a:latin typeface="Calibri" panose="020F0502020204030204" pitchFamily="34" charset="0"/>
              </a:rPr>
              <a:t>WP</a:t>
            </a:r>
            <a:r>
              <a:rPr lang="en-US" sz="2400" dirty="0" smtClean="0">
                <a:latin typeface="Calibri" panose="020F0502020204030204" pitchFamily="34" charset="0"/>
              </a:rPr>
              <a:t>: Worker Pool </a:t>
            </a:r>
            <a:r>
              <a:rPr lang="en-US" sz="2400" b="1" dirty="0" smtClean="0">
                <a:latin typeface="Calibri" panose="020F0502020204030204" pitchFamily="34" charset="0"/>
              </a:rPr>
              <a:t>|</a:t>
            </a:r>
            <a:r>
              <a:rPr lang="en-US" sz="2400" dirty="0" smtClean="0">
                <a:latin typeface="Calibri" panose="020F0502020204030204" pitchFamily="34" charset="0"/>
              </a:rPr>
              <a:t> </a:t>
            </a:r>
            <a:r>
              <a:rPr lang="en-US" sz="2400" b="1" dirty="0" err="1" smtClean="0">
                <a:latin typeface="Calibri" panose="020F0502020204030204" pitchFamily="34" charset="0"/>
              </a:rPr>
              <a:t>DoF</a:t>
            </a:r>
            <a:r>
              <a:rPr lang="en-US" sz="2400" dirty="0" smtClean="0">
                <a:latin typeface="Calibri" panose="020F0502020204030204" pitchFamily="34" charset="0"/>
              </a:rPr>
              <a:t>: Degrees of Freedom</a:t>
            </a:r>
          </a:p>
        </p:txBody>
      </p:sp>
    </p:spTree>
    <p:extLst>
      <p:ext uri="{BB962C8B-B14F-4D97-AF65-F5344CB8AC3E}">
        <p14:creationId xmlns:p14="http://schemas.microsoft.com/office/powerpoint/2010/main" val="233910779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Schedule variation induced by fuzzing</a:t>
            </a:r>
            <a:endParaRPr lang="en-US" dirty="0"/>
          </a:p>
        </p:txBody>
      </p:sp>
      <p:pic>
        <p:nvPicPr>
          <p:cNvPr id="4" name="Picture 3"/>
          <p:cNvPicPr>
            <a:picLocks/>
          </p:cNvPicPr>
          <p:nvPr/>
        </p:nvPicPr>
        <p:blipFill>
          <a:blip r:embed="rId3"/>
          <a:stretch>
            <a:fillRect/>
          </a:stretch>
        </p:blipFill>
        <p:spPr>
          <a:xfrm>
            <a:off x="466344" y="766762"/>
            <a:ext cx="8604504" cy="6050959"/>
          </a:xfrm>
          <a:prstGeom prst="rect">
            <a:avLst/>
          </a:prstGeom>
        </p:spPr>
      </p:pic>
      <p:sp>
        <p:nvSpPr>
          <p:cNvPr id="6" name="TextBox 5"/>
          <p:cNvSpPr txBox="1"/>
          <p:nvPr/>
        </p:nvSpPr>
        <p:spPr>
          <a:xfrm rot="16200000">
            <a:off x="-3789262" y="3348283"/>
            <a:ext cx="8125149" cy="546625"/>
          </a:xfrm>
          <a:prstGeom prst="rect">
            <a:avLst/>
          </a:prstGeom>
          <a:noFill/>
        </p:spPr>
        <p:txBody>
          <a:bodyPr wrap="square" rtlCol="0">
            <a:spAutoFit/>
          </a:bodyPr>
          <a:lstStyle/>
          <a:p>
            <a:pPr algn="ctr"/>
            <a:r>
              <a:rPr lang="en-US" sz="3600" b="1" dirty="0" smtClean="0">
                <a:latin typeface="Calibri" panose="020F0502020204030204" pitchFamily="34" charset="0"/>
              </a:rPr>
              <a:t>Normalized Edit Distance</a:t>
            </a:r>
          </a:p>
        </p:txBody>
      </p:sp>
    </p:spTree>
    <p:extLst>
      <p:ext uri="{BB962C8B-B14F-4D97-AF65-F5344CB8AC3E}">
        <p14:creationId xmlns:p14="http://schemas.microsoft.com/office/powerpoint/2010/main" val="2673172166"/>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Socket.io: PR 2721</a:t>
            </a:r>
          </a:p>
          <a:p>
            <a:pPr lvl="1"/>
            <a:r>
              <a:rPr lang="en-US" dirty="0" smtClean="0"/>
              <a:t>Test case fails to clean up repeating temp socket</a:t>
            </a:r>
          </a:p>
          <a:p>
            <a:pPr lvl="1"/>
            <a:r>
              <a:rPr lang="en-US" dirty="0" smtClean="0"/>
              <a:t>“Temp” socket connects to server during later test</a:t>
            </a:r>
          </a:p>
          <a:p>
            <a:pPr lvl="1"/>
            <a:r>
              <a:rPr lang="en-US" dirty="0" smtClean="0"/>
              <a:t>Steals resource from subsequent tests </a:t>
            </a:r>
            <a:r>
              <a:rPr lang="en-US" dirty="0" smtClean="0">
                <a:sym typeface="Wingdings" panose="05000000000000000000" pitchFamily="2" charset="2"/>
              </a:rPr>
              <a:t> timeout</a:t>
            </a:r>
          </a:p>
          <a:p>
            <a:r>
              <a:rPr lang="en-US" dirty="0" err="1" smtClean="0"/>
              <a:t>Kue</a:t>
            </a:r>
            <a:r>
              <a:rPr lang="en-US" dirty="0" smtClean="0"/>
              <a:t>: Issue 967</a:t>
            </a:r>
          </a:p>
          <a:p>
            <a:pPr lvl="1"/>
            <a:r>
              <a:rPr lang="en-US" dirty="0" smtClean="0"/>
              <a:t>Fails on </a:t>
            </a:r>
            <a:r>
              <a:rPr lang="en-US" dirty="0" err="1" smtClean="0"/>
              <a:t>NodeNFZ</a:t>
            </a:r>
            <a:r>
              <a:rPr lang="en-US" dirty="0" smtClean="0"/>
              <a:t> and </a:t>
            </a:r>
            <a:r>
              <a:rPr lang="en-US" dirty="0" err="1" smtClean="0"/>
              <a:t>NodeFZ</a:t>
            </a:r>
            <a:endParaRPr lang="en-US" dirty="0" smtClean="0"/>
          </a:p>
          <a:p>
            <a:pPr lvl="1"/>
            <a:r>
              <a:rPr lang="en-US" dirty="0" smtClean="0"/>
              <a:t>Timeout while acquiring lock from </a:t>
            </a:r>
            <a:r>
              <a:rPr lang="en-US" dirty="0" err="1" smtClean="0"/>
              <a:t>Redis</a:t>
            </a:r>
            <a:endParaRPr lang="en-US" dirty="0" smtClean="0"/>
          </a:p>
          <a:p>
            <a:pPr lvl="1"/>
            <a:r>
              <a:rPr lang="en-US" dirty="0" smtClean="0"/>
              <a:t>Suggests atomicity violation</a:t>
            </a:r>
            <a:endParaRPr lang="en-US" dirty="0"/>
          </a:p>
        </p:txBody>
      </p:sp>
      <p:sp>
        <p:nvSpPr>
          <p:cNvPr id="3" name="Title 2"/>
          <p:cNvSpPr>
            <a:spLocks noGrp="1"/>
          </p:cNvSpPr>
          <p:nvPr>
            <p:ph type="title"/>
          </p:nvPr>
        </p:nvSpPr>
        <p:spPr/>
        <p:txBody>
          <a:bodyPr/>
          <a:lstStyle/>
          <a:p>
            <a:r>
              <a:rPr lang="en-US" dirty="0" smtClean="0"/>
              <a:t>We found two new bugs</a:t>
            </a:r>
            <a:endParaRPr lang="en-US" dirty="0"/>
          </a:p>
        </p:txBody>
      </p:sp>
    </p:spTree>
    <p:extLst>
      <p:ext uri="{BB962C8B-B14F-4D97-AF65-F5344CB8AC3E}">
        <p14:creationId xmlns:p14="http://schemas.microsoft.com/office/powerpoint/2010/main" val="123649752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“Guided </a:t>
            </a:r>
            <a:r>
              <a:rPr lang="en-US" dirty="0"/>
              <a:t>fuzzing</a:t>
            </a:r>
            <a:r>
              <a:rPr lang="en-US" dirty="0" smtClean="0"/>
              <a:t>” increases repro. rate</a:t>
            </a:r>
            <a:endParaRPr lang="en-US" dirty="0"/>
          </a:p>
        </p:txBody>
      </p:sp>
      <p:sp>
        <p:nvSpPr>
          <p:cNvPr id="20" name="Content Placeholder 1"/>
          <p:cNvSpPr>
            <a:spLocks noGrp="1"/>
          </p:cNvSpPr>
          <p:nvPr>
            <p:ph idx="1"/>
          </p:nvPr>
        </p:nvSpPr>
        <p:spPr>
          <a:xfrm>
            <a:off x="293624" y="957532"/>
            <a:ext cx="8557768" cy="5552996"/>
          </a:xfrm>
        </p:spPr>
        <p:txBody>
          <a:bodyPr/>
          <a:lstStyle/>
          <a:p>
            <a:r>
              <a:rPr lang="en-US" dirty="0" smtClean="0"/>
              <a:t>Assert failed on 3/50 trials using “standard parameterization”</a:t>
            </a:r>
          </a:p>
          <a:p>
            <a:r>
              <a:rPr lang="en-US" dirty="0" smtClean="0"/>
              <a:t>Assert referred to a timer going off early</a:t>
            </a:r>
          </a:p>
          <a:p>
            <a:r>
              <a:rPr lang="en-US" dirty="0" smtClean="0"/>
              <a:t>Tuned parameters to improve timer accuracy</a:t>
            </a:r>
          </a:p>
          <a:p>
            <a:pPr lvl="1"/>
            <a:r>
              <a:rPr lang="en-US" dirty="0" smtClean="0"/>
              <a:t>E.g. defer worker pool tasks and event loop events</a:t>
            </a:r>
          </a:p>
          <a:p>
            <a:pPr lvl="1"/>
            <a:r>
              <a:rPr lang="en-US" dirty="0" smtClean="0"/>
              <a:t>The event loop spends most of its time spinning</a:t>
            </a:r>
          </a:p>
          <a:p>
            <a:pPr marL="457200" lvl="1" indent="0">
              <a:buNone/>
            </a:pPr>
            <a:r>
              <a:rPr lang="en-US" dirty="0" smtClean="0">
                <a:sym typeface="Wingdings" panose="05000000000000000000" pitchFamily="2" charset="2"/>
              </a:rPr>
              <a:t>	 </a:t>
            </a:r>
            <a:r>
              <a:rPr lang="en-US" dirty="0" smtClean="0"/>
              <a:t>and timers are identified quickly</a:t>
            </a:r>
          </a:p>
          <a:p>
            <a:r>
              <a:rPr lang="en-US" dirty="0" smtClean="0"/>
              <a:t>New parameter values improved repro rate to 13/50.</a:t>
            </a:r>
          </a:p>
        </p:txBody>
      </p:sp>
    </p:spTree>
    <p:extLst>
      <p:ext uri="{BB962C8B-B14F-4D97-AF65-F5344CB8AC3E}">
        <p14:creationId xmlns:p14="http://schemas.microsoft.com/office/powerpoint/2010/main" val="146359220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9303" y="2702859"/>
            <a:ext cx="9482605" cy="791410"/>
          </a:xfrm>
        </p:spPr>
        <p:txBody>
          <a:bodyPr/>
          <a:lstStyle/>
          <a:p>
            <a:r>
              <a:rPr lang="en-US" sz="4000" dirty="0" smtClean="0"/>
              <a:t>What is the Event-Driven Architecture?</a:t>
            </a:r>
            <a:endParaRPr lang="en-US" sz="4000" dirty="0"/>
          </a:p>
        </p:txBody>
      </p:sp>
    </p:spTree>
    <p:extLst>
      <p:ext uri="{BB962C8B-B14F-4D97-AF65-F5344CB8AC3E}">
        <p14:creationId xmlns:p14="http://schemas.microsoft.com/office/powerpoint/2010/main" val="28562142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Node.fz Performance Overhead</a:t>
            </a:r>
            <a:endParaRPr lang="en-US" dirty="0"/>
          </a:p>
        </p:txBody>
      </p:sp>
      <p:sp>
        <p:nvSpPr>
          <p:cNvPr id="30" name="TextBox 29"/>
          <p:cNvSpPr txBox="1"/>
          <p:nvPr/>
        </p:nvSpPr>
        <p:spPr>
          <a:xfrm>
            <a:off x="1699491" y="489527"/>
            <a:ext cx="184731" cy="369332"/>
          </a:xfrm>
          <a:prstGeom prst="rect">
            <a:avLst/>
          </a:prstGeom>
          <a:noFill/>
        </p:spPr>
        <p:txBody>
          <a:bodyPr wrap="none" rtlCol="0">
            <a:spAutoFit/>
          </a:bodyPr>
          <a:lstStyle/>
          <a:p>
            <a:endParaRPr lang="en-US" dirty="0"/>
          </a:p>
        </p:txBody>
      </p:sp>
      <p:sp>
        <p:nvSpPr>
          <p:cNvPr id="59" name="TextBox 58"/>
          <p:cNvSpPr txBox="1"/>
          <p:nvPr/>
        </p:nvSpPr>
        <p:spPr>
          <a:xfrm rot="16200000">
            <a:off x="-3789262" y="3348283"/>
            <a:ext cx="8125149" cy="546625"/>
          </a:xfrm>
          <a:prstGeom prst="rect">
            <a:avLst/>
          </a:prstGeom>
          <a:noFill/>
        </p:spPr>
        <p:txBody>
          <a:bodyPr wrap="square" rtlCol="0">
            <a:spAutoFit/>
          </a:bodyPr>
          <a:lstStyle/>
          <a:p>
            <a:pPr algn="ctr"/>
            <a:r>
              <a:rPr lang="en-US" sz="3600" b="1" dirty="0" smtClean="0">
                <a:latin typeface="Calibri" panose="020F0502020204030204" pitchFamily="34" charset="0"/>
              </a:rPr>
              <a:t>Normalized time to run test suite</a:t>
            </a:r>
          </a:p>
        </p:txBody>
      </p:sp>
      <p:pic>
        <p:nvPicPr>
          <p:cNvPr id="77" name="Picture 76"/>
          <p:cNvPicPr>
            <a:picLocks/>
          </p:cNvPicPr>
          <p:nvPr/>
        </p:nvPicPr>
        <p:blipFill>
          <a:blip r:embed="rId3"/>
          <a:stretch>
            <a:fillRect/>
          </a:stretch>
        </p:blipFill>
        <p:spPr>
          <a:xfrm>
            <a:off x="466344" y="459742"/>
            <a:ext cx="8604504" cy="6291072"/>
          </a:xfrm>
          <a:prstGeom prst="rect">
            <a:avLst/>
          </a:prstGeom>
        </p:spPr>
      </p:pic>
    </p:spTree>
    <p:extLst>
      <p:ext uri="{BB962C8B-B14F-4D97-AF65-F5344CB8AC3E}">
        <p14:creationId xmlns:p14="http://schemas.microsoft.com/office/powerpoint/2010/main" val="2838865743"/>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Experimental slides</a:t>
            </a:r>
            <a:endParaRPr lang="en-US" dirty="0"/>
          </a:p>
        </p:txBody>
      </p:sp>
    </p:spTree>
    <p:extLst>
      <p:ext uri="{BB962C8B-B14F-4D97-AF65-F5344CB8AC3E}">
        <p14:creationId xmlns:p14="http://schemas.microsoft.com/office/powerpoint/2010/main" val="355728505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569" y="128588"/>
            <a:ext cx="8393492" cy="638175"/>
          </a:xfrm>
        </p:spPr>
        <p:txBody>
          <a:bodyPr/>
          <a:lstStyle/>
          <a:p>
            <a:pPr algn="ctr"/>
            <a:r>
              <a:rPr lang="en-US" dirty="0" smtClean="0"/>
              <a:t>The One Thread Per Client Architecture (OTPC)</a:t>
            </a:r>
            <a:endParaRPr lang="en-US" dirty="0"/>
          </a:p>
        </p:txBody>
      </p:sp>
      <p:grpSp>
        <p:nvGrpSpPr>
          <p:cNvPr id="195" name="Group 194"/>
          <p:cNvGrpSpPr/>
          <p:nvPr/>
        </p:nvGrpSpPr>
        <p:grpSpPr>
          <a:xfrm>
            <a:off x="385326" y="1449014"/>
            <a:ext cx="8168771" cy="4312563"/>
            <a:chOff x="385326" y="1449014"/>
            <a:chExt cx="8168771" cy="4312563"/>
          </a:xfrm>
        </p:grpSpPr>
        <p:sp>
          <p:nvSpPr>
            <p:cNvPr id="185" name="Freeform 184"/>
            <p:cNvSpPr/>
            <p:nvPr/>
          </p:nvSpPr>
          <p:spPr>
            <a:xfrm>
              <a:off x="1539427" y="1449014"/>
              <a:ext cx="6626471" cy="4312563"/>
            </a:xfrm>
            <a:custGeom>
              <a:avLst/>
              <a:gdLst>
                <a:gd name="connsiteX0" fmla="*/ 743950 w 6626471"/>
                <a:gd name="connsiteY0" fmla="*/ 140690 h 4312563"/>
                <a:gd name="connsiteX1" fmla="*/ 72073 w 6626471"/>
                <a:gd name="connsiteY1" fmla="*/ 812567 h 4312563"/>
                <a:gd name="connsiteX2" fmla="*/ 72073 w 6626471"/>
                <a:gd name="connsiteY2" fmla="*/ 3499995 h 4312563"/>
                <a:gd name="connsiteX3" fmla="*/ 743950 w 6626471"/>
                <a:gd name="connsiteY3" fmla="*/ 4171872 h 4312563"/>
                <a:gd name="connsiteX4" fmla="*/ 5882521 w 6626471"/>
                <a:gd name="connsiteY4" fmla="*/ 4171872 h 4312563"/>
                <a:gd name="connsiteX5" fmla="*/ 6554398 w 6626471"/>
                <a:gd name="connsiteY5" fmla="*/ 3499995 h 4312563"/>
                <a:gd name="connsiteX6" fmla="*/ 6554398 w 6626471"/>
                <a:gd name="connsiteY6" fmla="*/ 812567 h 4312563"/>
                <a:gd name="connsiteX7" fmla="*/ 5882521 w 6626471"/>
                <a:gd name="connsiteY7" fmla="*/ 140690 h 4312563"/>
                <a:gd name="connsiteX8" fmla="*/ 718775 w 6626471"/>
                <a:gd name="connsiteY8" fmla="*/ 0 h 4312563"/>
                <a:gd name="connsiteX9" fmla="*/ 5907696 w 6626471"/>
                <a:gd name="connsiteY9" fmla="*/ 0 h 4312563"/>
                <a:gd name="connsiteX10" fmla="*/ 6626471 w 6626471"/>
                <a:gd name="connsiteY10" fmla="*/ 718775 h 4312563"/>
                <a:gd name="connsiteX11" fmla="*/ 6626471 w 6626471"/>
                <a:gd name="connsiteY11" fmla="*/ 3593788 h 4312563"/>
                <a:gd name="connsiteX12" fmla="*/ 5907696 w 6626471"/>
                <a:gd name="connsiteY12" fmla="*/ 4312563 h 4312563"/>
                <a:gd name="connsiteX13" fmla="*/ 718775 w 6626471"/>
                <a:gd name="connsiteY13" fmla="*/ 4312563 h 4312563"/>
                <a:gd name="connsiteX14" fmla="*/ 0 w 6626471"/>
                <a:gd name="connsiteY14" fmla="*/ 3593788 h 4312563"/>
                <a:gd name="connsiteX15" fmla="*/ 0 w 6626471"/>
                <a:gd name="connsiteY15" fmla="*/ 718775 h 4312563"/>
                <a:gd name="connsiteX16" fmla="*/ 718775 w 6626471"/>
                <a:gd name="connsiteY16" fmla="*/ 0 h 431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26471" h="4312563">
                  <a:moveTo>
                    <a:pt x="743950" y="140690"/>
                  </a:moveTo>
                  <a:cubicBezTo>
                    <a:pt x="372883" y="140690"/>
                    <a:pt x="72073" y="441500"/>
                    <a:pt x="72073" y="812567"/>
                  </a:cubicBezTo>
                  <a:lnTo>
                    <a:pt x="72073" y="3499995"/>
                  </a:lnTo>
                  <a:cubicBezTo>
                    <a:pt x="72073" y="3871062"/>
                    <a:pt x="372883" y="4171872"/>
                    <a:pt x="743950" y="4171872"/>
                  </a:cubicBezTo>
                  <a:lnTo>
                    <a:pt x="5882521" y="4171872"/>
                  </a:lnTo>
                  <a:cubicBezTo>
                    <a:pt x="6253588" y="4171872"/>
                    <a:pt x="6554398" y="3871062"/>
                    <a:pt x="6554398" y="3499995"/>
                  </a:cubicBezTo>
                  <a:lnTo>
                    <a:pt x="6554398" y="812567"/>
                  </a:lnTo>
                  <a:cubicBezTo>
                    <a:pt x="6554398" y="441500"/>
                    <a:pt x="6253588" y="140690"/>
                    <a:pt x="5882521" y="140690"/>
                  </a:cubicBezTo>
                  <a:close/>
                  <a:moveTo>
                    <a:pt x="718775" y="0"/>
                  </a:moveTo>
                  <a:lnTo>
                    <a:pt x="5907696" y="0"/>
                  </a:lnTo>
                  <a:cubicBezTo>
                    <a:pt x="6304664" y="0"/>
                    <a:pt x="6626471" y="321807"/>
                    <a:pt x="6626471" y="718775"/>
                  </a:cubicBezTo>
                  <a:lnTo>
                    <a:pt x="6626471" y="3593788"/>
                  </a:lnTo>
                  <a:cubicBezTo>
                    <a:pt x="6626471" y="3990756"/>
                    <a:pt x="6304664" y="4312563"/>
                    <a:pt x="5907696" y="4312563"/>
                  </a:cubicBezTo>
                  <a:lnTo>
                    <a:pt x="718775" y="4312563"/>
                  </a:lnTo>
                  <a:cubicBezTo>
                    <a:pt x="321807" y="4312563"/>
                    <a:pt x="0" y="3990756"/>
                    <a:pt x="0" y="3593788"/>
                  </a:cubicBezTo>
                  <a:lnTo>
                    <a:pt x="0" y="718775"/>
                  </a:lnTo>
                  <a:cubicBezTo>
                    <a:pt x="0" y="321807"/>
                    <a:pt x="321807" y="0"/>
                    <a:pt x="718775" y="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8" name="Oval 107"/>
            <p:cNvSpPr/>
            <p:nvPr/>
          </p:nvSpPr>
          <p:spPr>
            <a:xfrm>
              <a:off x="2187408" y="3105379"/>
              <a:ext cx="365760" cy="3657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109" name="TextBox 108"/>
            <p:cNvSpPr txBox="1"/>
            <p:nvPr/>
          </p:nvSpPr>
          <p:spPr>
            <a:xfrm>
              <a:off x="1178408" y="4097608"/>
              <a:ext cx="3119424" cy="941796"/>
            </a:xfrm>
            <a:prstGeom prst="rect">
              <a:avLst/>
            </a:prstGeom>
            <a:noFill/>
          </p:spPr>
          <p:txBody>
            <a:bodyPr wrap="square" rtlCol="0">
              <a:spAutoFit/>
            </a:bodyPr>
            <a:lstStyle/>
            <a:p>
              <a:pPr algn="ctr"/>
              <a:r>
                <a:rPr lang="en-US" sz="3400" dirty="0" smtClean="0">
                  <a:latin typeface="Calibri" panose="020F0502020204030204" pitchFamily="34" charset="0"/>
                  <a:cs typeface="Times New Roman" panose="02020603050405020304" pitchFamily="18" charset="0"/>
                </a:rPr>
                <a:t>Dispatcher</a:t>
              </a:r>
            </a:p>
            <a:p>
              <a:pPr algn="ctr"/>
              <a:r>
                <a:rPr lang="en-US" sz="2800" i="1" dirty="0" smtClean="0">
                  <a:latin typeface="Calibri" panose="020F0502020204030204" pitchFamily="34" charset="0"/>
                  <a:cs typeface="Times New Roman" panose="02020603050405020304" pitchFamily="18" charset="0"/>
                </a:rPr>
                <a:t>Many threads</a:t>
              </a:r>
            </a:p>
          </p:txBody>
        </p:sp>
        <p:sp>
          <p:nvSpPr>
            <p:cNvPr id="110" name="Right Arrow 109"/>
            <p:cNvSpPr/>
            <p:nvPr/>
          </p:nvSpPr>
          <p:spPr>
            <a:xfrm rot="20700000">
              <a:off x="2658429" y="2696113"/>
              <a:ext cx="1226557" cy="241519"/>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ight Arrow 110"/>
            <p:cNvSpPr/>
            <p:nvPr/>
          </p:nvSpPr>
          <p:spPr>
            <a:xfrm rot="900000">
              <a:off x="2648469" y="3731789"/>
              <a:ext cx="1265111" cy="241519"/>
            </a:xfrm>
            <a:prstGeom prst="rightArrow">
              <a:avLst/>
            </a:prstGeom>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4" name="Freeform 113"/>
            <p:cNvSpPr/>
            <p:nvPr/>
          </p:nvSpPr>
          <p:spPr>
            <a:xfrm>
              <a:off x="4022079" y="2337011"/>
              <a:ext cx="91867" cy="796953"/>
            </a:xfrm>
            <a:custGeom>
              <a:avLst/>
              <a:gdLst>
                <a:gd name="connsiteX0" fmla="*/ 818211 w 818211"/>
                <a:gd name="connsiteY0" fmla="*/ 0 h 3633537"/>
                <a:gd name="connsiteX1" fmla="*/ 63 w 818211"/>
                <a:gd name="connsiteY1" fmla="*/ 1179095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651493 w 772748"/>
                <a:gd name="connsiteY0" fmla="*/ 0 h 3441031"/>
                <a:gd name="connsiteX1" fmla="*/ 1787 w 772748"/>
                <a:gd name="connsiteY1" fmla="*/ 721894 h 3441031"/>
                <a:gd name="connsiteX2" fmla="*/ 771808 w 772748"/>
                <a:gd name="connsiteY2" fmla="*/ 1780673 h 3441031"/>
                <a:gd name="connsiteX3" fmla="*/ 170229 w 772748"/>
                <a:gd name="connsiteY3" fmla="*/ 2671010 h 3441031"/>
                <a:gd name="connsiteX4" fmla="*/ 651493 w 772748"/>
                <a:gd name="connsiteY4" fmla="*/ 3441031 h 3441031"/>
                <a:gd name="connsiteX0" fmla="*/ 722123 w 771188"/>
                <a:gd name="connsiteY0" fmla="*/ 0 h 3465094"/>
                <a:gd name="connsiteX1" fmla="*/ 227 w 771188"/>
                <a:gd name="connsiteY1" fmla="*/ 745957 h 3465094"/>
                <a:gd name="connsiteX2" fmla="*/ 770248 w 771188"/>
                <a:gd name="connsiteY2" fmla="*/ 1804736 h 3465094"/>
                <a:gd name="connsiteX3" fmla="*/ 168669 w 771188"/>
                <a:gd name="connsiteY3" fmla="*/ 2695073 h 3465094"/>
                <a:gd name="connsiteX4" fmla="*/ 649933 w 771188"/>
                <a:gd name="connsiteY4" fmla="*/ 3465094 h 3465094"/>
                <a:gd name="connsiteX0" fmla="*/ 722024 w 771089"/>
                <a:gd name="connsiteY0" fmla="*/ 0 h 3465094"/>
                <a:gd name="connsiteX1" fmla="*/ 128 w 771089"/>
                <a:gd name="connsiteY1" fmla="*/ 745957 h 3465094"/>
                <a:gd name="connsiteX2" fmla="*/ 770149 w 771089"/>
                <a:gd name="connsiteY2" fmla="*/ 1804736 h 3465094"/>
                <a:gd name="connsiteX3" fmla="*/ 168570 w 771089"/>
                <a:gd name="connsiteY3" fmla="*/ 2695073 h 3465094"/>
                <a:gd name="connsiteX4" fmla="*/ 649834 w 771089"/>
                <a:gd name="connsiteY4" fmla="*/ 3465094 h 346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89" h="3465094">
                  <a:moveTo>
                    <a:pt x="722024" y="0"/>
                  </a:moveTo>
                  <a:cubicBezTo>
                    <a:pt x="365086" y="160421"/>
                    <a:pt x="-7893" y="445168"/>
                    <a:pt x="128" y="745957"/>
                  </a:cubicBezTo>
                  <a:cubicBezTo>
                    <a:pt x="8149" y="1046746"/>
                    <a:pt x="742075" y="1479883"/>
                    <a:pt x="770149" y="1804736"/>
                  </a:cubicBezTo>
                  <a:cubicBezTo>
                    <a:pt x="798223" y="2129589"/>
                    <a:pt x="188622" y="2418347"/>
                    <a:pt x="168570" y="2695073"/>
                  </a:cubicBezTo>
                  <a:cubicBezTo>
                    <a:pt x="148517" y="2971799"/>
                    <a:pt x="399175" y="3218446"/>
                    <a:pt x="649834" y="3465094"/>
                  </a:cubicBezTo>
                </a:path>
              </a:pathLst>
            </a:cu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5" name="Freeform 114"/>
            <p:cNvSpPr/>
            <p:nvPr/>
          </p:nvSpPr>
          <p:spPr>
            <a:xfrm>
              <a:off x="4019290" y="3734434"/>
              <a:ext cx="91867" cy="796953"/>
            </a:xfrm>
            <a:custGeom>
              <a:avLst/>
              <a:gdLst>
                <a:gd name="connsiteX0" fmla="*/ 818211 w 818211"/>
                <a:gd name="connsiteY0" fmla="*/ 0 h 3633537"/>
                <a:gd name="connsiteX1" fmla="*/ 63 w 818211"/>
                <a:gd name="connsiteY1" fmla="*/ 1179095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651493 w 772748"/>
                <a:gd name="connsiteY0" fmla="*/ 0 h 3441031"/>
                <a:gd name="connsiteX1" fmla="*/ 1787 w 772748"/>
                <a:gd name="connsiteY1" fmla="*/ 721894 h 3441031"/>
                <a:gd name="connsiteX2" fmla="*/ 771808 w 772748"/>
                <a:gd name="connsiteY2" fmla="*/ 1780673 h 3441031"/>
                <a:gd name="connsiteX3" fmla="*/ 170229 w 772748"/>
                <a:gd name="connsiteY3" fmla="*/ 2671010 h 3441031"/>
                <a:gd name="connsiteX4" fmla="*/ 651493 w 772748"/>
                <a:gd name="connsiteY4" fmla="*/ 3441031 h 3441031"/>
                <a:gd name="connsiteX0" fmla="*/ 722123 w 771188"/>
                <a:gd name="connsiteY0" fmla="*/ 0 h 3465094"/>
                <a:gd name="connsiteX1" fmla="*/ 227 w 771188"/>
                <a:gd name="connsiteY1" fmla="*/ 745957 h 3465094"/>
                <a:gd name="connsiteX2" fmla="*/ 770248 w 771188"/>
                <a:gd name="connsiteY2" fmla="*/ 1804736 h 3465094"/>
                <a:gd name="connsiteX3" fmla="*/ 168669 w 771188"/>
                <a:gd name="connsiteY3" fmla="*/ 2695073 h 3465094"/>
                <a:gd name="connsiteX4" fmla="*/ 649933 w 771188"/>
                <a:gd name="connsiteY4" fmla="*/ 3465094 h 3465094"/>
                <a:gd name="connsiteX0" fmla="*/ 722024 w 771089"/>
                <a:gd name="connsiteY0" fmla="*/ 0 h 3465094"/>
                <a:gd name="connsiteX1" fmla="*/ 128 w 771089"/>
                <a:gd name="connsiteY1" fmla="*/ 745957 h 3465094"/>
                <a:gd name="connsiteX2" fmla="*/ 770149 w 771089"/>
                <a:gd name="connsiteY2" fmla="*/ 1804736 h 3465094"/>
                <a:gd name="connsiteX3" fmla="*/ 168570 w 771089"/>
                <a:gd name="connsiteY3" fmla="*/ 2695073 h 3465094"/>
                <a:gd name="connsiteX4" fmla="*/ 649834 w 771089"/>
                <a:gd name="connsiteY4" fmla="*/ 3465094 h 346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89" h="3465094">
                  <a:moveTo>
                    <a:pt x="722024" y="0"/>
                  </a:moveTo>
                  <a:cubicBezTo>
                    <a:pt x="365086" y="160421"/>
                    <a:pt x="-7893" y="445168"/>
                    <a:pt x="128" y="745957"/>
                  </a:cubicBezTo>
                  <a:cubicBezTo>
                    <a:pt x="8149" y="1046746"/>
                    <a:pt x="742075" y="1479883"/>
                    <a:pt x="770149" y="1804736"/>
                  </a:cubicBezTo>
                  <a:cubicBezTo>
                    <a:pt x="798223" y="2129589"/>
                    <a:pt x="188622" y="2418347"/>
                    <a:pt x="168570" y="2695073"/>
                  </a:cubicBezTo>
                  <a:cubicBezTo>
                    <a:pt x="148517" y="2971799"/>
                    <a:pt x="399175" y="3218446"/>
                    <a:pt x="649834" y="3465094"/>
                  </a:cubicBezTo>
                </a:path>
              </a:pathLst>
            </a:cu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5" name="Right Arrow 124"/>
            <p:cNvSpPr/>
            <p:nvPr/>
          </p:nvSpPr>
          <p:spPr>
            <a:xfrm>
              <a:off x="7631402" y="2586508"/>
              <a:ext cx="922695" cy="241519"/>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ight Arrow 125"/>
            <p:cNvSpPr/>
            <p:nvPr/>
          </p:nvSpPr>
          <p:spPr>
            <a:xfrm>
              <a:off x="7631402" y="3992933"/>
              <a:ext cx="922695" cy="229620"/>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ight Arrow 157"/>
            <p:cNvSpPr/>
            <p:nvPr/>
          </p:nvSpPr>
          <p:spPr>
            <a:xfrm>
              <a:off x="892055" y="2907882"/>
              <a:ext cx="472398" cy="241519"/>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ight Arrow 158"/>
            <p:cNvSpPr/>
            <p:nvPr/>
          </p:nvSpPr>
          <p:spPr>
            <a:xfrm>
              <a:off x="892387" y="3701884"/>
              <a:ext cx="472398" cy="241519"/>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2" name="Group 171"/>
            <p:cNvGrpSpPr/>
            <p:nvPr/>
          </p:nvGrpSpPr>
          <p:grpSpPr>
            <a:xfrm>
              <a:off x="385326" y="2722435"/>
              <a:ext cx="250998" cy="546063"/>
              <a:chOff x="4692801" y="4733264"/>
              <a:chExt cx="914400" cy="1355129"/>
            </a:xfrm>
            <a:solidFill>
              <a:schemeClr val="accent1"/>
            </a:solidFill>
          </p:grpSpPr>
          <p:sp>
            <p:nvSpPr>
              <p:cNvPr id="173" name="Oval 172"/>
              <p:cNvSpPr/>
              <p:nvPr/>
            </p:nvSpPr>
            <p:spPr>
              <a:xfrm>
                <a:off x="4843272" y="4733264"/>
                <a:ext cx="621792" cy="620119"/>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174" name="Rounded Rectangle 173"/>
              <p:cNvSpPr/>
              <p:nvPr/>
            </p:nvSpPr>
            <p:spPr>
              <a:xfrm>
                <a:off x="4692801" y="5347729"/>
                <a:ext cx="914400" cy="740664"/>
              </a:xfrm>
              <a:prstGeom prst="round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5" name="Group 174"/>
            <p:cNvGrpSpPr/>
            <p:nvPr/>
          </p:nvGrpSpPr>
          <p:grpSpPr>
            <a:xfrm>
              <a:off x="395513" y="3466231"/>
              <a:ext cx="250998" cy="549022"/>
              <a:chOff x="4692801" y="4733264"/>
              <a:chExt cx="914400" cy="1355129"/>
            </a:xfrm>
            <a:solidFill>
              <a:schemeClr val="accent3"/>
            </a:solidFill>
          </p:grpSpPr>
          <p:sp>
            <p:nvSpPr>
              <p:cNvPr id="176" name="Oval 175"/>
              <p:cNvSpPr/>
              <p:nvPr/>
            </p:nvSpPr>
            <p:spPr>
              <a:xfrm>
                <a:off x="4843272" y="4733264"/>
                <a:ext cx="621792" cy="620119"/>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177" name="Rounded Rectangle 176"/>
              <p:cNvSpPr/>
              <p:nvPr/>
            </p:nvSpPr>
            <p:spPr>
              <a:xfrm>
                <a:off x="4692801" y="5347729"/>
                <a:ext cx="914400" cy="740664"/>
              </a:xfrm>
              <a:prstGeom prst="roundRect">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4" name="Group 183"/>
            <p:cNvGrpSpPr/>
            <p:nvPr/>
          </p:nvGrpSpPr>
          <p:grpSpPr>
            <a:xfrm>
              <a:off x="4240682" y="2472781"/>
              <a:ext cx="2913044" cy="466679"/>
              <a:chOff x="1652934" y="2225521"/>
              <a:chExt cx="8165268" cy="780660"/>
            </a:xfrm>
          </p:grpSpPr>
          <p:sp>
            <p:nvSpPr>
              <p:cNvPr id="178" name="Rectangle 177"/>
              <p:cNvSpPr/>
              <p:nvPr/>
            </p:nvSpPr>
            <p:spPr>
              <a:xfrm>
                <a:off x="7269615" y="2225521"/>
                <a:ext cx="2548587" cy="780659"/>
              </a:xfrm>
              <a:prstGeom prst="rect">
                <a:avLst/>
              </a:prstGeom>
              <a:solidFill>
                <a:schemeClr val="accent2">
                  <a:lumMod val="9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1652934" y="2225522"/>
                <a:ext cx="2856568" cy="780659"/>
              </a:xfrm>
              <a:prstGeom prst="rect">
                <a:avLst/>
              </a:prstGeom>
              <a:solidFill>
                <a:schemeClr val="accent2">
                  <a:lumMod val="9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4509022" y="2225521"/>
                <a:ext cx="2767028" cy="780659"/>
              </a:xfrm>
              <a:prstGeom prst="rect">
                <a:avLst/>
              </a:prstGeom>
              <a:solidFill>
                <a:schemeClr val="accent2">
                  <a:lumMod val="9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6" name="Group 185"/>
            <p:cNvGrpSpPr/>
            <p:nvPr/>
          </p:nvGrpSpPr>
          <p:grpSpPr>
            <a:xfrm>
              <a:off x="4240682" y="3883838"/>
              <a:ext cx="2913044" cy="466679"/>
              <a:chOff x="1652934" y="2225521"/>
              <a:chExt cx="8165268" cy="780660"/>
            </a:xfrm>
            <a:solidFill>
              <a:schemeClr val="accent4">
                <a:lumMod val="90000"/>
              </a:schemeClr>
            </a:solidFill>
          </p:grpSpPr>
          <p:sp>
            <p:nvSpPr>
              <p:cNvPr id="187" name="Rectangle 186"/>
              <p:cNvSpPr/>
              <p:nvPr/>
            </p:nvSpPr>
            <p:spPr>
              <a:xfrm>
                <a:off x="7269615" y="2225521"/>
                <a:ext cx="2548587" cy="780659"/>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1652934" y="2225522"/>
                <a:ext cx="2856568" cy="780659"/>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4509022" y="2225521"/>
                <a:ext cx="2767028" cy="780659"/>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0" name="TextBox 189"/>
            <p:cNvSpPr txBox="1"/>
            <p:nvPr/>
          </p:nvSpPr>
          <p:spPr>
            <a:xfrm>
              <a:off x="4104849" y="1975031"/>
              <a:ext cx="3119424" cy="445635"/>
            </a:xfrm>
            <a:prstGeom prst="rect">
              <a:avLst/>
            </a:prstGeom>
            <a:noFill/>
          </p:spPr>
          <p:txBody>
            <a:bodyPr wrap="square" rtlCol="0">
              <a:spAutoFit/>
            </a:bodyPr>
            <a:lstStyle/>
            <a:p>
              <a:pPr algn="ctr"/>
              <a:r>
                <a:rPr lang="en-US" sz="2800" i="1" dirty="0" smtClean="0">
                  <a:latin typeface="Calibri" panose="020F0502020204030204" pitchFamily="34" charset="0"/>
                  <a:cs typeface="Times New Roman" panose="02020603050405020304" pitchFamily="18" charset="0"/>
                </a:rPr>
                <a:t>Handle request</a:t>
              </a:r>
            </a:p>
          </p:txBody>
        </p:sp>
        <p:sp>
          <p:nvSpPr>
            <p:cNvPr id="191" name="TextBox 190"/>
            <p:cNvSpPr txBox="1"/>
            <p:nvPr/>
          </p:nvSpPr>
          <p:spPr>
            <a:xfrm>
              <a:off x="4111489" y="3429538"/>
              <a:ext cx="3119424" cy="445635"/>
            </a:xfrm>
            <a:prstGeom prst="rect">
              <a:avLst/>
            </a:prstGeom>
            <a:noFill/>
          </p:spPr>
          <p:txBody>
            <a:bodyPr wrap="square" rtlCol="0">
              <a:spAutoFit/>
            </a:bodyPr>
            <a:lstStyle/>
            <a:p>
              <a:pPr algn="ctr"/>
              <a:r>
                <a:rPr lang="en-US" sz="2800" i="1" dirty="0" smtClean="0">
                  <a:latin typeface="Calibri" panose="020F0502020204030204" pitchFamily="34" charset="0"/>
                  <a:cs typeface="Times New Roman" panose="02020603050405020304" pitchFamily="18" charset="0"/>
                </a:rPr>
                <a:t>Handle request</a:t>
              </a:r>
            </a:p>
          </p:txBody>
        </p:sp>
      </p:grpSp>
      <p:sp>
        <p:nvSpPr>
          <p:cNvPr id="31" name="Rectangle 30"/>
          <p:cNvSpPr>
            <a:spLocks noChangeAspect="1"/>
          </p:cNvSpPr>
          <p:nvPr/>
        </p:nvSpPr>
        <p:spPr>
          <a:xfrm>
            <a:off x="887791" y="2564320"/>
            <a:ext cx="220460" cy="30107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32" name="Rectangle 31"/>
          <p:cNvSpPr>
            <a:spLocks noChangeAspect="1"/>
          </p:cNvSpPr>
          <p:nvPr/>
        </p:nvSpPr>
        <p:spPr>
          <a:xfrm>
            <a:off x="906945" y="3982373"/>
            <a:ext cx="220460" cy="301074"/>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3" name="TextBox 2"/>
          <p:cNvSpPr txBox="1"/>
          <p:nvPr/>
        </p:nvSpPr>
        <p:spPr>
          <a:xfrm>
            <a:off x="1924051" y="1876505"/>
            <a:ext cx="1657762" cy="319446"/>
          </a:xfrm>
          <a:prstGeom prst="rect">
            <a:avLst/>
          </a:prstGeom>
          <a:noFill/>
        </p:spPr>
        <p:txBody>
          <a:bodyPr wrap="none" rtlCol="0">
            <a:spAutoFit/>
          </a:bodyPr>
          <a:lstStyle/>
          <a:p>
            <a:r>
              <a:rPr lang="en-US" sz="1800" b="1" dirty="0" smtClean="0">
                <a:latin typeface="Calibri" panose="020F0502020204030204" pitchFamily="34" charset="0"/>
              </a:rPr>
              <a:t>Request arrives</a:t>
            </a:r>
          </a:p>
        </p:txBody>
      </p:sp>
      <p:sp>
        <p:nvSpPr>
          <p:cNvPr id="34" name="TextBox 33"/>
          <p:cNvSpPr txBox="1"/>
          <p:nvPr/>
        </p:nvSpPr>
        <p:spPr>
          <a:xfrm>
            <a:off x="1624629" y="3905052"/>
            <a:ext cx="1657762" cy="319446"/>
          </a:xfrm>
          <a:prstGeom prst="rect">
            <a:avLst/>
          </a:prstGeom>
          <a:noFill/>
        </p:spPr>
        <p:txBody>
          <a:bodyPr wrap="none" rtlCol="0">
            <a:spAutoFit/>
          </a:bodyPr>
          <a:lstStyle/>
          <a:p>
            <a:r>
              <a:rPr lang="en-US" sz="1800" b="1" dirty="0" smtClean="0">
                <a:latin typeface="Calibri" panose="020F0502020204030204" pitchFamily="34" charset="0"/>
              </a:rPr>
              <a:t>Request arrives</a:t>
            </a:r>
          </a:p>
        </p:txBody>
      </p:sp>
      <p:sp>
        <p:nvSpPr>
          <p:cNvPr id="4" name="TextBox 3"/>
          <p:cNvSpPr txBox="1"/>
          <p:nvPr/>
        </p:nvSpPr>
        <p:spPr>
          <a:xfrm>
            <a:off x="2910427" y="1708116"/>
            <a:ext cx="1976823" cy="319446"/>
          </a:xfrm>
          <a:prstGeom prst="rect">
            <a:avLst/>
          </a:prstGeom>
          <a:noFill/>
        </p:spPr>
        <p:txBody>
          <a:bodyPr wrap="none" rtlCol="0">
            <a:spAutoFit/>
          </a:bodyPr>
          <a:lstStyle/>
          <a:p>
            <a:r>
              <a:rPr lang="en-US" sz="1800" b="1" dirty="0" smtClean="0">
                <a:latin typeface="Calibri" panose="020F0502020204030204" pitchFamily="34" charset="0"/>
              </a:rPr>
              <a:t>Assigned to thread</a:t>
            </a:r>
          </a:p>
        </p:txBody>
      </p:sp>
      <p:sp>
        <p:nvSpPr>
          <p:cNvPr id="36" name="TextBox 35"/>
          <p:cNvSpPr txBox="1"/>
          <p:nvPr/>
        </p:nvSpPr>
        <p:spPr>
          <a:xfrm>
            <a:off x="2648071" y="5154438"/>
            <a:ext cx="1976823" cy="319446"/>
          </a:xfrm>
          <a:prstGeom prst="rect">
            <a:avLst/>
          </a:prstGeom>
          <a:noFill/>
        </p:spPr>
        <p:txBody>
          <a:bodyPr wrap="none" rtlCol="0">
            <a:spAutoFit/>
          </a:bodyPr>
          <a:lstStyle/>
          <a:p>
            <a:r>
              <a:rPr lang="en-US" sz="1800" b="1" dirty="0" smtClean="0">
                <a:latin typeface="Calibri" panose="020F0502020204030204" pitchFamily="34" charset="0"/>
              </a:rPr>
              <a:t>Assigned to thread</a:t>
            </a:r>
          </a:p>
        </p:txBody>
      </p:sp>
      <p:sp>
        <p:nvSpPr>
          <p:cNvPr id="37" name="TextBox 36"/>
          <p:cNvSpPr txBox="1"/>
          <p:nvPr/>
        </p:nvSpPr>
        <p:spPr>
          <a:xfrm>
            <a:off x="3752710" y="1705942"/>
            <a:ext cx="1993046" cy="313932"/>
          </a:xfrm>
          <a:prstGeom prst="rect">
            <a:avLst/>
          </a:prstGeom>
          <a:noFill/>
        </p:spPr>
        <p:txBody>
          <a:bodyPr wrap="none" rtlCol="0">
            <a:spAutoFit/>
          </a:bodyPr>
          <a:lstStyle/>
          <a:p>
            <a:r>
              <a:rPr lang="en-US" sz="1800" b="1" dirty="0" smtClean="0">
                <a:latin typeface="Calibri" panose="020F0502020204030204" pitchFamily="34" charset="0"/>
              </a:rPr>
              <a:t>Get </a:t>
            </a:r>
            <a:r>
              <a:rPr lang="en-US" sz="1800" b="1" dirty="0" err="1" smtClean="0">
                <a:latin typeface="Calibri" panose="020F0502020204030204" pitchFamily="34" charset="0"/>
              </a:rPr>
              <a:t>RegEx</a:t>
            </a:r>
            <a:r>
              <a:rPr lang="en-US" sz="1800" b="1" dirty="0" smtClean="0">
                <a:latin typeface="Calibri" panose="020F0502020204030204" pitchFamily="34" charset="0"/>
              </a:rPr>
              <a:t> from DB</a:t>
            </a:r>
          </a:p>
        </p:txBody>
      </p:sp>
      <p:sp>
        <p:nvSpPr>
          <p:cNvPr id="38" name="TextBox 37"/>
          <p:cNvSpPr txBox="1"/>
          <p:nvPr/>
        </p:nvSpPr>
        <p:spPr>
          <a:xfrm>
            <a:off x="3895344" y="4796491"/>
            <a:ext cx="1993046" cy="313932"/>
          </a:xfrm>
          <a:prstGeom prst="rect">
            <a:avLst/>
          </a:prstGeom>
          <a:noFill/>
        </p:spPr>
        <p:txBody>
          <a:bodyPr wrap="none" rtlCol="0">
            <a:spAutoFit/>
          </a:bodyPr>
          <a:lstStyle/>
          <a:p>
            <a:r>
              <a:rPr lang="en-US" sz="1800" b="1" dirty="0" smtClean="0">
                <a:latin typeface="Calibri" panose="020F0502020204030204" pitchFamily="34" charset="0"/>
              </a:rPr>
              <a:t>Get </a:t>
            </a:r>
            <a:r>
              <a:rPr lang="en-US" sz="1800" b="1" dirty="0" err="1" smtClean="0">
                <a:latin typeface="Calibri" panose="020F0502020204030204" pitchFamily="34" charset="0"/>
              </a:rPr>
              <a:t>RegEx</a:t>
            </a:r>
            <a:r>
              <a:rPr lang="en-US" sz="1800" b="1" dirty="0" smtClean="0">
                <a:latin typeface="Calibri" panose="020F0502020204030204" pitchFamily="34" charset="0"/>
              </a:rPr>
              <a:t> from DB</a:t>
            </a:r>
          </a:p>
        </p:txBody>
      </p:sp>
      <p:sp>
        <p:nvSpPr>
          <p:cNvPr id="39" name="TextBox 38"/>
          <p:cNvSpPr txBox="1"/>
          <p:nvPr/>
        </p:nvSpPr>
        <p:spPr>
          <a:xfrm>
            <a:off x="4658851" y="4814957"/>
            <a:ext cx="2251001" cy="590931"/>
          </a:xfrm>
          <a:prstGeom prst="rect">
            <a:avLst/>
          </a:prstGeom>
          <a:noFill/>
        </p:spPr>
        <p:txBody>
          <a:bodyPr wrap="none" rtlCol="0">
            <a:spAutoFit/>
          </a:bodyPr>
          <a:lstStyle/>
          <a:p>
            <a:pPr algn="ctr"/>
            <a:r>
              <a:rPr lang="en-US" sz="1800" b="1" dirty="0" smtClean="0">
                <a:latin typeface="Calibri" panose="020F0502020204030204" pitchFamily="34" charset="0"/>
              </a:rPr>
              <a:t>Evaluate input</a:t>
            </a:r>
          </a:p>
          <a:p>
            <a:pPr algn="ctr"/>
            <a:r>
              <a:rPr lang="en-US" sz="1800" b="1" dirty="0" smtClean="0">
                <a:latin typeface="Calibri" panose="020F0502020204030204" pitchFamily="34" charset="0"/>
              </a:rPr>
              <a:t>against </a:t>
            </a:r>
            <a:r>
              <a:rPr lang="en-US" sz="1800" b="1" dirty="0" err="1" smtClean="0">
                <a:latin typeface="Calibri" panose="020F0502020204030204" pitchFamily="34" charset="0"/>
              </a:rPr>
              <a:t>RegEx</a:t>
            </a:r>
            <a:r>
              <a:rPr lang="en-US" sz="1800" b="1" dirty="0" smtClean="0">
                <a:latin typeface="Calibri" panose="020F0502020204030204" pitchFamily="34" charset="0"/>
              </a:rPr>
              <a:t> pattern</a:t>
            </a:r>
          </a:p>
        </p:txBody>
      </p:sp>
      <p:sp>
        <p:nvSpPr>
          <p:cNvPr id="40" name="TextBox 39"/>
          <p:cNvSpPr txBox="1"/>
          <p:nvPr/>
        </p:nvSpPr>
        <p:spPr>
          <a:xfrm>
            <a:off x="4545700" y="1594429"/>
            <a:ext cx="2251001" cy="590931"/>
          </a:xfrm>
          <a:prstGeom prst="rect">
            <a:avLst/>
          </a:prstGeom>
          <a:noFill/>
        </p:spPr>
        <p:txBody>
          <a:bodyPr wrap="none" rtlCol="0">
            <a:spAutoFit/>
          </a:bodyPr>
          <a:lstStyle/>
          <a:p>
            <a:pPr algn="ctr"/>
            <a:r>
              <a:rPr lang="en-US" sz="1800" b="1" dirty="0" smtClean="0">
                <a:latin typeface="Calibri" panose="020F0502020204030204" pitchFamily="34" charset="0"/>
              </a:rPr>
              <a:t>Evaluate input</a:t>
            </a:r>
          </a:p>
          <a:p>
            <a:pPr algn="ctr"/>
            <a:r>
              <a:rPr lang="en-US" sz="1800" b="1" dirty="0" smtClean="0">
                <a:latin typeface="Calibri" panose="020F0502020204030204" pitchFamily="34" charset="0"/>
              </a:rPr>
              <a:t>against </a:t>
            </a:r>
            <a:r>
              <a:rPr lang="en-US" sz="1800" b="1" dirty="0" err="1" smtClean="0">
                <a:latin typeface="Calibri" panose="020F0502020204030204" pitchFamily="34" charset="0"/>
              </a:rPr>
              <a:t>RegEx</a:t>
            </a:r>
            <a:r>
              <a:rPr lang="en-US" sz="1800" b="1" dirty="0" smtClean="0">
                <a:latin typeface="Calibri" panose="020F0502020204030204" pitchFamily="34" charset="0"/>
              </a:rPr>
              <a:t> pattern</a:t>
            </a:r>
          </a:p>
        </p:txBody>
      </p:sp>
      <p:sp>
        <p:nvSpPr>
          <p:cNvPr id="41" name="TextBox 40"/>
          <p:cNvSpPr txBox="1"/>
          <p:nvPr/>
        </p:nvSpPr>
        <p:spPr>
          <a:xfrm>
            <a:off x="5856052" y="4809098"/>
            <a:ext cx="1850508" cy="319446"/>
          </a:xfrm>
          <a:prstGeom prst="rect">
            <a:avLst/>
          </a:prstGeom>
          <a:noFill/>
        </p:spPr>
        <p:txBody>
          <a:bodyPr wrap="none" rtlCol="0">
            <a:spAutoFit/>
          </a:bodyPr>
          <a:lstStyle/>
          <a:p>
            <a:pPr algn="ctr"/>
            <a:r>
              <a:rPr lang="en-US" sz="1800" b="1" dirty="0" smtClean="0">
                <a:latin typeface="Calibri" panose="020F0502020204030204" pitchFamily="34" charset="0"/>
              </a:rPr>
              <a:t>Prepare response</a:t>
            </a:r>
          </a:p>
        </p:txBody>
      </p:sp>
      <p:sp>
        <p:nvSpPr>
          <p:cNvPr id="42" name="TextBox 41"/>
          <p:cNvSpPr txBox="1"/>
          <p:nvPr/>
        </p:nvSpPr>
        <p:spPr>
          <a:xfrm>
            <a:off x="5855096" y="1724875"/>
            <a:ext cx="1850508" cy="319446"/>
          </a:xfrm>
          <a:prstGeom prst="rect">
            <a:avLst/>
          </a:prstGeom>
          <a:noFill/>
        </p:spPr>
        <p:txBody>
          <a:bodyPr wrap="none" rtlCol="0">
            <a:spAutoFit/>
          </a:bodyPr>
          <a:lstStyle/>
          <a:p>
            <a:pPr algn="ctr"/>
            <a:r>
              <a:rPr lang="en-US" sz="1800" b="1" dirty="0" smtClean="0">
                <a:latin typeface="Calibri" panose="020F0502020204030204" pitchFamily="34" charset="0"/>
              </a:rPr>
              <a:t>Prepare response</a:t>
            </a:r>
          </a:p>
        </p:txBody>
      </p:sp>
      <p:sp>
        <p:nvSpPr>
          <p:cNvPr id="5" name="TextBox 4"/>
          <p:cNvSpPr txBox="1"/>
          <p:nvPr/>
        </p:nvSpPr>
        <p:spPr>
          <a:xfrm rot="18521546">
            <a:off x="7851540" y="4647471"/>
            <a:ext cx="1571905" cy="313932"/>
          </a:xfrm>
          <a:prstGeom prst="rect">
            <a:avLst/>
          </a:prstGeom>
          <a:noFill/>
        </p:spPr>
        <p:txBody>
          <a:bodyPr wrap="none" rtlCol="0">
            <a:spAutoFit/>
          </a:bodyPr>
          <a:lstStyle/>
          <a:p>
            <a:r>
              <a:rPr lang="en-US" sz="1800" b="1" dirty="0" smtClean="0">
                <a:latin typeface="Calibri" panose="020F0502020204030204" pitchFamily="34" charset="0"/>
              </a:rPr>
              <a:t>Send response</a:t>
            </a:r>
          </a:p>
        </p:txBody>
      </p:sp>
      <p:sp>
        <p:nvSpPr>
          <p:cNvPr id="6" name="TextBox 5"/>
          <p:cNvSpPr txBox="1"/>
          <p:nvPr/>
        </p:nvSpPr>
        <p:spPr>
          <a:xfrm rot="2337721">
            <a:off x="7776823" y="1840240"/>
            <a:ext cx="1571905" cy="319446"/>
          </a:xfrm>
          <a:prstGeom prst="rect">
            <a:avLst/>
          </a:prstGeom>
          <a:noFill/>
        </p:spPr>
        <p:txBody>
          <a:bodyPr wrap="none" rtlCol="0">
            <a:spAutoFit/>
          </a:bodyPr>
          <a:lstStyle/>
          <a:p>
            <a:r>
              <a:rPr lang="en-US" sz="1800" b="1" dirty="0">
                <a:latin typeface="Calibri" panose="020F0502020204030204" pitchFamily="34" charset="0"/>
              </a:rPr>
              <a:t>Send </a:t>
            </a:r>
            <a:r>
              <a:rPr lang="en-US" sz="1800" b="1" dirty="0" smtClean="0">
                <a:latin typeface="Calibri" panose="020F0502020204030204" pitchFamily="34" charset="0"/>
              </a:rPr>
              <a:t>response</a:t>
            </a:r>
            <a:endParaRPr lang="en-US" sz="1800" b="1" dirty="0">
              <a:latin typeface="Calibri" panose="020F0502020204030204" pitchFamily="34" charset="0"/>
            </a:endParaRPr>
          </a:p>
        </p:txBody>
      </p:sp>
    </p:spTree>
    <p:extLst>
      <p:ext uri="{BB962C8B-B14F-4D97-AF65-F5344CB8AC3E}">
        <p14:creationId xmlns:p14="http://schemas.microsoft.com/office/powerpoint/2010/main" val="24920849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22222E-6 -3.33333E-6 L 0.1283 0.02199 " pathEditMode="relative" rAng="0" ptsTypes="AA">
                                      <p:cBhvr>
                                        <p:cTn id="6" dur="2000" fill="hold"/>
                                        <p:tgtEl>
                                          <p:spTgt spid="31"/>
                                        </p:tgtEl>
                                        <p:attrNameLst>
                                          <p:attrName>ppt_x</p:attrName>
                                          <p:attrName>ppt_y</p:attrName>
                                        </p:attrNameLst>
                                      </p:cBhvr>
                                      <p:rCtr x="6406" y="1088"/>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0.00017 0.00115 L 0.12517 -0.05811 " pathEditMode="relative" rAng="0" ptsTypes="AA">
                                      <p:cBhvr>
                                        <p:cTn id="13" dur="2000" fill="hold"/>
                                        <p:tgtEl>
                                          <p:spTgt spid="32"/>
                                        </p:tgtEl>
                                        <p:attrNameLst>
                                          <p:attrName>ppt_x</p:attrName>
                                          <p:attrName>ppt_y</p:attrName>
                                        </p:attrNameLst>
                                      </p:cBhvr>
                                      <p:rCtr x="6250" y="-2963"/>
                                    </p:animMotion>
                                  </p:childTnLst>
                                </p:cTn>
                              </p:par>
                              <p:par>
                                <p:cTn id="14" presetID="1" presetClass="exit" presetSubtype="0" fill="hold" grpId="1" nodeType="withEffect">
                                  <p:stCondLst>
                                    <p:cond delay="0"/>
                                  </p:stCondLst>
                                  <p:childTnLst>
                                    <p:set>
                                      <p:cBhvr>
                                        <p:cTn id="15" dur="1" fill="hold">
                                          <p:stCondLst>
                                            <p:cond delay="0"/>
                                          </p:stCondLst>
                                        </p:cTn>
                                        <p:tgtEl>
                                          <p:spTgt spid="3"/>
                                        </p:tgtEl>
                                        <p:attrNameLst>
                                          <p:attrName>style.visibility</p:attrName>
                                        </p:attrNameLst>
                                      </p:cBhvr>
                                      <p:to>
                                        <p:strVal val="hidden"/>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6" presetClass="path" presetSubtype="0" accel="50000" decel="50000" fill="hold" grpId="1" nodeType="clickEffect">
                                  <p:stCondLst>
                                    <p:cond delay="0"/>
                                  </p:stCondLst>
                                  <p:childTnLst>
                                    <p:animMotion origin="layout" path="M 0.1283 0.02199 L 0.30243 -0.05509 " pathEditMode="relative" rAng="0" ptsTypes="AA">
                                      <p:cBhvr>
                                        <p:cTn id="22" dur="2000" fill="hold"/>
                                        <p:tgtEl>
                                          <p:spTgt spid="31"/>
                                        </p:tgtEl>
                                        <p:attrNameLst>
                                          <p:attrName>ppt_x</p:attrName>
                                          <p:attrName>ppt_y</p:attrName>
                                        </p:attrNameLst>
                                      </p:cBhvr>
                                      <p:rCtr x="8698" y="-3866"/>
                                    </p:animMotion>
                                  </p:childTnLst>
                                </p:cTn>
                              </p:par>
                            </p:childTnLst>
                          </p:cTn>
                        </p:par>
                        <p:par>
                          <p:cTn id="23" fill="hold">
                            <p:stCondLst>
                              <p:cond delay="2000"/>
                            </p:stCondLst>
                            <p:childTnLst>
                              <p:par>
                                <p:cTn id="24" presetID="1"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xit"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9" presetClass="path" presetSubtype="0" accel="50000" decel="50000" fill="hold" grpId="1" nodeType="clickEffect">
                                  <p:stCondLst>
                                    <p:cond delay="0"/>
                                  </p:stCondLst>
                                  <p:childTnLst>
                                    <p:animMotion origin="layout" path="M 0.12517 -0.05811 L 0.2934 0.03264 " pathEditMode="relative" rAng="0" ptsTypes="AA">
                                      <p:cBhvr>
                                        <p:cTn id="31" dur="2000" fill="hold"/>
                                        <p:tgtEl>
                                          <p:spTgt spid="32"/>
                                        </p:tgtEl>
                                        <p:attrNameLst>
                                          <p:attrName>ppt_x</p:attrName>
                                          <p:attrName>ppt_y</p:attrName>
                                        </p:attrNameLst>
                                      </p:cBhvr>
                                      <p:rCtr x="8403" y="4537"/>
                                    </p:animMotion>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58" presetClass="path" presetSubtype="0" accel="50000" decel="50000" fill="hold" grpId="2" nodeType="clickEffect">
                                  <p:stCondLst>
                                    <p:cond delay="0"/>
                                  </p:stCondLst>
                                  <p:childTnLst>
                                    <p:animMotion origin="layout" path="M 0.30243 -0.05509 L 0.33906 -0.06644 C 0.34687 -0.06968 0.35781 -0.06922 0.36823 -0.06459 C 0.37916 -0.05741 0.38767 -0.05093 0.39253 -0.04213 L 0.41753 -0.00209 " pathEditMode="relative" rAng="17340000" ptsTypes="AAAAA">
                                      <p:cBhvr>
                                        <p:cTn id="40" dur="2000" fill="hold"/>
                                        <p:tgtEl>
                                          <p:spTgt spid="31"/>
                                        </p:tgtEl>
                                        <p:attrNameLst>
                                          <p:attrName>ppt_x</p:attrName>
                                          <p:attrName>ppt_y</p:attrName>
                                        </p:attrNameLst>
                                      </p:cBhvr>
                                      <p:rCtr x="6215" y="880"/>
                                    </p:animMotion>
                                  </p:childTnLst>
                                </p:cTn>
                              </p:par>
                              <p:par>
                                <p:cTn id="41" presetID="1" presetClass="exit" presetSubtype="0" fill="hold" grpId="1" nodeType="withEffect">
                                  <p:stCondLst>
                                    <p:cond delay="0"/>
                                  </p:stCondLst>
                                  <p:childTnLst>
                                    <p:set>
                                      <p:cBhvr>
                                        <p:cTn id="42" dur="1" fill="hold">
                                          <p:stCondLst>
                                            <p:cond delay="0"/>
                                          </p:stCondLst>
                                        </p:cTn>
                                        <p:tgtEl>
                                          <p:spTgt spid="36"/>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4" presetClass="path" presetSubtype="0" accel="50000" decel="50000" fill="hold" grpId="2" nodeType="clickEffect">
                                  <p:stCondLst>
                                    <p:cond delay="0"/>
                                  </p:stCondLst>
                                  <p:childTnLst>
                                    <p:animMotion origin="layout" path="M 0.29341 0.03264 L 0.32865 0.04908 C 0.33612 0.05301 0.34688 0.05463 0.35816 0.05347 C 0.37101 0.05232 0.38108 0.04884 0.38785 0.04352 L 0.42136 0.0206 " pathEditMode="relative" rAng="21360000" ptsTypes="AAAAA">
                                      <p:cBhvr>
                                        <p:cTn id="48" dur="2000" fill="hold"/>
                                        <p:tgtEl>
                                          <p:spTgt spid="32"/>
                                        </p:tgtEl>
                                        <p:attrNameLst>
                                          <p:attrName>ppt_x</p:attrName>
                                          <p:attrName>ppt_y</p:attrName>
                                        </p:attrNameLst>
                                      </p:cBhvr>
                                      <p:rCtr x="6458" y="741"/>
                                    </p:animMotion>
                                  </p:childTnLst>
                                </p:cTn>
                              </p:par>
                              <p:par>
                                <p:cTn id="49" presetID="1" presetClass="exit" presetSubtype="0" fill="hold" grpId="1" nodeType="withEffect">
                                  <p:stCondLst>
                                    <p:cond delay="0"/>
                                  </p:stCondLst>
                                  <p:childTnLst>
                                    <p:set>
                                      <p:cBhvr>
                                        <p:cTn id="50" dur="1" fill="hold">
                                          <p:stCondLst>
                                            <p:cond delay="0"/>
                                          </p:stCondLst>
                                        </p:cTn>
                                        <p:tgtEl>
                                          <p:spTgt spid="37"/>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63" presetClass="path" presetSubtype="0" accel="50000" decel="50000" fill="hold" grpId="4" nodeType="clickEffect">
                                  <p:stCondLst>
                                    <p:cond delay="0"/>
                                  </p:stCondLst>
                                  <p:childTnLst>
                                    <p:animMotion origin="layout" path="M 0.42136 0.0206 L 0.51962 0.00555 " pathEditMode="relative" rAng="0" ptsTypes="AA">
                                      <p:cBhvr>
                                        <p:cTn id="56" dur="2000" fill="hold"/>
                                        <p:tgtEl>
                                          <p:spTgt spid="32"/>
                                        </p:tgtEl>
                                        <p:attrNameLst>
                                          <p:attrName>ppt_x</p:attrName>
                                          <p:attrName>ppt_y</p:attrName>
                                        </p:attrNameLst>
                                      </p:cBhvr>
                                      <p:rCtr x="4913" y="-764"/>
                                    </p:animMotion>
                                  </p:childTnLst>
                                </p:cTn>
                              </p:par>
                              <p:par>
                                <p:cTn id="57" presetID="1" presetClass="exit" presetSubtype="0" fill="hold" grpId="1" nodeType="withEffect">
                                  <p:stCondLst>
                                    <p:cond delay="0"/>
                                  </p:stCondLst>
                                  <p:childTnLst>
                                    <p:set>
                                      <p:cBhvr>
                                        <p:cTn id="58" dur="1" fill="hold">
                                          <p:stCondLst>
                                            <p:cond delay="0"/>
                                          </p:stCondLst>
                                        </p:cTn>
                                        <p:tgtEl>
                                          <p:spTgt spid="38"/>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63" presetClass="path" presetSubtype="0" accel="50000" decel="50000" fill="hold" grpId="5" nodeType="clickEffect">
                                  <p:stCondLst>
                                    <p:cond delay="0"/>
                                  </p:stCondLst>
                                  <p:childTnLst>
                                    <p:animMotion origin="layout" path="M 0.51962 0.00555 L 0.62101 0.00509 " pathEditMode="relative" rAng="0" ptsTypes="AA">
                                      <p:cBhvr>
                                        <p:cTn id="64" dur="2000" fill="hold"/>
                                        <p:tgtEl>
                                          <p:spTgt spid="32"/>
                                        </p:tgtEl>
                                        <p:attrNameLst>
                                          <p:attrName>ppt_x</p:attrName>
                                          <p:attrName>ppt_y</p:attrName>
                                        </p:attrNameLst>
                                      </p:cBhvr>
                                      <p:rCtr x="4983" y="0"/>
                                    </p:animMotion>
                                  </p:childTnLst>
                                </p:cTn>
                              </p:par>
                              <p:par>
                                <p:cTn id="65" presetID="1" presetClass="exit" presetSubtype="0" fill="hold" grpId="1" nodeType="withEffect">
                                  <p:stCondLst>
                                    <p:cond delay="0"/>
                                  </p:stCondLst>
                                  <p:childTnLst>
                                    <p:set>
                                      <p:cBhvr>
                                        <p:cTn id="66" dur="1" fill="hold">
                                          <p:stCondLst>
                                            <p:cond delay="0"/>
                                          </p:stCondLst>
                                        </p:cTn>
                                        <p:tgtEl>
                                          <p:spTgt spid="39"/>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path" presetSubtype="0" accel="50000" decel="50000" fill="hold" grpId="3" nodeType="clickEffect">
                                  <p:stCondLst>
                                    <p:cond delay="0"/>
                                  </p:stCondLst>
                                  <p:childTnLst>
                                    <p:animMotion origin="layout" path="M 0.62101 0.00509 L 0.85764 0.00509 " pathEditMode="relative" rAng="0" ptsTypes="AA">
                                      <p:cBhvr>
                                        <p:cTn id="72" dur="2000" fill="hold"/>
                                        <p:tgtEl>
                                          <p:spTgt spid="32"/>
                                        </p:tgtEl>
                                        <p:attrNameLst>
                                          <p:attrName>ppt_x</p:attrName>
                                          <p:attrName>ppt_y</p:attrName>
                                        </p:attrNameLst>
                                      </p:cBhvr>
                                      <p:rCtr x="11823" y="0"/>
                                    </p:animMotion>
                                  </p:childTnLst>
                                </p:cTn>
                              </p:par>
                              <p:par>
                                <p:cTn id="73" presetID="1" presetClass="exit" presetSubtype="0" fill="hold" grpId="1" nodeType="withEffect">
                                  <p:stCondLst>
                                    <p:cond delay="0"/>
                                  </p:stCondLst>
                                  <p:childTnLst>
                                    <p:set>
                                      <p:cBhvr>
                                        <p:cTn id="74" dur="1" fill="hold">
                                          <p:stCondLst>
                                            <p:cond delay="0"/>
                                          </p:stCondLst>
                                        </p:cTn>
                                        <p:tgtEl>
                                          <p:spTgt spid="41"/>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63" presetClass="path" presetSubtype="0" accel="50000" decel="50000" fill="hold" grpId="3" nodeType="clickEffect">
                                  <p:stCondLst>
                                    <p:cond delay="0"/>
                                  </p:stCondLst>
                                  <p:childTnLst>
                                    <p:animMotion origin="layout" path="M 0.41736 -0.00209 L 0.5217 0.00023 " pathEditMode="relative" rAng="0" ptsTypes="AA">
                                      <p:cBhvr>
                                        <p:cTn id="80" dur="2000" fill="hold"/>
                                        <p:tgtEl>
                                          <p:spTgt spid="31"/>
                                        </p:tgtEl>
                                        <p:attrNameLst>
                                          <p:attrName>ppt_x</p:attrName>
                                          <p:attrName>ppt_y</p:attrName>
                                        </p:attrNameLst>
                                      </p:cBhvr>
                                      <p:rCtr x="5295" y="0"/>
                                    </p:animMotion>
                                  </p:childTnLst>
                                </p:cTn>
                              </p:par>
                              <p:par>
                                <p:cTn id="81" presetID="1" presetClass="exit" presetSubtype="0" fill="hold" grpId="1" nodeType="withEffect">
                                  <p:stCondLst>
                                    <p:cond delay="0"/>
                                  </p:stCondLst>
                                  <p:childTnLst>
                                    <p:set>
                                      <p:cBhvr>
                                        <p:cTn id="82" dur="1" fill="hold">
                                          <p:stCondLst>
                                            <p:cond delay="0"/>
                                          </p:stCondLst>
                                        </p:cTn>
                                        <p:tgtEl>
                                          <p:spTgt spid="5"/>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63" presetClass="path" presetSubtype="0" accel="50000" decel="50000" fill="hold" grpId="4" nodeType="clickEffect">
                                  <p:stCondLst>
                                    <p:cond delay="0"/>
                                  </p:stCondLst>
                                  <p:childTnLst>
                                    <p:animMotion origin="layout" path="M 0.5217 0.00023 L 0.62639 0.00023 " pathEditMode="relative" rAng="0" ptsTypes="AA">
                                      <p:cBhvr>
                                        <p:cTn id="88" dur="2000" fill="hold"/>
                                        <p:tgtEl>
                                          <p:spTgt spid="31"/>
                                        </p:tgtEl>
                                        <p:attrNameLst>
                                          <p:attrName>ppt_x</p:attrName>
                                          <p:attrName>ppt_y</p:attrName>
                                        </p:attrNameLst>
                                      </p:cBhvr>
                                      <p:rCtr x="5226" y="0"/>
                                    </p:animMotion>
                                  </p:childTnLst>
                                </p:cTn>
                              </p:par>
                              <p:par>
                                <p:cTn id="89" presetID="1" presetClass="exit" presetSubtype="0" fill="hold" grpId="1" nodeType="withEffect">
                                  <p:stCondLst>
                                    <p:cond delay="0"/>
                                  </p:stCondLst>
                                  <p:childTnLst>
                                    <p:set>
                                      <p:cBhvr>
                                        <p:cTn id="90" dur="1" fill="hold">
                                          <p:stCondLst>
                                            <p:cond delay="0"/>
                                          </p:stCondLst>
                                        </p:cTn>
                                        <p:tgtEl>
                                          <p:spTgt spid="40"/>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63" presetClass="path" presetSubtype="0" accel="50000" decel="50000" fill="hold" grpId="5" nodeType="clickEffect">
                                  <p:stCondLst>
                                    <p:cond delay="0"/>
                                  </p:stCondLst>
                                  <p:childTnLst>
                                    <p:animMotion origin="layout" path="M 0.62639 0.00023 L 0.85712 -0.00277 " pathEditMode="relative" rAng="0" ptsTypes="AA">
                                      <p:cBhvr>
                                        <p:cTn id="96" dur="2000" fill="hold"/>
                                        <p:tgtEl>
                                          <p:spTgt spid="31"/>
                                        </p:tgtEl>
                                        <p:attrNameLst>
                                          <p:attrName>ppt_x</p:attrName>
                                          <p:attrName>ppt_y</p:attrName>
                                        </p:attrNameLst>
                                      </p:cBhvr>
                                      <p:rCtr x="11649" y="-69"/>
                                    </p:animMotion>
                                  </p:childTnLst>
                                </p:cTn>
                              </p:par>
                              <p:par>
                                <p:cTn id="97" presetID="1" presetClass="exit" presetSubtype="0" fill="hold" grpId="1" nodeType="withEffect">
                                  <p:stCondLst>
                                    <p:cond delay="0"/>
                                  </p:stCondLst>
                                  <p:childTnLst>
                                    <p:set>
                                      <p:cBhvr>
                                        <p:cTn id="98" dur="1" fill="hold">
                                          <p:stCondLst>
                                            <p:cond delay="0"/>
                                          </p:stCondLst>
                                        </p:cTn>
                                        <p:tgtEl>
                                          <p:spTgt spid="42"/>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1" grpId="2" animBg="1"/>
      <p:bldP spid="31" grpId="3" animBg="1"/>
      <p:bldP spid="31" grpId="4" animBg="1"/>
      <p:bldP spid="31" grpId="5" animBg="1"/>
      <p:bldP spid="32" grpId="0" animBg="1"/>
      <p:bldP spid="32" grpId="1" animBg="1"/>
      <p:bldP spid="32" grpId="2" animBg="1"/>
      <p:bldP spid="32" grpId="3" animBg="1"/>
      <p:bldP spid="32" grpId="4" animBg="1"/>
      <p:bldP spid="32" grpId="5" animBg="1"/>
      <p:bldP spid="3" grpId="0"/>
      <p:bldP spid="3" grpId="1"/>
      <p:bldP spid="34" grpId="0"/>
      <p:bldP spid="34" grpId="1"/>
      <p:bldP spid="4" grpId="0"/>
      <p:bldP spid="4" grpId="1"/>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5" grpId="0"/>
      <p:bldP spid="5" grpId="1"/>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l="37235" t="30441" r="576" b="3818"/>
          <a:stretch/>
        </p:blipFill>
        <p:spPr>
          <a:xfrm>
            <a:off x="3735404" y="3251217"/>
            <a:ext cx="5285599" cy="3284001"/>
          </a:xfrm>
          <a:prstGeom prst="rect">
            <a:avLst/>
          </a:prstGeom>
        </p:spPr>
      </p:pic>
      <p:sp>
        <p:nvSpPr>
          <p:cNvPr id="51" name="Rectangle 50"/>
          <p:cNvSpPr/>
          <p:nvPr/>
        </p:nvSpPr>
        <p:spPr>
          <a:xfrm>
            <a:off x="695282" y="1221386"/>
            <a:ext cx="8006861" cy="3231654"/>
          </a:xfrm>
          <a:prstGeom prst="rect">
            <a:avLst/>
          </a:prstGeom>
        </p:spPr>
        <p:txBody>
          <a:bodyPr wrap="square">
            <a:spAutoFit/>
          </a:bodyPr>
          <a:lstStyle/>
          <a:p>
            <a:r>
              <a:rPr lang="en-US" sz="3000" dirty="0" err="1" smtClean="0">
                <a:solidFill>
                  <a:srgbClr val="000000"/>
                </a:solidFill>
                <a:highlight>
                  <a:srgbClr val="FFFFFF"/>
                </a:highlight>
                <a:latin typeface="Courier New" panose="02070309020205020404" pitchFamily="49" charset="0"/>
              </a:rPr>
              <a:t>Job</a:t>
            </a:r>
            <a:r>
              <a:rPr lang="en-US" sz="3000" b="1" dirty="0" err="1" smtClean="0">
                <a:solidFill>
                  <a:srgbClr val="000080"/>
                </a:solidFill>
                <a:highlight>
                  <a:srgbClr val="FFFFFF"/>
                </a:highlight>
                <a:latin typeface="Courier New" panose="02070309020205020404" pitchFamily="49" charset="0"/>
              </a:rPr>
              <a:t>.</a:t>
            </a:r>
            <a:r>
              <a:rPr lang="en-US" sz="3000" b="1" dirty="0" err="1" smtClean="0">
                <a:solidFill>
                  <a:srgbClr val="0000FF"/>
                </a:solidFill>
                <a:highlight>
                  <a:srgbClr val="FFFFFF"/>
                </a:highlight>
                <a:latin typeface="Courier New" panose="02070309020205020404" pitchFamily="49" charset="0"/>
              </a:rPr>
              <a:t>prototype</a:t>
            </a:r>
            <a:r>
              <a:rPr lang="en-US" sz="3000" b="1" dirty="0" err="1" smtClean="0">
                <a:solidFill>
                  <a:srgbClr val="000080"/>
                </a:solidFill>
                <a:highlight>
                  <a:srgbClr val="FFFFFF"/>
                </a:highlight>
                <a:latin typeface="Courier New" panose="02070309020205020404" pitchFamily="49" charset="0"/>
              </a:rPr>
              <a:t>.</a:t>
            </a:r>
            <a:r>
              <a:rPr lang="en-US" sz="3000" dirty="0" err="1" smtClean="0">
                <a:solidFill>
                  <a:srgbClr val="000000"/>
                </a:solidFill>
                <a:highlight>
                  <a:srgbClr val="FFFFFF"/>
                </a:highlight>
                <a:latin typeface="Courier New" panose="02070309020205020404" pitchFamily="49" charset="0"/>
              </a:rPr>
              <a:t>markFailed</a:t>
            </a:r>
            <a:r>
              <a:rPr lang="en-US" sz="3000" dirty="0" smtClean="0">
                <a:solidFill>
                  <a:srgbClr val="000000"/>
                </a:solidFill>
                <a:highlight>
                  <a:srgbClr val="FFFFFF"/>
                </a:highlight>
                <a:latin typeface="Courier New" panose="02070309020205020404" pitchFamily="49" charset="0"/>
              </a:rPr>
              <a:t> </a:t>
            </a:r>
            <a:r>
              <a:rPr lang="en-US" sz="3000" b="1" dirty="0" smtClean="0">
                <a:solidFill>
                  <a:srgbClr val="000080"/>
                </a:solidFill>
                <a:highlight>
                  <a:srgbClr val="FFFFFF"/>
                </a:highlight>
                <a:latin typeface="Courier New" panose="02070309020205020404" pitchFamily="49" charset="0"/>
              </a:rPr>
              <a:t>()</a:t>
            </a:r>
            <a:r>
              <a:rPr lang="en-US" sz="3000" dirty="0" smtClean="0">
                <a:solidFill>
                  <a:srgbClr val="000000"/>
                </a:solidFill>
                <a:highlight>
                  <a:srgbClr val="FFFFFF"/>
                </a:highlight>
                <a:latin typeface="Courier New" panose="02070309020205020404" pitchFamily="49" charset="0"/>
              </a:rPr>
              <a:t> </a:t>
            </a:r>
            <a:r>
              <a:rPr lang="en-US" sz="3000" b="1" dirty="0" smtClean="0">
                <a:solidFill>
                  <a:srgbClr val="000080"/>
                </a:solidFill>
                <a:highlight>
                  <a:srgbClr val="FFFFFF"/>
                </a:highlight>
                <a:latin typeface="Courier New" panose="02070309020205020404" pitchFamily="49" charset="0"/>
              </a:rPr>
              <a:t>{</a:t>
            </a:r>
            <a:endParaRPr lang="en-US" sz="3000" dirty="0" smtClean="0">
              <a:solidFill>
                <a:srgbClr val="000000"/>
              </a:solidFill>
              <a:highlight>
                <a:srgbClr val="FFFFFF"/>
              </a:highlight>
              <a:latin typeface="Courier New" panose="02070309020205020404" pitchFamily="49" charset="0"/>
            </a:endParaRPr>
          </a:p>
          <a:p>
            <a:r>
              <a:rPr lang="en-US" sz="3000" dirty="0" smtClean="0">
                <a:solidFill>
                  <a:srgbClr val="000000"/>
                </a:solidFill>
                <a:highlight>
                  <a:srgbClr val="FFFFFF"/>
                </a:highlight>
                <a:latin typeface="Courier New" panose="02070309020205020404" pitchFamily="49" charset="0"/>
              </a:rPr>
              <a:t>	</a:t>
            </a:r>
            <a:r>
              <a:rPr lang="en-US" sz="3000" b="1" dirty="0" smtClean="0">
                <a:solidFill>
                  <a:srgbClr val="000080"/>
                </a:solidFill>
                <a:highlight>
                  <a:srgbClr val="FFFFFF"/>
                </a:highlight>
                <a:latin typeface="Courier New" panose="02070309020205020404" pitchFamily="49" charset="0"/>
              </a:rPr>
              <a:t>...</a:t>
            </a:r>
            <a:endParaRPr lang="en-US" sz="3000" dirty="0" smtClean="0">
              <a:solidFill>
                <a:srgbClr val="000000"/>
              </a:solidFill>
              <a:highlight>
                <a:srgbClr val="FFFFFF"/>
              </a:highlight>
              <a:latin typeface="Courier New" panose="02070309020205020404" pitchFamily="49" charset="0"/>
            </a:endParaRPr>
          </a:p>
          <a:p>
            <a:r>
              <a:rPr lang="en-US" sz="3000" dirty="0" smtClean="0">
                <a:solidFill>
                  <a:srgbClr val="000000"/>
                </a:solidFill>
                <a:highlight>
                  <a:srgbClr val="FFFFFF"/>
                </a:highlight>
                <a:latin typeface="Courier New" panose="02070309020205020404" pitchFamily="49" charset="0"/>
              </a:rPr>
              <a:t>	</a:t>
            </a:r>
            <a:r>
              <a:rPr lang="en-US" sz="3000" b="1" dirty="0" smtClean="0">
                <a:solidFill>
                  <a:srgbClr val="0000FF"/>
                </a:solidFill>
                <a:highlight>
                  <a:srgbClr val="FFFFFF"/>
                </a:highlight>
                <a:latin typeface="Courier New" panose="02070309020205020404" pitchFamily="49" charset="0"/>
              </a:rPr>
              <a:t>if</a:t>
            </a:r>
            <a:r>
              <a:rPr lang="en-US" sz="3000" dirty="0" smtClean="0">
                <a:solidFill>
                  <a:srgbClr val="000000"/>
                </a:solidFill>
                <a:highlight>
                  <a:srgbClr val="FFFFFF"/>
                </a:highlight>
                <a:latin typeface="Courier New" panose="02070309020205020404" pitchFamily="49" charset="0"/>
              </a:rPr>
              <a:t> </a:t>
            </a:r>
            <a:r>
              <a:rPr lang="en-US" sz="3000" b="1" dirty="0" smtClean="0">
                <a:solidFill>
                  <a:srgbClr val="000080"/>
                </a:solidFill>
                <a:highlight>
                  <a:srgbClr val="FFFFFF"/>
                </a:highlight>
                <a:latin typeface="Courier New" panose="02070309020205020404" pitchFamily="49" charset="0"/>
              </a:rPr>
              <a:t>(</a:t>
            </a:r>
            <a:r>
              <a:rPr lang="en-US" sz="3000" b="1" dirty="0" smtClean="0">
                <a:solidFill>
                  <a:srgbClr val="0000FF"/>
                </a:solidFill>
                <a:highlight>
                  <a:srgbClr val="FFFFFF"/>
                </a:highlight>
                <a:latin typeface="Courier New" panose="02070309020205020404" pitchFamily="49" charset="0"/>
              </a:rPr>
              <a:t>...</a:t>
            </a:r>
            <a:r>
              <a:rPr lang="en-US" sz="3000" b="1" dirty="0" smtClean="0">
                <a:solidFill>
                  <a:srgbClr val="000080"/>
                </a:solidFill>
                <a:highlight>
                  <a:srgbClr val="FFFFFF"/>
                </a:highlight>
                <a:latin typeface="Courier New" panose="02070309020205020404" pitchFamily="49" charset="0"/>
              </a:rPr>
              <a:t>)</a:t>
            </a:r>
            <a:r>
              <a:rPr lang="en-US" sz="3000" dirty="0" smtClean="0">
                <a:solidFill>
                  <a:srgbClr val="000000"/>
                </a:solidFill>
                <a:highlight>
                  <a:srgbClr val="FFFFFF"/>
                </a:highlight>
                <a:latin typeface="Courier New" panose="02070309020205020404" pitchFamily="49" charset="0"/>
              </a:rPr>
              <a:t> </a:t>
            </a:r>
            <a:r>
              <a:rPr lang="en-US" sz="3000" b="1" dirty="0" smtClean="0">
                <a:solidFill>
                  <a:srgbClr val="000080"/>
                </a:solidFill>
                <a:highlight>
                  <a:srgbClr val="FFFFFF"/>
                </a:highlight>
                <a:latin typeface="Courier New" panose="02070309020205020404" pitchFamily="49" charset="0"/>
              </a:rPr>
              <a:t>{</a:t>
            </a:r>
            <a:endParaRPr lang="en-US" sz="3000" dirty="0" smtClean="0">
              <a:solidFill>
                <a:srgbClr val="000000"/>
              </a:solidFill>
              <a:highlight>
                <a:srgbClr val="FFFFFF"/>
              </a:highlight>
              <a:latin typeface="Courier New" panose="02070309020205020404" pitchFamily="49" charset="0"/>
            </a:endParaRPr>
          </a:p>
          <a:p>
            <a:r>
              <a:rPr lang="en-US" sz="3000" dirty="0" smtClean="0">
                <a:solidFill>
                  <a:srgbClr val="000000"/>
                </a:solidFill>
                <a:highlight>
                  <a:srgbClr val="FFFFFF"/>
                </a:highlight>
                <a:latin typeface="Courier New" panose="02070309020205020404" pitchFamily="49" charset="0"/>
              </a:rPr>
              <a:t>		</a:t>
            </a:r>
            <a:r>
              <a:rPr lang="en-US" sz="3000" b="1" dirty="0" err="1" smtClean="0">
                <a:solidFill>
                  <a:srgbClr val="0000FF"/>
                </a:solidFill>
                <a:highlight>
                  <a:srgbClr val="FFFFFF"/>
                </a:highlight>
                <a:latin typeface="Courier New" panose="02070309020205020404" pitchFamily="49" charset="0"/>
              </a:rPr>
              <a:t>this</a:t>
            </a:r>
            <a:r>
              <a:rPr lang="en-US" sz="3000" b="1" dirty="0" err="1" smtClean="0">
                <a:solidFill>
                  <a:srgbClr val="000080"/>
                </a:solidFill>
                <a:highlight>
                  <a:srgbClr val="FFFFFF"/>
                </a:highlight>
                <a:latin typeface="Courier New" panose="02070309020205020404" pitchFamily="49" charset="0"/>
              </a:rPr>
              <a:t>.</a:t>
            </a:r>
            <a:r>
              <a:rPr lang="en-US" sz="3000" dirty="0" err="1" smtClean="0">
                <a:solidFill>
                  <a:srgbClr val="000000"/>
                </a:solidFill>
                <a:highlight>
                  <a:srgbClr val="FFFFFF"/>
                </a:highlight>
                <a:latin typeface="Courier New" panose="02070309020205020404" pitchFamily="49" charset="0"/>
              </a:rPr>
              <a:t>update</a:t>
            </a:r>
            <a:r>
              <a:rPr lang="en-US" sz="3000" b="1" dirty="0" smtClean="0">
                <a:solidFill>
                  <a:srgbClr val="000080"/>
                </a:solidFill>
                <a:highlight>
                  <a:srgbClr val="FFFFFF"/>
                </a:highlight>
                <a:latin typeface="Courier New" panose="02070309020205020404" pitchFamily="49" charset="0"/>
              </a:rPr>
              <a:t>().</a:t>
            </a:r>
            <a:r>
              <a:rPr lang="en-US" sz="3000" dirty="0" smtClean="0">
                <a:solidFill>
                  <a:srgbClr val="000000"/>
                </a:solidFill>
                <a:highlight>
                  <a:srgbClr val="FFFFFF"/>
                </a:highlight>
                <a:latin typeface="Courier New" panose="02070309020205020404" pitchFamily="49" charset="0"/>
              </a:rPr>
              <a:t>delayed</a:t>
            </a:r>
            <a:r>
              <a:rPr lang="en-US" sz="3000" b="1" dirty="0" smtClean="0">
                <a:solidFill>
                  <a:srgbClr val="000080"/>
                </a:solidFill>
                <a:highlight>
                  <a:srgbClr val="FFFFFF"/>
                </a:highlight>
                <a:latin typeface="Courier New" panose="02070309020205020404" pitchFamily="49" charset="0"/>
              </a:rPr>
              <a:t>();</a:t>
            </a:r>
            <a:endParaRPr lang="en-US" sz="3000" dirty="0" smtClean="0">
              <a:solidFill>
                <a:srgbClr val="000000"/>
              </a:solidFill>
              <a:highlight>
                <a:srgbClr val="FFFFFF"/>
              </a:highlight>
              <a:latin typeface="Courier New" panose="02070309020205020404" pitchFamily="49" charset="0"/>
            </a:endParaRPr>
          </a:p>
          <a:p>
            <a:r>
              <a:rPr lang="en-US" sz="3000" dirty="0" smtClean="0">
                <a:solidFill>
                  <a:srgbClr val="000000"/>
                </a:solidFill>
                <a:highlight>
                  <a:srgbClr val="FFFFFF"/>
                </a:highlight>
                <a:latin typeface="Courier New" panose="02070309020205020404" pitchFamily="49" charset="0"/>
              </a:rPr>
              <a:t>	</a:t>
            </a:r>
            <a:r>
              <a:rPr lang="en-US" sz="3000" b="1" dirty="0" smtClean="0">
                <a:solidFill>
                  <a:srgbClr val="000080"/>
                </a:solidFill>
                <a:highlight>
                  <a:srgbClr val="FFFFFF"/>
                </a:highlight>
                <a:latin typeface="Courier New" panose="02070309020205020404" pitchFamily="49" charset="0"/>
              </a:rPr>
              <a:t>}</a:t>
            </a:r>
            <a:endParaRPr lang="en-US" sz="3000" dirty="0" smtClean="0">
              <a:solidFill>
                <a:srgbClr val="000000"/>
              </a:solidFill>
              <a:highlight>
                <a:srgbClr val="FFFFFF"/>
              </a:highlight>
              <a:latin typeface="Courier New" panose="02070309020205020404" pitchFamily="49" charset="0"/>
            </a:endParaRPr>
          </a:p>
          <a:p>
            <a:r>
              <a:rPr lang="en-US" sz="3000" dirty="0" smtClean="0">
                <a:solidFill>
                  <a:srgbClr val="000000"/>
                </a:solidFill>
                <a:highlight>
                  <a:srgbClr val="FFFFFF"/>
                </a:highlight>
                <a:latin typeface="Courier New" panose="02070309020205020404" pitchFamily="49" charset="0"/>
              </a:rPr>
              <a:t>	</a:t>
            </a:r>
            <a:r>
              <a:rPr lang="en-US" sz="3000" b="1" dirty="0" smtClean="0">
                <a:solidFill>
                  <a:srgbClr val="000080"/>
                </a:solidFill>
                <a:highlight>
                  <a:srgbClr val="FFFFFF"/>
                </a:highlight>
                <a:latin typeface="Courier New" panose="02070309020205020404" pitchFamily="49" charset="0"/>
              </a:rPr>
              <a:t>...</a:t>
            </a:r>
            <a:endParaRPr lang="en-US" sz="3000" dirty="0" smtClean="0">
              <a:solidFill>
                <a:srgbClr val="000000"/>
              </a:solidFill>
              <a:highlight>
                <a:srgbClr val="FFFFFF"/>
              </a:highlight>
              <a:latin typeface="Courier New" panose="02070309020205020404" pitchFamily="49" charset="0"/>
            </a:endParaRPr>
          </a:p>
          <a:p>
            <a:r>
              <a:rPr lang="en-US" sz="3000" b="1" dirty="0" smtClean="0">
                <a:solidFill>
                  <a:srgbClr val="000080"/>
                </a:solidFill>
                <a:highlight>
                  <a:srgbClr val="FFFFFF"/>
                </a:highlight>
                <a:latin typeface="Courier New" panose="02070309020205020404" pitchFamily="49" charset="0"/>
              </a:rPr>
              <a:t>}</a:t>
            </a:r>
            <a:endParaRPr lang="en-US" sz="3000" dirty="0"/>
          </a:p>
        </p:txBody>
      </p:sp>
      <p:sp>
        <p:nvSpPr>
          <p:cNvPr id="3" name="Title 2"/>
          <p:cNvSpPr>
            <a:spLocks noGrp="1"/>
          </p:cNvSpPr>
          <p:nvPr>
            <p:ph type="title"/>
          </p:nvPr>
        </p:nvSpPr>
        <p:spPr/>
        <p:txBody>
          <a:bodyPr/>
          <a:lstStyle/>
          <a:p>
            <a:r>
              <a:rPr lang="en-US" dirty="0" smtClean="0"/>
              <a:t>Example: Ordering Violation (KUE 483)</a:t>
            </a:r>
            <a:endParaRPr lang="en-US" dirty="0"/>
          </a:p>
        </p:txBody>
      </p:sp>
      <p:cxnSp>
        <p:nvCxnSpPr>
          <p:cNvPr id="7" name="Straight Arrow Connector 6"/>
          <p:cNvCxnSpPr/>
          <p:nvPr/>
        </p:nvCxnSpPr>
        <p:spPr bwMode="auto">
          <a:xfrm flipH="1">
            <a:off x="4950236" y="2359025"/>
            <a:ext cx="833873" cy="244642"/>
          </a:xfrm>
          <a:prstGeom prst="straightConnector1">
            <a:avLst/>
          </a:prstGeom>
          <a:ln w="38100">
            <a:headEnd type="oval" w="sm" len="sm"/>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bwMode="auto">
          <a:xfrm>
            <a:off x="5784109" y="2359025"/>
            <a:ext cx="832591" cy="244642"/>
          </a:xfrm>
          <a:prstGeom prst="straightConnector1">
            <a:avLst/>
          </a:prstGeom>
          <a:ln w="38100">
            <a:headEnd type="none" w="med" len="med"/>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5122069" y="1711475"/>
            <a:ext cx="3408241" cy="647550"/>
          </a:xfrm>
          <a:prstGeom prst="rect">
            <a:avLst/>
          </a:prstGeom>
          <a:noFill/>
        </p:spPr>
        <p:txBody>
          <a:bodyPr wrap="none" rtlCol="0">
            <a:spAutoFit/>
          </a:bodyPr>
          <a:lstStyle/>
          <a:p>
            <a:r>
              <a:rPr lang="en-US" sz="4400" i="1" dirty="0" smtClean="0">
                <a:latin typeface="Calibri" panose="020F0502020204030204" pitchFamily="34" charset="0"/>
              </a:rPr>
              <a:t>Asynchronous</a:t>
            </a:r>
          </a:p>
        </p:txBody>
      </p:sp>
    </p:spTree>
    <p:extLst>
      <p:ext uri="{BB962C8B-B14F-4D97-AF65-F5344CB8AC3E}">
        <p14:creationId xmlns:p14="http://schemas.microsoft.com/office/powerpoint/2010/main" val="63443929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569" y="128588"/>
            <a:ext cx="8393492" cy="638175"/>
          </a:xfrm>
        </p:spPr>
        <p:txBody>
          <a:bodyPr/>
          <a:lstStyle/>
          <a:p>
            <a:pPr algn="ctr"/>
            <a:r>
              <a:rPr lang="en-US" dirty="0" smtClean="0"/>
              <a:t>The One Thread Per Client Architecture (OTPC)</a:t>
            </a:r>
            <a:endParaRPr lang="en-US" dirty="0"/>
          </a:p>
        </p:txBody>
      </p:sp>
      <p:grpSp>
        <p:nvGrpSpPr>
          <p:cNvPr id="195" name="Group 194"/>
          <p:cNvGrpSpPr/>
          <p:nvPr/>
        </p:nvGrpSpPr>
        <p:grpSpPr>
          <a:xfrm>
            <a:off x="385326" y="1449014"/>
            <a:ext cx="8168771" cy="4312563"/>
            <a:chOff x="385326" y="1449014"/>
            <a:chExt cx="8168771" cy="4312563"/>
          </a:xfrm>
        </p:grpSpPr>
        <p:sp>
          <p:nvSpPr>
            <p:cNvPr id="185" name="Freeform 184"/>
            <p:cNvSpPr/>
            <p:nvPr/>
          </p:nvSpPr>
          <p:spPr>
            <a:xfrm>
              <a:off x="1539427" y="1449014"/>
              <a:ext cx="6626471" cy="4312563"/>
            </a:xfrm>
            <a:custGeom>
              <a:avLst/>
              <a:gdLst>
                <a:gd name="connsiteX0" fmla="*/ 743950 w 6626471"/>
                <a:gd name="connsiteY0" fmla="*/ 140690 h 4312563"/>
                <a:gd name="connsiteX1" fmla="*/ 72073 w 6626471"/>
                <a:gd name="connsiteY1" fmla="*/ 812567 h 4312563"/>
                <a:gd name="connsiteX2" fmla="*/ 72073 w 6626471"/>
                <a:gd name="connsiteY2" fmla="*/ 3499995 h 4312563"/>
                <a:gd name="connsiteX3" fmla="*/ 743950 w 6626471"/>
                <a:gd name="connsiteY3" fmla="*/ 4171872 h 4312563"/>
                <a:gd name="connsiteX4" fmla="*/ 5882521 w 6626471"/>
                <a:gd name="connsiteY4" fmla="*/ 4171872 h 4312563"/>
                <a:gd name="connsiteX5" fmla="*/ 6554398 w 6626471"/>
                <a:gd name="connsiteY5" fmla="*/ 3499995 h 4312563"/>
                <a:gd name="connsiteX6" fmla="*/ 6554398 w 6626471"/>
                <a:gd name="connsiteY6" fmla="*/ 812567 h 4312563"/>
                <a:gd name="connsiteX7" fmla="*/ 5882521 w 6626471"/>
                <a:gd name="connsiteY7" fmla="*/ 140690 h 4312563"/>
                <a:gd name="connsiteX8" fmla="*/ 718775 w 6626471"/>
                <a:gd name="connsiteY8" fmla="*/ 0 h 4312563"/>
                <a:gd name="connsiteX9" fmla="*/ 5907696 w 6626471"/>
                <a:gd name="connsiteY9" fmla="*/ 0 h 4312563"/>
                <a:gd name="connsiteX10" fmla="*/ 6626471 w 6626471"/>
                <a:gd name="connsiteY10" fmla="*/ 718775 h 4312563"/>
                <a:gd name="connsiteX11" fmla="*/ 6626471 w 6626471"/>
                <a:gd name="connsiteY11" fmla="*/ 3593788 h 4312563"/>
                <a:gd name="connsiteX12" fmla="*/ 5907696 w 6626471"/>
                <a:gd name="connsiteY12" fmla="*/ 4312563 h 4312563"/>
                <a:gd name="connsiteX13" fmla="*/ 718775 w 6626471"/>
                <a:gd name="connsiteY13" fmla="*/ 4312563 h 4312563"/>
                <a:gd name="connsiteX14" fmla="*/ 0 w 6626471"/>
                <a:gd name="connsiteY14" fmla="*/ 3593788 h 4312563"/>
                <a:gd name="connsiteX15" fmla="*/ 0 w 6626471"/>
                <a:gd name="connsiteY15" fmla="*/ 718775 h 4312563"/>
                <a:gd name="connsiteX16" fmla="*/ 718775 w 6626471"/>
                <a:gd name="connsiteY16" fmla="*/ 0 h 431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26471" h="4312563">
                  <a:moveTo>
                    <a:pt x="743950" y="140690"/>
                  </a:moveTo>
                  <a:cubicBezTo>
                    <a:pt x="372883" y="140690"/>
                    <a:pt x="72073" y="441500"/>
                    <a:pt x="72073" y="812567"/>
                  </a:cubicBezTo>
                  <a:lnTo>
                    <a:pt x="72073" y="3499995"/>
                  </a:lnTo>
                  <a:cubicBezTo>
                    <a:pt x="72073" y="3871062"/>
                    <a:pt x="372883" y="4171872"/>
                    <a:pt x="743950" y="4171872"/>
                  </a:cubicBezTo>
                  <a:lnTo>
                    <a:pt x="5882521" y="4171872"/>
                  </a:lnTo>
                  <a:cubicBezTo>
                    <a:pt x="6253588" y="4171872"/>
                    <a:pt x="6554398" y="3871062"/>
                    <a:pt x="6554398" y="3499995"/>
                  </a:cubicBezTo>
                  <a:lnTo>
                    <a:pt x="6554398" y="812567"/>
                  </a:lnTo>
                  <a:cubicBezTo>
                    <a:pt x="6554398" y="441500"/>
                    <a:pt x="6253588" y="140690"/>
                    <a:pt x="5882521" y="140690"/>
                  </a:cubicBezTo>
                  <a:close/>
                  <a:moveTo>
                    <a:pt x="718775" y="0"/>
                  </a:moveTo>
                  <a:lnTo>
                    <a:pt x="5907696" y="0"/>
                  </a:lnTo>
                  <a:cubicBezTo>
                    <a:pt x="6304664" y="0"/>
                    <a:pt x="6626471" y="321807"/>
                    <a:pt x="6626471" y="718775"/>
                  </a:cubicBezTo>
                  <a:lnTo>
                    <a:pt x="6626471" y="3593788"/>
                  </a:lnTo>
                  <a:cubicBezTo>
                    <a:pt x="6626471" y="3990756"/>
                    <a:pt x="6304664" y="4312563"/>
                    <a:pt x="5907696" y="4312563"/>
                  </a:cubicBezTo>
                  <a:lnTo>
                    <a:pt x="718775" y="4312563"/>
                  </a:lnTo>
                  <a:cubicBezTo>
                    <a:pt x="321807" y="4312563"/>
                    <a:pt x="0" y="3990756"/>
                    <a:pt x="0" y="3593788"/>
                  </a:cubicBezTo>
                  <a:lnTo>
                    <a:pt x="0" y="718775"/>
                  </a:lnTo>
                  <a:cubicBezTo>
                    <a:pt x="0" y="321807"/>
                    <a:pt x="321807" y="0"/>
                    <a:pt x="718775" y="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108" name="Oval 107"/>
            <p:cNvSpPr/>
            <p:nvPr/>
          </p:nvSpPr>
          <p:spPr>
            <a:xfrm>
              <a:off x="2187408" y="3105379"/>
              <a:ext cx="365760" cy="3657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109" name="TextBox 108"/>
            <p:cNvSpPr txBox="1"/>
            <p:nvPr/>
          </p:nvSpPr>
          <p:spPr>
            <a:xfrm>
              <a:off x="1178408" y="4097608"/>
              <a:ext cx="3119424" cy="941796"/>
            </a:xfrm>
            <a:prstGeom prst="rect">
              <a:avLst/>
            </a:prstGeom>
            <a:noFill/>
          </p:spPr>
          <p:txBody>
            <a:bodyPr wrap="square" rtlCol="0">
              <a:spAutoFit/>
            </a:bodyPr>
            <a:lstStyle/>
            <a:p>
              <a:pPr algn="ctr"/>
              <a:r>
                <a:rPr lang="en-US" sz="3400" b="1" dirty="0" smtClean="0">
                  <a:latin typeface="Calibri" panose="020F0502020204030204" pitchFamily="34" charset="0"/>
                  <a:cs typeface="Times New Roman" panose="02020603050405020304" pitchFamily="18" charset="0"/>
                </a:rPr>
                <a:t>Dispatcher</a:t>
              </a:r>
            </a:p>
            <a:p>
              <a:pPr algn="ctr"/>
              <a:r>
                <a:rPr lang="en-US" sz="2800" i="1" dirty="0" smtClean="0">
                  <a:latin typeface="Calibri" panose="020F0502020204030204" pitchFamily="34" charset="0"/>
                  <a:cs typeface="Times New Roman" panose="02020603050405020304" pitchFamily="18" charset="0"/>
                </a:rPr>
                <a:t>Many threads</a:t>
              </a:r>
            </a:p>
          </p:txBody>
        </p:sp>
        <p:sp>
          <p:nvSpPr>
            <p:cNvPr id="110" name="Right Arrow 109"/>
            <p:cNvSpPr/>
            <p:nvPr/>
          </p:nvSpPr>
          <p:spPr>
            <a:xfrm rot="20700000">
              <a:off x="2658429" y="2696113"/>
              <a:ext cx="1226557" cy="241519"/>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ight Arrow 110"/>
            <p:cNvSpPr/>
            <p:nvPr/>
          </p:nvSpPr>
          <p:spPr>
            <a:xfrm rot="900000">
              <a:off x="2648469" y="3731789"/>
              <a:ext cx="1265111" cy="241519"/>
            </a:xfrm>
            <a:prstGeom prst="rightArrow">
              <a:avLst/>
            </a:prstGeom>
            <a:ln>
              <a:solidFill>
                <a:schemeClr val="accent3"/>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4" name="Freeform 113"/>
            <p:cNvSpPr/>
            <p:nvPr/>
          </p:nvSpPr>
          <p:spPr>
            <a:xfrm>
              <a:off x="4022079" y="2337011"/>
              <a:ext cx="91867" cy="796953"/>
            </a:xfrm>
            <a:custGeom>
              <a:avLst/>
              <a:gdLst>
                <a:gd name="connsiteX0" fmla="*/ 818211 w 818211"/>
                <a:gd name="connsiteY0" fmla="*/ 0 h 3633537"/>
                <a:gd name="connsiteX1" fmla="*/ 63 w 818211"/>
                <a:gd name="connsiteY1" fmla="*/ 1179095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651493 w 772748"/>
                <a:gd name="connsiteY0" fmla="*/ 0 h 3441031"/>
                <a:gd name="connsiteX1" fmla="*/ 1787 w 772748"/>
                <a:gd name="connsiteY1" fmla="*/ 721894 h 3441031"/>
                <a:gd name="connsiteX2" fmla="*/ 771808 w 772748"/>
                <a:gd name="connsiteY2" fmla="*/ 1780673 h 3441031"/>
                <a:gd name="connsiteX3" fmla="*/ 170229 w 772748"/>
                <a:gd name="connsiteY3" fmla="*/ 2671010 h 3441031"/>
                <a:gd name="connsiteX4" fmla="*/ 651493 w 772748"/>
                <a:gd name="connsiteY4" fmla="*/ 3441031 h 3441031"/>
                <a:gd name="connsiteX0" fmla="*/ 722123 w 771188"/>
                <a:gd name="connsiteY0" fmla="*/ 0 h 3465094"/>
                <a:gd name="connsiteX1" fmla="*/ 227 w 771188"/>
                <a:gd name="connsiteY1" fmla="*/ 745957 h 3465094"/>
                <a:gd name="connsiteX2" fmla="*/ 770248 w 771188"/>
                <a:gd name="connsiteY2" fmla="*/ 1804736 h 3465094"/>
                <a:gd name="connsiteX3" fmla="*/ 168669 w 771188"/>
                <a:gd name="connsiteY3" fmla="*/ 2695073 h 3465094"/>
                <a:gd name="connsiteX4" fmla="*/ 649933 w 771188"/>
                <a:gd name="connsiteY4" fmla="*/ 3465094 h 3465094"/>
                <a:gd name="connsiteX0" fmla="*/ 722024 w 771089"/>
                <a:gd name="connsiteY0" fmla="*/ 0 h 3465094"/>
                <a:gd name="connsiteX1" fmla="*/ 128 w 771089"/>
                <a:gd name="connsiteY1" fmla="*/ 745957 h 3465094"/>
                <a:gd name="connsiteX2" fmla="*/ 770149 w 771089"/>
                <a:gd name="connsiteY2" fmla="*/ 1804736 h 3465094"/>
                <a:gd name="connsiteX3" fmla="*/ 168570 w 771089"/>
                <a:gd name="connsiteY3" fmla="*/ 2695073 h 3465094"/>
                <a:gd name="connsiteX4" fmla="*/ 649834 w 771089"/>
                <a:gd name="connsiteY4" fmla="*/ 3465094 h 346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89" h="3465094">
                  <a:moveTo>
                    <a:pt x="722024" y="0"/>
                  </a:moveTo>
                  <a:cubicBezTo>
                    <a:pt x="365086" y="160421"/>
                    <a:pt x="-7893" y="445168"/>
                    <a:pt x="128" y="745957"/>
                  </a:cubicBezTo>
                  <a:cubicBezTo>
                    <a:pt x="8149" y="1046746"/>
                    <a:pt x="742075" y="1479883"/>
                    <a:pt x="770149" y="1804736"/>
                  </a:cubicBezTo>
                  <a:cubicBezTo>
                    <a:pt x="798223" y="2129589"/>
                    <a:pt x="188622" y="2418347"/>
                    <a:pt x="168570" y="2695073"/>
                  </a:cubicBezTo>
                  <a:cubicBezTo>
                    <a:pt x="148517" y="2971799"/>
                    <a:pt x="399175" y="3218446"/>
                    <a:pt x="649834" y="3465094"/>
                  </a:cubicBezTo>
                </a:path>
              </a:pathLst>
            </a:cu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5" name="Freeform 114"/>
            <p:cNvSpPr/>
            <p:nvPr/>
          </p:nvSpPr>
          <p:spPr>
            <a:xfrm>
              <a:off x="4019290" y="3734434"/>
              <a:ext cx="91867" cy="796953"/>
            </a:xfrm>
            <a:custGeom>
              <a:avLst/>
              <a:gdLst>
                <a:gd name="connsiteX0" fmla="*/ 818211 w 818211"/>
                <a:gd name="connsiteY0" fmla="*/ 0 h 3633537"/>
                <a:gd name="connsiteX1" fmla="*/ 63 w 818211"/>
                <a:gd name="connsiteY1" fmla="*/ 1179095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651493 w 772748"/>
                <a:gd name="connsiteY0" fmla="*/ 0 h 3441031"/>
                <a:gd name="connsiteX1" fmla="*/ 1787 w 772748"/>
                <a:gd name="connsiteY1" fmla="*/ 721894 h 3441031"/>
                <a:gd name="connsiteX2" fmla="*/ 771808 w 772748"/>
                <a:gd name="connsiteY2" fmla="*/ 1780673 h 3441031"/>
                <a:gd name="connsiteX3" fmla="*/ 170229 w 772748"/>
                <a:gd name="connsiteY3" fmla="*/ 2671010 h 3441031"/>
                <a:gd name="connsiteX4" fmla="*/ 651493 w 772748"/>
                <a:gd name="connsiteY4" fmla="*/ 3441031 h 3441031"/>
                <a:gd name="connsiteX0" fmla="*/ 722123 w 771188"/>
                <a:gd name="connsiteY0" fmla="*/ 0 h 3465094"/>
                <a:gd name="connsiteX1" fmla="*/ 227 w 771188"/>
                <a:gd name="connsiteY1" fmla="*/ 745957 h 3465094"/>
                <a:gd name="connsiteX2" fmla="*/ 770248 w 771188"/>
                <a:gd name="connsiteY2" fmla="*/ 1804736 h 3465094"/>
                <a:gd name="connsiteX3" fmla="*/ 168669 w 771188"/>
                <a:gd name="connsiteY3" fmla="*/ 2695073 h 3465094"/>
                <a:gd name="connsiteX4" fmla="*/ 649933 w 771188"/>
                <a:gd name="connsiteY4" fmla="*/ 3465094 h 3465094"/>
                <a:gd name="connsiteX0" fmla="*/ 722024 w 771089"/>
                <a:gd name="connsiteY0" fmla="*/ 0 h 3465094"/>
                <a:gd name="connsiteX1" fmla="*/ 128 w 771089"/>
                <a:gd name="connsiteY1" fmla="*/ 745957 h 3465094"/>
                <a:gd name="connsiteX2" fmla="*/ 770149 w 771089"/>
                <a:gd name="connsiteY2" fmla="*/ 1804736 h 3465094"/>
                <a:gd name="connsiteX3" fmla="*/ 168570 w 771089"/>
                <a:gd name="connsiteY3" fmla="*/ 2695073 h 3465094"/>
                <a:gd name="connsiteX4" fmla="*/ 649834 w 771089"/>
                <a:gd name="connsiteY4" fmla="*/ 3465094 h 346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89" h="3465094">
                  <a:moveTo>
                    <a:pt x="722024" y="0"/>
                  </a:moveTo>
                  <a:cubicBezTo>
                    <a:pt x="365086" y="160421"/>
                    <a:pt x="-7893" y="445168"/>
                    <a:pt x="128" y="745957"/>
                  </a:cubicBezTo>
                  <a:cubicBezTo>
                    <a:pt x="8149" y="1046746"/>
                    <a:pt x="742075" y="1479883"/>
                    <a:pt x="770149" y="1804736"/>
                  </a:cubicBezTo>
                  <a:cubicBezTo>
                    <a:pt x="798223" y="2129589"/>
                    <a:pt x="188622" y="2418347"/>
                    <a:pt x="168570" y="2695073"/>
                  </a:cubicBezTo>
                  <a:cubicBezTo>
                    <a:pt x="148517" y="2971799"/>
                    <a:pt x="399175" y="3218446"/>
                    <a:pt x="649834" y="3465094"/>
                  </a:cubicBezTo>
                </a:path>
              </a:pathLst>
            </a:cu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5" name="Right Arrow 124"/>
            <p:cNvSpPr/>
            <p:nvPr/>
          </p:nvSpPr>
          <p:spPr>
            <a:xfrm>
              <a:off x="7631402" y="2586508"/>
              <a:ext cx="922695" cy="241519"/>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ight Arrow 125"/>
            <p:cNvSpPr/>
            <p:nvPr/>
          </p:nvSpPr>
          <p:spPr>
            <a:xfrm>
              <a:off x="7631402" y="3992933"/>
              <a:ext cx="922695" cy="229620"/>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ight Arrow 157"/>
            <p:cNvSpPr/>
            <p:nvPr/>
          </p:nvSpPr>
          <p:spPr>
            <a:xfrm>
              <a:off x="892055" y="2907882"/>
              <a:ext cx="472398" cy="241519"/>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ight Arrow 158"/>
            <p:cNvSpPr/>
            <p:nvPr/>
          </p:nvSpPr>
          <p:spPr>
            <a:xfrm>
              <a:off x="892387" y="3701884"/>
              <a:ext cx="472398" cy="241519"/>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2" name="Group 171"/>
            <p:cNvGrpSpPr/>
            <p:nvPr/>
          </p:nvGrpSpPr>
          <p:grpSpPr>
            <a:xfrm>
              <a:off x="385326" y="2722435"/>
              <a:ext cx="250998" cy="546063"/>
              <a:chOff x="4692801" y="4733264"/>
              <a:chExt cx="914400" cy="1355129"/>
            </a:xfrm>
            <a:solidFill>
              <a:schemeClr val="accent1"/>
            </a:solidFill>
          </p:grpSpPr>
          <p:sp>
            <p:nvSpPr>
              <p:cNvPr id="173" name="Oval 172"/>
              <p:cNvSpPr/>
              <p:nvPr/>
            </p:nvSpPr>
            <p:spPr>
              <a:xfrm>
                <a:off x="4843272" y="4733264"/>
                <a:ext cx="621792" cy="620119"/>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174" name="Rounded Rectangle 173"/>
              <p:cNvSpPr/>
              <p:nvPr/>
            </p:nvSpPr>
            <p:spPr>
              <a:xfrm>
                <a:off x="4692801" y="5347729"/>
                <a:ext cx="914400" cy="740664"/>
              </a:xfrm>
              <a:prstGeom prst="round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5" name="Group 174"/>
            <p:cNvGrpSpPr/>
            <p:nvPr/>
          </p:nvGrpSpPr>
          <p:grpSpPr>
            <a:xfrm>
              <a:off x="395513" y="3466231"/>
              <a:ext cx="250998" cy="549022"/>
              <a:chOff x="4692801" y="4733264"/>
              <a:chExt cx="914400" cy="1355129"/>
            </a:xfrm>
            <a:solidFill>
              <a:schemeClr val="accent3"/>
            </a:solidFill>
          </p:grpSpPr>
          <p:sp>
            <p:nvSpPr>
              <p:cNvPr id="176" name="Oval 175"/>
              <p:cNvSpPr/>
              <p:nvPr/>
            </p:nvSpPr>
            <p:spPr>
              <a:xfrm>
                <a:off x="4843272" y="4733264"/>
                <a:ext cx="621792" cy="620119"/>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177" name="Rounded Rectangle 176"/>
              <p:cNvSpPr/>
              <p:nvPr/>
            </p:nvSpPr>
            <p:spPr>
              <a:xfrm>
                <a:off x="4692801" y="5347729"/>
                <a:ext cx="914400" cy="740664"/>
              </a:xfrm>
              <a:prstGeom prst="roundRect">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4" name="Group 183"/>
            <p:cNvGrpSpPr/>
            <p:nvPr/>
          </p:nvGrpSpPr>
          <p:grpSpPr>
            <a:xfrm>
              <a:off x="4240682" y="2472781"/>
              <a:ext cx="2913044" cy="466679"/>
              <a:chOff x="1652934" y="2225521"/>
              <a:chExt cx="8165268" cy="780660"/>
            </a:xfrm>
          </p:grpSpPr>
          <p:sp>
            <p:nvSpPr>
              <p:cNvPr id="178" name="Rectangle 177"/>
              <p:cNvSpPr/>
              <p:nvPr/>
            </p:nvSpPr>
            <p:spPr>
              <a:xfrm>
                <a:off x="7269615" y="2225521"/>
                <a:ext cx="2548587" cy="780659"/>
              </a:xfrm>
              <a:prstGeom prst="rect">
                <a:avLst/>
              </a:prstGeom>
              <a:solidFill>
                <a:schemeClr val="accent2">
                  <a:lumMod val="9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p:cNvSpPr/>
              <p:nvPr/>
            </p:nvSpPr>
            <p:spPr>
              <a:xfrm>
                <a:off x="1652934" y="2225522"/>
                <a:ext cx="2856568" cy="780659"/>
              </a:xfrm>
              <a:prstGeom prst="rect">
                <a:avLst/>
              </a:prstGeom>
              <a:solidFill>
                <a:schemeClr val="accent2">
                  <a:lumMod val="9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p:cNvSpPr/>
              <p:nvPr/>
            </p:nvSpPr>
            <p:spPr>
              <a:xfrm>
                <a:off x="4509022" y="2225521"/>
                <a:ext cx="2767028" cy="780659"/>
              </a:xfrm>
              <a:prstGeom prst="rect">
                <a:avLst/>
              </a:prstGeom>
              <a:solidFill>
                <a:schemeClr val="accent2">
                  <a:lumMod val="9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6" name="Group 185"/>
            <p:cNvGrpSpPr/>
            <p:nvPr/>
          </p:nvGrpSpPr>
          <p:grpSpPr>
            <a:xfrm>
              <a:off x="4240682" y="3883838"/>
              <a:ext cx="2913044" cy="466679"/>
              <a:chOff x="1652934" y="2225521"/>
              <a:chExt cx="8165268" cy="780660"/>
            </a:xfrm>
            <a:solidFill>
              <a:schemeClr val="accent4">
                <a:lumMod val="90000"/>
              </a:schemeClr>
            </a:solidFill>
          </p:grpSpPr>
          <p:sp>
            <p:nvSpPr>
              <p:cNvPr id="187" name="Rectangle 186"/>
              <p:cNvSpPr/>
              <p:nvPr/>
            </p:nvSpPr>
            <p:spPr>
              <a:xfrm>
                <a:off x="7269615" y="2225521"/>
                <a:ext cx="2548587" cy="780659"/>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1652934" y="2225522"/>
                <a:ext cx="2856568" cy="780659"/>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4509022" y="2225521"/>
                <a:ext cx="2767028" cy="780659"/>
              </a:xfrm>
              <a:prstGeom prst="rect">
                <a:avLst/>
              </a:prstGeom>
              <a:grp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0" name="TextBox 189"/>
            <p:cNvSpPr txBox="1"/>
            <p:nvPr/>
          </p:nvSpPr>
          <p:spPr>
            <a:xfrm>
              <a:off x="4104849" y="1975031"/>
              <a:ext cx="3119424" cy="445635"/>
            </a:xfrm>
            <a:prstGeom prst="rect">
              <a:avLst/>
            </a:prstGeom>
            <a:noFill/>
          </p:spPr>
          <p:txBody>
            <a:bodyPr wrap="square" rtlCol="0">
              <a:spAutoFit/>
            </a:bodyPr>
            <a:lstStyle/>
            <a:p>
              <a:pPr algn="ctr"/>
              <a:r>
                <a:rPr lang="en-US" sz="2800" i="1" dirty="0" smtClean="0">
                  <a:latin typeface="Calibri" panose="020F0502020204030204" pitchFamily="34" charset="0"/>
                  <a:cs typeface="Times New Roman" panose="02020603050405020304" pitchFamily="18" charset="0"/>
                </a:rPr>
                <a:t>Handle request</a:t>
              </a:r>
            </a:p>
          </p:txBody>
        </p:sp>
        <p:sp>
          <p:nvSpPr>
            <p:cNvPr id="191" name="TextBox 190"/>
            <p:cNvSpPr txBox="1"/>
            <p:nvPr/>
          </p:nvSpPr>
          <p:spPr>
            <a:xfrm>
              <a:off x="4111489" y="3429538"/>
              <a:ext cx="3119424" cy="445635"/>
            </a:xfrm>
            <a:prstGeom prst="rect">
              <a:avLst/>
            </a:prstGeom>
            <a:noFill/>
          </p:spPr>
          <p:txBody>
            <a:bodyPr wrap="square" rtlCol="0">
              <a:spAutoFit/>
            </a:bodyPr>
            <a:lstStyle/>
            <a:p>
              <a:pPr algn="ctr"/>
              <a:r>
                <a:rPr lang="en-US" sz="2800" i="1" dirty="0" smtClean="0">
                  <a:latin typeface="Calibri" panose="020F0502020204030204" pitchFamily="34" charset="0"/>
                  <a:cs typeface="Times New Roman" panose="02020603050405020304" pitchFamily="18" charset="0"/>
                </a:rPr>
                <a:t>Handle request</a:t>
              </a:r>
            </a:p>
          </p:txBody>
        </p:sp>
      </p:grpSp>
      <p:sp>
        <p:nvSpPr>
          <p:cNvPr id="31" name="Rectangle 30"/>
          <p:cNvSpPr>
            <a:spLocks noChangeAspect="1"/>
          </p:cNvSpPr>
          <p:nvPr/>
        </p:nvSpPr>
        <p:spPr>
          <a:xfrm>
            <a:off x="887791" y="2564320"/>
            <a:ext cx="220460" cy="30107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32" name="Rectangle 31"/>
          <p:cNvSpPr>
            <a:spLocks noChangeAspect="1"/>
          </p:cNvSpPr>
          <p:nvPr/>
        </p:nvSpPr>
        <p:spPr>
          <a:xfrm>
            <a:off x="906945" y="3982373"/>
            <a:ext cx="220460" cy="301074"/>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Tree>
    <p:extLst>
      <p:ext uri="{BB962C8B-B14F-4D97-AF65-F5344CB8AC3E}">
        <p14:creationId xmlns:p14="http://schemas.microsoft.com/office/powerpoint/2010/main" val="28046721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22222E-6 -3.33333E-6 L 0.1283 0.02199 " pathEditMode="relative" rAng="0" ptsTypes="AA">
                                      <p:cBhvr>
                                        <p:cTn id="6" dur="2000" fill="hold"/>
                                        <p:tgtEl>
                                          <p:spTgt spid="31"/>
                                        </p:tgtEl>
                                        <p:attrNameLst>
                                          <p:attrName>ppt_x</p:attrName>
                                          <p:attrName>ppt_y</p:attrName>
                                        </p:attrNameLst>
                                      </p:cBhvr>
                                      <p:rCtr x="6406" y="1088"/>
                                    </p:animMotion>
                                  </p:childTnLst>
                                </p:cTn>
                              </p:par>
                            </p:childTnLst>
                          </p:cTn>
                        </p:par>
                        <p:par>
                          <p:cTn id="7" fill="hold">
                            <p:stCondLst>
                              <p:cond delay="2000"/>
                            </p:stCondLst>
                            <p:childTnLst>
                              <p:par>
                                <p:cTn id="8" presetID="42" presetClass="path" presetSubtype="0" accel="50000" decel="50000" fill="hold" grpId="0" nodeType="afterEffect">
                                  <p:stCondLst>
                                    <p:cond delay="0"/>
                                  </p:stCondLst>
                                  <p:childTnLst>
                                    <p:animMotion origin="layout" path="M 0.00017 0.00115 L 0.12517 -0.05811 " pathEditMode="relative" rAng="0" ptsTypes="AA">
                                      <p:cBhvr>
                                        <p:cTn id="9" dur="2000" fill="hold"/>
                                        <p:tgtEl>
                                          <p:spTgt spid="32"/>
                                        </p:tgtEl>
                                        <p:attrNameLst>
                                          <p:attrName>ppt_x</p:attrName>
                                          <p:attrName>ppt_y</p:attrName>
                                        </p:attrNameLst>
                                      </p:cBhvr>
                                      <p:rCtr x="6250" y="-2963"/>
                                    </p:animMotion>
                                  </p:childTnLst>
                                </p:cTn>
                              </p:par>
                            </p:childTnLst>
                          </p:cTn>
                        </p:par>
                        <p:par>
                          <p:cTn id="10" fill="hold">
                            <p:stCondLst>
                              <p:cond delay="4000"/>
                            </p:stCondLst>
                            <p:childTnLst>
                              <p:par>
                                <p:cTn id="11" presetID="56" presetClass="path" presetSubtype="0" accel="50000" decel="50000" fill="hold" grpId="1" nodeType="afterEffect">
                                  <p:stCondLst>
                                    <p:cond delay="0"/>
                                  </p:stCondLst>
                                  <p:childTnLst>
                                    <p:animMotion origin="layout" path="M 0.1283 0.02199 L 0.30243 -0.05509 " pathEditMode="relative" rAng="0" ptsTypes="AA">
                                      <p:cBhvr>
                                        <p:cTn id="12" dur="2000" fill="hold"/>
                                        <p:tgtEl>
                                          <p:spTgt spid="31"/>
                                        </p:tgtEl>
                                        <p:attrNameLst>
                                          <p:attrName>ppt_x</p:attrName>
                                          <p:attrName>ppt_y</p:attrName>
                                        </p:attrNameLst>
                                      </p:cBhvr>
                                      <p:rCtr x="8698" y="-3866"/>
                                    </p:animMotion>
                                  </p:childTnLst>
                                </p:cTn>
                              </p:par>
                            </p:childTnLst>
                          </p:cTn>
                        </p:par>
                        <p:par>
                          <p:cTn id="13" fill="hold">
                            <p:stCondLst>
                              <p:cond delay="6000"/>
                            </p:stCondLst>
                            <p:childTnLst>
                              <p:par>
                                <p:cTn id="14" presetID="49" presetClass="path" presetSubtype="0" accel="50000" decel="50000" fill="hold" grpId="1" nodeType="afterEffect">
                                  <p:stCondLst>
                                    <p:cond delay="0"/>
                                  </p:stCondLst>
                                  <p:childTnLst>
                                    <p:animMotion origin="layout" path="M 0.12517 -0.05811 L 0.2934 0.03264 " pathEditMode="relative" rAng="0" ptsTypes="AA">
                                      <p:cBhvr>
                                        <p:cTn id="15" dur="2000" fill="hold"/>
                                        <p:tgtEl>
                                          <p:spTgt spid="32"/>
                                        </p:tgtEl>
                                        <p:attrNameLst>
                                          <p:attrName>ppt_x</p:attrName>
                                          <p:attrName>ppt_y</p:attrName>
                                        </p:attrNameLst>
                                      </p:cBhvr>
                                      <p:rCtr x="8403" y="4537"/>
                                    </p:animMotion>
                                  </p:childTnLst>
                                </p:cTn>
                              </p:par>
                            </p:childTnLst>
                          </p:cTn>
                        </p:par>
                        <p:par>
                          <p:cTn id="16" fill="hold">
                            <p:stCondLst>
                              <p:cond delay="8000"/>
                            </p:stCondLst>
                            <p:childTnLst>
                              <p:par>
                                <p:cTn id="17" presetID="58" presetClass="path" presetSubtype="0" accel="50000" decel="50000" fill="hold" grpId="2" nodeType="afterEffect">
                                  <p:stCondLst>
                                    <p:cond delay="0"/>
                                  </p:stCondLst>
                                  <p:childTnLst>
                                    <p:animMotion origin="layout" path="M 0.30243 -0.05509 L 0.33889 -0.06643 C 0.34688 -0.06991 0.35764 -0.06921 0.36823 -0.06528 C 0.37917 -0.05717 0.3875 -0.05116 0.39237 -0.04213 C 0.4007 -0.02893 0.41025 -0.01458 0.4191 -0.00116 " pathEditMode="relative" rAng="17340000" ptsTypes="AAAAA">
                                      <p:cBhvr>
                                        <p:cTn id="18" dur="2000" fill="hold"/>
                                        <p:tgtEl>
                                          <p:spTgt spid="31"/>
                                        </p:tgtEl>
                                        <p:attrNameLst>
                                          <p:attrName>ppt_x</p:attrName>
                                          <p:attrName>ppt_y</p:attrName>
                                        </p:attrNameLst>
                                      </p:cBhvr>
                                      <p:rCtr x="6285" y="903"/>
                                    </p:animMotion>
                                  </p:childTnLst>
                                </p:cTn>
                              </p:par>
                              <p:par>
                                <p:cTn id="19" presetID="44" presetClass="path" presetSubtype="0" accel="50000" decel="50000" fill="hold" grpId="2" nodeType="withEffect">
                                  <p:stCondLst>
                                    <p:cond delay="0"/>
                                  </p:stCondLst>
                                  <p:childTnLst>
                                    <p:animMotion origin="layout" path="M 0.2934 0.03264 L 0.32813 0.04884 C 0.33559 0.05277 0.34636 0.05463 0.35764 0.05347 C 0.37049 0.05231 0.38056 0.04861 0.3875 0.04328 C 0.39861 0.03588 0.40434 0.00648 0.41563 -0.00047 " pathEditMode="relative" rAng="21360000" ptsTypes="AAAAA">
                                      <p:cBhvr>
                                        <p:cTn id="20" dur="2000" fill="hold"/>
                                        <p:tgtEl>
                                          <p:spTgt spid="32"/>
                                        </p:tgtEl>
                                        <p:attrNameLst>
                                          <p:attrName>ppt_x</p:attrName>
                                          <p:attrName>ppt_y</p:attrName>
                                        </p:attrNameLst>
                                      </p:cBhvr>
                                      <p:rCtr x="6181" y="-324"/>
                                    </p:animMotion>
                                  </p:childTnLst>
                                </p:cTn>
                              </p:par>
                            </p:childTnLst>
                          </p:cTn>
                        </p:par>
                        <p:par>
                          <p:cTn id="21" fill="hold">
                            <p:stCondLst>
                              <p:cond delay="10000"/>
                            </p:stCondLst>
                            <p:childTnLst>
                              <p:par>
                                <p:cTn id="22" presetID="63" presetClass="path" presetSubtype="0" accel="50000" decel="50000" fill="hold" grpId="4" nodeType="afterEffect">
                                  <p:stCondLst>
                                    <p:cond delay="0"/>
                                  </p:stCondLst>
                                  <p:childTnLst>
                                    <p:animMotion origin="layout" path="M 0.41562 -0.00046 L 0.51962 3.7037E-6 " pathEditMode="relative" rAng="0" ptsTypes="AA">
                                      <p:cBhvr>
                                        <p:cTn id="23" dur="2000" fill="hold"/>
                                        <p:tgtEl>
                                          <p:spTgt spid="32"/>
                                        </p:tgtEl>
                                        <p:attrNameLst>
                                          <p:attrName>ppt_x</p:attrName>
                                          <p:attrName>ppt_y</p:attrName>
                                        </p:attrNameLst>
                                      </p:cBhvr>
                                      <p:rCtr x="5417" y="0"/>
                                    </p:animMotion>
                                  </p:childTnLst>
                                </p:cTn>
                              </p:par>
                              <p:par>
                                <p:cTn id="24" presetID="63" presetClass="path" presetSubtype="0" accel="50000" decel="50000" fill="hold" grpId="3" nodeType="withEffect">
                                  <p:stCondLst>
                                    <p:cond delay="0"/>
                                  </p:stCondLst>
                                  <p:childTnLst>
                                    <p:animMotion origin="layout" path="M 0.4191 -0.00093 L 0.5217 0.00023 " pathEditMode="relative" rAng="0" ptsTypes="AA">
                                      <p:cBhvr>
                                        <p:cTn id="25" dur="2000" fill="hold"/>
                                        <p:tgtEl>
                                          <p:spTgt spid="31"/>
                                        </p:tgtEl>
                                        <p:attrNameLst>
                                          <p:attrName>ppt_x</p:attrName>
                                          <p:attrName>ppt_y</p:attrName>
                                        </p:attrNameLst>
                                      </p:cBhvr>
                                      <p:rCtr x="5139" y="0"/>
                                    </p:animMotion>
                                  </p:childTnLst>
                                </p:cTn>
                              </p:par>
                            </p:childTnLst>
                          </p:cTn>
                        </p:par>
                        <p:par>
                          <p:cTn id="26" fill="hold">
                            <p:stCondLst>
                              <p:cond delay="12000"/>
                            </p:stCondLst>
                            <p:childTnLst>
                              <p:par>
                                <p:cTn id="27" presetID="63" presetClass="path" presetSubtype="0" accel="50000" decel="50000" fill="hold" grpId="4" nodeType="afterEffect">
                                  <p:stCondLst>
                                    <p:cond delay="0"/>
                                  </p:stCondLst>
                                  <p:childTnLst>
                                    <p:animMotion origin="layout" path="M 0.5217 0.00023 L 0.62639 0.00023 " pathEditMode="relative" rAng="0" ptsTypes="AA">
                                      <p:cBhvr>
                                        <p:cTn id="28" dur="2000" fill="hold"/>
                                        <p:tgtEl>
                                          <p:spTgt spid="31"/>
                                        </p:tgtEl>
                                        <p:attrNameLst>
                                          <p:attrName>ppt_x</p:attrName>
                                          <p:attrName>ppt_y</p:attrName>
                                        </p:attrNameLst>
                                      </p:cBhvr>
                                      <p:rCtr x="5226" y="0"/>
                                    </p:animMotion>
                                  </p:childTnLst>
                                </p:cTn>
                              </p:par>
                              <p:par>
                                <p:cTn id="29" presetID="63" presetClass="path" presetSubtype="0" accel="50000" decel="50000" fill="hold" grpId="5" nodeType="withEffect">
                                  <p:stCondLst>
                                    <p:cond delay="0"/>
                                  </p:stCondLst>
                                  <p:childTnLst>
                                    <p:animMotion origin="layout" path="M 0.51962 3.7037E-6 L 0.62101 -0.00047 " pathEditMode="relative" rAng="0" ptsTypes="AA">
                                      <p:cBhvr>
                                        <p:cTn id="30" dur="2000" fill="hold"/>
                                        <p:tgtEl>
                                          <p:spTgt spid="32"/>
                                        </p:tgtEl>
                                        <p:attrNameLst>
                                          <p:attrName>ppt_x</p:attrName>
                                          <p:attrName>ppt_y</p:attrName>
                                        </p:attrNameLst>
                                      </p:cBhvr>
                                      <p:rCtr x="5226" y="-255"/>
                                    </p:animMotion>
                                  </p:childTnLst>
                                </p:cTn>
                              </p:par>
                            </p:childTnLst>
                          </p:cTn>
                        </p:par>
                        <p:par>
                          <p:cTn id="31" fill="hold">
                            <p:stCondLst>
                              <p:cond delay="14000"/>
                            </p:stCondLst>
                            <p:childTnLst>
                              <p:par>
                                <p:cTn id="32" presetID="63" presetClass="path" presetSubtype="0" accel="50000" decel="50000" fill="hold" grpId="5" nodeType="afterEffect">
                                  <p:stCondLst>
                                    <p:cond delay="0"/>
                                  </p:stCondLst>
                                  <p:childTnLst>
                                    <p:animMotion origin="layout" path="M 0.62639 0.00023 L 0.85712 -0.00277 " pathEditMode="relative" rAng="0" ptsTypes="AA">
                                      <p:cBhvr>
                                        <p:cTn id="33" dur="2000" fill="hold"/>
                                        <p:tgtEl>
                                          <p:spTgt spid="31"/>
                                        </p:tgtEl>
                                        <p:attrNameLst>
                                          <p:attrName>ppt_x</p:attrName>
                                          <p:attrName>ppt_y</p:attrName>
                                        </p:attrNameLst>
                                      </p:cBhvr>
                                      <p:rCtr x="11649" y="-69"/>
                                    </p:animMotion>
                                  </p:childTnLst>
                                </p:cTn>
                              </p:par>
                              <p:par>
                                <p:cTn id="34" presetID="42" presetClass="path" presetSubtype="0" accel="50000" decel="50000" fill="hold" grpId="3" nodeType="withEffect">
                                  <p:stCondLst>
                                    <p:cond delay="0"/>
                                  </p:stCondLst>
                                  <p:childTnLst>
                                    <p:animMotion origin="layout" path="M 0.62101 -0.00046 L 0.85764 -0.00046 " pathEditMode="relative" rAng="0" ptsTypes="AA">
                                      <p:cBhvr>
                                        <p:cTn id="35" dur="2000" fill="hold"/>
                                        <p:tgtEl>
                                          <p:spTgt spid="32"/>
                                        </p:tgtEl>
                                        <p:attrNameLst>
                                          <p:attrName>ppt_x</p:attrName>
                                          <p:attrName>ppt_y</p:attrName>
                                        </p:attrNameLst>
                                      </p:cBhvr>
                                      <p:rCtr x="1182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1" grpId="2" animBg="1"/>
      <p:bldP spid="31" grpId="3" animBg="1"/>
      <p:bldP spid="31" grpId="4" animBg="1"/>
      <p:bldP spid="31" grpId="5" animBg="1"/>
      <p:bldP spid="32" grpId="0" animBg="1"/>
      <p:bldP spid="32" grpId="1" animBg="1"/>
      <p:bldP spid="32" grpId="2" animBg="1"/>
      <p:bldP spid="32" grpId="3" animBg="1"/>
      <p:bldP spid="32" grpId="4" animBg="1"/>
      <p:bldP spid="32" grpId="5"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0138" y="128588"/>
            <a:ext cx="8043862" cy="638175"/>
          </a:xfrm>
        </p:spPr>
        <p:txBody>
          <a:bodyPr/>
          <a:lstStyle/>
          <a:p>
            <a:pPr algn="ctr"/>
            <a:r>
              <a:rPr lang="en-US" dirty="0" smtClean="0"/>
              <a:t>The Event-Driven Architecture (EDA)</a:t>
            </a:r>
            <a:endParaRPr lang="en-US" dirty="0"/>
          </a:p>
        </p:txBody>
      </p:sp>
      <p:grpSp>
        <p:nvGrpSpPr>
          <p:cNvPr id="71" name="Group 70"/>
          <p:cNvGrpSpPr/>
          <p:nvPr/>
        </p:nvGrpSpPr>
        <p:grpSpPr>
          <a:xfrm>
            <a:off x="384048" y="1453896"/>
            <a:ext cx="8231488" cy="4312563"/>
            <a:chOff x="502556" y="1164129"/>
            <a:chExt cx="8231488" cy="4312563"/>
          </a:xfrm>
        </p:grpSpPr>
        <p:sp>
          <p:nvSpPr>
            <p:cNvPr id="58" name="Freeform 57"/>
            <p:cNvSpPr/>
            <p:nvPr/>
          </p:nvSpPr>
          <p:spPr>
            <a:xfrm>
              <a:off x="1657279" y="1164129"/>
              <a:ext cx="6626471" cy="4312563"/>
            </a:xfrm>
            <a:custGeom>
              <a:avLst/>
              <a:gdLst>
                <a:gd name="connsiteX0" fmla="*/ 743950 w 6626471"/>
                <a:gd name="connsiteY0" fmla="*/ 140690 h 4312563"/>
                <a:gd name="connsiteX1" fmla="*/ 72073 w 6626471"/>
                <a:gd name="connsiteY1" fmla="*/ 812567 h 4312563"/>
                <a:gd name="connsiteX2" fmla="*/ 72073 w 6626471"/>
                <a:gd name="connsiteY2" fmla="*/ 3499995 h 4312563"/>
                <a:gd name="connsiteX3" fmla="*/ 743950 w 6626471"/>
                <a:gd name="connsiteY3" fmla="*/ 4171872 h 4312563"/>
                <a:gd name="connsiteX4" fmla="*/ 5882521 w 6626471"/>
                <a:gd name="connsiteY4" fmla="*/ 4171872 h 4312563"/>
                <a:gd name="connsiteX5" fmla="*/ 6554398 w 6626471"/>
                <a:gd name="connsiteY5" fmla="*/ 3499995 h 4312563"/>
                <a:gd name="connsiteX6" fmla="*/ 6554398 w 6626471"/>
                <a:gd name="connsiteY6" fmla="*/ 812567 h 4312563"/>
                <a:gd name="connsiteX7" fmla="*/ 5882521 w 6626471"/>
                <a:gd name="connsiteY7" fmla="*/ 140690 h 4312563"/>
                <a:gd name="connsiteX8" fmla="*/ 718775 w 6626471"/>
                <a:gd name="connsiteY8" fmla="*/ 0 h 4312563"/>
                <a:gd name="connsiteX9" fmla="*/ 5907696 w 6626471"/>
                <a:gd name="connsiteY9" fmla="*/ 0 h 4312563"/>
                <a:gd name="connsiteX10" fmla="*/ 6626471 w 6626471"/>
                <a:gd name="connsiteY10" fmla="*/ 718775 h 4312563"/>
                <a:gd name="connsiteX11" fmla="*/ 6626471 w 6626471"/>
                <a:gd name="connsiteY11" fmla="*/ 3593788 h 4312563"/>
                <a:gd name="connsiteX12" fmla="*/ 5907696 w 6626471"/>
                <a:gd name="connsiteY12" fmla="*/ 4312563 h 4312563"/>
                <a:gd name="connsiteX13" fmla="*/ 718775 w 6626471"/>
                <a:gd name="connsiteY13" fmla="*/ 4312563 h 4312563"/>
                <a:gd name="connsiteX14" fmla="*/ 0 w 6626471"/>
                <a:gd name="connsiteY14" fmla="*/ 3593788 h 4312563"/>
                <a:gd name="connsiteX15" fmla="*/ 0 w 6626471"/>
                <a:gd name="connsiteY15" fmla="*/ 718775 h 4312563"/>
                <a:gd name="connsiteX16" fmla="*/ 718775 w 6626471"/>
                <a:gd name="connsiteY16" fmla="*/ 0 h 431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26471" h="4312563">
                  <a:moveTo>
                    <a:pt x="743950" y="140690"/>
                  </a:moveTo>
                  <a:cubicBezTo>
                    <a:pt x="372883" y="140690"/>
                    <a:pt x="72073" y="441500"/>
                    <a:pt x="72073" y="812567"/>
                  </a:cubicBezTo>
                  <a:lnTo>
                    <a:pt x="72073" y="3499995"/>
                  </a:lnTo>
                  <a:cubicBezTo>
                    <a:pt x="72073" y="3871062"/>
                    <a:pt x="372883" y="4171872"/>
                    <a:pt x="743950" y="4171872"/>
                  </a:cubicBezTo>
                  <a:lnTo>
                    <a:pt x="5882521" y="4171872"/>
                  </a:lnTo>
                  <a:cubicBezTo>
                    <a:pt x="6253588" y="4171872"/>
                    <a:pt x="6554398" y="3871062"/>
                    <a:pt x="6554398" y="3499995"/>
                  </a:cubicBezTo>
                  <a:lnTo>
                    <a:pt x="6554398" y="812567"/>
                  </a:lnTo>
                  <a:cubicBezTo>
                    <a:pt x="6554398" y="441500"/>
                    <a:pt x="6253588" y="140690"/>
                    <a:pt x="5882521" y="140690"/>
                  </a:cubicBezTo>
                  <a:close/>
                  <a:moveTo>
                    <a:pt x="718775" y="0"/>
                  </a:moveTo>
                  <a:lnTo>
                    <a:pt x="5907696" y="0"/>
                  </a:lnTo>
                  <a:cubicBezTo>
                    <a:pt x="6304664" y="0"/>
                    <a:pt x="6626471" y="321807"/>
                    <a:pt x="6626471" y="718775"/>
                  </a:cubicBezTo>
                  <a:lnTo>
                    <a:pt x="6626471" y="3593788"/>
                  </a:lnTo>
                  <a:cubicBezTo>
                    <a:pt x="6626471" y="3990756"/>
                    <a:pt x="6304664" y="4312563"/>
                    <a:pt x="5907696" y="4312563"/>
                  </a:cubicBezTo>
                  <a:lnTo>
                    <a:pt x="718775" y="4312563"/>
                  </a:lnTo>
                  <a:cubicBezTo>
                    <a:pt x="321807" y="4312563"/>
                    <a:pt x="0" y="3990756"/>
                    <a:pt x="0" y="3593788"/>
                  </a:cubicBezTo>
                  <a:lnTo>
                    <a:pt x="0" y="718775"/>
                  </a:lnTo>
                  <a:cubicBezTo>
                    <a:pt x="0" y="321807"/>
                    <a:pt x="321807" y="0"/>
                    <a:pt x="718775" y="0"/>
                  </a:cubicBezTo>
                  <a:close/>
                </a:path>
              </a:pathLst>
            </a:cu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latin typeface="Calibri" panose="020F0502020204030204" pitchFamily="34" charset="0"/>
              </a:endParaRPr>
            </a:p>
          </p:txBody>
        </p:sp>
        <p:sp>
          <p:nvSpPr>
            <p:cNvPr id="7" name="Rounded Rectangle 6"/>
            <p:cNvSpPr/>
            <p:nvPr/>
          </p:nvSpPr>
          <p:spPr>
            <a:xfrm>
              <a:off x="5016737" y="4199004"/>
              <a:ext cx="262510" cy="48450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8" name="Rectangle 7"/>
            <p:cNvSpPr/>
            <p:nvPr/>
          </p:nvSpPr>
          <p:spPr>
            <a:xfrm>
              <a:off x="1932663" y="2901455"/>
              <a:ext cx="2206313" cy="4711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6" name="Oval 15"/>
            <p:cNvSpPr/>
            <p:nvPr/>
          </p:nvSpPr>
          <p:spPr>
            <a:xfrm>
              <a:off x="6543550" y="2555194"/>
              <a:ext cx="1467092" cy="149066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17" name="TextBox 16"/>
            <p:cNvSpPr txBox="1"/>
            <p:nvPr/>
          </p:nvSpPr>
          <p:spPr>
            <a:xfrm>
              <a:off x="3671339" y="1434935"/>
              <a:ext cx="2173865" cy="521361"/>
            </a:xfrm>
            <a:prstGeom prst="rect">
              <a:avLst/>
            </a:prstGeom>
            <a:noFill/>
          </p:spPr>
          <p:txBody>
            <a:bodyPr wrap="none" rtlCol="0">
              <a:spAutoFit/>
            </a:bodyPr>
            <a:lstStyle/>
            <a:p>
              <a:pPr algn="ctr"/>
              <a:r>
                <a:rPr lang="en-US" sz="3400" b="1" dirty="0" smtClean="0">
                  <a:latin typeface="Calibri" panose="020F0502020204030204" pitchFamily="34" charset="0"/>
                  <a:cs typeface="Times New Roman" panose="02020603050405020304" pitchFamily="18" charset="0"/>
                </a:rPr>
                <a:t>Event Loop</a:t>
              </a:r>
              <a:endParaRPr lang="en-US" sz="3400" b="1" i="1" dirty="0" smtClean="0">
                <a:latin typeface="Calibri" panose="020F0502020204030204" pitchFamily="34" charset="0"/>
                <a:cs typeface="Times New Roman" panose="02020603050405020304" pitchFamily="18" charset="0"/>
              </a:endParaRPr>
            </a:p>
          </p:txBody>
        </p:sp>
        <p:sp>
          <p:nvSpPr>
            <p:cNvPr id="18" name="TextBox 17"/>
            <p:cNvSpPr txBox="1"/>
            <p:nvPr/>
          </p:nvSpPr>
          <p:spPr>
            <a:xfrm>
              <a:off x="5828029" y="1982821"/>
              <a:ext cx="2424896" cy="521361"/>
            </a:xfrm>
            <a:prstGeom prst="rect">
              <a:avLst/>
            </a:prstGeom>
            <a:noFill/>
          </p:spPr>
          <p:txBody>
            <a:bodyPr wrap="none" rtlCol="0">
              <a:spAutoFit/>
            </a:bodyPr>
            <a:lstStyle/>
            <a:p>
              <a:pPr algn="ctr"/>
              <a:r>
                <a:rPr lang="en-US" sz="3400" b="1" dirty="0" smtClean="0">
                  <a:latin typeface="Calibri" panose="020F0502020204030204" pitchFamily="34" charset="0"/>
                  <a:cs typeface="Times New Roman" panose="02020603050405020304" pitchFamily="18" charset="0"/>
                </a:rPr>
                <a:t>Worker Pool</a:t>
              </a:r>
            </a:p>
          </p:txBody>
        </p:sp>
        <p:cxnSp>
          <p:nvCxnSpPr>
            <p:cNvPr id="19" name="Curved Connector 18"/>
            <p:cNvCxnSpPr/>
            <p:nvPr/>
          </p:nvCxnSpPr>
          <p:spPr>
            <a:xfrm>
              <a:off x="5279247" y="2390999"/>
              <a:ext cx="1073928" cy="897862"/>
            </a:xfrm>
            <a:prstGeom prst="curvedConnector3">
              <a:avLst/>
            </a:prstGeom>
            <a:ln w="635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303723" y="3277067"/>
              <a:ext cx="1280351" cy="420371"/>
            </a:xfrm>
            <a:prstGeom prst="rect">
              <a:avLst/>
            </a:prstGeom>
            <a:noFill/>
          </p:spPr>
          <p:txBody>
            <a:bodyPr wrap="none" rtlCol="0">
              <a:spAutoFit/>
            </a:bodyPr>
            <a:lstStyle/>
            <a:p>
              <a:pPr algn="ctr"/>
              <a:r>
                <a:rPr lang="en-US" sz="2600" i="1" dirty="0" smtClean="0">
                  <a:latin typeface="Calibri" panose="020F0502020204030204" pitchFamily="34" charset="0"/>
                  <a:cs typeface="Times New Roman" panose="02020603050405020304" pitchFamily="18" charset="0"/>
                </a:rPr>
                <a:t>offloads</a:t>
              </a:r>
            </a:p>
          </p:txBody>
        </p:sp>
        <p:sp>
          <p:nvSpPr>
            <p:cNvPr id="21" name="Arc 87"/>
            <p:cNvSpPr/>
            <p:nvPr/>
          </p:nvSpPr>
          <p:spPr>
            <a:xfrm rot="8796126">
              <a:off x="3642501" y="2758380"/>
              <a:ext cx="2792370" cy="2646975"/>
            </a:xfrm>
            <a:custGeom>
              <a:avLst/>
              <a:gdLst>
                <a:gd name="connsiteX0" fmla="*/ 5916064 w 11832128"/>
                <a:gd name="connsiteY0" fmla="*/ 0 h 2445485"/>
                <a:gd name="connsiteX1" fmla="*/ 7207898 w 11832128"/>
                <a:gd name="connsiteY1" fmla="*/ 29507 h 2445485"/>
                <a:gd name="connsiteX2" fmla="*/ 11437936 w 11832128"/>
                <a:gd name="connsiteY2" fmla="*/ 1661607 h 2445485"/>
                <a:gd name="connsiteX3" fmla="*/ 5916064 w 11832128"/>
                <a:gd name="connsiteY3" fmla="*/ 1222743 h 2445485"/>
                <a:gd name="connsiteX4" fmla="*/ 5916064 w 11832128"/>
                <a:gd name="connsiteY4" fmla="*/ 0 h 2445485"/>
                <a:gd name="connsiteX0" fmla="*/ 5916064 w 11832128"/>
                <a:gd name="connsiteY0" fmla="*/ 0 h 2445485"/>
                <a:gd name="connsiteX1" fmla="*/ 7207898 w 11832128"/>
                <a:gd name="connsiteY1" fmla="*/ 29507 h 2445485"/>
                <a:gd name="connsiteX2" fmla="*/ 11437936 w 11832128"/>
                <a:gd name="connsiteY2" fmla="*/ 1661607 h 2445485"/>
                <a:gd name="connsiteX0" fmla="*/ 0 w 6788182"/>
                <a:gd name="connsiteY0" fmla="*/ 0 h 3863083"/>
                <a:gd name="connsiteX1" fmla="*/ 1291834 w 6788182"/>
                <a:gd name="connsiteY1" fmla="*/ 29507 h 3863083"/>
                <a:gd name="connsiteX2" fmla="*/ 5521872 w 6788182"/>
                <a:gd name="connsiteY2" fmla="*/ 1661607 h 3863083"/>
                <a:gd name="connsiteX3" fmla="*/ 0 w 6788182"/>
                <a:gd name="connsiteY3" fmla="*/ 1222743 h 3863083"/>
                <a:gd name="connsiteX4" fmla="*/ 0 w 6788182"/>
                <a:gd name="connsiteY4" fmla="*/ 0 h 3863083"/>
                <a:gd name="connsiteX0" fmla="*/ 0 w 6788182"/>
                <a:gd name="connsiteY0" fmla="*/ 0 h 3863083"/>
                <a:gd name="connsiteX1" fmla="*/ 1291834 w 6788182"/>
                <a:gd name="connsiteY1" fmla="*/ 29507 h 3863083"/>
                <a:gd name="connsiteX2" fmla="*/ 6477228 w 6788182"/>
                <a:gd name="connsiteY2" fmla="*/ 3863083 h 3863083"/>
                <a:gd name="connsiteX0" fmla="*/ 0 w 6643445"/>
                <a:gd name="connsiteY0" fmla="*/ 0 h 4116841"/>
                <a:gd name="connsiteX1" fmla="*/ 1291834 w 6643445"/>
                <a:gd name="connsiteY1" fmla="*/ 29507 h 4116841"/>
                <a:gd name="connsiteX2" fmla="*/ 5521872 w 6643445"/>
                <a:gd name="connsiteY2" fmla="*/ 1661607 h 4116841"/>
                <a:gd name="connsiteX3" fmla="*/ 0 w 6643445"/>
                <a:gd name="connsiteY3" fmla="*/ 1222743 h 4116841"/>
                <a:gd name="connsiteX4" fmla="*/ 0 w 6643445"/>
                <a:gd name="connsiteY4" fmla="*/ 0 h 4116841"/>
                <a:gd name="connsiteX0" fmla="*/ 0 w 6643445"/>
                <a:gd name="connsiteY0" fmla="*/ 0 h 4116841"/>
                <a:gd name="connsiteX1" fmla="*/ 1291834 w 6643445"/>
                <a:gd name="connsiteY1" fmla="*/ 29507 h 4116841"/>
                <a:gd name="connsiteX2" fmla="*/ 6320853 w 6643445"/>
                <a:gd name="connsiteY2" fmla="*/ 4116841 h 4116841"/>
                <a:gd name="connsiteX0" fmla="*/ 0 w 6361184"/>
                <a:gd name="connsiteY0" fmla="*/ 0 h 4116841"/>
                <a:gd name="connsiteX1" fmla="*/ 1291834 w 6361184"/>
                <a:gd name="connsiteY1" fmla="*/ 29507 h 4116841"/>
                <a:gd name="connsiteX2" fmla="*/ 5521872 w 6361184"/>
                <a:gd name="connsiteY2" fmla="*/ 1661607 h 4116841"/>
                <a:gd name="connsiteX3" fmla="*/ 0 w 6361184"/>
                <a:gd name="connsiteY3" fmla="*/ 1222743 h 4116841"/>
                <a:gd name="connsiteX4" fmla="*/ 0 w 6361184"/>
                <a:gd name="connsiteY4" fmla="*/ 0 h 4116841"/>
                <a:gd name="connsiteX0" fmla="*/ 0 w 6361184"/>
                <a:gd name="connsiteY0" fmla="*/ 0 h 4116841"/>
                <a:gd name="connsiteX1" fmla="*/ 1291834 w 6361184"/>
                <a:gd name="connsiteY1" fmla="*/ 29507 h 4116841"/>
                <a:gd name="connsiteX2" fmla="*/ 6320853 w 6361184"/>
                <a:gd name="connsiteY2" fmla="*/ 4116841 h 4116841"/>
              </a:gdLst>
              <a:ahLst/>
              <a:cxnLst>
                <a:cxn ang="0">
                  <a:pos x="connsiteX0" y="connsiteY0"/>
                </a:cxn>
                <a:cxn ang="0">
                  <a:pos x="connsiteX1" y="connsiteY1"/>
                </a:cxn>
                <a:cxn ang="0">
                  <a:pos x="connsiteX2" y="connsiteY2"/>
                </a:cxn>
              </a:cxnLst>
              <a:rect l="l" t="t" r="r" b="b"/>
              <a:pathLst>
                <a:path w="6361184" h="4116841" stroke="0" extrusionOk="0">
                  <a:moveTo>
                    <a:pt x="0" y="0"/>
                  </a:moveTo>
                  <a:cubicBezTo>
                    <a:pt x="434548" y="0"/>
                    <a:pt x="867773" y="9895"/>
                    <a:pt x="1291834" y="29507"/>
                  </a:cubicBezTo>
                  <a:cubicBezTo>
                    <a:pt x="4816983" y="192535"/>
                    <a:pt x="6818398" y="964752"/>
                    <a:pt x="5521872" y="1661607"/>
                  </a:cubicBezTo>
                  <a:lnTo>
                    <a:pt x="0" y="1222743"/>
                  </a:lnTo>
                  <a:lnTo>
                    <a:pt x="0" y="0"/>
                  </a:lnTo>
                  <a:close/>
                </a:path>
                <a:path w="6361184" h="4116841" fill="none">
                  <a:moveTo>
                    <a:pt x="0" y="0"/>
                  </a:moveTo>
                  <a:cubicBezTo>
                    <a:pt x="434548" y="0"/>
                    <a:pt x="867773" y="9895"/>
                    <a:pt x="1291834" y="29507"/>
                  </a:cubicBezTo>
                  <a:cubicBezTo>
                    <a:pt x="4816983" y="192535"/>
                    <a:pt x="6662803" y="2739254"/>
                    <a:pt x="6320853" y="4116841"/>
                  </a:cubicBezTo>
                </a:path>
              </a:pathLst>
            </a:custGeom>
            <a:solidFill>
              <a:schemeClr val="bg1"/>
            </a:solidFill>
            <a:ln w="635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endParaRPr>
            </a:p>
          </p:txBody>
        </p:sp>
        <p:sp>
          <p:nvSpPr>
            <p:cNvPr id="22" name="TextBox 21"/>
            <p:cNvSpPr txBox="1"/>
            <p:nvPr/>
          </p:nvSpPr>
          <p:spPr>
            <a:xfrm>
              <a:off x="1675019" y="4403728"/>
              <a:ext cx="3236690" cy="820481"/>
            </a:xfrm>
            <a:prstGeom prst="rect">
              <a:avLst/>
            </a:prstGeom>
            <a:noFill/>
          </p:spPr>
          <p:txBody>
            <a:bodyPr wrap="square" rtlCol="0">
              <a:spAutoFit/>
            </a:bodyPr>
            <a:lstStyle/>
            <a:p>
              <a:pPr algn="ctr"/>
              <a:r>
                <a:rPr lang="en-US" sz="2600" i="1" dirty="0">
                  <a:latin typeface="Calibri" panose="020F0502020204030204" pitchFamily="34" charset="0"/>
                  <a:cs typeface="Times New Roman" panose="02020603050405020304" pitchFamily="18" charset="0"/>
                </a:rPr>
                <a:t>r</a:t>
              </a:r>
              <a:r>
                <a:rPr lang="en-US" sz="2600" i="1" dirty="0" smtClean="0">
                  <a:latin typeface="Calibri" panose="020F0502020204030204" pitchFamily="34" charset="0"/>
                  <a:cs typeface="Times New Roman" panose="02020603050405020304" pitchFamily="18" charset="0"/>
                </a:rPr>
                <a:t>eturns </a:t>
              </a:r>
            </a:p>
            <a:p>
              <a:pPr algn="ctr"/>
              <a:r>
                <a:rPr lang="en-US" sz="2600" i="1" dirty="0" smtClean="0">
                  <a:latin typeface="Calibri" panose="020F0502020204030204" pitchFamily="34" charset="0"/>
                  <a:cs typeface="Times New Roman" panose="02020603050405020304" pitchFamily="18" charset="0"/>
                </a:rPr>
                <a:t>completed work</a:t>
              </a:r>
            </a:p>
          </p:txBody>
        </p:sp>
        <p:grpSp>
          <p:nvGrpSpPr>
            <p:cNvPr id="26" name="Group 25"/>
            <p:cNvGrpSpPr/>
            <p:nvPr/>
          </p:nvGrpSpPr>
          <p:grpSpPr>
            <a:xfrm>
              <a:off x="6908603" y="2902050"/>
              <a:ext cx="737177" cy="811305"/>
              <a:chOff x="16296518" y="12551886"/>
              <a:chExt cx="1547968" cy="1261822"/>
            </a:xfrm>
          </p:grpSpPr>
          <p:sp>
            <p:nvSpPr>
              <p:cNvPr id="27" name="Freeform 26"/>
              <p:cNvSpPr/>
              <p:nvPr/>
            </p:nvSpPr>
            <p:spPr>
              <a:xfrm>
                <a:off x="16296518" y="12551887"/>
                <a:ext cx="192907" cy="1239501"/>
              </a:xfrm>
              <a:custGeom>
                <a:avLst/>
                <a:gdLst>
                  <a:gd name="connsiteX0" fmla="*/ 818211 w 818211"/>
                  <a:gd name="connsiteY0" fmla="*/ 0 h 3633537"/>
                  <a:gd name="connsiteX1" fmla="*/ 63 w 818211"/>
                  <a:gd name="connsiteY1" fmla="*/ 1179095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651493 w 772748"/>
                  <a:gd name="connsiteY0" fmla="*/ 0 h 3441031"/>
                  <a:gd name="connsiteX1" fmla="*/ 1787 w 772748"/>
                  <a:gd name="connsiteY1" fmla="*/ 721894 h 3441031"/>
                  <a:gd name="connsiteX2" fmla="*/ 771808 w 772748"/>
                  <a:gd name="connsiteY2" fmla="*/ 1780673 h 3441031"/>
                  <a:gd name="connsiteX3" fmla="*/ 170229 w 772748"/>
                  <a:gd name="connsiteY3" fmla="*/ 2671010 h 3441031"/>
                  <a:gd name="connsiteX4" fmla="*/ 651493 w 772748"/>
                  <a:gd name="connsiteY4" fmla="*/ 3441031 h 3441031"/>
                  <a:gd name="connsiteX0" fmla="*/ 722123 w 771188"/>
                  <a:gd name="connsiteY0" fmla="*/ 0 h 3465094"/>
                  <a:gd name="connsiteX1" fmla="*/ 227 w 771188"/>
                  <a:gd name="connsiteY1" fmla="*/ 745957 h 3465094"/>
                  <a:gd name="connsiteX2" fmla="*/ 770248 w 771188"/>
                  <a:gd name="connsiteY2" fmla="*/ 1804736 h 3465094"/>
                  <a:gd name="connsiteX3" fmla="*/ 168669 w 771188"/>
                  <a:gd name="connsiteY3" fmla="*/ 2695073 h 3465094"/>
                  <a:gd name="connsiteX4" fmla="*/ 649933 w 771188"/>
                  <a:gd name="connsiteY4" fmla="*/ 3465094 h 3465094"/>
                  <a:gd name="connsiteX0" fmla="*/ 722024 w 771089"/>
                  <a:gd name="connsiteY0" fmla="*/ 0 h 3465094"/>
                  <a:gd name="connsiteX1" fmla="*/ 128 w 771089"/>
                  <a:gd name="connsiteY1" fmla="*/ 745957 h 3465094"/>
                  <a:gd name="connsiteX2" fmla="*/ 770149 w 771089"/>
                  <a:gd name="connsiteY2" fmla="*/ 1804736 h 3465094"/>
                  <a:gd name="connsiteX3" fmla="*/ 168570 w 771089"/>
                  <a:gd name="connsiteY3" fmla="*/ 2695073 h 3465094"/>
                  <a:gd name="connsiteX4" fmla="*/ 649834 w 771089"/>
                  <a:gd name="connsiteY4" fmla="*/ 3465094 h 346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89" h="3465094">
                    <a:moveTo>
                      <a:pt x="722024" y="0"/>
                    </a:moveTo>
                    <a:cubicBezTo>
                      <a:pt x="365086" y="160421"/>
                      <a:pt x="-7893" y="445168"/>
                      <a:pt x="128" y="745957"/>
                    </a:cubicBezTo>
                    <a:cubicBezTo>
                      <a:pt x="8149" y="1046746"/>
                      <a:pt x="742075" y="1479883"/>
                      <a:pt x="770149" y="1804736"/>
                    </a:cubicBezTo>
                    <a:cubicBezTo>
                      <a:pt x="798223" y="2129589"/>
                      <a:pt x="188622" y="2418347"/>
                      <a:pt x="168570" y="2695073"/>
                    </a:cubicBezTo>
                    <a:cubicBezTo>
                      <a:pt x="148517" y="2971799"/>
                      <a:pt x="399175" y="3218446"/>
                      <a:pt x="649834" y="3465094"/>
                    </a:cubicBezTo>
                  </a:path>
                </a:pathLst>
              </a:cu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Calibri" panose="020F0502020204030204" pitchFamily="34" charset="0"/>
                </a:endParaRPr>
              </a:p>
            </p:txBody>
          </p:sp>
          <p:sp>
            <p:nvSpPr>
              <p:cNvPr id="28" name="Freeform 27"/>
              <p:cNvSpPr/>
              <p:nvPr/>
            </p:nvSpPr>
            <p:spPr>
              <a:xfrm>
                <a:off x="16766979" y="12551886"/>
                <a:ext cx="192907" cy="1239501"/>
              </a:xfrm>
              <a:custGeom>
                <a:avLst/>
                <a:gdLst>
                  <a:gd name="connsiteX0" fmla="*/ 818211 w 818211"/>
                  <a:gd name="connsiteY0" fmla="*/ 0 h 3633537"/>
                  <a:gd name="connsiteX1" fmla="*/ 63 w 818211"/>
                  <a:gd name="connsiteY1" fmla="*/ 1179095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651493 w 772748"/>
                  <a:gd name="connsiteY0" fmla="*/ 0 h 3441031"/>
                  <a:gd name="connsiteX1" fmla="*/ 1787 w 772748"/>
                  <a:gd name="connsiteY1" fmla="*/ 721894 h 3441031"/>
                  <a:gd name="connsiteX2" fmla="*/ 771808 w 772748"/>
                  <a:gd name="connsiteY2" fmla="*/ 1780673 h 3441031"/>
                  <a:gd name="connsiteX3" fmla="*/ 170229 w 772748"/>
                  <a:gd name="connsiteY3" fmla="*/ 2671010 h 3441031"/>
                  <a:gd name="connsiteX4" fmla="*/ 651493 w 772748"/>
                  <a:gd name="connsiteY4" fmla="*/ 3441031 h 3441031"/>
                  <a:gd name="connsiteX0" fmla="*/ 722123 w 771188"/>
                  <a:gd name="connsiteY0" fmla="*/ 0 h 3465094"/>
                  <a:gd name="connsiteX1" fmla="*/ 227 w 771188"/>
                  <a:gd name="connsiteY1" fmla="*/ 745957 h 3465094"/>
                  <a:gd name="connsiteX2" fmla="*/ 770248 w 771188"/>
                  <a:gd name="connsiteY2" fmla="*/ 1804736 h 3465094"/>
                  <a:gd name="connsiteX3" fmla="*/ 168669 w 771188"/>
                  <a:gd name="connsiteY3" fmla="*/ 2695073 h 3465094"/>
                  <a:gd name="connsiteX4" fmla="*/ 649933 w 771188"/>
                  <a:gd name="connsiteY4" fmla="*/ 3465094 h 3465094"/>
                  <a:gd name="connsiteX0" fmla="*/ 722024 w 771089"/>
                  <a:gd name="connsiteY0" fmla="*/ 0 h 3465094"/>
                  <a:gd name="connsiteX1" fmla="*/ 128 w 771089"/>
                  <a:gd name="connsiteY1" fmla="*/ 745957 h 3465094"/>
                  <a:gd name="connsiteX2" fmla="*/ 770149 w 771089"/>
                  <a:gd name="connsiteY2" fmla="*/ 1804736 h 3465094"/>
                  <a:gd name="connsiteX3" fmla="*/ 168570 w 771089"/>
                  <a:gd name="connsiteY3" fmla="*/ 2695073 h 3465094"/>
                  <a:gd name="connsiteX4" fmla="*/ 649834 w 771089"/>
                  <a:gd name="connsiteY4" fmla="*/ 3465094 h 346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89" h="3465094">
                    <a:moveTo>
                      <a:pt x="722024" y="0"/>
                    </a:moveTo>
                    <a:cubicBezTo>
                      <a:pt x="365086" y="160421"/>
                      <a:pt x="-7893" y="445168"/>
                      <a:pt x="128" y="745957"/>
                    </a:cubicBezTo>
                    <a:cubicBezTo>
                      <a:pt x="8149" y="1046746"/>
                      <a:pt x="742075" y="1479883"/>
                      <a:pt x="770149" y="1804736"/>
                    </a:cubicBezTo>
                    <a:cubicBezTo>
                      <a:pt x="798223" y="2129589"/>
                      <a:pt x="188622" y="2418347"/>
                      <a:pt x="168570" y="2695073"/>
                    </a:cubicBezTo>
                    <a:cubicBezTo>
                      <a:pt x="148517" y="2971799"/>
                      <a:pt x="399175" y="3218446"/>
                      <a:pt x="649834" y="3465094"/>
                    </a:cubicBezTo>
                  </a:path>
                </a:pathLst>
              </a:cu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Calibri" panose="020F0502020204030204" pitchFamily="34" charset="0"/>
                </a:endParaRPr>
              </a:p>
            </p:txBody>
          </p:sp>
          <p:sp>
            <p:nvSpPr>
              <p:cNvPr id="29" name="Freeform 28"/>
              <p:cNvSpPr/>
              <p:nvPr/>
            </p:nvSpPr>
            <p:spPr>
              <a:xfrm>
                <a:off x="17181118" y="12574207"/>
                <a:ext cx="192907" cy="1239501"/>
              </a:xfrm>
              <a:custGeom>
                <a:avLst/>
                <a:gdLst>
                  <a:gd name="connsiteX0" fmla="*/ 818211 w 818211"/>
                  <a:gd name="connsiteY0" fmla="*/ 0 h 3633537"/>
                  <a:gd name="connsiteX1" fmla="*/ 63 w 818211"/>
                  <a:gd name="connsiteY1" fmla="*/ 1179095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651493 w 772748"/>
                  <a:gd name="connsiteY0" fmla="*/ 0 h 3441031"/>
                  <a:gd name="connsiteX1" fmla="*/ 1787 w 772748"/>
                  <a:gd name="connsiteY1" fmla="*/ 721894 h 3441031"/>
                  <a:gd name="connsiteX2" fmla="*/ 771808 w 772748"/>
                  <a:gd name="connsiteY2" fmla="*/ 1780673 h 3441031"/>
                  <a:gd name="connsiteX3" fmla="*/ 170229 w 772748"/>
                  <a:gd name="connsiteY3" fmla="*/ 2671010 h 3441031"/>
                  <a:gd name="connsiteX4" fmla="*/ 651493 w 772748"/>
                  <a:gd name="connsiteY4" fmla="*/ 3441031 h 3441031"/>
                  <a:gd name="connsiteX0" fmla="*/ 722123 w 771188"/>
                  <a:gd name="connsiteY0" fmla="*/ 0 h 3465094"/>
                  <a:gd name="connsiteX1" fmla="*/ 227 w 771188"/>
                  <a:gd name="connsiteY1" fmla="*/ 745957 h 3465094"/>
                  <a:gd name="connsiteX2" fmla="*/ 770248 w 771188"/>
                  <a:gd name="connsiteY2" fmla="*/ 1804736 h 3465094"/>
                  <a:gd name="connsiteX3" fmla="*/ 168669 w 771188"/>
                  <a:gd name="connsiteY3" fmla="*/ 2695073 h 3465094"/>
                  <a:gd name="connsiteX4" fmla="*/ 649933 w 771188"/>
                  <a:gd name="connsiteY4" fmla="*/ 3465094 h 3465094"/>
                  <a:gd name="connsiteX0" fmla="*/ 722024 w 771089"/>
                  <a:gd name="connsiteY0" fmla="*/ 0 h 3465094"/>
                  <a:gd name="connsiteX1" fmla="*/ 128 w 771089"/>
                  <a:gd name="connsiteY1" fmla="*/ 745957 h 3465094"/>
                  <a:gd name="connsiteX2" fmla="*/ 770149 w 771089"/>
                  <a:gd name="connsiteY2" fmla="*/ 1804736 h 3465094"/>
                  <a:gd name="connsiteX3" fmla="*/ 168570 w 771089"/>
                  <a:gd name="connsiteY3" fmla="*/ 2695073 h 3465094"/>
                  <a:gd name="connsiteX4" fmla="*/ 649834 w 771089"/>
                  <a:gd name="connsiteY4" fmla="*/ 3465094 h 346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89" h="3465094">
                    <a:moveTo>
                      <a:pt x="722024" y="0"/>
                    </a:moveTo>
                    <a:cubicBezTo>
                      <a:pt x="365086" y="160421"/>
                      <a:pt x="-7893" y="445168"/>
                      <a:pt x="128" y="745957"/>
                    </a:cubicBezTo>
                    <a:cubicBezTo>
                      <a:pt x="8149" y="1046746"/>
                      <a:pt x="742075" y="1479883"/>
                      <a:pt x="770149" y="1804736"/>
                    </a:cubicBezTo>
                    <a:cubicBezTo>
                      <a:pt x="798223" y="2129589"/>
                      <a:pt x="188622" y="2418347"/>
                      <a:pt x="168570" y="2695073"/>
                    </a:cubicBezTo>
                    <a:cubicBezTo>
                      <a:pt x="148517" y="2971799"/>
                      <a:pt x="399175" y="3218446"/>
                      <a:pt x="649834" y="3465094"/>
                    </a:cubicBezTo>
                  </a:path>
                </a:pathLst>
              </a:cu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Calibri" panose="020F0502020204030204" pitchFamily="34" charset="0"/>
                </a:endParaRPr>
              </a:p>
            </p:txBody>
          </p:sp>
          <p:sp>
            <p:nvSpPr>
              <p:cNvPr id="30" name="Freeform 29"/>
              <p:cNvSpPr/>
              <p:nvPr/>
            </p:nvSpPr>
            <p:spPr>
              <a:xfrm>
                <a:off x="17651579" y="12574206"/>
                <a:ext cx="192907" cy="1239501"/>
              </a:xfrm>
              <a:custGeom>
                <a:avLst/>
                <a:gdLst>
                  <a:gd name="connsiteX0" fmla="*/ 818211 w 818211"/>
                  <a:gd name="connsiteY0" fmla="*/ 0 h 3633537"/>
                  <a:gd name="connsiteX1" fmla="*/ 63 w 818211"/>
                  <a:gd name="connsiteY1" fmla="*/ 1179095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651493 w 772748"/>
                  <a:gd name="connsiteY0" fmla="*/ 0 h 3441031"/>
                  <a:gd name="connsiteX1" fmla="*/ 1787 w 772748"/>
                  <a:gd name="connsiteY1" fmla="*/ 721894 h 3441031"/>
                  <a:gd name="connsiteX2" fmla="*/ 771808 w 772748"/>
                  <a:gd name="connsiteY2" fmla="*/ 1780673 h 3441031"/>
                  <a:gd name="connsiteX3" fmla="*/ 170229 w 772748"/>
                  <a:gd name="connsiteY3" fmla="*/ 2671010 h 3441031"/>
                  <a:gd name="connsiteX4" fmla="*/ 651493 w 772748"/>
                  <a:gd name="connsiteY4" fmla="*/ 3441031 h 3441031"/>
                  <a:gd name="connsiteX0" fmla="*/ 722123 w 771188"/>
                  <a:gd name="connsiteY0" fmla="*/ 0 h 3465094"/>
                  <a:gd name="connsiteX1" fmla="*/ 227 w 771188"/>
                  <a:gd name="connsiteY1" fmla="*/ 745957 h 3465094"/>
                  <a:gd name="connsiteX2" fmla="*/ 770248 w 771188"/>
                  <a:gd name="connsiteY2" fmla="*/ 1804736 h 3465094"/>
                  <a:gd name="connsiteX3" fmla="*/ 168669 w 771188"/>
                  <a:gd name="connsiteY3" fmla="*/ 2695073 h 3465094"/>
                  <a:gd name="connsiteX4" fmla="*/ 649933 w 771188"/>
                  <a:gd name="connsiteY4" fmla="*/ 3465094 h 3465094"/>
                  <a:gd name="connsiteX0" fmla="*/ 722024 w 771089"/>
                  <a:gd name="connsiteY0" fmla="*/ 0 h 3465094"/>
                  <a:gd name="connsiteX1" fmla="*/ 128 w 771089"/>
                  <a:gd name="connsiteY1" fmla="*/ 745957 h 3465094"/>
                  <a:gd name="connsiteX2" fmla="*/ 770149 w 771089"/>
                  <a:gd name="connsiteY2" fmla="*/ 1804736 h 3465094"/>
                  <a:gd name="connsiteX3" fmla="*/ 168570 w 771089"/>
                  <a:gd name="connsiteY3" fmla="*/ 2695073 h 3465094"/>
                  <a:gd name="connsiteX4" fmla="*/ 649834 w 771089"/>
                  <a:gd name="connsiteY4" fmla="*/ 3465094 h 346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89" h="3465094">
                    <a:moveTo>
                      <a:pt x="722024" y="0"/>
                    </a:moveTo>
                    <a:cubicBezTo>
                      <a:pt x="365086" y="160421"/>
                      <a:pt x="-7893" y="445168"/>
                      <a:pt x="128" y="745957"/>
                    </a:cubicBezTo>
                    <a:cubicBezTo>
                      <a:pt x="8149" y="1046746"/>
                      <a:pt x="742075" y="1479883"/>
                      <a:pt x="770149" y="1804736"/>
                    </a:cubicBezTo>
                    <a:cubicBezTo>
                      <a:pt x="798223" y="2129589"/>
                      <a:pt x="188622" y="2418347"/>
                      <a:pt x="168570" y="2695073"/>
                    </a:cubicBezTo>
                    <a:cubicBezTo>
                      <a:pt x="148517" y="2971799"/>
                      <a:pt x="399175" y="3218446"/>
                      <a:pt x="649834" y="3465094"/>
                    </a:cubicBezTo>
                  </a:path>
                </a:pathLst>
              </a:cu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Calibri" panose="020F0502020204030204" pitchFamily="34" charset="0"/>
                </a:endParaRPr>
              </a:p>
            </p:txBody>
          </p:sp>
        </p:grpSp>
        <p:sp>
          <p:nvSpPr>
            <p:cNvPr id="31" name="Freeform 30"/>
            <p:cNvSpPr/>
            <p:nvPr/>
          </p:nvSpPr>
          <p:spPr>
            <a:xfrm>
              <a:off x="4697951" y="2350634"/>
              <a:ext cx="144190" cy="1972501"/>
            </a:xfrm>
            <a:custGeom>
              <a:avLst/>
              <a:gdLst>
                <a:gd name="connsiteX0" fmla="*/ 818211 w 818211"/>
                <a:gd name="connsiteY0" fmla="*/ 0 h 3633537"/>
                <a:gd name="connsiteX1" fmla="*/ 63 w 818211"/>
                <a:gd name="connsiteY1" fmla="*/ 1179095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818211 w 818211"/>
                <a:gd name="connsiteY0" fmla="*/ 0 h 3633537"/>
                <a:gd name="connsiteX1" fmla="*/ 63 w 818211"/>
                <a:gd name="connsiteY1" fmla="*/ 914400 h 3633537"/>
                <a:gd name="connsiteX2" fmla="*/ 770084 w 818211"/>
                <a:gd name="connsiteY2" fmla="*/ 1973179 h 3633537"/>
                <a:gd name="connsiteX3" fmla="*/ 168505 w 818211"/>
                <a:gd name="connsiteY3" fmla="*/ 2863516 h 3633537"/>
                <a:gd name="connsiteX4" fmla="*/ 649769 w 818211"/>
                <a:gd name="connsiteY4" fmla="*/ 3633537 h 3633537"/>
                <a:gd name="connsiteX0" fmla="*/ 651493 w 772748"/>
                <a:gd name="connsiteY0" fmla="*/ 0 h 3441031"/>
                <a:gd name="connsiteX1" fmla="*/ 1787 w 772748"/>
                <a:gd name="connsiteY1" fmla="*/ 721894 h 3441031"/>
                <a:gd name="connsiteX2" fmla="*/ 771808 w 772748"/>
                <a:gd name="connsiteY2" fmla="*/ 1780673 h 3441031"/>
                <a:gd name="connsiteX3" fmla="*/ 170229 w 772748"/>
                <a:gd name="connsiteY3" fmla="*/ 2671010 h 3441031"/>
                <a:gd name="connsiteX4" fmla="*/ 651493 w 772748"/>
                <a:gd name="connsiteY4" fmla="*/ 3441031 h 3441031"/>
                <a:gd name="connsiteX0" fmla="*/ 722123 w 771188"/>
                <a:gd name="connsiteY0" fmla="*/ 0 h 3465094"/>
                <a:gd name="connsiteX1" fmla="*/ 227 w 771188"/>
                <a:gd name="connsiteY1" fmla="*/ 745957 h 3465094"/>
                <a:gd name="connsiteX2" fmla="*/ 770248 w 771188"/>
                <a:gd name="connsiteY2" fmla="*/ 1804736 h 3465094"/>
                <a:gd name="connsiteX3" fmla="*/ 168669 w 771188"/>
                <a:gd name="connsiteY3" fmla="*/ 2695073 h 3465094"/>
                <a:gd name="connsiteX4" fmla="*/ 649933 w 771188"/>
                <a:gd name="connsiteY4" fmla="*/ 3465094 h 3465094"/>
                <a:gd name="connsiteX0" fmla="*/ 722024 w 771089"/>
                <a:gd name="connsiteY0" fmla="*/ 0 h 3465094"/>
                <a:gd name="connsiteX1" fmla="*/ 128 w 771089"/>
                <a:gd name="connsiteY1" fmla="*/ 745957 h 3465094"/>
                <a:gd name="connsiteX2" fmla="*/ 770149 w 771089"/>
                <a:gd name="connsiteY2" fmla="*/ 1804736 h 3465094"/>
                <a:gd name="connsiteX3" fmla="*/ 168570 w 771089"/>
                <a:gd name="connsiteY3" fmla="*/ 2695073 h 3465094"/>
                <a:gd name="connsiteX4" fmla="*/ 649834 w 771089"/>
                <a:gd name="connsiteY4" fmla="*/ 3465094 h 346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89" h="3465094">
                  <a:moveTo>
                    <a:pt x="722024" y="0"/>
                  </a:moveTo>
                  <a:cubicBezTo>
                    <a:pt x="365086" y="160421"/>
                    <a:pt x="-7893" y="445168"/>
                    <a:pt x="128" y="745957"/>
                  </a:cubicBezTo>
                  <a:cubicBezTo>
                    <a:pt x="8149" y="1046746"/>
                    <a:pt x="742075" y="1479883"/>
                    <a:pt x="770149" y="1804736"/>
                  </a:cubicBezTo>
                  <a:cubicBezTo>
                    <a:pt x="798223" y="2129589"/>
                    <a:pt x="188622" y="2418347"/>
                    <a:pt x="168570" y="2695073"/>
                  </a:cubicBezTo>
                  <a:cubicBezTo>
                    <a:pt x="148517" y="2971799"/>
                    <a:pt x="399175" y="3218446"/>
                    <a:pt x="649834" y="3465094"/>
                  </a:cubicBezTo>
                </a:path>
              </a:pathLst>
            </a:custGeom>
            <a:ln w="635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Calibri" panose="020F0502020204030204" pitchFamily="34" charset="0"/>
              </a:endParaRPr>
            </a:p>
          </p:txBody>
        </p:sp>
        <p:sp>
          <p:nvSpPr>
            <p:cNvPr id="32" name="Arc 31"/>
            <p:cNvSpPr/>
            <p:nvPr/>
          </p:nvSpPr>
          <p:spPr>
            <a:xfrm>
              <a:off x="4356407" y="2052428"/>
              <a:ext cx="827519" cy="2535963"/>
            </a:xfrm>
            <a:prstGeom prst="arc">
              <a:avLst>
                <a:gd name="adj1" fmla="val 4614507"/>
                <a:gd name="adj2" fmla="val 3675467"/>
              </a:avLst>
            </a:prstGeom>
            <a:noFill/>
            <a:ln w="952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libri" panose="020F0502020204030204" pitchFamily="34" charset="0"/>
              </a:endParaRPr>
            </a:p>
          </p:txBody>
        </p:sp>
        <p:sp>
          <p:nvSpPr>
            <p:cNvPr id="57" name="TextBox 56"/>
            <p:cNvSpPr txBox="1"/>
            <p:nvPr/>
          </p:nvSpPr>
          <p:spPr>
            <a:xfrm>
              <a:off x="1938238" y="2433243"/>
              <a:ext cx="2258926" cy="420371"/>
            </a:xfrm>
            <a:prstGeom prst="rect">
              <a:avLst/>
            </a:prstGeom>
            <a:noFill/>
          </p:spPr>
          <p:txBody>
            <a:bodyPr wrap="square" rtlCol="0">
              <a:spAutoFit/>
            </a:bodyPr>
            <a:lstStyle/>
            <a:p>
              <a:pPr algn="ctr"/>
              <a:r>
                <a:rPr lang="en-US" sz="2600" i="1" dirty="0" smtClean="0">
                  <a:latin typeface="Calibri" panose="020F0502020204030204" pitchFamily="34" charset="0"/>
                  <a:cs typeface="Times New Roman" panose="02020603050405020304" pitchFamily="18" charset="0"/>
                </a:rPr>
                <a:t>Pending events</a:t>
              </a:r>
            </a:p>
          </p:txBody>
        </p:sp>
        <p:sp>
          <p:nvSpPr>
            <p:cNvPr id="61" name="Right Arrow 60"/>
            <p:cNvSpPr/>
            <p:nvPr/>
          </p:nvSpPr>
          <p:spPr>
            <a:xfrm rot="20852865">
              <a:off x="7759798" y="1260768"/>
              <a:ext cx="922695" cy="241519"/>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ight Arrow 61"/>
            <p:cNvSpPr/>
            <p:nvPr/>
          </p:nvSpPr>
          <p:spPr>
            <a:xfrm rot="20852865">
              <a:off x="7811349" y="1628618"/>
              <a:ext cx="922695" cy="229620"/>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ight Arrow 62"/>
            <p:cNvSpPr/>
            <p:nvPr/>
          </p:nvSpPr>
          <p:spPr>
            <a:xfrm>
              <a:off x="1009285" y="2708590"/>
              <a:ext cx="472398" cy="241519"/>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Arrow 63"/>
            <p:cNvSpPr/>
            <p:nvPr/>
          </p:nvSpPr>
          <p:spPr>
            <a:xfrm>
              <a:off x="1009617" y="3502592"/>
              <a:ext cx="472398" cy="241519"/>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p:nvGrpSpPr>
          <p:grpSpPr>
            <a:xfrm>
              <a:off x="502556" y="2523143"/>
              <a:ext cx="250998" cy="546063"/>
              <a:chOff x="4692801" y="4733264"/>
              <a:chExt cx="914400" cy="1355129"/>
            </a:xfrm>
            <a:solidFill>
              <a:schemeClr val="accent1"/>
            </a:solidFill>
          </p:grpSpPr>
          <p:sp>
            <p:nvSpPr>
              <p:cNvPr id="66" name="Oval 65"/>
              <p:cNvSpPr/>
              <p:nvPr/>
            </p:nvSpPr>
            <p:spPr>
              <a:xfrm>
                <a:off x="4843272" y="4733264"/>
                <a:ext cx="621792" cy="620119"/>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67" name="Rounded Rectangle 66"/>
              <p:cNvSpPr/>
              <p:nvPr/>
            </p:nvSpPr>
            <p:spPr>
              <a:xfrm>
                <a:off x="4692801" y="5347729"/>
                <a:ext cx="914400" cy="740664"/>
              </a:xfrm>
              <a:prstGeom prst="round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p:cNvGrpSpPr/>
            <p:nvPr/>
          </p:nvGrpSpPr>
          <p:grpSpPr>
            <a:xfrm>
              <a:off x="512743" y="3266939"/>
              <a:ext cx="250998" cy="549022"/>
              <a:chOff x="4692801" y="4733264"/>
              <a:chExt cx="914400" cy="1355129"/>
            </a:xfrm>
            <a:solidFill>
              <a:schemeClr val="accent3"/>
            </a:solidFill>
          </p:grpSpPr>
          <p:sp>
            <p:nvSpPr>
              <p:cNvPr id="69" name="Oval 68"/>
              <p:cNvSpPr/>
              <p:nvPr/>
            </p:nvSpPr>
            <p:spPr>
              <a:xfrm>
                <a:off x="4843272" y="4733264"/>
                <a:ext cx="621792" cy="620119"/>
              </a:xfrm>
              <a:prstGeom prst="ellipse">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70" name="Rounded Rectangle 69"/>
              <p:cNvSpPr/>
              <p:nvPr/>
            </p:nvSpPr>
            <p:spPr>
              <a:xfrm>
                <a:off x="4692801" y="5347729"/>
                <a:ext cx="914400" cy="740664"/>
              </a:xfrm>
              <a:prstGeom prst="roundRect">
                <a:avLst/>
              </a:prstGeom>
              <a:grp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1" name="Rectangle 40"/>
          <p:cNvSpPr>
            <a:spLocks noChangeAspect="1"/>
          </p:cNvSpPr>
          <p:nvPr/>
        </p:nvSpPr>
        <p:spPr>
          <a:xfrm>
            <a:off x="887791" y="2564320"/>
            <a:ext cx="220460" cy="301074"/>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42" name="Rectangle 41"/>
          <p:cNvSpPr>
            <a:spLocks noChangeAspect="1"/>
          </p:cNvSpPr>
          <p:nvPr/>
        </p:nvSpPr>
        <p:spPr>
          <a:xfrm>
            <a:off x="887791" y="4160746"/>
            <a:ext cx="220460" cy="301074"/>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Tree>
    <p:extLst>
      <p:ext uri="{BB962C8B-B14F-4D97-AF65-F5344CB8AC3E}">
        <p14:creationId xmlns:p14="http://schemas.microsoft.com/office/powerpoint/2010/main" val="3358309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2.22222E-6 -3.33333E-6 L 0.30573 0.10625 " pathEditMode="relative" rAng="0" ptsTypes="AA">
                                      <p:cBhvr>
                                        <p:cTn id="6" dur="2000" fill="hold"/>
                                        <p:tgtEl>
                                          <p:spTgt spid="41"/>
                                        </p:tgtEl>
                                        <p:attrNameLst>
                                          <p:attrName>ppt_x</p:attrName>
                                          <p:attrName>ppt_y</p:attrName>
                                        </p:attrNameLst>
                                      </p:cBhvr>
                                      <p:rCtr x="15278" y="5301"/>
                                    </p:animMotion>
                                  </p:childTnLst>
                                </p:cTn>
                              </p:par>
                            </p:childTnLst>
                          </p:cTn>
                        </p:par>
                        <p:par>
                          <p:cTn id="7" fill="hold">
                            <p:stCondLst>
                              <p:cond delay="2000"/>
                            </p:stCondLst>
                            <p:childTnLst>
                              <p:par>
                                <p:cTn id="8" presetID="56" presetClass="path" presetSubtype="0" accel="50000" decel="50000" fill="hold" grpId="0" nodeType="afterEffect">
                                  <p:stCondLst>
                                    <p:cond delay="0"/>
                                  </p:stCondLst>
                                  <p:childTnLst>
                                    <p:animMotion origin="layout" path="M -0.00087 -3.7037E-6 L 0.26337 -0.1287 " pathEditMode="relative" rAng="0" ptsTypes="AA">
                                      <p:cBhvr>
                                        <p:cTn id="9" dur="2000" fill="hold"/>
                                        <p:tgtEl>
                                          <p:spTgt spid="42"/>
                                        </p:tgtEl>
                                        <p:attrNameLst>
                                          <p:attrName>ppt_x</p:attrName>
                                          <p:attrName>ppt_y</p:attrName>
                                        </p:attrNameLst>
                                      </p:cBhvr>
                                      <p:rCtr x="13212" y="-6435"/>
                                    </p:animMotion>
                                  </p:childTnLst>
                                </p:cTn>
                              </p:par>
                            </p:childTnLst>
                          </p:cTn>
                        </p:par>
                        <p:par>
                          <p:cTn id="10" fill="hold">
                            <p:stCondLst>
                              <p:cond delay="4000"/>
                            </p:stCondLst>
                            <p:childTnLst>
                              <p:par>
                                <p:cTn id="11" presetID="49" presetClass="path" presetSubtype="0" accel="50000" decel="50000" fill="hold" grpId="1" nodeType="afterEffect">
                                  <p:stCondLst>
                                    <p:cond delay="0"/>
                                  </p:stCondLst>
                                  <p:childTnLst>
                                    <p:animMotion origin="layout" path="M 0.30573 0.10625 L 0.39357 0.23635 " pathEditMode="relative" rAng="0" ptsTypes="AA">
                                      <p:cBhvr>
                                        <p:cTn id="12" dur="2000" fill="hold"/>
                                        <p:tgtEl>
                                          <p:spTgt spid="41"/>
                                        </p:tgtEl>
                                        <p:attrNameLst>
                                          <p:attrName>ppt_x</p:attrName>
                                          <p:attrName>ppt_y</p:attrName>
                                        </p:attrNameLst>
                                      </p:cBhvr>
                                      <p:rCtr x="4392" y="6505"/>
                                    </p:animMotion>
                                  </p:childTnLst>
                                </p:cTn>
                              </p:par>
                            </p:childTnLst>
                          </p:cTn>
                        </p:par>
                        <p:par>
                          <p:cTn id="13" fill="hold">
                            <p:stCondLst>
                              <p:cond delay="6000"/>
                            </p:stCondLst>
                            <p:childTnLst>
                              <p:par>
                                <p:cTn id="14" presetID="44" presetClass="path" presetSubtype="0" accel="50000" decel="50000" fill="hold" grpId="2" nodeType="afterEffect">
                                  <p:stCondLst>
                                    <p:cond delay="0"/>
                                  </p:stCondLst>
                                  <p:childTnLst>
                                    <p:animMotion origin="layout" path="M 0.39358 0.23635 L 0.45226 0.18079 C 0.46493 0.16945 0.48421 0.15834 0.50573 0.15093 C 0.52987 0.14422 0.55 0.1426 0.56528 0.14584 L 0.63664 0.16158 " pathEditMode="relative" rAng="20820000" ptsTypes="AAAAA">
                                      <p:cBhvr>
                                        <p:cTn id="15" dur="2000" fill="hold"/>
                                        <p:tgtEl>
                                          <p:spTgt spid="41"/>
                                        </p:tgtEl>
                                        <p:attrNameLst>
                                          <p:attrName>ppt_x</p:attrName>
                                          <p:attrName>ppt_y</p:attrName>
                                        </p:attrNameLst>
                                      </p:cBhvr>
                                      <p:rCtr x="11736" y="-6157"/>
                                    </p:animMotion>
                                  </p:childTnLst>
                                </p:cTn>
                              </p:par>
                            </p:childTnLst>
                          </p:cTn>
                        </p:par>
                        <p:par>
                          <p:cTn id="16" fill="hold">
                            <p:stCondLst>
                              <p:cond delay="8000"/>
                            </p:stCondLst>
                            <p:childTnLst>
                              <p:par>
                                <p:cTn id="17" presetID="49" presetClass="path" presetSubtype="0" accel="50000" decel="50000" fill="hold" grpId="1" nodeType="afterEffect">
                                  <p:stCondLst>
                                    <p:cond delay="0"/>
                                  </p:stCondLst>
                                  <p:childTnLst>
                                    <p:animMotion origin="layout" path="M 0.26337 -0.1287 L 0.3934 0.00348 " pathEditMode="relative" rAng="0" ptsTypes="AA">
                                      <p:cBhvr>
                                        <p:cTn id="18" dur="2000" fill="hold"/>
                                        <p:tgtEl>
                                          <p:spTgt spid="42"/>
                                        </p:tgtEl>
                                        <p:attrNameLst>
                                          <p:attrName>ppt_x</p:attrName>
                                          <p:attrName>ppt_y</p:attrName>
                                        </p:attrNameLst>
                                      </p:cBhvr>
                                      <p:rCtr x="6510" y="6597"/>
                                    </p:animMotion>
                                  </p:childTnLst>
                                </p:cTn>
                              </p:par>
                            </p:childTnLst>
                          </p:cTn>
                        </p:par>
                        <p:par>
                          <p:cTn id="19" fill="hold">
                            <p:stCondLst>
                              <p:cond delay="10000"/>
                            </p:stCondLst>
                            <p:childTnLst>
                              <p:par>
                                <p:cTn id="20" presetID="44" presetClass="path" presetSubtype="0" accel="50000" decel="50000" fill="hold" grpId="2" nodeType="afterEffect">
                                  <p:stCondLst>
                                    <p:cond delay="0"/>
                                  </p:stCondLst>
                                  <p:childTnLst>
                                    <p:animMotion origin="layout" path="M 0.39357 0.00348 L 0.46111 -0.05162 C 0.47517 -0.06481 0.49722 -0.0743 0.52118 -0.08101 C 0.54791 -0.08796 0.57031 -0.08935 0.58715 -0.08449 L 0.6651 -0.06805 " pathEditMode="relative" rAng="20940000" ptsTypes="AAAAA">
                                      <p:cBhvr>
                                        <p:cTn id="21" dur="2000" fill="hold"/>
                                        <p:tgtEl>
                                          <p:spTgt spid="42"/>
                                        </p:tgtEl>
                                        <p:attrNameLst>
                                          <p:attrName>ppt_x</p:attrName>
                                          <p:attrName>ppt_y</p:attrName>
                                        </p:attrNameLst>
                                      </p:cBhvr>
                                      <p:rCtr x="13229" y="-5995"/>
                                    </p:animMotion>
                                  </p:childTnLst>
                                </p:cTn>
                              </p:par>
                            </p:childTnLst>
                          </p:cTn>
                        </p:par>
                        <p:par>
                          <p:cTn id="22" fill="hold">
                            <p:stCondLst>
                              <p:cond delay="12000"/>
                            </p:stCondLst>
                            <p:childTnLst>
                              <p:par>
                                <p:cTn id="23" presetID="37" presetClass="path" presetSubtype="0" accel="50000" decel="50000" fill="hold" grpId="4" nodeType="afterEffect">
                                  <p:stCondLst>
                                    <p:cond delay="0"/>
                                  </p:stCondLst>
                                  <p:childTnLst>
                                    <p:animMotion origin="layout" path="M 0.63663 0.16158 L 0.53507 0.25579 C 0.51389 0.27801 0.48507 0.28658 0.45573 0.28171 C 0.42274 0.275 0.39826 0.25556 0.38246 0.22732 C 0.35729 0.18472 0.33021 0.14908 0.30503 0.10671 " pathEditMode="relative" rAng="480000" ptsTypes="AAAAA">
                                      <p:cBhvr>
                                        <p:cTn id="24" dur="2000" fill="hold"/>
                                        <p:tgtEl>
                                          <p:spTgt spid="41"/>
                                        </p:tgtEl>
                                        <p:attrNameLst>
                                          <p:attrName>ppt_x</p:attrName>
                                          <p:attrName>ppt_y</p:attrName>
                                        </p:attrNameLst>
                                      </p:cBhvr>
                                      <p:rCtr x="-17344" y="4444"/>
                                    </p:animMotion>
                                  </p:childTnLst>
                                </p:cTn>
                              </p:par>
                            </p:childTnLst>
                          </p:cTn>
                        </p:par>
                        <p:par>
                          <p:cTn id="25" fill="hold">
                            <p:stCondLst>
                              <p:cond delay="14000"/>
                            </p:stCondLst>
                            <p:childTnLst>
                              <p:par>
                                <p:cTn id="26" presetID="58" presetClass="path" presetSubtype="0" accel="50000" decel="50000" fill="hold" grpId="3" nodeType="afterEffect">
                                  <p:stCondLst>
                                    <p:cond delay="0"/>
                                  </p:stCondLst>
                                  <p:childTnLst>
                                    <p:animMotion origin="layout" path="M 0.66511 -0.06806 L 0.5467 0.01898 C 0.52222 0.0375 0.48663 0.04537 0.45 0.04074 C 0.40886 0.03426 0.37726 0.01713 0.35521 -0.00834 L 0.25347 -0.1257 " pathEditMode="relative" rAng="5760000" ptsTypes="AAAAA">
                                      <p:cBhvr>
                                        <p:cTn id="27" dur="2000" fill="hold"/>
                                        <p:tgtEl>
                                          <p:spTgt spid="42"/>
                                        </p:tgtEl>
                                        <p:attrNameLst>
                                          <p:attrName>ppt_x</p:attrName>
                                          <p:attrName>ppt_y</p:attrName>
                                        </p:attrNameLst>
                                      </p:cBhvr>
                                      <p:rCtr x="-21128" y="3981"/>
                                    </p:animMotion>
                                  </p:childTnLst>
                                </p:cTn>
                              </p:par>
                            </p:childTnLst>
                          </p:cTn>
                        </p:par>
                        <p:par>
                          <p:cTn id="28" fill="hold">
                            <p:stCondLst>
                              <p:cond delay="16000"/>
                            </p:stCondLst>
                            <p:childTnLst>
                              <p:par>
                                <p:cTn id="29" presetID="49" presetClass="path" presetSubtype="0" accel="50000" decel="50000" fill="hold" grpId="5" nodeType="afterEffect">
                                  <p:stCondLst>
                                    <p:cond delay="0"/>
                                  </p:stCondLst>
                                  <p:childTnLst>
                                    <p:animMotion origin="layout" path="M 0.30573 0.10625 L 0.3934 0.23635 " pathEditMode="relative" rAng="0" ptsTypes="AA">
                                      <p:cBhvr>
                                        <p:cTn id="30" dur="2000" fill="hold"/>
                                        <p:tgtEl>
                                          <p:spTgt spid="41"/>
                                        </p:tgtEl>
                                        <p:attrNameLst>
                                          <p:attrName>ppt_x</p:attrName>
                                          <p:attrName>ppt_y</p:attrName>
                                        </p:attrNameLst>
                                      </p:cBhvr>
                                      <p:rCtr x="3299" y="6852"/>
                                    </p:animMotion>
                                  </p:childTnLst>
                                </p:cTn>
                              </p:par>
                            </p:childTnLst>
                          </p:cTn>
                        </p:par>
                        <p:par>
                          <p:cTn id="31" fill="hold">
                            <p:stCondLst>
                              <p:cond delay="18000"/>
                            </p:stCondLst>
                            <p:childTnLst>
                              <p:par>
                                <p:cTn id="32" presetID="56" presetClass="path" presetSubtype="0" accel="50000" decel="50000" fill="hold" grpId="8" nodeType="afterEffect">
                                  <p:stCondLst>
                                    <p:cond delay="0"/>
                                  </p:stCondLst>
                                  <p:childTnLst>
                                    <p:animMotion origin="layout" path="M 0.39357 0.23635 L 0.8585 -0.20115 " pathEditMode="relative" rAng="0" ptsTypes="AA">
                                      <p:cBhvr>
                                        <p:cTn id="33" dur="2000" fill="hold"/>
                                        <p:tgtEl>
                                          <p:spTgt spid="41"/>
                                        </p:tgtEl>
                                        <p:attrNameLst>
                                          <p:attrName>ppt_x</p:attrName>
                                          <p:attrName>ppt_y</p:attrName>
                                        </p:attrNameLst>
                                      </p:cBhvr>
                                      <p:rCtr x="23247" y="-21875"/>
                                    </p:animMotion>
                                  </p:childTnLst>
                                </p:cTn>
                              </p:par>
                              <p:par>
                                <p:cTn id="34" presetID="49" presetClass="path" presetSubtype="0" accel="50000" decel="50000" fill="hold" grpId="4" nodeType="withEffect">
                                  <p:stCondLst>
                                    <p:cond delay="0"/>
                                  </p:stCondLst>
                                  <p:childTnLst>
                                    <p:animMotion origin="layout" path="M 0.26337 -0.1287 L 0.3934 0.00347 " pathEditMode="relative" rAng="0" ptsTypes="AA">
                                      <p:cBhvr>
                                        <p:cTn id="35" dur="2000" fill="hold"/>
                                        <p:tgtEl>
                                          <p:spTgt spid="42"/>
                                        </p:tgtEl>
                                        <p:attrNameLst>
                                          <p:attrName>ppt_x</p:attrName>
                                          <p:attrName>ppt_y</p:attrName>
                                        </p:attrNameLst>
                                      </p:cBhvr>
                                      <p:rCtr x="6510" y="6713"/>
                                    </p:animMotion>
                                  </p:childTnLst>
                                </p:cTn>
                              </p:par>
                            </p:childTnLst>
                          </p:cTn>
                        </p:par>
                        <p:par>
                          <p:cTn id="36" fill="hold">
                            <p:stCondLst>
                              <p:cond delay="20000"/>
                            </p:stCondLst>
                            <p:childTnLst>
                              <p:par>
                                <p:cTn id="37" presetID="56" presetClass="path" presetSubtype="0" accel="50000" decel="50000" fill="hold" grpId="7" nodeType="afterEffect">
                                  <p:stCondLst>
                                    <p:cond delay="0"/>
                                  </p:stCondLst>
                                  <p:childTnLst>
                                    <p:animMotion origin="layout" path="M 0.39357 0.00348 L 0.8585 -0.35324 " pathEditMode="relative" rAng="0" ptsTypes="AA">
                                      <p:cBhvr>
                                        <p:cTn id="38" dur="2000" fill="hold"/>
                                        <p:tgtEl>
                                          <p:spTgt spid="42"/>
                                        </p:tgtEl>
                                        <p:attrNameLst>
                                          <p:attrName>ppt_x</p:attrName>
                                          <p:attrName>ppt_y</p:attrName>
                                        </p:attrNameLst>
                                      </p:cBhvr>
                                      <p:rCtr x="23247" y="-178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1" grpId="4" animBg="1"/>
      <p:bldP spid="41" grpId="5" animBg="1"/>
      <p:bldP spid="41" grpId="8" animBg="1"/>
      <p:bldP spid="42" grpId="0" animBg="1"/>
      <p:bldP spid="42" grpId="1" animBg="1"/>
      <p:bldP spid="42" grpId="2" animBg="1"/>
      <p:bldP spid="42" grpId="3" animBg="1"/>
      <p:bldP spid="42" grpId="4" animBg="1"/>
      <p:bldP spid="42" grpId="7"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3116" y="1257300"/>
            <a:ext cx="8557768" cy="4242547"/>
          </a:xfrm>
        </p:spPr>
        <p:txBody>
          <a:bodyPr/>
          <a:lstStyle/>
          <a:p>
            <a:pPr marL="0" indent="0">
              <a:buNone/>
            </a:pPr>
            <a:r>
              <a:rPr lang="en-US" sz="3200" dirty="0" smtClean="0"/>
              <a:t>OTPC: Clients get dedicated resources</a:t>
            </a:r>
          </a:p>
          <a:p>
            <a:pPr marL="457200" lvl="1" indent="0">
              <a:buNone/>
            </a:pPr>
            <a:r>
              <a:rPr lang="en-US" sz="2800" i="1" dirty="0" smtClean="0"/>
              <a:t>Preemptive multi-tasking</a:t>
            </a:r>
          </a:p>
          <a:p>
            <a:pPr marL="0" indent="0">
              <a:buNone/>
            </a:pPr>
            <a:endParaRPr lang="en-US" sz="2800" i="1" dirty="0"/>
          </a:p>
          <a:p>
            <a:pPr marL="0" indent="0">
              <a:buNone/>
            </a:pPr>
            <a:r>
              <a:rPr lang="en-US" sz="3200" dirty="0" smtClean="0"/>
              <a:t>EDA</a:t>
            </a:r>
            <a:r>
              <a:rPr lang="en-US" sz="3200" dirty="0"/>
              <a:t>: </a:t>
            </a:r>
            <a:r>
              <a:rPr lang="en-US" sz="3200" dirty="0" smtClean="0"/>
              <a:t>Clients share resources (multiplexing)</a:t>
            </a:r>
            <a:endParaRPr lang="en-US" sz="3200" dirty="0"/>
          </a:p>
          <a:p>
            <a:pPr marL="457200" lvl="1" indent="0">
              <a:buNone/>
            </a:pPr>
            <a:r>
              <a:rPr lang="en-US" sz="2800" i="1" dirty="0" smtClean="0"/>
              <a:t>Cooperative multi-tasking</a:t>
            </a:r>
          </a:p>
          <a:p>
            <a:pPr marL="0" indent="0">
              <a:buNone/>
            </a:pPr>
            <a:endParaRPr lang="en-US" dirty="0"/>
          </a:p>
          <a:p>
            <a:pPr marL="0" indent="0" algn="ctr">
              <a:buNone/>
            </a:pPr>
            <a:r>
              <a:rPr lang="en-US" sz="4400" u="sng" dirty="0" smtClean="0"/>
              <a:t>Tradeoff: efficiency vs. reliability</a:t>
            </a:r>
          </a:p>
        </p:txBody>
      </p:sp>
      <p:sp>
        <p:nvSpPr>
          <p:cNvPr id="3" name="Title 2"/>
          <p:cNvSpPr>
            <a:spLocks noGrp="1"/>
          </p:cNvSpPr>
          <p:nvPr>
            <p:ph type="title"/>
          </p:nvPr>
        </p:nvSpPr>
        <p:spPr/>
        <p:txBody>
          <a:bodyPr/>
          <a:lstStyle/>
          <a:p>
            <a:pPr algn="ctr"/>
            <a:r>
              <a:rPr lang="en-US" dirty="0" smtClean="0"/>
              <a:t>The key difference is </a:t>
            </a:r>
            <a:r>
              <a:rPr lang="en-US" i="1" dirty="0" smtClean="0"/>
              <a:t>multiplexing</a:t>
            </a:r>
            <a:endParaRPr lang="en-US" i="1" dirty="0"/>
          </a:p>
        </p:txBody>
      </p:sp>
    </p:spTree>
    <p:extLst>
      <p:ext uri="{BB962C8B-B14F-4D97-AF65-F5344CB8AC3E}">
        <p14:creationId xmlns:p14="http://schemas.microsoft.com/office/powerpoint/2010/main" val="10245663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41324" y="1707777"/>
            <a:ext cx="8810251" cy="1880621"/>
          </a:xfrm>
        </p:spPr>
        <p:txBody>
          <a:bodyPr/>
          <a:lstStyle/>
          <a:p>
            <a:r>
              <a:rPr lang="en-US" sz="4400" dirty="0" smtClean="0"/>
              <a:t>Why should you care about the </a:t>
            </a:r>
            <a:br>
              <a:rPr lang="en-US" sz="4400" dirty="0" smtClean="0"/>
            </a:br>
            <a:r>
              <a:rPr lang="en-US" sz="4400" dirty="0" smtClean="0"/>
              <a:t>Event-Driven Architecture?</a:t>
            </a:r>
            <a:endParaRPr lang="en-US" sz="4400" dirty="0"/>
          </a:p>
        </p:txBody>
      </p:sp>
    </p:spTree>
    <p:extLst>
      <p:ext uri="{BB962C8B-B14F-4D97-AF65-F5344CB8AC3E}">
        <p14:creationId xmlns:p14="http://schemas.microsoft.com/office/powerpoint/2010/main" val="30290153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3116" y="1257300"/>
            <a:ext cx="8557768" cy="4853060"/>
          </a:xfrm>
        </p:spPr>
        <p:txBody>
          <a:bodyPr/>
          <a:lstStyle/>
          <a:p>
            <a:r>
              <a:rPr lang="en-US" sz="2500" dirty="0" smtClean="0"/>
              <a:t>“</a:t>
            </a:r>
            <a:r>
              <a:rPr lang="en-US" sz="2500" dirty="0"/>
              <a:t>Full stack JavaScript</a:t>
            </a:r>
            <a:r>
              <a:rPr lang="en-US" sz="2500" dirty="0" smtClean="0"/>
              <a:t>” (</a:t>
            </a:r>
            <a:r>
              <a:rPr lang="en-US" sz="2500" dirty="0"/>
              <a:t>Ryan Dahl, </a:t>
            </a:r>
            <a:r>
              <a:rPr lang="en-US" sz="2500" dirty="0" smtClean="0"/>
              <a:t>2009)</a:t>
            </a:r>
          </a:p>
          <a:p>
            <a:pPr marL="0" indent="0">
              <a:buNone/>
            </a:pPr>
            <a:endParaRPr lang="en-US" sz="2500" dirty="0" smtClean="0"/>
          </a:p>
          <a:p>
            <a:r>
              <a:rPr lang="en-US" sz="2500" dirty="0" smtClean="0"/>
              <a:t>3.5M+ developers (April 2016)</a:t>
            </a:r>
          </a:p>
          <a:p>
            <a:r>
              <a:rPr lang="en-US" sz="2500" dirty="0" smtClean="0"/>
              <a:t>450K+ modules (March 2017)</a:t>
            </a:r>
          </a:p>
          <a:p>
            <a:r>
              <a:rPr lang="en-US" sz="2500" dirty="0" smtClean="0"/>
              <a:t>2B+ module downloads/week (March 2017)</a:t>
            </a:r>
          </a:p>
        </p:txBody>
      </p:sp>
      <p:sp>
        <p:nvSpPr>
          <p:cNvPr id="3" name="Title 2"/>
          <p:cNvSpPr>
            <a:spLocks noGrp="1"/>
          </p:cNvSpPr>
          <p:nvPr>
            <p:ph type="title"/>
          </p:nvPr>
        </p:nvSpPr>
        <p:spPr/>
        <p:txBody>
          <a:bodyPr/>
          <a:lstStyle/>
          <a:p>
            <a:r>
              <a:rPr lang="en-US" sz="3000" dirty="0" smtClean="0"/>
              <a:t>Node.js: A Server-Side JavaScript EDA Framework</a:t>
            </a:r>
            <a:endParaRPr lang="en-US" sz="3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42" y="4129349"/>
            <a:ext cx="1894190" cy="757676"/>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32500" t="31312" r="31250" b="30250"/>
          <a:stretch/>
        </p:blipFill>
        <p:spPr>
          <a:xfrm>
            <a:off x="4006426" y="3970451"/>
            <a:ext cx="1181948" cy="1253273"/>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17150" t="10707" r="12641" b="11354"/>
          <a:stretch/>
        </p:blipFill>
        <p:spPr>
          <a:xfrm>
            <a:off x="5628840" y="4999147"/>
            <a:ext cx="1001010" cy="1111213"/>
          </a:xfrm>
          <a:prstGeom prst="rect">
            <a:avLst/>
          </a:prstGeom>
        </p:spPr>
      </p:pic>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l="7334" t="6741" r="5555" b="7925"/>
          <a:stretch/>
        </p:blipFill>
        <p:spPr>
          <a:xfrm>
            <a:off x="7039514" y="4055803"/>
            <a:ext cx="1105122" cy="1082568"/>
          </a:xfrm>
          <a:prstGeom prst="rect">
            <a:avLst/>
          </a:prstGeom>
        </p:spPr>
      </p:pic>
      <p:pic>
        <p:nvPicPr>
          <p:cNvPr id="9" name="Picture 8"/>
          <p:cNvPicPr>
            <a:picLocks noChangeAspect="1"/>
          </p:cNvPicPr>
          <p:nvPr/>
        </p:nvPicPr>
        <p:blipFill rotWithShape="1">
          <a:blip r:embed="rId7">
            <a:extLst>
              <a:ext uri="{28A0092B-C50C-407E-A947-70E740481C1C}">
                <a14:useLocalDpi xmlns:a14="http://schemas.microsoft.com/office/drawing/2010/main" val="0"/>
              </a:ext>
            </a:extLst>
          </a:blip>
          <a:srcRect l="23526" t="4859" r="23038" b="3883"/>
          <a:stretch/>
        </p:blipFill>
        <p:spPr>
          <a:xfrm>
            <a:off x="2806700" y="4965700"/>
            <a:ext cx="876299" cy="1181100"/>
          </a:xfrm>
          <a:prstGeom prst="rect">
            <a:avLst/>
          </a:prstGeom>
        </p:spPr>
      </p:pic>
    </p:spTree>
    <p:extLst>
      <p:ext uri="{BB962C8B-B14F-4D97-AF65-F5344CB8AC3E}">
        <p14:creationId xmlns:p14="http://schemas.microsoft.com/office/powerpoint/2010/main" val="32663243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apsules">
  <a:themeElements>
    <a:clrScheme name="Hokie Slides 2">
      <a:dk1>
        <a:sysClr val="windowText" lastClr="000000"/>
      </a:dk1>
      <a:lt1>
        <a:sysClr val="window" lastClr="FFFFFF"/>
      </a:lt1>
      <a:dk2>
        <a:srgbClr val="44546A"/>
      </a:dk2>
      <a:lt2>
        <a:srgbClr val="E7E6E6"/>
      </a:lt2>
      <a:accent1>
        <a:srgbClr val="FF6600"/>
      </a:accent1>
      <a:accent2>
        <a:srgbClr val="FFD9BF"/>
      </a:accent2>
      <a:accent3>
        <a:srgbClr val="660000"/>
      </a:accent3>
      <a:accent4>
        <a:srgbClr val="DEBFBF"/>
      </a:accent4>
      <a:accent5>
        <a:srgbClr val="FFFFFF"/>
      </a:accent5>
      <a:accent6>
        <a:srgbClr val="FFFFFF"/>
      </a:accent6>
      <a:hlink>
        <a:srgbClr val="FFFFFF"/>
      </a:hlink>
      <a:folHlink>
        <a:srgbClr val="FFFFFF"/>
      </a:folHlink>
    </a:clrScheme>
    <a:fontScheme name="Capsule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342900" marR="0" indent="-342900" algn="l" defTabSz="914400" rtl="0" eaLnBrk="1" fontAlgn="base" latinLnBrk="0" hangingPunct="1">
          <a:lnSpc>
            <a:spcPct val="80000"/>
          </a:lnSpc>
          <a:spcBef>
            <a:spcPct val="20000"/>
          </a:spcBef>
          <a:spcAft>
            <a:spcPct val="0"/>
          </a:spcAft>
          <a:buClr>
            <a:schemeClr val="tx1"/>
          </a:buClr>
          <a:buSzPct val="75000"/>
          <a:buFont typeface="Wingdings" pitchFamily="2" charset="2"/>
          <a:buNone/>
          <a:tabLst/>
          <a:defRPr kumimoji="0" sz="16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noFill/>
        <a:ln w="9525"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anose="020F0502020204030204" pitchFamily="34" charset="0"/>
          </a:defRPr>
        </a:defPPr>
      </a:lstStyle>
    </a:tx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75308</TotalTime>
  <Words>5903</Words>
  <Application>Microsoft Office PowerPoint</Application>
  <PresentationFormat>On-screen Show (4:3)</PresentationFormat>
  <Paragraphs>885</Paragraphs>
  <Slides>43</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굴림</vt:lpstr>
      <vt:lpstr>맑은 고딕</vt:lpstr>
      <vt:lpstr>Arial</vt:lpstr>
      <vt:lpstr>Calibri</vt:lpstr>
      <vt:lpstr>Courier</vt:lpstr>
      <vt:lpstr>Courier New</vt:lpstr>
      <vt:lpstr>Times</vt:lpstr>
      <vt:lpstr>Times New Roman</vt:lpstr>
      <vt:lpstr>Wingdings</vt:lpstr>
      <vt:lpstr>Capsules</vt:lpstr>
      <vt:lpstr>PowerPoint Presentation</vt:lpstr>
      <vt:lpstr>This talk will answer three questions</vt:lpstr>
      <vt:lpstr>Two Main Contributions</vt:lpstr>
      <vt:lpstr>What is the Event-Driven Architecture?</vt:lpstr>
      <vt:lpstr>The One Thread Per Client Architecture (OTPC)</vt:lpstr>
      <vt:lpstr>The Event-Driven Architecture (EDA)</vt:lpstr>
      <vt:lpstr>The key difference is multiplexing</vt:lpstr>
      <vt:lpstr>Why should you care about the  Event-Driven Architecture?</vt:lpstr>
      <vt:lpstr>Node.js: A Server-Side JavaScript EDA Framework</vt:lpstr>
      <vt:lpstr>What can go wrong in the EDA?</vt:lpstr>
      <vt:lpstr>Programming in the EDA is different</vt:lpstr>
      <vt:lpstr>Research Question 1 What are race conditions like in the server-side EDA?</vt:lpstr>
      <vt:lpstr>Example: Atomicity Violation</vt:lpstr>
      <vt:lpstr>Example: Ordering Violation</vt:lpstr>
      <vt:lpstr>Bug study overview</vt:lpstr>
      <vt:lpstr>Research Question 2 How can we more easily identify race conditions in Node.js applications?</vt:lpstr>
      <vt:lpstr>Node.fz scales to the server</vt:lpstr>
      <vt:lpstr>Original Node.js (libuv) architecture</vt:lpstr>
      <vt:lpstr>1: Add a scheduler</vt:lpstr>
      <vt:lpstr>2: Add scheduling hooks</vt:lpstr>
      <vt:lpstr>3: Serialize callbacks</vt:lpstr>
      <vt:lpstr>4: Remove done queue</vt:lpstr>
      <vt:lpstr>5: Fuzz! – node.fz</vt:lpstr>
      <vt:lpstr>Node.fz improves bug reproduction rates</vt:lpstr>
      <vt:lpstr>Stuff I didn’t talk about</vt:lpstr>
      <vt:lpstr>Closing thoughts</vt:lpstr>
      <vt:lpstr>Additional material</vt:lpstr>
      <vt:lpstr>Node.js (and the EDA) is booming</vt:lpstr>
      <vt:lpstr>Bug study in the server-side EDA</vt:lpstr>
      <vt:lpstr>Selected Findings from Bug Study</vt:lpstr>
      <vt:lpstr>“Commutative” Ordering Violations</vt:lpstr>
      <vt:lpstr>Node.js Architecture</vt:lpstr>
      <vt:lpstr>Libuv’s event loop</vt:lpstr>
      <vt:lpstr>Sources of Non-Determinism in Node.js Programs</vt:lpstr>
      <vt:lpstr>Node.fz is a legal, viable replacement for Node.js</vt:lpstr>
      <vt:lpstr>Fuzzing parameters</vt:lpstr>
      <vt:lpstr>Schedule variation induced by fuzzing</vt:lpstr>
      <vt:lpstr>We found two new bugs</vt:lpstr>
      <vt:lpstr>“Guided fuzzing” increases repro. rate</vt:lpstr>
      <vt:lpstr>Node.fz Performance Overhead</vt:lpstr>
      <vt:lpstr>Experimental slides</vt:lpstr>
      <vt:lpstr>The One Thread Per Client Architecture (OTPC)</vt:lpstr>
      <vt:lpstr>Example: Ordering Violation (KUE 483)</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dc:creator>
  <cp:lastModifiedBy>jamie</cp:lastModifiedBy>
  <cp:revision>8575</cp:revision>
  <cp:lastPrinted>2017-03-23T19:36:43Z</cp:lastPrinted>
  <dcterms:created xsi:type="dcterms:W3CDTF">2001-10-15T19:44:22Z</dcterms:created>
  <dcterms:modified xsi:type="dcterms:W3CDTF">2017-04-24T11:26:27Z</dcterms:modified>
</cp:coreProperties>
</file>