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1.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0" r:id="rId15"/>
    <p:sldId id="301" r:id="rId16"/>
    <p:sldId id="302" r:id="rId17"/>
    <p:sldId id="303"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9144000" cy="5715000" type="screen16x10"/>
  <p:notesSz cx="70770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2D200454-40CA-4A62-9FC3-DE9A4176ACB9}">
      <p15:notesGuideLst xmlns:p15="http://schemas.microsoft.com/office/powerpoint/2012/main">
        <p15:guide id="1" orient="horz" pos="2951">
          <p15:clr>
            <a:srgbClr val="A4A3A4"/>
          </p15:clr>
        </p15:guide>
        <p15:guide id="2" pos="2229">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tKVrl44lmNYGOok//VFxkUjCxw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n Ch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549"/>
  </p:normalViewPr>
  <p:slideViewPr>
    <p:cSldViewPr snapToGrid="0">
      <p:cViewPr>
        <p:scale>
          <a:sx n="124" d="100"/>
          <a:sy n="124" d="100"/>
        </p:scale>
        <p:origin x="16" y="-392"/>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1"/>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0-28T05:10:29.952" idx="1">
    <p:pos x="6000" y="0"/>
    <p:text>Maybe these slides are too jarring</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4YDq48"/>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9-10-23T04:20:52.884" idx="2">
    <p:pos x="6000" y="0"/>
    <p:text>Not sure about these slides about pagination... seems to be a little too technical and in-depth...</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4EHgaU"/>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9-10-23T03:34:32.228" idx="3">
    <p:pos x="2031" y="1370"/>
    <p:text>The worst-case response sizes in the following slide do not have the same format, not sure how to explain this. 
e.g. for k = 3, the following slide says O(n x D^3) instead of O((n - 3) x D^3)</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D4EHgOM"/>
      </p:ext>
    </p:extLst>
  </p:cm>
</p:cmLst>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5481635" y="165100"/>
            <a:ext cx="1377275" cy="199425"/>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 name="Google Shape;5;n"/>
          <p:cNvSpPr txBox="1">
            <a:spLocks noGrp="1"/>
          </p:cNvSpPr>
          <p:nvPr>
            <p:ph type="ftr" idx="11"/>
          </p:nvPr>
        </p:nvSpPr>
        <p:spPr>
          <a:xfrm>
            <a:off x="1938338" y="9062102"/>
            <a:ext cx="4389437" cy="182880"/>
          </a:xfrm>
          <a:prstGeom prst="rect">
            <a:avLst/>
          </a:prstGeom>
          <a:noFill/>
          <a:ln>
            <a:noFill/>
          </a:ln>
        </p:spPr>
        <p:txBody>
          <a:bodyPr spcFirstLastPara="1" wrap="square" lIns="0" tIns="0" rIns="0" bIns="0" anchor="b"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0" y="9062102"/>
            <a:ext cx="1938338" cy="182880"/>
          </a:xfrm>
          <a:prstGeom prst="rect">
            <a:avLst/>
          </a:prstGeom>
          <a:noFill/>
          <a:ln>
            <a:noFill/>
          </a:ln>
        </p:spPr>
        <p:txBody>
          <a:bodyPr spcFirstLastPara="1" wrap="square" lIns="0" tIns="0" rIns="0" bIns="0" anchor="b" anchorCtr="0">
            <a:noAutofit/>
          </a:bodyPr>
          <a:lstStyle/>
          <a:p>
            <a:pPr marL="0" marR="0" lvl="1" indent="0" algn="l"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	</a:t>
            </a:r>
            <a:fld id="{00000000-1234-1234-1234-123412341234}" type="slidenum">
              <a:rPr lang="en-US" sz="900" b="0" i="0" u="none" strike="noStrike" cap="none">
                <a:solidFill>
                  <a:schemeClr val="dk1"/>
                </a:solidFill>
                <a:latin typeface="Arial"/>
                <a:ea typeface="Arial"/>
                <a:cs typeface="Arial"/>
                <a:sym typeface="Arial"/>
              </a:rPr>
              <a:t>‹#›</a:t>
            </a:fld>
            <a:r>
              <a:rPr lang="en-US" sz="900" b="0" i="0" u="none" strike="noStrike" cap="none">
                <a:solidFill>
                  <a:schemeClr val="dk1"/>
                </a:solidFill>
                <a:latin typeface="Arial"/>
                <a:ea typeface="Arial"/>
                <a:cs typeface="Arial"/>
                <a:sym typeface="Arial"/>
              </a:rPr>
              <a:t>	IBM SECURITY</a:t>
            </a:r>
            <a:endParaRPr sz="1400" b="0" i="0" u="none" strike="noStrike" cap="none">
              <a:solidFill>
                <a:srgbClr val="000000"/>
              </a:solidFill>
              <a:latin typeface="Arial"/>
              <a:ea typeface="Arial"/>
              <a:cs typeface="Arial"/>
              <a:sym typeface="Arial"/>
            </a:endParaRPr>
          </a:p>
        </p:txBody>
      </p:sp>
      <p:sp>
        <p:nvSpPr>
          <p:cNvPr id="7" name="Google Shape;7;n"/>
          <p:cNvSpPr txBox="1">
            <a:spLocks noGrp="1"/>
          </p:cNvSpPr>
          <p:nvPr>
            <p:ph type="body" idx="1"/>
          </p:nvPr>
        </p:nvSpPr>
        <p:spPr>
          <a:xfrm>
            <a:off x="228599" y="2799116"/>
            <a:ext cx="6627551" cy="626298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0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L="914400" marR="0" lvl="1"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2pPr>
            <a:lvl3pPr marL="1371600" marR="0" lvl="2"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92100" algn="l" rtl="0">
              <a:lnSpc>
                <a:spcPct val="100000"/>
              </a:lnSpc>
              <a:spcBef>
                <a:spcPts val="200"/>
              </a:spcBef>
              <a:spcAft>
                <a:spcPts val="0"/>
              </a:spcAft>
              <a:buClr>
                <a:schemeClr val="dk1"/>
              </a:buClr>
              <a:buSzPts val="1000"/>
              <a:buFont typeface="Arial"/>
              <a:buChar char="–"/>
              <a:defRPr sz="1000" b="0" i="1" u="none" strike="noStrike" cap="none">
                <a:solidFill>
                  <a:schemeClr val="dk1"/>
                </a:solidFill>
                <a:latin typeface="Arial"/>
                <a:ea typeface="Arial"/>
                <a:cs typeface="Arial"/>
                <a:sym typeface="Arial"/>
              </a:defRPr>
            </a:lvl4pPr>
            <a:lvl5pPr marL="2286000" marR="0" lvl="4" indent="-304800" algn="l" rtl="0">
              <a:lnSpc>
                <a:spcPct val="100000"/>
              </a:lnSpc>
              <a:spcBef>
                <a:spcPts val="36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8" name="Google Shape;8;n"/>
          <p:cNvPicPr preferRelativeResize="0"/>
          <p:nvPr/>
        </p:nvPicPr>
        <p:blipFill rotWithShape="1">
          <a:blip r:embed="rId2">
            <a:alphaModFix/>
          </a:blip>
          <a:srcRect/>
          <a:stretch/>
        </p:blipFill>
        <p:spPr>
          <a:xfrm>
            <a:off x="6567487" y="9092615"/>
            <a:ext cx="342900" cy="128805"/>
          </a:xfrm>
          <a:prstGeom prst="rect">
            <a:avLst/>
          </a:prstGeom>
          <a:noFill/>
          <a:ln>
            <a:noFill/>
          </a:ln>
        </p:spPr>
      </p:pic>
      <p:sp>
        <p:nvSpPr>
          <p:cNvPr id="9" name="Google Shape;9;n"/>
          <p:cNvSpPr txBox="1">
            <a:spLocks noGrp="1"/>
          </p:cNvSpPr>
          <p:nvPr>
            <p:ph type="hdr" idx="3"/>
          </p:nvPr>
        </p:nvSpPr>
        <p:spPr>
          <a:xfrm>
            <a:off x="223837" y="165100"/>
            <a:ext cx="5257799" cy="1994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pos="4320">
          <p15:clr>
            <a:srgbClr val="F26B43"/>
          </p15:clr>
        </p15:guide>
        <p15:guide id="2" pos="144">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davisjam/29038c48da5"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ev.to/mikeralphson/a-brief-history-of-web-apis-47k4"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davisjam/29038c48da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to/mikeralphson/a-brief-history-of-web-apis-47k4"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wagger.io/specifica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rends.google.com/trends/explore?date=all&amp;geo=US&amp;q=GraphQL,REST%20API,SOAP%20AP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prisma.io/blog/graphql-server-basics-the-schema-ac5e2950214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 name="Google Shape;99;p1: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1</a:t>
            </a:fld>
            <a:r>
              <a:rPr lang="en-US"/>
              <a:t>	IBM SECURITY</a:t>
            </a:r>
            <a:endParaRPr sz="1400">
              <a:solidFill>
                <a:srgbClr val="000000"/>
              </a:solidFill>
            </a:endParaRPr>
          </a:p>
        </p:txBody>
      </p:sp>
      <p:sp>
        <p:nvSpPr>
          <p:cNvPr id="100" name="Google Shape;100;p1: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f8d416d86_1_287: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f8d416d86_1_287: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None/>
            </a:pPr>
            <a:r>
              <a:rPr lang="en-US"/>
              <a:t>	</a:t>
            </a:r>
            <a:fld id="{00000000-1234-1234-1234-123412341234}" type="slidenum">
              <a:rPr lang="en-US"/>
              <a:t>10</a:t>
            </a:fld>
            <a:r>
              <a:rPr lang="en-US"/>
              <a:t>	IBM SECURITY</a:t>
            </a:r>
            <a:endParaRPr sz="1400">
              <a:solidFill>
                <a:srgbClr val="000000"/>
              </a:solidFill>
            </a:endParaRPr>
          </a:p>
        </p:txBody>
      </p:sp>
      <p:sp>
        <p:nvSpPr>
          <p:cNvPr id="195" name="Google Shape;195;g6f8d416d86_1_287: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However, GraphQL’s expressiveness is both a strength and a weakness</a:t>
            </a:r>
            <a:endParaRPr/>
          </a:p>
          <a:p>
            <a:pPr marL="0" lvl="0" indent="0" algn="l" rtl="0">
              <a:spcBef>
                <a:spcPts val="0"/>
              </a:spcBef>
              <a:spcAft>
                <a:spcPts val="0"/>
              </a:spcAft>
              <a:buNone/>
            </a:pPr>
            <a:endParaRPr/>
          </a:p>
          <a:p>
            <a:pPr marL="0" lvl="0" indent="0" algn="l" rtl="0">
              <a:spcBef>
                <a:spcPts val="0"/>
              </a:spcBef>
              <a:spcAft>
                <a:spcPts val="0"/>
              </a:spcAft>
              <a:buNone/>
            </a:pPr>
            <a:r>
              <a:rPr lang="en-US"/>
              <a:t>A single GraphQL query can be worth thousands of REST API calls. </a:t>
            </a:r>
            <a:endParaRPr/>
          </a:p>
          <a:p>
            <a:pPr marL="0" lvl="0" indent="0" algn="l" rtl="0">
              <a:spcBef>
                <a:spcPts val="0"/>
              </a:spcBef>
              <a:spcAft>
                <a:spcPts val="0"/>
              </a:spcAft>
              <a:buNone/>
            </a:pPr>
            <a:r>
              <a:rPr lang="en-US"/>
              <a:t>With REST APIs, you have a general sense of how many resources an operation will consume. </a:t>
            </a:r>
            <a:endParaRPr/>
          </a:p>
          <a:p>
            <a:pPr marL="0" lvl="0" indent="0" algn="l" rtl="0">
              <a:spcBef>
                <a:spcPts val="0"/>
              </a:spcBef>
              <a:spcAft>
                <a:spcPts val="0"/>
              </a:spcAft>
              <a:buNone/>
            </a:pPr>
            <a:r>
              <a:rPr lang="en-US"/>
              <a:t>But with GraphQL, because it’s this flexible language, it’s a lot harder to tell. </a:t>
            </a:r>
            <a:endParaRPr/>
          </a:p>
          <a:p>
            <a:pPr marL="0" lvl="0" indent="0" algn="l" rtl="0">
              <a:spcBef>
                <a:spcPts val="0"/>
              </a:spcBef>
              <a:spcAft>
                <a:spcPts val="0"/>
              </a:spcAft>
              <a:buNone/>
            </a:pPr>
            <a:endParaRPr/>
          </a:p>
          <a:p>
            <a:pPr marL="0" lvl="0" indent="0" algn="l" rtl="0">
              <a:spcBef>
                <a:spcPts val="0"/>
              </a:spcBef>
              <a:spcAft>
                <a:spcPts val="0"/>
              </a:spcAft>
              <a:buNone/>
            </a:pPr>
            <a:r>
              <a:rPr lang="en-US"/>
              <a:t>Queries resulting in huge responses may be computationally taxing, so practitioners have to face the challenge of throttling such queries</a:t>
            </a:r>
            <a:endParaRPr/>
          </a:p>
          <a:p>
            <a:pPr marL="0" lvl="0" indent="0" algn="l" rtl="0">
              <a:spcBef>
                <a:spcPts val="0"/>
              </a:spcBef>
              <a:spcAft>
                <a:spcPts val="0"/>
              </a:spcAft>
              <a:buNone/>
            </a:pPr>
            <a:endParaRPr/>
          </a:p>
          <a:p>
            <a:pPr marL="0" lvl="0" indent="0" algn="l" rtl="0">
              <a:spcBef>
                <a:spcPts val="0"/>
              </a:spcBef>
              <a:spcAft>
                <a:spcPts val="0"/>
              </a:spcAft>
              <a:buNone/>
            </a:pPr>
            <a:r>
              <a:rPr lang="en-US"/>
              <a:t>In this research project, we wanted to know to what extent is this a problem. </a:t>
            </a:r>
            <a:endParaRPr/>
          </a:p>
          <a:p>
            <a:pPr marL="0" lvl="0" indent="0" algn="l" rtl="0">
              <a:spcBef>
                <a:spcPts val="0"/>
              </a:spcBef>
              <a:spcAft>
                <a:spcPts val="0"/>
              </a:spcAft>
              <a:buNone/>
            </a:pPr>
            <a:endParaRPr/>
          </a:p>
          <a:p>
            <a:pPr marL="0" lvl="0" indent="0" algn="l" rtl="0">
              <a:spcBef>
                <a:spcPts val="0"/>
              </a:spcBef>
              <a:spcAft>
                <a:spcPts val="0"/>
              </a:spcAft>
              <a:buNone/>
            </a:pPr>
            <a:r>
              <a:rPr lang="en-US"/>
              <a:t>---</a:t>
            </a:r>
            <a:endParaRPr/>
          </a:p>
          <a:p>
            <a:pPr marL="0" lvl="0" indent="0" algn="l" rtl="0">
              <a:spcBef>
                <a:spcPts val="0"/>
              </a:spcBef>
              <a:spcAft>
                <a:spcPts val="0"/>
              </a:spcAft>
              <a:buNone/>
            </a:pPr>
            <a:endParaRPr/>
          </a:p>
          <a:p>
            <a:pPr marL="0" lvl="0" indent="0" algn="l" rtl="0">
              <a:spcBef>
                <a:spcPts val="0"/>
              </a:spcBef>
              <a:spcAft>
                <a:spcPts val="0"/>
              </a:spcAft>
              <a:buNone/>
            </a:pPr>
            <a:r>
              <a:rPr lang="en-US"/>
              <a:t>By giving you all that context, hopefully, you can see that GraphQL is a popular emerging technology and hopefully, you can understand why.</a:t>
            </a:r>
            <a:endParaRPr/>
          </a:p>
          <a:p>
            <a:pPr marL="0" lvl="0" indent="0" algn="l" rtl="0">
              <a:spcBef>
                <a:spcPts val="0"/>
              </a:spcBef>
              <a:spcAft>
                <a:spcPts val="0"/>
              </a:spcAft>
              <a:buNone/>
            </a:pPr>
            <a:r>
              <a:rPr lang="en-US"/>
              <a:t>So, what we wanted to do in this research project is to take a look at how people are using GraphQL.</a:t>
            </a:r>
            <a:endParaRPr/>
          </a:p>
          <a:p>
            <a:pPr marL="0" lvl="0" indent="0" algn="l" rtl="0">
              <a:spcBef>
                <a:spcPts val="0"/>
              </a:spcBef>
              <a:spcAft>
                <a:spcPts val="0"/>
              </a:spcAft>
              <a:buNone/>
            </a:pPr>
            <a:endParaRPr/>
          </a:p>
          <a:p>
            <a:pPr marL="0" lvl="0" indent="0" algn="l" rtl="0">
              <a:spcBef>
                <a:spcPts val="0"/>
              </a:spcBef>
              <a:spcAft>
                <a:spcPts val="0"/>
              </a:spcAft>
              <a:buNone/>
            </a:pPr>
            <a:r>
              <a:rPr lang="en-US"/>
              <a:t>Are they making use of all the features that are available to them?</a:t>
            </a:r>
            <a:endParaRPr/>
          </a:p>
          <a:p>
            <a:pPr marL="0" lvl="0" indent="0" algn="l" rtl="0">
              <a:spcBef>
                <a:spcPts val="0"/>
              </a:spcBef>
              <a:spcAft>
                <a:spcPts val="0"/>
              </a:spcAft>
              <a:buNone/>
            </a:pPr>
            <a:r>
              <a:rPr lang="en-US"/>
              <a:t>Are they following naming conventions?</a:t>
            </a:r>
            <a:endParaRPr/>
          </a:p>
          <a:p>
            <a:pPr marL="0" lvl="0" indent="0" algn="l" rtl="0">
              <a:spcBef>
                <a:spcPts val="0"/>
              </a:spcBef>
              <a:spcAft>
                <a:spcPts val="0"/>
              </a:spcAft>
              <a:buNone/>
            </a:pPr>
            <a:endParaRPr/>
          </a:p>
          <a:p>
            <a:pPr marL="0" lvl="0" indent="0" algn="l" rtl="0">
              <a:spcBef>
                <a:spcPts val="0"/>
              </a:spcBef>
              <a:spcAft>
                <a:spcPts val="0"/>
              </a:spcAft>
              <a:buNone/>
            </a:pPr>
            <a:r>
              <a:rPr lang="en-US"/>
              <a:t>Additionally, with all the flexibility that GraphQL provides, are there any potential problems?</a:t>
            </a:r>
            <a:endParaRPr/>
          </a:p>
          <a:p>
            <a:pPr marL="0" lvl="0" indent="0" algn="l" rtl="0">
              <a:spcBef>
                <a:spcPts val="0"/>
              </a:spcBef>
              <a:spcAft>
                <a:spcPts val="0"/>
              </a:spcAft>
              <a:buNone/>
            </a:pPr>
            <a:r>
              <a:rPr lang="en-US"/>
              <a:t>If there are problems, are GraphQL providers mitigating those threat vectors?</a:t>
            </a:r>
            <a:endParaRPr/>
          </a:p>
          <a:p>
            <a:pPr marL="0" lvl="0" indent="0" algn="l" rtl="0">
              <a:spcBef>
                <a:spcPts val="0"/>
              </a:spcBef>
              <a:spcAft>
                <a:spcPts val="0"/>
              </a:spcAft>
              <a:buNone/>
            </a:pPr>
            <a:endParaRPr/>
          </a:p>
          <a:p>
            <a:pPr marL="0" lvl="0" indent="0" algn="l" rtl="0">
              <a:spcBef>
                <a:spcPts val="0"/>
              </a:spcBef>
              <a:spcAft>
                <a:spcPts val="0"/>
              </a:spcAft>
              <a:buNone/>
            </a:pPr>
            <a:r>
              <a:rPr lang="en-US"/>
              <a:t>In this presentation, we will focus on the last two questions. We’ll touch upon the other findings but the main focus is on potential problems that GraphQL APIs may have.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f8d416d86_1_10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f8d416d86_1_102: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11</a:t>
            </a:fld>
            <a:r>
              <a:rPr lang="en-US"/>
              <a:t>	IBM SECURITY</a:t>
            </a:r>
            <a:endParaRPr sz="1400">
              <a:solidFill>
                <a:srgbClr val="000000"/>
              </a:solidFill>
            </a:endParaRPr>
          </a:p>
        </p:txBody>
      </p:sp>
      <p:sp>
        <p:nvSpPr>
          <p:cNvPr id="201" name="Google Shape;201;g6f8d416d86_1_102: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This is what a typical GraphQL architecture looks like </a:t>
            </a:r>
            <a:endParaRPr/>
          </a:p>
          <a:p>
            <a:pPr marL="0" lvl="0" indent="0" algn="l" rtl="0">
              <a:spcBef>
                <a:spcPts val="200"/>
              </a:spcBef>
              <a:spcAft>
                <a:spcPts val="0"/>
              </a:spcAft>
              <a:buNone/>
            </a:pPr>
            <a:endParaRPr/>
          </a:p>
          <a:p>
            <a:pPr marL="0" lvl="0" indent="0" algn="l" rtl="0">
              <a:spcBef>
                <a:spcPts val="200"/>
              </a:spcBef>
              <a:spcAft>
                <a:spcPts val="0"/>
              </a:spcAft>
              <a:buNone/>
            </a:pPr>
            <a:r>
              <a:rPr lang="en-US"/>
              <a:t>A GraphQL API is composed of two main components, the schema and the resolvers.</a:t>
            </a:r>
            <a:endParaRPr/>
          </a:p>
          <a:p>
            <a:pPr marL="0" lvl="0" indent="0" algn="l" rtl="0">
              <a:spcBef>
                <a:spcPts val="200"/>
              </a:spcBef>
              <a:spcAft>
                <a:spcPts val="0"/>
              </a:spcAft>
              <a:buNone/>
            </a:pPr>
            <a:endParaRPr/>
          </a:p>
          <a:p>
            <a:pPr marL="0" lvl="0" indent="0" algn="l" rtl="0">
              <a:spcBef>
                <a:spcPts val="200"/>
              </a:spcBef>
              <a:spcAft>
                <a:spcPts val="0"/>
              </a:spcAft>
              <a:buNone/>
            </a:pPr>
            <a:r>
              <a:rPr lang="en-US"/>
              <a:t>The schema specifies the data that a user can query for. </a:t>
            </a:r>
            <a:endParaRPr/>
          </a:p>
          <a:p>
            <a:pPr marL="0" lvl="0" indent="0" algn="l" rtl="0">
              <a:spcBef>
                <a:spcPts val="200"/>
              </a:spcBef>
              <a:spcAft>
                <a:spcPts val="0"/>
              </a:spcAft>
              <a:buNone/>
            </a:pPr>
            <a:r>
              <a:rPr lang="en-US"/>
              <a:t>This takes place in the form of type definitions.</a:t>
            </a:r>
            <a:endParaRPr/>
          </a:p>
          <a:p>
            <a:pPr marL="0" lvl="0" indent="0" algn="l" rtl="0">
              <a:spcBef>
                <a:spcPts val="200"/>
              </a:spcBef>
              <a:spcAft>
                <a:spcPts val="0"/>
              </a:spcAft>
              <a:buNone/>
            </a:pPr>
            <a:r>
              <a:rPr lang="en-US"/>
              <a:t>The main type definitions you will see in a GraphQL interface are object type definitions, which contains a number of fields. </a:t>
            </a:r>
            <a:endParaRPr/>
          </a:p>
          <a:p>
            <a:pPr marL="0" lvl="0" indent="0" algn="l" rtl="0">
              <a:spcBef>
                <a:spcPts val="200"/>
              </a:spcBef>
              <a:spcAft>
                <a:spcPts val="0"/>
              </a:spcAft>
              <a:buNone/>
            </a:pPr>
            <a:r>
              <a:rPr lang="en-US"/>
              <a:t>Resolvers specify how to retrieve data for each field.</a:t>
            </a:r>
            <a:endParaRPr/>
          </a:p>
          <a:p>
            <a:pPr marL="0" lvl="0" indent="0" algn="l" rtl="0">
              <a:spcBef>
                <a:spcPts val="200"/>
              </a:spcBef>
              <a:spcAft>
                <a:spcPts val="0"/>
              </a:spcAft>
              <a:buNone/>
            </a:pPr>
            <a:endParaRPr/>
          </a:p>
          <a:p>
            <a:pPr marL="0" lvl="0" indent="0" algn="l" rtl="0">
              <a:spcBef>
                <a:spcPts val="200"/>
              </a:spcBef>
              <a:spcAft>
                <a:spcPts val="0"/>
              </a:spcAft>
              <a:buNone/>
            </a:pPr>
            <a:r>
              <a:rPr lang="en-US"/>
              <a:t>Creating a query is simply a matter of composing fields, which the GraphQL API will resolve one field at a time. </a:t>
            </a:r>
            <a:endParaRPr/>
          </a:p>
          <a:p>
            <a:pPr marL="0" lvl="0" indent="0" algn="l" rtl="0">
              <a:spcBef>
                <a:spcPts val="200"/>
              </a:spcBef>
              <a:spcAft>
                <a:spcPts val="0"/>
              </a:spcAft>
              <a:buNone/>
            </a:pPr>
            <a:endParaRPr/>
          </a:p>
          <a:p>
            <a:pPr marL="0" lvl="0" indent="0" algn="l" rtl="0">
              <a:spcBef>
                <a:spcPts val="200"/>
              </a:spcBef>
              <a:spcAft>
                <a:spcPts val="0"/>
              </a:spcAft>
              <a:buNone/>
            </a:pPr>
            <a:r>
              <a:rPr lang="en-US"/>
              <a:t>What we really want to do is to see if we can determine a GraphQL API’s worst-case response size by analyzing it’s schema.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7: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12</a:t>
            </a:fld>
            <a:r>
              <a:rPr lang="en-US"/>
              <a:t>	IBM SECURITY</a:t>
            </a:r>
            <a:endParaRPr sz="1400">
              <a:solidFill>
                <a:srgbClr val="000000"/>
              </a:solidFill>
            </a:endParaRPr>
          </a:p>
        </p:txBody>
      </p:sp>
      <p:sp>
        <p:nvSpPr>
          <p:cNvPr id="226" name="Google Shape;226;p7: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is an example of a schema. </a:t>
            </a:r>
            <a:endParaRPr/>
          </a:p>
          <a:p>
            <a:pPr marL="0" lvl="0" indent="0" algn="l" rtl="0">
              <a:lnSpc>
                <a:spcPct val="100000"/>
              </a:lnSpc>
              <a:spcBef>
                <a:spcPts val="200"/>
              </a:spcBef>
              <a:spcAft>
                <a:spcPts val="0"/>
              </a:spcAft>
              <a:buSzPts val="1400"/>
              <a:buNone/>
            </a:pPr>
            <a:r>
              <a:rPr lang="en-US"/>
              <a:t>This is written in SDL (Schema Description Language) which is a well-described syntax and a part of the official GraphQL Specification</a:t>
            </a:r>
            <a:endParaRPr/>
          </a:p>
          <a:p>
            <a:pPr marL="0" lvl="0" indent="0" algn="l" rtl="0">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schema, we have three object type definitions, one for Query (the entry point to the GraphQL API), one for Company, and one for User.</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can query for a company with a company ID. This field returns a Company object.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a Company object, we can access the address field and the employees field. </a:t>
            </a:r>
            <a:endParaRPr/>
          </a:p>
          <a:p>
            <a:pPr marL="0" lvl="0" indent="0" algn="l" rtl="0">
              <a:lnSpc>
                <a:spcPct val="100000"/>
              </a:lnSpc>
              <a:spcBef>
                <a:spcPts val="200"/>
              </a:spcBef>
              <a:spcAft>
                <a:spcPts val="0"/>
              </a:spcAft>
              <a:buSzPts val="1400"/>
              <a:buNone/>
            </a:pPr>
            <a:r>
              <a:rPr lang="en-US"/>
              <a:t>The address field simply returns a string whereas the employees field returns a list of User objects.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Finally, on a User object, we can access the user’s name and papers.</a:t>
            </a:r>
            <a:endParaRPr/>
          </a:p>
          <a:p>
            <a:pPr marL="0" lvl="0" indent="0" algn="l" rtl="0">
              <a:lnSpc>
                <a:spcPct val="100000"/>
              </a:lnSpc>
              <a:spcBef>
                <a:spcPts val="200"/>
              </a:spcBef>
              <a:spcAft>
                <a:spcPts val="0"/>
              </a:spcAft>
              <a:buSzPts val="1400"/>
              <a:buNone/>
            </a:pPr>
            <a:r>
              <a:rPr lang="en-US"/>
              <a:t>The name is a string and papers is a list of strings.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the right, we can see the interface represented graphically. </a:t>
            </a:r>
            <a:endParaRPr/>
          </a:p>
          <a:p>
            <a:pPr marL="0" lvl="0" indent="0" algn="l" rtl="0">
              <a:lnSpc>
                <a:spcPct val="100000"/>
              </a:lnSpc>
              <a:spcBef>
                <a:spcPts val="200"/>
              </a:spcBef>
              <a:spcAft>
                <a:spcPts val="0"/>
              </a:spcAft>
              <a:buSzPts val="1400"/>
              <a:buNone/>
            </a:pPr>
            <a:r>
              <a:rPr lang="en-US"/>
              <a:t>Blue circles are object types while grey circles are scalar types. </a:t>
            </a:r>
            <a:endParaRPr/>
          </a:p>
          <a:p>
            <a:pPr marL="0" lvl="0" indent="0" algn="l" rtl="0">
              <a:lnSpc>
                <a:spcPct val="100000"/>
              </a:lnSpc>
              <a:spcBef>
                <a:spcPts val="200"/>
              </a:spcBef>
              <a:spcAft>
                <a:spcPts val="0"/>
              </a:spcAft>
              <a:buSzPts val="1400"/>
              <a:buNone/>
            </a:pPr>
            <a:r>
              <a:rPr lang="en-US"/>
              <a:t>The arrows are fields. </a:t>
            </a:r>
            <a:endParaRPr/>
          </a:p>
          <a:p>
            <a:pPr marL="0" lvl="0" indent="0" algn="l" rtl="0">
              <a:lnSpc>
                <a:spcPct val="100000"/>
              </a:lnSpc>
              <a:spcBef>
                <a:spcPts val="200"/>
              </a:spcBef>
              <a:spcAft>
                <a:spcPts val="0"/>
              </a:spcAft>
              <a:buSzPts val="1400"/>
              <a:buNone/>
            </a:pPr>
            <a:r>
              <a:rPr lang="en-US"/>
              <a:t>Skinny arrows are one-to-one relationships while bold ones are one-to-many relationships.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have a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schema is expressed using SDL (Schema Description Language) which is a well-described syntax and a part of the official GraphQL Specification</a:t>
            </a:r>
            <a:endParaRPr/>
          </a:p>
          <a:p>
            <a:pPr marL="0" lvl="0" indent="0" algn="l" rtl="0">
              <a:lnSpc>
                <a:spcPct val="100000"/>
              </a:lnSpc>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the top, we have the schema object, which lists the ways you can interact with the data </a:t>
            </a:r>
            <a:endParaRPr/>
          </a:p>
          <a:p>
            <a:pPr marL="0" lvl="0" indent="0" algn="l" rtl="0">
              <a:lnSpc>
                <a:spcPct val="100000"/>
              </a:lnSpc>
              <a:spcBef>
                <a:spcPts val="200"/>
              </a:spcBef>
              <a:spcAft>
                <a:spcPts val="0"/>
              </a:spcAft>
              <a:buSzPts val="1400"/>
              <a:buNone/>
            </a:pPr>
            <a:r>
              <a:rPr lang="en-US"/>
              <a:t>There are three ways, query, which simply retrieves data, mutation, which can change data, and subscription, which will give live updates to changes in the data</a:t>
            </a:r>
            <a:endParaRPr/>
          </a:p>
          <a:p>
            <a:pPr marL="0" lvl="0" indent="0" algn="l" rtl="0">
              <a:lnSpc>
                <a:spcPct val="100000"/>
              </a:lnSpc>
              <a:spcBef>
                <a:spcPts val="200"/>
              </a:spcBef>
              <a:spcAft>
                <a:spcPts val="0"/>
              </a:spcAft>
              <a:buSzPts val="1400"/>
              <a:buNone/>
            </a:pPr>
            <a:r>
              <a:rPr lang="en-US"/>
              <a:t>This particular schema only employs query and mutation.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Following with have a number of object type definitions and one input object definition.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query for a company by providing an ID</a:t>
            </a:r>
            <a:endParaRPr/>
          </a:p>
          <a:p>
            <a:pPr marL="0" lvl="0" indent="0" algn="l" rtl="0">
              <a:lnSpc>
                <a:spcPct val="100000"/>
              </a:lnSpc>
              <a:spcBef>
                <a:spcPts val="200"/>
              </a:spcBef>
              <a:spcAft>
                <a:spcPts val="0"/>
              </a:spcAft>
              <a:buSzPts val="1400"/>
              <a:buNone/>
            </a:pPr>
            <a:r>
              <a:rPr lang="en-US"/>
              <a:t>This will return a Company object</a:t>
            </a:r>
            <a:endParaRPr/>
          </a:p>
          <a:p>
            <a:pPr marL="0" lvl="0" indent="0" algn="l" rtl="0">
              <a:lnSpc>
                <a:spcPct val="100000"/>
              </a:lnSpc>
              <a:spcBef>
                <a:spcPts val="200"/>
              </a:spcBef>
              <a:spcAft>
                <a:spcPts val="0"/>
              </a:spcAft>
              <a:buSzPts val="1400"/>
              <a:buNone/>
            </a:pPr>
            <a:r>
              <a:rPr lang="en-US"/>
              <a:t>The company has a number of fields, including the id, name, address, and age. </a:t>
            </a:r>
            <a:endParaRPr/>
          </a:p>
          <a:p>
            <a:pPr marL="0" lvl="0" indent="0" algn="l" rtl="0">
              <a:lnSpc>
                <a:spcPct val="100000"/>
              </a:lnSpc>
              <a:spcBef>
                <a:spcPts val="200"/>
              </a:spcBef>
              <a:spcAft>
                <a:spcPts val="0"/>
              </a:spcAft>
              <a:buSzPts val="1400"/>
              <a:buNone/>
            </a:pPr>
            <a:r>
              <a:rPr lang="en-US"/>
              <a:t>There is also offices field, which will give you a list of Office objects, each containing an ID and a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a create an office by providing an Office input object</a:t>
            </a:r>
            <a:endParaRPr/>
          </a:p>
          <a:p>
            <a:pPr marL="0" lvl="0" indent="0" algn="l" rtl="0">
              <a:lnSpc>
                <a:spcPct val="100000"/>
              </a:lnSpc>
              <a:spcBef>
                <a:spcPts val="200"/>
              </a:spcBef>
              <a:spcAft>
                <a:spcPts val="0"/>
              </a:spcAft>
              <a:buSzPts val="1400"/>
              <a:buNone/>
            </a:pPr>
            <a:r>
              <a:rPr lang="en-US"/>
              <a:t>Input objects are most often used for mutations, which allow you to bundle a number of arguments together</a:t>
            </a:r>
            <a:endParaRPr/>
          </a:p>
          <a:p>
            <a:pPr marL="0" lvl="0" indent="0" algn="l" rtl="0">
              <a:lnSpc>
                <a:spcPct val="100000"/>
              </a:lnSpc>
              <a:spcBef>
                <a:spcPts val="200"/>
              </a:spcBef>
              <a:spcAft>
                <a:spcPts val="0"/>
              </a:spcAft>
              <a:buSzPts val="1400"/>
              <a:buNone/>
            </a:pPr>
            <a:r>
              <a:rPr lang="en-US"/>
              <a:t>In this case, the OfficeInput input object type is used to create an Office object type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8: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13</a:t>
            </a:fld>
            <a:r>
              <a:rPr lang="en-US"/>
              <a:t>	IBM SECURITY</a:t>
            </a:r>
            <a:endParaRPr sz="1400">
              <a:solidFill>
                <a:srgbClr val="000000"/>
              </a:solidFill>
            </a:endParaRPr>
          </a:p>
        </p:txBody>
      </p:sp>
      <p:sp>
        <p:nvSpPr>
          <p:cNvPr id="249" name="Google Shape;249;p8: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With the previous schema, we can create queries like the following.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are querying for a company and getting its address and its employees.</a:t>
            </a:r>
            <a:endParaRPr/>
          </a:p>
          <a:p>
            <a:pPr marL="0" lvl="0" indent="0" algn="l" rtl="0">
              <a:lnSpc>
                <a:spcPct val="100000"/>
              </a:lnSpc>
              <a:spcBef>
                <a:spcPts val="200"/>
              </a:spcBef>
              <a:spcAft>
                <a:spcPts val="0"/>
              </a:spcAft>
              <a:buSzPts val="1400"/>
              <a:buNone/>
            </a:pPr>
            <a:r>
              <a:rPr lang="en-US"/>
              <a:t>For each employees, we are querying for their names and their papers.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Remember, employees returns a list of user objects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can see an example query using the previously shown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are querying for a company through a given ID</a:t>
            </a:r>
            <a:endParaRPr/>
          </a:p>
          <a:p>
            <a:pPr marL="0" lvl="0" indent="0" algn="l" rtl="0">
              <a:lnSpc>
                <a:spcPct val="100000"/>
              </a:lnSpc>
              <a:spcBef>
                <a:spcPts val="200"/>
              </a:spcBef>
              <a:spcAft>
                <a:spcPts val="0"/>
              </a:spcAft>
              <a:buSzPts val="1400"/>
              <a:buNone/>
            </a:pPr>
            <a:r>
              <a:rPr lang="en-US"/>
              <a:t>And for that company, we are querying for each of its offices</a:t>
            </a:r>
            <a:endParaRPr/>
          </a:p>
          <a:p>
            <a:pPr marL="0" lvl="0" indent="0" algn="l" rtl="0">
              <a:lnSpc>
                <a:spcPct val="100000"/>
              </a:lnSpc>
              <a:spcBef>
                <a:spcPts val="200"/>
              </a:spcBef>
              <a:spcAft>
                <a:spcPts val="0"/>
              </a:spcAft>
              <a:buSzPts val="1400"/>
              <a:buNone/>
            </a:pPr>
            <a:r>
              <a:rPr lang="en-US"/>
              <a:t>And for each office, we are getting the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Notice how the shape of the response matches the shape of the query.</a:t>
            </a:r>
            <a:endParaRPr/>
          </a:p>
          <a:p>
            <a:pPr marL="0" lvl="0" indent="0" algn="l" rtl="0">
              <a:lnSpc>
                <a:spcPct val="100000"/>
              </a:lnSpc>
              <a:spcBef>
                <a:spcPts val="200"/>
              </a:spcBef>
              <a:spcAft>
                <a:spcPts val="0"/>
              </a:spcAft>
              <a:buSzPts val="1400"/>
              <a:buNone/>
            </a:pPr>
            <a:r>
              <a:rPr lang="en-US"/>
              <a:t>This is one of GraphQL’s biggest advantages.</a:t>
            </a:r>
            <a:endParaRPr/>
          </a:p>
          <a:p>
            <a:pPr marL="0" lvl="0" indent="0" algn="l" rtl="0">
              <a:lnSpc>
                <a:spcPct val="100000"/>
              </a:lnSpc>
              <a:spcBef>
                <a:spcPts val="200"/>
              </a:spcBef>
              <a:spcAft>
                <a:spcPts val="0"/>
              </a:spcAft>
              <a:buSzPts val="1400"/>
              <a:buNone/>
            </a:pPr>
            <a:r>
              <a:rPr lang="en-US"/>
              <a:t>We can limit overfetching and in some cases, also reduce the number of roundabout trips. </a:t>
            </a:r>
            <a:endParaRPr sz="1400"/>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7: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14</a:t>
            </a:fld>
            <a:r>
              <a:rPr lang="en-US"/>
              <a:t>	IBM SECURITY</a:t>
            </a:r>
            <a:endParaRPr sz="1400">
              <a:solidFill>
                <a:srgbClr val="000000"/>
              </a:solidFill>
            </a:endParaRPr>
          </a:p>
        </p:txBody>
      </p:sp>
      <p:sp>
        <p:nvSpPr>
          <p:cNvPr id="226" name="Google Shape;226;p7: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is an example of a schema. </a:t>
            </a:r>
            <a:endParaRPr/>
          </a:p>
          <a:p>
            <a:pPr marL="0" lvl="0" indent="0" algn="l" rtl="0">
              <a:lnSpc>
                <a:spcPct val="100000"/>
              </a:lnSpc>
              <a:spcBef>
                <a:spcPts val="200"/>
              </a:spcBef>
              <a:spcAft>
                <a:spcPts val="0"/>
              </a:spcAft>
              <a:buSzPts val="1400"/>
              <a:buNone/>
            </a:pPr>
            <a:r>
              <a:rPr lang="en-US"/>
              <a:t>This is written in SDL (Schema Description Language) which is a well-described syntax and a part of the official GraphQL Specification</a:t>
            </a:r>
            <a:endParaRPr/>
          </a:p>
          <a:p>
            <a:pPr marL="0" lvl="0" indent="0" algn="l" rtl="0">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schema, we have three object type definitions, one for Query (the entry point to the GraphQL API), one for Company, and one for User.</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can query for a company with a company ID. This field returns a Company object.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a Company object, we can access the address field and the employees field. </a:t>
            </a:r>
            <a:endParaRPr/>
          </a:p>
          <a:p>
            <a:pPr marL="0" lvl="0" indent="0" algn="l" rtl="0">
              <a:lnSpc>
                <a:spcPct val="100000"/>
              </a:lnSpc>
              <a:spcBef>
                <a:spcPts val="200"/>
              </a:spcBef>
              <a:spcAft>
                <a:spcPts val="0"/>
              </a:spcAft>
              <a:buSzPts val="1400"/>
              <a:buNone/>
            </a:pPr>
            <a:r>
              <a:rPr lang="en-US"/>
              <a:t>The address field simply returns a string whereas the employees field returns a list of User objects.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Finally, on a User object, we can access the user’s name and papers.</a:t>
            </a:r>
            <a:endParaRPr/>
          </a:p>
          <a:p>
            <a:pPr marL="0" lvl="0" indent="0" algn="l" rtl="0">
              <a:lnSpc>
                <a:spcPct val="100000"/>
              </a:lnSpc>
              <a:spcBef>
                <a:spcPts val="200"/>
              </a:spcBef>
              <a:spcAft>
                <a:spcPts val="0"/>
              </a:spcAft>
              <a:buSzPts val="1400"/>
              <a:buNone/>
            </a:pPr>
            <a:r>
              <a:rPr lang="en-US"/>
              <a:t>The name is a string and papers is a list of strings.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the right, we can see the interface represented graphically. </a:t>
            </a:r>
            <a:endParaRPr/>
          </a:p>
          <a:p>
            <a:pPr marL="0" lvl="0" indent="0" algn="l" rtl="0">
              <a:lnSpc>
                <a:spcPct val="100000"/>
              </a:lnSpc>
              <a:spcBef>
                <a:spcPts val="200"/>
              </a:spcBef>
              <a:spcAft>
                <a:spcPts val="0"/>
              </a:spcAft>
              <a:buSzPts val="1400"/>
              <a:buNone/>
            </a:pPr>
            <a:r>
              <a:rPr lang="en-US"/>
              <a:t>Blue circles are object types while grey circles are scalar types. </a:t>
            </a:r>
            <a:endParaRPr/>
          </a:p>
          <a:p>
            <a:pPr marL="0" lvl="0" indent="0" algn="l" rtl="0">
              <a:lnSpc>
                <a:spcPct val="100000"/>
              </a:lnSpc>
              <a:spcBef>
                <a:spcPts val="200"/>
              </a:spcBef>
              <a:spcAft>
                <a:spcPts val="0"/>
              </a:spcAft>
              <a:buSzPts val="1400"/>
              <a:buNone/>
            </a:pPr>
            <a:r>
              <a:rPr lang="en-US"/>
              <a:t>The arrows are fields. </a:t>
            </a:r>
            <a:endParaRPr/>
          </a:p>
          <a:p>
            <a:pPr marL="0" lvl="0" indent="0" algn="l" rtl="0">
              <a:lnSpc>
                <a:spcPct val="100000"/>
              </a:lnSpc>
              <a:spcBef>
                <a:spcPts val="200"/>
              </a:spcBef>
              <a:spcAft>
                <a:spcPts val="0"/>
              </a:spcAft>
              <a:buSzPts val="1400"/>
              <a:buNone/>
            </a:pPr>
            <a:r>
              <a:rPr lang="en-US"/>
              <a:t>Skinny arrows are one-to-one relationships while bold ones are one-to-many relationships.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have a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schema is expressed using SDL (Schema Description Language) which is a well-described syntax and a part of the official GraphQL Specification</a:t>
            </a:r>
            <a:endParaRPr/>
          </a:p>
          <a:p>
            <a:pPr marL="0" lvl="0" indent="0" algn="l" rtl="0">
              <a:lnSpc>
                <a:spcPct val="100000"/>
              </a:lnSpc>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the top, we have the schema object, which lists the ways you can interact with the data </a:t>
            </a:r>
            <a:endParaRPr/>
          </a:p>
          <a:p>
            <a:pPr marL="0" lvl="0" indent="0" algn="l" rtl="0">
              <a:lnSpc>
                <a:spcPct val="100000"/>
              </a:lnSpc>
              <a:spcBef>
                <a:spcPts val="200"/>
              </a:spcBef>
              <a:spcAft>
                <a:spcPts val="0"/>
              </a:spcAft>
              <a:buSzPts val="1400"/>
              <a:buNone/>
            </a:pPr>
            <a:r>
              <a:rPr lang="en-US"/>
              <a:t>There are three ways, query, which simply retrieves data, mutation, which can change data, and subscription, which will give live updates to changes in the data</a:t>
            </a:r>
            <a:endParaRPr/>
          </a:p>
          <a:p>
            <a:pPr marL="0" lvl="0" indent="0" algn="l" rtl="0">
              <a:lnSpc>
                <a:spcPct val="100000"/>
              </a:lnSpc>
              <a:spcBef>
                <a:spcPts val="200"/>
              </a:spcBef>
              <a:spcAft>
                <a:spcPts val="0"/>
              </a:spcAft>
              <a:buSzPts val="1400"/>
              <a:buNone/>
            </a:pPr>
            <a:r>
              <a:rPr lang="en-US"/>
              <a:t>This particular schema only employs query and mutation.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Following with have a number of object type definitions and one input object definition.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query for a company by providing an ID</a:t>
            </a:r>
            <a:endParaRPr/>
          </a:p>
          <a:p>
            <a:pPr marL="0" lvl="0" indent="0" algn="l" rtl="0">
              <a:lnSpc>
                <a:spcPct val="100000"/>
              </a:lnSpc>
              <a:spcBef>
                <a:spcPts val="200"/>
              </a:spcBef>
              <a:spcAft>
                <a:spcPts val="0"/>
              </a:spcAft>
              <a:buSzPts val="1400"/>
              <a:buNone/>
            </a:pPr>
            <a:r>
              <a:rPr lang="en-US"/>
              <a:t>This will return a Company object</a:t>
            </a:r>
            <a:endParaRPr/>
          </a:p>
          <a:p>
            <a:pPr marL="0" lvl="0" indent="0" algn="l" rtl="0">
              <a:lnSpc>
                <a:spcPct val="100000"/>
              </a:lnSpc>
              <a:spcBef>
                <a:spcPts val="200"/>
              </a:spcBef>
              <a:spcAft>
                <a:spcPts val="0"/>
              </a:spcAft>
              <a:buSzPts val="1400"/>
              <a:buNone/>
            </a:pPr>
            <a:r>
              <a:rPr lang="en-US"/>
              <a:t>The company has a number of fields, including the id, name, address, and age. </a:t>
            </a:r>
            <a:endParaRPr/>
          </a:p>
          <a:p>
            <a:pPr marL="0" lvl="0" indent="0" algn="l" rtl="0">
              <a:lnSpc>
                <a:spcPct val="100000"/>
              </a:lnSpc>
              <a:spcBef>
                <a:spcPts val="200"/>
              </a:spcBef>
              <a:spcAft>
                <a:spcPts val="0"/>
              </a:spcAft>
              <a:buSzPts val="1400"/>
              <a:buNone/>
            </a:pPr>
            <a:r>
              <a:rPr lang="en-US"/>
              <a:t>There is also offices field, which will give you a list of Office objects, each containing an ID and a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a create an office by providing an Office input object</a:t>
            </a:r>
            <a:endParaRPr/>
          </a:p>
          <a:p>
            <a:pPr marL="0" lvl="0" indent="0" algn="l" rtl="0">
              <a:lnSpc>
                <a:spcPct val="100000"/>
              </a:lnSpc>
              <a:spcBef>
                <a:spcPts val="200"/>
              </a:spcBef>
              <a:spcAft>
                <a:spcPts val="0"/>
              </a:spcAft>
              <a:buSzPts val="1400"/>
              <a:buNone/>
            </a:pPr>
            <a:r>
              <a:rPr lang="en-US"/>
              <a:t>Input objects are most often used for mutations, which allow you to bundle a number of arguments together</a:t>
            </a:r>
            <a:endParaRPr/>
          </a:p>
          <a:p>
            <a:pPr marL="0" lvl="0" indent="0" algn="l" rtl="0">
              <a:lnSpc>
                <a:spcPct val="100000"/>
              </a:lnSpc>
              <a:spcBef>
                <a:spcPts val="200"/>
              </a:spcBef>
              <a:spcAft>
                <a:spcPts val="0"/>
              </a:spcAft>
              <a:buSzPts val="1400"/>
              <a:buNone/>
            </a:pPr>
            <a:r>
              <a:rPr lang="en-US"/>
              <a:t>In this case, the OfficeInput input object type is used to create an Office object type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extLst>
      <p:ext uri="{BB962C8B-B14F-4D97-AF65-F5344CB8AC3E}">
        <p14:creationId xmlns:p14="http://schemas.microsoft.com/office/powerpoint/2010/main" val="3126067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7: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15</a:t>
            </a:fld>
            <a:r>
              <a:rPr lang="en-US"/>
              <a:t>	IBM SECURITY</a:t>
            </a:r>
            <a:endParaRPr sz="1400">
              <a:solidFill>
                <a:srgbClr val="000000"/>
              </a:solidFill>
            </a:endParaRPr>
          </a:p>
        </p:txBody>
      </p:sp>
      <p:sp>
        <p:nvSpPr>
          <p:cNvPr id="226" name="Google Shape;226;p7: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is an example of a schema. </a:t>
            </a:r>
            <a:endParaRPr/>
          </a:p>
          <a:p>
            <a:pPr marL="0" lvl="0" indent="0" algn="l" rtl="0">
              <a:lnSpc>
                <a:spcPct val="100000"/>
              </a:lnSpc>
              <a:spcBef>
                <a:spcPts val="200"/>
              </a:spcBef>
              <a:spcAft>
                <a:spcPts val="0"/>
              </a:spcAft>
              <a:buSzPts val="1400"/>
              <a:buNone/>
            </a:pPr>
            <a:r>
              <a:rPr lang="en-US"/>
              <a:t>This is written in SDL (Schema Description Language) which is a well-described syntax and a part of the official GraphQL Specification</a:t>
            </a:r>
            <a:endParaRPr/>
          </a:p>
          <a:p>
            <a:pPr marL="0" lvl="0" indent="0" algn="l" rtl="0">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schema, we have three object type definitions, one for Query (the entry point to the GraphQL API), one for Company, and one for User.</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can query for a company with a company ID. This field returns a Company object.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a Company object, we can access the address field and the employees field. </a:t>
            </a:r>
            <a:endParaRPr/>
          </a:p>
          <a:p>
            <a:pPr marL="0" lvl="0" indent="0" algn="l" rtl="0">
              <a:lnSpc>
                <a:spcPct val="100000"/>
              </a:lnSpc>
              <a:spcBef>
                <a:spcPts val="200"/>
              </a:spcBef>
              <a:spcAft>
                <a:spcPts val="0"/>
              </a:spcAft>
              <a:buSzPts val="1400"/>
              <a:buNone/>
            </a:pPr>
            <a:r>
              <a:rPr lang="en-US"/>
              <a:t>The address field simply returns a string whereas the employees field returns a list of User objects.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Finally, on a User object, we can access the user’s name and papers.</a:t>
            </a:r>
            <a:endParaRPr/>
          </a:p>
          <a:p>
            <a:pPr marL="0" lvl="0" indent="0" algn="l" rtl="0">
              <a:lnSpc>
                <a:spcPct val="100000"/>
              </a:lnSpc>
              <a:spcBef>
                <a:spcPts val="200"/>
              </a:spcBef>
              <a:spcAft>
                <a:spcPts val="0"/>
              </a:spcAft>
              <a:buSzPts val="1400"/>
              <a:buNone/>
            </a:pPr>
            <a:r>
              <a:rPr lang="en-US"/>
              <a:t>The name is a string and papers is a list of strings.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the right, we can see the interface represented graphically. </a:t>
            </a:r>
            <a:endParaRPr/>
          </a:p>
          <a:p>
            <a:pPr marL="0" lvl="0" indent="0" algn="l" rtl="0">
              <a:lnSpc>
                <a:spcPct val="100000"/>
              </a:lnSpc>
              <a:spcBef>
                <a:spcPts val="200"/>
              </a:spcBef>
              <a:spcAft>
                <a:spcPts val="0"/>
              </a:spcAft>
              <a:buSzPts val="1400"/>
              <a:buNone/>
            </a:pPr>
            <a:r>
              <a:rPr lang="en-US"/>
              <a:t>Blue circles are object types while grey circles are scalar types. </a:t>
            </a:r>
            <a:endParaRPr/>
          </a:p>
          <a:p>
            <a:pPr marL="0" lvl="0" indent="0" algn="l" rtl="0">
              <a:lnSpc>
                <a:spcPct val="100000"/>
              </a:lnSpc>
              <a:spcBef>
                <a:spcPts val="200"/>
              </a:spcBef>
              <a:spcAft>
                <a:spcPts val="0"/>
              </a:spcAft>
              <a:buSzPts val="1400"/>
              <a:buNone/>
            </a:pPr>
            <a:r>
              <a:rPr lang="en-US"/>
              <a:t>The arrows are fields. </a:t>
            </a:r>
            <a:endParaRPr/>
          </a:p>
          <a:p>
            <a:pPr marL="0" lvl="0" indent="0" algn="l" rtl="0">
              <a:lnSpc>
                <a:spcPct val="100000"/>
              </a:lnSpc>
              <a:spcBef>
                <a:spcPts val="200"/>
              </a:spcBef>
              <a:spcAft>
                <a:spcPts val="0"/>
              </a:spcAft>
              <a:buSzPts val="1400"/>
              <a:buNone/>
            </a:pPr>
            <a:r>
              <a:rPr lang="en-US"/>
              <a:t>Skinny arrows are one-to-one relationships while bold ones are one-to-many relationships.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have a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schema is expressed using SDL (Schema Description Language) which is a well-described syntax and a part of the official GraphQL Specification</a:t>
            </a:r>
            <a:endParaRPr/>
          </a:p>
          <a:p>
            <a:pPr marL="0" lvl="0" indent="0" algn="l" rtl="0">
              <a:lnSpc>
                <a:spcPct val="100000"/>
              </a:lnSpc>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the top, we have the schema object, which lists the ways you can interact with the data </a:t>
            </a:r>
            <a:endParaRPr/>
          </a:p>
          <a:p>
            <a:pPr marL="0" lvl="0" indent="0" algn="l" rtl="0">
              <a:lnSpc>
                <a:spcPct val="100000"/>
              </a:lnSpc>
              <a:spcBef>
                <a:spcPts val="200"/>
              </a:spcBef>
              <a:spcAft>
                <a:spcPts val="0"/>
              </a:spcAft>
              <a:buSzPts val="1400"/>
              <a:buNone/>
            </a:pPr>
            <a:r>
              <a:rPr lang="en-US"/>
              <a:t>There are three ways, query, which simply retrieves data, mutation, which can change data, and subscription, which will give live updates to changes in the data</a:t>
            </a:r>
            <a:endParaRPr/>
          </a:p>
          <a:p>
            <a:pPr marL="0" lvl="0" indent="0" algn="l" rtl="0">
              <a:lnSpc>
                <a:spcPct val="100000"/>
              </a:lnSpc>
              <a:spcBef>
                <a:spcPts val="200"/>
              </a:spcBef>
              <a:spcAft>
                <a:spcPts val="0"/>
              </a:spcAft>
              <a:buSzPts val="1400"/>
              <a:buNone/>
            </a:pPr>
            <a:r>
              <a:rPr lang="en-US"/>
              <a:t>This particular schema only employs query and mutation.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Following with have a number of object type definitions and one input object definition.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query for a company by providing an ID</a:t>
            </a:r>
            <a:endParaRPr/>
          </a:p>
          <a:p>
            <a:pPr marL="0" lvl="0" indent="0" algn="l" rtl="0">
              <a:lnSpc>
                <a:spcPct val="100000"/>
              </a:lnSpc>
              <a:spcBef>
                <a:spcPts val="200"/>
              </a:spcBef>
              <a:spcAft>
                <a:spcPts val="0"/>
              </a:spcAft>
              <a:buSzPts val="1400"/>
              <a:buNone/>
            </a:pPr>
            <a:r>
              <a:rPr lang="en-US"/>
              <a:t>This will return a Company object</a:t>
            </a:r>
            <a:endParaRPr/>
          </a:p>
          <a:p>
            <a:pPr marL="0" lvl="0" indent="0" algn="l" rtl="0">
              <a:lnSpc>
                <a:spcPct val="100000"/>
              </a:lnSpc>
              <a:spcBef>
                <a:spcPts val="200"/>
              </a:spcBef>
              <a:spcAft>
                <a:spcPts val="0"/>
              </a:spcAft>
              <a:buSzPts val="1400"/>
              <a:buNone/>
            </a:pPr>
            <a:r>
              <a:rPr lang="en-US"/>
              <a:t>The company has a number of fields, including the id, name, address, and age. </a:t>
            </a:r>
            <a:endParaRPr/>
          </a:p>
          <a:p>
            <a:pPr marL="0" lvl="0" indent="0" algn="l" rtl="0">
              <a:lnSpc>
                <a:spcPct val="100000"/>
              </a:lnSpc>
              <a:spcBef>
                <a:spcPts val="200"/>
              </a:spcBef>
              <a:spcAft>
                <a:spcPts val="0"/>
              </a:spcAft>
              <a:buSzPts val="1400"/>
              <a:buNone/>
            </a:pPr>
            <a:r>
              <a:rPr lang="en-US"/>
              <a:t>There is also offices field, which will give you a list of Office objects, each containing an ID and a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a create an office by providing an Office input object</a:t>
            </a:r>
            <a:endParaRPr/>
          </a:p>
          <a:p>
            <a:pPr marL="0" lvl="0" indent="0" algn="l" rtl="0">
              <a:lnSpc>
                <a:spcPct val="100000"/>
              </a:lnSpc>
              <a:spcBef>
                <a:spcPts val="200"/>
              </a:spcBef>
              <a:spcAft>
                <a:spcPts val="0"/>
              </a:spcAft>
              <a:buSzPts val="1400"/>
              <a:buNone/>
            </a:pPr>
            <a:r>
              <a:rPr lang="en-US"/>
              <a:t>Input objects are most often used for mutations, which allow you to bundle a number of arguments together</a:t>
            </a:r>
            <a:endParaRPr/>
          </a:p>
          <a:p>
            <a:pPr marL="0" lvl="0" indent="0" algn="l" rtl="0">
              <a:lnSpc>
                <a:spcPct val="100000"/>
              </a:lnSpc>
              <a:spcBef>
                <a:spcPts val="200"/>
              </a:spcBef>
              <a:spcAft>
                <a:spcPts val="0"/>
              </a:spcAft>
              <a:buSzPts val="1400"/>
              <a:buNone/>
            </a:pPr>
            <a:r>
              <a:rPr lang="en-US"/>
              <a:t>In this case, the OfficeInput input object type is used to create an Office object type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extLst>
      <p:ext uri="{BB962C8B-B14F-4D97-AF65-F5344CB8AC3E}">
        <p14:creationId xmlns:p14="http://schemas.microsoft.com/office/powerpoint/2010/main" val="1552194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7: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16</a:t>
            </a:fld>
            <a:r>
              <a:rPr lang="en-US"/>
              <a:t>	IBM SECURITY</a:t>
            </a:r>
            <a:endParaRPr sz="1400">
              <a:solidFill>
                <a:srgbClr val="000000"/>
              </a:solidFill>
            </a:endParaRPr>
          </a:p>
        </p:txBody>
      </p:sp>
      <p:sp>
        <p:nvSpPr>
          <p:cNvPr id="226" name="Google Shape;226;p7: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is an example of a schema. </a:t>
            </a:r>
            <a:endParaRPr/>
          </a:p>
          <a:p>
            <a:pPr marL="0" lvl="0" indent="0" algn="l" rtl="0">
              <a:lnSpc>
                <a:spcPct val="100000"/>
              </a:lnSpc>
              <a:spcBef>
                <a:spcPts val="200"/>
              </a:spcBef>
              <a:spcAft>
                <a:spcPts val="0"/>
              </a:spcAft>
              <a:buSzPts val="1400"/>
              <a:buNone/>
            </a:pPr>
            <a:r>
              <a:rPr lang="en-US"/>
              <a:t>This is written in SDL (Schema Description Language) which is a well-described syntax and a part of the official GraphQL Specification</a:t>
            </a:r>
            <a:endParaRPr/>
          </a:p>
          <a:p>
            <a:pPr marL="0" lvl="0" indent="0" algn="l" rtl="0">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schema, we have three object type definitions, one for Query (the entry point to the GraphQL API), one for Company, and one for User.</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can query for a company with a company ID. This field returns a Company object.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a Company object, we can access the address field and the employees field. </a:t>
            </a:r>
            <a:endParaRPr/>
          </a:p>
          <a:p>
            <a:pPr marL="0" lvl="0" indent="0" algn="l" rtl="0">
              <a:lnSpc>
                <a:spcPct val="100000"/>
              </a:lnSpc>
              <a:spcBef>
                <a:spcPts val="200"/>
              </a:spcBef>
              <a:spcAft>
                <a:spcPts val="0"/>
              </a:spcAft>
              <a:buSzPts val="1400"/>
              <a:buNone/>
            </a:pPr>
            <a:r>
              <a:rPr lang="en-US"/>
              <a:t>The address field simply returns a string whereas the employees field returns a list of User objects.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Finally, on a User object, we can access the user’s name and papers.</a:t>
            </a:r>
            <a:endParaRPr/>
          </a:p>
          <a:p>
            <a:pPr marL="0" lvl="0" indent="0" algn="l" rtl="0">
              <a:lnSpc>
                <a:spcPct val="100000"/>
              </a:lnSpc>
              <a:spcBef>
                <a:spcPts val="200"/>
              </a:spcBef>
              <a:spcAft>
                <a:spcPts val="0"/>
              </a:spcAft>
              <a:buSzPts val="1400"/>
              <a:buNone/>
            </a:pPr>
            <a:r>
              <a:rPr lang="en-US"/>
              <a:t>The name is a string and papers is a list of strings.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the right, we can see the interface represented graphically. </a:t>
            </a:r>
            <a:endParaRPr/>
          </a:p>
          <a:p>
            <a:pPr marL="0" lvl="0" indent="0" algn="l" rtl="0">
              <a:lnSpc>
                <a:spcPct val="100000"/>
              </a:lnSpc>
              <a:spcBef>
                <a:spcPts val="200"/>
              </a:spcBef>
              <a:spcAft>
                <a:spcPts val="0"/>
              </a:spcAft>
              <a:buSzPts val="1400"/>
              <a:buNone/>
            </a:pPr>
            <a:r>
              <a:rPr lang="en-US"/>
              <a:t>Blue circles are object types while grey circles are scalar types. </a:t>
            </a:r>
            <a:endParaRPr/>
          </a:p>
          <a:p>
            <a:pPr marL="0" lvl="0" indent="0" algn="l" rtl="0">
              <a:lnSpc>
                <a:spcPct val="100000"/>
              </a:lnSpc>
              <a:spcBef>
                <a:spcPts val="200"/>
              </a:spcBef>
              <a:spcAft>
                <a:spcPts val="0"/>
              </a:spcAft>
              <a:buSzPts val="1400"/>
              <a:buNone/>
            </a:pPr>
            <a:r>
              <a:rPr lang="en-US"/>
              <a:t>The arrows are fields. </a:t>
            </a:r>
            <a:endParaRPr/>
          </a:p>
          <a:p>
            <a:pPr marL="0" lvl="0" indent="0" algn="l" rtl="0">
              <a:lnSpc>
                <a:spcPct val="100000"/>
              </a:lnSpc>
              <a:spcBef>
                <a:spcPts val="200"/>
              </a:spcBef>
              <a:spcAft>
                <a:spcPts val="0"/>
              </a:spcAft>
              <a:buSzPts val="1400"/>
              <a:buNone/>
            </a:pPr>
            <a:r>
              <a:rPr lang="en-US"/>
              <a:t>Skinny arrows are one-to-one relationships while bold ones are one-to-many relationships.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have a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schema is expressed using SDL (Schema Description Language) which is a well-described syntax and a part of the official GraphQL Specification</a:t>
            </a:r>
            <a:endParaRPr/>
          </a:p>
          <a:p>
            <a:pPr marL="0" lvl="0" indent="0" algn="l" rtl="0">
              <a:lnSpc>
                <a:spcPct val="100000"/>
              </a:lnSpc>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the top, we have the schema object, which lists the ways you can interact with the data </a:t>
            </a:r>
            <a:endParaRPr/>
          </a:p>
          <a:p>
            <a:pPr marL="0" lvl="0" indent="0" algn="l" rtl="0">
              <a:lnSpc>
                <a:spcPct val="100000"/>
              </a:lnSpc>
              <a:spcBef>
                <a:spcPts val="200"/>
              </a:spcBef>
              <a:spcAft>
                <a:spcPts val="0"/>
              </a:spcAft>
              <a:buSzPts val="1400"/>
              <a:buNone/>
            </a:pPr>
            <a:r>
              <a:rPr lang="en-US"/>
              <a:t>There are three ways, query, which simply retrieves data, mutation, which can change data, and subscription, which will give live updates to changes in the data</a:t>
            </a:r>
            <a:endParaRPr/>
          </a:p>
          <a:p>
            <a:pPr marL="0" lvl="0" indent="0" algn="l" rtl="0">
              <a:lnSpc>
                <a:spcPct val="100000"/>
              </a:lnSpc>
              <a:spcBef>
                <a:spcPts val="200"/>
              </a:spcBef>
              <a:spcAft>
                <a:spcPts val="0"/>
              </a:spcAft>
              <a:buSzPts val="1400"/>
              <a:buNone/>
            </a:pPr>
            <a:r>
              <a:rPr lang="en-US"/>
              <a:t>This particular schema only employs query and mutation.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Following with have a number of object type definitions and one input object definition.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query for a company by providing an ID</a:t>
            </a:r>
            <a:endParaRPr/>
          </a:p>
          <a:p>
            <a:pPr marL="0" lvl="0" indent="0" algn="l" rtl="0">
              <a:lnSpc>
                <a:spcPct val="100000"/>
              </a:lnSpc>
              <a:spcBef>
                <a:spcPts val="200"/>
              </a:spcBef>
              <a:spcAft>
                <a:spcPts val="0"/>
              </a:spcAft>
              <a:buSzPts val="1400"/>
              <a:buNone/>
            </a:pPr>
            <a:r>
              <a:rPr lang="en-US"/>
              <a:t>This will return a Company object</a:t>
            </a:r>
            <a:endParaRPr/>
          </a:p>
          <a:p>
            <a:pPr marL="0" lvl="0" indent="0" algn="l" rtl="0">
              <a:lnSpc>
                <a:spcPct val="100000"/>
              </a:lnSpc>
              <a:spcBef>
                <a:spcPts val="200"/>
              </a:spcBef>
              <a:spcAft>
                <a:spcPts val="0"/>
              </a:spcAft>
              <a:buSzPts val="1400"/>
              <a:buNone/>
            </a:pPr>
            <a:r>
              <a:rPr lang="en-US"/>
              <a:t>The company has a number of fields, including the id, name, address, and age. </a:t>
            </a:r>
            <a:endParaRPr/>
          </a:p>
          <a:p>
            <a:pPr marL="0" lvl="0" indent="0" algn="l" rtl="0">
              <a:lnSpc>
                <a:spcPct val="100000"/>
              </a:lnSpc>
              <a:spcBef>
                <a:spcPts val="200"/>
              </a:spcBef>
              <a:spcAft>
                <a:spcPts val="0"/>
              </a:spcAft>
              <a:buSzPts val="1400"/>
              <a:buNone/>
            </a:pPr>
            <a:r>
              <a:rPr lang="en-US"/>
              <a:t>There is also offices field, which will give you a list of Office objects, each containing an ID and a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a create an office by providing an Office input object</a:t>
            </a:r>
            <a:endParaRPr/>
          </a:p>
          <a:p>
            <a:pPr marL="0" lvl="0" indent="0" algn="l" rtl="0">
              <a:lnSpc>
                <a:spcPct val="100000"/>
              </a:lnSpc>
              <a:spcBef>
                <a:spcPts val="200"/>
              </a:spcBef>
              <a:spcAft>
                <a:spcPts val="0"/>
              </a:spcAft>
              <a:buSzPts val="1400"/>
              <a:buNone/>
            </a:pPr>
            <a:r>
              <a:rPr lang="en-US"/>
              <a:t>Input objects are most often used for mutations, which allow you to bundle a number of arguments together</a:t>
            </a:r>
            <a:endParaRPr/>
          </a:p>
          <a:p>
            <a:pPr marL="0" lvl="0" indent="0" algn="l" rtl="0">
              <a:lnSpc>
                <a:spcPct val="100000"/>
              </a:lnSpc>
              <a:spcBef>
                <a:spcPts val="200"/>
              </a:spcBef>
              <a:spcAft>
                <a:spcPts val="0"/>
              </a:spcAft>
              <a:buSzPts val="1400"/>
              <a:buNone/>
            </a:pPr>
            <a:r>
              <a:rPr lang="en-US"/>
              <a:t>In this case, the OfficeInput input object type is used to create an Office object type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extLst>
      <p:ext uri="{BB962C8B-B14F-4D97-AF65-F5344CB8AC3E}">
        <p14:creationId xmlns:p14="http://schemas.microsoft.com/office/powerpoint/2010/main" val="256519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7: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17</a:t>
            </a:fld>
            <a:r>
              <a:rPr lang="en-US"/>
              <a:t>	IBM SECURITY</a:t>
            </a:r>
            <a:endParaRPr sz="1400">
              <a:solidFill>
                <a:srgbClr val="000000"/>
              </a:solidFill>
            </a:endParaRPr>
          </a:p>
        </p:txBody>
      </p:sp>
      <p:sp>
        <p:nvSpPr>
          <p:cNvPr id="226" name="Google Shape;226;p7: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is an example of a schema. </a:t>
            </a:r>
            <a:endParaRPr/>
          </a:p>
          <a:p>
            <a:pPr marL="0" lvl="0" indent="0" algn="l" rtl="0">
              <a:lnSpc>
                <a:spcPct val="100000"/>
              </a:lnSpc>
              <a:spcBef>
                <a:spcPts val="200"/>
              </a:spcBef>
              <a:spcAft>
                <a:spcPts val="0"/>
              </a:spcAft>
              <a:buSzPts val="1400"/>
              <a:buNone/>
            </a:pPr>
            <a:r>
              <a:rPr lang="en-US"/>
              <a:t>This is written in SDL (Schema Description Language) which is a well-described syntax and a part of the official GraphQL Specification</a:t>
            </a:r>
            <a:endParaRPr/>
          </a:p>
          <a:p>
            <a:pPr marL="0" lvl="0" indent="0" algn="l" rtl="0">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schema, we have three object type definitions, one for Query (the entry point to the GraphQL API), one for Company, and one for User.</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can query for a company with a company ID. This field returns a Company object.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a Company object, we can access the address field and the employees field. </a:t>
            </a:r>
            <a:endParaRPr/>
          </a:p>
          <a:p>
            <a:pPr marL="0" lvl="0" indent="0" algn="l" rtl="0">
              <a:lnSpc>
                <a:spcPct val="100000"/>
              </a:lnSpc>
              <a:spcBef>
                <a:spcPts val="200"/>
              </a:spcBef>
              <a:spcAft>
                <a:spcPts val="0"/>
              </a:spcAft>
              <a:buSzPts val="1400"/>
              <a:buNone/>
            </a:pPr>
            <a:r>
              <a:rPr lang="en-US"/>
              <a:t>The address field simply returns a string whereas the employees field returns a list of User objects.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Finally, on a User object, we can access the user’s name and papers.</a:t>
            </a:r>
            <a:endParaRPr/>
          </a:p>
          <a:p>
            <a:pPr marL="0" lvl="0" indent="0" algn="l" rtl="0">
              <a:lnSpc>
                <a:spcPct val="100000"/>
              </a:lnSpc>
              <a:spcBef>
                <a:spcPts val="200"/>
              </a:spcBef>
              <a:spcAft>
                <a:spcPts val="0"/>
              </a:spcAft>
              <a:buSzPts val="1400"/>
              <a:buNone/>
            </a:pPr>
            <a:r>
              <a:rPr lang="en-US"/>
              <a:t>The name is a string and papers is a list of strings.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the right, we can see the interface represented graphically. </a:t>
            </a:r>
            <a:endParaRPr/>
          </a:p>
          <a:p>
            <a:pPr marL="0" lvl="0" indent="0" algn="l" rtl="0">
              <a:lnSpc>
                <a:spcPct val="100000"/>
              </a:lnSpc>
              <a:spcBef>
                <a:spcPts val="200"/>
              </a:spcBef>
              <a:spcAft>
                <a:spcPts val="0"/>
              </a:spcAft>
              <a:buSzPts val="1400"/>
              <a:buNone/>
            </a:pPr>
            <a:r>
              <a:rPr lang="en-US"/>
              <a:t>Blue circles are object types while grey circles are scalar types. </a:t>
            </a:r>
            <a:endParaRPr/>
          </a:p>
          <a:p>
            <a:pPr marL="0" lvl="0" indent="0" algn="l" rtl="0">
              <a:lnSpc>
                <a:spcPct val="100000"/>
              </a:lnSpc>
              <a:spcBef>
                <a:spcPts val="200"/>
              </a:spcBef>
              <a:spcAft>
                <a:spcPts val="0"/>
              </a:spcAft>
              <a:buSzPts val="1400"/>
              <a:buNone/>
            </a:pPr>
            <a:r>
              <a:rPr lang="en-US"/>
              <a:t>The arrows are fields. </a:t>
            </a:r>
            <a:endParaRPr/>
          </a:p>
          <a:p>
            <a:pPr marL="0" lvl="0" indent="0" algn="l" rtl="0">
              <a:lnSpc>
                <a:spcPct val="100000"/>
              </a:lnSpc>
              <a:spcBef>
                <a:spcPts val="200"/>
              </a:spcBef>
              <a:spcAft>
                <a:spcPts val="0"/>
              </a:spcAft>
              <a:buSzPts val="1400"/>
              <a:buNone/>
            </a:pPr>
            <a:r>
              <a:rPr lang="en-US"/>
              <a:t>Skinny arrows are one-to-one relationships while bold ones are one-to-many relationships.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Here we have a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schema is expressed using SDL (Schema Description Language) which is a well-described syntax and a part of the official GraphQL Specification</a:t>
            </a:r>
            <a:endParaRPr/>
          </a:p>
          <a:p>
            <a:pPr marL="0" lvl="0" indent="0" algn="l" rtl="0">
              <a:lnSpc>
                <a:spcPct val="100000"/>
              </a:lnSpc>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the top, we have the schema object, which lists the ways you can interact with the data </a:t>
            </a:r>
            <a:endParaRPr/>
          </a:p>
          <a:p>
            <a:pPr marL="0" lvl="0" indent="0" algn="l" rtl="0">
              <a:lnSpc>
                <a:spcPct val="100000"/>
              </a:lnSpc>
              <a:spcBef>
                <a:spcPts val="200"/>
              </a:spcBef>
              <a:spcAft>
                <a:spcPts val="0"/>
              </a:spcAft>
              <a:buSzPts val="1400"/>
              <a:buNone/>
            </a:pPr>
            <a:r>
              <a:rPr lang="en-US"/>
              <a:t>There are three ways, query, which simply retrieves data, mutation, which can change data, and subscription, which will give live updates to changes in the data</a:t>
            </a:r>
            <a:endParaRPr/>
          </a:p>
          <a:p>
            <a:pPr marL="0" lvl="0" indent="0" algn="l" rtl="0">
              <a:lnSpc>
                <a:spcPct val="100000"/>
              </a:lnSpc>
              <a:spcBef>
                <a:spcPts val="200"/>
              </a:spcBef>
              <a:spcAft>
                <a:spcPts val="0"/>
              </a:spcAft>
              <a:buSzPts val="1400"/>
              <a:buNone/>
            </a:pPr>
            <a:r>
              <a:rPr lang="en-US"/>
              <a:t>This particular schema only employs query and mutation.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Following with have a number of object type definitions and one input object definition.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query for a company by providing an ID</a:t>
            </a:r>
            <a:endParaRPr/>
          </a:p>
          <a:p>
            <a:pPr marL="0" lvl="0" indent="0" algn="l" rtl="0">
              <a:lnSpc>
                <a:spcPct val="100000"/>
              </a:lnSpc>
              <a:spcBef>
                <a:spcPts val="200"/>
              </a:spcBef>
              <a:spcAft>
                <a:spcPts val="0"/>
              </a:spcAft>
              <a:buSzPts val="1400"/>
              <a:buNone/>
            </a:pPr>
            <a:r>
              <a:rPr lang="en-US"/>
              <a:t>This will return a Company object</a:t>
            </a:r>
            <a:endParaRPr/>
          </a:p>
          <a:p>
            <a:pPr marL="0" lvl="0" indent="0" algn="l" rtl="0">
              <a:lnSpc>
                <a:spcPct val="100000"/>
              </a:lnSpc>
              <a:spcBef>
                <a:spcPts val="200"/>
              </a:spcBef>
              <a:spcAft>
                <a:spcPts val="0"/>
              </a:spcAft>
              <a:buSzPts val="1400"/>
              <a:buNone/>
            </a:pPr>
            <a:r>
              <a:rPr lang="en-US"/>
              <a:t>The company has a number of fields, including the id, name, address, and age. </a:t>
            </a:r>
            <a:endParaRPr/>
          </a:p>
          <a:p>
            <a:pPr marL="0" lvl="0" indent="0" algn="l" rtl="0">
              <a:lnSpc>
                <a:spcPct val="100000"/>
              </a:lnSpc>
              <a:spcBef>
                <a:spcPts val="200"/>
              </a:spcBef>
              <a:spcAft>
                <a:spcPts val="0"/>
              </a:spcAft>
              <a:buSzPts val="1400"/>
              <a:buNone/>
            </a:pPr>
            <a:r>
              <a:rPr lang="en-US"/>
              <a:t>There is also offices field, which will give you a list of Office objects, each containing an ID and a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a create an office by providing an Office input object</a:t>
            </a:r>
            <a:endParaRPr/>
          </a:p>
          <a:p>
            <a:pPr marL="0" lvl="0" indent="0" algn="l" rtl="0">
              <a:lnSpc>
                <a:spcPct val="100000"/>
              </a:lnSpc>
              <a:spcBef>
                <a:spcPts val="200"/>
              </a:spcBef>
              <a:spcAft>
                <a:spcPts val="0"/>
              </a:spcAft>
              <a:buSzPts val="1400"/>
              <a:buNone/>
            </a:pPr>
            <a:r>
              <a:rPr lang="en-US"/>
              <a:t>Input objects are most often used for mutations, which allow you to bundle a number of arguments together</a:t>
            </a:r>
            <a:endParaRPr/>
          </a:p>
          <a:p>
            <a:pPr marL="0" lvl="0" indent="0" algn="l" rtl="0">
              <a:lnSpc>
                <a:spcPct val="100000"/>
              </a:lnSpc>
              <a:spcBef>
                <a:spcPts val="200"/>
              </a:spcBef>
              <a:spcAft>
                <a:spcPts val="0"/>
              </a:spcAft>
              <a:buSzPts val="1400"/>
              <a:buNone/>
            </a:pPr>
            <a:r>
              <a:rPr lang="en-US"/>
              <a:t>In this case, the OfficeInput input object type is used to create an Office object type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extLst>
      <p:ext uri="{BB962C8B-B14F-4D97-AF65-F5344CB8AC3E}">
        <p14:creationId xmlns:p14="http://schemas.microsoft.com/office/powerpoint/2010/main" val="2335048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19: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18</a:t>
            </a:fld>
            <a:r>
              <a:rPr lang="en-US"/>
              <a:t>	IBM SECURITY</a:t>
            </a:r>
            <a:endParaRPr sz="1400">
              <a:solidFill>
                <a:srgbClr val="000000"/>
              </a:solidFill>
            </a:endParaRPr>
          </a:p>
        </p:txBody>
      </p:sp>
      <p:sp>
        <p:nvSpPr>
          <p:cNvPr id="259" name="Google Shape;259;p19: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spcBef>
                <a:spcPts val="200"/>
              </a:spcBef>
              <a:spcAft>
                <a:spcPts val="0"/>
              </a:spcAft>
              <a:buSzPts val="1400"/>
              <a:buNone/>
            </a:pPr>
            <a:r>
              <a:rPr lang="en-US" dirty="0"/>
              <a:t>Recall that queries are composed of fields and each field is associated to some resolver function which will fetch some data. </a:t>
            </a:r>
            <a:endParaRPr dirty="0"/>
          </a:p>
          <a:p>
            <a:pPr marL="0" lvl="0" indent="0" algn="l" rtl="0">
              <a:lnSpc>
                <a:spcPct val="100000"/>
              </a:lnSpc>
              <a:spcBef>
                <a:spcPts val="200"/>
              </a:spcBef>
              <a:spcAft>
                <a:spcPts val="0"/>
              </a:spcAft>
              <a:buSzPts val="1400"/>
              <a:buNone/>
            </a:pPr>
            <a:r>
              <a:rPr lang="en-US" dirty="0"/>
              <a:t>Intuitively, the resources that a query will consume, in basic cases, is directly related to the number of resolvers that the query will call.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There are some reservations, however. The data for a field can also be provided by the parent object.</a:t>
            </a:r>
            <a:endParaRPr dirty="0"/>
          </a:p>
          <a:p>
            <a:pPr marL="0" lvl="0" indent="0" algn="l" rtl="0">
              <a:lnSpc>
                <a:spcPct val="100000"/>
              </a:lnSpc>
              <a:spcBef>
                <a:spcPts val="200"/>
              </a:spcBef>
              <a:spcAft>
                <a:spcPts val="0"/>
              </a:spcAft>
              <a:buSzPts val="1400"/>
              <a:buNone/>
            </a:pPr>
            <a:r>
              <a:rPr lang="en-US" dirty="0"/>
              <a:t>For example, a User object probably contains the name and the papers.</a:t>
            </a:r>
            <a:endParaRPr dirty="0"/>
          </a:p>
          <a:p>
            <a:pPr marL="0" lvl="0" indent="0" algn="l" rtl="0">
              <a:lnSpc>
                <a:spcPct val="100000"/>
              </a:lnSpc>
              <a:spcBef>
                <a:spcPts val="200"/>
              </a:spcBef>
              <a:spcAft>
                <a:spcPts val="0"/>
              </a:spcAft>
              <a:buSzPts val="1400"/>
              <a:buNone/>
            </a:pPr>
            <a:r>
              <a:rPr lang="en-US" dirty="0"/>
              <a:t>If that is the case, the API provider does not need to create resolvers to fetch the name and papers, they are part of the User object.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To summarize, we make the assumption that leaf nodes on object types do not call resolver functions.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So in the previously provided query, we can see that two resolvers are being called. </a:t>
            </a:r>
            <a:endParaRPr dirty="0"/>
          </a:p>
          <a:p>
            <a:pPr marL="0" lvl="0" indent="0" algn="l" rtl="0">
              <a:lnSpc>
                <a:spcPct val="100000"/>
              </a:lnSpc>
              <a:spcBef>
                <a:spcPts val="200"/>
              </a:spcBef>
              <a:spcAft>
                <a:spcPts val="0"/>
              </a:spcAft>
              <a:buSzPts val="1400"/>
              <a:buNone/>
            </a:pPr>
            <a:r>
              <a:rPr lang="en-US" dirty="0"/>
              <a:t>One for company and one for employees.</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Now, consider what happens when we add a cyclical relationship on the User type.</a:t>
            </a:r>
            <a:endParaRPr dirty="0"/>
          </a:p>
          <a:p>
            <a:pPr marL="0" lvl="0" indent="0" algn="l" rtl="0">
              <a:lnSpc>
                <a:spcPct val="100000"/>
              </a:lnSpc>
              <a:spcBef>
                <a:spcPts val="200"/>
              </a:spcBef>
              <a:spcAft>
                <a:spcPts val="0"/>
              </a:spcAft>
              <a:buSzPts val="1400"/>
              <a:buNone/>
            </a:pPr>
            <a:r>
              <a:rPr lang="en-US" dirty="0"/>
              <a:t>A User can now query for its coworkers.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Now, we can create queries like the following, where a User can get all of his or her coworkers, and each coworker can get all of their coworkers, and so on. </a:t>
            </a:r>
            <a:endParaRPr dirty="0"/>
          </a:p>
          <a:p>
            <a:pPr marL="0" lvl="0" indent="0" algn="l" rtl="0">
              <a:lnSpc>
                <a:spcPct val="100000"/>
              </a:lnSpc>
              <a:spcBef>
                <a:spcPts val="200"/>
              </a:spcBef>
              <a:spcAft>
                <a:spcPts val="0"/>
              </a:spcAft>
              <a:buSzPts val="1400"/>
              <a:buNone/>
            </a:pPr>
            <a:r>
              <a:rPr lang="en-US" dirty="0"/>
              <a:t>This becomes an exponentially expensive query.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Pretend that each User on average has ten coworkers. </a:t>
            </a:r>
            <a:endParaRPr dirty="0"/>
          </a:p>
          <a:p>
            <a:pPr marL="0" lvl="0" indent="0" algn="l" rtl="0">
              <a:lnSpc>
                <a:spcPct val="100000"/>
              </a:lnSpc>
              <a:spcBef>
                <a:spcPts val="200"/>
              </a:spcBef>
              <a:spcAft>
                <a:spcPts val="0"/>
              </a:spcAft>
              <a:buSzPts val="1400"/>
              <a:buNone/>
            </a:pPr>
            <a:r>
              <a:rPr lang="en-US" dirty="0"/>
              <a:t>Each additional level of coworkers essentially multiplies the number of resolvers the query will call by ten.</a:t>
            </a:r>
            <a:endParaRPr dirty="0"/>
          </a:p>
          <a:p>
            <a:pPr marL="0" lvl="0" indent="0" algn="l" rtl="0">
              <a:lnSpc>
                <a:spcPct val="100000"/>
              </a:lnSpc>
              <a:spcBef>
                <a:spcPts val="200"/>
              </a:spcBef>
              <a:spcAft>
                <a:spcPts val="0"/>
              </a:spcAft>
              <a:buSzPts val="1400"/>
              <a:buNone/>
            </a:pPr>
            <a:r>
              <a:rPr lang="en-US" dirty="0"/>
              <a:t>From 2, to 12, to 112, to 1112, etc.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You can see that the key to large worst-case response sizes is the number of nested lists of objects that you can call in a single query.</a:t>
            </a:r>
            <a:endParaRPr dirty="0"/>
          </a:p>
          <a:p>
            <a:pPr marL="0" lvl="0" indent="0" algn="l" rtl="0">
              <a:lnSpc>
                <a:spcPct val="100000"/>
              </a:lnSpc>
              <a:spcBef>
                <a:spcPts val="200"/>
              </a:spcBef>
              <a:spcAft>
                <a:spcPts val="0"/>
              </a:spcAft>
              <a:buSzPts val="1400"/>
              <a:buNone/>
            </a:pPr>
            <a:r>
              <a:rPr lang="en-US" dirty="0"/>
              <a:t>---</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err="1"/>
              <a:t>GraphQL’s</a:t>
            </a:r>
            <a:r>
              <a:rPr lang="en-US" dirty="0"/>
              <a:t> expressiveness is a strength and a weakness. A REST-</a:t>
            </a:r>
            <a:r>
              <a:rPr lang="en-US" dirty="0" err="1"/>
              <a:t>ful</a:t>
            </a:r>
            <a:r>
              <a:rPr lang="en-US" dirty="0"/>
              <a:t> API limits the information that can be queried in a single request by limiting the expressiveness of an endpoint. A GraphQL API supports arbitrary queries over the data, and so a single query can request a great deal of data.</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Queries resulting in huge responses may be computationally taxing, so practitioners point out the resulting challenge for providers to throttle such queries. </a:t>
            </a:r>
            <a:endParaRPr dirty="0"/>
          </a:p>
          <a:p>
            <a:pPr marL="0" lvl="0" indent="0" algn="l" rtl="0">
              <a:lnSpc>
                <a:spcPct val="100000"/>
              </a:lnSpc>
              <a:spcBef>
                <a:spcPts val="200"/>
              </a:spcBef>
              <a:spcAft>
                <a:spcPts val="0"/>
              </a:spcAft>
              <a:buSzPts val="1400"/>
              <a:buNone/>
            </a:pPr>
            <a:r>
              <a:rPr lang="en-US" dirty="0"/>
              <a:t>The size of a response depends on three factors: the schema, the query, and the underlying data.</a:t>
            </a:r>
            <a:endParaRPr dirty="0"/>
          </a:p>
          <a:p>
            <a:pPr marL="0" lvl="0" indent="0" algn="l" rtl="0">
              <a:lnSpc>
                <a:spcPct val="100000"/>
              </a:lnSpc>
              <a:spcBef>
                <a:spcPts val="200"/>
              </a:spcBef>
              <a:spcAft>
                <a:spcPts val="0"/>
              </a:spcAft>
              <a:buSzPts val="1400"/>
              <a:buNone/>
            </a:pPr>
            <a:r>
              <a:rPr lang="en-US" dirty="0"/>
              <a:t>We analyze each schema in our corpuses for the worst-case response size it enables with pathological queries and data.</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Here we show a representation of a schema. </a:t>
            </a:r>
            <a:endParaRPr dirty="0"/>
          </a:p>
          <a:p>
            <a:pPr marL="0" lvl="0" indent="0" algn="l" rtl="0">
              <a:lnSpc>
                <a:spcPct val="100000"/>
              </a:lnSpc>
              <a:spcBef>
                <a:spcPts val="200"/>
              </a:spcBef>
              <a:spcAft>
                <a:spcPts val="0"/>
              </a:spcAft>
              <a:buSzPts val="1400"/>
              <a:buNone/>
            </a:pPr>
            <a:r>
              <a:rPr lang="en-US" dirty="0"/>
              <a:t>The circles represent types. </a:t>
            </a:r>
            <a:endParaRPr dirty="0"/>
          </a:p>
          <a:p>
            <a:pPr marL="0" lvl="0" indent="0" algn="l" rtl="0">
              <a:lnSpc>
                <a:spcPct val="100000"/>
              </a:lnSpc>
              <a:spcBef>
                <a:spcPts val="200"/>
              </a:spcBef>
              <a:spcAft>
                <a:spcPts val="0"/>
              </a:spcAft>
              <a:buSzPts val="1400"/>
              <a:buNone/>
            </a:pPr>
            <a:r>
              <a:rPr lang="en-US" dirty="0"/>
              <a:t>The blues are object types and the grey ones are primitives. </a:t>
            </a:r>
            <a:endParaRPr dirty="0"/>
          </a:p>
          <a:p>
            <a:pPr marL="0" lvl="0" indent="0" algn="l" rtl="0">
              <a:lnSpc>
                <a:spcPct val="100000"/>
              </a:lnSpc>
              <a:spcBef>
                <a:spcPts val="200"/>
              </a:spcBef>
              <a:spcAft>
                <a:spcPts val="0"/>
              </a:spcAft>
              <a:buSzPts val="1400"/>
              <a:buNone/>
            </a:pPr>
            <a:r>
              <a:rPr lang="en-US" dirty="0"/>
              <a:t>The arrows represent fields. </a:t>
            </a:r>
            <a:endParaRPr dirty="0"/>
          </a:p>
          <a:p>
            <a:pPr marL="0" lvl="0" indent="0" algn="l" rtl="0">
              <a:lnSpc>
                <a:spcPct val="100000"/>
              </a:lnSpc>
              <a:spcBef>
                <a:spcPts val="200"/>
              </a:spcBef>
              <a:spcAft>
                <a:spcPts val="0"/>
              </a:spcAft>
              <a:buSzPts val="1400"/>
              <a:buNone/>
            </a:pPr>
            <a:r>
              <a:rPr lang="en-US" dirty="0"/>
              <a:t>Thin arrows are one to one relationships and the bold ones are one to many relationships. </a:t>
            </a:r>
            <a:endParaRPr dirty="0"/>
          </a:p>
          <a:p>
            <a:pPr marL="0" lvl="0" indent="0" algn="l" rtl="0">
              <a:lnSpc>
                <a:spcPct val="100000"/>
              </a:lnSpc>
              <a:spcBef>
                <a:spcPts val="200"/>
              </a:spcBef>
              <a:spcAft>
                <a:spcPts val="0"/>
              </a:spcAft>
              <a:buSzPts val="1400"/>
              <a:buNone/>
            </a:pPr>
            <a:r>
              <a:rPr lang="en-US" dirty="0"/>
              <a:t>For example, a company can only have one address but can have many employees. </a:t>
            </a:r>
            <a:endParaRPr dirty="0"/>
          </a:p>
          <a:p>
            <a:pPr marL="0" lvl="0" indent="0" algn="l" rtl="0">
              <a:lnSpc>
                <a:spcPct val="100000"/>
              </a:lnSpc>
              <a:spcBef>
                <a:spcPts val="200"/>
              </a:spcBef>
              <a:spcAft>
                <a:spcPts val="0"/>
              </a:spcAft>
              <a:buSzPts val="1400"/>
              <a:buNone/>
            </a:pPr>
            <a:r>
              <a:rPr lang="en-US" dirty="0"/>
              <a:t>Likewise, an employees can have multiple patents.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Maximum nesting</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Infinite nesting can result in huge exponentially sized response sizes. </a:t>
            </a:r>
            <a:endParaRPr dirty="0"/>
          </a:p>
          <a:p>
            <a:pPr marL="0" lvl="0" indent="0" algn="l" rtl="0">
              <a:lnSpc>
                <a:spcPct val="100000"/>
              </a:lnSpc>
              <a:spcBef>
                <a:spcPts val="200"/>
              </a:spcBef>
              <a:spcAft>
                <a:spcPts val="0"/>
              </a:spcAft>
              <a:buSzPts val="1400"/>
              <a:buNone/>
            </a:pPr>
            <a:r>
              <a:rPr lang="en-US" dirty="0"/>
              <a:t>Imagine if each user has around 10 coworkers</a:t>
            </a:r>
            <a:endParaRPr dirty="0"/>
          </a:p>
          <a:p>
            <a:pPr marL="0" lvl="0" indent="0" algn="l" rtl="0">
              <a:lnSpc>
                <a:spcPct val="100000"/>
              </a:lnSpc>
              <a:spcBef>
                <a:spcPts val="200"/>
              </a:spcBef>
              <a:spcAft>
                <a:spcPts val="0"/>
              </a:spcAft>
              <a:buSzPts val="1400"/>
              <a:buNone/>
            </a:pPr>
            <a:r>
              <a:rPr lang="en-US" dirty="0"/>
              <a:t>10 times 10 times 10 times 10 times...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a:spLocks noGrp="1" noRot="1" noChangeAspect="1"/>
          </p:cNvSpPr>
          <p:nvPr>
            <p:ph type="sldImg" idx="2"/>
          </p:nvPr>
        </p:nvSpPr>
        <p:spPr>
          <a:xfrm>
            <a:off x="1757363" y="490538"/>
            <a:ext cx="3562350" cy="2225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4" name="Google Shape;294;p20: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19</a:t>
            </a:fld>
            <a:r>
              <a:rPr lang="en-US"/>
              <a:t>	IBM SECURITY</a:t>
            </a:r>
            <a:endParaRPr sz="1400">
              <a:solidFill>
                <a:srgbClr val="000000"/>
              </a:solidFill>
            </a:endParaRPr>
          </a:p>
        </p:txBody>
      </p:sp>
      <p:sp>
        <p:nvSpPr>
          <p:cNvPr id="295" name="Google Shape;295;p20: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dirty="0"/>
              <a:t>We introduce a novel (?) way of categorizing schemas based on this fact (the number of nested lists of objects that a user can query for).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Linear schemas do not contain any nested lists of objects. </a:t>
            </a:r>
            <a:endParaRPr dirty="0"/>
          </a:p>
          <a:p>
            <a:pPr marL="0" lvl="0" indent="0" algn="l" rtl="0">
              <a:lnSpc>
                <a:spcPct val="100000"/>
              </a:lnSpc>
              <a:spcBef>
                <a:spcPts val="200"/>
              </a:spcBef>
              <a:spcAft>
                <a:spcPts val="0"/>
              </a:spcAft>
              <a:buSzPts val="1400"/>
              <a:buNone/>
            </a:pPr>
            <a:r>
              <a:rPr lang="en-US" dirty="0"/>
              <a:t>Polynomial schemas contains a finite number of nested lists of objects. </a:t>
            </a:r>
            <a:endParaRPr dirty="0"/>
          </a:p>
          <a:p>
            <a:pPr marL="0" lvl="0" indent="0" algn="l" rtl="0">
              <a:lnSpc>
                <a:spcPct val="100000"/>
              </a:lnSpc>
              <a:spcBef>
                <a:spcPts val="200"/>
              </a:spcBef>
              <a:spcAft>
                <a:spcPts val="0"/>
              </a:spcAft>
              <a:buSzPts val="1400"/>
              <a:buNone/>
            </a:pPr>
            <a:r>
              <a:rPr lang="en-US" dirty="0"/>
              <a:t>Exponential schemas contain an infinite number of nested lists.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To clarify, what you’re looking for is a blue circle with a bold arrow pointing to another blue circle. </a:t>
            </a:r>
            <a:endParaRPr dirty="0"/>
          </a:p>
          <a:p>
            <a:pPr marL="0" lvl="0" indent="0" algn="l" rtl="0">
              <a:lnSpc>
                <a:spcPct val="100000"/>
              </a:lnSpc>
              <a:spcBef>
                <a:spcPts val="200"/>
              </a:spcBef>
              <a:spcAft>
                <a:spcPts val="0"/>
              </a:spcAft>
              <a:buSzPts val="1400"/>
              <a:buNone/>
            </a:pPr>
            <a:r>
              <a:rPr lang="en-US" dirty="0"/>
              <a:t>This represents a nested list of objects.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For example, in both linear worst-case response size schemas, no lists of objects can be queried for.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In the polynomial worst-case response size schema, a maximum of two lists of objects can be queried for. </a:t>
            </a:r>
            <a:endParaRPr dirty="0"/>
          </a:p>
          <a:p>
            <a:pPr marL="0" lvl="0" indent="0" algn="l" rtl="0">
              <a:lnSpc>
                <a:spcPct val="100000"/>
              </a:lnSpc>
              <a:spcBef>
                <a:spcPts val="200"/>
              </a:spcBef>
              <a:spcAft>
                <a:spcPts val="0"/>
              </a:spcAft>
              <a:buSzPts val="1400"/>
              <a:buNone/>
            </a:pPr>
            <a:endParaRPr dirty="0"/>
          </a:p>
          <a:p>
            <a:pPr marL="0" lvl="0" indent="0" algn="l" rtl="0">
              <a:lnSpc>
                <a:spcPct val="100000"/>
              </a:lnSpc>
              <a:spcBef>
                <a:spcPts val="200"/>
              </a:spcBef>
              <a:spcAft>
                <a:spcPts val="0"/>
              </a:spcAft>
              <a:buSzPts val="1400"/>
              <a:buNone/>
            </a:pPr>
            <a:r>
              <a:rPr lang="en-US" dirty="0"/>
              <a:t>In the exponential worst-case response size schema, an unbounded number of nested lists can be queried for.</a:t>
            </a:r>
            <a:endParaRPr dirty="0"/>
          </a:p>
          <a:p>
            <a:pPr marL="0" lvl="0" indent="0" algn="l" rtl="0">
              <a:lnSpc>
                <a:spcPct val="100000"/>
              </a:lnSpc>
              <a:spcBef>
                <a:spcPts val="200"/>
              </a:spcBef>
              <a:spcAft>
                <a:spcPts val="0"/>
              </a:spcAft>
              <a:buSzPts val="1400"/>
              <a:buNone/>
            </a:pPr>
            <a:r>
              <a:rPr lang="en-US" dirty="0"/>
              <a:t>For exponential worst-case response sizes, the schema must have some kind of type cycle that has at least one nested list of objects.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2: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a:t>
            </a:fld>
            <a:r>
              <a:rPr lang="en-US"/>
              <a:t>	IBM SECURITY</a:t>
            </a:r>
            <a:endParaRPr sz="1400">
              <a:solidFill>
                <a:srgbClr val="000000"/>
              </a:solidFill>
            </a:endParaRPr>
          </a:p>
        </p:txBody>
      </p:sp>
      <p:sp>
        <p:nvSpPr>
          <p:cNvPr id="107" name="Google Shape;107;p2: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For the last two decades or so, there has been debate over what is the best approach to designing web APIs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Some contenders are RPC, REST, SOAP</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January 2015, Facebook announced a new contender in this debate: GraphQL</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spcBef>
                <a:spcPts val="200"/>
              </a:spcBef>
              <a:spcAft>
                <a:spcPts val="0"/>
              </a:spcAft>
              <a:buSzPts val="1400"/>
              <a:buNone/>
            </a:pPr>
            <a:r>
              <a:rPr lang="en-US"/>
              <a:t>It is maintained by the GraphQL Foundation under the aegis of the Linux Foundation. (</a:t>
            </a:r>
            <a:r>
              <a:rPr lang="en-US" u="sng">
                <a:solidFill>
                  <a:schemeClr val="accent1"/>
                </a:solidFill>
                <a:hlinkClick r:id="rId3"/>
              </a:rPr>
              <a:t>https://medium.com/@davisjam/29038c48da5</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None/>
            </a:pPr>
            <a:r>
              <a:rPr lang="en-US"/>
              <a:t>GraphQL is a query language for data that can be represented as a graph. (</a:t>
            </a:r>
            <a:r>
              <a:rPr lang="en-US" u="sng">
                <a:solidFill>
                  <a:schemeClr val="hlink"/>
                </a:solidFill>
                <a:hlinkClick r:id="rId3"/>
              </a:rPr>
              <a:t>https://medium.com/@davisjam/29038c48da5</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January 2015 Facebook announced that its internal client APIs were being built on a new technology called GraphQL (though it had been in development in one shape or another since 2011). This is an API framework which owes a little to the RPC model, a little to REST and its use of web protocols, but also strikes out in its own direction. (</a:t>
            </a:r>
            <a:r>
              <a:rPr lang="en-US" sz="1100" u="sng">
                <a:solidFill>
                  <a:schemeClr val="hlink"/>
                </a:solidFill>
                <a:hlinkClick r:id="rId4"/>
              </a:rPr>
              <a:t>https://dev.to/mikeralphson/a-brief-history-of-web-apis-47k4</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3: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0" name="Google Shape;360;p13: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20</a:t>
            </a:fld>
            <a:r>
              <a:rPr lang="en-US"/>
              <a:t>	IBM SECURITY</a:t>
            </a:r>
            <a:endParaRPr sz="1400">
              <a:solidFill>
                <a:srgbClr val="000000"/>
              </a:solidFill>
            </a:endParaRPr>
          </a:p>
        </p:txBody>
      </p:sp>
      <p:sp>
        <p:nvSpPr>
          <p:cNvPr id="361" name="Google Shape;361;p13: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To see the extent of schemas that allow for computationally expensive queries, we created two corpuses of schemas, one from introspecting publicly accessible commercial GraphQL APIs and one from mining GitHub for GraphQL schema definitions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If you can imagine the set of all GraphQL Schemas</a:t>
            </a:r>
            <a:endParaRPr/>
          </a:p>
          <a:p>
            <a:pPr marL="0" lvl="0" indent="0" algn="l" rtl="0">
              <a:lnSpc>
                <a:spcPct val="100000"/>
              </a:lnSpc>
              <a:spcBef>
                <a:spcPts val="200"/>
              </a:spcBef>
              <a:spcAft>
                <a:spcPts val="0"/>
              </a:spcAft>
              <a:buSzPts val="1400"/>
              <a:buNone/>
            </a:pPr>
            <a:r>
              <a:rPr lang="en-US"/>
              <a:t>A subset of those are ones defined using SDL (as opposed to programmatically)</a:t>
            </a:r>
            <a:endParaRPr/>
          </a:p>
          <a:p>
            <a:pPr marL="0" lvl="0" indent="0" algn="l" rtl="0">
              <a:lnSpc>
                <a:spcPct val="100000"/>
              </a:lnSpc>
              <a:spcBef>
                <a:spcPts val="200"/>
              </a:spcBef>
              <a:spcAft>
                <a:spcPts val="0"/>
              </a:spcAft>
              <a:buSzPts val="1400"/>
              <a:buNone/>
            </a:pPr>
            <a:r>
              <a:rPr lang="en-US"/>
              <a:t>And a subset of those are ones that are on GitHub</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Another subset of schemas lay across the previous circles. This is our commercial corpus. </a:t>
            </a:r>
            <a:endParaRPr/>
          </a:p>
          <a:p>
            <a:pPr marL="0" lvl="0" indent="0" algn="l" rtl="0">
              <a:lnSpc>
                <a:spcPct val="100000"/>
              </a:lnSpc>
              <a:spcBef>
                <a:spcPts val="200"/>
              </a:spcBef>
              <a:spcAft>
                <a:spcPts val="0"/>
              </a:spcAft>
              <a:buSzPts val="1400"/>
              <a:buNone/>
            </a:pPr>
            <a:r>
              <a:rPr lang="en-US"/>
              <a:t>The reason why they are here is that we do not know how these commercial schemas are implemented because we accessed them using an introspection query, which allows us to get the schema directly from the GraphQL API.</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spcBef>
                <a:spcPts val="200"/>
              </a:spcBef>
              <a:spcAft>
                <a:spcPts val="0"/>
              </a:spcAft>
              <a:buSzPts val="1400"/>
              <a:buNone/>
            </a:pPr>
            <a:r>
              <a:rPr lang="en-US"/>
              <a:t>To gain a better understanding of how people use GraphQL, we created two corpuses, one from introspecting publicly accessible commercial GraphQL APIs and one from mining GitHub for GraphQL schema definitions</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4: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0" name="Google Shape;380;p14: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21</a:t>
            </a:fld>
            <a:r>
              <a:rPr lang="en-US"/>
              <a:t>	IBM SECURITY</a:t>
            </a:r>
            <a:endParaRPr sz="1400">
              <a:solidFill>
                <a:srgbClr val="000000"/>
              </a:solidFill>
            </a:endParaRPr>
          </a:p>
        </p:txBody>
      </p:sp>
      <p:sp>
        <p:nvSpPr>
          <p:cNvPr id="381" name="Google Shape;381;p14: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To give you some more information...</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May 1st 2019, we collected 33 schemas from APIs.guru, a directory for web APIs, and after doing manual inspection to remove toy, demo, and invalid schemas, we came up with 16 valid, unique schemas.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corpus includes, among others, schemas of prominent GraphQL APIs like GitHub, Shopify, Yelp, and BrainTree.</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1" name="Google Shape;391;p15: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22</a:t>
            </a:fld>
            <a:r>
              <a:rPr lang="en-US"/>
              <a:t>	IBM SECURITY</a:t>
            </a:r>
            <a:endParaRPr sz="1400">
              <a:solidFill>
                <a:srgbClr val="000000"/>
              </a:solidFill>
            </a:endParaRPr>
          </a:p>
        </p:txBody>
      </p:sp>
      <p:sp>
        <p:nvSpPr>
          <p:cNvPr id="392" name="Google Shape;392;p15: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Creating the GitHub corpus was much more involved.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Long story short, we started with 74,105 search result files and we ended up with 8,399 valid unique schemas.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 particularly interesting part of this data collection is recovering partitioned schemas. </a:t>
            </a:r>
            <a:endParaRPr/>
          </a:p>
          <a:p>
            <a:pPr marL="0" lvl="0" indent="0" algn="l" rtl="0">
              <a:lnSpc>
                <a:spcPct val="100000"/>
              </a:lnSpc>
              <a:spcBef>
                <a:spcPts val="200"/>
              </a:spcBef>
              <a:spcAft>
                <a:spcPts val="0"/>
              </a:spcAft>
              <a:buSzPts val="1400"/>
              <a:buNone/>
            </a:pPr>
            <a:r>
              <a:rPr lang="en-US"/>
              <a:t>We found that some schemas had missing references. </a:t>
            </a:r>
            <a:endParaRPr/>
          </a:p>
          <a:p>
            <a:pPr marL="0" lvl="0" indent="0" algn="l" rtl="0">
              <a:lnSpc>
                <a:spcPct val="100000"/>
              </a:lnSpc>
              <a:spcBef>
                <a:spcPts val="200"/>
              </a:spcBef>
              <a:spcAft>
                <a:spcPts val="0"/>
              </a:spcAft>
              <a:buSzPts val="1400"/>
              <a:buNone/>
            </a:pPr>
            <a:r>
              <a:rPr lang="en-US"/>
              <a:t>Under the assumption that the schema has been broken up and could be pieced together by concatenating other schema documents that exist in the GitHub repository, we were able to recover a portion of these.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 May 21st 2019, we collected 74,105 search result files.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searched for the term “type”, which is used to define object type definitions and used in any non-trivial schema. </a:t>
            </a:r>
            <a:endParaRPr/>
          </a:p>
          <a:p>
            <a:pPr marL="0" lvl="0" indent="0" algn="l" rtl="0">
              <a:lnSpc>
                <a:spcPct val="100000"/>
              </a:lnSpc>
              <a:spcBef>
                <a:spcPts val="200"/>
              </a:spcBef>
              <a:spcAft>
                <a:spcPts val="0"/>
              </a:spcAft>
              <a:buSzPts val="1400"/>
              <a:buNone/>
            </a:pPr>
            <a:r>
              <a:rPr lang="en-US"/>
              <a:t>We searched for the extensions .graphql and .gql are common file suffixes for SDL files. </a:t>
            </a:r>
            <a:endParaRPr/>
          </a:p>
          <a:p>
            <a:pPr marL="0" lvl="0" indent="0" algn="l" rtl="0">
              <a:lnSpc>
                <a:spcPct val="100000"/>
              </a:lnSpc>
              <a:spcBef>
                <a:spcPts val="200"/>
              </a:spcBef>
              <a:spcAft>
                <a:spcPts val="0"/>
              </a:spcAft>
              <a:buSzPts val="1400"/>
              <a:buNone/>
            </a:pPr>
            <a:r>
              <a:rPr lang="en-US"/>
              <a:t>GitHub’s limit on code search query results so we had to partition the search space by file size. </a:t>
            </a:r>
            <a:endParaRPr/>
          </a:p>
          <a:p>
            <a:pPr marL="0" lvl="0" indent="0" algn="l" rtl="0">
              <a:lnSpc>
                <a:spcPct val="100000"/>
              </a:lnSpc>
              <a:spcBef>
                <a:spcPts val="200"/>
              </a:spcBef>
              <a:spcAft>
                <a:spcPts val="0"/>
              </a:spcAft>
              <a:buSzPts val="1400"/>
              <a:buNone/>
            </a:pPr>
            <a:r>
              <a:rPr lang="en-US"/>
              <a:t>Lastly, we omitted project forks to avoid duplicates.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One of the more interesting parts of creating the GitHub corpus was trying to reconstruct incomplete schemas, meaning that the schema references definitions that are not part of the file. </a:t>
            </a:r>
            <a:endParaRPr/>
          </a:p>
          <a:p>
            <a:pPr marL="0" lvl="0" indent="0" algn="l" rtl="0">
              <a:lnSpc>
                <a:spcPct val="100000"/>
              </a:lnSpc>
              <a:spcBef>
                <a:spcPts val="200"/>
              </a:spcBef>
              <a:spcAft>
                <a:spcPts val="0"/>
              </a:spcAft>
              <a:buSzPts val="1400"/>
              <a:buNone/>
            </a:pPr>
            <a:r>
              <a:rPr lang="en-US"/>
              <a:t>Supposing that a repository’s complete schema(s) can be produced through some combination of its GraphQL files, we used heuristics to try to reconstruct these partitioned schemas, thus adding recovered schemas back to our data. </a:t>
            </a:r>
            <a:endParaRPr/>
          </a:p>
          <a:p>
            <a:pPr marL="0" lvl="0" indent="0" algn="l" rtl="0">
              <a:lnSpc>
                <a:spcPct val="100000"/>
              </a:lnSpc>
              <a:spcBef>
                <a:spcPts val="200"/>
              </a:spcBef>
              <a:spcAft>
                <a:spcPts val="0"/>
              </a:spcAft>
              <a:buSzPts val="1400"/>
              <a:buNone/>
            </a:pPr>
            <a:r>
              <a:rPr lang="en-US"/>
              <a:t>For every schema that contains a query operation but also reference errors, we searched for the missing definitions in the repository’s other GraphQL files. </a:t>
            </a:r>
            <a:endParaRPr/>
          </a:p>
          <a:p>
            <a:pPr marL="0" lvl="0" indent="0" algn="l" rtl="0">
              <a:lnSpc>
                <a:spcPct val="100000"/>
              </a:lnSpc>
              <a:spcBef>
                <a:spcPts val="200"/>
              </a:spcBef>
              <a:spcAft>
                <a:spcPts val="0"/>
              </a:spcAft>
              <a:buSzPts val="1400"/>
              <a:buNone/>
            </a:pPr>
            <a:r>
              <a:rPr lang="en-US"/>
              <a:t>When we found a missing type in another file, we appended that file’s contents to the current schema and we repeated this process until we obtained either a complete schema or an unresolvable reference.</a:t>
            </a:r>
            <a:endParaRPr/>
          </a:p>
          <a:p>
            <a:pPr marL="0" lvl="0" indent="0" algn="l" rtl="0">
              <a:lnSpc>
                <a:spcPct val="100000"/>
              </a:lnSpc>
              <a:spcBef>
                <a:spcPts val="200"/>
              </a:spcBef>
              <a:spcAft>
                <a:spcPts val="0"/>
              </a:spcAft>
              <a:buSzPts val="1400"/>
              <a:buNone/>
            </a:pPr>
            <a:r>
              <a:rPr lang="en-US"/>
              <a:t>We were able to recover 2,453 schemas out of the 5,603  which is a 43.8% success rate.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success rate suggests that distributing GraphQL schema definitions across multiple files is a relatively common practice.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Our final GitHub schema corpus contains 8,399 valid, unique GraphQL Schema Definition files, 1,127 of which were recovered through merging.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6: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9" name="Google Shape;399;p16: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23</a:t>
            </a:fld>
            <a:r>
              <a:rPr lang="en-US"/>
              <a:t>	IBM SECURITY</a:t>
            </a:r>
            <a:endParaRPr sz="1400">
              <a:solidFill>
                <a:srgbClr val="000000"/>
              </a:solidFill>
            </a:endParaRPr>
          </a:p>
        </p:txBody>
      </p:sp>
      <p:sp>
        <p:nvSpPr>
          <p:cNvPr id="400" name="Google Shape;400;p16: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We did some basic analysis of the corpuses that we collected, based on the number of definitions in the schemas.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first thing we noticed was that the schemas from our GitHub corpus are generally much smaller than those in the commercial corpus.</a:t>
            </a:r>
            <a:endParaRPr/>
          </a:p>
          <a:p>
            <a:pPr marL="0" lvl="0" indent="0" algn="l" rtl="0">
              <a:lnSpc>
                <a:spcPct val="100000"/>
              </a:lnSpc>
              <a:spcBef>
                <a:spcPts val="200"/>
              </a:spcBef>
              <a:spcAft>
                <a:spcPts val="0"/>
              </a:spcAft>
              <a:buSzPts val="1400"/>
              <a:buNone/>
            </a:pPr>
            <a:r>
              <a:rPr lang="en-US"/>
              <a:t>We believe a number of these schemas are just test, demo, or toy schemas.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Under the assumption that larger schemas are more likely to be serious schemas rather than demo ones, we extracted a subset of the GitHub corpus called the “GitHub-large” (GH-large) corpus to allow for more reasonable comparisons between open source and commercial schemas</a:t>
            </a:r>
            <a:endParaRPr/>
          </a:p>
          <a:p>
            <a:pPr marL="0" lvl="0" indent="0" algn="l" rtl="0">
              <a:lnSpc>
                <a:spcPct val="100000"/>
              </a:lnSpc>
              <a:spcBef>
                <a:spcPts val="200"/>
              </a:spcBef>
              <a:spcAft>
                <a:spcPts val="0"/>
              </a:spcAft>
              <a:buSzPts val="1400"/>
              <a:buNone/>
            </a:pPr>
            <a:r>
              <a:rPr lang="en-US"/>
              <a:t>We created the GitHub-large corpus based on the first-quartile of commercial schemas sizes</a:t>
            </a:r>
            <a:endParaRPr/>
          </a:p>
          <a:p>
            <a:pPr marL="0" lvl="0" indent="0" algn="l" rtl="0">
              <a:lnSpc>
                <a:spcPct val="100000"/>
              </a:lnSpc>
              <a:spcBef>
                <a:spcPts val="200"/>
              </a:spcBef>
              <a:spcAft>
                <a:spcPts val="0"/>
              </a:spcAft>
              <a:buSzPts val="1400"/>
              <a:buNone/>
            </a:pPr>
            <a:r>
              <a:rPr lang="en-US"/>
              <a:t>This new corpus contains 1,739 schemas (20.7% of the GitHub corpus, 10 of which were recovered through merging)</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future analysis, we can use other measure of quality such as the number of stargazers of the associated GitHub repository. </a:t>
            </a:r>
            <a:endParaRPr/>
          </a:p>
          <a:p>
            <a:pPr marL="0" lvl="0" indent="0" algn="l" rtl="0">
              <a:lnSpc>
                <a:spcPct val="100000"/>
              </a:lnSpc>
              <a:spcBef>
                <a:spcPts val="200"/>
              </a:spcBef>
              <a:spcAft>
                <a:spcPts val="0"/>
              </a:spcAft>
              <a:buSzPts val="1400"/>
              <a:buNone/>
            </a:pPr>
            <a:r>
              <a:rPr lang="en-US"/>
              <a:t>Hopefully this will allow for more reasonable comparisons.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spcBef>
                <a:spcPts val="200"/>
              </a:spcBef>
              <a:spcAft>
                <a:spcPts val="0"/>
              </a:spcAft>
              <a:buSzPts val="1400"/>
              <a:buNone/>
            </a:pPr>
            <a:r>
              <a:rPr lang="en-US"/>
              <a:t>We conservatively define a GitHub schema as large if it is at least as complex as the first quartile of the commercial corpus (i.e., has more than 36 definitions)</a:t>
            </a:r>
            <a:endParaRPr/>
          </a:p>
          <a:p>
            <a:pPr marL="0" lvl="0" indent="0" algn="l" rtl="0">
              <a:spcBef>
                <a:spcPts val="200"/>
              </a:spcBef>
              <a:spcAft>
                <a:spcPts val="0"/>
              </a:spcAft>
              <a:buSzPts val="1400"/>
              <a:buNone/>
            </a:pPr>
            <a:endParaRPr/>
          </a:p>
          <a:p>
            <a:pPr marL="0" lvl="0" indent="0" algn="l" rtl="0">
              <a:spcBef>
                <a:spcPts val="200"/>
              </a:spcBef>
              <a:spcAft>
                <a:spcPts val="0"/>
              </a:spcAft>
              <a:buSzPts val="1400"/>
              <a:buNone/>
            </a:pPr>
            <a:r>
              <a:rPr lang="en-US"/>
              <a:t>This distinction is useful for measurements that are dependent on the “quality” of the schema, e.g., worst-case response sizes and defenses, though for studies like trends in naming conventions we think it is appropriate to also consider the full GitHub corpus. </a:t>
            </a:r>
            <a:endParaRPr/>
          </a:p>
          <a:p>
            <a:pPr marL="0" lvl="0" indent="0" algn="l" rtl="0">
              <a:spcBef>
                <a:spcPts val="200"/>
              </a:spcBef>
              <a:spcAft>
                <a:spcPts val="0"/>
              </a:spcAft>
              <a:buSzPts val="1400"/>
              <a:buNone/>
            </a:pPr>
            <a:r>
              <a:rPr lang="en-US"/>
              <a:t>In future analyses, other measures of quality could be considered to segment the data, for example the number of stargazers of the associated GitHub repository</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9" name="Google Shape;409;p22: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24</a:t>
            </a:fld>
            <a:r>
              <a:rPr lang="en-US"/>
              <a:t>	IBM SECURITY</a:t>
            </a:r>
            <a:endParaRPr sz="1400">
              <a:solidFill>
                <a:srgbClr val="000000"/>
              </a:solidFill>
            </a:endParaRPr>
          </a:p>
        </p:txBody>
      </p:sp>
      <p:sp>
        <p:nvSpPr>
          <p:cNvPr id="410" name="Google Shape;410;p22: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The majority of commercial (100.0%), GitHub (50.5%), and GitHub-large (89.5%) schemas have super-linear worst-case response sizes</a:t>
            </a:r>
            <a:endParaRPr/>
          </a:p>
          <a:p>
            <a:pPr marL="0" lvl="0" indent="0" algn="l" rtl="0">
              <a:lnSpc>
                <a:spcPct val="100000"/>
              </a:lnSpc>
              <a:spcBef>
                <a:spcPts val="200"/>
              </a:spcBef>
              <a:spcAft>
                <a:spcPts val="0"/>
              </a:spcAft>
              <a:buSzPts val="1400"/>
              <a:buNone/>
            </a:pPr>
            <a:r>
              <a:rPr lang="en-US"/>
              <a:t>Furthermore, a majority of commercial and GitHub-large schemas allow for exponential response sizes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However, the implication is that GraphQL providers and middleware services should plan to gauge the cost of each query by estimated cost or response size, or otherwise limit queries.</a:t>
            </a:r>
            <a:endParaRPr/>
          </a:p>
          <a:p>
            <a:pPr marL="0" lvl="0" indent="0" algn="l" rtl="0">
              <a:lnSpc>
                <a:spcPct val="100000"/>
              </a:lnSpc>
              <a:spcBef>
                <a:spcPts val="200"/>
              </a:spcBef>
              <a:spcAft>
                <a:spcPts val="0"/>
              </a:spcAft>
              <a:buSzPts val="1400"/>
              <a:buNone/>
            </a:pPr>
            <a:r>
              <a:rPr lang="en-US"/>
              <a:t>It seems to be very easy to create computationally taxing queries and GraphQL providers should protect against it… leading to our current stake in GraphQL API Management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f8d416d86_1_294: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f8d416d86_1_294: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25</a:t>
            </a:fld>
            <a:r>
              <a:rPr lang="en-US"/>
              <a:t>	IBM SECURITY</a:t>
            </a:r>
            <a:endParaRPr sz="1400">
              <a:solidFill>
                <a:srgbClr val="000000"/>
              </a:solidFill>
            </a:endParaRPr>
          </a:p>
        </p:txBody>
      </p:sp>
      <p:sp>
        <p:nvSpPr>
          <p:cNvPr id="425" name="Google Shape;425;g6f8d416d86_1_294: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This finding is of course not altogether surprising, as the key to large response sizes is this one-to-many schema structure that GraphQL naturally expresses.</a:t>
            </a:r>
            <a:endParaRPr/>
          </a:p>
          <a:p>
            <a:pPr marL="0" lvl="0" indent="0" algn="l" rtl="0">
              <a:spcBef>
                <a:spcPts val="200"/>
              </a:spcBef>
              <a:spcAft>
                <a:spcPts val="0"/>
              </a:spcAft>
              <a:buNone/>
            </a:pPr>
            <a:endParaRPr/>
          </a:p>
          <a:p>
            <a:pPr marL="0" lvl="0" indent="0" algn="l" rtl="0">
              <a:spcBef>
                <a:spcPts val="200"/>
              </a:spcBef>
              <a:spcAft>
                <a:spcPts val="0"/>
              </a:spcAft>
              <a:buNone/>
            </a:pPr>
            <a:r>
              <a:rPr lang="en-US"/>
              <a:t>In any case, it seems that it is very easy to create computationally taxing queries for many GraphQL APIs. </a:t>
            </a:r>
            <a:endParaRPr/>
          </a:p>
          <a:p>
            <a:pPr marL="0" lvl="0" indent="0" algn="l" rtl="0">
              <a:spcBef>
                <a:spcPts val="200"/>
              </a:spcBef>
              <a:spcAft>
                <a:spcPts val="0"/>
              </a:spcAft>
              <a:buNone/>
            </a:pPr>
            <a:endParaRPr/>
          </a:p>
          <a:p>
            <a:pPr marL="0" lvl="0" indent="0" algn="l" rtl="0">
              <a:spcBef>
                <a:spcPts val="200"/>
              </a:spcBef>
              <a:spcAft>
                <a:spcPts val="0"/>
              </a:spcAft>
              <a:buClr>
                <a:srgbClr val="000000"/>
              </a:buClr>
              <a:buSzPts val="1400"/>
              <a:buFont typeface="Arial"/>
              <a:buNone/>
            </a:pPr>
            <a:r>
              <a:rPr lang="en-US"/>
              <a:t>Is there anything GraphQL providers can do to limit response sizes? </a:t>
            </a:r>
            <a:endParaRPr/>
          </a:p>
          <a:p>
            <a:pPr marL="0" lvl="0" indent="0" algn="l" rtl="0">
              <a:spcBef>
                <a:spcPts val="2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f8d416d86_1_198: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0" name="Google Shape;430;g6f8d416d86_1_198: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26</a:t>
            </a:fld>
            <a:r>
              <a:rPr lang="en-US"/>
              <a:t>	IBM SECURITY</a:t>
            </a:r>
            <a:endParaRPr sz="1400">
              <a:solidFill>
                <a:srgbClr val="000000"/>
              </a:solidFill>
            </a:endParaRPr>
          </a:p>
        </p:txBody>
      </p:sp>
      <p:sp>
        <p:nvSpPr>
          <p:cNvPr id="431" name="Google Shape;431;g6f8d416d86_1_198: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Yes! They can employ pagination.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Pagination is a way for schemas to use of numeric arguments to index a subset of the data.</a:t>
            </a:r>
            <a:endParaRPr/>
          </a:p>
          <a:p>
            <a:pPr marL="0" lvl="0" indent="0" algn="l" rtl="0">
              <a:lnSpc>
                <a:spcPct val="100000"/>
              </a:lnSpc>
              <a:spcBef>
                <a:spcPts val="200"/>
              </a:spcBef>
              <a:spcAft>
                <a:spcPts val="0"/>
              </a:spcAft>
              <a:buSzPts val="1400"/>
              <a:buNone/>
            </a:pPr>
            <a:endParaRPr/>
          </a:p>
          <a:p>
            <a:pPr marL="0" lvl="0" indent="0" algn="l" rtl="0">
              <a:spcBef>
                <a:spcPts val="200"/>
              </a:spcBef>
              <a:spcAft>
                <a:spcPts val="0"/>
              </a:spcAft>
              <a:buSzPts val="1400"/>
              <a:buNone/>
            </a:pPr>
            <a:r>
              <a:rPr lang="en-US"/>
              <a:t>By employing pagination, at least API providers can give users some control over the worst-case response sizes. </a:t>
            </a:r>
            <a:endParaRPr/>
          </a:p>
          <a:p>
            <a:pPr marL="0" lvl="0" indent="0" algn="l" rtl="0">
              <a:spcBef>
                <a:spcPts val="200"/>
              </a:spcBef>
              <a:spcAft>
                <a:spcPts val="0"/>
              </a:spcAft>
              <a:buSzPts val="1400"/>
              <a:buNone/>
            </a:pPr>
            <a:endParaRPr/>
          </a:p>
          <a:p>
            <a:pPr marL="0" lvl="0" indent="0" algn="l" rtl="0">
              <a:spcBef>
                <a:spcPts val="200"/>
              </a:spcBef>
              <a:spcAft>
                <a:spcPts val="0"/>
              </a:spcAft>
              <a:buSzPts val="1400"/>
              <a:buNone/>
            </a:pPr>
            <a:r>
              <a:rPr lang="en-US"/>
              <a:t>Here we show the two main methods of pagination in GraphQL.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slicing pattern example uses a limit argument that reduces the maximum number of employees that can be returned by that field.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connections pattern employs an additional layer of indirection to enable more complex pagination. </a:t>
            </a:r>
            <a:endParaRPr/>
          </a:p>
          <a:p>
            <a:pPr marL="0" lvl="0" indent="0" algn="l" rtl="0">
              <a:lnSpc>
                <a:spcPct val="100000"/>
              </a:lnSpc>
              <a:spcBef>
                <a:spcPts val="200"/>
              </a:spcBef>
              <a:spcAft>
                <a:spcPts val="0"/>
              </a:spcAft>
              <a:buSzPts val="1400"/>
              <a:buNone/>
            </a:pPr>
            <a:r>
              <a:rPr lang="en-US"/>
              <a:t>The final behavior is largely the same, where this query can only obtain a maximum of five employees.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So, are these pagination methods widely implemented? </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3: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2" name="Google Shape;442;p23: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27</a:t>
            </a:fld>
            <a:r>
              <a:rPr lang="en-US"/>
              <a:t>	IBM SECURITY</a:t>
            </a:r>
            <a:endParaRPr sz="1400">
              <a:solidFill>
                <a:srgbClr val="000000"/>
              </a:solidFill>
            </a:endParaRPr>
          </a:p>
        </p:txBody>
      </p:sp>
      <p:sp>
        <p:nvSpPr>
          <p:cNvPr id="443" name="Google Shape;443;p23: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Unfortunately, we found that very few schemas employ slicing or connections pattern pagination consistently.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the top half of this chart, we are looking for the slicing pattern and in the bottom half, we are looking for the connections pattern.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 majority of GitHub large schemas do employ slicing arguments but not consistently throughout the schema.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Queries with super-linear response sizes can become security threats, overloading APIs or even leading to denial-of-service. </a:t>
            </a:r>
            <a:endParaRPr/>
          </a:p>
          <a:p>
            <a:pPr marL="0" lvl="0" indent="0" algn="l" rtl="0">
              <a:lnSpc>
                <a:spcPct val="100000"/>
              </a:lnSpc>
              <a:spcBef>
                <a:spcPts val="200"/>
              </a:spcBef>
              <a:spcAft>
                <a:spcPts val="0"/>
              </a:spcAft>
              <a:buSzPts val="1400"/>
              <a:buNone/>
            </a:pPr>
            <a:r>
              <a:rPr lang="en-US"/>
              <a:t>For commercial GraphQL providers, exponential response sizes pose a potential security risk (denial of service). </a:t>
            </a:r>
            <a:endParaRPr/>
          </a:p>
          <a:p>
            <a:pPr marL="0" lvl="0" indent="0" algn="l" rtl="0">
              <a:lnSpc>
                <a:spcPct val="100000"/>
              </a:lnSpc>
              <a:spcBef>
                <a:spcPts val="200"/>
              </a:spcBef>
              <a:spcAft>
                <a:spcPts val="0"/>
              </a:spcAft>
              <a:buSzPts val="1400"/>
              <a:buNone/>
            </a:pPr>
            <a:r>
              <a:rPr lang="en-US"/>
              <a:t>Even polynomial response sizes might be concerning — e.g., consider the cost of returning the (very large) cross product of all GitHub repositories and users.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As mentioned previously, there exists certain pagination patterns that allow users to use numeric arguments to index a subset of the full response set. </a:t>
            </a:r>
            <a:endParaRPr/>
          </a:p>
          <a:p>
            <a:pPr marL="0" lvl="0" indent="0" algn="l" rtl="0">
              <a:lnSpc>
                <a:spcPct val="100000"/>
              </a:lnSpc>
              <a:spcBef>
                <a:spcPts val="200"/>
              </a:spcBef>
              <a:spcAft>
                <a:spcPts val="0"/>
              </a:spcAft>
              <a:buSzPts val="1400"/>
              <a:buNone/>
            </a:pPr>
            <a:r>
              <a:rPr lang="en-US"/>
              <a:t>These are the slicing pattern and the connections pattern that I showed earlier.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wanted to find out, given that a majority of schemas are super linear, how many of these schemas at least provide some control over the amount of data that can be returned.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For slicing, we identify fields that return object lists and accept numeric slicing arguments. </a:t>
            </a:r>
            <a:endParaRPr/>
          </a:p>
          <a:p>
            <a:pPr marL="0" lvl="0" indent="0" algn="l" rtl="0">
              <a:lnSpc>
                <a:spcPct val="100000"/>
              </a:lnSpc>
              <a:spcBef>
                <a:spcPts val="200"/>
              </a:spcBef>
              <a:spcAft>
                <a:spcPts val="0"/>
              </a:spcAft>
              <a:buSzPts val="1400"/>
              <a:buNone/>
            </a:pPr>
            <a:r>
              <a:rPr lang="en-US"/>
              <a:t>In our corpuses these arguments are commonly named first, last, and limit, or size.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For the connections pattern, we check for the same but we also looked for types whose names end in Connection or Edge as proposed in the official GraphQL docs.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No corpus consistently uses pagination patterns, raising the specter of worst-case response sizes.</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6f8d416d86_1_301: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6f8d416d86_1_301: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None/>
            </a:pPr>
            <a:r>
              <a:rPr lang="en-US"/>
              <a:t>	</a:t>
            </a:r>
            <a:fld id="{00000000-1234-1234-1234-123412341234}" type="slidenum">
              <a:rPr lang="en-US"/>
              <a:t>28</a:t>
            </a:fld>
            <a:r>
              <a:rPr lang="en-US"/>
              <a:t>	IBM SECURITY</a:t>
            </a:r>
            <a:endParaRPr sz="1400">
              <a:solidFill>
                <a:srgbClr val="000000"/>
              </a:solidFill>
            </a:endParaRPr>
          </a:p>
        </p:txBody>
      </p:sp>
      <p:sp>
        <p:nvSpPr>
          <p:cNvPr id="457" name="Google Shape;457;g6f8d416d86_1_301: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API providers should consider employing pagination to give more control over what is accessible. </a:t>
            </a:r>
            <a:endParaRPr/>
          </a:p>
          <a:p>
            <a:pPr marL="0" lvl="0" indent="0" algn="l" rtl="0">
              <a:spcBef>
                <a:spcPts val="200"/>
              </a:spcBef>
              <a:spcAft>
                <a:spcPts val="0"/>
              </a:spcAft>
              <a:buNone/>
            </a:pPr>
            <a:r>
              <a:rPr lang="en-US"/>
              <a:t>Pagination is considered a best practice and we urge more API providers to consider it.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6f8d416d86_1_60: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6f8d416d86_1_60: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29</a:t>
            </a:fld>
            <a:r>
              <a:rPr lang="en-US"/>
              <a:t>	IBM SECURITY</a:t>
            </a:r>
            <a:endParaRPr sz="1400">
              <a:solidFill>
                <a:srgbClr val="000000"/>
              </a:solidFill>
            </a:endParaRPr>
          </a:p>
        </p:txBody>
      </p:sp>
      <p:sp>
        <p:nvSpPr>
          <p:cNvPr id="463" name="Google Shape;463;g6f8d416d86_1_60: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3: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3</a:t>
            </a:fld>
            <a:r>
              <a:rPr lang="en-US"/>
              <a:t>	IBM SECURITY</a:t>
            </a:r>
            <a:endParaRPr sz="1400">
              <a:solidFill>
                <a:srgbClr val="000000"/>
              </a:solidFill>
            </a:endParaRPr>
          </a:p>
        </p:txBody>
      </p:sp>
      <p:sp>
        <p:nvSpPr>
          <p:cNvPr id="113" name="Google Shape;113;p3: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GraphQL defines itself as: “is a query language for APIs and a runtime for fulfilling those queries”</a:t>
            </a:r>
            <a:endParaRPr/>
          </a:p>
          <a:p>
            <a:pPr marL="0" lvl="0" indent="0" algn="l" rtl="0">
              <a:lnSpc>
                <a:spcPct val="100000"/>
              </a:lnSpc>
              <a:spcBef>
                <a:spcPts val="200"/>
              </a:spcBef>
              <a:spcAft>
                <a:spcPts val="0"/>
              </a:spcAft>
              <a:buSzPts val="1400"/>
              <a:buNone/>
            </a:pPr>
            <a:endParaRPr/>
          </a:p>
          <a:p>
            <a:pPr marL="0" lvl="0" indent="0" algn="l" rtl="0">
              <a:spcBef>
                <a:spcPts val="200"/>
              </a:spcBef>
              <a:spcAft>
                <a:spcPts val="0"/>
              </a:spcAft>
              <a:buNone/>
            </a:pPr>
            <a:r>
              <a:rPr lang="en-US"/>
              <a:t>You can think of GraphQL as a query language for data that can be represented as a graph. (</a:t>
            </a:r>
            <a:r>
              <a:rPr lang="en-US" u="sng">
                <a:solidFill>
                  <a:schemeClr val="accent1"/>
                </a:solidFill>
                <a:hlinkClick r:id="rId3"/>
              </a:rPr>
              <a:t>https://medium.com/@davisjam/29038c48da5</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Instead of having fixed resources like in REST, GraphQL allows clients to request just the data they needs to perform a task (</a:t>
            </a:r>
            <a:r>
              <a:rPr lang="en-US" sz="1100" u="sng">
                <a:solidFill>
                  <a:schemeClr val="hlink"/>
                </a:solidFill>
                <a:hlinkClick r:id="rId4"/>
              </a:rPr>
              <a:t>https://dev.to/mikeralphson/a-brief-history-of-web-apis-47k4</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spcBef>
                <a:spcPts val="200"/>
              </a:spcBef>
              <a:spcAft>
                <a:spcPts val="0"/>
              </a:spcAft>
              <a:buSzPts val="1400"/>
              <a:buNone/>
            </a:pPr>
            <a:r>
              <a:rPr lang="en-US"/>
              <a:t>Instead of having fixed functions like RPC, or fixed resource representations accessible via URLs like in REST, GraphQL is a query language similar in concept to Structured Query Language (SQL), which allows the client to request just the data it needs to perform a task, and sometimes to avoid multiple API calls to fetch all of the data required. (</a:t>
            </a:r>
            <a:r>
              <a:rPr lang="en-US" sz="1100" u="sng">
                <a:solidFill>
                  <a:schemeClr val="accent1"/>
                </a:solidFill>
                <a:hlinkClick r:id="rId4"/>
              </a:rPr>
              <a:t>https://dev.to/mikeralphson/a-brief-history-of-web-apis-47k4</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6f8d416d86_1_19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6f8d416d86_1_192: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30</a:t>
            </a:fld>
            <a:r>
              <a:rPr lang="en-US"/>
              <a:t>	IBM SECURITY</a:t>
            </a:r>
            <a:endParaRPr sz="1400">
              <a:solidFill>
                <a:srgbClr val="000000"/>
              </a:solidFill>
            </a:endParaRPr>
          </a:p>
        </p:txBody>
      </p:sp>
      <p:sp>
        <p:nvSpPr>
          <p:cNvPr id="469" name="Google Shape;469;g6f8d416d86_1_192: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What we learned from our studies, among other things, is that many GraphQL APIs are at risk of uncontrolled performance problems and DDOS attacks</a:t>
            </a:r>
            <a:endParaRPr/>
          </a:p>
          <a:p>
            <a:pPr marL="0" lvl="0" indent="0" algn="l" rtl="0">
              <a:spcBef>
                <a:spcPts val="200"/>
              </a:spcBef>
              <a:spcAft>
                <a:spcPts val="0"/>
              </a:spcAft>
              <a:buNone/>
            </a:pPr>
            <a:endParaRPr/>
          </a:p>
          <a:p>
            <a:pPr marL="0" lvl="0" indent="0" algn="l" rtl="0">
              <a:spcBef>
                <a:spcPts val="200"/>
              </a:spcBef>
              <a:spcAft>
                <a:spcPts val="0"/>
              </a:spcAft>
              <a:buNone/>
            </a:pPr>
            <a:r>
              <a:rPr lang="en-US"/>
              <a:t>This is backed by the fact that many commercial and open-source GraphQL APIs have super linear worst-case response sizes and that most commercial and open-source GraphQL APIs do not employ pagination. </a:t>
            </a:r>
            <a:endParaRPr/>
          </a:p>
          <a:p>
            <a:pPr marL="0" lvl="0" indent="0" algn="l" rtl="0">
              <a:spcBef>
                <a:spcPts val="200"/>
              </a:spcBef>
              <a:spcAft>
                <a:spcPts val="0"/>
              </a:spcAft>
              <a:buNone/>
            </a:pPr>
            <a:endParaRPr/>
          </a:p>
          <a:p>
            <a:pPr marL="0" lvl="0" indent="0" algn="l" rtl="0">
              <a:spcBef>
                <a:spcPts val="200"/>
              </a:spcBef>
              <a:spcAft>
                <a:spcPts val="0"/>
              </a:spcAft>
              <a:buNone/>
            </a:pPr>
            <a:r>
              <a:rPr lang="en-US"/>
              <a:t>For future research, we are currently looking into how we can run a static query analysis in order to estimate the response sizes. </a:t>
            </a:r>
            <a:endParaRPr/>
          </a:p>
          <a:p>
            <a:pPr marL="0" lvl="0" indent="0" algn="l" rtl="0">
              <a:spcBef>
                <a:spcPts val="200"/>
              </a:spcBef>
              <a:spcAft>
                <a:spcPts val="0"/>
              </a:spcAft>
              <a:buNone/>
            </a:pPr>
            <a:r>
              <a:rPr lang="en-US"/>
              <a:t>By having a sense of how many resources a query will consume, GraphQL API management system could warn the user and stop a potentially problematic query from running in the first place.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6f8d416d86_1_68: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6f8d416d86_1_68: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None/>
            </a:pPr>
            <a:r>
              <a:rPr lang="en-US"/>
              <a:t>	</a:t>
            </a:r>
            <a:fld id="{00000000-1234-1234-1234-123412341234}" type="slidenum">
              <a:rPr lang="en-US"/>
              <a:t>31</a:t>
            </a:fld>
            <a:r>
              <a:rPr lang="en-US"/>
              <a:t>	IBM SECURITY</a:t>
            </a:r>
            <a:endParaRPr sz="1400">
              <a:solidFill>
                <a:srgbClr val="000000"/>
              </a:solidFill>
            </a:endParaRPr>
          </a:p>
        </p:txBody>
      </p:sp>
      <p:sp>
        <p:nvSpPr>
          <p:cNvPr id="476" name="Google Shape;476;g6f8d416d86_1_68: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70642a597d_0_27: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70642a597d_0_27: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32</a:t>
            </a:fld>
            <a:r>
              <a:rPr lang="en-US"/>
              <a:t>	IBM SECURITY</a:t>
            </a:r>
            <a:endParaRPr sz="1400">
              <a:solidFill>
                <a:srgbClr val="000000"/>
              </a:solidFill>
            </a:endParaRPr>
          </a:p>
        </p:txBody>
      </p:sp>
      <p:sp>
        <p:nvSpPr>
          <p:cNvPr id="482" name="Google Shape;482;g70642a597d_0_27: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GraphiQL is a graphical interactive in-browser GraphQL IDE.</a:t>
            </a:r>
            <a:endParaRPr/>
          </a:p>
          <a:p>
            <a:pPr marL="0" lvl="0" indent="0" algn="l" rtl="0">
              <a:spcBef>
                <a:spcPts val="200"/>
              </a:spcBef>
              <a:spcAft>
                <a:spcPts val="0"/>
              </a:spcAft>
              <a:buNone/>
            </a:pPr>
            <a:endParaRPr/>
          </a:p>
          <a:p>
            <a:pPr marL="0" lvl="0" indent="0" algn="l" rtl="0">
              <a:spcBef>
                <a:spcPts val="200"/>
              </a:spcBef>
              <a:spcAft>
                <a:spcPts val="0"/>
              </a:spcAft>
              <a:buNone/>
            </a:pPr>
            <a:r>
              <a:rPr lang="en-US"/>
              <a:t>It highlights some of the advantages that GraphQL provides.</a:t>
            </a:r>
            <a:endParaRPr/>
          </a:p>
          <a:p>
            <a:pPr marL="0" lvl="0" indent="0" algn="l" rtl="0">
              <a:spcBef>
                <a:spcPts val="200"/>
              </a:spcBef>
              <a:spcAft>
                <a:spcPts val="0"/>
              </a:spcAft>
              <a:buNone/>
            </a:pPr>
            <a:endParaRPr/>
          </a:p>
          <a:p>
            <a:pPr marL="0" lvl="0" indent="0" algn="l" rtl="0">
              <a:spcBef>
                <a:spcPts val="200"/>
              </a:spcBef>
              <a:spcAft>
                <a:spcPts val="0"/>
              </a:spcAft>
              <a:buNone/>
            </a:pPr>
            <a:r>
              <a:rPr lang="en-US" sz="1100">
                <a:solidFill>
                  <a:srgbClr val="000000"/>
                </a:solidFill>
              </a:rPr>
              <a:t>Some companies document a REST-ful API in an ad hoc manner, while others specify REST-ful APIs using more rigorous approaches like an</a:t>
            </a:r>
            <a:r>
              <a:rPr lang="en-US" sz="1100">
                <a:solidFill>
                  <a:srgbClr val="000000"/>
                </a:solidFill>
                <a:uFill>
                  <a:noFill/>
                </a:uFill>
                <a:hlinkClick r:id="rId3"/>
              </a:rPr>
              <a:t> </a:t>
            </a:r>
            <a:r>
              <a:rPr lang="en-US" sz="1100" u="sng">
                <a:solidFill>
                  <a:schemeClr val="hlink"/>
                </a:solidFill>
                <a:hlinkClick r:id="rId3"/>
              </a:rPr>
              <a:t>OpenAPI (Swagger) specification</a:t>
            </a:r>
            <a:r>
              <a:rPr lang="en-US" sz="1100">
                <a:solidFill>
                  <a:srgbClr val="000000"/>
                </a:solidFill>
              </a:rPr>
              <a:t>.</a:t>
            </a:r>
            <a:endParaRPr/>
          </a:p>
          <a:p>
            <a:pPr marL="0" lvl="0" indent="0" algn="l" rtl="0">
              <a:spcBef>
                <a:spcPts val="200"/>
              </a:spcBef>
              <a:spcAft>
                <a:spcPts val="0"/>
              </a:spcAft>
              <a:buNone/>
            </a:pPr>
            <a:endParaRPr/>
          </a:p>
          <a:p>
            <a:pPr marL="0" lvl="0" indent="0" algn="l" rtl="0">
              <a:spcBef>
                <a:spcPts val="20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70642a597d_0_47: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70642a597d_0_47: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33</a:t>
            </a:fld>
            <a:r>
              <a:rPr lang="en-US"/>
              <a:t>	IBM SECURITY</a:t>
            </a:r>
            <a:endParaRPr sz="1400">
              <a:solidFill>
                <a:srgbClr val="000000"/>
              </a:solidFill>
            </a:endParaRPr>
          </a:p>
        </p:txBody>
      </p:sp>
      <p:sp>
        <p:nvSpPr>
          <p:cNvPr id="496" name="Google Shape;496;g70642a597d_0_47: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sz="1100">
                <a:solidFill>
                  <a:srgbClr val="000000"/>
                </a:solidFill>
              </a:rPr>
              <a:t>The provider of a REST-ful API must manage an ever-growing set of endpoints to return the data requested by clients. As an API matures, more endpoints are added, and endpoints may become </a:t>
            </a:r>
            <a:r>
              <a:rPr lang="en-US" sz="1100" i="1">
                <a:solidFill>
                  <a:srgbClr val="000000"/>
                </a:solidFill>
              </a:rPr>
              <a:t>versioned</a:t>
            </a:r>
            <a:r>
              <a:rPr lang="en-US" sz="1100">
                <a:solidFill>
                  <a:srgbClr val="000000"/>
                </a:solidFill>
              </a:rPr>
              <a:t> to accommodate older and newer views into the data. Left unchecked by a strong engineering process, the result can be an unmanageable spaghetti of endpoints [4].</a:t>
            </a:r>
            <a:endParaRPr/>
          </a:p>
          <a:p>
            <a:pPr marL="0" lvl="0" indent="0" algn="l" rtl="0">
              <a:spcBef>
                <a:spcPts val="200"/>
              </a:spcBef>
              <a:spcAft>
                <a:spcPts val="0"/>
              </a:spcAft>
              <a:buNone/>
            </a:pPr>
            <a:endParaRPr/>
          </a:p>
          <a:p>
            <a:pPr marL="0" lvl="0" indent="0" algn="l" rtl="0">
              <a:spcBef>
                <a:spcPts val="200"/>
              </a:spcBef>
              <a:spcAft>
                <a:spcPts val="0"/>
              </a:spcAft>
              <a:buNone/>
            </a:pPr>
            <a:r>
              <a:rPr lang="en-US"/>
              <a:t>As an API matures, more endpoints are added, and endpoints may become versioned to accommodate older and newer views into the data.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f8d416d86_1_9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f8d416d86_1_92: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34</a:t>
            </a:fld>
            <a:r>
              <a:rPr lang="en-US"/>
              <a:t>	IBM SECURITY</a:t>
            </a:r>
            <a:endParaRPr sz="1400">
              <a:solidFill>
                <a:srgbClr val="000000"/>
              </a:solidFill>
            </a:endParaRPr>
          </a:p>
        </p:txBody>
      </p:sp>
      <p:sp>
        <p:nvSpPr>
          <p:cNvPr id="503" name="Google Shape;503;g6f8d416d86_1_92: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By giving you all that context, hopefully, you can see that GraphQL is a popular emerging technology and hopefully, you can understand why.</a:t>
            </a:r>
            <a:endParaRPr/>
          </a:p>
          <a:p>
            <a:pPr marL="0" lvl="0" indent="0" algn="l" rtl="0">
              <a:spcBef>
                <a:spcPts val="0"/>
              </a:spcBef>
              <a:spcAft>
                <a:spcPts val="0"/>
              </a:spcAft>
              <a:buNone/>
            </a:pPr>
            <a:r>
              <a:rPr lang="en-US"/>
              <a:t>So, what we wanted to do in this research project is to take a look at how people are using GraphQL.</a:t>
            </a:r>
            <a:endParaRPr/>
          </a:p>
          <a:p>
            <a:pPr marL="0" lvl="0" indent="0" algn="l" rtl="0">
              <a:spcBef>
                <a:spcPts val="0"/>
              </a:spcBef>
              <a:spcAft>
                <a:spcPts val="0"/>
              </a:spcAft>
              <a:buNone/>
            </a:pPr>
            <a:endParaRPr/>
          </a:p>
          <a:p>
            <a:pPr marL="0" lvl="0" indent="0" algn="l" rtl="0">
              <a:spcBef>
                <a:spcPts val="0"/>
              </a:spcBef>
              <a:spcAft>
                <a:spcPts val="0"/>
              </a:spcAft>
              <a:buNone/>
            </a:pPr>
            <a:r>
              <a:rPr lang="en-US"/>
              <a:t>Are they making use of all the features that are available to them?</a:t>
            </a:r>
            <a:endParaRPr/>
          </a:p>
          <a:p>
            <a:pPr marL="0" lvl="0" indent="0" algn="l" rtl="0">
              <a:spcBef>
                <a:spcPts val="0"/>
              </a:spcBef>
              <a:spcAft>
                <a:spcPts val="0"/>
              </a:spcAft>
              <a:buNone/>
            </a:pPr>
            <a:r>
              <a:rPr lang="en-US"/>
              <a:t>Are they following naming conventions?</a:t>
            </a:r>
            <a:endParaRPr/>
          </a:p>
          <a:p>
            <a:pPr marL="0" lvl="0" indent="0" algn="l" rtl="0">
              <a:spcBef>
                <a:spcPts val="0"/>
              </a:spcBef>
              <a:spcAft>
                <a:spcPts val="0"/>
              </a:spcAft>
              <a:buNone/>
            </a:pPr>
            <a:endParaRPr/>
          </a:p>
          <a:p>
            <a:pPr marL="0" lvl="0" indent="0" algn="l" rtl="0">
              <a:spcBef>
                <a:spcPts val="0"/>
              </a:spcBef>
              <a:spcAft>
                <a:spcPts val="0"/>
              </a:spcAft>
              <a:buNone/>
            </a:pPr>
            <a:r>
              <a:rPr lang="en-US"/>
              <a:t>Additionally, with all the flexibility that GraphQL provides, are there any potential problems?</a:t>
            </a:r>
            <a:endParaRPr/>
          </a:p>
          <a:p>
            <a:pPr marL="0" lvl="0" indent="0" algn="l" rtl="0">
              <a:spcBef>
                <a:spcPts val="0"/>
              </a:spcBef>
              <a:spcAft>
                <a:spcPts val="0"/>
              </a:spcAft>
              <a:buNone/>
            </a:pPr>
            <a:r>
              <a:rPr lang="en-US"/>
              <a:t>If there are problems, are GraphQL providers mitigating those threat vectors?</a:t>
            </a:r>
            <a:endParaRPr/>
          </a:p>
          <a:p>
            <a:pPr marL="0" lvl="0" indent="0" algn="l" rtl="0">
              <a:spcBef>
                <a:spcPts val="0"/>
              </a:spcBef>
              <a:spcAft>
                <a:spcPts val="0"/>
              </a:spcAft>
              <a:buNone/>
            </a:pPr>
            <a:endParaRPr/>
          </a:p>
          <a:p>
            <a:pPr marL="0" lvl="0" indent="0" algn="l" rtl="0">
              <a:spcBef>
                <a:spcPts val="0"/>
              </a:spcBef>
              <a:spcAft>
                <a:spcPts val="0"/>
              </a:spcAft>
              <a:buNone/>
            </a:pPr>
            <a:r>
              <a:rPr lang="en-US"/>
              <a:t>In this presentation, we will focus on the last two questions. We’ll touch upon the other findings but the main focus is on potential problems that GraphQL APIs may have.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f8d416d86_1_73: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f8d416d86_1_73: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None/>
            </a:pPr>
            <a:r>
              <a:rPr lang="en-US"/>
              <a:t>	</a:t>
            </a:r>
            <a:fld id="{00000000-1234-1234-1234-123412341234}" type="slidenum">
              <a:rPr lang="en-US"/>
              <a:t>35</a:t>
            </a:fld>
            <a:r>
              <a:rPr lang="en-US"/>
              <a:t>	IBM SECURITY</a:t>
            </a:r>
            <a:endParaRPr sz="1400">
              <a:solidFill>
                <a:srgbClr val="000000"/>
              </a:solidFill>
            </a:endParaRPr>
          </a:p>
        </p:txBody>
      </p:sp>
      <p:sp>
        <p:nvSpPr>
          <p:cNvPr id="509" name="Google Shape;509;g6f8d416d86_1_73: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So before we get started, I’m going to run down some of the basics of GraphQL.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f8d416d86_1_143: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4" name="Google Shape;514;g6f8d416d86_1_143: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36</a:t>
            </a:fld>
            <a:r>
              <a:rPr lang="en-US"/>
              <a:t>	IBM SECURITY</a:t>
            </a:r>
            <a:endParaRPr sz="1400">
              <a:solidFill>
                <a:srgbClr val="000000"/>
              </a:solidFill>
            </a:endParaRPr>
          </a:p>
        </p:txBody>
      </p:sp>
      <p:sp>
        <p:nvSpPr>
          <p:cNvPr id="515" name="Google Shape;515;g6f8d416d86_1_143: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we have a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schema is expressed using SDL (Schema Description Language) which is a well-described syntax and a part of the official GraphQL Specification</a:t>
            </a:r>
            <a:endParaRPr/>
          </a:p>
          <a:p>
            <a:pPr marL="0" lvl="0" indent="0" algn="l" rtl="0">
              <a:lnSpc>
                <a:spcPct val="100000"/>
              </a:lnSpc>
              <a:spcBef>
                <a:spcPts val="200"/>
              </a:spcBef>
              <a:spcAft>
                <a:spcPts val="0"/>
              </a:spcAft>
              <a:buSzPts val="1400"/>
              <a:buNone/>
            </a:pPr>
            <a:r>
              <a:rPr lang="en-US"/>
              <a:t>You can also express schemas programmatically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the top, we have the schema object, which lists the ways you can interact with the data </a:t>
            </a:r>
            <a:endParaRPr/>
          </a:p>
          <a:p>
            <a:pPr marL="0" lvl="0" indent="0" algn="l" rtl="0">
              <a:lnSpc>
                <a:spcPct val="100000"/>
              </a:lnSpc>
              <a:spcBef>
                <a:spcPts val="200"/>
              </a:spcBef>
              <a:spcAft>
                <a:spcPts val="0"/>
              </a:spcAft>
              <a:buSzPts val="1400"/>
              <a:buNone/>
            </a:pPr>
            <a:r>
              <a:rPr lang="en-US"/>
              <a:t>There are three ways, query, which simply retrieves data, mutation, which can change data, and subscription, which will give live updates to changes in the data</a:t>
            </a:r>
            <a:endParaRPr/>
          </a:p>
          <a:p>
            <a:pPr marL="0" lvl="0" indent="0" algn="l" rtl="0">
              <a:lnSpc>
                <a:spcPct val="100000"/>
              </a:lnSpc>
              <a:spcBef>
                <a:spcPts val="200"/>
              </a:spcBef>
              <a:spcAft>
                <a:spcPts val="0"/>
              </a:spcAft>
              <a:buSzPts val="1400"/>
              <a:buNone/>
            </a:pPr>
            <a:r>
              <a:rPr lang="en-US"/>
              <a:t>This particular schema only employs query and mutation.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Following with have a number of object type definitions and one input object definition.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query for a company by providing an ID</a:t>
            </a:r>
            <a:endParaRPr/>
          </a:p>
          <a:p>
            <a:pPr marL="0" lvl="0" indent="0" algn="l" rtl="0">
              <a:lnSpc>
                <a:spcPct val="100000"/>
              </a:lnSpc>
              <a:spcBef>
                <a:spcPts val="200"/>
              </a:spcBef>
              <a:spcAft>
                <a:spcPts val="0"/>
              </a:spcAft>
              <a:buSzPts val="1400"/>
              <a:buNone/>
            </a:pPr>
            <a:r>
              <a:rPr lang="en-US"/>
              <a:t>This will return a Company object</a:t>
            </a:r>
            <a:endParaRPr/>
          </a:p>
          <a:p>
            <a:pPr marL="0" lvl="0" indent="0" algn="l" rtl="0">
              <a:lnSpc>
                <a:spcPct val="100000"/>
              </a:lnSpc>
              <a:spcBef>
                <a:spcPts val="200"/>
              </a:spcBef>
              <a:spcAft>
                <a:spcPts val="0"/>
              </a:spcAft>
              <a:buSzPts val="1400"/>
              <a:buNone/>
            </a:pPr>
            <a:r>
              <a:rPr lang="en-US"/>
              <a:t>The company has a number of fields, including the id, name, address, and age. </a:t>
            </a:r>
            <a:endParaRPr/>
          </a:p>
          <a:p>
            <a:pPr marL="0" lvl="0" indent="0" algn="l" rtl="0">
              <a:lnSpc>
                <a:spcPct val="100000"/>
              </a:lnSpc>
              <a:spcBef>
                <a:spcPts val="200"/>
              </a:spcBef>
              <a:spcAft>
                <a:spcPts val="0"/>
              </a:spcAft>
              <a:buSzPts val="1400"/>
              <a:buNone/>
            </a:pPr>
            <a:r>
              <a:rPr lang="en-US"/>
              <a:t>There is also offices field, which will give you a list of Office objects, each containing an ID and a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You can a create an office by providing an Office input object</a:t>
            </a:r>
            <a:endParaRPr/>
          </a:p>
          <a:p>
            <a:pPr marL="0" lvl="0" indent="0" algn="l" rtl="0">
              <a:lnSpc>
                <a:spcPct val="100000"/>
              </a:lnSpc>
              <a:spcBef>
                <a:spcPts val="200"/>
              </a:spcBef>
              <a:spcAft>
                <a:spcPts val="0"/>
              </a:spcAft>
              <a:buSzPts val="1400"/>
              <a:buNone/>
            </a:pPr>
            <a:r>
              <a:rPr lang="en-US"/>
              <a:t>Input objects are most often used for mutations, which allow you to bundle a number of arguments together</a:t>
            </a:r>
            <a:endParaRPr/>
          </a:p>
          <a:p>
            <a:pPr marL="0" lvl="0" indent="0" algn="l" rtl="0">
              <a:lnSpc>
                <a:spcPct val="100000"/>
              </a:lnSpc>
              <a:spcBef>
                <a:spcPts val="200"/>
              </a:spcBef>
              <a:spcAft>
                <a:spcPts val="0"/>
              </a:spcAft>
              <a:buSzPts val="1400"/>
              <a:buNone/>
            </a:pPr>
            <a:r>
              <a:rPr lang="en-US"/>
              <a:t>In this case, the OfficeInput input object type is used to create an Office object type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f8d416d86_1_151: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3" name="Google Shape;523;g6f8d416d86_1_151: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37</a:t>
            </a:fld>
            <a:r>
              <a:rPr lang="en-US"/>
              <a:t>	IBM SECURITY</a:t>
            </a:r>
            <a:endParaRPr sz="1400">
              <a:solidFill>
                <a:srgbClr val="000000"/>
              </a:solidFill>
            </a:endParaRPr>
          </a:p>
        </p:txBody>
      </p:sp>
      <p:sp>
        <p:nvSpPr>
          <p:cNvPr id="524" name="Google Shape;524;g6f8d416d86_1_151: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we can see an example query using the previously shown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are querying for a company through a given ID</a:t>
            </a:r>
            <a:endParaRPr/>
          </a:p>
          <a:p>
            <a:pPr marL="0" lvl="0" indent="0" algn="l" rtl="0">
              <a:lnSpc>
                <a:spcPct val="100000"/>
              </a:lnSpc>
              <a:spcBef>
                <a:spcPts val="200"/>
              </a:spcBef>
              <a:spcAft>
                <a:spcPts val="0"/>
              </a:spcAft>
              <a:buSzPts val="1400"/>
              <a:buNone/>
            </a:pPr>
            <a:r>
              <a:rPr lang="en-US"/>
              <a:t>And for that company, we are querying for each of its offices</a:t>
            </a:r>
            <a:endParaRPr/>
          </a:p>
          <a:p>
            <a:pPr marL="0" lvl="0" indent="0" algn="l" rtl="0">
              <a:lnSpc>
                <a:spcPct val="100000"/>
              </a:lnSpc>
              <a:spcBef>
                <a:spcPts val="200"/>
              </a:spcBef>
              <a:spcAft>
                <a:spcPts val="0"/>
              </a:spcAft>
              <a:buSzPts val="1400"/>
              <a:buNone/>
            </a:pPr>
            <a:r>
              <a:rPr lang="en-US"/>
              <a:t>And for each office, we are getting the name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Notice how the shape of the response matches the shape of the query.</a:t>
            </a:r>
            <a:endParaRPr/>
          </a:p>
          <a:p>
            <a:pPr marL="0" lvl="0" indent="0" algn="l" rtl="0">
              <a:lnSpc>
                <a:spcPct val="100000"/>
              </a:lnSpc>
              <a:spcBef>
                <a:spcPts val="200"/>
              </a:spcBef>
              <a:spcAft>
                <a:spcPts val="0"/>
              </a:spcAft>
              <a:buSzPts val="1400"/>
              <a:buNone/>
            </a:pPr>
            <a:r>
              <a:rPr lang="en-US"/>
              <a:t>This is one of GraphQL’s biggest advantages.</a:t>
            </a:r>
            <a:endParaRPr/>
          </a:p>
          <a:p>
            <a:pPr marL="0" lvl="0" indent="0" algn="l" rtl="0">
              <a:lnSpc>
                <a:spcPct val="100000"/>
              </a:lnSpc>
              <a:spcBef>
                <a:spcPts val="200"/>
              </a:spcBef>
              <a:spcAft>
                <a:spcPts val="0"/>
              </a:spcAft>
              <a:buSzPts val="1400"/>
              <a:buNone/>
            </a:pPr>
            <a:r>
              <a:rPr lang="en-US"/>
              <a:t>We can limit overfetching and in some cases, also reduce the number of roundabout trips. </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9: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3" name="Google Shape;533;p9: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38</a:t>
            </a:fld>
            <a:r>
              <a:rPr lang="en-US"/>
              <a:t>	IBM SECURITY</a:t>
            </a:r>
            <a:endParaRPr sz="1400">
              <a:solidFill>
                <a:srgbClr val="000000"/>
              </a:solidFill>
            </a:endParaRPr>
          </a:p>
        </p:txBody>
      </p:sp>
      <p:sp>
        <p:nvSpPr>
          <p:cNvPr id="534" name="Google Shape;534;p9: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At this point, I would also like to introduce the concept of pagination, which will be discussed later in the talk</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official GraphQL documentation recommends that schema developers use one of two pagination techniques to bound response sizes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schema, I have modified the previous one so that it employs the slicing pattern</a:t>
            </a:r>
            <a:endParaRPr/>
          </a:p>
          <a:p>
            <a:pPr marL="0" lvl="0" indent="0" algn="l" rtl="0">
              <a:lnSpc>
                <a:spcPct val="100000"/>
              </a:lnSpc>
              <a:spcBef>
                <a:spcPts val="200"/>
              </a:spcBef>
              <a:spcAft>
                <a:spcPts val="0"/>
              </a:spcAft>
              <a:buSzPts val="1400"/>
              <a:buNone/>
            </a:pPr>
            <a:r>
              <a:rPr lang="en-US" b="1"/>
              <a:t>Slicing</a:t>
            </a:r>
            <a:r>
              <a:rPr lang="en-US"/>
              <a:t> refers to the use of numeric arguments to index a subset of the full response set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this case, the limit argument on the offices field will delimit the number of office objects return in the list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0: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2" name="Google Shape;542;p10: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39</a:t>
            </a:fld>
            <a:r>
              <a:rPr lang="en-US"/>
              <a:t>	IBM SECURITY</a:t>
            </a:r>
            <a:endParaRPr sz="1400">
              <a:solidFill>
                <a:srgbClr val="000000"/>
              </a:solidFill>
            </a:endParaRPr>
          </a:p>
        </p:txBody>
      </p:sp>
      <p:sp>
        <p:nvSpPr>
          <p:cNvPr id="543" name="Google Shape;543;p10: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Here we have an example.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As you can see, we are querying for office names but because we have provided a limit argument, we only receive two of them. </a:t>
            </a:r>
            <a:endParaRPr/>
          </a:p>
          <a:p>
            <a:pPr marL="0" lvl="0" indent="0" algn="l" rtl="0">
              <a:lnSpc>
                <a:spcPct val="100000"/>
              </a:lnSpc>
              <a:spcBef>
                <a:spcPts val="200"/>
              </a:spcBef>
              <a:spcAft>
                <a:spcPts val="0"/>
              </a:spcAft>
              <a:buSzPts val="1400"/>
              <a:buNone/>
            </a:pPr>
            <a:r>
              <a:rPr lang="en-US"/>
              <a:t>This is in contrast to the previous query, which would return as many offices as there are in the data. </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8" name="Google Shape;118;p4: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a:t>
            </a:fld>
            <a:r>
              <a:rPr lang="en-US"/>
              <a:t>	IBM SECURITY</a:t>
            </a:r>
            <a:endParaRPr sz="1400">
              <a:solidFill>
                <a:srgbClr val="000000"/>
              </a:solidFill>
            </a:endParaRPr>
          </a:p>
        </p:txBody>
      </p:sp>
      <p:sp>
        <p:nvSpPr>
          <p:cNvPr id="119" name="Google Shape;119;p4: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sz="1100" u="sng">
                <a:solidFill>
                  <a:schemeClr val="hlink"/>
                </a:solidFill>
                <a:hlinkClick r:id="rId3"/>
              </a:rPr>
              <a:t>https://trends.google.com/trends/explore?date=all&amp;geo=US&amp;q=GraphQL,REST%20API,SOAP%20API</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As you can see, GraphQL is a hot topic.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It has yet to overtake REST APIs in popularity, but there is certainly growing interest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the late 1990’s and early 2000’s, the predominant use of distributed APIs over the HTTP protocol involved the exchange of Extensible Markup Language (XML) formatted documents in a relatively simple remote procedure call (RPC) fashion.</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Protocols such as XML-RPC evolved into the Simple Object Access Protocol, or SOAP, giving birth to the approach widely known as Web Services.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REST is not "the new SOAP", they address radically different styles of APIs, and do this in a fundamentally different way. The REST style, when applied to HTTP also leverages this underlying protocol to its fullest, and thus can be very performant when well implemented, though this was not its original focus.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11: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2" name="Google Shape;552;p11: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SzPts val="1400"/>
              <a:buNone/>
            </a:pPr>
            <a:r>
              <a:rPr lang="en-US"/>
              <a:t>	</a:t>
            </a:r>
            <a:fld id="{00000000-1234-1234-1234-123412341234}" type="slidenum">
              <a:rPr lang="en-US"/>
              <a:t>40</a:t>
            </a:fld>
            <a:r>
              <a:rPr lang="en-US"/>
              <a:t>	IBM SECURITY</a:t>
            </a:r>
            <a:endParaRPr sz="1400">
              <a:solidFill>
                <a:srgbClr val="000000"/>
              </a:solidFill>
            </a:endParaRPr>
          </a:p>
        </p:txBody>
      </p:sp>
      <p:sp>
        <p:nvSpPr>
          <p:cNvPr id="553" name="Google Shape;553;p11: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The second method of pagination is the connections pattern, which introduces a layer of indirection to enable more complex pagination</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connections patterns employs Connections and Edges types (OfficeConnection and OfficeEdge), which provide metadata on the number of nodes (totalCount) as well as a cursor (cursor) which can be used to influence selection.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addition of Edge and Connection types allows schema developers to indicate additional relationships between types, and to paginate through a concurrently updated list.</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1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1" name="Google Shape;561;p12: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41</a:t>
            </a:fld>
            <a:r>
              <a:rPr lang="en-US"/>
              <a:t>	IBM SECURITY</a:t>
            </a:r>
            <a:endParaRPr sz="1400">
              <a:solidFill>
                <a:srgbClr val="000000"/>
              </a:solidFill>
            </a:endParaRPr>
          </a:p>
        </p:txBody>
      </p:sp>
      <p:sp>
        <p:nvSpPr>
          <p:cNvPr id="562" name="Google Shape;562;p12: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6: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1" name="Google Shape;571;p6: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42</a:t>
            </a:fld>
            <a:r>
              <a:rPr lang="en-US"/>
              <a:t>	IBM SECURITY</a:t>
            </a:r>
            <a:endParaRPr sz="1400">
              <a:solidFill>
                <a:srgbClr val="000000"/>
              </a:solidFill>
            </a:endParaRPr>
          </a:p>
        </p:txBody>
      </p:sp>
      <p:sp>
        <p:nvSpPr>
          <p:cNvPr id="572" name="Google Shape;572;p6: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So… how does GraphQL work?</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To create a GraphQL API, you need to provide two things: the schema and the resolvers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GraphQL has a clear separation between structure and behaviour. (</a:t>
            </a:r>
            <a:r>
              <a:rPr lang="en-US" sz="1100" u="sng">
                <a:solidFill>
                  <a:schemeClr val="accent1"/>
                </a:solidFill>
                <a:hlinkClick r:id="rId3"/>
              </a:rPr>
              <a:t>https://www.prisma.io/blog/graphql-server-basics-the-schema-ac5e2950214e</a:t>
            </a: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structure corresponds to the schema, which contains type definitions, describing all the data that you can query for and what that data looks like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behavior corresponds to the resolvers, which describe how each field in the query should fetch its data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For this talk, we are strictly focusing on the schema</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its most basic form, a GraphQL server will have one resolver function per field in its schema. Each resolver knows how to fetch the data for its field. Since a GraphQL query at its essence is just a collection of fields, all a GraphQL server actually needs to do in order to gather the requested data is invoke all the resolver functions for the fields specified in the query. (This is also why GraphQL often is compared to RPC-style systems, as it essentially is a language for invoking remote functions.) (</a:t>
            </a:r>
            <a:r>
              <a:rPr lang="en-US" sz="1100" u="sng">
                <a:solidFill>
                  <a:schemeClr val="accent1"/>
                </a:solidFill>
                <a:hlinkClick r:id="rId3"/>
              </a:rPr>
              <a:t>https://www.prisma.io/blog/graphql-server-basics-the-schema-ac5e2950214e</a:t>
            </a:r>
            <a:r>
              <a:rPr lang="en-US"/>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6f8d416d86_1_78: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6f8d416d86_1_78: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None/>
            </a:pPr>
            <a:r>
              <a:rPr lang="en-US"/>
              <a:t>	</a:t>
            </a:r>
            <a:fld id="{00000000-1234-1234-1234-123412341234}" type="slidenum">
              <a:rPr lang="en-US"/>
              <a:t>43</a:t>
            </a:fld>
            <a:r>
              <a:rPr lang="en-US"/>
              <a:t>	IBM SECURITY</a:t>
            </a:r>
            <a:endParaRPr sz="1400">
              <a:solidFill>
                <a:srgbClr val="000000"/>
              </a:solidFill>
            </a:endParaRPr>
          </a:p>
        </p:txBody>
      </p:sp>
      <p:sp>
        <p:nvSpPr>
          <p:cNvPr id="578" name="Google Shape;578;g6f8d416d86_1_78: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17: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3" name="Google Shape;583;p17: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44</a:t>
            </a:fld>
            <a:r>
              <a:rPr lang="en-US"/>
              <a:t>	IBM SECURITY</a:t>
            </a:r>
            <a:endParaRPr sz="1400">
              <a:solidFill>
                <a:srgbClr val="000000"/>
              </a:solidFill>
            </a:endParaRPr>
          </a:p>
        </p:txBody>
      </p:sp>
      <p:sp>
        <p:nvSpPr>
          <p:cNvPr id="584" name="Google Shape;584;p17: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Not surprisingly, commercial and GitHub-large schemas are larger, containing more object and input object types than the regular GitHub schema.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Generally more MOTs and MIOTs</a:t>
            </a:r>
            <a:endParaRPr/>
          </a:p>
          <a:p>
            <a:pPr marL="0" lvl="0" indent="0" algn="l" rtl="0">
              <a:lnSpc>
                <a:spcPct val="100000"/>
              </a:lnSpc>
              <a:spcBef>
                <a:spcPts val="200"/>
              </a:spcBef>
              <a:spcAft>
                <a:spcPts val="0"/>
              </a:spcAft>
              <a:buSzPts val="1400"/>
              <a:buNone/>
            </a:pPr>
            <a:r>
              <a:rPr lang="en-US"/>
              <a:t>The sizes of the OTs and the IOTs seems to be largely consistent throughout the corpuses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terms of feature use, commercial schemas apply interface types, union types, and custom directives most frequently, followed by GitHub-large schemas and then GitHub schemas.</a:t>
            </a:r>
            <a:endParaRPr/>
          </a:p>
          <a:p>
            <a:pPr marL="0" lvl="0" indent="0" algn="l" rtl="0">
              <a:lnSpc>
                <a:spcPct val="100000"/>
              </a:lnSpc>
              <a:spcBef>
                <a:spcPts val="200"/>
              </a:spcBef>
              <a:spcAft>
                <a:spcPts val="0"/>
              </a:spcAft>
              <a:buSzPts val="1400"/>
              <a:buNone/>
            </a:pPr>
            <a:r>
              <a:rPr lang="en-US"/>
              <a:t>These are more special definitions that can express more complex relationships between different types and fields.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Conversely, GitHub-large schemas support mutations and subscriptions most frequently, followed by GitHub schemas and then commercial schemas.</a:t>
            </a:r>
            <a:endParaRPr/>
          </a:p>
          <a:p>
            <a:pPr marL="0" lvl="0" indent="0" algn="l" rtl="0">
              <a:lnSpc>
                <a:spcPct val="100000"/>
              </a:lnSpc>
              <a:spcBef>
                <a:spcPts val="200"/>
              </a:spcBef>
              <a:spcAft>
                <a:spcPts val="0"/>
              </a:spcAft>
              <a:buSzPts val="1400"/>
              <a:buNone/>
            </a:pPr>
            <a:r>
              <a:rPr lang="en-US"/>
              <a:t>No commercial schemas have any subscription support and few have mutation support. </a:t>
            </a:r>
            <a:endParaRPr/>
          </a:p>
          <a:p>
            <a:pPr marL="0" lvl="0" indent="0" algn="l" rtl="0">
              <a:lnSpc>
                <a:spcPct val="100000"/>
              </a:lnSpc>
              <a:spcBef>
                <a:spcPts val="200"/>
              </a:spcBef>
              <a:spcAft>
                <a:spcPts val="0"/>
              </a:spcAft>
              <a:buSzPts val="1400"/>
              <a:buNone/>
            </a:pPr>
            <a:r>
              <a:rPr lang="en-US"/>
              <a:t>This is strange because we expect commercial schemas to be the most well-developed, fully-fledged schemas.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general, reliance on different GraphQL features (e.g., unions, custom directives, subscription, mutation) varies widely by corpus.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Commercial and GitHub-large schemas are generally larger than GitHub schemas.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8: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1" name="Google Shape;601;p18: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45</a:t>
            </a:fld>
            <a:r>
              <a:rPr lang="en-US"/>
              <a:t>	IBM SECURITY</a:t>
            </a:r>
            <a:endParaRPr sz="1400">
              <a:solidFill>
                <a:srgbClr val="000000"/>
              </a:solidFill>
            </a:endParaRPr>
          </a:p>
        </p:txBody>
      </p:sp>
      <p:sp>
        <p:nvSpPr>
          <p:cNvPr id="602" name="Google Shape;602;p18: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Something else we explored were naming conventions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There are prescribed conventions and informal conventions for GraphQL</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Some of the prescribed conventions are</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(1) Fields should be named in camelCase; (2) Types should be named in PascalCase; and (3) Enums should be named in PascalCase with (4) values in ALL_CAPS.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only prescribed convention that is frequently used in all three corpuses is (3) PascalCase enum names, exceeding 80% of schemas in each corpus and over 95% in the GitHub and GitHub-large corpuses.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 contrast, (1) camelCase field names are only common in GitHub schemas, (2) PascalCase type names are common in GitHub and GitHub-large schemas and less so in commercial schemas, and (4) ALL CAPS enum values appear in more than half of commercial schemas, but are unusual in the GitHub and GitHub-large schemas.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Some of the informal conventions are Input postfix for input object types, CRUD mutation field names, and snake case field names.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Input postfix for input object types: </a:t>
            </a:r>
            <a:endParaRPr/>
          </a:p>
          <a:p>
            <a:pPr marL="0" lvl="0" indent="0" algn="l" rtl="0">
              <a:lnSpc>
                <a:spcPct val="100000"/>
              </a:lnSpc>
              <a:spcBef>
                <a:spcPts val="200"/>
              </a:spcBef>
              <a:spcAft>
                <a:spcPts val="0"/>
              </a:spcAft>
              <a:buSzPts val="1400"/>
              <a:buNone/>
            </a:pPr>
            <a:r>
              <a:rPr lang="en-US"/>
              <a:t>Schemas in our corpuses commonly follow the convention of ending the names of input object types with the word Input.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If you recall in the schemas that I showed earlier in the talk, we saw an input object type called OfficeInput.</a:t>
            </a:r>
            <a:endParaRPr/>
          </a:p>
          <a:p>
            <a:pPr marL="0" lvl="0" indent="0" algn="l" rtl="0">
              <a:lnSpc>
                <a:spcPct val="100000"/>
              </a:lnSpc>
              <a:spcBef>
                <a:spcPts val="200"/>
              </a:spcBef>
              <a:spcAft>
                <a:spcPts val="0"/>
              </a:spcAft>
              <a:buSzPts val="1400"/>
              <a:buNone/>
            </a:pPr>
            <a:r>
              <a:rPr lang="en-US"/>
              <a:t>This is what the first convention is referring to.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This convention is used by examples in the official GraphQL documentation, but the general GraphQL naming convention recommendations do not remark on it [4]. </a:t>
            </a:r>
            <a:endParaRPr/>
          </a:p>
          <a:p>
            <a:pPr marL="0" lvl="0" indent="0" algn="l" rtl="0">
              <a:lnSpc>
                <a:spcPct val="100000"/>
              </a:lnSpc>
              <a:spcBef>
                <a:spcPts val="200"/>
              </a:spcBef>
              <a:spcAft>
                <a:spcPts val="0"/>
              </a:spcAft>
              <a:buSzPts val="1400"/>
              <a:buNone/>
            </a:pPr>
            <a:r>
              <a:rPr lang="en-US"/>
              <a:t>In GraphQL, type names are unique, so the Input postfix is often used to associate object types with related input object types (e.g., the object type User may be related to the input object type UserInput).</a:t>
            </a:r>
            <a:endParaRPr/>
          </a:p>
          <a:p>
            <a:pPr marL="0" lvl="0" indent="0" algn="l" rtl="0">
              <a:lnSpc>
                <a:spcPct val="100000"/>
              </a:lnSpc>
              <a:spcBef>
                <a:spcPts val="200"/>
              </a:spcBef>
              <a:spcAft>
                <a:spcPts val="0"/>
              </a:spcAft>
              <a:buSzPts val="1400"/>
              <a:buNone/>
            </a:pPr>
            <a:r>
              <a:rPr lang="en-US"/>
              <a:t>This follows the example schemas that we showed earlier in the talk.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CRUD mutation field names. </a:t>
            </a:r>
            <a:endParaRPr/>
          </a:p>
          <a:p>
            <a:pPr marL="0" lvl="0" indent="0" algn="l" rtl="0">
              <a:lnSpc>
                <a:spcPct val="100000"/>
              </a:lnSpc>
              <a:spcBef>
                <a:spcPts val="200"/>
              </a:spcBef>
              <a:spcAft>
                <a:spcPts val="0"/>
              </a:spcAft>
              <a:buSzPts val="1400"/>
              <a:buNone/>
            </a:pPr>
            <a:r>
              <a:rPr lang="en-US"/>
              <a:t>Developers commonly indicate the effect of the mutation by including it as part of the field name. </a:t>
            </a:r>
            <a:endParaRPr/>
          </a:p>
          <a:p>
            <a:pPr marL="0" lvl="0" indent="0" algn="l" rtl="0">
              <a:lnSpc>
                <a:spcPct val="100000"/>
              </a:lnSpc>
              <a:spcBef>
                <a:spcPts val="200"/>
              </a:spcBef>
              <a:spcAft>
                <a:spcPts val="0"/>
              </a:spcAft>
              <a:buSzPts val="1400"/>
              <a:buNone/>
            </a:pPr>
            <a:r>
              <a:rPr lang="en-US"/>
              <a:t>These names are similar to those used in other data contexts: update, delete, create, upsert, and add.</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We saw this as createOffice in the example schemas at the beginning of the talk.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snake_case field names.</a:t>
            </a:r>
            <a:endParaRPr/>
          </a:p>
          <a:p>
            <a:pPr marL="0" lvl="0" indent="0" algn="l" rtl="0">
              <a:lnSpc>
                <a:spcPct val="100000"/>
              </a:lnSpc>
              <a:spcBef>
                <a:spcPts val="200"/>
              </a:spcBef>
              <a:spcAft>
                <a:spcPts val="0"/>
              </a:spcAft>
              <a:buSzPts val="1400"/>
              <a:buNone/>
            </a:pPr>
            <a:r>
              <a:rPr lang="en-US"/>
              <a:t>Of the non-camelCase field names in the GitHub corpus, 90.3% follow snake case (determined by the presence of an underscore: “ ”), covering 30.6% of all field names and used in 37.3% of all schemas in the GitHub corpus. </a:t>
            </a:r>
            <a:endParaRPr/>
          </a:p>
          <a:p>
            <a:pPr marL="0" lvl="0" indent="0" algn="l" rtl="0">
              <a:lnSpc>
                <a:spcPct val="100000"/>
              </a:lnSpc>
              <a:spcBef>
                <a:spcPts val="200"/>
              </a:spcBef>
              <a:spcAft>
                <a:spcPts val="0"/>
              </a:spcAft>
              <a:buSzPts val="1400"/>
              <a:buNone/>
            </a:pPr>
            <a:r>
              <a:rPr lang="en-US"/>
              <a:t>However, barely any schema uses this convention consistently.</a:t>
            </a: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21: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0" name="Google Shape;620;p21: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46</a:t>
            </a:fld>
            <a:r>
              <a:rPr lang="en-US"/>
              <a:t>	IBM SECURITY</a:t>
            </a:r>
            <a:endParaRPr sz="1400">
              <a:solidFill>
                <a:srgbClr val="000000"/>
              </a:solidFill>
            </a:endParaRPr>
          </a:p>
        </p:txBody>
      </p:sp>
      <p:sp>
        <p:nvSpPr>
          <p:cNvPr id="621" name="Google Shape;621;p21: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So we can up with these worst-case response sizes.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Polynomial responses refer to the first case, where there does not exist a loop of types </a:t>
            </a:r>
            <a:endParaRPr/>
          </a:p>
          <a:p>
            <a:pPr marL="0" lvl="0" indent="0" algn="l" rtl="0">
              <a:lnSpc>
                <a:spcPct val="100000"/>
              </a:lnSpc>
              <a:spcBef>
                <a:spcPts val="200"/>
              </a:spcBef>
              <a:spcAft>
                <a:spcPts val="0"/>
              </a:spcAft>
              <a:buSzPts val="1400"/>
              <a:buNone/>
            </a:pPr>
            <a:r>
              <a:rPr lang="en-US"/>
              <a:t>Exponential responses refer to the second case, where they do exist</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Explain variables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The idea is that D is the size of the list, the 10 times 10 times 10 times… from the previous slide</a:t>
            </a:r>
            <a:endParaRPr/>
          </a:p>
          <a:p>
            <a:pPr marL="0" lvl="0" indent="0" algn="l" rtl="0">
              <a:lnSpc>
                <a:spcPct val="100000"/>
              </a:lnSpc>
              <a:spcBef>
                <a:spcPts val="200"/>
              </a:spcBef>
              <a:spcAft>
                <a:spcPts val="0"/>
              </a:spcAft>
              <a:buSzPts val="1400"/>
              <a:buNone/>
            </a:pPr>
            <a:r>
              <a:rPr lang="en-US"/>
              <a:t>n-k is the maximum number of fields you have on the last most nested field</a:t>
            </a:r>
            <a:endParaRPr/>
          </a:p>
          <a:p>
            <a:pPr marL="0" lvl="0" indent="0" algn="l" rtl="0">
              <a:lnSpc>
                <a:spcPct val="100000"/>
              </a:lnSpc>
              <a:spcBef>
                <a:spcPts val="200"/>
              </a:spcBef>
              <a:spcAft>
                <a:spcPts val="0"/>
              </a:spcAft>
              <a:buSzPts val="1400"/>
              <a:buNone/>
            </a:pPr>
            <a:r>
              <a:rPr lang="en-US"/>
              <a:t>The product is the worst case response size for polynomial responses</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For exponential responses, the idea is similar, except the only thing limiting the size of the query is the amount of nesting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25: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4" name="Google Shape;634;p25: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47</a:t>
            </a:fld>
            <a:r>
              <a:rPr lang="en-US"/>
              <a:t>	IBM SECURITY</a:t>
            </a:r>
            <a:endParaRPr sz="1400">
              <a:solidFill>
                <a:srgbClr val="000000"/>
              </a:solidFill>
            </a:endParaRPr>
          </a:p>
        </p:txBody>
      </p:sp>
      <p:sp>
        <p:nvSpPr>
          <p:cNvPr id="635" name="Google Shape;635;p25: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Clr>
                <a:srgbClr val="000000"/>
              </a:buClr>
              <a:buSzPts val="1400"/>
              <a:buFont typeface="Arial"/>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24: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1" name="Google Shape;641;p24: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48</a:t>
            </a:fld>
            <a:r>
              <a:rPr lang="en-US"/>
              <a:t>	IBM SECURITY</a:t>
            </a:r>
            <a:endParaRPr sz="1400">
              <a:solidFill>
                <a:srgbClr val="000000"/>
              </a:solidFill>
            </a:endParaRPr>
          </a:p>
        </p:txBody>
      </p:sp>
      <p:sp>
        <p:nvSpPr>
          <p:cNvPr id="642" name="Google Shape;642;p24: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5: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5</a:t>
            </a:fld>
            <a:r>
              <a:rPr lang="en-US"/>
              <a:t>	IBM SECURITY</a:t>
            </a:r>
            <a:endParaRPr sz="1400">
              <a:solidFill>
                <a:srgbClr val="000000"/>
              </a:solidFill>
            </a:endParaRPr>
          </a:p>
        </p:txBody>
      </p:sp>
      <p:sp>
        <p:nvSpPr>
          <p:cNvPr id="125" name="Google Shape;125;p5: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200"/>
              </a:spcBef>
              <a:spcAft>
                <a:spcPts val="0"/>
              </a:spcAft>
              <a:buSzPts val="1400"/>
              <a:buNone/>
            </a:pPr>
            <a:r>
              <a:rPr lang="en-US"/>
              <a:t>Over a hundred of companies have adopted GraphQL. </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Some notable ones are Facebook, who first invented GraphQL, GitHub, Twitter, PayPal, Yelp, and Shopify</a:t>
            </a:r>
            <a:endParaRPr/>
          </a:p>
          <a:p>
            <a:pPr marL="0" lvl="0" indent="0" algn="l" rtl="0">
              <a:lnSpc>
                <a:spcPct val="100000"/>
              </a:lnSpc>
              <a:spcBef>
                <a:spcPts val="200"/>
              </a:spcBef>
              <a:spcAft>
                <a:spcPts val="0"/>
              </a:spcAft>
              <a:buSzPts val="1400"/>
              <a:buNone/>
            </a:pPr>
            <a:endParaRPr/>
          </a:p>
          <a:p>
            <a:pPr marL="0" lvl="0" indent="0" algn="l" rtl="0">
              <a:lnSpc>
                <a:spcPct val="100000"/>
              </a:lnSpc>
              <a:spcBef>
                <a:spcPts val="200"/>
              </a:spcBef>
              <a:spcAft>
                <a:spcPts val="0"/>
              </a:spcAft>
              <a:buSzPts val="1400"/>
              <a:buNone/>
            </a:pPr>
            <a:r>
              <a:rPr lang="en-US"/>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0642a597d_0_13: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0642a597d_0_13: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6</a:t>
            </a:fld>
            <a:r>
              <a:rPr lang="en-US"/>
              <a:t>	IBM SECURITY</a:t>
            </a:r>
            <a:endParaRPr sz="1400">
              <a:solidFill>
                <a:srgbClr val="000000"/>
              </a:solidFill>
            </a:endParaRPr>
          </a:p>
        </p:txBody>
      </p:sp>
      <p:sp>
        <p:nvSpPr>
          <p:cNvPr id="136" name="Google Shape;136;g70642a597d_0_13: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So here’s what GraphQL typically looks like. </a:t>
            </a:r>
            <a:endParaRPr/>
          </a:p>
          <a:p>
            <a:pPr marL="0" lvl="0" indent="0" algn="l" rtl="0">
              <a:spcBef>
                <a:spcPts val="200"/>
              </a:spcBef>
              <a:spcAft>
                <a:spcPts val="0"/>
              </a:spcAft>
              <a:buNone/>
            </a:pPr>
            <a:endParaRPr/>
          </a:p>
          <a:p>
            <a:pPr marL="0" lvl="0" indent="0" algn="l" rtl="0">
              <a:spcBef>
                <a:spcPts val="200"/>
              </a:spcBef>
              <a:spcAft>
                <a:spcPts val="0"/>
              </a:spcAft>
              <a:buNone/>
            </a:pPr>
            <a:r>
              <a:rPr lang="en-US"/>
              <a:t>Providers define data that users can query for at design time</a:t>
            </a:r>
            <a:endParaRPr/>
          </a:p>
          <a:p>
            <a:pPr marL="0" lvl="0" indent="0" algn="l" rtl="0">
              <a:spcBef>
                <a:spcPts val="200"/>
              </a:spcBef>
              <a:spcAft>
                <a:spcPts val="0"/>
              </a:spcAft>
              <a:buNone/>
            </a:pPr>
            <a:r>
              <a:rPr lang="en-US"/>
              <a:t>What we’re seeing here is a GraphQL schema, which contains type definitions</a:t>
            </a:r>
            <a:endParaRPr/>
          </a:p>
          <a:p>
            <a:pPr marL="0" lvl="0" indent="0" algn="l" rtl="0">
              <a:spcBef>
                <a:spcPts val="200"/>
              </a:spcBef>
              <a:spcAft>
                <a:spcPts val="0"/>
              </a:spcAft>
              <a:buNone/>
            </a:pPr>
            <a:r>
              <a:rPr lang="en-US"/>
              <a:t>It says that you can query for a user, which returns a User object, and on a User object, you can access the name and address fields. </a:t>
            </a:r>
            <a:endParaRPr/>
          </a:p>
          <a:p>
            <a:pPr marL="0" lvl="0" indent="0" algn="l" rtl="0">
              <a:spcBef>
                <a:spcPts val="200"/>
              </a:spcBef>
              <a:spcAft>
                <a:spcPts val="0"/>
              </a:spcAft>
              <a:buNone/>
            </a:pPr>
            <a:endParaRPr/>
          </a:p>
          <a:p>
            <a:pPr marL="0" lvl="0" indent="0" algn="l" rtl="0">
              <a:spcBef>
                <a:spcPts val="200"/>
              </a:spcBef>
              <a:spcAft>
                <a:spcPts val="0"/>
              </a:spcAft>
              <a:buNone/>
            </a:pPr>
            <a:r>
              <a:rPr lang="en-US"/>
              <a:t>Clients can send queries at runtime</a:t>
            </a:r>
            <a:endParaRPr/>
          </a:p>
          <a:p>
            <a:pPr marL="0" lvl="0" indent="0" algn="l" rtl="0">
              <a:spcBef>
                <a:spcPts val="200"/>
              </a:spcBef>
              <a:spcAft>
                <a:spcPts val="0"/>
              </a:spcAft>
              <a:buNone/>
            </a:pPr>
            <a:r>
              <a:rPr lang="en-US"/>
              <a:t>This is a query for a user’s name, based on his or her username. </a:t>
            </a:r>
            <a:endParaRPr/>
          </a:p>
          <a:p>
            <a:pPr marL="0" lvl="0" indent="0" algn="l" rtl="0">
              <a:spcBef>
                <a:spcPts val="200"/>
              </a:spcBef>
              <a:spcAft>
                <a:spcPts val="0"/>
              </a:spcAft>
              <a:buNone/>
            </a:pPr>
            <a:endParaRPr/>
          </a:p>
          <a:p>
            <a:pPr marL="0" lvl="0" indent="0" algn="l" rtl="0">
              <a:spcBef>
                <a:spcPts val="200"/>
              </a:spcBef>
              <a:spcAft>
                <a:spcPts val="0"/>
              </a:spcAft>
              <a:buNone/>
            </a:pPr>
            <a:r>
              <a:rPr lang="en-US"/>
              <a:t>And finally, servers respond with data at runtime</a:t>
            </a:r>
            <a:endParaRPr/>
          </a:p>
          <a:p>
            <a:pPr marL="0" lvl="0" indent="0" algn="l" rtl="0">
              <a:spcBef>
                <a:spcPts val="200"/>
              </a:spcBef>
              <a:spcAft>
                <a:spcPts val="0"/>
              </a:spcAft>
              <a:buNone/>
            </a:pPr>
            <a:r>
              <a:rPr lang="en-US"/>
              <a:t>Here we learn that the user’s name is Alan Cha </a:t>
            </a:r>
            <a:endParaRPr/>
          </a:p>
          <a:p>
            <a:pPr marL="0" lvl="0" indent="0" algn="l" rtl="0">
              <a:spcBef>
                <a:spcPts val="200"/>
              </a:spcBef>
              <a:spcAft>
                <a:spcPts val="0"/>
              </a:spcAft>
              <a:buNone/>
            </a:pPr>
            <a:endParaRPr/>
          </a:p>
          <a:p>
            <a:pPr marL="0" lvl="0" indent="0" algn="l" rtl="0">
              <a:spcBef>
                <a:spcPts val="200"/>
              </a:spcBef>
              <a:spcAft>
                <a:spcPts val="0"/>
              </a:spcAft>
              <a:buNone/>
            </a:pPr>
            <a:r>
              <a:rPr lang="en-US"/>
              <a:t>----</a:t>
            </a:r>
            <a:endParaRPr/>
          </a:p>
          <a:p>
            <a:pPr marL="0" lvl="0" indent="0" algn="l" rtl="0">
              <a:spcBef>
                <a:spcPts val="200"/>
              </a:spcBef>
              <a:spcAft>
                <a:spcPts val="0"/>
              </a:spcAft>
              <a:buNone/>
            </a:pPr>
            <a:endParaRPr/>
          </a:p>
          <a:p>
            <a:pPr marL="0" lvl="0" indent="0" algn="l" rtl="0">
              <a:spcBef>
                <a:spcPts val="200"/>
              </a:spcBef>
              <a:spcAft>
                <a:spcPts val="0"/>
              </a:spcAft>
              <a:buNone/>
            </a:pPr>
            <a:r>
              <a:rPr lang="en-US"/>
              <a:t>When a company offers a “web API” they usually mean they offer a REST-ful API. In the REST paradigm, the API provider publishes a set of endpoints corresponding to the data the client can obtain. Each endpoint returns a fixed set of information about the entity the client requested. If a client wants to collate information about several entities, they must issue a request for each entity, and potentially additional queries to explore additional objects. Some companies document a REST-ful API in an ad hoc manner, while others specify REST-ful APIs using more rigorous approaches like an OpenAPI (Swagger) specification.</a:t>
            </a:r>
            <a:endParaRPr/>
          </a:p>
          <a:p>
            <a:pPr marL="0" lvl="0" indent="0" algn="l" rtl="0">
              <a:spcBef>
                <a:spcPts val="200"/>
              </a:spcBef>
              <a:spcAft>
                <a:spcPts val="0"/>
              </a:spcAft>
              <a:buNone/>
            </a:pPr>
            <a:endParaRPr/>
          </a:p>
          <a:p>
            <a:pPr marL="0" lvl="0" indent="0" algn="l" rtl="0">
              <a:spcBef>
                <a:spcPts val="200"/>
              </a:spcBef>
              <a:spcAft>
                <a:spcPts val="0"/>
              </a:spcAft>
              <a:buClr>
                <a:srgbClr val="000000"/>
              </a:buClr>
              <a:buSzPts val="1400"/>
              <a:buFont typeface="Arial"/>
              <a:buNone/>
            </a:pPr>
            <a:r>
              <a:rPr lang="en-US"/>
              <a:t>The REST-ful API paradigm leads to performance inefficiencies [2] and management headaches, motivating migration from the REST-ful paradigm to the GraphQL paradigm [3].</a:t>
            </a:r>
            <a:endParaRPr/>
          </a:p>
          <a:p>
            <a:pPr marL="0" lvl="0" indent="0" algn="l" rtl="0">
              <a:spcBef>
                <a:spcPts val="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f8d416d86_1_22: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f8d416d86_1_22:notes"/>
          <p:cNvSpPr txBox="1">
            <a:spLocks noGrp="1"/>
          </p:cNvSpPr>
          <p:nvPr>
            <p:ph type="sldNum" idx="12"/>
          </p:nvPr>
        </p:nvSpPr>
        <p:spPr>
          <a:xfrm>
            <a:off x="0" y="9062102"/>
            <a:ext cx="1938300" cy="183000"/>
          </a:xfrm>
          <a:prstGeom prst="rect">
            <a:avLst/>
          </a:prstGeom>
        </p:spPr>
        <p:txBody>
          <a:bodyPr spcFirstLastPara="1" wrap="square" lIns="0" tIns="0" rIns="0" bIns="0" anchor="b" anchorCtr="0">
            <a:noAutofit/>
          </a:bodyPr>
          <a:lstStyle/>
          <a:p>
            <a:pPr marL="0" lvl="1" indent="0" algn="l" rtl="0">
              <a:spcBef>
                <a:spcPts val="0"/>
              </a:spcBef>
              <a:spcAft>
                <a:spcPts val="0"/>
              </a:spcAft>
              <a:buClr>
                <a:srgbClr val="000000"/>
              </a:buClr>
              <a:buSzPts val="900"/>
              <a:buFont typeface="Arial"/>
              <a:buNone/>
            </a:pPr>
            <a:r>
              <a:rPr lang="en-US"/>
              <a:t>	</a:t>
            </a:r>
            <a:fld id="{00000000-1234-1234-1234-123412341234}" type="slidenum">
              <a:rPr lang="en-US"/>
              <a:t>7</a:t>
            </a:fld>
            <a:r>
              <a:rPr lang="en-US"/>
              <a:t>	IBM SECURITY</a:t>
            </a:r>
            <a:endParaRPr sz="1400">
              <a:solidFill>
                <a:srgbClr val="000000"/>
              </a:solidFill>
            </a:endParaRPr>
          </a:p>
        </p:txBody>
      </p:sp>
      <p:sp>
        <p:nvSpPr>
          <p:cNvPr id="148" name="Google Shape;148;g6f8d416d86_1_22:notes"/>
          <p:cNvSpPr txBox="1">
            <a:spLocks noGrp="1"/>
          </p:cNvSpPr>
          <p:nvPr>
            <p:ph type="body" idx="1"/>
          </p:nvPr>
        </p:nvSpPr>
        <p:spPr>
          <a:xfrm>
            <a:off x="228599" y="2799116"/>
            <a:ext cx="6627600" cy="6263100"/>
          </a:xfrm>
          <a:prstGeom prst="rect">
            <a:avLst/>
          </a:prstGeom>
        </p:spPr>
        <p:txBody>
          <a:bodyPr spcFirstLastPara="1" wrap="square" lIns="0" tIns="0" rIns="0" bIns="0" anchor="t" anchorCtr="0">
            <a:noAutofit/>
          </a:bodyPr>
          <a:lstStyle/>
          <a:p>
            <a:pPr marL="0" lvl="0" indent="0" algn="l" rtl="0">
              <a:spcBef>
                <a:spcPts val="200"/>
              </a:spcBef>
              <a:spcAft>
                <a:spcPts val="0"/>
              </a:spcAft>
              <a:buNone/>
            </a:pPr>
            <a:r>
              <a:rPr lang="en-US"/>
              <a:t>So, how is it different from other web API architectures? </a:t>
            </a:r>
            <a:endParaRPr/>
          </a:p>
          <a:p>
            <a:pPr marL="0" lvl="0" indent="0" algn="l" rtl="0">
              <a:spcBef>
                <a:spcPts val="200"/>
              </a:spcBef>
              <a:spcAft>
                <a:spcPts val="0"/>
              </a:spcAft>
              <a:buNone/>
            </a:pPr>
            <a:endParaRPr/>
          </a:p>
          <a:p>
            <a:pPr marL="0" lvl="0" indent="0" algn="l" rtl="0">
              <a:spcBef>
                <a:spcPts val="200"/>
              </a:spcBef>
              <a:spcAft>
                <a:spcPts val="0"/>
              </a:spcAft>
              <a:buNone/>
            </a:pPr>
            <a:r>
              <a:rPr lang="en-US"/>
              <a:t>Let’s compare GraphQL with REST. </a:t>
            </a:r>
            <a:endParaRPr/>
          </a:p>
          <a:p>
            <a:pPr marL="0" lvl="0" indent="0" algn="l" rtl="0">
              <a:spcBef>
                <a:spcPts val="200"/>
              </a:spcBef>
              <a:spcAft>
                <a:spcPts val="0"/>
              </a:spcAft>
              <a:buNone/>
            </a:pPr>
            <a:endParaRPr/>
          </a:p>
          <a:p>
            <a:pPr marL="0" lvl="0" indent="0" algn="l" rtl="0">
              <a:spcBef>
                <a:spcPts val="200"/>
              </a:spcBef>
              <a:spcAft>
                <a:spcPts val="0"/>
              </a:spcAft>
              <a:buNone/>
            </a:pPr>
            <a:r>
              <a:rPr lang="en-US"/>
              <a:t>In REST, resources are mapped to URIs and large APIs might have thousands of URIs. </a:t>
            </a:r>
            <a:endParaRPr/>
          </a:p>
          <a:p>
            <a:pPr marL="0" lvl="0" indent="0" algn="l" rtl="0">
              <a:spcBef>
                <a:spcPts val="200"/>
              </a:spcBef>
              <a:spcAft>
                <a:spcPts val="0"/>
              </a:spcAft>
              <a:buNone/>
            </a:pPr>
            <a:r>
              <a:rPr lang="en-US"/>
              <a:t>In GraphQL, there is only ever 1 endpoint. You use the query language to specify the data that you need. </a:t>
            </a:r>
            <a:endParaRPr/>
          </a:p>
          <a:p>
            <a:pPr marL="0" lvl="0" indent="0" algn="l" rtl="0">
              <a:spcBef>
                <a:spcPts val="200"/>
              </a:spcBef>
              <a:spcAft>
                <a:spcPts val="0"/>
              </a:spcAft>
              <a:buNone/>
            </a:pPr>
            <a:endParaRPr/>
          </a:p>
          <a:p>
            <a:pPr marL="0" lvl="0" indent="0" algn="l" rtl="0">
              <a:spcBef>
                <a:spcPts val="200"/>
              </a:spcBef>
              <a:spcAft>
                <a:spcPts val="0"/>
              </a:spcAft>
              <a:buNone/>
            </a:pPr>
            <a:r>
              <a:rPr lang="en-US"/>
              <a:t>GraphQL can solve a number of problems that REST APIs carry.</a:t>
            </a:r>
            <a:endParaRPr/>
          </a:p>
          <a:p>
            <a:pPr marL="0" lvl="0" indent="0" algn="l" rtl="0">
              <a:spcBef>
                <a:spcPts val="200"/>
              </a:spcBef>
              <a:spcAft>
                <a:spcPts val="0"/>
              </a:spcAft>
              <a:buNone/>
            </a:pPr>
            <a:endParaRPr/>
          </a:p>
          <a:p>
            <a:pPr marL="0" lvl="0" indent="0" algn="l" rtl="0">
              <a:spcBef>
                <a:spcPts val="200"/>
              </a:spcBef>
              <a:spcAft>
                <a:spcPts val="0"/>
              </a:spcAft>
              <a:buNone/>
            </a:pPr>
            <a:r>
              <a:rPr lang="en-US"/>
              <a:t>---</a:t>
            </a:r>
            <a:endParaRPr/>
          </a:p>
          <a:p>
            <a:pPr marL="0" lvl="0" indent="0" algn="l" rtl="0">
              <a:spcBef>
                <a:spcPts val="200"/>
              </a:spcBef>
              <a:spcAft>
                <a:spcPts val="0"/>
              </a:spcAft>
              <a:buNone/>
            </a:pPr>
            <a:endParaRPr/>
          </a:p>
          <a:p>
            <a:pPr marL="0" lvl="0" indent="0" algn="l" rtl="0">
              <a:spcBef>
                <a:spcPts val="200"/>
              </a:spcBef>
              <a:spcAft>
                <a:spcPts val="0"/>
              </a:spcAft>
              <a:buNone/>
            </a:pPr>
            <a:r>
              <a:rPr lang="en-US"/>
              <a:t>For example, in REST, each endpoint returns a fixed set of information. This often leads to overfetching, querying for more data than is needed. </a:t>
            </a:r>
            <a:endParaRPr/>
          </a:p>
          <a:p>
            <a:pPr marL="0" lvl="0" indent="0" algn="l" rtl="0">
              <a:spcBef>
                <a:spcPts val="200"/>
              </a:spcBef>
              <a:spcAft>
                <a:spcPts val="0"/>
              </a:spcAft>
              <a:buNone/>
            </a:pPr>
            <a:r>
              <a:rPr lang="en-US"/>
              <a:t>This means that the server is wasting resources to marshal the unused data, the client is wasting resources parsing the unused data, and the network operator is wasting resources transferring the unused data.</a:t>
            </a:r>
            <a:endParaRPr/>
          </a:p>
          <a:p>
            <a:pPr marL="0" lvl="0" indent="0" algn="l" rtl="0">
              <a:spcBef>
                <a:spcPts val="200"/>
              </a:spcBef>
              <a:spcAft>
                <a:spcPts val="0"/>
              </a:spcAft>
              <a:buNone/>
            </a:pPr>
            <a:r>
              <a:rPr lang="en-US"/>
              <a:t>Imagine trying to query for a user’s address and instead of getting just the address, you also receive data about the user’s latests posts, favorite movies, and profile pictures. </a:t>
            </a:r>
            <a:endParaRPr/>
          </a:p>
          <a:p>
            <a:pPr marL="0" lvl="0" indent="0" algn="l" rtl="0">
              <a:spcBef>
                <a:spcPts val="200"/>
              </a:spcBef>
              <a:spcAft>
                <a:spcPts val="0"/>
              </a:spcAft>
              <a:buNone/>
            </a:pPr>
            <a:r>
              <a:rPr lang="en-US"/>
              <a:t>In GraphQL, clients can specify exactly the data they need and will receive.</a:t>
            </a:r>
            <a:endParaRPr/>
          </a:p>
          <a:p>
            <a:pPr marL="0" lvl="0" indent="0" algn="l" rtl="0">
              <a:spcBef>
                <a:spcPts val="200"/>
              </a:spcBef>
              <a:spcAft>
                <a:spcPts val="0"/>
              </a:spcAft>
              <a:buNone/>
            </a:pPr>
            <a:endParaRPr/>
          </a:p>
          <a:p>
            <a:pPr marL="0" lvl="0" indent="0" algn="l" rtl="0">
              <a:spcBef>
                <a:spcPts val="200"/>
              </a:spcBef>
              <a:spcAft>
                <a:spcPts val="0"/>
              </a:spcAft>
              <a:buNone/>
            </a:pPr>
            <a:r>
              <a:rPr lang="en-US"/>
              <a:t>Additionally, clients often need to make multiple REST calls to get the data they need. When they do, they have to wait for network roundtrips to determine the next query to issue.</a:t>
            </a:r>
            <a:endParaRPr/>
          </a:p>
          <a:p>
            <a:pPr marL="0" lvl="0" indent="0" algn="l" rtl="0">
              <a:spcBef>
                <a:spcPts val="200"/>
              </a:spcBef>
              <a:spcAft>
                <a:spcPts val="0"/>
              </a:spcAft>
              <a:buNone/>
            </a:pPr>
            <a:r>
              <a:rPr lang="en-US"/>
              <a:t>Imagine trying to query for a user’s friends. First you have to make a call for that specific user, which might return references to his or her friends. Then you need to send additional query for each of those users. </a:t>
            </a:r>
            <a:endParaRPr/>
          </a:p>
          <a:p>
            <a:pPr marL="0" lvl="0" indent="0" algn="l" rtl="0">
              <a:spcBef>
                <a:spcPts val="200"/>
              </a:spcBef>
              <a:spcAft>
                <a:spcPts val="0"/>
              </a:spcAft>
              <a:buNone/>
            </a:pPr>
            <a:r>
              <a:rPr lang="en-US"/>
              <a:t>In GraphQL, clients can often replicate all of this behavior in a single query.</a:t>
            </a:r>
            <a:endParaRPr/>
          </a:p>
          <a:p>
            <a:pPr marL="0" lvl="0" indent="0" algn="l" rtl="0">
              <a:spcBef>
                <a:spcPts val="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f8d416d86_1_335: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g6f8d416d86_1_335: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8</a:t>
            </a:fld>
            <a:r>
              <a:rPr lang="en-US"/>
              <a:t>	IBM SECURITY</a:t>
            </a:r>
            <a:endParaRPr sz="1400">
              <a:solidFill>
                <a:srgbClr val="000000"/>
              </a:solidFill>
            </a:endParaRPr>
          </a:p>
        </p:txBody>
      </p:sp>
      <p:sp>
        <p:nvSpPr>
          <p:cNvPr id="156" name="Google Shape;156;g6f8d416d86_1_335: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spcBef>
                <a:spcPts val="200"/>
              </a:spcBef>
              <a:spcAft>
                <a:spcPts val="0"/>
              </a:spcAft>
              <a:buNone/>
            </a:pPr>
            <a:r>
              <a:rPr lang="en-US"/>
              <a:t>For example, in REST, each endpoint returns a fixed set of information. This often leads to overfetching, querying for more data than is needed. </a:t>
            </a:r>
            <a:endParaRPr/>
          </a:p>
          <a:p>
            <a:pPr marL="0" lvl="0" indent="0" algn="l" rtl="0">
              <a:spcBef>
                <a:spcPts val="200"/>
              </a:spcBef>
              <a:spcAft>
                <a:spcPts val="0"/>
              </a:spcAft>
              <a:buNone/>
            </a:pPr>
            <a:endParaRPr/>
          </a:p>
          <a:p>
            <a:pPr marL="0" lvl="0" indent="0" algn="l" rtl="0">
              <a:spcBef>
                <a:spcPts val="200"/>
              </a:spcBef>
              <a:spcAft>
                <a:spcPts val="0"/>
              </a:spcAft>
              <a:buNone/>
            </a:pPr>
            <a:r>
              <a:rPr lang="en-US"/>
              <a:t>Let’s say you wanted to get a user’s name</a:t>
            </a:r>
            <a:endParaRPr/>
          </a:p>
          <a:p>
            <a:pPr marL="0" lvl="0" indent="0" algn="l" rtl="0">
              <a:spcBef>
                <a:spcPts val="200"/>
              </a:spcBef>
              <a:spcAft>
                <a:spcPts val="0"/>
              </a:spcAft>
              <a:buNone/>
            </a:pPr>
            <a:r>
              <a:rPr lang="en-US"/>
              <a:t>In REST, you get all this extra data like username, posts, friendsUsernames, etc. </a:t>
            </a:r>
            <a:endParaRPr/>
          </a:p>
          <a:p>
            <a:pPr marL="0" lvl="0" indent="0" algn="l" rtl="0">
              <a:spcBef>
                <a:spcPts val="200"/>
              </a:spcBef>
              <a:spcAft>
                <a:spcPts val="0"/>
              </a:spcAft>
              <a:buNone/>
            </a:pPr>
            <a:r>
              <a:rPr lang="en-US"/>
              <a:t>This means that the server is wasting resources to marshal the unused data, the client is wasting resources parsing the unused data, and the network operator is wasting resources transferring the unused data.</a:t>
            </a:r>
            <a:endParaRPr/>
          </a:p>
          <a:p>
            <a:pPr marL="0" lvl="0" indent="0" algn="l" rtl="0">
              <a:spcBef>
                <a:spcPts val="200"/>
              </a:spcBef>
              <a:spcAft>
                <a:spcPts val="0"/>
              </a:spcAft>
              <a:buNone/>
            </a:pPr>
            <a:endParaRPr/>
          </a:p>
          <a:p>
            <a:pPr marL="0" lvl="0" indent="0" algn="l" rtl="0">
              <a:spcBef>
                <a:spcPts val="200"/>
              </a:spcBef>
              <a:spcAft>
                <a:spcPts val="0"/>
              </a:spcAft>
              <a:buNone/>
            </a:pPr>
            <a:r>
              <a:rPr lang="en-US"/>
              <a:t>In GraphQL, your response matches your request and you get exactly the data you queried for</a:t>
            </a:r>
            <a:endParaRPr/>
          </a:p>
          <a:p>
            <a:pPr marL="0" lvl="0" indent="0" algn="l" rtl="0">
              <a:spcBef>
                <a:spcPts val="200"/>
              </a:spcBef>
              <a:spcAft>
                <a:spcPts val="0"/>
              </a:spcAft>
              <a:buNone/>
            </a:pPr>
            <a:endParaRPr/>
          </a:p>
          <a:p>
            <a:pPr marL="0" lvl="0" indent="0" algn="l" rtl="0">
              <a:lnSpc>
                <a:spcPct val="100000"/>
              </a:lnSpc>
              <a:spcBef>
                <a:spcPts val="20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f8d416d86_1_351:notes"/>
          <p:cNvSpPr>
            <a:spLocks noGrp="1" noRot="1" noChangeAspect="1"/>
          </p:cNvSpPr>
          <p:nvPr>
            <p:ph type="sldImg" idx="2"/>
          </p:nvPr>
        </p:nvSpPr>
        <p:spPr>
          <a:xfrm>
            <a:off x="1757363" y="490538"/>
            <a:ext cx="3562500" cy="222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g6f8d416d86_1_351:notes"/>
          <p:cNvSpPr txBox="1">
            <a:spLocks noGrp="1"/>
          </p:cNvSpPr>
          <p:nvPr>
            <p:ph type="sldNum" idx="12"/>
          </p:nvPr>
        </p:nvSpPr>
        <p:spPr>
          <a:xfrm>
            <a:off x="0" y="9062102"/>
            <a:ext cx="1938300" cy="183000"/>
          </a:xfrm>
          <a:prstGeom prst="rect">
            <a:avLst/>
          </a:prstGeom>
          <a:noFill/>
          <a:ln>
            <a:noFill/>
          </a:ln>
        </p:spPr>
        <p:txBody>
          <a:bodyPr spcFirstLastPara="1" wrap="square" lIns="0" tIns="0" rIns="0" bIns="0" anchor="b" anchorCtr="0">
            <a:noAutofit/>
          </a:bodyPr>
          <a:lstStyle/>
          <a:p>
            <a:pPr marL="0" lvl="1" indent="0" algn="l" rtl="0">
              <a:lnSpc>
                <a:spcPct val="100000"/>
              </a:lnSpc>
              <a:spcBef>
                <a:spcPts val="0"/>
              </a:spcBef>
              <a:spcAft>
                <a:spcPts val="0"/>
              </a:spcAft>
              <a:buClr>
                <a:srgbClr val="000000"/>
              </a:buClr>
              <a:buSzPts val="1400"/>
              <a:buFont typeface="Arial"/>
              <a:buNone/>
            </a:pPr>
            <a:r>
              <a:rPr lang="en-US"/>
              <a:t>	</a:t>
            </a:r>
            <a:fld id="{00000000-1234-1234-1234-123412341234}" type="slidenum">
              <a:rPr lang="en-US"/>
              <a:t>9</a:t>
            </a:fld>
            <a:r>
              <a:rPr lang="en-US"/>
              <a:t>	IBM SECURITY</a:t>
            </a:r>
            <a:endParaRPr sz="1400">
              <a:solidFill>
                <a:srgbClr val="000000"/>
              </a:solidFill>
            </a:endParaRPr>
          </a:p>
        </p:txBody>
      </p:sp>
      <p:sp>
        <p:nvSpPr>
          <p:cNvPr id="172" name="Google Shape;172;g6f8d416d86_1_351:notes"/>
          <p:cNvSpPr txBox="1">
            <a:spLocks noGrp="1"/>
          </p:cNvSpPr>
          <p:nvPr>
            <p:ph type="body" idx="1"/>
          </p:nvPr>
        </p:nvSpPr>
        <p:spPr>
          <a:xfrm>
            <a:off x="228599" y="2799116"/>
            <a:ext cx="6627600" cy="6263100"/>
          </a:xfrm>
          <a:prstGeom prst="rect">
            <a:avLst/>
          </a:prstGeom>
          <a:noFill/>
          <a:ln>
            <a:noFill/>
          </a:ln>
        </p:spPr>
        <p:txBody>
          <a:bodyPr spcFirstLastPara="1" wrap="square" lIns="0" tIns="0" rIns="0" bIns="0" anchor="t" anchorCtr="0">
            <a:noAutofit/>
          </a:bodyPr>
          <a:lstStyle/>
          <a:p>
            <a:pPr marL="0" lvl="0" indent="0" algn="l" rtl="0">
              <a:spcBef>
                <a:spcPts val="200"/>
              </a:spcBef>
              <a:spcAft>
                <a:spcPts val="0"/>
              </a:spcAft>
              <a:buNone/>
            </a:pPr>
            <a:r>
              <a:rPr lang="en-US"/>
              <a:t>Additionally, clients often need to make multiple REST calls to get the data they need. When they do, they have to wait for network roundtrips to determine the next query to issue.</a:t>
            </a:r>
            <a:endParaRPr/>
          </a:p>
          <a:p>
            <a:pPr marL="0" lvl="0" indent="0" algn="l" rtl="0">
              <a:spcBef>
                <a:spcPts val="200"/>
              </a:spcBef>
              <a:spcAft>
                <a:spcPts val="0"/>
              </a:spcAft>
              <a:buNone/>
            </a:pPr>
            <a:endParaRPr/>
          </a:p>
          <a:p>
            <a:pPr marL="0" lvl="0" indent="0" algn="l" rtl="0">
              <a:spcBef>
                <a:spcPts val="200"/>
              </a:spcBef>
              <a:spcAft>
                <a:spcPts val="0"/>
              </a:spcAft>
              <a:buNone/>
            </a:pPr>
            <a:r>
              <a:rPr lang="en-US"/>
              <a:t>Imagine trying to query for a user’s friends. First you have to make a call for that specific user, which might return references to his or her friends. Then you need to send additional query for each of those users. </a:t>
            </a:r>
            <a:endParaRPr/>
          </a:p>
          <a:p>
            <a:pPr marL="0" lvl="0" indent="0" algn="l" rtl="0">
              <a:spcBef>
                <a:spcPts val="200"/>
              </a:spcBef>
              <a:spcAft>
                <a:spcPts val="0"/>
              </a:spcAft>
              <a:buNone/>
            </a:pPr>
            <a:r>
              <a:rPr lang="en-US"/>
              <a:t>A total of four users!</a:t>
            </a:r>
            <a:endParaRPr/>
          </a:p>
          <a:p>
            <a:pPr marL="0" lvl="0" indent="0" algn="l" rtl="0">
              <a:spcBef>
                <a:spcPts val="200"/>
              </a:spcBef>
              <a:spcAft>
                <a:spcPts val="0"/>
              </a:spcAft>
              <a:buNone/>
            </a:pPr>
            <a:endParaRPr/>
          </a:p>
          <a:p>
            <a:pPr marL="0" lvl="0" indent="0" algn="l" rtl="0">
              <a:spcBef>
                <a:spcPts val="200"/>
              </a:spcBef>
              <a:spcAft>
                <a:spcPts val="0"/>
              </a:spcAft>
              <a:buNone/>
            </a:pPr>
            <a:r>
              <a:rPr lang="en-US"/>
              <a:t>In GraphQL, clients can often replicate all of this behavior in a single query.</a:t>
            </a:r>
            <a:endParaRPr/>
          </a:p>
          <a:p>
            <a:pPr marL="0" lvl="0" indent="0" algn="l" rtl="0">
              <a:spcBef>
                <a:spcPts val="1200"/>
              </a:spcBef>
              <a:spcAft>
                <a:spcPts val="0"/>
              </a:spcAft>
              <a:buNone/>
            </a:pPr>
            <a:endParaRPr sz="1400"/>
          </a:p>
          <a:p>
            <a:pPr marL="0" lvl="0" indent="0" algn="l" rtl="0">
              <a:lnSpc>
                <a:spcPct val="100000"/>
              </a:lnSpc>
              <a:spcBef>
                <a:spcPts val="20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4_Title Slide">
  <p:cSld name="4_Title Slide">
    <p:bg>
      <p:bgPr>
        <a:solidFill>
          <a:srgbClr val="1D3649"/>
        </a:solidFill>
        <a:effectLst/>
      </p:bgPr>
    </p:bg>
    <p:spTree>
      <p:nvGrpSpPr>
        <p:cNvPr id="1" name="Shape 18"/>
        <p:cNvGrpSpPr/>
        <p:nvPr/>
      </p:nvGrpSpPr>
      <p:grpSpPr>
        <a:xfrm>
          <a:off x="0" y="0"/>
          <a:ext cx="0" cy="0"/>
          <a:chOff x="0" y="0"/>
          <a:chExt cx="0" cy="0"/>
        </a:xfrm>
      </p:grpSpPr>
      <p:pic>
        <p:nvPicPr>
          <p:cNvPr id="19" name="Google Shape;19;p28"/>
          <p:cNvPicPr preferRelativeResize="0"/>
          <p:nvPr/>
        </p:nvPicPr>
        <p:blipFill rotWithShape="1">
          <a:blip r:embed="rId2">
            <a:alphaModFix/>
          </a:blip>
          <a:srcRect l="63757" t="44138" b="14097"/>
          <a:stretch/>
        </p:blipFill>
        <p:spPr>
          <a:xfrm>
            <a:off x="5829299" y="2578165"/>
            <a:ext cx="3312263" cy="2386777"/>
          </a:xfrm>
          <a:prstGeom prst="rect">
            <a:avLst/>
          </a:prstGeom>
          <a:noFill/>
          <a:ln>
            <a:noFill/>
          </a:ln>
        </p:spPr>
      </p:pic>
      <p:sp>
        <p:nvSpPr>
          <p:cNvPr id="20" name="Google Shape;20;p28"/>
          <p:cNvSpPr txBox="1">
            <a:spLocks noGrp="1"/>
          </p:cNvSpPr>
          <p:nvPr>
            <p:ph type="ctrTitle"/>
          </p:nvPr>
        </p:nvSpPr>
        <p:spPr>
          <a:xfrm>
            <a:off x="433464" y="1316432"/>
            <a:ext cx="8251082" cy="125265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8"/>
          <p:cNvSpPr txBox="1">
            <a:spLocks noGrp="1"/>
          </p:cNvSpPr>
          <p:nvPr>
            <p:ph type="subTitle" idx="1"/>
          </p:nvPr>
        </p:nvSpPr>
        <p:spPr>
          <a:xfrm>
            <a:off x="458730" y="2744144"/>
            <a:ext cx="8226482" cy="3151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500"/>
              <a:buNone/>
              <a:defRPr sz="1500" b="0" cap="none">
                <a:solidFill>
                  <a:schemeClr val="lt1"/>
                </a:solidFill>
                <a:latin typeface="Arial"/>
                <a:ea typeface="Arial"/>
                <a:cs typeface="Arial"/>
                <a:sym typeface="Arial"/>
              </a:defRPr>
            </a:lvl1pPr>
            <a:lvl2pPr lvl="1" algn="ctr">
              <a:lnSpc>
                <a:spcPct val="100000"/>
              </a:lnSpc>
              <a:spcBef>
                <a:spcPts val="300"/>
              </a:spcBef>
              <a:spcAft>
                <a:spcPts val="0"/>
              </a:spcAft>
              <a:buSzPts val="1500"/>
              <a:buNone/>
              <a:defRPr sz="1500"/>
            </a:lvl2pPr>
            <a:lvl3pPr lvl="2" algn="ctr">
              <a:lnSpc>
                <a:spcPct val="100000"/>
              </a:lnSpc>
              <a:spcBef>
                <a:spcPts val="300"/>
              </a:spcBef>
              <a:spcAft>
                <a:spcPts val="0"/>
              </a:spcAft>
              <a:buSzPts val="1350"/>
              <a:buNone/>
              <a:defRPr sz="1350"/>
            </a:lvl3pPr>
            <a:lvl4pPr lvl="3" algn="ctr">
              <a:lnSpc>
                <a:spcPct val="100000"/>
              </a:lnSpc>
              <a:spcBef>
                <a:spcPts val="300"/>
              </a:spcBef>
              <a:spcAft>
                <a:spcPts val="0"/>
              </a:spcAft>
              <a:buSzPts val="1200"/>
              <a:buNone/>
              <a:defRPr sz="1200"/>
            </a:lvl4pPr>
            <a:lvl5pPr lvl="4" algn="ctr">
              <a:lnSpc>
                <a:spcPct val="100000"/>
              </a:lnSpc>
              <a:spcBef>
                <a:spcPts val="300"/>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28" title="Click to edit presenter's name, title, and date"/>
          <p:cNvSpPr txBox="1">
            <a:spLocks noGrp="1"/>
          </p:cNvSpPr>
          <p:nvPr>
            <p:ph type="body" idx="2"/>
          </p:nvPr>
        </p:nvSpPr>
        <p:spPr>
          <a:xfrm>
            <a:off x="454570" y="3868167"/>
            <a:ext cx="7104996" cy="2614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1500"/>
              <a:buFont typeface="Arial"/>
              <a:buNone/>
              <a:defRPr sz="1500" b="1">
                <a:solidFill>
                  <a:schemeClr val="lt1"/>
                </a:solidFill>
                <a:latin typeface="Arial"/>
                <a:ea typeface="Arial"/>
                <a:cs typeface="Arial"/>
                <a:sym typeface="Aria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 name="Google Shape;23;p28"/>
          <p:cNvSpPr txBox="1">
            <a:spLocks noGrp="1"/>
          </p:cNvSpPr>
          <p:nvPr>
            <p:ph type="body" idx="3"/>
          </p:nvPr>
        </p:nvSpPr>
        <p:spPr>
          <a:xfrm>
            <a:off x="454570" y="5093301"/>
            <a:ext cx="2983036" cy="18288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200"/>
              </a:spcBef>
              <a:spcAft>
                <a:spcPts val="0"/>
              </a:spcAft>
              <a:buSzPts val="1000"/>
              <a:buFont typeface="Arial"/>
              <a:buNone/>
              <a:defRPr sz="1000" i="0">
                <a:solidFill>
                  <a:schemeClr val="lt1"/>
                </a:solidFill>
              </a:defRPr>
            </a:lvl1pPr>
            <a:lvl2pPr marL="914400" lvl="1" indent="-228600" algn="r">
              <a:lnSpc>
                <a:spcPct val="100000"/>
              </a:lnSpc>
              <a:spcBef>
                <a:spcPts val="300"/>
              </a:spcBef>
              <a:spcAft>
                <a:spcPts val="0"/>
              </a:spcAft>
              <a:buSzPts val="1400"/>
              <a:buFont typeface="Arial"/>
              <a:buNone/>
              <a:defRPr sz="1400" i="1"/>
            </a:lvl2pPr>
            <a:lvl3pPr marL="1371600" lvl="2" indent="-228600" algn="r">
              <a:lnSpc>
                <a:spcPct val="100000"/>
              </a:lnSpc>
              <a:spcBef>
                <a:spcPts val="300"/>
              </a:spcBef>
              <a:spcAft>
                <a:spcPts val="0"/>
              </a:spcAft>
              <a:buSzPts val="1400"/>
              <a:buFont typeface="Arial"/>
              <a:buNone/>
              <a:defRPr sz="1400" i="1"/>
            </a:lvl3pPr>
            <a:lvl4pPr marL="1828800" lvl="3" indent="-228600" algn="r">
              <a:lnSpc>
                <a:spcPct val="100000"/>
              </a:lnSpc>
              <a:spcBef>
                <a:spcPts val="300"/>
              </a:spcBef>
              <a:spcAft>
                <a:spcPts val="0"/>
              </a:spcAft>
              <a:buSzPts val="1400"/>
              <a:buFont typeface="Arial"/>
              <a:buNone/>
              <a:defRPr sz="1400" i="1"/>
            </a:lvl4pPr>
            <a:lvl5pPr marL="2286000" lvl="4" indent="-228600" algn="r">
              <a:lnSpc>
                <a:spcPct val="100000"/>
              </a:lnSpc>
              <a:spcBef>
                <a:spcPts val="300"/>
              </a:spcBef>
              <a:spcAft>
                <a:spcPts val="0"/>
              </a:spcAft>
              <a:buSzPts val="1400"/>
              <a:buFont typeface="Arial"/>
              <a:buNone/>
              <a:defRPr sz="1400" i="1"/>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28" title="Click to edit presenter's name, title, and date"/>
          <p:cNvSpPr txBox="1">
            <a:spLocks noGrp="1"/>
          </p:cNvSpPr>
          <p:nvPr>
            <p:ph type="body" idx="4"/>
          </p:nvPr>
        </p:nvSpPr>
        <p:spPr>
          <a:xfrm>
            <a:off x="454570" y="4144789"/>
            <a:ext cx="7104996" cy="223312"/>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100" b="0">
                <a:solidFill>
                  <a:schemeClr val="lt1"/>
                </a:solidFill>
                <a:latin typeface="Arial"/>
                <a:ea typeface="Arial"/>
                <a:cs typeface="Arial"/>
                <a:sym typeface="Aria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cxnSp>
        <p:nvCxnSpPr>
          <p:cNvPr id="25" name="Google Shape;25;p28"/>
          <p:cNvCxnSpPr/>
          <p:nvPr/>
        </p:nvCxnSpPr>
        <p:spPr>
          <a:xfrm>
            <a:off x="454570" y="3709266"/>
            <a:ext cx="758952" cy="0"/>
          </a:xfrm>
          <a:prstGeom prst="straightConnector1">
            <a:avLst/>
          </a:prstGeom>
          <a:noFill/>
          <a:ln w="101600" cap="flat" cmpd="sng">
            <a:solidFill>
              <a:srgbClr val="FF5003"/>
            </a:solidFill>
            <a:prstDash val="solid"/>
            <a:miter lim="800000"/>
            <a:headEnd type="none" w="sm" len="sm"/>
            <a:tailEnd type="none" w="sm" len="sm"/>
          </a:ln>
        </p:spPr>
      </p:cxnSp>
      <p:pic>
        <p:nvPicPr>
          <p:cNvPr id="26" name="Google Shape;26;p28"/>
          <p:cNvPicPr preferRelativeResize="0"/>
          <p:nvPr/>
        </p:nvPicPr>
        <p:blipFill rotWithShape="1">
          <a:blip r:embed="rId3">
            <a:alphaModFix/>
          </a:blip>
          <a:srcRect l="-3618" t="-4255" r="-8051" b="-9213"/>
          <a:stretch/>
        </p:blipFill>
        <p:spPr>
          <a:xfrm>
            <a:off x="7976925" y="4970225"/>
            <a:ext cx="825675" cy="315175"/>
          </a:xfrm>
          <a:prstGeom prst="rect">
            <a:avLst/>
          </a:prstGeom>
          <a:noFill/>
          <a:ln>
            <a:noFill/>
          </a:ln>
        </p:spPr>
      </p:pic>
      <p:pic>
        <p:nvPicPr>
          <p:cNvPr id="27" name="Google Shape;27;p28"/>
          <p:cNvPicPr preferRelativeResize="0"/>
          <p:nvPr/>
        </p:nvPicPr>
        <p:blipFill rotWithShape="1">
          <a:blip r:embed="rId4">
            <a:alphaModFix/>
          </a:blip>
          <a:srcRect t="25917" b="27248"/>
          <a:stretch/>
        </p:blipFill>
        <p:spPr>
          <a:xfrm>
            <a:off x="7245425" y="4970225"/>
            <a:ext cx="672948" cy="31517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432">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04545"/>
              </a:lnSpc>
              <a:spcBef>
                <a:spcPts val="0"/>
              </a:spcBef>
              <a:spcAft>
                <a:spcPts val="0"/>
              </a:spcAft>
              <a:buClr>
                <a:srgbClr val="1D3649"/>
              </a:buClr>
              <a:buSzPts val="2200"/>
              <a:buFont typeface="Arial"/>
              <a:buNone/>
              <a:defRPr>
                <a:solidFill>
                  <a:srgbClr val="1D364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7"/>
          <p:cNvSpPr txBox="1">
            <a:spLocks noGrp="1"/>
          </p:cNvSpPr>
          <p:nvPr>
            <p:ph type="body" idx="1"/>
          </p:nvPr>
        </p:nvSpPr>
        <p:spPr>
          <a:xfrm>
            <a:off x="457200" y="914400"/>
            <a:ext cx="8229600" cy="4114800"/>
          </a:xfrm>
          <a:prstGeom prst="rect">
            <a:avLst/>
          </a:prstGeom>
          <a:noFill/>
          <a:ln>
            <a:noFill/>
          </a:ln>
        </p:spPr>
        <p:txBody>
          <a:bodyPr spcFirstLastPara="1" wrap="square" lIns="0" tIns="54850" rIns="0" bIns="54850" anchor="t" anchorCtr="0">
            <a:no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30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Header, and Content">
  <p:cSld name="Title, Header, and Content">
    <p:spTree>
      <p:nvGrpSpPr>
        <p:cNvPr id="1" name="Shape 66"/>
        <p:cNvGrpSpPr/>
        <p:nvPr/>
      </p:nvGrpSpPr>
      <p:grpSpPr>
        <a:xfrm>
          <a:off x="0" y="0"/>
          <a:ext cx="0" cy="0"/>
          <a:chOff x="0" y="0"/>
          <a:chExt cx="0" cy="0"/>
        </a:xfrm>
      </p:grpSpPr>
      <p:sp>
        <p:nvSpPr>
          <p:cNvPr id="67" name="Google Shape;67;p38"/>
          <p:cNvSpPr txBox="1">
            <a:spLocks noGrp="1"/>
          </p:cNvSpPr>
          <p:nvPr>
            <p:ph type="body" idx="1"/>
          </p:nvPr>
        </p:nvSpPr>
        <p:spPr>
          <a:xfrm>
            <a:off x="1371600" y="0"/>
            <a:ext cx="7314253" cy="228600"/>
          </a:xfrm>
          <a:prstGeom prst="rect">
            <a:avLst/>
          </a:prstGeom>
          <a:noFill/>
          <a:ln>
            <a:noFill/>
          </a:ln>
        </p:spPr>
        <p:txBody>
          <a:bodyPr spcFirstLastPara="1" wrap="square" lIns="0" tIns="27425" rIns="0" bIns="27425" anchor="t" anchorCtr="0">
            <a:noAutofit/>
          </a:bodyPr>
          <a:lstStyle>
            <a:lvl1pPr marL="457200" lvl="0" indent="-228600" algn="r">
              <a:lnSpc>
                <a:spcPct val="100000"/>
              </a:lnSpc>
              <a:spcBef>
                <a:spcPts val="1200"/>
              </a:spcBef>
              <a:spcAft>
                <a:spcPts val="0"/>
              </a:spcAft>
              <a:buSzPts val="900"/>
              <a:buFont typeface="Arial"/>
              <a:buNone/>
              <a:defRPr sz="900" cap="none">
                <a:solidFill>
                  <a:srgbClr val="A5A5A5"/>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38"/>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8"/>
          <p:cNvSpPr txBox="1">
            <a:spLocks noGrp="1"/>
          </p:cNvSpPr>
          <p:nvPr>
            <p:ph type="body" idx="2"/>
          </p:nvPr>
        </p:nvSpPr>
        <p:spPr>
          <a:xfrm>
            <a:off x="457200" y="914400"/>
            <a:ext cx="8228013" cy="4114800"/>
          </a:xfrm>
          <a:prstGeom prst="rect">
            <a:avLst/>
          </a:prstGeom>
          <a:noFill/>
          <a:ln>
            <a:noFill/>
          </a:ln>
        </p:spPr>
        <p:txBody>
          <a:bodyPr spcFirstLastPara="1" wrap="square" lIns="0" tIns="54850" rIns="0" bIns="54850" anchor="t" anchorCtr="0">
            <a:no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30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0" name="Google Shape;70;p38"/>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able, 2-column bullets">
  <p:cSld name="Title, Table, 2-column bullets">
    <p:spTree>
      <p:nvGrpSpPr>
        <p:cNvPr id="1" name="Shape 71"/>
        <p:cNvGrpSpPr/>
        <p:nvPr/>
      </p:nvGrpSpPr>
      <p:grpSpPr>
        <a:xfrm>
          <a:off x="0" y="0"/>
          <a:ext cx="0" cy="0"/>
          <a:chOff x="0" y="0"/>
          <a:chExt cx="0" cy="0"/>
        </a:xfrm>
      </p:grpSpPr>
      <p:sp>
        <p:nvSpPr>
          <p:cNvPr id="72" name="Google Shape;72;p39"/>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9"/>
          <p:cNvSpPr>
            <a:spLocks noGrp="1"/>
          </p:cNvSpPr>
          <p:nvPr>
            <p:ph type="tbl" idx="2"/>
          </p:nvPr>
        </p:nvSpPr>
        <p:spPr>
          <a:xfrm>
            <a:off x="457200" y="914400"/>
            <a:ext cx="8228653" cy="21717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74" name="Google Shape;74;p39"/>
          <p:cNvSpPr txBox="1">
            <a:spLocks noGrp="1"/>
          </p:cNvSpPr>
          <p:nvPr>
            <p:ph type="body" idx="1"/>
          </p:nvPr>
        </p:nvSpPr>
        <p:spPr>
          <a:xfrm>
            <a:off x="4800600" y="3365851"/>
            <a:ext cx="3885253" cy="1663350"/>
          </a:xfrm>
          <a:prstGeom prst="rect">
            <a:avLst/>
          </a:prstGeom>
          <a:noFill/>
          <a:ln>
            <a:noFill/>
          </a:ln>
        </p:spPr>
        <p:txBody>
          <a:bodyPr spcFirstLastPara="1" wrap="square" lIns="0" tIns="54850" rIns="0" bIns="54850" anchor="t" anchorCtr="0">
            <a:noAutofit/>
          </a:bodyPr>
          <a:lstStyle>
            <a:lvl1pPr marL="457200" lvl="0" indent="-317500" algn="l">
              <a:lnSpc>
                <a:spcPct val="100000"/>
              </a:lnSpc>
              <a:spcBef>
                <a:spcPts val="1200"/>
              </a:spcBef>
              <a:spcAft>
                <a:spcPts val="0"/>
              </a:spcAft>
              <a:buSzPts val="1400"/>
              <a:buChar char="•"/>
              <a:defRPr sz="1400"/>
            </a:lvl1pPr>
            <a:lvl2pPr marL="914400" lvl="1" indent="-304800" algn="l">
              <a:lnSpc>
                <a:spcPct val="100000"/>
              </a:lnSpc>
              <a:spcBef>
                <a:spcPts val="300"/>
              </a:spcBef>
              <a:spcAft>
                <a:spcPts val="0"/>
              </a:spcAft>
              <a:buSzPts val="1200"/>
              <a:buChar char="̶"/>
              <a:defRPr sz="1200"/>
            </a:lvl2pPr>
            <a:lvl3pPr marL="1371600" lvl="2" indent="-304800" algn="l">
              <a:lnSpc>
                <a:spcPct val="100000"/>
              </a:lnSpc>
              <a:spcBef>
                <a:spcPts val="300"/>
              </a:spcBef>
              <a:spcAft>
                <a:spcPts val="0"/>
              </a:spcAft>
              <a:buSzPts val="1200"/>
              <a:buChar char="•"/>
              <a:defRPr sz="1200"/>
            </a:lvl3pPr>
            <a:lvl4pPr marL="1828800" lvl="3" indent="-304800" algn="l">
              <a:lnSpc>
                <a:spcPct val="100000"/>
              </a:lnSpc>
              <a:spcBef>
                <a:spcPts val="300"/>
              </a:spcBef>
              <a:spcAft>
                <a:spcPts val="0"/>
              </a:spcAft>
              <a:buSzPts val="1200"/>
              <a:buChar char="•"/>
              <a:defRPr sz="1200"/>
            </a:lvl4pPr>
            <a:lvl5pPr marL="2286000" lvl="4" indent="-304800" algn="l">
              <a:lnSpc>
                <a:spcPct val="100000"/>
              </a:lnSpc>
              <a:spcBef>
                <a:spcPts val="300"/>
              </a:spcBef>
              <a:spcAft>
                <a:spcPts val="0"/>
              </a:spcAft>
              <a:buSzPts val="1200"/>
              <a:buChar char="•"/>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39"/>
          <p:cNvSpPr txBox="1">
            <a:spLocks noGrp="1"/>
          </p:cNvSpPr>
          <p:nvPr>
            <p:ph type="body" idx="3"/>
          </p:nvPr>
        </p:nvSpPr>
        <p:spPr>
          <a:xfrm>
            <a:off x="454269" y="3365500"/>
            <a:ext cx="3889132" cy="1663685"/>
          </a:xfrm>
          <a:prstGeom prst="rect">
            <a:avLst/>
          </a:prstGeom>
          <a:noFill/>
          <a:ln>
            <a:noFill/>
          </a:ln>
        </p:spPr>
        <p:txBody>
          <a:bodyPr spcFirstLastPara="1" wrap="square" lIns="0" tIns="54850" rIns="0" bIns="54850" anchor="t" anchorCtr="0">
            <a:noAutofit/>
          </a:bodyPr>
          <a:lstStyle>
            <a:lvl1pPr marL="457200" lvl="0" indent="-317500" algn="l">
              <a:lnSpc>
                <a:spcPct val="100000"/>
              </a:lnSpc>
              <a:spcBef>
                <a:spcPts val="1200"/>
              </a:spcBef>
              <a:spcAft>
                <a:spcPts val="0"/>
              </a:spcAft>
              <a:buSzPts val="1400"/>
              <a:buChar char="•"/>
              <a:defRPr sz="1400"/>
            </a:lvl1pPr>
            <a:lvl2pPr marL="914400" lvl="1" indent="-304800" algn="l">
              <a:lnSpc>
                <a:spcPct val="100000"/>
              </a:lnSpc>
              <a:spcBef>
                <a:spcPts val="300"/>
              </a:spcBef>
              <a:spcAft>
                <a:spcPts val="0"/>
              </a:spcAft>
              <a:buSzPts val="1200"/>
              <a:buFont typeface="Arial"/>
              <a:buChar char="̶"/>
              <a:defRPr sz="1200"/>
            </a:lvl2pPr>
            <a:lvl3pPr marL="1371600" lvl="2" indent="-304800" algn="l">
              <a:lnSpc>
                <a:spcPct val="100000"/>
              </a:lnSpc>
              <a:spcBef>
                <a:spcPts val="300"/>
              </a:spcBef>
              <a:spcAft>
                <a:spcPts val="0"/>
              </a:spcAft>
              <a:buSzPts val="1200"/>
              <a:buChar char="•"/>
              <a:defRPr sz="1200"/>
            </a:lvl3pPr>
            <a:lvl4pPr marL="1828800" lvl="3" indent="-304800" algn="l">
              <a:lnSpc>
                <a:spcPct val="100000"/>
              </a:lnSpc>
              <a:spcBef>
                <a:spcPts val="300"/>
              </a:spcBef>
              <a:spcAft>
                <a:spcPts val="0"/>
              </a:spcAft>
              <a:buSzPts val="1200"/>
              <a:buChar char="•"/>
              <a:defRPr sz="1200"/>
            </a:lvl4pPr>
            <a:lvl5pPr marL="2286000" lvl="4" indent="-304800" algn="l">
              <a:lnSpc>
                <a:spcPct val="100000"/>
              </a:lnSpc>
              <a:spcBef>
                <a:spcPts val="300"/>
              </a:spcBef>
              <a:spcAft>
                <a:spcPts val="0"/>
              </a:spcAft>
              <a:buSzPts val="1200"/>
              <a:buChar char="•"/>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ata-driven Chart">
  <p:cSld name="Title and Data-driven Chart">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a:spLocks noGrp="1"/>
          </p:cNvSpPr>
          <p:nvPr>
            <p:ph type="chart" idx="2"/>
          </p:nvPr>
        </p:nvSpPr>
        <p:spPr>
          <a:xfrm>
            <a:off x="457200" y="914400"/>
            <a:ext cx="8228653" cy="4114800"/>
          </a:xfrm>
          <a:prstGeom prst="rect">
            <a:avLst/>
          </a:prstGeom>
          <a:noFill/>
          <a:ln>
            <a:noFill/>
          </a:ln>
        </p:spPr>
        <p:txBody>
          <a:bodyPr spcFirstLastPara="1" wrap="square" lIns="0" tIns="54850" rIns="0" bIns="54850" anchor="t" anchorCtr="0">
            <a:noAutofit/>
          </a:bodyPr>
          <a:lstStyle>
            <a:lvl1pPr marR="0" lvl="0" algn="ctr" rtl="0">
              <a:lnSpc>
                <a:spcPct val="100000"/>
              </a:lnSpc>
              <a:spcBef>
                <a:spcPts val="1200"/>
              </a:spcBef>
              <a:spcAft>
                <a:spcPts val="0"/>
              </a:spcAft>
              <a:buClr>
                <a:srgbClr val="FF5003"/>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2pPr>
            <a:lvl3pPr marR="0" lvl="2"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3pPr>
            <a:lvl4pPr marR="0" lvl="3"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4pPr>
            <a:lvl5pPr marR="0" lvl="4"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0" name="Google Shape;80;p40"/>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with Intro">
  <p:cSld name="Title with Intro">
    <p:spTree>
      <p:nvGrpSpPr>
        <p:cNvPr id="1" name="Shape 81"/>
        <p:cNvGrpSpPr/>
        <p:nvPr/>
      </p:nvGrpSpPr>
      <p:grpSpPr>
        <a:xfrm>
          <a:off x="0" y="0"/>
          <a:ext cx="0" cy="0"/>
          <a:chOff x="0" y="0"/>
          <a:chExt cx="0" cy="0"/>
        </a:xfrm>
      </p:grpSpPr>
      <p:sp>
        <p:nvSpPr>
          <p:cNvPr id="82" name="Google Shape;82;p41"/>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1"/>
          <p:cNvSpPr txBox="1">
            <a:spLocks noGrp="1"/>
          </p:cNvSpPr>
          <p:nvPr>
            <p:ph type="body" idx="1"/>
          </p:nvPr>
        </p:nvSpPr>
        <p:spPr>
          <a:xfrm>
            <a:off x="457200" y="670034"/>
            <a:ext cx="8229600" cy="587266"/>
          </a:xfrm>
          <a:prstGeom prst="rect">
            <a:avLst/>
          </a:prstGeom>
          <a:noFill/>
          <a:ln>
            <a:noFill/>
          </a:ln>
        </p:spPr>
        <p:txBody>
          <a:bodyPr spcFirstLastPara="1" wrap="square" lIns="0" tIns="54850" rIns="0" bIns="54850" anchor="t" anchorCtr="0">
            <a:noAutofit/>
          </a:bodyPr>
          <a:lstStyle>
            <a:lvl1pPr marL="457200" lvl="0" indent="-228600" algn="l">
              <a:lnSpc>
                <a:spcPct val="100000"/>
              </a:lnSpc>
              <a:spcBef>
                <a:spcPts val="1200"/>
              </a:spcBef>
              <a:spcAft>
                <a:spcPts val="0"/>
              </a:spcAft>
              <a:buSzPts val="1600"/>
              <a:buFont typeface="Arial"/>
              <a:buNone/>
              <a:defRPr sz="1600">
                <a:solidFill>
                  <a:schemeClr val="accent4"/>
                </a:solidFill>
              </a:defRPr>
            </a:lvl1pPr>
            <a:lvl2pPr marL="914400" lvl="1" indent="-342900" algn="l">
              <a:lnSpc>
                <a:spcPct val="100000"/>
              </a:lnSpc>
              <a:spcBef>
                <a:spcPts val="30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41"/>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Divider with 3 Sub Sections">
  <p:cSld name="Section Divider with 3 Sub Sections">
    <p:bg>
      <p:bgPr>
        <a:solidFill>
          <a:schemeClr val="lt1"/>
        </a:solidFill>
        <a:effectLst/>
      </p:bgPr>
    </p:bg>
    <p:spTree>
      <p:nvGrpSpPr>
        <p:cNvPr id="1" name="Shape 85"/>
        <p:cNvGrpSpPr/>
        <p:nvPr/>
      </p:nvGrpSpPr>
      <p:grpSpPr>
        <a:xfrm>
          <a:off x="0" y="0"/>
          <a:ext cx="0" cy="0"/>
          <a:chOff x="0" y="0"/>
          <a:chExt cx="0" cy="0"/>
        </a:xfrm>
      </p:grpSpPr>
      <p:grpSp>
        <p:nvGrpSpPr>
          <p:cNvPr id="86" name="Google Shape;86;p42"/>
          <p:cNvGrpSpPr/>
          <p:nvPr/>
        </p:nvGrpSpPr>
        <p:grpSpPr>
          <a:xfrm>
            <a:off x="0" y="0"/>
            <a:ext cx="9144000" cy="2922035"/>
            <a:chOff x="0" y="0"/>
            <a:chExt cx="9144000" cy="2922035"/>
          </a:xfrm>
        </p:grpSpPr>
        <p:cxnSp>
          <p:nvCxnSpPr>
            <p:cNvPr id="87" name="Google Shape;87;p42"/>
            <p:cNvCxnSpPr/>
            <p:nvPr/>
          </p:nvCxnSpPr>
          <p:spPr>
            <a:xfrm>
              <a:off x="454570" y="2922035"/>
              <a:ext cx="758952" cy="0"/>
            </a:xfrm>
            <a:prstGeom prst="straightConnector1">
              <a:avLst/>
            </a:prstGeom>
            <a:noFill/>
            <a:ln w="101600" cap="flat" cmpd="sng">
              <a:solidFill>
                <a:srgbClr val="FF5003"/>
              </a:solidFill>
              <a:prstDash val="solid"/>
              <a:miter lim="800000"/>
              <a:headEnd type="none" w="sm" len="sm"/>
              <a:tailEnd type="none" w="sm" len="sm"/>
            </a:ln>
          </p:spPr>
        </p:cxnSp>
        <p:sp>
          <p:nvSpPr>
            <p:cNvPr id="88" name="Google Shape;88;p42"/>
            <p:cNvSpPr/>
            <p:nvPr/>
          </p:nvSpPr>
          <p:spPr>
            <a:xfrm>
              <a:off x="0" y="0"/>
              <a:ext cx="9144000" cy="2880360"/>
            </a:xfrm>
            <a:prstGeom prst="rect">
              <a:avLst/>
            </a:prstGeom>
            <a:solidFill>
              <a:srgbClr val="1D364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sp>
        <p:nvSpPr>
          <p:cNvPr id="89" name="Google Shape;89;p42"/>
          <p:cNvSpPr txBox="1"/>
          <p:nvPr/>
        </p:nvSpPr>
        <p:spPr>
          <a:xfrm>
            <a:off x="374432" y="3899591"/>
            <a:ext cx="579664" cy="5486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accent1"/>
              </a:buClr>
              <a:buSzPts val="3600"/>
              <a:buFont typeface="Arial"/>
              <a:buNone/>
            </a:pPr>
            <a:r>
              <a:rPr lang="en-US" sz="3600" b="1" i="0" u="none" strike="noStrike" cap="none">
                <a:solidFill>
                  <a:schemeClr val="accen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90" name="Google Shape;90;p42"/>
          <p:cNvSpPr txBox="1"/>
          <p:nvPr/>
        </p:nvSpPr>
        <p:spPr>
          <a:xfrm>
            <a:off x="3174533" y="3899591"/>
            <a:ext cx="579664" cy="5486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accent1"/>
              </a:buClr>
              <a:buSzPts val="3600"/>
              <a:buFont typeface="Arial"/>
              <a:buNone/>
            </a:pPr>
            <a:r>
              <a:rPr lang="en-US" sz="3600" b="1" i="0" u="none" strike="noStrike" cap="none">
                <a:solidFill>
                  <a:schemeClr val="accent1"/>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sp>
        <p:nvSpPr>
          <p:cNvPr id="91" name="Google Shape;91;p42"/>
          <p:cNvSpPr txBox="1"/>
          <p:nvPr/>
        </p:nvSpPr>
        <p:spPr>
          <a:xfrm>
            <a:off x="5952692" y="3899591"/>
            <a:ext cx="579664" cy="5486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accent1"/>
              </a:buClr>
              <a:buSzPts val="3600"/>
              <a:buFont typeface="Arial"/>
              <a:buNone/>
            </a:pPr>
            <a:r>
              <a:rPr lang="en-US" sz="3600" b="1" i="0" u="none" strike="noStrike" cap="none">
                <a:solidFill>
                  <a:schemeClr val="accent1"/>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sp>
        <p:nvSpPr>
          <p:cNvPr id="92" name="Google Shape;92;p42"/>
          <p:cNvSpPr txBox="1">
            <a:spLocks noGrp="1"/>
          </p:cNvSpPr>
          <p:nvPr>
            <p:ph type="body" idx="1"/>
          </p:nvPr>
        </p:nvSpPr>
        <p:spPr>
          <a:xfrm>
            <a:off x="1006259" y="4000499"/>
            <a:ext cx="2054303" cy="382247"/>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SzPts val="1400"/>
              <a:buFont typeface="Arial"/>
              <a:buNone/>
              <a:defRPr>
                <a:solidFill>
                  <a:srgbClr val="1D3649"/>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42"/>
          <p:cNvSpPr txBox="1">
            <a:spLocks noGrp="1"/>
          </p:cNvSpPr>
          <p:nvPr>
            <p:ph type="body" idx="2"/>
          </p:nvPr>
        </p:nvSpPr>
        <p:spPr>
          <a:xfrm>
            <a:off x="3856064" y="4000499"/>
            <a:ext cx="2055459" cy="382247"/>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SzPts val="1400"/>
              <a:buFont typeface="Arial"/>
              <a:buNone/>
              <a:defRPr>
                <a:solidFill>
                  <a:srgbClr val="1D3649"/>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4" name="Google Shape;94;p42"/>
          <p:cNvSpPr txBox="1">
            <a:spLocks noGrp="1"/>
          </p:cNvSpPr>
          <p:nvPr>
            <p:ph type="body" idx="3"/>
          </p:nvPr>
        </p:nvSpPr>
        <p:spPr>
          <a:xfrm>
            <a:off x="6627403" y="4000499"/>
            <a:ext cx="2055459" cy="382247"/>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SzPts val="1400"/>
              <a:buFont typeface="Arial"/>
              <a:buNone/>
              <a:defRPr>
                <a:solidFill>
                  <a:srgbClr val="1D3649"/>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42"/>
          <p:cNvSpPr txBox="1">
            <a:spLocks noGrp="1"/>
          </p:cNvSpPr>
          <p:nvPr>
            <p:ph type="title"/>
          </p:nvPr>
        </p:nvSpPr>
        <p:spPr>
          <a:xfrm>
            <a:off x="433551" y="1179011"/>
            <a:ext cx="8259135" cy="91659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4400"/>
              <a:buFont typeface="Arial"/>
              <a:buNone/>
              <a:defRPr sz="4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2"/>
          <p:cNvSpPr txBox="1">
            <a:spLocks noGrp="1"/>
          </p:cNvSpPr>
          <p:nvPr>
            <p:ph type="body" idx="4"/>
          </p:nvPr>
        </p:nvSpPr>
        <p:spPr>
          <a:xfrm>
            <a:off x="457201" y="925941"/>
            <a:ext cx="8229600" cy="265768"/>
          </a:xfrm>
          <a:prstGeom prst="rect">
            <a:avLst/>
          </a:prstGeom>
          <a:noFill/>
          <a:ln>
            <a:noFill/>
          </a:ln>
        </p:spPr>
        <p:txBody>
          <a:bodyPr spcFirstLastPara="1" wrap="square" lIns="0" tIns="36575" rIns="0" bIns="0" anchor="t" anchorCtr="0">
            <a:noAutofit/>
          </a:bodyPr>
          <a:lstStyle>
            <a:lvl1pPr marL="457200" lvl="0" indent="-228600" algn="l">
              <a:lnSpc>
                <a:spcPct val="100000"/>
              </a:lnSpc>
              <a:spcBef>
                <a:spcPts val="1200"/>
              </a:spcBef>
              <a:spcAft>
                <a:spcPts val="0"/>
              </a:spcAft>
              <a:buSzPts val="1400"/>
              <a:buFont typeface="Arial"/>
              <a:buNone/>
              <a:defRPr sz="1400" cap="none">
                <a:solidFill>
                  <a:schemeClr val="lt1"/>
                </a:solidFill>
              </a:defRPr>
            </a:lvl1pPr>
            <a:lvl2pPr marL="914400" lvl="1" indent="-342900" algn="l">
              <a:lnSpc>
                <a:spcPct val="100000"/>
              </a:lnSpc>
              <a:spcBef>
                <a:spcPts val="30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0"/>
        <p:cNvGrpSpPr/>
        <p:nvPr/>
      </p:nvGrpSpPr>
      <p:grpSpPr>
        <a:xfrm>
          <a:off x="0" y="0"/>
          <a:ext cx="0" cy="0"/>
          <a:chOff x="0" y="0"/>
          <a:chExt cx="0" cy="0"/>
        </a:xfrm>
      </p:grpSpPr>
      <p:sp>
        <p:nvSpPr>
          <p:cNvPr id="31" name="Google Shape;31;p30"/>
          <p:cNvSpPr txBox="1">
            <a:spLocks noGrp="1"/>
          </p:cNvSpPr>
          <p:nvPr>
            <p:ph type="body" idx="1"/>
          </p:nvPr>
        </p:nvSpPr>
        <p:spPr>
          <a:xfrm>
            <a:off x="2743532" y="3969964"/>
            <a:ext cx="5943277" cy="2591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Font typeface="Arial"/>
              <a:buNone/>
              <a:defRPr cap="none">
                <a:solidFill>
                  <a:srgbClr val="1D3649"/>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pic>
        <p:nvPicPr>
          <p:cNvPr id="32" name="Google Shape;32;p30"/>
          <p:cNvPicPr preferRelativeResize="0"/>
          <p:nvPr/>
        </p:nvPicPr>
        <p:blipFill rotWithShape="1">
          <a:blip r:embed="rId2">
            <a:alphaModFix/>
          </a:blip>
          <a:srcRect l="9787" t="10247" r="9787" b="10246"/>
          <a:stretch/>
        </p:blipFill>
        <p:spPr>
          <a:xfrm>
            <a:off x="145832" y="1287780"/>
            <a:ext cx="2744607" cy="2095138"/>
          </a:xfrm>
          <a:prstGeom prst="rect">
            <a:avLst/>
          </a:prstGeom>
          <a:noFill/>
          <a:ln>
            <a:noFill/>
          </a:ln>
        </p:spPr>
      </p:pic>
      <p:sp>
        <p:nvSpPr>
          <p:cNvPr id="33" name="Google Shape;33;p30"/>
          <p:cNvSpPr txBox="1">
            <a:spLocks noGrp="1"/>
          </p:cNvSpPr>
          <p:nvPr>
            <p:ph type="title"/>
          </p:nvPr>
        </p:nvSpPr>
        <p:spPr>
          <a:xfrm>
            <a:off x="2743200" y="1375735"/>
            <a:ext cx="5943600" cy="191738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1D3649"/>
              </a:buClr>
              <a:buSzPts val="3200"/>
              <a:buFont typeface="Arial"/>
              <a:buNone/>
              <a:defRPr sz="3200">
                <a:solidFill>
                  <a:srgbClr val="1D364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body" idx="2"/>
          </p:nvPr>
        </p:nvSpPr>
        <p:spPr>
          <a:xfrm>
            <a:off x="2743532" y="3771899"/>
            <a:ext cx="5943277" cy="198065"/>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1400"/>
              <a:buFont typeface="Arial"/>
              <a:buNone/>
              <a:defRPr cap="none">
                <a:solidFill>
                  <a:srgbClr val="1D3649"/>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30"/>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1"/>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Header">
  <p:cSld name="Title with Header">
    <p:spTree>
      <p:nvGrpSpPr>
        <p:cNvPr id="1" name="Shape 39"/>
        <p:cNvGrpSpPr/>
        <p:nvPr/>
      </p:nvGrpSpPr>
      <p:grpSpPr>
        <a:xfrm>
          <a:off x="0" y="0"/>
          <a:ext cx="0" cy="0"/>
          <a:chOff x="0" y="0"/>
          <a:chExt cx="0" cy="0"/>
        </a:xfrm>
      </p:grpSpPr>
      <p:sp>
        <p:nvSpPr>
          <p:cNvPr id="40" name="Google Shape;40;p32"/>
          <p:cNvSpPr txBox="1">
            <a:spLocks noGrp="1"/>
          </p:cNvSpPr>
          <p:nvPr>
            <p:ph type="body" idx="1"/>
          </p:nvPr>
        </p:nvSpPr>
        <p:spPr>
          <a:xfrm>
            <a:off x="1371600" y="0"/>
            <a:ext cx="7315200" cy="228601"/>
          </a:xfrm>
          <a:prstGeom prst="rect">
            <a:avLst/>
          </a:prstGeom>
          <a:noFill/>
          <a:ln>
            <a:noFill/>
          </a:ln>
        </p:spPr>
        <p:txBody>
          <a:bodyPr spcFirstLastPara="1" wrap="square" lIns="0" tIns="27425" rIns="0" bIns="27425" anchor="t" anchorCtr="0">
            <a:noAutofit/>
          </a:bodyPr>
          <a:lstStyle>
            <a:lvl1pPr marL="457200" lvl="0" indent="-228600" algn="r">
              <a:lnSpc>
                <a:spcPct val="100000"/>
              </a:lnSpc>
              <a:spcBef>
                <a:spcPts val="1200"/>
              </a:spcBef>
              <a:spcAft>
                <a:spcPts val="0"/>
              </a:spcAft>
              <a:buSzPts val="900"/>
              <a:buFont typeface="Arial"/>
              <a:buNone/>
              <a:defRPr sz="900" cap="none">
                <a:solidFill>
                  <a:srgbClr val="A5A5A5"/>
                </a:solidFill>
              </a:defRPr>
            </a:lvl1pPr>
            <a:lvl2pPr marL="914400" lvl="1" indent="-228600" algn="l">
              <a:lnSpc>
                <a:spcPct val="100000"/>
              </a:lnSpc>
              <a:spcBef>
                <a:spcPts val="300"/>
              </a:spcBef>
              <a:spcAft>
                <a:spcPts val="0"/>
              </a:spcAft>
              <a:buSzPts val="1200"/>
              <a:buFont typeface="Arial"/>
              <a:buNone/>
              <a:defRPr/>
            </a:lvl2pPr>
            <a:lvl3pPr marL="1371600" lvl="2" indent="-228600" algn="l">
              <a:lnSpc>
                <a:spcPct val="100000"/>
              </a:lnSpc>
              <a:spcBef>
                <a:spcPts val="300"/>
              </a:spcBef>
              <a:spcAft>
                <a:spcPts val="0"/>
              </a:spcAft>
              <a:buSzPts val="1200"/>
              <a:buFont typeface="Arial"/>
              <a:buNone/>
              <a:defRPr/>
            </a:lvl3pPr>
            <a:lvl4pPr marL="1828800" lvl="3" indent="-228600" algn="l">
              <a:lnSpc>
                <a:spcPct val="100000"/>
              </a:lnSpc>
              <a:spcBef>
                <a:spcPts val="300"/>
              </a:spcBef>
              <a:spcAft>
                <a:spcPts val="0"/>
              </a:spcAft>
              <a:buSzPts val="1200"/>
              <a:buFont typeface="Arial"/>
              <a:buNone/>
              <a:defRPr/>
            </a:lvl4pPr>
            <a:lvl5pPr marL="2286000" lvl="4" indent="-228600" algn="l">
              <a:lnSpc>
                <a:spcPct val="100000"/>
              </a:lnSpc>
              <a:spcBef>
                <a:spcPts val="300"/>
              </a:spcBef>
              <a:spcAft>
                <a:spcPts val="0"/>
              </a:spcAft>
              <a:buSzPts val="1200"/>
              <a:buFont typeface="Arial"/>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32"/>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2 Column Content">
  <p:cSld name="Title and 2 Column Content">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3"/>
          <p:cNvSpPr txBox="1">
            <a:spLocks noGrp="1"/>
          </p:cNvSpPr>
          <p:nvPr>
            <p:ph type="body" idx="1"/>
          </p:nvPr>
        </p:nvSpPr>
        <p:spPr>
          <a:xfrm>
            <a:off x="454268" y="914400"/>
            <a:ext cx="3886200" cy="4114800"/>
          </a:xfrm>
          <a:prstGeom prst="rect">
            <a:avLst/>
          </a:prstGeom>
          <a:noFill/>
          <a:ln>
            <a:noFill/>
          </a:ln>
        </p:spPr>
        <p:txBody>
          <a:bodyPr spcFirstLastPara="1" wrap="square" lIns="0" tIns="54850" rIns="0" bIns="54850" anchor="t" anchorCtr="0">
            <a:noAutofit/>
          </a:bodyPr>
          <a:lstStyle>
            <a:lvl1pPr marL="457200" lvl="0" indent="-342900" algn="l">
              <a:lnSpc>
                <a:spcPct val="100000"/>
              </a:lnSpc>
              <a:spcBef>
                <a:spcPts val="1200"/>
              </a:spcBef>
              <a:spcAft>
                <a:spcPts val="0"/>
              </a:spcAft>
              <a:buSzPts val="1800"/>
              <a:buChar char="•"/>
              <a:defRPr/>
            </a:lvl1pPr>
            <a:lvl2pPr marL="914400" lvl="1" indent="-304800" algn="l">
              <a:lnSpc>
                <a:spcPct val="100000"/>
              </a:lnSpc>
              <a:spcBef>
                <a:spcPts val="300"/>
              </a:spcBef>
              <a:spcAft>
                <a:spcPts val="0"/>
              </a:spcAft>
              <a:buSzPts val="1200"/>
              <a:buFont typeface="Arial"/>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3"/>
          <p:cNvSpPr txBox="1">
            <a:spLocks noGrp="1"/>
          </p:cNvSpPr>
          <p:nvPr>
            <p:ph type="body" idx="2"/>
          </p:nvPr>
        </p:nvSpPr>
        <p:spPr>
          <a:xfrm>
            <a:off x="4800600" y="914400"/>
            <a:ext cx="3886200" cy="4114800"/>
          </a:xfrm>
          <a:prstGeom prst="rect">
            <a:avLst/>
          </a:prstGeom>
          <a:noFill/>
          <a:ln>
            <a:noFill/>
          </a:ln>
        </p:spPr>
        <p:txBody>
          <a:bodyPr spcFirstLastPara="1" wrap="square" lIns="0" tIns="54850" rIns="0" bIns="54850" anchor="t" anchorCtr="0">
            <a:no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30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lvl="0" algn="l">
              <a:lnSpc>
                <a:spcPct val="127777"/>
              </a:lnSpc>
              <a:spcBef>
                <a:spcPts val="0"/>
              </a:spcBef>
              <a:spcAft>
                <a:spcPts val="0"/>
              </a:spcAft>
              <a:buClr>
                <a:srgbClr val="1D364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a:spLocks noGrp="1"/>
          </p:cNvSpPr>
          <p:nvPr>
            <p:ph type="tbl" idx="2"/>
          </p:nvPr>
        </p:nvSpPr>
        <p:spPr>
          <a:xfrm>
            <a:off x="454268" y="914400"/>
            <a:ext cx="8231585" cy="4114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1" name="Google Shape;51;p34"/>
          <p:cNvSpPr txBox="1">
            <a:spLocks noGrp="1"/>
          </p:cNvSpPr>
          <p:nvPr>
            <p:ph type="ftr" idx="11"/>
          </p:nvPr>
        </p:nvSpPr>
        <p:spPr>
          <a:xfrm flipH="1">
            <a:off x="6972300" y="5473125"/>
            <a:ext cx="1137885" cy="18288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Mandatory Closing Slide">
  <p:cSld name="Mandatory Closing Slide">
    <p:bg>
      <p:bgPr>
        <a:solidFill>
          <a:srgbClr val="1D3649"/>
        </a:solidFill>
        <a:effectLst/>
      </p:bgPr>
    </p:bg>
    <p:spTree>
      <p:nvGrpSpPr>
        <p:cNvPr id="1" name="Shape 52"/>
        <p:cNvGrpSpPr/>
        <p:nvPr/>
      </p:nvGrpSpPr>
      <p:grpSpPr>
        <a:xfrm>
          <a:off x="0" y="0"/>
          <a:ext cx="0" cy="0"/>
          <a:chOff x="0" y="0"/>
          <a:chExt cx="0" cy="0"/>
        </a:xfrm>
      </p:grpSpPr>
      <p:pic>
        <p:nvPicPr>
          <p:cNvPr id="53" name="Google Shape;53;p35"/>
          <p:cNvPicPr preferRelativeResize="0"/>
          <p:nvPr/>
        </p:nvPicPr>
        <p:blipFill rotWithShape="1">
          <a:blip r:embed="rId2">
            <a:alphaModFix/>
          </a:blip>
          <a:srcRect/>
          <a:stretch/>
        </p:blipFill>
        <p:spPr>
          <a:xfrm>
            <a:off x="8003670" y="4982021"/>
            <a:ext cx="739401" cy="277745"/>
          </a:xfrm>
          <a:prstGeom prst="rect">
            <a:avLst/>
          </a:prstGeom>
          <a:noFill/>
          <a:ln>
            <a:noFill/>
          </a:ln>
        </p:spPr>
      </p:pic>
      <p:pic>
        <p:nvPicPr>
          <p:cNvPr id="54" name="Google Shape;54;p35"/>
          <p:cNvPicPr preferRelativeResize="0"/>
          <p:nvPr/>
        </p:nvPicPr>
        <p:blipFill rotWithShape="1">
          <a:blip r:embed="rId3">
            <a:alphaModFix/>
          </a:blip>
          <a:srcRect l="63757" t="44138" b="14097"/>
          <a:stretch/>
        </p:blipFill>
        <p:spPr>
          <a:xfrm>
            <a:off x="5829299" y="722189"/>
            <a:ext cx="3312263" cy="2386777"/>
          </a:xfrm>
          <a:prstGeom prst="rect">
            <a:avLst/>
          </a:prstGeom>
          <a:noFill/>
          <a:ln>
            <a:noFill/>
          </a:ln>
        </p:spPr>
      </p:pic>
      <p:cxnSp>
        <p:nvCxnSpPr>
          <p:cNvPr id="55" name="Google Shape;55;p35"/>
          <p:cNvCxnSpPr/>
          <p:nvPr/>
        </p:nvCxnSpPr>
        <p:spPr>
          <a:xfrm>
            <a:off x="454269" y="1344010"/>
            <a:ext cx="758952" cy="0"/>
          </a:xfrm>
          <a:prstGeom prst="straightConnector1">
            <a:avLst/>
          </a:prstGeom>
          <a:noFill/>
          <a:ln w="101600" cap="flat" cmpd="sng">
            <a:solidFill>
              <a:srgbClr val="FF5004"/>
            </a:solidFill>
            <a:prstDash val="solid"/>
            <a:miter lim="800000"/>
            <a:headEnd type="none" w="sm" len="sm"/>
            <a:tailEnd type="none" w="sm" len="sm"/>
          </a:ln>
        </p:spPr>
      </p:cxnSp>
      <p:sp>
        <p:nvSpPr>
          <p:cNvPr id="56" name="Google Shape;56;p35"/>
          <p:cNvSpPr txBox="1"/>
          <p:nvPr/>
        </p:nvSpPr>
        <p:spPr>
          <a:xfrm>
            <a:off x="341774" y="1371600"/>
            <a:ext cx="8358796" cy="8617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en-US" sz="5000" b="1" i="0" u="none" strike="noStrike" cap="none">
                <a:solidFill>
                  <a:schemeClr val="lt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57" name="Google Shape;57;p35"/>
          <p:cNvPicPr preferRelativeResize="0"/>
          <p:nvPr/>
        </p:nvPicPr>
        <p:blipFill rotWithShape="1">
          <a:blip r:embed="rId4">
            <a:alphaModFix/>
          </a:blip>
          <a:srcRect t="25917" b="27248"/>
          <a:stretch/>
        </p:blipFill>
        <p:spPr>
          <a:xfrm>
            <a:off x="7245425" y="4970225"/>
            <a:ext cx="672948" cy="3151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Divider">
  <p:cSld name="Section Divider">
    <p:bg>
      <p:bgPr>
        <a:solidFill>
          <a:srgbClr val="1D3649"/>
        </a:solidFill>
        <a:effectLst/>
      </p:bgPr>
    </p:bg>
    <p:spTree>
      <p:nvGrpSpPr>
        <p:cNvPr id="1" name="Shape 58"/>
        <p:cNvGrpSpPr/>
        <p:nvPr/>
      </p:nvGrpSpPr>
      <p:grpSpPr>
        <a:xfrm>
          <a:off x="0" y="0"/>
          <a:ext cx="0" cy="0"/>
          <a:chOff x="0" y="0"/>
          <a:chExt cx="0" cy="0"/>
        </a:xfrm>
      </p:grpSpPr>
      <p:pic>
        <p:nvPicPr>
          <p:cNvPr id="59" name="Google Shape;59;p36"/>
          <p:cNvPicPr preferRelativeResize="0"/>
          <p:nvPr/>
        </p:nvPicPr>
        <p:blipFill rotWithShape="1">
          <a:blip r:embed="rId2">
            <a:alphaModFix/>
          </a:blip>
          <a:srcRect l="63757" t="44138" b="14097"/>
          <a:stretch/>
        </p:blipFill>
        <p:spPr>
          <a:xfrm>
            <a:off x="5829299" y="2578165"/>
            <a:ext cx="3312263" cy="2386777"/>
          </a:xfrm>
          <a:prstGeom prst="rect">
            <a:avLst/>
          </a:prstGeom>
          <a:noFill/>
          <a:ln>
            <a:noFill/>
          </a:ln>
        </p:spPr>
      </p:pic>
      <p:sp>
        <p:nvSpPr>
          <p:cNvPr id="60" name="Google Shape;60;p36"/>
          <p:cNvSpPr txBox="1">
            <a:spLocks noGrp="1"/>
          </p:cNvSpPr>
          <p:nvPr>
            <p:ph type="title"/>
          </p:nvPr>
        </p:nvSpPr>
        <p:spPr>
          <a:xfrm>
            <a:off x="442440" y="1403451"/>
            <a:ext cx="8259000" cy="10602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4400"/>
              <a:buFont typeface="Arial"/>
              <a:buNone/>
              <a:defRPr sz="4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1" name="Google Shape;61;p36"/>
          <p:cNvCxnSpPr/>
          <p:nvPr/>
        </p:nvCxnSpPr>
        <p:spPr>
          <a:xfrm>
            <a:off x="454269" y="50183"/>
            <a:ext cx="759000" cy="0"/>
          </a:xfrm>
          <a:prstGeom prst="straightConnector1">
            <a:avLst/>
          </a:prstGeom>
          <a:noFill/>
          <a:ln w="101600" cap="flat" cmpd="sng">
            <a:solidFill>
              <a:srgbClr val="FF5004"/>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7"/>
          <p:cNvSpPr txBox="1">
            <a:spLocks noGrp="1"/>
          </p:cNvSpPr>
          <p:nvPr>
            <p:ph type="title"/>
          </p:nvPr>
        </p:nvSpPr>
        <p:spPr>
          <a:xfrm>
            <a:off x="454269" y="225965"/>
            <a:ext cx="8231583" cy="345535"/>
          </a:xfrm>
          <a:prstGeom prst="rect">
            <a:avLst/>
          </a:prstGeom>
          <a:noFill/>
          <a:ln>
            <a:noFill/>
          </a:ln>
        </p:spPr>
        <p:txBody>
          <a:bodyPr spcFirstLastPara="1" wrap="square" lIns="0" tIns="0" rIns="0" bIns="0" anchor="t" anchorCtr="0">
            <a:noAutofit/>
          </a:bodyPr>
          <a:lstStyle>
            <a:lvl1pPr marR="0" lvl="0" algn="l" rtl="0">
              <a:lnSpc>
                <a:spcPct val="104545"/>
              </a:lnSpc>
              <a:spcBef>
                <a:spcPts val="0"/>
              </a:spcBef>
              <a:spcAft>
                <a:spcPts val="0"/>
              </a:spcAft>
              <a:buClr>
                <a:srgbClr val="1D3649"/>
              </a:buClr>
              <a:buSzPts val="2200"/>
              <a:buFont typeface="Arial"/>
              <a:buNone/>
              <a:defRPr sz="2200" b="0" i="0" u="none" strike="noStrike" cap="none">
                <a:solidFill>
                  <a:srgbClr val="1D364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7"/>
          <p:cNvSpPr txBox="1">
            <a:spLocks noGrp="1"/>
          </p:cNvSpPr>
          <p:nvPr>
            <p:ph type="body" idx="1"/>
          </p:nvPr>
        </p:nvSpPr>
        <p:spPr>
          <a:xfrm>
            <a:off x="457200" y="914400"/>
            <a:ext cx="8229600" cy="4111371"/>
          </a:xfrm>
          <a:prstGeom prst="rect">
            <a:avLst/>
          </a:prstGeom>
          <a:noFill/>
          <a:ln>
            <a:noFill/>
          </a:ln>
        </p:spPr>
        <p:txBody>
          <a:bodyPr spcFirstLastPara="1" wrap="square" lIns="0" tIns="54850" rIns="0" bIns="54850" anchor="t" anchorCtr="0">
            <a:noAutofit/>
          </a:bodyPr>
          <a:lstStyle>
            <a:lvl1pPr marL="457200" marR="0" lvl="0" indent="-317500" algn="l" rtl="0">
              <a:lnSpc>
                <a:spcPct val="100000"/>
              </a:lnSpc>
              <a:spcBef>
                <a:spcPts val="1200"/>
              </a:spcBef>
              <a:spcAft>
                <a:spcPts val="0"/>
              </a:spcAft>
              <a:buClr>
                <a:srgbClr val="FF5003"/>
              </a:buClr>
              <a:buSzPts val="1400"/>
              <a:buFont typeface="Arial"/>
              <a:buChar char="•"/>
              <a:defRPr sz="1400" b="0" i="0" u="none" strike="noStrike" cap="none">
                <a:solidFill>
                  <a:srgbClr val="1D3649"/>
                </a:solidFill>
                <a:latin typeface="Arial"/>
                <a:ea typeface="Arial"/>
                <a:cs typeface="Arial"/>
                <a:sym typeface="Arial"/>
              </a:defRPr>
            </a:lvl1pPr>
            <a:lvl2pPr marL="914400" marR="0" lvl="1"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2pPr>
            <a:lvl3pPr marL="1371600" marR="0" lvl="2"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3pPr>
            <a:lvl4pPr marL="1828800" marR="0" lvl="3"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4pPr>
            <a:lvl5pPr marL="2286000" marR="0" lvl="4"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cxnSp>
        <p:nvCxnSpPr>
          <p:cNvPr id="13" name="Google Shape;13;p27"/>
          <p:cNvCxnSpPr/>
          <p:nvPr/>
        </p:nvCxnSpPr>
        <p:spPr>
          <a:xfrm>
            <a:off x="454269" y="50183"/>
            <a:ext cx="758952" cy="0"/>
          </a:xfrm>
          <a:prstGeom prst="straightConnector1">
            <a:avLst/>
          </a:prstGeom>
          <a:noFill/>
          <a:ln w="101600" cap="flat" cmpd="sng">
            <a:solidFill>
              <a:srgbClr val="FF5004"/>
            </a:solidFill>
            <a:prstDash val="solid"/>
            <a:miter lim="800000"/>
            <a:headEnd type="none" w="sm" len="sm"/>
            <a:tailEnd type="none" w="sm" len="sm"/>
          </a:ln>
        </p:spPr>
      </p:cxnSp>
      <p:sp>
        <p:nvSpPr>
          <p:cNvPr id="14" name="Google Shape;14;p27"/>
          <p:cNvSpPr/>
          <p:nvPr/>
        </p:nvSpPr>
        <p:spPr>
          <a:xfrm>
            <a:off x="0" y="5458968"/>
            <a:ext cx="9144000" cy="256032"/>
          </a:xfrm>
          <a:prstGeom prst="rect">
            <a:avLst/>
          </a:prstGeom>
          <a:solidFill>
            <a:srgbClr val="1D364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15" name="Google Shape;15;p27"/>
          <p:cNvSpPr txBox="1"/>
          <p:nvPr/>
        </p:nvSpPr>
        <p:spPr>
          <a:xfrm>
            <a:off x="114300" y="5473125"/>
            <a:ext cx="1748100" cy="255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900"/>
              <a:buFont typeface="Arial"/>
              <a:buNone/>
            </a:pPr>
            <a:fld id="{00000000-1234-1234-1234-123412341234}" type="slidenum">
              <a:rPr lang="en-US" b="0" i="0" u="none" strike="noStrike" cap="none">
                <a:solidFill>
                  <a:srgbClr val="FFFFFF"/>
                </a:solidFill>
                <a:latin typeface="Arial"/>
                <a:ea typeface="Arial"/>
                <a:cs typeface="Arial"/>
                <a:sym typeface="Arial"/>
              </a:rPr>
              <a:t>‹#›</a:t>
            </a:fld>
            <a:r>
              <a:rPr lang="en-US" b="0" i="0" u="none" strike="noStrike" cap="none">
                <a:solidFill>
                  <a:srgbClr val="FFFFFF"/>
                </a:solidFill>
                <a:latin typeface="Arial"/>
                <a:ea typeface="Arial"/>
                <a:cs typeface="Arial"/>
                <a:sym typeface="Arial"/>
              </a:rPr>
              <a:t>	</a:t>
            </a:r>
            <a:endParaRPr b="0" i="0" u="none" strike="noStrike" cap="none">
              <a:solidFill>
                <a:srgbClr val="000000"/>
              </a:solidFill>
              <a:latin typeface="Arial"/>
              <a:ea typeface="Arial"/>
              <a:cs typeface="Arial"/>
              <a:sym typeface="Arial"/>
            </a:endParaRPr>
          </a:p>
        </p:txBody>
      </p:sp>
      <p:pic>
        <p:nvPicPr>
          <p:cNvPr id="16" name="Google Shape;16;p27"/>
          <p:cNvPicPr preferRelativeResize="0"/>
          <p:nvPr/>
        </p:nvPicPr>
        <p:blipFill rotWithShape="1">
          <a:blip r:embed="rId17">
            <a:alphaModFix/>
          </a:blip>
          <a:srcRect l="-3618" t="-4255" r="-8051" b="-9213"/>
          <a:stretch/>
        </p:blipFill>
        <p:spPr>
          <a:xfrm>
            <a:off x="8666210" y="5518075"/>
            <a:ext cx="361065" cy="137825"/>
          </a:xfrm>
          <a:prstGeom prst="rect">
            <a:avLst/>
          </a:prstGeom>
          <a:noFill/>
          <a:ln>
            <a:noFill/>
          </a:ln>
        </p:spPr>
      </p:pic>
      <p:pic>
        <p:nvPicPr>
          <p:cNvPr id="17" name="Google Shape;17;p27"/>
          <p:cNvPicPr preferRelativeResize="0"/>
          <p:nvPr/>
        </p:nvPicPr>
        <p:blipFill rotWithShape="1">
          <a:blip r:embed="rId18">
            <a:alphaModFix/>
          </a:blip>
          <a:srcRect t="25917" b="27248"/>
          <a:stretch/>
        </p:blipFill>
        <p:spPr>
          <a:xfrm>
            <a:off x="8346327" y="5518075"/>
            <a:ext cx="294276" cy="1378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72">
          <p15:clr>
            <a:srgbClr val="F26B43"/>
          </p15:clr>
        </p15:guide>
        <p15:guide id="2" orient="horz" pos="576">
          <p15:clr>
            <a:srgbClr val="F26B43"/>
          </p15:clr>
        </p15:guide>
        <p15:guide id="3" orient="horz" pos="3168">
          <p15:clr>
            <a:srgbClr val="F26B43"/>
          </p15:clr>
        </p15:guide>
        <p15:guide id="4" pos="288">
          <p15:clr>
            <a:srgbClr val="F26B43"/>
          </p15:clr>
        </p15:guide>
        <p15:guide id="5" pos="2880">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446389" y="2331207"/>
            <a:ext cx="8251200" cy="12528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4400"/>
              <a:buNone/>
            </a:pPr>
            <a:r>
              <a:rPr lang="en-US"/>
              <a:t>An Empirical Study of GraphQL Schemas</a:t>
            </a:r>
            <a:endParaRPr/>
          </a:p>
        </p:txBody>
      </p:sp>
      <p:sp>
        <p:nvSpPr>
          <p:cNvPr id="103" name="Google Shape;103;p1"/>
          <p:cNvSpPr txBox="1">
            <a:spLocks noGrp="1"/>
          </p:cNvSpPr>
          <p:nvPr>
            <p:ph type="body" idx="2"/>
          </p:nvPr>
        </p:nvSpPr>
        <p:spPr>
          <a:xfrm>
            <a:off x="454570" y="3868167"/>
            <a:ext cx="7104900" cy="2613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500"/>
              <a:buNone/>
            </a:pPr>
            <a:r>
              <a:rPr lang="en-US" b="0"/>
              <a:t>Erik Wittern</a:t>
            </a:r>
            <a:r>
              <a:rPr lang="en-US"/>
              <a:t>, Alan Cha, </a:t>
            </a:r>
            <a:r>
              <a:rPr lang="en-US" b="0"/>
              <a:t>James C. Davis, Guillaume Baudart, Louis Mandel</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6f8d416d86_1_287"/>
          <p:cNvSpPr txBox="1">
            <a:spLocks noGrp="1"/>
          </p:cNvSpPr>
          <p:nvPr>
            <p:ph type="body" idx="1"/>
          </p:nvPr>
        </p:nvSpPr>
        <p:spPr>
          <a:xfrm>
            <a:off x="657300" y="2241000"/>
            <a:ext cx="7829400" cy="1233000"/>
          </a:xfrm>
          <a:prstGeom prst="rect">
            <a:avLst/>
          </a:prstGeom>
        </p:spPr>
        <p:txBody>
          <a:bodyPr spcFirstLastPara="1" wrap="square" lIns="0" tIns="54850" rIns="0" bIns="54850" anchor="ctr" anchorCtr="0">
            <a:noAutofit/>
          </a:bodyPr>
          <a:lstStyle/>
          <a:p>
            <a:pPr marL="0" lvl="0" indent="0" algn="l" rtl="0">
              <a:spcBef>
                <a:spcPts val="0"/>
              </a:spcBef>
              <a:spcAft>
                <a:spcPts val="0"/>
              </a:spcAft>
              <a:buNone/>
            </a:pPr>
            <a:r>
              <a:rPr lang="en-US" sz="2400">
                <a:solidFill>
                  <a:schemeClr val="dk1"/>
                </a:solidFill>
              </a:rPr>
              <a:t>GraphQL enables computational taxing queries...</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r" rtl="0">
              <a:spcBef>
                <a:spcPts val="0"/>
              </a:spcBef>
              <a:spcAft>
                <a:spcPts val="0"/>
              </a:spcAft>
              <a:buNone/>
            </a:pPr>
            <a:r>
              <a:rPr lang="en-US" sz="2400">
                <a:solidFill>
                  <a:schemeClr val="dk1"/>
                </a:solidFill>
              </a:rPr>
              <a:t>…so can we determine the extent of this problem?</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6f8d416d86_1_102"/>
          <p:cNvSpPr/>
          <p:nvPr/>
        </p:nvSpPr>
        <p:spPr>
          <a:xfrm>
            <a:off x="864675" y="1176675"/>
            <a:ext cx="7372500" cy="2878500"/>
          </a:xfrm>
          <a:prstGeom prst="rect">
            <a:avLst/>
          </a:prstGeom>
          <a:solidFill>
            <a:srgbClr val="C9DAF8"/>
          </a:solid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0" u="none" strike="noStrike" cap="none"/>
              <a:t>GraphQL Server</a:t>
            </a:r>
            <a:endParaRPr sz="1800"/>
          </a:p>
        </p:txBody>
      </p:sp>
      <p:sp>
        <p:nvSpPr>
          <p:cNvPr id="204" name="Google Shape;204;g6f8d416d86_1_102"/>
          <p:cNvSpPr/>
          <p:nvPr/>
        </p:nvSpPr>
        <p:spPr>
          <a:xfrm>
            <a:off x="1104000" y="2808407"/>
            <a:ext cx="6872700" cy="1113600"/>
          </a:xfrm>
          <a:prstGeom prst="rect">
            <a:avLst/>
          </a:prstGeom>
          <a:solidFill>
            <a:srgbClr val="8DA9DB"/>
          </a:solid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t>Resolvers</a:t>
            </a:r>
            <a:endParaRPr sz="1800"/>
          </a:p>
        </p:txBody>
      </p:sp>
      <p:sp>
        <p:nvSpPr>
          <p:cNvPr id="205" name="Google Shape;205;g6f8d416d86_1_102"/>
          <p:cNvSpPr/>
          <p:nvPr/>
        </p:nvSpPr>
        <p:spPr>
          <a:xfrm>
            <a:off x="4008975" y="457200"/>
            <a:ext cx="1083900" cy="373500"/>
          </a:xfrm>
          <a:prstGeom prst="rect">
            <a:avLst/>
          </a:prstGeom>
          <a:solidFill>
            <a:srgbClr val="C9DAF8"/>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Client</a:t>
            </a:r>
            <a:endParaRPr sz="1800"/>
          </a:p>
        </p:txBody>
      </p:sp>
      <p:sp>
        <p:nvSpPr>
          <p:cNvPr id="206" name="Google Shape;206;g6f8d416d86_1_102"/>
          <p:cNvSpPr/>
          <p:nvPr/>
        </p:nvSpPr>
        <p:spPr>
          <a:xfrm>
            <a:off x="1104000" y="1513520"/>
            <a:ext cx="6872700" cy="1113600"/>
          </a:xfrm>
          <a:prstGeom prst="rect">
            <a:avLst/>
          </a:prstGeom>
          <a:solidFill>
            <a:srgbClr val="8DA9DB"/>
          </a:solid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0" u="none" strike="noStrike" cap="none"/>
              <a:t>Schema</a:t>
            </a:r>
            <a:endParaRPr sz="1800"/>
          </a:p>
        </p:txBody>
      </p:sp>
      <p:sp>
        <p:nvSpPr>
          <p:cNvPr id="207" name="Google Shape;207;g6f8d416d86_1_102"/>
          <p:cNvSpPr/>
          <p:nvPr/>
        </p:nvSpPr>
        <p:spPr>
          <a:xfrm>
            <a:off x="1309948" y="1876008"/>
            <a:ext cx="1955700" cy="627300"/>
          </a:xfrm>
          <a:prstGeom prst="rect">
            <a:avLst/>
          </a:prstGeom>
          <a:solidFill>
            <a:schemeClr val="accent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Type</a:t>
            </a:r>
            <a:endParaRPr sz="1800"/>
          </a:p>
        </p:txBody>
      </p:sp>
      <p:sp>
        <p:nvSpPr>
          <p:cNvPr id="208" name="Google Shape;208;g6f8d416d86_1_102"/>
          <p:cNvSpPr/>
          <p:nvPr/>
        </p:nvSpPr>
        <p:spPr>
          <a:xfrm>
            <a:off x="3573080" y="1876008"/>
            <a:ext cx="1955700" cy="627300"/>
          </a:xfrm>
          <a:prstGeom prst="rect">
            <a:avLst/>
          </a:prstGeom>
          <a:solidFill>
            <a:schemeClr val="accent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Type</a:t>
            </a:r>
            <a:endParaRPr sz="1800"/>
          </a:p>
        </p:txBody>
      </p:sp>
      <p:sp>
        <p:nvSpPr>
          <p:cNvPr id="209" name="Google Shape;209;g6f8d416d86_1_102"/>
          <p:cNvSpPr/>
          <p:nvPr/>
        </p:nvSpPr>
        <p:spPr>
          <a:xfrm>
            <a:off x="5836212" y="1876008"/>
            <a:ext cx="1955700" cy="627300"/>
          </a:xfrm>
          <a:prstGeom prst="rect">
            <a:avLst/>
          </a:prstGeom>
          <a:solidFill>
            <a:schemeClr val="accent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Type</a:t>
            </a:r>
            <a:endParaRPr sz="1800"/>
          </a:p>
        </p:txBody>
      </p:sp>
      <p:sp>
        <p:nvSpPr>
          <p:cNvPr id="210" name="Google Shape;210;g6f8d416d86_1_102"/>
          <p:cNvSpPr/>
          <p:nvPr/>
        </p:nvSpPr>
        <p:spPr>
          <a:xfrm>
            <a:off x="1309922" y="3189791"/>
            <a:ext cx="1955700" cy="627300"/>
          </a:xfrm>
          <a:prstGeom prst="rect">
            <a:avLst/>
          </a:prstGeom>
          <a:solidFill>
            <a:schemeClr val="accent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Resolver function</a:t>
            </a:r>
            <a:endParaRPr sz="1800" i="0" u="none" strike="noStrike" cap="none"/>
          </a:p>
        </p:txBody>
      </p:sp>
      <p:sp>
        <p:nvSpPr>
          <p:cNvPr id="211" name="Google Shape;211;g6f8d416d86_1_102"/>
          <p:cNvSpPr/>
          <p:nvPr/>
        </p:nvSpPr>
        <p:spPr>
          <a:xfrm>
            <a:off x="3562496" y="3171487"/>
            <a:ext cx="1955700" cy="627300"/>
          </a:xfrm>
          <a:prstGeom prst="rect">
            <a:avLst/>
          </a:prstGeom>
          <a:solidFill>
            <a:schemeClr val="accent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Resolver function</a:t>
            </a:r>
            <a:endParaRPr sz="1800" i="0" u="none" strike="noStrike" cap="none"/>
          </a:p>
        </p:txBody>
      </p:sp>
      <p:sp>
        <p:nvSpPr>
          <p:cNvPr id="212" name="Google Shape;212;g6f8d416d86_1_102"/>
          <p:cNvSpPr/>
          <p:nvPr/>
        </p:nvSpPr>
        <p:spPr>
          <a:xfrm>
            <a:off x="5836187" y="3164164"/>
            <a:ext cx="1955700" cy="627300"/>
          </a:xfrm>
          <a:prstGeom prst="rect">
            <a:avLst/>
          </a:prstGeom>
          <a:solidFill>
            <a:schemeClr val="accent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Resolver function</a:t>
            </a:r>
            <a:endParaRPr sz="1800" i="0" u="none" strike="noStrike" cap="none"/>
          </a:p>
        </p:txBody>
      </p:sp>
      <p:sp>
        <p:nvSpPr>
          <p:cNvPr id="213" name="Google Shape;213;g6f8d416d86_1_102"/>
          <p:cNvSpPr/>
          <p:nvPr/>
        </p:nvSpPr>
        <p:spPr>
          <a:xfrm>
            <a:off x="1745857" y="4379785"/>
            <a:ext cx="1083900" cy="563700"/>
          </a:xfrm>
          <a:prstGeom prst="can">
            <a:avLst>
              <a:gd name="adj" fmla="val 25000"/>
            </a:avLst>
          </a:prstGeom>
          <a:solidFill>
            <a:srgbClr val="C9DAF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 name="Google Shape;214;g6f8d416d86_1_102"/>
          <p:cNvSpPr/>
          <p:nvPr/>
        </p:nvSpPr>
        <p:spPr>
          <a:xfrm>
            <a:off x="6222777" y="4279676"/>
            <a:ext cx="1182492" cy="763884"/>
          </a:xfrm>
          <a:prstGeom prst="cloud">
            <a:avLst/>
          </a:prstGeom>
          <a:solidFill>
            <a:srgbClr val="C9DAF8"/>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i="0" u="none" strike="noStrike" cap="none"/>
              <a:t>API</a:t>
            </a:r>
            <a:endParaRPr sz="1800"/>
          </a:p>
        </p:txBody>
      </p:sp>
      <p:cxnSp>
        <p:nvCxnSpPr>
          <p:cNvPr id="215" name="Google Shape;215;g6f8d416d86_1_102"/>
          <p:cNvCxnSpPr>
            <a:stCxn id="207" idx="2"/>
            <a:endCxn id="210" idx="0"/>
          </p:cNvCxnSpPr>
          <p:nvPr/>
        </p:nvCxnSpPr>
        <p:spPr>
          <a:xfrm>
            <a:off x="2287798" y="2503308"/>
            <a:ext cx="0" cy="686400"/>
          </a:xfrm>
          <a:prstGeom prst="straightConnector1">
            <a:avLst/>
          </a:prstGeom>
          <a:noFill/>
          <a:ln w="38100" cap="flat" cmpd="sng">
            <a:solidFill>
              <a:schemeClr val="dk2"/>
            </a:solidFill>
            <a:prstDash val="solid"/>
            <a:round/>
            <a:headEnd type="none" w="med" len="med"/>
            <a:tailEnd type="none" w="med" len="med"/>
          </a:ln>
        </p:spPr>
      </p:cxnSp>
      <p:cxnSp>
        <p:nvCxnSpPr>
          <p:cNvPr id="216" name="Google Shape;216;g6f8d416d86_1_102"/>
          <p:cNvCxnSpPr>
            <a:stCxn id="210" idx="2"/>
            <a:endCxn id="213" idx="1"/>
          </p:cNvCxnSpPr>
          <p:nvPr/>
        </p:nvCxnSpPr>
        <p:spPr>
          <a:xfrm>
            <a:off x="2287772" y="3817091"/>
            <a:ext cx="0" cy="562800"/>
          </a:xfrm>
          <a:prstGeom prst="straightConnector1">
            <a:avLst/>
          </a:prstGeom>
          <a:noFill/>
          <a:ln w="38100" cap="flat" cmpd="sng">
            <a:solidFill>
              <a:schemeClr val="dk2"/>
            </a:solidFill>
            <a:prstDash val="solid"/>
            <a:round/>
            <a:headEnd type="none" w="med" len="med"/>
            <a:tailEnd type="none" w="med" len="med"/>
          </a:ln>
        </p:spPr>
      </p:cxnSp>
      <p:cxnSp>
        <p:nvCxnSpPr>
          <p:cNvPr id="217" name="Google Shape;217;g6f8d416d86_1_102"/>
          <p:cNvCxnSpPr>
            <a:stCxn id="211" idx="2"/>
            <a:endCxn id="213" idx="1"/>
          </p:cNvCxnSpPr>
          <p:nvPr/>
        </p:nvCxnSpPr>
        <p:spPr>
          <a:xfrm flipH="1">
            <a:off x="2287946" y="3798787"/>
            <a:ext cx="2252400" cy="581100"/>
          </a:xfrm>
          <a:prstGeom prst="straightConnector1">
            <a:avLst/>
          </a:prstGeom>
          <a:noFill/>
          <a:ln w="38100" cap="flat" cmpd="sng">
            <a:solidFill>
              <a:schemeClr val="dk2"/>
            </a:solidFill>
            <a:prstDash val="solid"/>
            <a:round/>
            <a:headEnd type="none" w="med" len="med"/>
            <a:tailEnd type="none" w="med" len="med"/>
          </a:ln>
        </p:spPr>
      </p:cxnSp>
      <p:cxnSp>
        <p:nvCxnSpPr>
          <p:cNvPr id="218" name="Google Shape;218;g6f8d416d86_1_102"/>
          <p:cNvCxnSpPr>
            <a:stCxn id="212" idx="2"/>
            <a:endCxn id="214" idx="3"/>
          </p:cNvCxnSpPr>
          <p:nvPr/>
        </p:nvCxnSpPr>
        <p:spPr>
          <a:xfrm>
            <a:off x="6814037" y="3791464"/>
            <a:ext cx="0" cy="531900"/>
          </a:xfrm>
          <a:prstGeom prst="straightConnector1">
            <a:avLst/>
          </a:prstGeom>
          <a:noFill/>
          <a:ln w="38100" cap="flat" cmpd="sng">
            <a:solidFill>
              <a:schemeClr val="dk2"/>
            </a:solidFill>
            <a:prstDash val="solid"/>
            <a:round/>
            <a:headEnd type="none" w="med" len="med"/>
            <a:tailEnd type="none" w="med" len="med"/>
          </a:ln>
        </p:spPr>
      </p:cxnSp>
      <p:cxnSp>
        <p:nvCxnSpPr>
          <p:cNvPr id="219" name="Google Shape;219;g6f8d416d86_1_102"/>
          <p:cNvCxnSpPr>
            <a:stCxn id="207" idx="3"/>
            <a:endCxn id="208" idx="1"/>
          </p:cNvCxnSpPr>
          <p:nvPr/>
        </p:nvCxnSpPr>
        <p:spPr>
          <a:xfrm>
            <a:off x="3265648" y="2189658"/>
            <a:ext cx="307500" cy="0"/>
          </a:xfrm>
          <a:prstGeom prst="straightConnector1">
            <a:avLst/>
          </a:prstGeom>
          <a:noFill/>
          <a:ln w="38100" cap="flat" cmpd="sng">
            <a:solidFill>
              <a:schemeClr val="dk2"/>
            </a:solidFill>
            <a:prstDash val="solid"/>
            <a:round/>
            <a:headEnd type="none" w="med" len="med"/>
            <a:tailEnd type="none" w="med" len="med"/>
          </a:ln>
        </p:spPr>
      </p:cxnSp>
      <p:cxnSp>
        <p:nvCxnSpPr>
          <p:cNvPr id="220" name="Google Shape;220;g6f8d416d86_1_102"/>
          <p:cNvCxnSpPr/>
          <p:nvPr/>
        </p:nvCxnSpPr>
        <p:spPr>
          <a:xfrm>
            <a:off x="5237738" y="2501950"/>
            <a:ext cx="0" cy="689100"/>
          </a:xfrm>
          <a:prstGeom prst="straightConnector1">
            <a:avLst/>
          </a:prstGeom>
          <a:noFill/>
          <a:ln w="38100" cap="flat" cmpd="sng">
            <a:solidFill>
              <a:schemeClr val="dk2"/>
            </a:solidFill>
            <a:prstDash val="solid"/>
            <a:round/>
            <a:headEnd type="none" w="med" len="med"/>
            <a:tailEnd type="none" w="med" len="med"/>
          </a:ln>
        </p:spPr>
      </p:cxnSp>
      <p:cxnSp>
        <p:nvCxnSpPr>
          <p:cNvPr id="221" name="Google Shape;221;g6f8d416d86_1_102"/>
          <p:cNvCxnSpPr>
            <a:stCxn id="209" idx="2"/>
            <a:endCxn id="212" idx="0"/>
          </p:cNvCxnSpPr>
          <p:nvPr/>
        </p:nvCxnSpPr>
        <p:spPr>
          <a:xfrm>
            <a:off x="6814062" y="2503308"/>
            <a:ext cx="0" cy="660900"/>
          </a:xfrm>
          <a:prstGeom prst="straightConnector1">
            <a:avLst/>
          </a:prstGeom>
          <a:noFill/>
          <a:ln w="38100" cap="flat" cmpd="sng">
            <a:solidFill>
              <a:schemeClr val="dk2"/>
            </a:solidFill>
            <a:prstDash val="solid"/>
            <a:round/>
            <a:headEnd type="none" w="med" len="med"/>
            <a:tailEnd type="none" w="med" len="med"/>
          </a:ln>
        </p:spPr>
      </p:cxnSp>
      <p:cxnSp>
        <p:nvCxnSpPr>
          <p:cNvPr id="222" name="Google Shape;222;g6f8d416d86_1_102"/>
          <p:cNvCxnSpPr>
            <a:stCxn id="205" idx="2"/>
            <a:endCxn id="203" idx="0"/>
          </p:cNvCxnSpPr>
          <p:nvPr/>
        </p:nvCxnSpPr>
        <p:spPr>
          <a:xfrm>
            <a:off x="4550925" y="830700"/>
            <a:ext cx="0" cy="3459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7"/>
          <p:cNvSpPr txBox="1">
            <a:spLocks noGrp="1" noChangeAspect="1"/>
          </p:cNvSpPr>
          <p:nvPr>
            <p:ph type="body" idx="4294967295"/>
          </p:nvPr>
        </p:nvSpPr>
        <p:spPr>
          <a:xfrm>
            <a:off x="449174" y="739994"/>
            <a:ext cx="2648725" cy="4206813"/>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dirty="0">
                <a:solidFill>
                  <a:srgbClr val="FF0000"/>
                </a:solidFill>
              </a:rPr>
              <a:t>type</a:t>
            </a:r>
            <a:r>
              <a:rPr lang="en-US" dirty="0">
                <a:solidFill>
                  <a:schemeClr val="dk1"/>
                </a:solidFill>
              </a:rPr>
              <a:t> </a:t>
            </a:r>
            <a:r>
              <a:rPr lang="en-US" dirty="0">
                <a:solidFill>
                  <a:srgbClr val="3C78D8"/>
                </a:solidFill>
              </a:rPr>
              <a:t>Query</a:t>
            </a:r>
            <a:r>
              <a:rPr lang="en-US" dirty="0">
                <a:solidFill>
                  <a:schemeClr val="dk1"/>
                </a:solidFill>
              </a:rPr>
              <a:t> {</a:t>
            </a:r>
            <a:endParaRPr dirty="0">
              <a:solidFill>
                <a:schemeClr val="dk1"/>
              </a:solidFill>
            </a:endParaRPr>
          </a:p>
          <a:p>
            <a:pPr marL="114300" lvl="0" indent="0" algn="l" rtl="0">
              <a:lnSpc>
                <a:spcPct val="100000"/>
              </a:lnSpc>
              <a:spcBef>
                <a:spcPts val="0"/>
              </a:spcBef>
              <a:spcAft>
                <a:spcPts val="0"/>
              </a:spcAft>
              <a:buSzPts val="1400"/>
              <a:buNone/>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a:t>
            </a:r>
            <a:r>
              <a:rPr lang="en-US" dirty="0">
                <a:solidFill>
                  <a:srgbClr val="3C78D8"/>
                </a:solidFill>
              </a:rPr>
              <a:t>ID</a:t>
            </a:r>
            <a:r>
              <a:rPr lang="en-US" dirty="0">
                <a:solidFill>
                  <a:schemeClr val="dk1"/>
                </a:solidFill>
              </a:rPr>
              <a:t>!): </a:t>
            </a:r>
            <a:r>
              <a:rPr lang="en-US" dirty="0">
                <a:solidFill>
                  <a:srgbClr val="3C78D8"/>
                </a:solidFill>
              </a:rPr>
              <a:t>Company</a:t>
            </a:r>
            <a:endParaRPr dirty="0">
              <a:solidFill>
                <a:srgbClr val="3C78D8"/>
              </a:solidFill>
            </a:endParaRPr>
          </a:p>
          <a:p>
            <a:pPr marL="114300" lvl="0" indent="0" algn="l" rtl="0">
              <a:lnSpc>
                <a:spcPct val="100000"/>
              </a:lnSpc>
              <a:spcBef>
                <a:spcPts val="0"/>
              </a:spcBef>
              <a:spcAft>
                <a:spcPts val="0"/>
              </a:spcAft>
              <a:buSzPts val="1400"/>
              <a:buNone/>
            </a:pPr>
            <a:r>
              <a:rPr lang="en-US" dirty="0">
                <a:solidFill>
                  <a:schemeClr val="dk1"/>
                </a:solidFill>
              </a:rPr>
              <a:t>}</a:t>
            </a:r>
            <a:endParaRPr dirty="0">
              <a:solidFill>
                <a:schemeClr val="dk1"/>
              </a:solidFill>
            </a:endParaRPr>
          </a:p>
          <a:p>
            <a:pPr marL="114300" lvl="0" indent="0" algn="l" rtl="0">
              <a:lnSpc>
                <a:spcPct val="100000"/>
              </a:lnSpc>
              <a:spcBef>
                <a:spcPts val="0"/>
              </a:spcBef>
              <a:spcAft>
                <a:spcPts val="0"/>
              </a:spcAft>
              <a:buSzPts val="1400"/>
              <a:buNone/>
            </a:pPr>
            <a:endParaRPr dirty="0">
              <a:solidFill>
                <a:schemeClr val="dk1"/>
              </a:solidFill>
            </a:endParaRPr>
          </a:p>
          <a:p>
            <a:pPr marL="114300" lvl="0" indent="0" algn="l" rtl="0">
              <a:lnSpc>
                <a:spcPct val="100000"/>
              </a:lnSpc>
              <a:spcBef>
                <a:spcPts val="0"/>
              </a:spcBef>
              <a:spcAft>
                <a:spcPts val="0"/>
              </a:spcAft>
              <a:buSzPts val="1400"/>
              <a:buNone/>
            </a:pPr>
            <a:r>
              <a:rPr lang="en-US" dirty="0">
                <a:solidFill>
                  <a:srgbClr val="FF0000"/>
                </a:solidFill>
              </a:rPr>
              <a:t>type</a:t>
            </a:r>
            <a:r>
              <a:rPr lang="en-US" dirty="0">
                <a:solidFill>
                  <a:schemeClr val="dk1"/>
                </a:solidFill>
              </a:rPr>
              <a:t> </a:t>
            </a:r>
            <a:r>
              <a:rPr lang="en-US" dirty="0">
                <a:solidFill>
                  <a:srgbClr val="3C78D8"/>
                </a:solidFill>
              </a:rPr>
              <a:t>Company</a:t>
            </a:r>
            <a:r>
              <a:rPr lang="en-US" dirty="0">
                <a:solidFill>
                  <a:schemeClr val="dk1"/>
                </a:solidFill>
              </a:rPr>
              <a:t> {</a:t>
            </a:r>
            <a:endParaRPr dirty="0">
              <a:solidFill>
                <a:srgbClr val="3C78D8"/>
              </a:solidFill>
            </a:endParaRPr>
          </a:p>
          <a:p>
            <a:pPr marL="114300" lvl="0" indent="0" algn="l" rtl="0">
              <a:lnSpc>
                <a:spcPct val="100000"/>
              </a:lnSpc>
              <a:spcBef>
                <a:spcPts val="0"/>
              </a:spcBef>
              <a:spcAft>
                <a:spcPts val="0"/>
              </a:spcAft>
              <a:buSzPts val="1400"/>
              <a:buNone/>
            </a:pPr>
            <a:r>
              <a:rPr lang="en-US" dirty="0">
                <a:solidFill>
                  <a:schemeClr val="dk1"/>
                </a:solidFill>
              </a:rPr>
              <a:t>    </a:t>
            </a:r>
            <a:r>
              <a:rPr lang="en-US" dirty="0">
                <a:solidFill>
                  <a:srgbClr val="E69138"/>
                </a:solidFill>
              </a:rPr>
              <a:t>address</a:t>
            </a:r>
            <a:r>
              <a:rPr lang="en-US" dirty="0">
                <a:solidFill>
                  <a:schemeClr val="dk1"/>
                </a:solidFill>
              </a:rPr>
              <a:t>: </a:t>
            </a:r>
            <a:r>
              <a:rPr lang="en-US" dirty="0">
                <a:solidFill>
                  <a:srgbClr val="3C78D8"/>
                </a:solidFill>
              </a:rPr>
              <a:t>String</a:t>
            </a:r>
            <a:endParaRPr dirty="0">
              <a:solidFill>
                <a:srgbClr val="3C78D8"/>
              </a:solidFill>
            </a:endParaRPr>
          </a:p>
          <a:p>
            <a:pPr marL="114300" lvl="0" indent="0" algn="l" rtl="0">
              <a:lnSpc>
                <a:spcPct val="100000"/>
              </a:lnSpc>
              <a:spcBef>
                <a:spcPts val="0"/>
              </a:spcBef>
              <a:spcAft>
                <a:spcPts val="0"/>
              </a:spcAft>
              <a:buSzPts val="1400"/>
              <a:buNone/>
            </a:pPr>
            <a:r>
              <a:rPr lang="en-US" dirty="0">
                <a:solidFill>
                  <a:schemeClr val="dk1"/>
                </a:solidFill>
              </a:rPr>
              <a:t>    </a:t>
            </a:r>
            <a:r>
              <a:rPr lang="en-US" dirty="0">
                <a:solidFill>
                  <a:srgbClr val="E69138"/>
                </a:solidFill>
              </a:rPr>
              <a:t>employees</a:t>
            </a:r>
            <a:r>
              <a:rPr lang="en-US" dirty="0">
                <a:solidFill>
                  <a:schemeClr val="dk1"/>
                </a:solidFill>
              </a:rPr>
              <a:t>: </a:t>
            </a:r>
            <a:r>
              <a:rPr lang="en-US" dirty="0">
                <a:solidFill>
                  <a:srgbClr val="000000"/>
                </a:solidFill>
              </a:rPr>
              <a:t>[</a:t>
            </a:r>
            <a:r>
              <a:rPr lang="en-US" dirty="0">
                <a:solidFill>
                  <a:srgbClr val="3C78D8"/>
                </a:solidFill>
              </a:rPr>
              <a:t>FTE</a:t>
            </a:r>
            <a:r>
              <a:rPr lang="en-US" dirty="0">
                <a:solidFill>
                  <a:srgbClr val="000000"/>
                </a:solidFill>
              </a:rPr>
              <a:t>]</a:t>
            </a:r>
            <a:endParaRPr dirty="0">
              <a:solidFill>
                <a:srgbClr val="000000"/>
              </a:solidFill>
            </a:endParaRPr>
          </a:p>
          <a:p>
            <a:pPr marL="114300" lvl="0" indent="0" algn="l" rtl="0">
              <a:lnSpc>
                <a:spcPct val="100000"/>
              </a:lnSpc>
              <a:spcBef>
                <a:spcPts val="0"/>
              </a:spcBef>
              <a:spcAft>
                <a:spcPts val="0"/>
              </a:spcAft>
              <a:buSzPts val="1400"/>
              <a:buNone/>
            </a:pPr>
            <a:r>
              <a:rPr lang="en-US" dirty="0">
                <a:solidFill>
                  <a:schemeClr val="dk1"/>
                </a:solidFill>
              </a:rPr>
              <a:t>}</a:t>
            </a:r>
            <a:endParaRPr dirty="0">
              <a:solidFill>
                <a:schemeClr val="dk1"/>
              </a:solidFill>
            </a:endParaRPr>
          </a:p>
          <a:p>
            <a:pPr marL="114300" lvl="0" indent="0" algn="l" rtl="0">
              <a:lnSpc>
                <a:spcPct val="100000"/>
              </a:lnSpc>
              <a:spcBef>
                <a:spcPts val="0"/>
              </a:spcBef>
              <a:spcAft>
                <a:spcPts val="0"/>
              </a:spcAft>
              <a:buSzPts val="1400"/>
              <a:buNone/>
            </a:pPr>
            <a:endParaRPr dirty="0">
              <a:solidFill>
                <a:schemeClr val="dk1"/>
              </a:solidFill>
            </a:endParaRPr>
          </a:p>
          <a:p>
            <a:pPr marL="114300" lvl="0" indent="0" algn="l" rtl="0">
              <a:spcBef>
                <a:spcPts val="0"/>
              </a:spcBef>
              <a:spcAft>
                <a:spcPts val="0"/>
              </a:spcAft>
              <a:buSzPts val="1400"/>
              <a:buNone/>
            </a:pPr>
            <a:r>
              <a:rPr lang="en-US" dirty="0">
                <a:solidFill>
                  <a:srgbClr val="FF0000"/>
                </a:solidFill>
              </a:rPr>
              <a:t>type</a:t>
            </a:r>
            <a:r>
              <a:rPr lang="en-US" dirty="0">
                <a:solidFill>
                  <a:schemeClr val="dk1"/>
                </a:solidFill>
              </a:rPr>
              <a:t> </a:t>
            </a:r>
            <a:r>
              <a:rPr lang="en-US" dirty="0">
                <a:solidFill>
                  <a:srgbClr val="3C78D8"/>
                </a:solidFill>
              </a:rPr>
              <a:t>FTE</a:t>
            </a:r>
            <a:r>
              <a:rPr lang="en-US" dirty="0">
                <a:solidFill>
                  <a:schemeClr val="dk1"/>
                </a:solidFill>
              </a:rPr>
              <a:t> {</a:t>
            </a:r>
            <a:endParaRPr dirty="0">
              <a:solidFill>
                <a:srgbClr val="000000"/>
              </a:solidFill>
            </a:endParaRPr>
          </a:p>
          <a:p>
            <a:pPr marL="114300" lvl="0" indent="0" algn="l" rtl="0">
              <a:spcBef>
                <a:spcPts val="0"/>
              </a:spcBef>
              <a:spcAft>
                <a:spcPts val="0"/>
              </a:spcAft>
              <a:buSzPts val="1400"/>
              <a:buNone/>
            </a:pPr>
            <a:r>
              <a:rPr lang="en-US" dirty="0">
                <a:solidFill>
                  <a:schemeClr val="dk1"/>
                </a:solidFill>
              </a:rPr>
              <a:t>    </a:t>
            </a:r>
            <a:r>
              <a:rPr lang="en-US" dirty="0">
                <a:solidFill>
                  <a:srgbClr val="E69138"/>
                </a:solidFill>
              </a:rPr>
              <a:t>name</a:t>
            </a:r>
            <a:r>
              <a:rPr lang="en-US" dirty="0">
                <a:solidFill>
                  <a:schemeClr val="dk1"/>
                </a:solidFill>
              </a:rPr>
              <a:t>: </a:t>
            </a:r>
            <a:r>
              <a:rPr lang="en-US" dirty="0">
                <a:solidFill>
                  <a:srgbClr val="3C78D8"/>
                </a:solidFill>
              </a:rPr>
              <a:t>String</a:t>
            </a:r>
          </a:p>
          <a:p>
            <a:pPr marL="114300" indent="0">
              <a:spcBef>
                <a:spcPts val="0"/>
              </a:spcBef>
              <a:buNone/>
            </a:pPr>
            <a:r>
              <a:rPr lang="en-US" dirty="0">
                <a:solidFill>
                  <a:srgbClr val="E69138"/>
                </a:solidFill>
              </a:rPr>
              <a:t>    interns</a:t>
            </a:r>
            <a:r>
              <a:rPr lang="en-US" dirty="0">
                <a:solidFill>
                  <a:schemeClr val="dk1"/>
                </a:solidFill>
              </a:rPr>
              <a:t>: </a:t>
            </a:r>
            <a:r>
              <a:rPr lang="en-US" dirty="0">
                <a:solidFill>
                  <a:srgbClr val="000000"/>
                </a:solidFill>
              </a:rPr>
              <a:t>[</a:t>
            </a:r>
            <a:r>
              <a:rPr lang="en-US" dirty="0">
                <a:solidFill>
                  <a:srgbClr val="3C78D8"/>
                </a:solidFill>
              </a:rPr>
              <a:t>Intern</a:t>
            </a:r>
            <a:r>
              <a:rPr lang="en-US" dirty="0">
                <a:solidFill>
                  <a:srgbClr val="000000"/>
                </a:solidFill>
              </a:rPr>
              <a:t>]</a:t>
            </a:r>
            <a:endParaRPr dirty="0">
              <a:solidFill>
                <a:schemeClr val="dk1"/>
              </a:solidFill>
            </a:endParaRPr>
          </a:p>
          <a:p>
            <a:pPr marL="114300" lvl="0" indent="0" algn="l" rtl="0">
              <a:spcBef>
                <a:spcPts val="0"/>
              </a:spcBef>
              <a:spcAft>
                <a:spcPts val="0"/>
              </a:spcAft>
              <a:buSzPts val="1400"/>
              <a:buNone/>
            </a:pPr>
            <a:r>
              <a:rPr lang="en-US" dirty="0">
                <a:solidFill>
                  <a:srgbClr val="E69138"/>
                </a:solidFill>
              </a:rPr>
              <a:t>    coworkers</a:t>
            </a:r>
            <a:r>
              <a:rPr lang="en-US" dirty="0">
                <a:solidFill>
                  <a:schemeClr val="dk1"/>
                </a:solidFill>
              </a:rPr>
              <a:t>: </a:t>
            </a:r>
            <a:r>
              <a:rPr lang="en-US" dirty="0">
                <a:solidFill>
                  <a:srgbClr val="000000"/>
                </a:solidFill>
              </a:rPr>
              <a:t>[</a:t>
            </a:r>
            <a:r>
              <a:rPr lang="en-US" dirty="0">
                <a:solidFill>
                  <a:srgbClr val="3C78D8"/>
                </a:solidFill>
              </a:rPr>
              <a:t>FTE</a:t>
            </a:r>
            <a:r>
              <a:rPr lang="en-US" dirty="0">
                <a:solidFill>
                  <a:srgbClr val="000000"/>
                </a:solidFill>
              </a:rPr>
              <a:t>]</a:t>
            </a:r>
            <a:endParaRPr dirty="0">
              <a:solidFill>
                <a:srgbClr val="000000"/>
              </a:solidFill>
            </a:endParaRPr>
          </a:p>
          <a:p>
            <a:pPr marL="114300" lvl="0" indent="0" algn="l" rtl="0">
              <a:spcBef>
                <a:spcPts val="0"/>
              </a:spcBef>
              <a:spcAft>
                <a:spcPts val="0"/>
              </a:spcAft>
              <a:buSzPts val="1400"/>
              <a:buNone/>
            </a:pPr>
            <a:r>
              <a:rPr lang="en-US" dirty="0">
                <a:solidFill>
                  <a:schemeClr val="dk1"/>
                </a:solidFill>
              </a:rPr>
              <a:t>}</a:t>
            </a:r>
          </a:p>
          <a:p>
            <a:pPr marL="114300" lvl="0" indent="0" algn="l" rtl="0">
              <a:spcBef>
                <a:spcPts val="0"/>
              </a:spcBef>
              <a:spcAft>
                <a:spcPts val="0"/>
              </a:spcAft>
              <a:buSzPts val="1400"/>
              <a:buNone/>
            </a:pPr>
            <a:endParaRPr lang="en-US" dirty="0">
              <a:solidFill>
                <a:schemeClr val="dk1"/>
              </a:solidFill>
            </a:endParaRPr>
          </a:p>
          <a:p>
            <a:pPr marL="114300" indent="0">
              <a:spcBef>
                <a:spcPts val="0"/>
              </a:spcBef>
              <a:buNone/>
            </a:pPr>
            <a:r>
              <a:rPr lang="en-US" dirty="0">
                <a:solidFill>
                  <a:srgbClr val="FF0000"/>
                </a:solidFill>
              </a:rPr>
              <a:t>type</a:t>
            </a:r>
            <a:r>
              <a:rPr lang="en-US" dirty="0">
                <a:solidFill>
                  <a:schemeClr val="dk1"/>
                </a:solidFill>
              </a:rPr>
              <a:t> </a:t>
            </a:r>
            <a:r>
              <a:rPr lang="en-US" dirty="0">
                <a:solidFill>
                  <a:srgbClr val="3C78D8"/>
                </a:solidFill>
              </a:rPr>
              <a:t>Intern</a:t>
            </a:r>
            <a:r>
              <a:rPr lang="en-US" dirty="0">
                <a:solidFill>
                  <a:schemeClr val="dk1"/>
                </a:solidFill>
              </a:rPr>
              <a:t> {</a:t>
            </a:r>
            <a:endParaRPr lang="en-US" dirty="0">
              <a:solidFill>
                <a:srgbClr val="000000"/>
              </a:solidFill>
            </a:endParaRPr>
          </a:p>
          <a:p>
            <a:pPr marL="114300" lvl="0" indent="0">
              <a:spcBef>
                <a:spcPts val="0"/>
              </a:spcBef>
              <a:buNone/>
            </a:pPr>
            <a:r>
              <a:rPr lang="en-US" dirty="0">
                <a:solidFill>
                  <a:schemeClr val="dk1"/>
                </a:solidFill>
              </a:rPr>
              <a:t>   </a:t>
            </a:r>
            <a:r>
              <a:rPr lang="en-US" dirty="0">
                <a:solidFill>
                  <a:srgbClr val="E69138"/>
                </a:solidFill>
              </a:rPr>
              <a:t>name</a:t>
            </a:r>
            <a:r>
              <a:rPr lang="en-US" dirty="0">
                <a:solidFill>
                  <a:schemeClr val="dk1"/>
                </a:solidFill>
              </a:rPr>
              <a:t>: </a:t>
            </a:r>
            <a:r>
              <a:rPr lang="en-US" dirty="0">
                <a:solidFill>
                  <a:srgbClr val="3C78D8"/>
                </a:solidFill>
              </a:rPr>
              <a:t>String</a:t>
            </a:r>
          </a:p>
          <a:p>
            <a:pPr marL="114300" indent="0">
              <a:spcBef>
                <a:spcPts val="0"/>
              </a:spcBef>
              <a:buNone/>
            </a:pPr>
            <a:r>
              <a:rPr lang="en-US" dirty="0">
                <a:solidFill>
                  <a:schemeClr val="dk1"/>
                </a:solidFill>
              </a:rPr>
              <a:t>}</a:t>
            </a:r>
            <a:endParaRPr dirty="0">
              <a:solidFill>
                <a:schemeClr val="dk1"/>
              </a:solidFill>
            </a:endParaRPr>
          </a:p>
        </p:txBody>
      </p:sp>
      <p:sp>
        <p:nvSpPr>
          <p:cNvPr id="229" name="Google Shape;229;p7"/>
          <p:cNvSpPr txBox="1">
            <a:spLocks noGrp="1" noChangeAspect="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Schema</a:t>
            </a:r>
            <a:endParaRPr/>
          </a:p>
        </p:txBody>
      </p:sp>
      <p:sp>
        <p:nvSpPr>
          <p:cNvPr id="230" name="Google Shape;230;p7"/>
          <p:cNvSpPr>
            <a:spLocks noChangeAspect="1"/>
          </p:cNvSpPr>
          <p:nvPr/>
        </p:nvSpPr>
        <p:spPr>
          <a:xfrm>
            <a:off x="5059877" y="168508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endParaRPr sz="1100" b="0" i="0" u="none" strike="noStrike" cap="none">
              <a:solidFill>
                <a:srgbClr val="000000"/>
              </a:solidFill>
              <a:latin typeface="Arial"/>
              <a:ea typeface="Arial"/>
              <a:cs typeface="Arial"/>
              <a:sym typeface="Arial"/>
            </a:endParaRPr>
          </a:p>
        </p:txBody>
      </p:sp>
      <p:sp>
        <p:nvSpPr>
          <p:cNvPr id="231" name="Google Shape;231;p7"/>
          <p:cNvSpPr>
            <a:spLocks noChangeAspect="1"/>
          </p:cNvSpPr>
          <p:nvPr/>
        </p:nvSpPr>
        <p:spPr>
          <a:xfrm>
            <a:off x="3887212" y="2857497"/>
            <a:ext cx="1170432" cy="11704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sp>
        <p:nvSpPr>
          <p:cNvPr id="232" name="Google Shape;232;p7"/>
          <p:cNvSpPr>
            <a:spLocks noChangeAspect="1"/>
          </p:cNvSpPr>
          <p:nvPr/>
        </p:nvSpPr>
        <p:spPr>
          <a:xfrm>
            <a:off x="6232543" y="285749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FTE</a:t>
            </a:r>
            <a:endParaRPr sz="1100" b="0" i="0" u="none" strike="noStrike" cap="none" dirty="0">
              <a:solidFill>
                <a:srgbClr val="000000"/>
              </a:solidFill>
              <a:latin typeface="Arial"/>
              <a:ea typeface="Arial"/>
              <a:cs typeface="Arial"/>
              <a:sym typeface="Arial"/>
            </a:endParaRPr>
          </a:p>
        </p:txBody>
      </p:sp>
      <p:cxnSp>
        <p:nvCxnSpPr>
          <p:cNvPr id="233" name="Google Shape;233;p7"/>
          <p:cNvCxnSpPr>
            <a:cxnSpLocks noChangeAspect="1"/>
            <a:stCxn id="230" idx="6"/>
            <a:endCxn id="232" idx="0"/>
          </p:cNvCxnSpPr>
          <p:nvPr/>
        </p:nvCxnSpPr>
        <p:spPr>
          <a:xfrm>
            <a:off x="6230309" y="2270303"/>
            <a:ext cx="587450" cy="587194"/>
          </a:xfrm>
          <a:prstGeom prst="bentConnector2">
            <a:avLst/>
          </a:prstGeom>
          <a:noFill/>
          <a:ln w="38100" cap="flat" cmpd="sng">
            <a:solidFill>
              <a:schemeClr val="dk2"/>
            </a:solidFill>
            <a:prstDash val="solid"/>
            <a:round/>
            <a:headEnd type="none" w="sm" len="sm"/>
            <a:tailEnd type="triangle" w="med" len="med"/>
          </a:ln>
        </p:spPr>
      </p:cxnSp>
      <p:cxnSp>
        <p:nvCxnSpPr>
          <p:cNvPr id="234" name="Google Shape;234;p7"/>
          <p:cNvCxnSpPr>
            <a:cxnSpLocks noChangeAspect="1"/>
            <a:stCxn id="230" idx="2"/>
            <a:endCxn id="231" idx="0"/>
          </p:cNvCxnSpPr>
          <p:nvPr/>
        </p:nvCxnSpPr>
        <p:spPr>
          <a:xfrm rot="10800000" flipV="1">
            <a:off x="4472429" y="2270303"/>
            <a:ext cx="587449" cy="587194"/>
          </a:xfrm>
          <a:prstGeom prst="bentConnector2">
            <a:avLst/>
          </a:prstGeom>
          <a:noFill/>
          <a:ln w="9525" cap="flat" cmpd="sng">
            <a:solidFill>
              <a:schemeClr val="dk2"/>
            </a:solidFill>
            <a:prstDash val="solid"/>
            <a:round/>
            <a:headEnd type="none" w="sm" len="sm"/>
            <a:tailEnd type="stealth" w="med" len="med"/>
          </a:ln>
        </p:spPr>
      </p:cxnSp>
      <p:sp>
        <p:nvSpPr>
          <p:cNvPr id="235" name="Google Shape;235;p7"/>
          <p:cNvSpPr>
            <a:spLocks noChangeAspect="1"/>
          </p:cNvSpPr>
          <p:nvPr/>
        </p:nvSpPr>
        <p:spPr>
          <a:xfrm>
            <a:off x="5059877" y="4029909"/>
            <a:ext cx="1170432" cy="11704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sp>
        <p:nvSpPr>
          <p:cNvPr id="236" name="Google Shape;236;p7"/>
          <p:cNvSpPr>
            <a:spLocks noChangeAspect="1"/>
          </p:cNvSpPr>
          <p:nvPr/>
        </p:nvSpPr>
        <p:spPr>
          <a:xfrm>
            <a:off x="7405208" y="4029909"/>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Intern</a:t>
            </a:r>
            <a:endParaRPr sz="1100" b="0" i="0" u="none" strike="noStrike" cap="none" dirty="0">
              <a:solidFill>
                <a:srgbClr val="000000"/>
              </a:solidFill>
              <a:latin typeface="Arial"/>
              <a:ea typeface="Arial"/>
              <a:cs typeface="Arial"/>
              <a:sym typeface="Arial"/>
            </a:endParaRPr>
          </a:p>
        </p:txBody>
      </p:sp>
      <p:cxnSp>
        <p:nvCxnSpPr>
          <p:cNvPr id="237" name="Google Shape;237;p7"/>
          <p:cNvCxnSpPr>
            <a:cxnSpLocks noChangeAspect="1"/>
            <a:stCxn id="232" idx="2"/>
            <a:endCxn id="235" idx="0"/>
          </p:cNvCxnSpPr>
          <p:nvPr/>
        </p:nvCxnSpPr>
        <p:spPr>
          <a:xfrm rot="10800000" flipV="1">
            <a:off x="5645093" y="3442713"/>
            <a:ext cx="587450" cy="587196"/>
          </a:xfrm>
          <a:prstGeom prst="bentConnector2">
            <a:avLst/>
          </a:prstGeom>
          <a:noFill/>
          <a:ln w="9525" cap="flat" cmpd="sng">
            <a:solidFill>
              <a:schemeClr val="dk2"/>
            </a:solidFill>
            <a:prstDash val="solid"/>
            <a:round/>
            <a:headEnd type="none" w="sm" len="sm"/>
            <a:tailEnd type="triangle" w="med" len="med"/>
          </a:ln>
        </p:spPr>
      </p:cxnSp>
      <p:cxnSp>
        <p:nvCxnSpPr>
          <p:cNvPr id="238" name="Google Shape;238;p7"/>
          <p:cNvCxnSpPr>
            <a:cxnSpLocks noChangeAspect="1"/>
            <a:stCxn id="232" idx="6"/>
            <a:endCxn id="236" idx="0"/>
          </p:cNvCxnSpPr>
          <p:nvPr/>
        </p:nvCxnSpPr>
        <p:spPr>
          <a:xfrm>
            <a:off x="7402975" y="3442713"/>
            <a:ext cx="587449" cy="587196"/>
          </a:xfrm>
          <a:prstGeom prst="bentConnector2">
            <a:avLst/>
          </a:prstGeom>
          <a:noFill/>
          <a:ln w="38100" cap="flat" cmpd="sng">
            <a:solidFill>
              <a:schemeClr val="dk2"/>
            </a:solidFill>
            <a:prstDash val="solid"/>
            <a:round/>
            <a:headEnd type="none" w="sm" len="sm"/>
            <a:tailEnd type="triangle" w="med" len="med"/>
          </a:ln>
        </p:spPr>
      </p:cxnSp>
      <p:sp>
        <p:nvSpPr>
          <p:cNvPr id="239" name="Google Shape;239;p7"/>
          <p:cNvSpPr>
            <a:spLocks noChangeAspect="1"/>
          </p:cNvSpPr>
          <p:nvPr/>
        </p:nvSpPr>
        <p:spPr>
          <a:xfrm>
            <a:off x="4103075" y="2399366"/>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address</a:t>
            </a:r>
            <a:endParaRPr sz="1100" b="0" i="0" u="none" strike="noStrike" cap="none">
              <a:solidFill>
                <a:srgbClr val="000000"/>
              </a:solidFill>
              <a:latin typeface="Arial"/>
              <a:ea typeface="Arial"/>
              <a:cs typeface="Arial"/>
              <a:sym typeface="Arial"/>
            </a:endParaRPr>
          </a:p>
        </p:txBody>
      </p:sp>
      <p:sp>
        <p:nvSpPr>
          <p:cNvPr id="240" name="Google Shape;240;p7"/>
          <p:cNvSpPr>
            <a:spLocks noChangeAspect="1"/>
          </p:cNvSpPr>
          <p:nvPr/>
        </p:nvSpPr>
        <p:spPr>
          <a:xfrm>
            <a:off x="6366800" y="2370241"/>
            <a:ext cx="9039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employees</a:t>
            </a:r>
            <a:endParaRPr sz="1100" b="0" i="0" u="none" strike="noStrike" cap="none">
              <a:solidFill>
                <a:srgbClr val="000000"/>
              </a:solidFill>
              <a:latin typeface="Arial"/>
              <a:ea typeface="Arial"/>
              <a:cs typeface="Arial"/>
              <a:sym typeface="Arial"/>
            </a:endParaRPr>
          </a:p>
        </p:txBody>
      </p:sp>
      <p:sp>
        <p:nvSpPr>
          <p:cNvPr id="241" name="Google Shape;241;p7"/>
          <p:cNvSpPr>
            <a:spLocks noChangeAspect="1"/>
          </p:cNvSpPr>
          <p:nvPr/>
        </p:nvSpPr>
        <p:spPr>
          <a:xfrm>
            <a:off x="5275740" y="3528839"/>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name</a:t>
            </a:r>
            <a:endParaRPr sz="1100" b="0" i="0" u="none" strike="noStrike" cap="none" dirty="0">
              <a:solidFill>
                <a:srgbClr val="000000"/>
              </a:solidFill>
              <a:latin typeface="Arial"/>
              <a:ea typeface="Arial"/>
              <a:cs typeface="Arial"/>
              <a:sym typeface="Arial"/>
            </a:endParaRPr>
          </a:p>
        </p:txBody>
      </p:sp>
      <p:sp>
        <p:nvSpPr>
          <p:cNvPr id="243" name="Google Shape;243;p7"/>
          <p:cNvSpPr>
            <a:spLocks noChangeAspect="1"/>
          </p:cNvSpPr>
          <p:nvPr/>
        </p:nvSpPr>
        <p:spPr>
          <a:xfrm>
            <a:off x="3842575" y="512675"/>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Query</a:t>
            </a:r>
            <a:endParaRPr sz="1100" b="0" i="0" u="none" strike="noStrike" cap="none" dirty="0">
              <a:solidFill>
                <a:srgbClr val="000000"/>
              </a:solidFill>
              <a:latin typeface="Arial"/>
              <a:ea typeface="Arial"/>
              <a:cs typeface="Arial"/>
              <a:sym typeface="Arial"/>
            </a:endParaRPr>
          </a:p>
        </p:txBody>
      </p:sp>
      <p:cxnSp>
        <p:nvCxnSpPr>
          <p:cNvPr id="244" name="Google Shape;244;p7"/>
          <p:cNvCxnSpPr>
            <a:cxnSpLocks noChangeAspect="1"/>
            <a:stCxn id="243" idx="6"/>
            <a:endCxn id="230" idx="0"/>
          </p:cNvCxnSpPr>
          <p:nvPr/>
        </p:nvCxnSpPr>
        <p:spPr>
          <a:xfrm>
            <a:off x="5013007" y="1097891"/>
            <a:ext cx="632086" cy="587196"/>
          </a:xfrm>
          <a:prstGeom prst="bentConnector2">
            <a:avLst/>
          </a:prstGeom>
          <a:noFill/>
          <a:ln w="9525" cap="flat" cmpd="sng">
            <a:solidFill>
              <a:schemeClr val="dk2"/>
            </a:solidFill>
            <a:prstDash val="solid"/>
            <a:round/>
            <a:headEnd type="none" w="sm" len="sm"/>
            <a:tailEnd type="triangle" w="med" len="med"/>
          </a:ln>
        </p:spPr>
      </p:cxnSp>
      <p:sp>
        <p:nvSpPr>
          <p:cNvPr id="245" name="Google Shape;245;p7"/>
          <p:cNvSpPr>
            <a:spLocks noChangeAspect="1"/>
          </p:cNvSpPr>
          <p:nvPr/>
        </p:nvSpPr>
        <p:spPr>
          <a:xfrm>
            <a:off x="5164575" y="1203563"/>
            <a:ext cx="9630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r>
              <a:rPr lang="en-US" sz="1100"/>
              <a:t>id)</a:t>
            </a:r>
            <a:endParaRPr sz="1100" b="0" i="0" u="none" strike="noStrike" cap="none">
              <a:solidFill>
                <a:srgbClr val="000000"/>
              </a:solidFill>
              <a:latin typeface="Arial"/>
              <a:ea typeface="Arial"/>
              <a:cs typeface="Arial"/>
              <a:sym typeface="Arial"/>
            </a:endParaRPr>
          </a:p>
        </p:txBody>
      </p:sp>
      <p:sp>
        <p:nvSpPr>
          <p:cNvPr id="20" name="Google Shape;275;p19">
            <a:extLst>
              <a:ext uri="{FF2B5EF4-FFF2-40B4-BE49-F238E27FC236}">
                <a16:creationId xmlns:a16="http://schemas.microsoft.com/office/drawing/2014/main" id="{E5206CD5-D114-A447-B230-A7961F849DA2}"/>
              </a:ext>
            </a:extLst>
          </p:cNvPr>
          <p:cNvSpPr>
            <a:spLocks noChangeAspect="1"/>
          </p:cNvSpPr>
          <p:nvPr/>
        </p:nvSpPr>
        <p:spPr>
          <a:xfrm>
            <a:off x="7295996" y="2550227"/>
            <a:ext cx="586500" cy="58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76;p19">
            <a:extLst>
              <a:ext uri="{FF2B5EF4-FFF2-40B4-BE49-F238E27FC236}">
                <a16:creationId xmlns:a16="http://schemas.microsoft.com/office/drawing/2014/main" id="{9C780085-EA80-C643-B2F2-8C54738AC43D}"/>
              </a:ext>
            </a:extLst>
          </p:cNvPr>
          <p:cNvSpPr>
            <a:spLocks noChangeAspect="1"/>
          </p:cNvSpPr>
          <p:nvPr/>
        </p:nvSpPr>
        <p:spPr>
          <a:xfrm>
            <a:off x="7562927" y="2746351"/>
            <a:ext cx="8565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coworkers</a:t>
            </a:r>
            <a:endParaRPr sz="11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FE74847-D692-1744-BF69-63380A03A0F1}"/>
              </a:ext>
            </a:extLst>
          </p:cNvPr>
          <p:cNvSpPr>
            <a:spLocks noChangeAspect="1"/>
          </p:cNvSpPr>
          <p:nvPr/>
        </p:nvSpPr>
        <p:spPr>
          <a:xfrm>
            <a:off x="7279409" y="2940451"/>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277;p19">
            <a:extLst>
              <a:ext uri="{FF2B5EF4-FFF2-40B4-BE49-F238E27FC236}">
                <a16:creationId xmlns:a16="http://schemas.microsoft.com/office/drawing/2014/main" id="{D128BF35-649E-CD4F-983C-F9D298E8FBE5}"/>
              </a:ext>
            </a:extLst>
          </p:cNvPr>
          <p:cNvSpPr>
            <a:spLocks noChangeAspect="1"/>
          </p:cNvSpPr>
          <p:nvPr/>
        </p:nvSpPr>
        <p:spPr>
          <a:xfrm rot="-4205582">
            <a:off x="7297024" y="3000686"/>
            <a:ext cx="173571" cy="150121"/>
          </a:xfrm>
          <a:prstGeom prst="triangl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41;p7">
            <a:extLst>
              <a:ext uri="{FF2B5EF4-FFF2-40B4-BE49-F238E27FC236}">
                <a16:creationId xmlns:a16="http://schemas.microsoft.com/office/drawing/2014/main" id="{1485AE04-1291-C440-ADC0-7727391CD692}"/>
              </a:ext>
            </a:extLst>
          </p:cNvPr>
          <p:cNvSpPr>
            <a:spLocks noChangeAspect="1"/>
          </p:cNvSpPr>
          <p:nvPr/>
        </p:nvSpPr>
        <p:spPr>
          <a:xfrm>
            <a:off x="7621046" y="3542697"/>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interns</a:t>
            </a:r>
            <a:endParaRPr sz="1100" b="0" i="0" u="none" strike="noStrike" cap="none" dirty="0">
              <a:solidFill>
                <a:srgbClr val="000000"/>
              </a:solidFill>
              <a:latin typeface="Arial"/>
              <a:ea typeface="Arial"/>
              <a:cs typeface="Arial"/>
              <a:sym typeface="Arial"/>
            </a:endParaRPr>
          </a:p>
        </p:txBody>
      </p:sp>
      <p:grpSp>
        <p:nvGrpSpPr>
          <p:cNvPr id="28" name="Group 27">
            <a:extLst>
              <a:ext uri="{FF2B5EF4-FFF2-40B4-BE49-F238E27FC236}">
                <a16:creationId xmlns:a16="http://schemas.microsoft.com/office/drawing/2014/main" id="{6441A8EC-A4AC-2E48-A599-1679E0707A46}"/>
              </a:ext>
            </a:extLst>
          </p:cNvPr>
          <p:cNvGrpSpPr/>
          <p:nvPr/>
        </p:nvGrpSpPr>
        <p:grpSpPr>
          <a:xfrm>
            <a:off x="7128164" y="548306"/>
            <a:ext cx="1464333" cy="1377081"/>
            <a:chOff x="6892433" y="102559"/>
            <a:chExt cx="1464333" cy="1377081"/>
          </a:xfrm>
        </p:grpSpPr>
        <p:sp>
          <p:nvSpPr>
            <p:cNvPr id="29" name="Google Shape;307;p20">
              <a:extLst>
                <a:ext uri="{FF2B5EF4-FFF2-40B4-BE49-F238E27FC236}">
                  <a16:creationId xmlns:a16="http://schemas.microsoft.com/office/drawing/2014/main" id="{C15BBCC0-390F-634F-8E4E-07197626F4D0}"/>
                </a:ext>
              </a:extLst>
            </p:cNvPr>
            <p:cNvSpPr/>
            <p:nvPr/>
          </p:nvSpPr>
          <p:spPr>
            <a:xfrm>
              <a:off x="7022094" y="1103243"/>
              <a:ext cx="244655" cy="24308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TextBox 29">
              <a:extLst>
                <a:ext uri="{FF2B5EF4-FFF2-40B4-BE49-F238E27FC236}">
                  <a16:creationId xmlns:a16="http://schemas.microsoft.com/office/drawing/2014/main" id="{17E57D77-A12D-ED4A-B76C-E0A681E35FDE}"/>
                </a:ext>
              </a:extLst>
            </p:cNvPr>
            <p:cNvSpPr txBox="1"/>
            <p:nvPr/>
          </p:nvSpPr>
          <p:spPr>
            <a:xfrm>
              <a:off x="7442174" y="1086223"/>
              <a:ext cx="872355" cy="307777"/>
            </a:xfrm>
            <a:prstGeom prst="rect">
              <a:avLst/>
            </a:prstGeom>
            <a:noFill/>
          </p:spPr>
          <p:txBody>
            <a:bodyPr wrap="none" rtlCol="0">
              <a:spAutoFit/>
            </a:bodyPr>
            <a:lstStyle/>
            <a:p>
              <a:r>
                <a:rPr lang="en-US" dirty="0"/>
                <a:t>Primitive</a:t>
              </a:r>
            </a:p>
          </p:txBody>
        </p:sp>
        <p:sp>
          <p:nvSpPr>
            <p:cNvPr id="31" name="Google Shape;310;p20">
              <a:extLst>
                <a:ext uri="{FF2B5EF4-FFF2-40B4-BE49-F238E27FC236}">
                  <a16:creationId xmlns:a16="http://schemas.microsoft.com/office/drawing/2014/main" id="{FC528371-F903-6F49-918A-DD56FDAB1DB1}"/>
                </a:ext>
              </a:extLst>
            </p:cNvPr>
            <p:cNvSpPr/>
            <p:nvPr/>
          </p:nvSpPr>
          <p:spPr>
            <a:xfrm>
              <a:off x="7022094" y="768369"/>
              <a:ext cx="244655" cy="243086"/>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TextBox 31">
              <a:extLst>
                <a:ext uri="{FF2B5EF4-FFF2-40B4-BE49-F238E27FC236}">
                  <a16:creationId xmlns:a16="http://schemas.microsoft.com/office/drawing/2014/main" id="{07380988-70C5-1F42-9042-50D5A84CC5C9}"/>
                </a:ext>
              </a:extLst>
            </p:cNvPr>
            <p:cNvSpPr txBox="1"/>
            <p:nvPr/>
          </p:nvSpPr>
          <p:spPr>
            <a:xfrm>
              <a:off x="7466263" y="711784"/>
              <a:ext cx="702436" cy="307777"/>
            </a:xfrm>
            <a:prstGeom prst="rect">
              <a:avLst/>
            </a:prstGeom>
            <a:noFill/>
          </p:spPr>
          <p:txBody>
            <a:bodyPr wrap="none" rtlCol="0">
              <a:spAutoFit/>
            </a:bodyPr>
            <a:lstStyle/>
            <a:p>
              <a:r>
                <a:rPr lang="en-US" dirty="0"/>
                <a:t>Object</a:t>
              </a:r>
            </a:p>
          </p:txBody>
        </p:sp>
        <p:cxnSp>
          <p:nvCxnSpPr>
            <p:cNvPr id="33" name="Straight Arrow Connector 32">
              <a:extLst>
                <a:ext uri="{FF2B5EF4-FFF2-40B4-BE49-F238E27FC236}">
                  <a16:creationId xmlns:a16="http://schemas.microsoft.com/office/drawing/2014/main" id="{C47E59F5-2399-B14F-9043-4BAB1C184BF6}"/>
                </a:ext>
              </a:extLst>
            </p:cNvPr>
            <p:cNvCxnSpPr/>
            <p:nvPr/>
          </p:nvCxnSpPr>
          <p:spPr>
            <a:xfrm>
              <a:off x="7019448" y="274546"/>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FD6552-E361-AE4D-B4F4-4B60DAE7DBC8}"/>
                </a:ext>
              </a:extLst>
            </p:cNvPr>
            <p:cNvCxnSpPr>
              <a:cxnSpLocks/>
            </p:cNvCxnSpPr>
            <p:nvPr/>
          </p:nvCxnSpPr>
          <p:spPr>
            <a:xfrm>
              <a:off x="6985998" y="546722"/>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400BD6A-A438-E84A-AA11-419F27208928}"/>
                </a:ext>
              </a:extLst>
            </p:cNvPr>
            <p:cNvSpPr txBox="1"/>
            <p:nvPr/>
          </p:nvSpPr>
          <p:spPr>
            <a:xfrm>
              <a:off x="7455557" y="120592"/>
              <a:ext cx="901209" cy="307777"/>
            </a:xfrm>
            <a:prstGeom prst="rect">
              <a:avLst/>
            </a:prstGeom>
            <a:noFill/>
          </p:spPr>
          <p:txBody>
            <a:bodyPr wrap="none" rtlCol="0">
              <a:spAutoFit/>
            </a:bodyPr>
            <a:lstStyle/>
            <a:p>
              <a:r>
                <a:rPr lang="en-US" dirty="0"/>
                <a:t>One of…</a:t>
              </a:r>
            </a:p>
          </p:txBody>
        </p:sp>
        <p:sp>
          <p:nvSpPr>
            <p:cNvPr id="36" name="TextBox 35">
              <a:extLst>
                <a:ext uri="{FF2B5EF4-FFF2-40B4-BE49-F238E27FC236}">
                  <a16:creationId xmlns:a16="http://schemas.microsoft.com/office/drawing/2014/main" id="{DDAD0C3B-D947-AB41-B192-E396670258C7}"/>
                </a:ext>
              </a:extLst>
            </p:cNvPr>
            <p:cNvSpPr txBox="1"/>
            <p:nvPr/>
          </p:nvSpPr>
          <p:spPr>
            <a:xfrm>
              <a:off x="7464283" y="411450"/>
              <a:ext cx="841897" cy="307777"/>
            </a:xfrm>
            <a:prstGeom prst="rect">
              <a:avLst/>
            </a:prstGeom>
            <a:noFill/>
          </p:spPr>
          <p:txBody>
            <a:bodyPr wrap="none" rtlCol="0">
              <a:spAutoFit/>
            </a:bodyPr>
            <a:lstStyle/>
            <a:p>
              <a:r>
                <a:rPr lang="en-US" dirty="0"/>
                <a:t>List of…</a:t>
              </a:r>
            </a:p>
          </p:txBody>
        </p:sp>
        <p:sp>
          <p:nvSpPr>
            <p:cNvPr id="37" name="Rectangle 36">
              <a:extLst>
                <a:ext uri="{FF2B5EF4-FFF2-40B4-BE49-F238E27FC236}">
                  <a16:creationId xmlns:a16="http://schemas.microsoft.com/office/drawing/2014/main" id="{E6B59919-8E98-CD42-AB3C-AB83EEC8B3E4}"/>
                </a:ext>
              </a:extLst>
            </p:cNvPr>
            <p:cNvSpPr/>
            <p:nvPr/>
          </p:nvSpPr>
          <p:spPr>
            <a:xfrm>
              <a:off x="6892433" y="102559"/>
              <a:ext cx="1463869" cy="1377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Arrow Connector 7">
            <a:extLst>
              <a:ext uri="{FF2B5EF4-FFF2-40B4-BE49-F238E27FC236}">
                <a16:creationId xmlns:a16="http://schemas.microsoft.com/office/drawing/2014/main" id="{0A37D094-0EA1-5C42-A505-DF3D0C01821F}"/>
              </a:ext>
            </a:extLst>
          </p:cNvPr>
          <p:cNvCxnSpPr>
            <a:stCxn id="236" idx="2"/>
            <a:endCxn id="235" idx="6"/>
          </p:cNvCxnSpPr>
          <p:nvPr/>
        </p:nvCxnSpPr>
        <p:spPr>
          <a:xfrm flipH="1">
            <a:off x="6230309" y="4615125"/>
            <a:ext cx="1174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Google Shape;241;p7">
            <a:extLst>
              <a:ext uri="{FF2B5EF4-FFF2-40B4-BE49-F238E27FC236}">
                <a16:creationId xmlns:a16="http://schemas.microsoft.com/office/drawing/2014/main" id="{3066F533-535E-504B-99B8-8ACE9277A55C}"/>
              </a:ext>
            </a:extLst>
          </p:cNvPr>
          <p:cNvSpPr>
            <a:spLocks noChangeAspect="1"/>
          </p:cNvSpPr>
          <p:nvPr/>
        </p:nvSpPr>
        <p:spPr>
          <a:xfrm>
            <a:off x="6481029" y="4494370"/>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name</a:t>
            </a:r>
            <a:endParaRPr sz="11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body" idx="4294967295"/>
          </p:nvPr>
        </p:nvSpPr>
        <p:spPr>
          <a:xfrm>
            <a:off x="455738" y="1019300"/>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Clr>
                <a:srgbClr val="000000"/>
              </a:buClr>
              <a:buSzPts val="1800"/>
              <a:buFont typeface="Arial"/>
              <a:buNone/>
            </a:pPr>
            <a:r>
              <a:rPr lang="en-US" dirty="0">
                <a:solidFill>
                  <a:srgbClr val="E69138"/>
                </a:solidFill>
              </a:rPr>
              <a:t>query</a:t>
            </a:r>
            <a:r>
              <a:rPr lang="en-US" dirty="0">
                <a:solidFill>
                  <a:schemeClr val="dk1"/>
                </a:solidFill>
              </a:rPr>
              <a:t> {</a:t>
            </a:r>
            <a:endParaRPr dirty="0">
              <a:solidFill>
                <a:schemeClr val="dk1"/>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“w4...”) {</a:t>
            </a:r>
            <a:endParaRPr dirty="0">
              <a:solidFill>
                <a:schemeClr val="dk1"/>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    </a:t>
            </a:r>
            <a:r>
              <a:rPr lang="en-US" dirty="0">
                <a:solidFill>
                  <a:srgbClr val="E69138"/>
                </a:solidFill>
              </a:rPr>
              <a:t>address</a:t>
            </a:r>
            <a:endParaRPr dirty="0">
              <a:solidFill>
                <a:srgbClr val="E69138"/>
              </a:solidFill>
            </a:endParaRPr>
          </a:p>
          <a:p>
            <a:pPr marL="114300" lvl="0" indent="0" algn="l" rtl="0">
              <a:spcBef>
                <a:spcPts val="0"/>
              </a:spcBef>
              <a:spcAft>
                <a:spcPts val="0"/>
              </a:spcAft>
              <a:buSzPts val="1800"/>
              <a:buNone/>
            </a:pPr>
            <a:r>
              <a:rPr lang="en-US" dirty="0">
                <a:solidFill>
                  <a:schemeClr val="dk1"/>
                </a:solidFill>
              </a:rPr>
              <a:t>    </a:t>
            </a:r>
            <a:r>
              <a:rPr lang="en-US" dirty="0">
                <a:solidFill>
                  <a:srgbClr val="E69138"/>
                </a:solidFill>
              </a:rPr>
              <a:t>employees</a:t>
            </a:r>
            <a:r>
              <a:rPr lang="en-US" dirty="0">
                <a:solidFill>
                  <a:schemeClr val="dk1"/>
                </a:solidFill>
              </a:rPr>
              <a:t> {</a:t>
            </a:r>
            <a:endParaRPr dirty="0">
              <a:solidFill>
                <a:schemeClr val="dk1"/>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      </a:t>
            </a:r>
            <a:r>
              <a:rPr lang="en-US" dirty="0">
                <a:solidFill>
                  <a:srgbClr val="E69138"/>
                </a:solidFill>
              </a:rPr>
              <a:t>name</a:t>
            </a:r>
            <a:endParaRPr dirty="0">
              <a:solidFill>
                <a:srgbClr val="E69138"/>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      </a:t>
            </a:r>
            <a:r>
              <a:rPr lang="en-US" dirty="0">
                <a:solidFill>
                  <a:srgbClr val="E69138"/>
                </a:solidFill>
              </a:rPr>
              <a:t>papers</a:t>
            </a:r>
            <a:endParaRPr dirty="0">
              <a:solidFill>
                <a:srgbClr val="E69138"/>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    }</a:t>
            </a:r>
            <a:endParaRPr dirty="0">
              <a:solidFill>
                <a:schemeClr val="dk1"/>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  }</a:t>
            </a:r>
            <a:endParaRPr dirty="0">
              <a:solidFill>
                <a:schemeClr val="dk1"/>
              </a:solidFill>
            </a:endParaRPr>
          </a:p>
          <a:p>
            <a:pPr marL="114300" lvl="0" indent="0" algn="l" rtl="0">
              <a:spcBef>
                <a:spcPts val="0"/>
              </a:spcBef>
              <a:spcAft>
                <a:spcPts val="0"/>
              </a:spcAft>
              <a:buClr>
                <a:srgbClr val="000000"/>
              </a:buClr>
              <a:buSzPts val="1800"/>
              <a:buFont typeface="Arial"/>
              <a:buNone/>
            </a:pPr>
            <a:r>
              <a:rPr lang="en-US" dirty="0">
                <a:solidFill>
                  <a:schemeClr val="dk1"/>
                </a:solidFill>
              </a:rPr>
              <a:t>}</a:t>
            </a:r>
            <a:endParaRPr dirty="0">
              <a:solidFill>
                <a:schemeClr val="dk1"/>
              </a:solidFill>
            </a:endParaRPr>
          </a:p>
        </p:txBody>
      </p:sp>
      <p:sp>
        <p:nvSpPr>
          <p:cNvPr id="252" name="Google Shape;252;p8"/>
          <p:cNvSpPr txBox="1">
            <a:spLocks noGrp="1"/>
          </p:cNvSpPr>
          <p:nvPr>
            <p:ph type="body" idx="4294967295"/>
          </p:nvPr>
        </p:nvSpPr>
        <p:spPr>
          <a:xfrm>
            <a:off x="4802075" y="1019350"/>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company: {</a:t>
            </a:r>
            <a:endParaRPr>
              <a:solidFill>
                <a:schemeClr val="dk1"/>
              </a:solidFill>
            </a:endParaRPr>
          </a:p>
          <a:p>
            <a:pPr marL="114300" lvl="0" indent="0" algn="l" rtl="0">
              <a:spcBef>
                <a:spcPts val="0"/>
              </a:spcBef>
              <a:spcAft>
                <a:spcPts val="0"/>
              </a:spcAft>
              <a:buSzPts val="1400"/>
              <a:buNone/>
            </a:pPr>
            <a:r>
              <a:rPr lang="en-US">
                <a:solidFill>
                  <a:schemeClr val="dk1"/>
                </a:solidFill>
              </a:rPr>
              <a:t>    address: “100 Elk Street”,</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employees: [</a:t>
            </a:r>
            <a:endParaRPr>
              <a:solidFill>
                <a:schemeClr val="dk1"/>
              </a:solidFill>
            </a:endParaRPr>
          </a:p>
          <a:p>
            <a:pPr marL="114300" lvl="0" indent="0" algn="l" rtl="0">
              <a:spcBef>
                <a:spcPts val="0"/>
              </a:spcBef>
              <a:spcAft>
                <a:spcPts val="0"/>
              </a:spcAft>
              <a:buSzPts val="1400"/>
              <a:buNone/>
            </a:pPr>
            <a:r>
              <a:rPr lang="en-US">
                <a:solidFill>
                  <a:schemeClr val="dk1"/>
                </a:solidFill>
              </a:rPr>
              <a:t>      {</a:t>
            </a:r>
            <a:endParaRPr>
              <a:solidFill>
                <a:schemeClr val="dk1"/>
              </a:solidFill>
            </a:endParaRPr>
          </a:p>
          <a:p>
            <a:pPr marL="114300" lvl="0" indent="0" algn="l" rtl="0">
              <a:spcBef>
                <a:spcPts val="0"/>
              </a:spcBef>
              <a:spcAft>
                <a:spcPts val="0"/>
              </a:spcAft>
              <a:buSzPts val="1400"/>
              <a:buNone/>
            </a:pPr>
            <a:r>
              <a:rPr lang="en-US">
                <a:solidFill>
                  <a:schemeClr val="dk1"/>
                </a:solidFill>
              </a:rPr>
              <a:t>        name: “Jane Doe”,</a:t>
            </a:r>
            <a:endParaRPr>
              <a:solidFill>
                <a:schemeClr val="dk1"/>
              </a:solidFill>
            </a:endParaRPr>
          </a:p>
          <a:p>
            <a:pPr marL="114300" lvl="0" indent="0" algn="l" rtl="0">
              <a:spcBef>
                <a:spcPts val="0"/>
              </a:spcBef>
              <a:spcAft>
                <a:spcPts val="0"/>
              </a:spcAft>
              <a:buSzPts val="1400"/>
              <a:buNone/>
            </a:pPr>
            <a:r>
              <a:rPr lang="en-US">
                <a:solidFill>
                  <a:schemeClr val="dk1"/>
                </a:solidFill>
              </a:rPr>
              <a:t>        papers: [“A study on...”, “A solution for...”]</a:t>
            </a:r>
            <a:endParaRPr>
              <a:solidFill>
                <a:schemeClr val="dk1"/>
              </a:solidFill>
            </a:endParaRPr>
          </a:p>
          <a:p>
            <a:pPr marL="114300" lvl="0" indent="0" algn="l" rtl="0">
              <a:spcBef>
                <a:spcPts val="0"/>
              </a:spcBef>
              <a:spcAft>
                <a:spcPts val="0"/>
              </a:spcAft>
              <a:buSzPts val="1400"/>
              <a:buNone/>
            </a:pPr>
            <a:r>
              <a:rPr lang="en-US">
                <a:solidFill>
                  <a:schemeClr val="dk1"/>
                </a:solidFill>
              </a:rPr>
              <a:t>      },</a:t>
            </a:r>
            <a:endParaRPr>
              <a:solidFill>
                <a:schemeClr val="dk1"/>
              </a:solidFill>
            </a:endParaRPr>
          </a:p>
          <a:p>
            <a:pPr marL="114300" lvl="0" indent="0" algn="l" rtl="0">
              <a:spcBef>
                <a:spcPts val="0"/>
              </a:spcBef>
              <a:spcAft>
                <a:spcPts val="0"/>
              </a:spcAft>
              <a:buSzPts val="1400"/>
              <a:buNone/>
            </a:pPr>
            <a:r>
              <a:rPr lang="en-US">
                <a:solidFill>
                  <a:schemeClr val="dk1"/>
                </a:solidFill>
              </a:rPr>
              <a:t>      {</a:t>
            </a:r>
            <a:endParaRPr>
              <a:solidFill>
                <a:schemeClr val="dk1"/>
              </a:solidFill>
            </a:endParaRPr>
          </a:p>
          <a:p>
            <a:pPr marL="114300" lvl="0" indent="0" algn="l" rtl="0">
              <a:spcBef>
                <a:spcPts val="0"/>
              </a:spcBef>
              <a:spcAft>
                <a:spcPts val="0"/>
              </a:spcAft>
              <a:buSzPts val="1400"/>
              <a:buNone/>
            </a:pPr>
            <a:r>
              <a:rPr lang="en-US">
                <a:solidFill>
                  <a:schemeClr val="dk1"/>
                </a:solidFill>
              </a:rPr>
              <a:t>        name: “John Doe”,</a:t>
            </a:r>
            <a:endParaRPr>
              <a:solidFill>
                <a:schemeClr val="dk1"/>
              </a:solidFill>
            </a:endParaRPr>
          </a:p>
          <a:p>
            <a:pPr marL="114300" lvl="0" indent="0" algn="l" rtl="0">
              <a:spcBef>
                <a:spcPts val="0"/>
              </a:spcBef>
              <a:spcAft>
                <a:spcPts val="0"/>
              </a:spcAft>
              <a:buSzPts val="1400"/>
              <a:buNone/>
            </a:pPr>
            <a:r>
              <a:rPr lang="en-US">
                <a:solidFill>
                  <a:schemeClr val="dk1"/>
                </a:solidFill>
              </a:rPr>
              <a:t>        papers: [“Are hotdogs sandwi...”]</a:t>
            </a:r>
            <a:endParaRPr>
              <a:solidFill>
                <a:schemeClr val="dk1"/>
              </a:solidFill>
            </a:endParaRPr>
          </a:p>
          <a:p>
            <a:pPr marL="114300" lvl="0" indent="0" algn="l" rtl="0">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p:txBody>
      </p:sp>
      <p:sp>
        <p:nvSpPr>
          <p:cNvPr id="253" name="Google Shape;253;p8"/>
          <p:cNvSpPr txBox="1"/>
          <p:nvPr/>
        </p:nvSpPr>
        <p:spPr>
          <a:xfrm>
            <a:off x="455738"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Query</a:t>
            </a:r>
            <a:endParaRPr sz="1400" b="0" i="0" u="none" strike="noStrike" cap="none">
              <a:solidFill>
                <a:srgbClr val="000000"/>
              </a:solidFill>
              <a:latin typeface="Arial"/>
              <a:ea typeface="Arial"/>
              <a:cs typeface="Arial"/>
              <a:sym typeface="Arial"/>
            </a:endParaRPr>
          </a:p>
        </p:txBody>
      </p:sp>
      <p:sp>
        <p:nvSpPr>
          <p:cNvPr id="254" name="Google Shape;254;p8"/>
          <p:cNvSpPr txBox="1"/>
          <p:nvPr/>
        </p:nvSpPr>
        <p:spPr>
          <a:xfrm>
            <a:off x="4802063"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Response</a:t>
            </a:r>
            <a:endParaRPr sz="1400" b="0" i="0" u="none" strike="noStrike" cap="none">
              <a:solidFill>
                <a:srgbClr val="000000"/>
              </a:solidFill>
              <a:latin typeface="Arial"/>
              <a:ea typeface="Arial"/>
              <a:cs typeface="Arial"/>
              <a:sym typeface="Arial"/>
            </a:endParaRPr>
          </a:p>
        </p:txBody>
      </p:sp>
      <p:sp>
        <p:nvSpPr>
          <p:cNvPr id="255" name="Google Shape;255;p8"/>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Query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7"/>
          <p:cNvSpPr txBox="1">
            <a:spLocks noGrp="1" noChangeAspect="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dirty="0"/>
              <a:t>Linear-size query: O(</a:t>
            </a:r>
            <a:r>
              <a:rPr lang="en-US" i="1" dirty="0"/>
              <a:t>n</a:t>
            </a:r>
            <a:r>
              <a:rPr lang="en-US" dirty="0"/>
              <a:t>)</a:t>
            </a:r>
            <a:endParaRPr dirty="0"/>
          </a:p>
        </p:txBody>
      </p:sp>
      <p:sp>
        <p:nvSpPr>
          <p:cNvPr id="230" name="Google Shape;230;p7"/>
          <p:cNvSpPr>
            <a:spLocks noChangeAspect="1"/>
          </p:cNvSpPr>
          <p:nvPr/>
        </p:nvSpPr>
        <p:spPr>
          <a:xfrm>
            <a:off x="5059877" y="168508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endParaRPr sz="1100" b="0" i="0" u="none" strike="noStrike" cap="none">
              <a:solidFill>
                <a:srgbClr val="000000"/>
              </a:solidFill>
              <a:latin typeface="Arial"/>
              <a:ea typeface="Arial"/>
              <a:cs typeface="Arial"/>
              <a:sym typeface="Arial"/>
            </a:endParaRPr>
          </a:p>
        </p:txBody>
      </p:sp>
      <p:sp>
        <p:nvSpPr>
          <p:cNvPr id="231" name="Google Shape;231;p7"/>
          <p:cNvSpPr>
            <a:spLocks noChangeAspect="1"/>
          </p:cNvSpPr>
          <p:nvPr/>
        </p:nvSpPr>
        <p:spPr>
          <a:xfrm>
            <a:off x="3887212" y="2857497"/>
            <a:ext cx="1170432" cy="11704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cxnSp>
        <p:nvCxnSpPr>
          <p:cNvPr id="234" name="Google Shape;234;p7"/>
          <p:cNvCxnSpPr>
            <a:cxnSpLocks noChangeAspect="1"/>
            <a:stCxn id="230" idx="2"/>
            <a:endCxn id="231" idx="0"/>
          </p:cNvCxnSpPr>
          <p:nvPr/>
        </p:nvCxnSpPr>
        <p:spPr>
          <a:xfrm rot="10800000" flipV="1">
            <a:off x="4472429" y="2270303"/>
            <a:ext cx="587449" cy="587194"/>
          </a:xfrm>
          <a:prstGeom prst="bentConnector2">
            <a:avLst/>
          </a:prstGeom>
          <a:noFill/>
          <a:ln w="9525" cap="flat" cmpd="sng">
            <a:solidFill>
              <a:schemeClr val="dk2"/>
            </a:solidFill>
            <a:prstDash val="solid"/>
            <a:round/>
            <a:headEnd type="none" w="sm" len="sm"/>
            <a:tailEnd type="stealth" w="med" len="med"/>
          </a:ln>
        </p:spPr>
      </p:cxnSp>
      <p:sp>
        <p:nvSpPr>
          <p:cNvPr id="239" name="Google Shape;239;p7"/>
          <p:cNvSpPr>
            <a:spLocks noChangeAspect="1"/>
          </p:cNvSpPr>
          <p:nvPr/>
        </p:nvSpPr>
        <p:spPr>
          <a:xfrm>
            <a:off x="4103075" y="2399366"/>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address</a:t>
            </a:r>
            <a:endParaRPr sz="1100" b="0" i="0" u="none" strike="noStrike" cap="none">
              <a:solidFill>
                <a:srgbClr val="000000"/>
              </a:solidFill>
              <a:latin typeface="Arial"/>
              <a:ea typeface="Arial"/>
              <a:cs typeface="Arial"/>
              <a:sym typeface="Arial"/>
            </a:endParaRPr>
          </a:p>
        </p:txBody>
      </p:sp>
      <p:sp>
        <p:nvSpPr>
          <p:cNvPr id="243" name="Google Shape;243;p7"/>
          <p:cNvSpPr>
            <a:spLocks noChangeAspect="1"/>
          </p:cNvSpPr>
          <p:nvPr/>
        </p:nvSpPr>
        <p:spPr>
          <a:xfrm>
            <a:off x="3842575" y="512675"/>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Query</a:t>
            </a:r>
            <a:endParaRPr sz="1100" b="0" i="0" u="none" strike="noStrike" cap="none" dirty="0">
              <a:solidFill>
                <a:srgbClr val="000000"/>
              </a:solidFill>
              <a:latin typeface="Arial"/>
              <a:ea typeface="Arial"/>
              <a:cs typeface="Arial"/>
              <a:sym typeface="Arial"/>
            </a:endParaRPr>
          </a:p>
        </p:txBody>
      </p:sp>
      <p:cxnSp>
        <p:nvCxnSpPr>
          <p:cNvPr id="244" name="Google Shape;244;p7"/>
          <p:cNvCxnSpPr>
            <a:cxnSpLocks noChangeAspect="1"/>
            <a:stCxn id="243" idx="6"/>
            <a:endCxn id="230" idx="0"/>
          </p:cNvCxnSpPr>
          <p:nvPr/>
        </p:nvCxnSpPr>
        <p:spPr>
          <a:xfrm>
            <a:off x="5013007" y="1097891"/>
            <a:ext cx="632086" cy="587196"/>
          </a:xfrm>
          <a:prstGeom prst="bentConnector2">
            <a:avLst/>
          </a:prstGeom>
          <a:noFill/>
          <a:ln w="9525" cap="flat" cmpd="sng">
            <a:solidFill>
              <a:schemeClr val="dk2"/>
            </a:solidFill>
            <a:prstDash val="solid"/>
            <a:round/>
            <a:headEnd type="none" w="sm" len="sm"/>
            <a:tailEnd type="triangle" w="med" len="med"/>
          </a:ln>
        </p:spPr>
      </p:cxnSp>
      <p:sp>
        <p:nvSpPr>
          <p:cNvPr id="245" name="Google Shape;245;p7"/>
          <p:cNvSpPr>
            <a:spLocks noChangeAspect="1"/>
          </p:cNvSpPr>
          <p:nvPr/>
        </p:nvSpPr>
        <p:spPr>
          <a:xfrm>
            <a:off x="5164575" y="1203563"/>
            <a:ext cx="9630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r>
              <a:rPr lang="en-US" sz="1100"/>
              <a:t>id)</a:t>
            </a:r>
            <a:endParaRPr sz="11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FE74847-D692-1744-BF69-63380A03A0F1}"/>
              </a:ext>
            </a:extLst>
          </p:cNvPr>
          <p:cNvSpPr>
            <a:spLocks noChangeAspect="1"/>
          </p:cNvSpPr>
          <p:nvPr/>
        </p:nvSpPr>
        <p:spPr>
          <a:xfrm>
            <a:off x="7279409" y="2940451"/>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441A8EC-A4AC-2E48-A599-1679E0707A46}"/>
              </a:ext>
            </a:extLst>
          </p:cNvPr>
          <p:cNvGrpSpPr/>
          <p:nvPr/>
        </p:nvGrpSpPr>
        <p:grpSpPr>
          <a:xfrm>
            <a:off x="7128164" y="548306"/>
            <a:ext cx="1464333" cy="1377081"/>
            <a:chOff x="6892433" y="102559"/>
            <a:chExt cx="1464333" cy="1377081"/>
          </a:xfrm>
        </p:grpSpPr>
        <p:sp>
          <p:nvSpPr>
            <p:cNvPr id="29" name="Google Shape;307;p20">
              <a:extLst>
                <a:ext uri="{FF2B5EF4-FFF2-40B4-BE49-F238E27FC236}">
                  <a16:creationId xmlns:a16="http://schemas.microsoft.com/office/drawing/2014/main" id="{C15BBCC0-390F-634F-8E4E-07197626F4D0}"/>
                </a:ext>
              </a:extLst>
            </p:cNvPr>
            <p:cNvSpPr/>
            <p:nvPr/>
          </p:nvSpPr>
          <p:spPr>
            <a:xfrm>
              <a:off x="7022094" y="1103243"/>
              <a:ext cx="244655" cy="24308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TextBox 29">
              <a:extLst>
                <a:ext uri="{FF2B5EF4-FFF2-40B4-BE49-F238E27FC236}">
                  <a16:creationId xmlns:a16="http://schemas.microsoft.com/office/drawing/2014/main" id="{17E57D77-A12D-ED4A-B76C-E0A681E35FDE}"/>
                </a:ext>
              </a:extLst>
            </p:cNvPr>
            <p:cNvSpPr txBox="1"/>
            <p:nvPr/>
          </p:nvSpPr>
          <p:spPr>
            <a:xfrm>
              <a:off x="7442174" y="1086223"/>
              <a:ext cx="872355" cy="307777"/>
            </a:xfrm>
            <a:prstGeom prst="rect">
              <a:avLst/>
            </a:prstGeom>
            <a:noFill/>
          </p:spPr>
          <p:txBody>
            <a:bodyPr wrap="none" rtlCol="0">
              <a:spAutoFit/>
            </a:bodyPr>
            <a:lstStyle/>
            <a:p>
              <a:r>
                <a:rPr lang="en-US" dirty="0"/>
                <a:t>Primitive</a:t>
              </a:r>
            </a:p>
          </p:txBody>
        </p:sp>
        <p:sp>
          <p:nvSpPr>
            <p:cNvPr id="31" name="Google Shape;310;p20">
              <a:extLst>
                <a:ext uri="{FF2B5EF4-FFF2-40B4-BE49-F238E27FC236}">
                  <a16:creationId xmlns:a16="http://schemas.microsoft.com/office/drawing/2014/main" id="{FC528371-F903-6F49-918A-DD56FDAB1DB1}"/>
                </a:ext>
              </a:extLst>
            </p:cNvPr>
            <p:cNvSpPr/>
            <p:nvPr/>
          </p:nvSpPr>
          <p:spPr>
            <a:xfrm>
              <a:off x="7022094" y="768369"/>
              <a:ext cx="244655" cy="243086"/>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TextBox 31">
              <a:extLst>
                <a:ext uri="{FF2B5EF4-FFF2-40B4-BE49-F238E27FC236}">
                  <a16:creationId xmlns:a16="http://schemas.microsoft.com/office/drawing/2014/main" id="{07380988-70C5-1F42-9042-50D5A84CC5C9}"/>
                </a:ext>
              </a:extLst>
            </p:cNvPr>
            <p:cNvSpPr txBox="1"/>
            <p:nvPr/>
          </p:nvSpPr>
          <p:spPr>
            <a:xfrm>
              <a:off x="7466263" y="711784"/>
              <a:ext cx="702436" cy="307777"/>
            </a:xfrm>
            <a:prstGeom prst="rect">
              <a:avLst/>
            </a:prstGeom>
            <a:noFill/>
          </p:spPr>
          <p:txBody>
            <a:bodyPr wrap="none" rtlCol="0">
              <a:spAutoFit/>
            </a:bodyPr>
            <a:lstStyle/>
            <a:p>
              <a:r>
                <a:rPr lang="en-US" dirty="0"/>
                <a:t>Object</a:t>
              </a:r>
            </a:p>
          </p:txBody>
        </p:sp>
        <p:cxnSp>
          <p:nvCxnSpPr>
            <p:cNvPr id="33" name="Straight Arrow Connector 32">
              <a:extLst>
                <a:ext uri="{FF2B5EF4-FFF2-40B4-BE49-F238E27FC236}">
                  <a16:creationId xmlns:a16="http://schemas.microsoft.com/office/drawing/2014/main" id="{C47E59F5-2399-B14F-9043-4BAB1C184BF6}"/>
                </a:ext>
              </a:extLst>
            </p:cNvPr>
            <p:cNvCxnSpPr/>
            <p:nvPr/>
          </p:nvCxnSpPr>
          <p:spPr>
            <a:xfrm>
              <a:off x="7019448" y="274546"/>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FD6552-E361-AE4D-B4F4-4B60DAE7DBC8}"/>
                </a:ext>
              </a:extLst>
            </p:cNvPr>
            <p:cNvCxnSpPr>
              <a:cxnSpLocks/>
            </p:cNvCxnSpPr>
            <p:nvPr/>
          </p:nvCxnSpPr>
          <p:spPr>
            <a:xfrm>
              <a:off x="6985998" y="546722"/>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400BD6A-A438-E84A-AA11-419F27208928}"/>
                </a:ext>
              </a:extLst>
            </p:cNvPr>
            <p:cNvSpPr txBox="1"/>
            <p:nvPr/>
          </p:nvSpPr>
          <p:spPr>
            <a:xfrm>
              <a:off x="7455557" y="120592"/>
              <a:ext cx="901209" cy="307777"/>
            </a:xfrm>
            <a:prstGeom prst="rect">
              <a:avLst/>
            </a:prstGeom>
            <a:noFill/>
          </p:spPr>
          <p:txBody>
            <a:bodyPr wrap="none" rtlCol="0">
              <a:spAutoFit/>
            </a:bodyPr>
            <a:lstStyle/>
            <a:p>
              <a:r>
                <a:rPr lang="en-US" dirty="0"/>
                <a:t>One of…</a:t>
              </a:r>
            </a:p>
          </p:txBody>
        </p:sp>
        <p:sp>
          <p:nvSpPr>
            <p:cNvPr id="36" name="TextBox 35">
              <a:extLst>
                <a:ext uri="{FF2B5EF4-FFF2-40B4-BE49-F238E27FC236}">
                  <a16:creationId xmlns:a16="http://schemas.microsoft.com/office/drawing/2014/main" id="{DDAD0C3B-D947-AB41-B192-E396670258C7}"/>
                </a:ext>
              </a:extLst>
            </p:cNvPr>
            <p:cNvSpPr txBox="1"/>
            <p:nvPr/>
          </p:nvSpPr>
          <p:spPr>
            <a:xfrm>
              <a:off x="7464283" y="411450"/>
              <a:ext cx="841897" cy="307777"/>
            </a:xfrm>
            <a:prstGeom prst="rect">
              <a:avLst/>
            </a:prstGeom>
            <a:noFill/>
          </p:spPr>
          <p:txBody>
            <a:bodyPr wrap="none" rtlCol="0">
              <a:spAutoFit/>
            </a:bodyPr>
            <a:lstStyle/>
            <a:p>
              <a:r>
                <a:rPr lang="en-US" dirty="0"/>
                <a:t>List of…</a:t>
              </a:r>
            </a:p>
          </p:txBody>
        </p:sp>
        <p:sp>
          <p:nvSpPr>
            <p:cNvPr id="37" name="Rectangle 36">
              <a:extLst>
                <a:ext uri="{FF2B5EF4-FFF2-40B4-BE49-F238E27FC236}">
                  <a16:creationId xmlns:a16="http://schemas.microsoft.com/office/drawing/2014/main" id="{E6B59919-8E98-CD42-AB3C-AB83EEC8B3E4}"/>
                </a:ext>
              </a:extLst>
            </p:cNvPr>
            <p:cNvSpPr/>
            <p:nvPr/>
          </p:nvSpPr>
          <p:spPr>
            <a:xfrm>
              <a:off x="6892433" y="102559"/>
              <a:ext cx="1463869" cy="1377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A3DD7BF9-F535-1940-94AE-2DAAC7AA8500}"/>
              </a:ext>
            </a:extLst>
          </p:cNvPr>
          <p:cNvSpPr/>
          <p:nvPr/>
        </p:nvSpPr>
        <p:spPr>
          <a:xfrm>
            <a:off x="5754252" y="3038909"/>
            <a:ext cx="2648725" cy="1169551"/>
          </a:xfrm>
          <a:prstGeom prst="rect">
            <a:avLst/>
          </a:prstGeom>
          <a:ln>
            <a:solidFill>
              <a:schemeClr val="tx1">
                <a:lumMod val="50000"/>
              </a:schemeClr>
            </a:solidFill>
          </a:ln>
        </p:spPr>
        <p:txBody>
          <a:bodyPr wrap="square">
            <a:spAutoFit/>
          </a:bodyPr>
          <a:lstStyle/>
          <a:p>
            <a:pPr marL="114300" lvl="0">
              <a:buSzPts val="1800"/>
            </a:pPr>
            <a:r>
              <a:rPr lang="en-US" dirty="0">
                <a:solidFill>
                  <a:srgbClr val="E69138"/>
                </a:solidFill>
              </a:rPr>
              <a:t>query</a:t>
            </a:r>
            <a:r>
              <a:rPr lang="en-US" dirty="0">
                <a:solidFill>
                  <a:schemeClr val="dk1"/>
                </a:solidFill>
              </a:rPr>
              <a:t> {</a:t>
            </a:r>
          </a:p>
          <a:p>
            <a:pPr marL="114300" lvl="0">
              <a:buSzPts val="1800"/>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“IBM”) {</a:t>
            </a:r>
          </a:p>
          <a:p>
            <a:pPr marL="114300" lvl="0">
              <a:buSzPts val="1800"/>
            </a:pPr>
            <a:r>
              <a:rPr lang="en-US" dirty="0">
                <a:solidFill>
                  <a:schemeClr val="dk1"/>
                </a:solidFill>
              </a:rPr>
              <a:t>    </a:t>
            </a:r>
            <a:r>
              <a:rPr lang="en-US" dirty="0">
                <a:solidFill>
                  <a:srgbClr val="E69138"/>
                </a:solidFill>
              </a:rPr>
              <a:t>address</a:t>
            </a:r>
          </a:p>
          <a:p>
            <a:pPr marL="114300" lvl="0">
              <a:buSzPts val="1800"/>
            </a:pPr>
            <a:r>
              <a:rPr lang="en-US" dirty="0">
                <a:solidFill>
                  <a:schemeClr val="dk1"/>
                </a:solidFill>
              </a:rPr>
              <a:t>  }</a:t>
            </a:r>
          </a:p>
          <a:p>
            <a:pPr marL="114300" lvl="0">
              <a:buSzPts val="1800"/>
            </a:pPr>
            <a:r>
              <a:rPr lang="en-US" dirty="0">
                <a:solidFill>
                  <a:schemeClr val="dk1"/>
                </a:solidFill>
              </a:rPr>
              <a:t>}</a:t>
            </a:r>
          </a:p>
        </p:txBody>
      </p:sp>
      <p:sp>
        <p:nvSpPr>
          <p:cNvPr id="38" name="Google Shape;228;p7">
            <a:extLst>
              <a:ext uri="{FF2B5EF4-FFF2-40B4-BE49-F238E27FC236}">
                <a16:creationId xmlns:a16="http://schemas.microsoft.com/office/drawing/2014/main" id="{E17D8D9E-BE45-A847-9621-CDCC206411AB}"/>
              </a:ext>
            </a:extLst>
          </p:cNvPr>
          <p:cNvSpPr txBox="1">
            <a:spLocks noChangeAspect="1"/>
          </p:cNvSpPr>
          <p:nvPr/>
        </p:nvSpPr>
        <p:spPr>
          <a:xfrm>
            <a:off x="449174" y="739994"/>
            <a:ext cx="2648725" cy="4206813"/>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1200"/>
              </a:spcBef>
              <a:spcAft>
                <a:spcPts val="0"/>
              </a:spcAft>
              <a:buClr>
                <a:srgbClr val="FF5003"/>
              </a:buClr>
              <a:buSzPts val="1400"/>
              <a:buFont typeface="Arial"/>
              <a:buChar char="•"/>
              <a:defRPr sz="1400" b="0" i="0" u="none" strike="noStrike" cap="none">
                <a:solidFill>
                  <a:srgbClr val="1D3649"/>
                </a:solidFill>
                <a:latin typeface="Arial"/>
                <a:ea typeface="Arial"/>
                <a:cs typeface="Arial"/>
                <a:sym typeface="Arial"/>
              </a:defRPr>
            </a:lvl1pPr>
            <a:lvl2pPr marL="914400" marR="0" lvl="1"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2pPr>
            <a:lvl3pPr marL="1371600" marR="0" lvl="2"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3pPr>
            <a:lvl4pPr marL="1828800" marR="0" lvl="3"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4pPr>
            <a:lvl5pPr marL="2286000" marR="0" lvl="4"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Query</a:t>
            </a:r>
            <a:r>
              <a:rPr lang="en-US">
                <a:solidFill>
                  <a:schemeClr val="dk1"/>
                </a:solidFill>
              </a:rPr>
              <a:t> {</a:t>
            </a:r>
          </a:p>
          <a:p>
            <a:pPr marL="114300" indent="0">
              <a:spcBef>
                <a:spcPts val="0"/>
              </a:spcBef>
              <a:buFont typeface="Arial"/>
              <a:buNone/>
            </a:pPr>
            <a:r>
              <a:rPr lang="en-US">
                <a:solidFill>
                  <a:schemeClr val="dk1"/>
                </a:solidFill>
              </a:rPr>
              <a:t>    </a:t>
            </a:r>
            <a:r>
              <a:rPr lang="en-US">
                <a:solidFill>
                  <a:srgbClr val="E69138"/>
                </a:solidFill>
              </a:rPr>
              <a:t>company</a:t>
            </a:r>
            <a:r>
              <a:rPr lang="en-US">
                <a:solidFill>
                  <a:schemeClr val="dk1"/>
                </a:solidFill>
              </a:rPr>
              <a:t>(</a:t>
            </a:r>
            <a:r>
              <a:rPr lang="en-US">
                <a:solidFill>
                  <a:srgbClr val="E69138"/>
                </a:solidFill>
              </a:rPr>
              <a:t>id</a:t>
            </a:r>
            <a:r>
              <a:rPr lang="en-US">
                <a:solidFill>
                  <a:schemeClr val="dk1"/>
                </a:solidFill>
              </a:rPr>
              <a:t>: </a:t>
            </a:r>
            <a:r>
              <a:rPr lang="en-US">
                <a:solidFill>
                  <a:srgbClr val="3C78D8"/>
                </a:solidFill>
              </a:rPr>
              <a:t>ID</a:t>
            </a:r>
            <a:r>
              <a:rPr lang="en-US">
                <a:solidFill>
                  <a:schemeClr val="dk1"/>
                </a:solidFill>
              </a:rPr>
              <a:t>!): </a:t>
            </a:r>
            <a:r>
              <a:rPr lang="en-US">
                <a:solidFill>
                  <a:srgbClr val="3C78D8"/>
                </a:solidFill>
              </a:rPr>
              <a:t>Company</a:t>
            </a:r>
          </a:p>
          <a:p>
            <a:pPr marL="114300" indent="0">
              <a:spcBef>
                <a:spcPts val="0"/>
              </a:spcBef>
              <a:buFont typeface="Arial"/>
              <a:buNone/>
            </a:pPr>
            <a:r>
              <a:rPr lang="en-US">
                <a:solidFill>
                  <a:schemeClr val="dk1"/>
                </a:solidFill>
              </a:rPr>
              <a:t>}</a:t>
            </a:r>
          </a:p>
          <a:p>
            <a:pPr marL="114300" indent="0">
              <a:spcBef>
                <a:spcPts val="0"/>
              </a:spcBef>
              <a:buFont typeface="Arial"/>
              <a:buNone/>
            </a:pPr>
            <a:endParaRPr lang="en-US">
              <a:solidFill>
                <a:schemeClr val="dk1"/>
              </a:solidFill>
            </a:endParaRPr>
          </a:p>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Company</a:t>
            </a:r>
            <a:r>
              <a:rPr lang="en-US">
                <a:solidFill>
                  <a:schemeClr val="dk1"/>
                </a:solidFill>
              </a:rPr>
              <a:t> {</a:t>
            </a:r>
            <a:endParaRPr lang="en-US">
              <a:solidFill>
                <a:srgbClr val="3C78D8"/>
              </a:solidFill>
            </a:endParaRPr>
          </a:p>
          <a:p>
            <a:pPr marL="114300" indent="0">
              <a:spcBef>
                <a:spcPts val="0"/>
              </a:spcBef>
              <a:buFont typeface="Arial"/>
              <a:buNone/>
            </a:pPr>
            <a:r>
              <a:rPr lang="en-US">
                <a:solidFill>
                  <a:schemeClr val="dk1"/>
                </a:solidFill>
              </a:rPr>
              <a:t>    </a:t>
            </a:r>
            <a:r>
              <a:rPr lang="en-US">
                <a:solidFill>
                  <a:srgbClr val="E69138"/>
                </a:solidFill>
              </a:rPr>
              <a:t>address</a:t>
            </a:r>
            <a:r>
              <a:rPr lang="en-US">
                <a:solidFill>
                  <a:schemeClr val="dk1"/>
                </a:solidFill>
              </a:rPr>
              <a:t>: </a:t>
            </a:r>
            <a:r>
              <a:rPr lang="en-US">
                <a:solidFill>
                  <a:srgbClr val="3C78D8"/>
                </a:solidFill>
              </a:rPr>
              <a:t>String</a:t>
            </a:r>
          </a:p>
          <a:p>
            <a:pPr marL="114300" indent="0">
              <a:spcBef>
                <a:spcPts val="0"/>
              </a:spcBef>
              <a:buFont typeface="Arial"/>
              <a:buNone/>
            </a:pPr>
            <a:r>
              <a:rPr lang="en-US">
                <a:solidFill>
                  <a:schemeClr val="dk1"/>
                </a:solidFill>
              </a:rPr>
              <a:t>    </a:t>
            </a:r>
            <a:r>
              <a:rPr lang="en-US">
                <a:solidFill>
                  <a:srgbClr val="E69138"/>
                </a:solidFill>
              </a:rPr>
              <a:t>employees</a:t>
            </a:r>
            <a:r>
              <a:rPr lang="en-US">
                <a:solidFill>
                  <a:schemeClr val="dk1"/>
                </a:solidFill>
              </a:rPr>
              <a:t>: </a:t>
            </a:r>
            <a:r>
              <a:rPr lang="en-US">
                <a:solidFill>
                  <a:srgbClr val="000000"/>
                </a:solidFill>
              </a:rPr>
              <a:t>[</a:t>
            </a:r>
            <a:r>
              <a:rPr lang="en-US">
                <a:solidFill>
                  <a:srgbClr val="3C78D8"/>
                </a:solidFill>
              </a:rPr>
              <a:t>FTE</a:t>
            </a:r>
            <a:r>
              <a:rPr lang="en-US">
                <a:solidFill>
                  <a:srgbClr val="000000"/>
                </a:solidFill>
              </a:rPr>
              <a:t>]</a:t>
            </a:r>
          </a:p>
          <a:p>
            <a:pPr marL="114300" indent="0">
              <a:spcBef>
                <a:spcPts val="0"/>
              </a:spcBef>
              <a:buFont typeface="Arial"/>
              <a:buNone/>
            </a:pPr>
            <a:r>
              <a:rPr lang="en-US">
                <a:solidFill>
                  <a:schemeClr val="dk1"/>
                </a:solidFill>
              </a:rPr>
              <a:t>}</a:t>
            </a:r>
          </a:p>
          <a:p>
            <a:pPr marL="114300" indent="0">
              <a:spcBef>
                <a:spcPts val="0"/>
              </a:spcBef>
              <a:buFont typeface="Arial"/>
              <a:buNone/>
            </a:pPr>
            <a:endParaRPr lang="en-US">
              <a:solidFill>
                <a:schemeClr val="dk1"/>
              </a:solidFill>
            </a:endParaRPr>
          </a:p>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FTE</a:t>
            </a:r>
            <a:r>
              <a:rPr lang="en-US">
                <a:solidFill>
                  <a:schemeClr val="dk1"/>
                </a:solidFill>
              </a:rPr>
              <a:t> {</a:t>
            </a:r>
            <a:endParaRPr lang="en-US">
              <a:solidFill>
                <a:srgbClr val="000000"/>
              </a:solidFill>
            </a:endParaRPr>
          </a:p>
          <a:p>
            <a:pPr marL="114300" indent="0">
              <a:spcBef>
                <a:spcPts val="0"/>
              </a:spcBef>
              <a:buFont typeface="Arial"/>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p>
          <a:p>
            <a:pPr marL="114300" indent="0">
              <a:spcBef>
                <a:spcPts val="0"/>
              </a:spcBef>
              <a:buFont typeface="Arial"/>
              <a:buNone/>
            </a:pPr>
            <a:r>
              <a:rPr lang="en-US">
                <a:solidFill>
                  <a:srgbClr val="E69138"/>
                </a:solidFill>
              </a:rPr>
              <a:t>    interns</a:t>
            </a:r>
            <a:r>
              <a:rPr lang="en-US">
                <a:solidFill>
                  <a:schemeClr val="dk1"/>
                </a:solidFill>
              </a:rPr>
              <a:t>: </a:t>
            </a:r>
            <a:r>
              <a:rPr lang="en-US">
                <a:solidFill>
                  <a:srgbClr val="000000"/>
                </a:solidFill>
              </a:rPr>
              <a:t>[</a:t>
            </a:r>
            <a:r>
              <a:rPr lang="en-US">
                <a:solidFill>
                  <a:srgbClr val="3C78D8"/>
                </a:solidFill>
              </a:rPr>
              <a:t>Intern</a:t>
            </a:r>
            <a:r>
              <a:rPr lang="en-US">
                <a:solidFill>
                  <a:srgbClr val="000000"/>
                </a:solidFill>
              </a:rPr>
              <a:t>]</a:t>
            </a:r>
            <a:endParaRPr lang="en-US">
              <a:solidFill>
                <a:schemeClr val="dk1"/>
              </a:solidFill>
            </a:endParaRPr>
          </a:p>
          <a:p>
            <a:pPr marL="114300" indent="0">
              <a:spcBef>
                <a:spcPts val="0"/>
              </a:spcBef>
              <a:buFont typeface="Arial"/>
              <a:buNone/>
            </a:pPr>
            <a:r>
              <a:rPr lang="en-US">
                <a:solidFill>
                  <a:srgbClr val="E69138"/>
                </a:solidFill>
              </a:rPr>
              <a:t>    coworkers</a:t>
            </a:r>
            <a:r>
              <a:rPr lang="en-US">
                <a:solidFill>
                  <a:schemeClr val="dk1"/>
                </a:solidFill>
              </a:rPr>
              <a:t>: </a:t>
            </a:r>
            <a:r>
              <a:rPr lang="en-US">
                <a:solidFill>
                  <a:srgbClr val="000000"/>
                </a:solidFill>
              </a:rPr>
              <a:t>[</a:t>
            </a:r>
            <a:r>
              <a:rPr lang="en-US">
                <a:solidFill>
                  <a:srgbClr val="3C78D8"/>
                </a:solidFill>
              </a:rPr>
              <a:t>FTE</a:t>
            </a:r>
            <a:r>
              <a:rPr lang="en-US">
                <a:solidFill>
                  <a:srgbClr val="000000"/>
                </a:solidFill>
              </a:rPr>
              <a:t>]</a:t>
            </a:r>
          </a:p>
          <a:p>
            <a:pPr marL="114300" indent="0">
              <a:spcBef>
                <a:spcPts val="0"/>
              </a:spcBef>
              <a:buFont typeface="Arial"/>
              <a:buNone/>
            </a:pPr>
            <a:r>
              <a:rPr lang="en-US">
                <a:solidFill>
                  <a:schemeClr val="dk1"/>
                </a:solidFill>
              </a:rPr>
              <a:t>}</a:t>
            </a:r>
          </a:p>
          <a:p>
            <a:pPr marL="114300" indent="0">
              <a:spcBef>
                <a:spcPts val="0"/>
              </a:spcBef>
              <a:buFont typeface="Arial"/>
              <a:buNone/>
            </a:pPr>
            <a:endParaRPr lang="en-US">
              <a:solidFill>
                <a:schemeClr val="dk1"/>
              </a:solidFill>
            </a:endParaRPr>
          </a:p>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Intern</a:t>
            </a:r>
            <a:r>
              <a:rPr lang="en-US">
                <a:solidFill>
                  <a:schemeClr val="dk1"/>
                </a:solidFill>
              </a:rPr>
              <a:t> {</a:t>
            </a:r>
            <a:endParaRPr lang="en-US">
              <a:solidFill>
                <a:srgbClr val="000000"/>
              </a:solidFill>
            </a:endParaRPr>
          </a:p>
          <a:p>
            <a:pPr marL="114300" indent="0">
              <a:spcBef>
                <a:spcPts val="0"/>
              </a:spcBef>
              <a:buFont typeface="Arial"/>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p>
          <a:p>
            <a:pPr marL="114300" indent="0">
              <a:spcBef>
                <a:spcPts val="0"/>
              </a:spcBef>
              <a:buFont typeface="Arial"/>
              <a:buNone/>
            </a:pPr>
            <a:r>
              <a:rPr lang="en-US">
                <a:solidFill>
                  <a:schemeClr val="dk1"/>
                </a:solidFill>
              </a:rPr>
              <a:t>}</a:t>
            </a:r>
            <a:endParaRPr lang="en-US" dirty="0">
              <a:solidFill>
                <a:schemeClr val="dk1"/>
              </a:solidFill>
            </a:endParaRPr>
          </a:p>
        </p:txBody>
      </p:sp>
    </p:spTree>
    <p:extLst>
      <p:ext uri="{BB962C8B-B14F-4D97-AF65-F5344CB8AC3E}">
        <p14:creationId xmlns:p14="http://schemas.microsoft.com/office/powerpoint/2010/main" val="264437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7"/>
          <p:cNvSpPr txBox="1">
            <a:spLocks noGrp="1" noChangeAspect="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dirty="0"/>
              <a:t>Linear-size query: O(</a:t>
            </a:r>
            <a:r>
              <a:rPr lang="en-US" i="1" dirty="0"/>
              <a:t>n x D</a:t>
            </a:r>
            <a:r>
              <a:rPr lang="en-US" dirty="0"/>
              <a:t>)</a:t>
            </a:r>
            <a:endParaRPr dirty="0"/>
          </a:p>
        </p:txBody>
      </p:sp>
      <p:sp>
        <p:nvSpPr>
          <p:cNvPr id="230" name="Google Shape;230;p7"/>
          <p:cNvSpPr>
            <a:spLocks noChangeAspect="1"/>
          </p:cNvSpPr>
          <p:nvPr/>
        </p:nvSpPr>
        <p:spPr>
          <a:xfrm>
            <a:off x="5059877" y="168508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endParaRPr sz="1100" b="0" i="0" u="none" strike="noStrike" cap="none">
              <a:solidFill>
                <a:srgbClr val="000000"/>
              </a:solidFill>
              <a:latin typeface="Arial"/>
              <a:ea typeface="Arial"/>
              <a:cs typeface="Arial"/>
              <a:sym typeface="Arial"/>
            </a:endParaRPr>
          </a:p>
        </p:txBody>
      </p:sp>
      <p:sp>
        <p:nvSpPr>
          <p:cNvPr id="231" name="Google Shape;231;p7"/>
          <p:cNvSpPr>
            <a:spLocks noChangeAspect="1"/>
          </p:cNvSpPr>
          <p:nvPr/>
        </p:nvSpPr>
        <p:spPr>
          <a:xfrm>
            <a:off x="3887212" y="2857497"/>
            <a:ext cx="1170432" cy="11704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cxnSp>
        <p:nvCxnSpPr>
          <p:cNvPr id="234" name="Google Shape;234;p7"/>
          <p:cNvCxnSpPr>
            <a:cxnSpLocks noChangeAspect="1"/>
            <a:stCxn id="230" idx="2"/>
            <a:endCxn id="231" idx="0"/>
          </p:cNvCxnSpPr>
          <p:nvPr/>
        </p:nvCxnSpPr>
        <p:spPr>
          <a:xfrm rot="10800000" flipV="1">
            <a:off x="4472429" y="2270303"/>
            <a:ext cx="587449" cy="587194"/>
          </a:xfrm>
          <a:prstGeom prst="bentConnector2">
            <a:avLst/>
          </a:prstGeom>
          <a:noFill/>
          <a:ln w="9525" cap="flat" cmpd="sng">
            <a:solidFill>
              <a:schemeClr val="dk2"/>
            </a:solidFill>
            <a:prstDash val="solid"/>
            <a:round/>
            <a:headEnd type="none" w="sm" len="sm"/>
            <a:tailEnd type="stealth" w="med" len="med"/>
          </a:ln>
        </p:spPr>
      </p:cxnSp>
      <p:sp>
        <p:nvSpPr>
          <p:cNvPr id="239" name="Google Shape;239;p7"/>
          <p:cNvSpPr>
            <a:spLocks noChangeAspect="1"/>
          </p:cNvSpPr>
          <p:nvPr/>
        </p:nvSpPr>
        <p:spPr>
          <a:xfrm>
            <a:off x="4103075" y="2399366"/>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address</a:t>
            </a:r>
            <a:endParaRPr sz="1100" b="0" i="0" u="none" strike="noStrike" cap="none">
              <a:solidFill>
                <a:srgbClr val="000000"/>
              </a:solidFill>
              <a:latin typeface="Arial"/>
              <a:ea typeface="Arial"/>
              <a:cs typeface="Arial"/>
              <a:sym typeface="Arial"/>
            </a:endParaRPr>
          </a:p>
        </p:txBody>
      </p:sp>
      <p:sp>
        <p:nvSpPr>
          <p:cNvPr id="243" name="Google Shape;243;p7"/>
          <p:cNvSpPr>
            <a:spLocks noChangeAspect="1"/>
          </p:cNvSpPr>
          <p:nvPr/>
        </p:nvSpPr>
        <p:spPr>
          <a:xfrm>
            <a:off x="3842575" y="512675"/>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Query</a:t>
            </a:r>
            <a:endParaRPr sz="1100" b="0" i="0" u="none" strike="noStrike" cap="none" dirty="0">
              <a:solidFill>
                <a:srgbClr val="000000"/>
              </a:solidFill>
              <a:latin typeface="Arial"/>
              <a:ea typeface="Arial"/>
              <a:cs typeface="Arial"/>
              <a:sym typeface="Arial"/>
            </a:endParaRPr>
          </a:p>
        </p:txBody>
      </p:sp>
      <p:cxnSp>
        <p:nvCxnSpPr>
          <p:cNvPr id="244" name="Google Shape;244;p7"/>
          <p:cNvCxnSpPr>
            <a:cxnSpLocks noChangeAspect="1"/>
            <a:stCxn id="243" idx="6"/>
            <a:endCxn id="230" idx="0"/>
          </p:cNvCxnSpPr>
          <p:nvPr/>
        </p:nvCxnSpPr>
        <p:spPr>
          <a:xfrm>
            <a:off x="5013007" y="1097891"/>
            <a:ext cx="632086" cy="587196"/>
          </a:xfrm>
          <a:prstGeom prst="bentConnector2">
            <a:avLst/>
          </a:prstGeom>
          <a:noFill/>
          <a:ln w="9525" cap="flat" cmpd="sng">
            <a:solidFill>
              <a:schemeClr val="dk2"/>
            </a:solidFill>
            <a:prstDash val="solid"/>
            <a:round/>
            <a:headEnd type="none" w="sm" len="sm"/>
            <a:tailEnd type="triangle" w="med" len="med"/>
          </a:ln>
        </p:spPr>
      </p:cxnSp>
      <p:sp>
        <p:nvSpPr>
          <p:cNvPr id="245" name="Google Shape;245;p7"/>
          <p:cNvSpPr>
            <a:spLocks noChangeAspect="1"/>
          </p:cNvSpPr>
          <p:nvPr/>
        </p:nvSpPr>
        <p:spPr>
          <a:xfrm>
            <a:off x="5164575" y="1203563"/>
            <a:ext cx="9630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r>
              <a:rPr lang="en-US" sz="1100"/>
              <a:t>id)</a:t>
            </a:r>
            <a:endParaRPr sz="11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FE74847-D692-1744-BF69-63380A03A0F1}"/>
              </a:ext>
            </a:extLst>
          </p:cNvPr>
          <p:cNvSpPr>
            <a:spLocks noChangeAspect="1"/>
          </p:cNvSpPr>
          <p:nvPr/>
        </p:nvSpPr>
        <p:spPr>
          <a:xfrm>
            <a:off x="7279409" y="2940451"/>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441A8EC-A4AC-2E48-A599-1679E0707A46}"/>
              </a:ext>
            </a:extLst>
          </p:cNvPr>
          <p:cNvGrpSpPr/>
          <p:nvPr/>
        </p:nvGrpSpPr>
        <p:grpSpPr>
          <a:xfrm>
            <a:off x="7128164" y="548306"/>
            <a:ext cx="1464333" cy="1377081"/>
            <a:chOff x="6892433" y="102559"/>
            <a:chExt cx="1464333" cy="1377081"/>
          </a:xfrm>
        </p:grpSpPr>
        <p:sp>
          <p:nvSpPr>
            <p:cNvPr id="29" name="Google Shape;307;p20">
              <a:extLst>
                <a:ext uri="{FF2B5EF4-FFF2-40B4-BE49-F238E27FC236}">
                  <a16:creationId xmlns:a16="http://schemas.microsoft.com/office/drawing/2014/main" id="{C15BBCC0-390F-634F-8E4E-07197626F4D0}"/>
                </a:ext>
              </a:extLst>
            </p:cNvPr>
            <p:cNvSpPr/>
            <p:nvPr/>
          </p:nvSpPr>
          <p:spPr>
            <a:xfrm>
              <a:off x="7022094" y="1103243"/>
              <a:ext cx="244655" cy="24308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TextBox 29">
              <a:extLst>
                <a:ext uri="{FF2B5EF4-FFF2-40B4-BE49-F238E27FC236}">
                  <a16:creationId xmlns:a16="http://schemas.microsoft.com/office/drawing/2014/main" id="{17E57D77-A12D-ED4A-B76C-E0A681E35FDE}"/>
                </a:ext>
              </a:extLst>
            </p:cNvPr>
            <p:cNvSpPr txBox="1"/>
            <p:nvPr/>
          </p:nvSpPr>
          <p:spPr>
            <a:xfrm>
              <a:off x="7442174" y="1086223"/>
              <a:ext cx="872355" cy="307777"/>
            </a:xfrm>
            <a:prstGeom prst="rect">
              <a:avLst/>
            </a:prstGeom>
            <a:noFill/>
          </p:spPr>
          <p:txBody>
            <a:bodyPr wrap="none" rtlCol="0">
              <a:spAutoFit/>
            </a:bodyPr>
            <a:lstStyle/>
            <a:p>
              <a:r>
                <a:rPr lang="en-US" dirty="0"/>
                <a:t>Primitive</a:t>
              </a:r>
            </a:p>
          </p:txBody>
        </p:sp>
        <p:sp>
          <p:nvSpPr>
            <p:cNvPr id="31" name="Google Shape;310;p20">
              <a:extLst>
                <a:ext uri="{FF2B5EF4-FFF2-40B4-BE49-F238E27FC236}">
                  <a16:creationId xmlns:a16="http://schemas.microsoft.com/office/drawing/2014/main" id="{FC528371-F903-6F49-918A-DD56FDAB1DB1}"/>
                </a:ext>
              </a:extLst>
            </p:cNvPr>
            <p:cNvSpPr/>
            <p:nvPr/>
          </p:nvSpPr>
          <p:spPr>
            <a:xfrm>
              <a:off x="7022094" y="768369"/>
              <a:ext cx="244655" cy="243086"/>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TextBox 31">
              <a:extLst>
                <a:ext uri="{FF2B5EF4-FFF2-40B4-BE49-F238E27FC236}">
                  <a16:creationId xmlns:a16="http://schemas.microsoft.com/office/drawing/2014/main" id="{07380988-70C5-1F42-9042-50D5A84CC5C9}"/>
                </a:ext>
              </a:extLst>
            </p:cNvPr>
            <p:cNvSpPr txBox="1"/>
            <p:nvPr/>
          </p:nvSpPr>
          <p:spPr>
            <a:xfrm>
              <a:off x="7466263" y="711784"/>
              <a:ext cx="702436" cy="307777"/>
            </a:xfrm>
            <a:prstGeom prst="rect">
              <a:avLst/>
            </a:prstGeom>
            <a:noFill/>
          </p:spPr>
          <p:txBody>
            <a:bodyPr wrap="none" rtlCol="0">
              <a:spAutoFit/>
            </a:bodyPr>
            <a:lstStyle/>
            <a:p>
              <a:r>
                <a:rPr lang="en-US" dirty="0"/>
                <a:t>Object</a:t>
              </a:r>
            </a:p>
          </p:txBody>
        </p:sp>
        <p:cxnSp>
          <p:nvCxnSpPr>
            <p:cNvPr id="33" name="Straight Arrow Connector 32">
              <a:extLst>
                <a:ext uri="{FF2B5EF4-FFF2-40B4-BE49-F238E27FC236}">
                  <a16:creationId xmlns:a16="http://schemas.microsoft.com/office/drawing/2014/main" id="{C47E59F5-2399-B14F-9043-4BAB1C184BF6}"/>
                </a:ext>
              </a:extLst>
            </p:cNvPr>
            <p:cNvCxnSpPr/>
            <p:nvPr/>
          </p:nvCxnSpPr>
          <p:spPr>
            <a:xfrm>
              <a:off x="7019448" y="274546"/>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FD6552-E361-AE4D-B4F4-4B60DAE7DBC8}"/>
                </a:ext>
              </a:extLst>
            </p:cNvPr>
            <p:cNvCxnSpPr>
              <a:cxnSpLocks/>
            </p:cNvCxnSpPr>
            <p:nvPr/>
          </p:nvCxnSpPr>
          <p:spPr>
            <a:xfrm>
              <a:off x="6985998" y="546722"/>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400BD6A-A438-E84A-AA11-419F27208928}"/>
                </a:ext>
              </a:extLst>
            </p:cNvPr>
            <p:cNvSpPr txBox="1"/>
            <p:nvPr/>
          </p:nvSpPr>
          <p:spPr>
            <a:xfrm>
              <a:off x="7455557" y="120592"/>
              <a:ext cx="901209" cy="307777"/>
            </a:xfrm>
            <a:prstGeom prst="rect">
              <a:avLst/>
            </a:prstGeom>
            <a:noFill/>
          </p:spPr>
          <p:txBody>
            <a:bodyPr wrap="none" rtlCol="0">
              <a:spAutoFit/>
            </a:bodyPr>
            <a:lstStyle/>
            <a:p>
              <a:r>
                <a:rPr lang="en-US" dirty="0"/>
                <a:t>One of…</a:t>
              </a:r>
            </a:p>
          </p:txBody>
        </p:sp>
        <p:sp>
          <p:nvSpPr>
            <p:cNvPr id="36" name="TextBox 35">
              <a:extLst>
                <a:ext uri="{FF2B5EF4-FFF2-40B4-BE49-F238E27FC236}">
                  <a16:creationId xmlns:a16="http://schemas.microsoft.com/office/drawing/2014/main" id="{DDAD0C3B-D947-AB41-B192-E396670258C7}"/>
                </a:ext>
              </a:extLst>
            </p:cNvPr>
            <p:cNvSpPr txBox="1"/>
            <p:nvPr/>
          </p:nvSpPr>
          <p:spPr>
            <a:xfrm>
              <a:off x="7464283" y="411450"/>
              <a:ext cx="841897" cy="307777"/>
            </a:xfrm>
            <a:prstGeom prst="rect">
              <a:avLst/>
            </a:prstGeom>
            <a:noFill/>
          </p:spPr>
          <p:txBody>
            <a:bodyPr wrap="none" rtlCol="0">
              <a:spAutoFit/>
            </a:bodyPr>
            <a:lstStyle/>
            <a:p>
              <a:r>
                <a:rPr lang="en-US" dirty="0"/>
                <a:t>List of…</a:t>
              </a:r>
            </a:p>
          </p:txBody>
        </p:sp>
        <p:sp>
          <p:nvSpPr>
            <p:cNvPr id="37" name="Rectangle 36">
              <a:extLst>
                <a:ext uri="{FF2B5EF4-FFF2-40B4-BE49-F238E27FC236}">
                  <a16:creationId xmlns:a16="http://schemas.microsoft.com/office/drawing/2014/main" id="{E6B59919-8E98-CD42-AB3C-AB83EEC8B3E4}"/>
                </a:ext>
              </a:extLst>
            </p:cNvPr>
            <p:cNvSpPr/>
            <p:nvPr/>
          </p:nvSpPr>
          <p:spPr>
            <a:xfrm>
              <a:off x="6892433" y="102559"/>
              <a:ext cx="1463869" cy="1377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A3DD7BF9-F535-1940-94AE-2DAAC7AA8500}"/>
              </a:ext>
            </a:extLst>
          </p:cNvPr>
          <p:cNvSpPr/>
          <p:nvPr/>
        </p:nvSpPr>
        <p:spPr>
          <a:xfrm>
            <a:off x="5013007" y="3922625"/>
            <a:ext cx="2648725" cy="1384995"/>
          </a:xfrm>
          <a:prstGeom prst="rect">
            <a:avLst/>
          </a:prstGeom>
          <a:ln>
            <a:solidFill>
              <a:schemeClr val="tx1">
                <a:lumMod val="50000"/>
              </a:schemeClr>
            </a:solidFill>
          </a:ln>
        </p:spPr>
        <p:txBody>
          <a:bodyPr wrap="square">
            <a:spAutoFit/>
          </a:bodyPr>
          <a:lstStyle/>
          <a:p>
            <a:pPr marL="114300" lvl="0">
              <a:buSzPts val="1800"/>
            </a:pPr>
            <a:r>
              <a:rPr lang="en-US" dirty="0">
                <a:solidFill>
                  <a:srgbClr val="E69138"/>
                </a:solidFill>
              </a:rPr>
              <a:t>query</a:t>
            </a:r>
            <a:r>
              <a:rPr lang="en-US" dirty="0">
                <a:solidFill>
                  <a:schemeClr val="dk1"/>
                </a:solidFill>
              </a:rPr>
              <a:t> {</a:t>
            </a:r>
          </a:p>
          <a:p>
            <a:pPr marL="114300" lvl="0">
              <a:buSzPts val="1800"/>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“IBM”) {</a:t>
            </a:r>
          </a:p>
          <a:p>
            <a:pPr marL="114300" lvl="0">
              <a:buSzPts val="1800"/>
            </a:pPr>
            <a:r>
              <a:rPr lang="en-US" dirty="0">
                <a:solidFill>
                  <a:schemeClr val="dk1"/>
                </a:solidFill>
              </a:rPr>
              <a:t>    </a:t>
            </a:r>
            <a:r>
              <a:rPr lang="en-US" dirty="0">
                <a:solidFill>
                  <a:srgbClr val="E69138"/>
                </a:solidFill>
              </a:rPr>
              <a:t>address</a:t>
            </a:r>
          </a:p>
          <a:p>
            <a:pPr marL="114300">
              <a:buSzPts val="1800"/>
            </a:pPr>
            <a:r>
              <a:rPr lang="en-US" dirty="0">
                <a:solidFill>
                  <a:srgbClr val="E69138"/>
                </a:solidFill>
              </a:rPr>
              <a:t>    employees</a:t>
            </a:r>
          </a:p>
          <a:p>
            <a:pPr marL="114300" lvl="0">
              <a:buSzPts val="1800"/>
            </a:pPr>
            <a:r>
              <a:rPr lang="en-US" dirty="0">
                <a:solidFill>
                  <a:schemeClr val="dk1"/>
                </a:solidFill>
              </a:rPr>
              <a:t>  }</a:t>
            </a:r>
          </a:p>
          <a:p>
            <a:pPr marL="114300" lvl="0">
              <a:buSzPts val="1800"/>
            </a:pPr>
            <a:r>
              <a:rPr lang="en-US" dirty="0">
                <a:solidFill>
                  <a:schemeClr val="dk1"/>
                </a:solidFill>
              </a:rPr>
              <a:t>}</a:t>
            </a:r>
          </a:p>
        </p:txBody>
      </p:sp>
      <p:sp>
        <p:nvSpPr>
          <p:cNvPr id="23" name="Google Shape;232;p7">
            <a:extLst>
              <a:ext uri="{FF2B5EF4-FFF2-40B4-BE49-F238E27FC236}">
                <a16:creationId xmlns:a16="http://schemas.microsoft.com/office/drawing/2014/main" id="{763BB96F-0A8D-A34E-B40C-73E0CE7BFB35}"/>
              </a:ext>
            </a:extLst>
          </p:cNvPr>
          <p:cNvSpPr>
            <a:spLocks noChangeAspect="1"/>
          </p:cNvSpPr>
          <p:nvPr/>
        </p:nvSpPr>
        <p:spPr>
          <a:xfrm>
            <a:off x="6232543" y="285749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FTE</a:t>
            </a:r>
            <a:endParaRPr sz="1100" b="0" i="0" u="none" strike="noStrike" cap="none" dirty="0">
              <a:solidFill>
                <a:srgbClr val="000000"/>
              </a:solidFill>
              <a:latin typeface="Arial"/>
              <a:ea typeface="Arial"/>
              <a:cs typeface="Arial"/>
              <a:sym typeface="Arial"/>
            </a:endParaRPr>
          </a:p>
        </p:txBody>
      </p:sp>
      <p:cxnSp>
        <p:nvCxnSpPr>
          <p:cNvPr id="24" name="Google Shape;233;p7">
            <a:extLst>
              <a:ext uri="{FF2B5EF4-FFF2-40B4-BE49-F238E27FC236}">
                <a16:creationId xmlns:a16="http://schemas.microsoft.com/office/drawing/2014/main" id="{252291ED-503D-A144-A070-A49B2006E0D4}"/>
              </a:ext>
            </a:extLst>
          </p:cNvPr>
          <p:cNvCxnSpPr>
            <a:cxnSpLocks noChangeAspect="1"/>
            <a:endCxn id="23" idx="0"/>
          </p:cNvCxnSpPr>
          <p:nvPr/>
        </p:nvCxnSpPr>
        <p:spPr>
          <a:xfrm>
            <a:off x="6230309" y="2270303"/>
            <a:ext cx="587450" cy="587194"/>
          </a:xfrm>
          <a:prstGeom prst="bentConnector2">
            <a:avLst/>
          </a:prstGeom>
          <a:noFill/>
          <a:ln w="38100" cap="flat" cmpd="sng">
            <a:solidFill>
              <a:schemeClr val="dk2"/>
            </a:solidFill>
            <a:prstDash val="solid"/>
            <a:round/>
            <a:headEnd type="none" w="sm" len="sm"/>
            <a:tailEnd type="triangle" w="med" len="med"/>
          </a:ln>
        </p:spPr>
      </p:cxnSp>
      <p:sp>
        <p:nvSpPr>
          <p:cNvPr id="25" name="Google Shape;240;p7">
            <a:extLst>
              <a:ext uri="{FF2B5EF4-FFF2-40B4-BE49-F238E27FC236}">
                <a16:creationId xmlns:a16="http://schemas.microsoft.com/office/drawing/2014/main" id="{FEFF12F7-3A9E-6E49-9698-48E7C2D64E8D}"/>
              </a:ext>
            </a:extLst>
          </p:cNvPr>
          <p:cNvSpPr>
            <a:spLocks noChangeAspect="1"/>
          </p:cNvSpPr>
          <p:nvPr/>
        </p:nvSpPr>
        <p:spPr>
          <a:xfrm>
            <a:off x="6366800" y="2370241"/>
            <a:ext cx="9039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employees</a:t>
            </a:r>
            <a:endParaRPr sz="1100" b="0" i="0" u="none" strike="noStrike" cap="none">
              <a:solidFill>
                <a:srgbClr val="000000"/>
              </a:solidFill>
              <a:latin typeface="Arial"/>
              <a:ea typeface="Arial"/>
              <a:cs typeface="Arial"/>
              <a:sym typeface="Arial"/>
            </a:endParaRPr>
          </a:p>
        </p:txBody>
      </p:sp>
      <p:sp>
        <p:nvSpPr>
          <p:cNvPr id="26" name="Google Shape;228;p7">
            <a:extLst>
              <a:ext uri="{FF2B5EF4-FFF2-40B4-BE49-F238E27FC236}">
                <a16:creationId xmlns:a16="http://schemas.microsoft.com/office/drawing/2014/main" id="{02768C81-CFF5-8648-AE1A-B1905060BBDF}"/>
              </a:ext>
            </a:extLst>
          </p:cNvPr>
          <p:cNvSpPr txBox="1">
            <a:spLocks noChangeAspect="1"/>
          </p:cNvSpPr>
          <p:nvPr/>
        </p:nvSpPr>
        <p:spPr>
          <a:xfrm>
            <a:off x="449174" y="739994"/>
            <a:ext cx="2648725" cy="4206813"/>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1200"/>
              </a:spcBef>
              <a:spcAft>
                <a:spcPts val="0"/>
              </a:spcAft>
              <a:buClr>
                <a:srgbClr val="FF5003"/>
              </a:buClr>
              <a:buSzPts val="1400"/>
              <a:buFont typeface="Arial"/>
              <a:buChar char="•"/>
              <a:defRPr sz="1400" b="0" i="0" u="none" strike="noStrike" cap="none">
                <a:solidFill>
                  <a:srgbClr val="1D3649"/>
                </a:solidFill>
                <a:latin typeface="Arial"/>
                <a:ea typeface="Arial"/>
                <a:cs typeface="Arial"/>
                <a:sym typeface="Arial"/>
              </a:defRPr>
            </a:lvl1pPr>
            <a:lvl2pPr marL="914400" marR="0" lvl="1"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2pPr>
            <a:lvl3pPr marL="1371600" marR="0" lvl="2"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3pPr>
            <a:lvl4pPr marL="1828800" marR="0" lvl="3"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4pPr>
            <a:lvl5pPr marL="2286000" marR="0" lvl="4"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Query</a:t>
            </a:r>
            <a:r>
              <a:rPr lang="en-US">
                <a:solidFill>
                  <a:schemeClr val="dk1"/>
                </a:solidFill>
              </a:rPr>
              <a:t> {</a:t>
            </a:r>
          </a:p>
          <a:p>
            <a:pPr marL="114300" indent="0">
              <a:spcBef>
                <a:spcPts val="0"/>
              </a:spcBef>
              <a:buFont typeface="Arial"/>
              <a:buNone/>
            </a:pPr>
            <a:r>
              <a:rPr lang="en-US">
                <a:solidFill>
                  <a:schemeClr val="dk1"/>
                </a:solidFill>
              </a:rPr>
              <a:t>    </a:t>
            </a:r>
            <a:r>
              <a:rPr lang="en-US">
                <a:solidFill>
                  <a:srgbClr val="E69138"/>
                </a:solidFill>
              </a:rPr>
              <a:t>company</a:t>
            </a:r>
            <a:r>
              <a:rPr lang="en-US">
                <a:solidFill>
                  <a:schemeClr val="dk1"/>
                </a:solidFill>
              </a:rPr>
              <a:t>(</a:t>
            </a:r>
            <a:r>
              <a:rPr lang="en-US">
                <a:solidFill>
                  <a:srgbClr val="E69138"/>
                </a:solidFill>
              </a:rPr>
              <a:t>id</a:t>
            </a:r>
            <a:r>
              <a:rPr lang="en-US">
                <a:solidFill>
                  <a:schemeClr val="dk1"/>
                </a:solidFill>
              </a:rPr>
              <a:t>: </a:t>
            </a:r>
            <a:r>
              <a:rPr lang="en-US">
                <a:solidFill>
                  <a:srgbClr val="3C78D8"/>
                </a:solidFill>
              </a:rPr>
              <a:t>ID</a:t>
            </a:r>
            <a:r>
              <a:rPr lang="en-US">
                <a:solidFill>
                  <a:schemeClr val="dk1"/>
                </a:solidFill>
              </a:rPr>
              <a:t>!): </a:t>
            </a:r>
            <a:r>
              <a:rPr lang="en-US">
                <a:solidFill>
                  <a:srgbClr val="3C78D8"/>
                </a:solidFill>
              </a:rPr>
              <a:t>Company</a:t>
            </a:r>
          </a:p>
          <a:p>
            <a:pPr marL="114300" indent="0">
              <a:spcBef>
                <a:spcPts val="0"/>
              </a:spcBef>
              <a:buFont typeface="Arial"/>
              <a:buNone/>
            </a:pPr>
            <a:r>
              <a:rPr lang="en-US">
                <a:solidFill>
                  <a:schemeClr val="dk1"/>
                </a:solidFill>
              </a:rPr>
              <a:t>}</a:t>
            </a:r>
          </a:p>
          <a:p>
            <a:pPr marL="114300" indent="0">
              <a:spcBef>
                <a:spcPts val="0"/>
              </a:spcBef>
              <a:buFont typeface="Arial"/>
              <a:buNone/>
            </a:pPr>
            <a:endParaRPr lang="en-US">
              <a:solidFill>
                <a:schemeClr val="dk1"/>
              </a:solidFill>
            </a:endParaRPr>
          </a:p>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Company</a:t>
            </a:r>
            <a:r>
              <a:rPr lang="en-US">
                <a:solidFill>
                  <a:schemeClr val="dk1"/>
                </a:solidFill>
              </a:rPr>
              <a:t> {</a:t>
            </a:r>
            <a:endParaRPr lang="en-US">
              <a:solidFill>
                <a:srgbClr val="3C78D8"/>
              </a:solidFill>
            </a:endParaRPr>
          </a:p>
          <a:p>
            <a:pPr marL="114300" indent="0">
              <a:spcBef>
                <a:spcPts val="0"/>
              </a:spcBef>
              <a:buFont typeface="Arial"/>
              <a:buNone/>
            </a:pPr>
            <a:r>
              <a:rPr lang="en-US">
                <a:solidFill>
                  <a:schemeClr val="dk1"/>
                </a:solidFill>
              </a:rPr>
              <a:t>    </a:t>
            </a:r>
            <a:r>
              <a:rPr lang="en-US">
                <a:solidFill>
                  <a:srgbClr val="E69138"/>
                </a:solidFill>
              </a:rPr>
              <a:t>address</a:t>
            </a:r>
            <a:r>
              <a:rPr lang="en-US">
                <a:solidFill>
                  <a:schemeClr val="dk1"/>
                </a:solidFill>
              </a:rPr>
              <a:t>: </a:t>
            </a:r>
            <a:r>
              <a:rPr lang="en-US">
                <a:solidFill>
                  <a:srgbClr val="3C78D8"/>
                </a:solidFill>
              </a:rPr>
              <a:t>String</a:t>
            </a:r>
          </a:p>
          <a:p>
            <a:pPr marL="114300" indent="0">
              <a:spcBef>
                <a:spcPts val="0"/>
              </a:spcBef>
              <a:buFont typeface="Arial"/>
              <a:buNone/>
            </a:pPr>
            <a:r>
              <a:rPr lang="en-US">
                <a:solidFill>
                  <a:schemeClr val="dk1"/>
                </a:solidFill>
              </a:rPr>
              <a:t>    </a:t>
            </a:r>
            <a:r>
              <a:rPr lang="en-US">
                <a:solidFill>
                  <a:srgbClr val="E69138"/>
                </a:solidFill>
              </a:rPr>
              <a:t>employees</a:t>
            </a:r>
            <a:r>
              <a:rPr lang="en-US">
                <a:solidFill>
                  <a:schemeClr val="dk1"/>
                </a:solidFill>
              </a:rPr>
              <a:t>: </a:t>
            </a:r>
            <a:r>
              <a:rPr lang="en-US">
                <a:solidFill>
                  <a:srgbClr val="000000"/>
                </a:solidFill>
              </a:rPr>
              <a:t>[</a:t>
            </a:r>
            <a:r>
              <a:rPr lang="en-US">
                <a:solidFill>
                  <a:srgbClr val="3C78D8"/>
                </a:solidFill>
              </a:rPr>
              <a:t>FTE</a:t>
            </a:r>
            <a:r>
              <a:rPr lang="en-US">
                <a:solidFill>
                  <a:srgbClr val="000000"/>
                </a:solidFill>
              </a:rPr>
              <a:t>]</a:t>
            </a:r>
          </a:p>
          <a:p>
            <a:pPr marL="114300" indent="0">
              <a:spcBef>
                <a:spcPts val="0"/>
              </a:spcBef>
              <a:buFont typeface="Arial"/>
              <a:buNone/>
            </a:pPr>
            <a:r>
              <a:rPr lang="en-US">
                <a:solidFill>
                  <a:schemeClr val="dk1"/>
                </a:solidFill>
              </a:rPr>
              <a:t>}</a:t>
            </a:r>
          </a:p>
          <a:p>
            <a:pPr marL="114300" indent="0">
              <a:spcBef>
                <a:spcPts val="0"/>
              </a:spcBef>
              <a:buFont typeface="Arial"/>
              <a:buNone/>
            </a:pPr>
            <a:endParaRPr lang="en-US">
              <a:solidFill>
                <a:schemeClr val="dk1"/>
              </a:solidFill>
            </a:endParaRPr>
          </a:p>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FTE</a:t>
            </a:r>
            <a:r>
              <a:rPr lang="en-US">
                <a:solidFill>
                  <a:schemeClr val="dk1"/>
                </a:solidFill>
              </a:rPr>
              <a:t> {</a:t>
            </a:r>
            <a:endParaRPr lang="en-US">
              <a:solidFill>
                <a:srgbClr val="000000"/>
              </a:solidFill>
            </a:endParaRPr>
          </a:p>
          <a:p>
            <a:pPr marL="114300" indent="0">
              <a:spcBef>
                <a:spcPts val="0"/>
              </a:spcBef>
              <a:buFont typeface="Arial"/>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p>
          <a:p>
            <a:pPr marL="114300" indent="0">
              <a:spcBef>
                <a:spcPts val="0"/>
              </a:spcBef>
              <a:buFont typeface="Arial"/>
              <a:buNone/>
            </a:pPr>
            <a:r>
              <a:rPr lang="en-US">
                <a:solidFill>
                  <a:srgbClr val="E69138"/>
                </a:solidFill>
              </a:rPr>
              <a:t>    interns</a:t>
            </a:r>
            <a:r>
              <a:rPr lang="en-US">
                <a:solidFill>
                  <a:schemeClr val="dk1"/>
                </a:solidFill>
              </a:rPr>
              <a:t>: </a:t>
            </a:r>
            <a:r>
              <a:rPr lang="en-US">
                <a:solidFill>
                  <a:srgbClr val="000000"/>
                </a:solidFill>
              </a:rPr>
              <a:t>[</a:t>
            </a:r>
            <a:r>
              <a:rPr lang="en-US">
                <a:solidFill>
                  <a:srgbClr val="3C78D8"/>
                </a:solidFill>
              </a:rPr>
              <a:t>Intern</a:t>
            </a:r>
            <a:r>
              <a:rPr lang="en-US">
                <a:solidFill>
                  <a:srgbClr val="000000"/>
                </a:solidFill>
              </a:rPr>
              <a:t>]</a:t>
            </a:r>
            <a:endParaRPr lang="en-US">
              <a:solidFill>
                <a:schemeClr val="dk1"/>
              </a:solidFill>
            </a:endParaRPr>
          </a:p>
          <a:p>
            <a:pPr marL="114300" indent="0">
              <a:spcBef>
                <a:spcPts val="0"/>
              </a:spcBef>
              <a:buFont typeface="Arial"/>
              <a:buNone/>
            </a:pPr>
            <a:r>
              <a:rPr lang="en-US">
                <a:solidFill>
                  <a:srgbClr val="E69138"/>
                </a:solidFill>
              </a:rPr>
              <a:t>    coworkers</a:t>
            </a:r>
            <a:r>
              <a:rPr lang="en-US">
                <a:solidFill>
                  <a:schemeClr val="dk1"/>
                </a:solidFill>
              </a:rPr>
              <a:t>: </a:t>
            </a:r>
            <a:r>
              <a:rPr lang="en-US">
                <a:solidFill>
                  <a:srgbClr val="000000"/>
                </a:solidFill>
              </a:rPr>
              <a:t>[</a:t>
            </a:r>
            <a:r>
              <a:rPr lang="en-US">
                <a:solidFill>
                  <a:srgbClr val="3C78D8"/>
                </a:solidFill>
              </a:rPr>
              <a:t>FTE</a:t>
            </a:r>
            <a:r>
              <a:rPr lang="en-US">
                <a:solidFill>
                  <a:srgbClr val="000000"/>
                </a:solidFill>
              </a:rPr>
              <a:t>]</a:t>
            </a:r>
          </a:p>
          <a:p>
            <a:pPr marL="114300" indent="0">
              <a:spcBef>
                <a:spcPts val="0"/>
              </a:spcBef>
              <a:buFont typeface="Arial"/>
              <a:buNone/>
            </a:pPr>
            <a:r>
              <a:rPr lang="en-US">
                <a:solidFill>
                  <a:schemeClr val="dk1"/>
                </a:solidFill>
              </a:rPr>
              <a:t>}</a:t>
            </a:r>
          </a:p>
          <a:p>
            <a:pPr marL="114300" indent="0">
              <a:spcBef>
                <a:spcPts val="0"/>
              </a:spcBef>
              <a:buFont typeface="Arial"/>
              <a:buNone/>
            </a:pPr>
            <a:endParaRPr lang="en-US">
              <a:solidFill>
                <a:schemeClr val="dk1"/>
              </a:solidFill>
            </a:endParaRPr>
          </a:p>
          <a:p>
            <a:pPr marL="114300" indent="0">
              <a:spcBef>
                <a:spcPts val="0"/>
              </a:spcBef>
              <a:buFont typeface="Arial"/>
              <a:buNone/>
            </a:pPr>
            <a:r>
              <a:rPr lang="en-US">
                <a:solidFill>
                  <a:srgbClr val="FF0000"/>
                </a:solidFill>
              </a:rPr>
              <a:t>type</a:t>
            </a:r>
            <a:r>
              <a:rPr lang="en-US">
                <a:solidFill>
                  <a:schemeClr val="dk1"/>
                </a:solidFill>
              </a:rPr>
              <a:t> </a:t>
            </a:r>
            <a:r>
              <a:rPr lang="en-US">
                <a:solidFill>
                  <a:srgbClr val="3C78D8"/>
                </a:solidFill>
              </a:rPr>
              <a:t>Intern</a:t>
            </a:r>
            <a:r>
              <a:rPr lang="en-US">
                <a:solidFill>
                  <a:schemeClr val="dk1"/>
                </a:solidFill>
              </a:rPr>
              <a:t> {</a:t>
            </a:r>
            <a:endParaRPr lang="en-US">
              <a:solidFill>
                <a:srgbClr val="000000"/>
              </a:solidFill>
            </a:endParaRPr>
          </a:p>
          <a:p>
            <a:pPr marL="114300" indent="0">
              <a:spcBef>
                <a:spcPts val="0"/>
              </a:spcBef>
              <a:buFont typeface="Arial"/>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p>
          <a:p>
            <a:pPr marL="114300" indent="0">
              <a:spcBef>
                <a:spcPts val="0"/>
              </a:spcBef>
              <a:buFont typeface="Arial"/>
              <a:buNone/>
            </a:pPr>
            <a:r>
              <a:rPr lang="en-US">
                <a:solidFill>
                  <a:schemeClr val="dk1"/>
                </a:solidFill>
              </a:rPr>
              <a:t>}</a:t>
            </a:r>
            <a:endParaRPr lang="en-US" dirty="0">
              <a:solidFill>
                <a:schemeClr val="dk1"/>
              </a:solidFill>
            </a:endParaRPr>
          </a:p>
        </p:txBody>
      </p:sp>
    </p:spTree>
    <p:extLst>
      <p:ext uri="{BB962C8B-B14F-4D97-AF65-F5344CB8AC3E}">
        <p14:creationId xmlns:p14="http://schemas.microsoft.com/office/powerpoint/2010/main" val="313566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7"/>
          <p:cNvSpPr txBox="1">
            <a:spLocks noGrp="1" noChangeAspect="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dirty="0"/>
              <a:t>Polynomial-size: O(</a:t>
            </a:r>
            <a:r>
              <a:rPr lang="en-US" i="1" dirty="0"/>
              <a:t>n x D</a:t>
            </a:r>
            <a:r>
              <a:rPr lang="en-US" i="1" baseline="30000" dirty="0"/>
              <a:t>2</a:t>
            </a:r>
            <a:r>
              <a:rPr lang="en-US" dirty="0"/>
              <a:t>)</a:t>
            </a:r>
            <a:endParaRPr dirty="0"/>
          </a:p>
        </p:txBody>
      </p:sp>
      <p:sp>
        <p:nvSpPr>
          <p:cNvPr id="230" name="Google Shape;230;p7"/>
          <p:cNvSpPr>
            <a:spLocks noChangeAspect="1"/>
          </p:cNvSpPr>
          <p:nvPr/>
        </p:nvSpPr>
        <p:spPr>
          <a:xfrm>
            <a:off x="5059877" y="168508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endParaRPr sz="1100" b="0" i="0" u="none" strike="noStrike" cap="none">
              <a:solidFill>
                <a:srgbClr val="000000"/>
              </a:solidFill>
              <a:latin typeface="Arial"/>
              <a:ea typeface="Arial"/>
              <a:cs typeface="Arial"/>
              <a:sym typeface="Arial"/>
            </a:endParaRPr>
          </a:p>
        </p:txBody>
      </p:sp>
      <p:sp>
        <p:nvSpPr>
          <p:cNvPr id="231" name="Google Shape;231;p7"/>
          <p:cNvSpPr>
            <a:spLocks noChangeAspect="1"/>
          </p:cNvSpPr>
          <p:nvPr/>
        </p:nvSpPr>
        <p:spPr>
          <a:xfrm>
            <a:off x="3205220" y="2593466"/>
            <a:ext cx="1170432" cy="11704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cxnSp>
        <p:nvCxnSpPr>
          <p:cNvPr id="234" name="Google Shape;234;p7"/>
          <p:cNvCxnSpPr>
            <a:cxnSpLocks noChangeAspect="1"/>
            <a:stCxn id="230" idx="2"/>
            <a:endCxn id="231" idx="0"/>
          </p:cNvCxnSpPr>
          <p:nvPr/>
        </p:nvCxnSpPr>
        <p:spPr>
          <a:xfrm rot="10800000" flipV="1">
            <a:off x="3790437" y="2270302"/>
            <a:ext cx="1269441" cy="323163"/>
          </a:xfrm>
          <a:prstGeom prst="bentConnector2">
            <a:avLst/>
          </a:prstGeom>
          <a:noFill/>
          <a:ln w="9525" cap="flat" cmpd="sng">
            <a:solidFill>
              <a:schemeClr val="dk2"/>
            </a:solidFill>
            <a:prstDash val="solid"/>
            <a:round/>
            <a:headEnd type="none" w="sm" len="sm"/>
            <a:tailEnd type="stealth" w="med" len="med"/>
          </a:ln>
        </p:spPr>
      </p:cxnSp>
      <p:sp>
        <p:nvSpPr>
          <p:cNvPr id="239" name="Google Shape;239;p7"/>
          <p:cNvSpPr>
            <a:spLocks noChangeAspect="1"/>
          </p:cNvSpPr>
          <p:nvPr/>
        </p:nvSpPr>
        <p:spPr>
          <a:xfrm>
            <a:off x="4102077" y="2201176"/>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address</a:t>
            </a:r>
            <a:endParaRPr sz="1100" b="0" i="0" u="none" strike="noStrike" cap="none" dirty="0">
              <a:solidFill>
                <a:srgbClr val="000000"/>
              </a:solidFill>
              <a:latin typeface="Arial"/>
              <a:ea typeface="Arial"/>
              <a:cs typeface="Arial"/>
              <a:sym typeface="Arial"/>
            </a:endParaRPr>
          </a:p>
        </p:txBody>
      </p:sp>
      <p:sp>
        <p:nvSpPr>
          <p:cNvPr id="243" name="Google Shape;243;p7"/>
          <p:cNvSpPr>
            <a:spLocks noChangeAspect="1"/>
          </p:cNvSpPr>
          <p:nvPr/>
        </p:nvSpPr>
        <p:spPr>
          <a:xfrm>
            <a:off x="3842575" y="512675"/>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Query</a:t>
            </a:r>
            <a:endParaRPr sz="1100" b="0" i="0" u="none" strike="noStrike" cap="none" dirty="0">
              <a:solidFill>
                <a:srgbClr val="000000"/>
              </a:solidFill>
              <a:latin typeface="Arial"/>
              <a:ea typeface="Arial"/>
              <a:cs typeface="Arial"/>
              <a:sym typeface="Arial"/>
            </a:endParaRPr>
          </a:p>
        </p:txBody>
      </p:sp>
      <p:cxnSp>
        <p:nvCxnSpPr>
          <p:cNvPr id="244" name="Google Shape;244;p7"/>
          <p:cNvCxnSpPr>
            <a:cxnSpLocks noChangeAspect="1"/>
            <a:stCxn id="243" idx="6"/>
            <a:endCxn id="230" idx="0"/>
          </p:cNvCxnSpPr>
          <p:nvPr/>
        </p:nvCxnSpPr>
        <p:spPr>
          <a:xfrm>
            <a:off x="5013007" y="1097891"/>
            <a:ext cx="632086" cy="587196"/>
          </a:xfrm>
          <a:prstGeom prst="bentConnector2">
            <a:avLst/>
          </a:prstGeom>
          <a:noFill/>
          <a:ln w="9525" cap="flat" cmpd="sng">
            <a:solidFill>
              <a:schemeClr val="dk2"/>
            </a:solidFill>
            <a:prstDash val="solid"/>
            <a:round/>
            <a:headEnd type="none" w="sm" len="sm"/>
            <a:tailEnd type="triangle" w="med" len="med"/>
          </a:ln>
        </p:spPr>
      </p:cxnSp>
      <p:sp>
        <p:nvSpPr>
          <p:cNvPr id="245" name="Google Shape;245;p7"/>
          <p:cNvSpPr>
            <a:spLocks noChangeAspect="1"/>
          </p:cNvSpPr>
          <p:nvPr/>
        </p:nvSpPr>
        <p:spPr>
          <a:xfrm>
            <a:off x="5164575" y="1203563"/>
            <a:ext cx="9630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company(</a:t>
            </a:r>
            <a:r>
              <a:rPr lang="en-US" sz="1100" dirty="0"/>
              <a:t>id)</a:t>
            </a:r>
            <a:endParaRPr sz="1100" b="0" i="0" u="none" strike="noStrike" cap="none" dirty="0">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FE74847-D692-1744-BF69-63380A03A0F1}"/>
              </a:ext>
            </a:extLst>
          </p:cNvPr>
          <p:cNvSpPr>
            <a:spLocks noChangeAspect="1"/>
          </p:cNvSpPr>
          <p:nvPr/>
        </p:nvSpPr>
        <p:spPr>
          <a:xfrm>
            <a:off x="7279409" y="2940451"/>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441A8EC-A4AC-2E48-A599-1679E0707A46}"/>
              </a:ext>
            </a:extLst>
          </p:cNvPr>
          <p:cNvGrpSpPr/>
          <p:nvPr/>
        </p:nvGrpSpPr>
        <p:grpSpPr>
          <a:xfrm>
            <a:off x="7128164" y="548306"/>
            <a:ext cx="1464333" cy="1377081"/>
            <a:chOff x="6892433" y="102559"/>
            <a:chExt cx="1464333" cy="1377081"/>
          </a:xfrm>
        </p:grpSpPr>
        <p:sp>
          <p:nvSpPr>
            <p:cNvPr id="29" name="Google Shape;307;p20">
              <a:extLst>
                <a:ext uri="{FF2B5EF4-FFF2-40B4-BE49-F238E27FC236}">
                  <a16:creationId xmlns:a16="http://schemas.microsoft.com/office/drawing/2014/main" id="{C15BBCC0-390F-634F-8E4E-07197626F4D0}"/>
                </a:ext>
              </a:extLst>
            </p:cNvPr>
            <p:cNvSpPr/>
            <p:nvPr/>
          </p:nvSpPr>
          <p:spPr>
            <a:xfrm>
              <a:off x="7022094" y="1103243"/>
              <a:ext cx="244655" cy="24308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TextBox 29">
              <a:extLst>
                <a:ext uri="{FF2B5EF4-FFF2-40B4-BE49-F238E27FC236}">
                  <a16:creationId xmlns:a16="http://schemas.microsoft.com/office/drawing/2014/main" id="{17E57D77-A12D-ED4A-B76C-E0A681E35FDE}"/>
                </a:ext>
              </a:extLst>
            </p:cNvPr>
            <p:cNvSpPr txBox="1"/>
            <p:nvPr/>
          </p:nvSpPr>
          <p:spPr>
            <a:xfrm>
              <a:off x="7442174" y="1086223"/>
              <a:ext cx="872355" cy="307777"/>
            </a:xfrm>
            <a:prstGeom prst="rect">
              <a:avLst/>
            </a:prstGeom>
            <a:noFill/>
          </p:spPr>
          <p:txBody>
            <a:bodyPr wrap="none" rtlCol="0">
              <a:spAutoFit/>
            </a:bodyPr>
            <a:lstStyle/>
            <a:p>
              <a:r>
                <a:rPr lang="en-US" dirty="0"/>
                <a:t>Primitive</a:t>
              </a:r>
            </a:p>
          </p:txBody>
        </p:sp>
        <p:sp>
          <p:nvSpPr>
            <p:cNvPr id="31" name="Google Shape;310;p20">
              <a:extLst>
                <a:ext uri="{FF2B5EF4-FFF2-40B4-BE49-F238E27FC236}">
                  <a16:creationId xmlns:a16="http://schemas.microsoft.com/office/drawing/2014/main" id="{FC528371-F903-6F49-918A-DD56FDAB1DB1}"/>
                </a:ext>
              </a:extLst>
            </p:cNvPr>
            <p:cNvSpPr/>
            <p:nvPr/>
          </p:nvSpPr>
          <p:spPr>
            <a:xfrm>
              <a:off x="7022094" y="768369"/>
              <a:ext cx="244655" cy="243086"/>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TextBox 31">
              <a:extLst>
                <a:ext uri="{FF2B5EF4-FFF2-40B4-BE49-F238E27FC236}">
                  <a16:creationId xmlns:a16="http://schemas.microsoft.com/office/drawing/2014/main" id="{07380988-70C5-1F42-9042-50D5A84CC5C9}"/>
                </a:ext>
              </a:extLst>
            </p:cNvPr>
            <p:cNvSpPr txBox="1"/>
            <p:nvPr/>
          </p:nvSpPr>
          <p:spPr>
            <a:xfrm>
              <a:off x="7466263" y="711784"/>
              <a:ext cx="702436" cy="307777"/>
            </a:xfrm>
            <a:prstGeom prst="rect">
              <a:avLst/>
            </a:prstGeom>
            <a:noFill/>
          </p:spPr>
          <p:txBody>
            <a:bodyPr wrap="none" rtlCol="0">
              <a:spAutoFit/>
            </a:bodyPr>
            <a:lstStyle/>
            <a:p>
              <a:r>
                <a:rPr lang="en-US" dirty="0"/>
                <a:t>Object</a:t>
              </a:r>
            </a:p>
          </p:txBody>
        </p:sp>
        <p:cxnSp>
          <p:nvCxnSpPr>
            <p:cNvPr id="33" name="Straight Arrow Connector 32">
              <a:extLst>
                <a:ext uri="{FF2B5EF4-FFF2-40B4-BE49-F238E27FC236}">
                  <a16:creationId xmlns:a16="http://schemas.microsoft.com/office/drawing/2014/main" id="{C47E59F5-2399-B14F-9043-4BAB1C184BF6}"/>
                </a:ext>
              </a:extLst>
            </p:cNvPr>
            <p:cNvCxnSpPr/>
            <p:nvPr/>
          </p:nvCxnSpPr>
          <p:spPr>
            <a:xfrm>
              <a:off x="7019448" y="274546"/>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FD6552-E361-AE4D-B4F4-4B60DAE7DBC8}"/>
                </a:ext>
              </a:extLst>
            </p:cNvPr>
            <p:cNvCxnSpPr>
              <a:cxnSpLocks/>
            </p:cNvCxnSpPr>
            <p:nvPr/>
          </p:nvCxnSpPr>
          <p:spPr>
            <a:xfrm>
              <a:off x="6985998" y="546722"/>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400BD6A-A438-E84A-AA11-419F27208928}"/>
                </a:ext>
              </a:extLst>
            </p:cNvPr>
            <p:cNvSpPr txBox="1"/>
            <p:nvPr/>
          </p:nvSpPr>
          <p:spPr>
            <a:xfrm>
              <a:off x="7455557" y="120592"/>
              <a:ext cx="901209" cy="307777"/>
            </a:xfrm>
            <a:prstGeom prst="rect">
              <a:avLst/>
            </a:prstGeom>
            <a:noFill/>
          </p:spPr>
          <p:txBody>
            <a:bodyPr wrap="none" rtlCol="0">
              <a:spAutoFit/>
            </a:bodyPr>
            <a:lstStyle/>
            <a:p>
              <a:r>
                <a:rPr lang="en-US" dirty="0"/>
                <a:t>One of…</a:t>
              </a:r>
            </a:p>
          </p:txBody>
        </p:sp>
        <p:sp>
          <p:nvSpPr>
            <p:cNvPr id="36" name="TextBox 35">
              <a:extLst>
                <a:ext uri="{FF2B5EF4-FFF2-40B4-BE49-F238E27FC236}">
                  <a16:creationId xmlns:a16="http://schemas.microsoft.com/office/drawing/2014/main" id="{DDAD0C3B-D947-AB41-B192-E396670258C7}"/>
                </a:ext>
              </a:extLst>
            </p:cNvPr>
            <p:cNvSpPr txBox="1"/>
            <p:nvPr/>
          </p:nvSpPr>
          <p:spPr>
            <a:xfrm>
              <a:off x="7464283" y="411450"/>
              <a:ext cx="841897" cy="307777"/>
            </a:xfrm>
            <a:prstGeom prst="rect">
              <a:avLst/>
            </a:prstGeom>
            <a:noFill/>
          </p:spPr>
          <p:txBody>
            <a:bodyPr wrap="none" rtlCol="0">
              <a:spAutoFit/>
            </a:bodyPr>
            <a:lstStyle/>
            <a:p>
              <a:r>
                <a:rPr lang="en-US" dirty="0"/>
                <a:t>List of…</a:t>
              </a:r>
            </a:p>
          </p:txBody>
        </p:sp>
        <p:sp>
          <p:nvSpPr>
            <p:cNvPr id="37" name="Rectangle 36">
              <a:extLst>
                <a:ext uri="{FF2B5EF4-FFF2-40B4-BE49-F238E27FC236}">
                  <a16:creationId xmlns:a16="http://schemas.microsoft.com/office/drawing/2014/main" id="{E6B59919-8E98-CD42-AB3C-AB83EEC8B3E4}"/>
                </a:ext>
              </a:extLst>
            </p:cNvPr>
            <p:cNvSpPr/>
            <p:nvPr/>
          </p:nvSpPr>
          <p:spPr>
            <a:xfrm>
              <a:off x="6892433" y="102559"/>
              <a:ext cx="1463869" cy="1377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A3DD7BF9-F535-1940-94AE-2DAAC7AA8500}"/>
              </a:ext>
            </a:extLst>
          </p:cNvPr>
          <p:cNvSpPr/>
          <p:nvPr/>
        </p:nvSpPr>
        <p:spPr>
          <a:xfrm>
            <a:off x="3967063" y="3499573"/>
            <a:ext cx="2648725" cy="1815882"/>
          </a:xfrm>
          <a:prstGeom prst="rect">
            <a:avLst/>
          </a:prstGeom>
          <a:ln>
            <a:solidFill>
              <a:schemeClr val="tx1">
                <a:lumMod val="50000"/>
              </a:schemeClr>
            </a:solidFill>
          </a:ln>
        </p:spPr>
        <p:txBody>
          <a:bodyPr wrap="square">
            <a:spAutoFit/>
          </a:bodyPr>
          <a:lstStyle/>
          <a:p>
            <a:pPr marL="114300" lvl="0">
              <a:buSzPts val="1800"/>
            </a:pPr>
            <a:r>
              <a:rPr lang="en-US" dirty="0">
                <a:solidFill>
                  <a:srgbClr val="E69138"/>
                </a:solidFill>
              </a:rPr>
              <a:t>query</a:t>
            </a:r>
            <a:r>
              <a:rPr lang="en-US" dirty="0">
                <a:solidFill>
                  <a:schemeClr val="dk1"/>
                </a:solidFill>
              </a:rPr>
              <a:t> {</a:t>
            </a:r>
          </a:p>
          <a:p>
            <a:pPr marL="114300" lvl="0">
              <a:buSzPts val="1800"/>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“IBM”) {</a:t>
            </a:r>
          </a:p>
          <a:p>
            <a:pPr marL="114300" lvl="0">
              <a:buSzPts val="1800"/>
            </a:pPr>
            <a:r>
              <a:rPr lang="en-US" dirty="0">
                <a:solidFill>
                  <a:schemeClr val="dk1"/>
                </a:solidFill>
              </a:rPr>
              <a:t>    </a:t>
            </a:r>
            <a:r>
              <a:rPr lang="en-US" dirty="0">
                <a:solidFill>
                  <a:srgbClr val="E69138"/>
                </a:solidFill>
              </a:rPr>
              <a:t>address</a:t>
            </a:r>
          </a:p>
          <a:p>
            <a:pPr marL="114300">
              <a:buSzPts val="1800"/>
            </a:pPr>
            <a:r>
              <a:rPr lang="en-US" dirty="0">
                <a:solidFill>
                  <a:srgbClr val="E69138"/>
                </a:solidFill>
              </a:rPr>
              <a:t>    employees </a:t>
            </a:r>
            <a:r>
              <a:rPr lang="en-US" dirty="0">
                <a:solidFill>
                  <a:schemeClr val="dk1"/>
                </a:solidFill>
              </a:rPr>
              <a:t>{</a:t>
            </a:r>
          </a:p>
          <a:p>
            <a:pPr marL="114300">
              <a:buSzPts val="1800"/>
            </a:pPr>
            <a:r>
              <a:rPr lang="en-US" dirty="0">
                <a:solidFill>
                  <a:schemeClr val="dk1"/>
                </a:solidFill>
              </a:rPr>
              <a:t>      </a:t>
            </a:r>
            <a:r>
              <a:rPr lang="en-US" dirty="0">
                <a:solidFill>
                  <a:srgbClr val="E69138"/>
                </a:solidFill>
              </a:rPr>
              <a:t>interns</a:t>
            </a:r>
            <a:endParaRPr lang="en-US" dirty="0">
              <a:solidFill>
                <a:schemeClr val="dk1"/>
              </a:solidFill>
            </a:endParaRPr>
          </a:p>
          <a:p>
            <a:pPr marL="114300">
              <a:buSzPts val="1800"/>
            </a:pPr>
            <a:r>
              <a:rPr lang="en-US" dirty="0">
                <a:solidFill>
                  <a:schemeClr val="dk1"/>
                </a:solidFill>
              </a:rPr>
              <a:t>    }</a:t>
            </a:r>
            <a:endParaRPr lang="en-US" dirty="0">
              <a:solidFill>
                <a:srgbClr val="E69138"/>
              </a:solidFill>
            </a:endParaRPr>
          </a:p>
          <a:p>
            <a:pPr marL="114300" lvl="0">
              <a:buSzPts val="1800"/>
            </a:pPr>
            <a:r>
              <a:rPr lang="en-US" dirty="0">
                <a:solidFill>
                  <a:schemeClr val="dk1"/>
                </a:solidFill>
              </a:rPr>
              <a:t>  }</a:t>
            </a:r>
          </a:p>
          <a:p>
            <a:pPr marL="114300" lvl="0">
              <a:buSzPts val="1800"/>
            </a:pPr>
            <a:r>
              <a:rPr lang="en-US" dirty="0">
                <a:solidFill>
                  <a:schemeClr val="dk1"/>
                </a:solidFill>
              </a:rPr>
              <a:t>}</a:t>
            </a:r>
          </a:p>
        </p:txBody>
      </p:sp>
      <p:sp>
        <p:nvSpPr>
          <p:cNvPr id="23" name="Google Shape;232;p7">
            <a:extLst>
              <a:ext uri="{FF2B5EF4-FFF2-40B4-BE49-F238E27FC236}">
                <a16:creationId xmlns:a16="http://schemas.microsoft.com/office/drawing/2014/main" id="{763BB96F-0A8D-A34E-B40C-73E0CE7BFB35}"/>
              </a:ext>
            </a:extLst>
          </p:cNvPr>
          <p:cNvSpPr>
            <a:spLocks noChangeAspect="1"/>
          </p:cNvSpPr>
          <p:nvPr/>
        </p:nvSpPr>
        <p:spPr>
          <a:xfrm>
            <a:off x="6232543" y="285749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FTE</a:t>
            </a:r>
            <a:endParaRPr sz="1100" b="0" i="0" u="none" strike="noStrike" cap="none" dirty="0">
              <a:solidFill>
                <a:srgbClr val="000000"/>
              </a:solidFill>
              <a:latin typeface="Arial"/>
              <a:ea typeface="Arial"/>
              <a:cs typeface="Arial"/>
              <a:sym typeface="Arial"/>
            </a:endParaRPr>
          </a:p>
        </p:txBody>
      </p:sp>
      <p:cxnSp>
        <p:nvCxnSpPr>
          <p:cNvPr id="24" name="Google Shape;233;p7">
            <a:extLst>
              <a:ext uri="{FF2B5EF4-FFF2-40B4-BE49-F238E27FC236}">
                <a16:creationId xmlns:a16="http://schemas.microsoft.com/office/drawing/2014/main" id="{252291ED-503D-A144-A070-A49B2006E0D4}"/>
              </a:ext>
            </a:extLst>
          </p:cNvPr>
          <p:cNvCxnSpPr>
            <a:cxnSpLocks noChangeAspect="1"/>
            <a:endCxn id="23" idx="0"/>
          </p:cNvCxnSpPr>
          <p:nvPr/>
        </p:nvCxnSpPr>
        <p:spPr>
          <a:xfrm>
            <a:off x="6230309" y="2270303"/>
            <a:ext cx="587450" cy="587194"/>
          </a:xfrm>
          <a:prstGeom prst="bentConnector2">
            <a:avLst/>
          </a:prstGeom>
          <a:noFill/>
          <a:ln w="38100" cap="flat" cmpd="sng">
            <a:solidFill>
              <a:schemeClr val="dk2"/>
            </a:solidFill>
            <a:prstDash val="solid"/>
            <a:round/>
            <a:headEnd type="none" w="sm" len="sm"/>
            <a:tailEnd type="triangle" w="med" len="med"/>
          </a:ln>
        </p:spPr>
      </p:cxnSp>
      <p:sp>
        <p:nvSpPr>
          <p:cNvPr id="25" name="Google Shape;240;p7">
            <a:extLst>
              <a:ext uri="{FF2B5EF4-FFF2-40B4-BE49-F238E27FC236}">
                <a16:creationId xmlns:a16="http://schemas.microsoft.com/office/drawing/2014/main" id="{FEFF12F7-3A9E-6E49-9698-48E7C2D64E8D}"/>
              </a:ext>
            </a:extLst>
          </p:cNvPr>
          <p:cNvSpPr>
            <a:spLocks noChangeAspect="1"/>
          </p:cNvSpPr>
          <p:nvPr/>
        </p:nvSpPr>
        <p:spPr>
          <a:xfrm>
            <a:off x="6366800" y="2370241"/>
            <a:ext cx="9039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employees</a:t>
            </a:r>
            <a:endParaRPr sz="1100" b="0" i="0" u="none" strike="noStrike" cap="none">
              <a:solidFill>
                <a:srgbClr val="000000"/>
              </a:solidFill>
              <a:latin typeface="Arial"/>
              <a:ea typeface="Arial"/>
              <a:cs typeface="Arial"/>
              <a:sym typeface="Arial"/>
            </a:endParaRPr>
          </a:p>
        </p:txBody>
      </p:sp>
      <p:sp>
        <p:nvSpPr>
          <p:cNvPr id="26" name="Google Shape;228;p7">
            <a:extLst>
              <a:ext uri="{FF2B5EF4-FFF2-40B4-BE49-F238E27FC236}">
                <a16:creationId xmlns:a16="http://schemas.microsoft.com/office/drawing/2014/main" id="{02768C81-CFF5-8648-AE1A-B1905060BBDF}"/>
              </a:ext>
            </a:extLst>
          </p:cNvPr>
          <p:cNvSpPr txBox="1">
            <a:spLocks noChangeAspect="1"/>
          </p:cNvSpPr>
          <p:nvPr/>
        </p:nvSpPr>
        <p:spPr>
          <a:xfrm>
            <a:off x="449174" y="739994"/>
            <a:ext cx="2648725" cy="4206813"/>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1200"/>
              </a:spcBef>
              <a:spcAft>
                <a:spcPts val="0"/>
              </a:spcAft>
              <a:buClr>
                <a:srgbClr val="FF5003"/>
              </a:buClr>
              <a:buSzPts val="1400"/>
              <a:buFont typeface="Arial"/>
              <a:buChar char="•"/>
              <a:defRPr sz="1400" b="0" i="0" u="none" strike="noStrike" cap="none">
                <a:solidFill>
                  <a:srgbClr val="1D3649"/>
                </a:solidFill>
                <a:latin typeface="Arial"/>
                <a:ea typeface="Arial"/>
                <a:cs typeface="Arial"/>
                <a:sym typeface="Arial"/>
              </a:defRPr>
            </a:lvl1pPr>
            <a:lvl2pPr marL="914400" marR="0" lvl="1"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2pPr>
            <a:lvl3pPr marL="1371600" marR="0" lvl="2"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3pPr>
            <a:lvl4pPr marL="1828800" marR="0" lvl="3"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4pPr>
            <a:lvl5pPr marL="2286000" marR="0" lvl="4"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Query</a:t>
            </a:r>
            <a:r>
              <a:rPr lang="en-US" dirty="0">
                <a:solidFill>
                  <a:schemeClr val="dk1"/>
                </a:solidFill>
              </a:rPr>
              <a:t> {</a:t>
            </a:r>
          </a:p>
          <a:p>
            <a:pPr marL="114300" indent="0">
              <a:spcBef>
                <a:spcPts val="0"/>
              </a:spcBef>
              <a:buFont typeface="Arial"/>
              <a:buNone/>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a:t>
            </a:r>
            <a:r>
              <a:rPr lang="en-US" dirty="0">
                <a:solidFill>
                  <a:srgbClr val="3C78D8"/>
                </a:solidFill>
              </a:rPr>
              <a:t>ID</a:t>
            </a:r>
            <a:r>
              <a:rPr lang="en-US" dirty="0">
                <a:solidFill>
                  <a:schemeClr val="dk1"/>
                </a:solidFill>
              </a:rPr>
              <a:t>!): </a:t>
            </a:r>
            <a:r>
              <a:rPr lang="en-US" dirty="0">
                <a:solidFill>
                  <a:srgbClr val="3C78D8"/>
                </a:solidFill>
              </a:rPr>
              <a:t>Company</a:t>
            </a:r>
          </a:p>
          <a:p>
            <a:pPr marL="114300" indent="0">
              <a:spcBef>
                <a:spcPts val="0"/>
              </a:spcBef>
              <a:buFont typeface="Arial"/>
              <a:buNone/>
            </a:pPr>
            <a:r>
              <a:rPr lang="en-US" dirty="0">
                <a:solidFill>
                  <a:schemeClr val="dk1"/>
                </a:solidFill>
              </a:rPr>
              <a:t>}</a:t>
            </a:r>
          </a:p>
          <a:p>
            <a:pPr marL="114300" indent="0">
              <a:spcBef>
                <a:spcPts val="0"/>
              </a:spcBef>
              <a:buFont typeface="Arial"/>
              <a:buNone/>
            </a:pPr>
            <a:endParaRPr lang="en-US" dirty="0">
              <a:solidFill>
                <a:schemeClr val="dk1"/>
              </a:solidFill>
            </a:endParaRPr>
          </a:p>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Company</a:t>
            </a:r>
            <a:r>
              <a:rPr lang="en-US" dirty="0">
                <a:solidFill>
                  <a:schemeClr val="dk1"/>
                </a:solidFill>
              </a:rPr>
              <a:t> {</a:t>
            </a:r>
            <a:endParaRPr lang="en-US" dirty="0">
              <a:solidFill>
                <a:srgbClr val="3C78D8"/>
              </a:solidFill>
            </a:endParaRPr>
          </a:p>
          <a:p>
            <a:pPr marL="114300" indent="0">
              <a:spcBef>
                <a:spcPts val="0"/>
              </a:spcBef>
              <a:buFont typeface="Arial"/>
              <a:buNone/>
            </a:pPr>
            <a:r>
              <a:rPr lang="en-US" dirty="0">
                <a:solidFill>
                  <a:schemeClr val="dk1"/>
                </a:solidFill>
              </a:rPr>
              <a:t>    </a:t>
            </a:r>
            <a:r>
              <a:rPr lang="en-US" dirty="0">
                <a:solidFill>
                  <a:srgbClr val="E69138"/>
                </a:solidFill>
              </a:rPr>
              <a:t>address</a:t>
            </a:r>
            <a:r>
              <a:rPr lang="en-US" dirty="0">
                <a:solidFill>
                  <a:schemeClr val="dk1"/>
                </a:solidFill>
              </a:rPr>
              <a:t>: </a:t>
            </a:r>
            <a:r>
              <a:rPr lang="en-US" dirty="0">
                <a:solidFill>
                  <a:srgbClr val="3C78D8"/>
                </a:solidFill>
              </a:rPr>
              <a:t>String</a:t>
            </a:r>
          </a:p>
          <a:p>
            <a:pPr marL="114300" indent="0">
              <a:spcBef>
                <a:spcPts val="0"/>
              </a:spcBef>
              <a:buFont typeface="Arial"/>
              <a:buNone/>
            </a:pPr>
            <a:r>
              <a:rPr lang="en-US" dirty="0">
                <a:solidFill>
                  <a:schemeClr val="dk1"/>
                </a:solidFill>
              </a:rPr>
              <a:t>    </a:t>
            </a:r>
            <a:r>
              <a:rPr lang="en-US" dirty="0">
                <a:solidFill>
                  <a:srgbClr val="E69138"/>
                </a:solidFill>
              </a:rPr>
              <a:t>employees</a:t>
            </a:r>
            <a:r>
              <a:rPr lang="en-US" dirty="0">
                <a:solidFill>
                  <a:schemeClr val="dk1"/>
                </a:solidFill>
              </a:rPr>
              <a:t>: </a:t>
            </a:r>
            <a:r>
              <a:rPr lang="en-US" dirty="0">
                <a:solidFill>
                  <a:srgbClr val="000000"/>
                </a:solidFill>
              </a:rPr>
              <a:t>[</a:t>
            </a:r>
            <a:r>
              <a:rPr lang="en-US" dirty="0">
                <a:solidFill>
                  <a:srgbClr val="3C78D8"/>
                </a:solidFill>
              </a:rPr>
              <a:t>FTE</a:t>
            </a:r>
            <a:r>
              <a:rPr lang="en-US" dirty="0">
                <a:solidFill>
                  <a:srgbClr val="000000"/>
                </a:solidFill>
              </a:rPr>
              <a:t>]</a:t>
            </a:r>
          </a:p>
          <a:p>
            <a:pPr marL="114300" indent="0">
              <a:spcBef>
                <a:spcPts val="0"/>
              </a:spcBef>
              <a:buFont typeface="Arial"/>
              <a:buNone/>
            </a:pPr>
            <a:r>
              <a:rPr lang="en-US" dirty="0">
                <a:solidFill>
                  <a:schemeClr val="dk1"/>
                </a:solidFill>
              </a:rPr>
              <a:t>}</a:t>
            </a:r>
          </a:p>
          <a:p>
            <a:pPr marL="114300" indent="0">
              <a:spcBef>
                <a:spcPts val="0"/>
              </a:spcBef>
              <a:buFont typeface="Arial"/>
              <a:buNone/>
            </a:pPr>
            <a:endParaRPr lang="en-US" dirty="0">
              <a:solidFill>
                <a:schemeClr val="dk1"/>
              </a:solidFill>
            </a:endParaRPr>
          </a:p>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FTE</a:t>
            </a:r>
            <a:r>
              <a:rPr lang="en-US" dirty="0">
                <a:solidFill>
                  <a:schemeClr val="dk1"/>
                </a:solidFill>
              </a:rPr>
              <a:t> {</a:t>
            </a:r>
            <a:endParaRPr lang="en-US" dirty="0">
              <a:solidFill>
                <a:srgbClr val="000000"/>
              </a:solidFill>
            </a:endParaRPr>
          </a:p>
          <a:p>
            <a:pPr marL="114300" indent="0">
              <a:spcBef>
                <a:spcPts val="0"/>
              </a:spcBef>
              <a:buFont typeface="Arial"/>
              <a:buNone/>
            </a:pPr>
            <a:r>
              <a:rPr lang="en-US" dirty="0">
                <a:solidFill>
                  <a:schemeClr val="dk1"/>
                </a:solidFill>
              </a:rPr>
              <a:t>    </a:t>
            </a:r>
            <a:r>
              <a:rPr lang="en-US" dirty="0">
                <a:solidFill>
                  <a:srgbClr val="E69138"/>
                </a:solidFill>
              </a:rPr>
              <a:t>name</a:t>
            </a:r>
            <a:r>
              <a:rPr lang="en-US" dirty="0">
                <a:solidFill>
                  <a:schemeClr val="dk1"/>
                </a:solidFill>
              </a:rPr>
              <a:t>: </a:t>
            </a:r>
            <a:r>
              <a:rPr lang="en-US" dirty="0">
                <a:solidFill>
                  <a:srgbClr val="3C78D8"/>
                </a:solidFill>
              </a:rPr>
              <a:t>String</a:t>
            </a:r>
          </a:p>
          <a:p>
            <a:pPr marL="114300" indent="0">
              <a:spcBef>
                <a:spcPts val="0"/>
              </a:spcBef>
              <a:buFont typeface="Arial"/>
              <a:buNone/>
            </a:pPr>
            <a:r>
              <a:rPr lang="en-US" dirty="0">
                <a:solidFill>
                  <a:srgbClr val="E69138"/>
                </a:solidFill>
              </a:rPr>
              <a:t>    interns</a:t>
            </a:r>
            <a:r>
              <a:rPr lang="en-US" dirty="0">
                <a:solidFill>
                  <a:schemeClr val="dk1"/>
                </a:solidFill>
              </a:rPr>
              <a:t>: </a:t>
            </a:r>
            <a:r>
              <a:rPr lang="en-US" dirty="0">
                <a:solidFill>
                  <a:srgbClr val="000000"/>
                </a:solidFill>
              </a:rPr>
              <a:t>[</a:t>
            </a:r>
            <a:r>
              <a:rPr lang="en-US" dirty="0">
                <a:solidFill>
                  <a:srgbClr val="3C78D8"/>
                </a:solidFill>
              </a:rPr>
              <a:t>Intern</a:t>
            </a:r>
            <a:r>
              <a:rPr lang="en-US" dirty="0">
                <a:solidFill>
                  <a:srgbClr val="000000"/>
                </a:solidFill>
              </a:rPr>
              <a:t>]</a:t>
            </a:r>
            <a:endParaRPr lang="en-US" dirty="0">
              <a:solidFill>
                <a:schemeClr val="dk1"/>
              </a:solidFill>
            </a:endParaRPr>
          </a:p>
          <a:p>
            <a:pPr marL="114300" indent="0">
              <a:spcBef>
                <a:spcPts val="0"/>
              </a:spcBef>
              <a:buFont typeface="Arial"/>
              <a:buNone/>
            </a:pPr>
            <a:r>
              <a:rPr lang="en-US" dirty="0">
                <a:solidFill>
                  <a:srgbClr val="E69138"/>
                </a:solidFill>
              </a:rPr>
              <a:t>    coworkers</a:t>
            </a:r>
            <a:r>
              <a:rPr lang="en-US" dirty="0">
                <a:solidFill>
                  <a:schemeClr val="dk1"/>
                </a:solidFill>
              </a:rPr>
              <a:t>: </a:t>
            </a:r>
            <a:r>
              <a:rPr lang="en-US" dirty="0">
                <a:solidFill>
                  <a:srgbClr val="000000"/>
                </a:solidFill>
              </a:rPr>
              <a:t>[</a:t>
            </a:r>
            <a:r>
              <a:rPr lang="en-US" dirty="0">
                <a:solidFill>
                  <a:srgbClr val="3C78D8"/>
                </a:solidFill>
              </a:rPr>
              <a:t>FTE</a:t>
            </a:r>
            <a:r>
              <a:rPr lang="en-US" dirty="0">
                <a:solidFill>
                  <a:srgbClr val="000000"/>
                </a:solidFill>
              </a:rPr>
              <a:t>]</a:t>
            </a:r>
          </a:p>
          <a:p>
            <a:pPr marL="114300" indent="0">
              <a:spcBef>
                <a:spcPts val="0"/>
              </a:spcBef>
              <a:buFont typeface="Arial"/>
              <a:buNone/>
            </a:pPr>
            <a:r>
              <a:rPr lang="en-US" dirty="0">
                <a:solidFill>
                  <a:schemeClr val="dk1"/>
                </a:solidFill>
              </a:rPr>
              <a:t>}</a:t>
            </a:r>
          </a:p>
          <a:p>
            <a:pPr marL="114300" indent="0">
              <a:spcBef>
                <a:spcPts val="0"/>
              </a:spcBef>
              <a:buFont typeface="Arial"/>
              <a:buNone/>
            </a:pPr>
            <a:endParaRPr lang="en-US" dirty="0">
              <a:solidFill>
                <a:schemeClr val="dk1"/>
              </a:solidFill>
            </a:endParaRPr>
          </a:p>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Intern</a:t>
            </a:r>
            <a:r>
              <a:rPr lang="en-US" dirty="0">
                <a:solidFill>
                  <a:schemeClr val="dk1"/>
                </a:solidFill>
              </a:rPr>
              <a:t> {</a:t>
            </a:r>
            <a:endParaRPr lang="en-US" dirty="0">
              <a:solidFill>
                <a:srgbClr val="000000"/>
              </a:solidFill>
            </a:endParaRPr>
          </a:p>
          <a:p>
            <a:pPr marL="114300" indent="0">
              <a:spcBef>
                <a:spcPts val="0"/>
              </a:spcBef>
              <a:buFont typeface="Arial"/>
              <a:buNone/>
            </a:pPr>
            <a:r>
              <a:rPr lang="en-US" dirty="0">
                <a:solidFill>
                  <a:schemeClr val="dk1"/>
                </a:solidFill>
              </a:rPr>
              <a:t>   </a:t>
            </a:r>
            <a:r>
              <a:rPr lang="en-US" dirty="0">
                <a:solidFill>
                  <a:srgbClr val="E69138"/>
                </a:solidFill>
              </a:rPr>
              <a:t>name</a:t>
            </a:r>
            <a:r>
              <a:rPr lang="en-US" dirty="0">
                <a:solidFill>
                  <a:schemeClr val="dk1"/>
                </a:solidFill>
              </a:rPr>
              <a:t>: </a:t>
            </a:r>
            <a:r>
              <a:rPr lang="en-US" dirty="0">
                <a:solidFill>
                  <a:srgbClr val="3C78D8"/>
                </a:solidFill>
              </a:rPr>
              <a:t>String</a:t>
            </a:r>
          </a:p>
          <a:p>
            <a:pPr marL="114300" indent="0">
              <a:spcBef>
                <a:spcPts val="0"/>
              </a:spcBef>
              <a:buFont typeface="Arial"/>
              <a:buNone/>
            </a:pPr>
            <a:r>
              <a:rPr lang="en-US" dirty="0">
                <a:solidFill>
                  <a:schemeClr val="dk1"/>
                </a:solidFill>
              </a:rPr>
              <a:t>}</a:t>
            </a:r>
          </a:p>
        </p:txBody>
      </p:sp>
      <p:sp>
        <p:nvSpPr>
          <p:cNvPr id="40" name="Google Shape;236;p7">
            <a:extLst>
              <a:ext uri="{FF2B5EF4-FFF2-40B4-BE49-F238E27FC236}">
                <a16:creationId xmlns:a16="http://schemas.microsoft.com/office/drawing/2014/main" id="{19B662C2-ED62-2C4E-8206-FC4B97002774}"/>
              </a:ext>
            </a:extLst>
          </p:cNvPr>
          <p:cNvSpPr>
            <a:spLocks noChangeAspect="1"/>
          </p:cNvSpPr>
          <p:nvPr/>
        </p:nvSpPr>
        <p:spPr>
          <a:xfrm>
            <a:off x="7405208" y="4029909"/>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Intern</a:t>
            </a:r>
            <a:endParaRPr sz="1100" b="0" i="0" u="none" strike="noStrike" cap="none" dirty="0">
              <a:solidFill>
                <a:srgbClr val="000000"/>
              </a:solidFill>
              <a:latin typeface="Arial"/>
              <a:ea typeface="Arial"/>
              <a:cs typeface="Arial"/>
              <a:sym typeface="Arial"/>
            </a:endParaRPr>
          </a:p>
        </p:txBody>
      </p:sp>
      <p:cxnSp>
        <p:nvCxnSpPr>
          <p:cNvPr id="41" name="Google Shape;238;p7">
            <a:extLst>
              <a:ext uri="{FF2B5EF4-FFF2-40B4-BE49-F238E27FC236}">
                <a16:creationId xmlns:a16="http://schemas.microsoft.com/office/drawing/2014/main" id="{22A6B132-D3C1-5E4A-8336-C15B01586138}"/>
              </a:ext>
            </a:extLst>
          </p:cNvPr>
          <p:cNvCxnSpPr>
            <a:cxnSpLocks noChangeAspect="1"/>
            <a:stCxn id="23" idx="6"/>
            <a:endCxn id="40" idx="0"/>
          </p:cNvCxnSpPr>
          <p:nvPr/>
        </p:nvCxnSpPr>
        <p:spPr>
          <a:xfrm>
            <a:off x="7402975" y="3442713"/>
            <a:ext cx="587449" cy="587196"/>
          </a:xfrm>
          <a:prstGeom prst="bentConnector2">
            <a:avLst/>
          </a:prstGeom>
          <a:noFill/>
          <a:ln w="38100" cap="flat" cmpd="sng">
            <a:solidFill>
              <a:schemeClr val="dk2"/>
            </a:solidFill>
            <a:prstDash val="solid"/>
            <a:round/>
            <a:headEnd type="none" w="sm" len="sm"/>
            <a:tailEnd type="triangle" w="med" len="med"/>
          </a:ln>
        </p:spPr>
      </p:cxnSp>
      <p:sp>
        <p:nvSpPr>
          <p:cNvPr id="42" name="Google Shape;241;p7">
            <a:extLst>
              <a:ext uri="{FF2B5EF4-FFF2-40B4-BE49-F238E27FC236}">
                <a16:creationId xmlns:a16="http://schemas.microsoft.com/office/drawing/2014/main" id="{C86726C5-222F-7F44-AF8C-64D7A11EFC22}"/>
              </a:ext>
            </a:extLst>
          </p:cNvPr>
          <p:cNvSpPr>
            <a:spLocks noChangeAspect="1"/>
          </p:cNvSpPr>
          <p:nvPr/>
        </p:nvSpPr>
        <p:spPr>
          <a:xfrm>
            <a:off x="7621046" y="3542697"/>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interns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5101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7"/>
          <p:cNvSpPr txBox="1">
            <a:spLocks noGrp="1" noChangeAspect="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dirty="0"/>
              <a:t>Exponential-size: O(</a:t>
            </a:r>
            <a:r>
              <a:rPr lang="en-US" i="1" dirty="0" err="1"/>
              <a:t>D</a:t>
            </a:r>
            <a:r>
              <a:rPr lang="en-US" i="1" baseline="30000" dirty="0" err="1"/>
              <a:t>n</a:t>
            </a:r>
            <a:r>
              <a:rPr lang="en-US" dirty="0"/>
              <a:t>)</a:t>
            </a:r>
            <a:endParaRPr dirty="0"/>
          </a:p>
        </p:txBody>
      </p:sp>
      <p:sp>
        <p:nvSpPr>
          <p:cNvPr id="230" name="Google Shape;230;p7"/>
          <p:cNvSpPr>
            <a:spLocks noChangeAspect="1"/>
          </p:cNvSpPr>
          <p:nvPr/>
        </p:nvSpPr>
        <p:spPr>
          <a:xfrm>
            <a:off x="5059877" y="168508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endParaRPr sz="1100" b="0" i="0" u="none" strike="noStrike" cap="none">
              <a:solidFill>
                <a:srgbClr val="000000"/>
              </a:solidFill>
              <a:latin typeface="Arial"/>
              <a:ea typeface="Arial"/>
              <a:cs typeface="Arial"/>
              <a:sym typeface="Arial"/>
            </a:endParaRPr>
          </a:p>
        </p:txBody>
      </p:sp>
      <p:sp>
        <p:nvSpPr>
          <p:cNvPr id="243" name="Google Shape;243;p7"/>
          <p:cNvSpPr>
            <a:spLocks noChangeAspect="1"/>
          </p:cNvSpPr>
          <p:nvPr/>
        </p:nvSpPr>
        <p:spPr>
          <a:xfrm>
            <a:off x="3842575" y="512675"/>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Query</a:t>
            </a:r>
            <a:endParaRPr sz="1100" b="0" i="0" u="none" strike="noStrike" cap="none" dirty="0">
              <a:solidFill>
                <a:srgbClr val="000000"/>
              </a:solidFill>
              <a:latin typeface="Arial"/>
              <a:ea typeface="Arial"/>
              <a:cs typeface="Arial"/>
              <a:sym typeface="Arial"/>
            </a:endParaRPr>
          </a:p>
        </p:txBody>
      </p:sp>
      <p:cxnSp>
        <p:nvCxnSpPr>
          <p:cNvPr id="244" name="Google Shape;244;p7"/>
          <p:cNvCxnSpPr>
            <a:cxnSpLocks noChangeAspect="1"/>
            <a:stCxn id="243" idx="6"/>
            <a:endCxn id="230" idx="0"/>
          </p:cNvCxnSpPr>
          <p:nvPr/>
        </p:nvCxnSpPr>
        <p:spPr>
          <a:xfrm>
            <a:off x="5013007" y="1097891"/>
            <a:ext cx="632086" cy="587196"/>
          </a:xfrm>
          <a:prstGeom prst="bentConnector2">
            <a:avLst/>
          </a:prstGeom>
          <a:noFill/>
          <a:ln w="9525" cap="flat" cmpd="sng">
            <a:solidFill>
              <a:schemeClr val="dk2"/>
            </a:solidFill>
            <a:prstDash val="solid"/>
            <a:round/>
            <a:headEnd type="none" w="sm" len="sm"/>
            <a:tailEnd type="triangle" w="med" len="med"/>
          </a:ln>
        </p:spPr>
      </p:cxnSp>
      <p:sp>
        <p:nvSpPr>
          <p:cNvPr id="245" name="Google Shape;245;p7"/>
          <p:cNvSpPr>
            <a:spLocks noChangeAspect="1"/>
          </p:cNvSpPr>
          <p:nvPr/>
        </p:nvSpPr>
        <p:spPr>
          <a:xfrm>
            <a:off x="5164575" y="1203563"/>
            <a:ext cx="9630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company(</a:t>
            </a:r>
            <a:r>
              <a:rPr lang="en-US" sz="1100" dirty="0"/>
              <a:t>id)</a:t>
            </a:r>
            <a:endParaRPr sz="1100" b="0" i="0" u="none" strike="noStrike" cap="none" dirty="0">
              <a:solidFill>
                <a:srgbClr val="000000"/>
              </a:solidFill>
              <a:latin typeface="Arial"/>
              <a:ea typeface="Arial"/>
              <a:cs typeface="Arial"/>
              <a:sym typeface="Arial"/>
            </a:endParaRPr>
          </a:p>
        </p:txBody>
      </p:sp>
      <p:grpSp>
        <p:nvGrpSpPr>
          <p:cNvPr id="28" name="Group 27">
            <a:extLst>
              <a:ext uri="{FF2B5EF4-FFF2-40B4-BE49-F238E27FC236}">
                <a16:creationId xmlns:a16="http://schemas.microsoft.com/office/drawing/2014/main" id="{6441A8EC-A4AC-2E48-A599-1679E0707A46}"/>
              </a:ext>
            </a:extLst>
          </p:cNvPr>
          <p:cNvGrpSpPr/>
          <p:nvPr/>
        </p:nvGrpSpPr>
        <p:grpSpPr>
          <a:xfrm>
            <a:off x="7128164" y="548306"/>
            <a:ext cx="1464333" cy="1377081"/>
            <a:chOff x="6892433" y="102559"/>
            <a:chExt cx="1464333" cy="1377081"/>
          </a:xfrm>
        </p:grpSpPr>
        <p:sp>
          <p:nvSpPr>
            <p:cNvPr id="29" name="Google Shape;307;p20">
              <a:extLst>
                <a:ext uri="{FF2B5EF4-FFF2-40B4-BE49-F238E27FC236}">
                  <a16:creationId xmlns:a16="http://schemas.microsoft.com/office/drawing/2014/main" id="{C15BBCC0-390F-634F-8E4E-07197626F4D0}"/>
                </a:ext>
              </a:extLst>
            </p:cNvPr>
            <p:cNvSpPr/>
            <p:nvPr/>
          </p:nvSpPr>
          <p:spPr>
            <a:xfrm>
              <a:off x="7022094" y="1103243"/>
              <a:ext cx="244655" cy="24308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TextBox 29">
              <a:extLst>
                <a:ext uri="{FF2B5EF4-FFF2-40B4-BE49-F238E27FC236}">
                  <a16:creationId xmlns:a16="http://schemas.microsoft.com/office/drawing/2014/main" id="{17E57D77-A12D-ED4A-B76C-E0A681E35FDE}"/>
                </a:ext>
              </a:extLst>
            </p:cNvPr>
            <p:cNvSpPr txBox="1"/>
            <p:nvPr/>
          </p:nvSpPr>
          <p:spPr>
            <a:xfrm>
              <a:off x="7442174" y="1086223"/>
              <a:ext cx="872355" cy="307777"/>
            </a:xfrm>
            <a:prstGeom prst="rect">
              <a:avLst/>
            </a:prstGeom>
            <a:noFill/>
          </p:spPr>
          <p:txBody>
            <a:bodyPr wrap="none" rtlCol="0">
              <a:spAutoFit/>
            </a:bodyPr>
            <a:lstStyle/>
            <a:p>
              <a:r>
                <a:rPr lang="en-US" dirty="0"/>
                <a:t>Primitive</a:t>
              </a:r>
            </a:p>
          </p:txBody>
        </p:sp>
        <p:sp>
          <p:nvSpPr>
            <p:cNvPr id="31" name="Google Shape;310;p20">
              <a:extLst>
                <a:ext uri="{FF2B5EF4-FFF2-40B4-BE49-F238E27FC236}">
                  <a16:creationId xmlns:a16="http://schemas.microsoft.com/office/drawing/2014/main" id="{FC528371-F903-6F49-918A-DD56FDAB1DB1}"/>
                </a:ext>
              </a:extLst>
            </p:cNvPr>
            <p:cNvSpPr/>
            <p:nvPr/>
          </p:nvSpPr>
          <p:spPr>
            <a:xfrm>
              <a:off x="7022094" y="768369"/>
              <a:ext cx="244655" cy="243086"/>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TextBox 31">
              <a:extLst>
                <a:ext uri="{FF2B5EF4-FFF2-40B4-BE49-F238E27FC236}">
                  <a16:creationId xmlns:a16="http://schemas.microsoft.com/office/drawing/2014/main" id="{07380988-70C5-1F42-9042-50D5A84CC5C9}"/>
                </a:ext>
              </a:extLst>
            </p:cNvPr>
            <p:cNvSpPr txBox="1"/>
            <p:nvPr/>
          </p:nvSpPr>
          <p:spPr>
            <a:xfrm>
              <a:off x="7466263" y="711784"/>
              <a:ext cx="702436" cy="307777"/>
            </a:xfrm>
            <a:prstGeom prst="rect">
              <a:avLst/>
            </a:prstGeom>
            <a:noFill/>
          </p:spPr>
          <p:txBody>
            <a:bodyPr wrap="none" rtlCol="0">
              <a:spAutoFit/>
            </a:bodyPr>
            <a:lstStyle/>
            <a:p>
              <a:r>
                <a:rPr lang="en-US" dirty="0"/>
                <a:t>Object</a:t>
              </a:r>
            </a:p>
          </p:txBody>
        </p:sp>
        <p:cxnSp>
          <p:nvCxnSpPr>
            <p:cNvPr id="33" name="Straight Arrow Connector 32">
              <a:extLst>
                <a:ext uri="{FF2B5EF4-FFF2-40B4-BE49-F238E27FC236}">
                  <a16:creationId xmlns:a16="http://schemas.microsoft.com/office/drawing/2014/main" id="{C47E59F5-2399-B14F-9043-4BAB1C184BF6}"/>
                </a:ext>
              </a:extLst>
            </p:cNvPr>
            <p:cNvCxnSpPr/>
            <p:nvPr/>
          </p:nvCxnSpPr>
          <p:spPr>
            <a:xfrm>
              <a:off x="7019448" y="274546"/>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FD6552-E361-AE4D-B4F4-4B60DAE7DBC8}"/>
                </a:ext>
              </a:extLst>
            </p:cNvPr>
            <p:cNvCxnSpPr>
              <a:cxnSpLocks/>
            </p:cNvCxnSpPr>
            <p:nvPr/>
          </p:nvCxnSpPr>
          <p:spPr>
            <a:xfrm>
              <a:off x="6985998" y="546722"/>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400BD6A-A438-E84A-AA11-419F27208928}"/>
                </a:ext>
              </a:extLst>
            </p:cNvPr>
            <p:cNvSpPr txBox="1"/>
            <p:nvPr/>
          </p:nvSpPr>
          <p:spPr>
            <a:xfrm>
              <a:off x="7455557" y="120592"/>
              <a:ext cx="901209" cy="307777"/>
            </a:xfrm>
            <a:prstGeom prst="rect">
              <a:avLst/>
            </a:prstGeom>
            <a:noFill/>
          </p:spPr>
          <p:txBody>
            <a:bodyPr wrap="none" rtlCol="0">
              <a:spAutoFit/>
            </a:bodyPr>
            <a:lstStyle/>
            <a:p>
              <a:r>
                <a:rPr lang="en-US" dirty="0"/>
                <a:t>One of…</a:t>
              </a:r>
            </a:p>
          </p:txBody>
        </p:sp>
        <p:sp>
          <p:nvSpPr>
            <p:cNvPr id="36" name="TextBox 35">
              <a:extLst>
                <a:ext uri="{FF2B5EF4-FFF2-40B4-BE49-F238E27FC236}">
                  <a16:creationId xmlns:a16="http://schemas.microsoft.com/office/drawing/2014/main" id="{DDAD0C3B-D947-AB41-B192-E396670258C7}"/>
                </a:ext>
              </a:extLst>
            </p:cNvPr>
            <p:cNvSpPr txBox="1"/>
            <p:nvPr/>
          </p:nvSpPr>
          <p:spPr>
            <a:xfrm>
              <a:off x="7464283" y="411450"/>
              <a:ext cx="841897" cy="307777"/>
            </a:xfrm>
            <a:prstGeom prst="rect">
              <a:avLst/>
            </a:prstGeom>
            <a:noFill/>
          </p:spPr>
          <p:txBody>
            <a:bodyPr wrap="none" rtlCol="0">
              <a:spAutoFit/>
            </a:bodyPr>
            <a:lstStyle/>
            <a:p>
              <a:r>
                <a:rPr lang="en-US" dirty="0"/>
                <a:t>List of…</a:t>
              </a:r>
            </a:p>
          </p:txBody>
        </p:sp>
        <p:sp>
          <p:nvSpPr>
            <p:cNvPr id="37" name="Rectangle 36">
              <a:extLst>
                <a:ext uri="{FF2B5EF4-FFF2-40B4-BE49-F238E27FC236}">
                  <a16:creationId xmlns:a16="http://schemas.microsoft.com/office/drawing/2014/main" id="{E6B59919-8E98-CD42-AB3C-AB83EEC8B3E4}"/>
                </a:ext>
              </a:extLst>
            </p:cNvPr>
            <p:cNvSpPr/>
            <p:nvPr/>
          </p:nvSpPr>
          <p:spPr>
            <a:xfrm>
              <a:off x="6892433" y="102559"/>
              <a:ext cx="1463869" cy="1377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A3DD7BF9-F535-1940-94AE-2DAAC7AA8500}"/>
              </a:ext>
            </a:extLst>
          </p:cNvPr>
          <p:cNvSpPr/>
          <p:nvPr/>
        </p:nvSpPr>
        <p:spPr>
          <a:xfrm>
            <a:off x="3201464" y="2940451"/>
            <a:ext cx="2110275" cy="2462213"/>
          </a:xfrm>
          <a:prstGeom prst="rect">
            <a:avLst/>
          </a:prstGeom>
          <a:ln>
            <a:solidFill>
              <a:schemeClr val="tx1">
                <a:lumMod val="50000"/>
              </a:schemeClr>
            </a:solidFill>
          </a:ln>
        </p:spPr>
        <p:txBody>
          <a:bodyPr wrap="square">
            <a:spAutoFit/>
          </a:bodyPr>
          <a:lstStyle/>
          <a:p>
            <a:pPr marL="114300" lvl="0">
              <a:buSzPts val="1800"/>
            </a:pPr>
            <a:r>
              <a:rPr lang="en-US" dirty="0">
                <a:solidFill>
                  <a:srgbClr val="E69138"/>
                </a:solidFill>
              </a:rPr>
              <a:t>query</a:t>
            </a:r>
            <a:r>
              <a:rPr lang="en-US" dirty="0">
                <a:solidFill>
                  <a:schemeClr val="dk1"/>
                </a:solidFill>
              </a:rPr>
              <a:t> {</a:t>
            </a:r>
          </a:p>
          <a:p>
            <a:pPr marL="114300" lvl="0">
              <a:buSzPts val="1800"/>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“IBM”) {</a:t>
            </a:r>
          </a:p>
          <a:p>
            <a:pPr marL="114300" lvl="0">
              <a:buSzPts val="1800"/>
            </a:pPr>
            <a:r>
              <a:rPr lang="en-US" dirty="0">
                <a:solidFill>
                  <a:srgbClr val="E69138"/>
                </a:solidFill>
              </a:rPr>
              <a:t>     employees </a:t>
            </a:r>
            <a:r>
              <a:rPr lang="en-US" dirty="0">
                <a:solidFill>
                  <a:schemeClr val="dk1"/>
                </a:solidFill>
              </a:rPr>
              <a:t>{</a:t>
            </a:r>
          </a:p>
          <a:p>
            <a:pPr marL="114300">
              <a:buSzPts val="1800"/>
            </a:pPr>
            <a:r>
              <a:rPr lang="en-US" dirty="0">
                <a:solidFill>
                  <a:srgbClr val="E69138"/>
                </a:solidFill>
              </a:rPr>
              <a:t>       coworkers </a:t>
            </a:r>
            <a:r>
              <a:rPr lang="en-US" dirty="0">
                <a:solidFill>
                  <a:schemeClr val="dk1"/>
                </a:solidFill>
              </a:rPr>
              <a:t>{</a:t>
            </a:r>
          </a:p>
          <a:p>
            <a:pPr marL="114300">
              <a:buSzPts val="1800"/>
            </a:pPr>
            <a:r>
              <a:rPr lang="en-US" dirty="0">
                <a:solidFill>
                  <a:schemeClr val="dk1"/>
                </a:solidFill>
              </a:rPr>
              <a:t>         </a:t>
            </a:r>
            <a:r>
              <a:rPr lang="en-US" dirty="0">
                <a:solidFill>
                  <a:srgbClr val="E69138"/>
                </a:solidFill>
              </a:rPr>
              <a:t>coworkers </a:t>
            </a:r>
            <a:r>
              <a:rPr lang="en-US" dirty="0">
                <a:solidFill>
                  <a:schemeClr val="dk1"/>
                </a:solidFill>
              </a:rPr>
              <a:t>{</a:t>
            </a:r>
          </a:p>
          <a:p>
            <a:pPr marL="114300">
              <a:buSzPts val="1800"/>
            </a:pPr>
            <a:r>
              <a:rPr lang="en-US" dirty="0">
                <a:solidFill>
                  <a:schemeClr val="dk1"/>
                </a:solidFill>
              </a:rPr>
              <a:t>            </a:t>
            </a:r>
            <a:r>
              <a:rPr lang="en-US" dirty="0">
                <a:solidFill>
                  <a:srgbClr val="E69138"/>
                </a:solidFill>
              </a:rPr>
              <a:t>name</a:t>
            </a:r>
            <a:endParaRPr lang="en-US" dirty="0">
              <a:solidFill>
                <a:schemeClr val="dk1"/>
              </a:solidFill>
            </a:endParaRPr>
          </a:p>
          <a:p>
            <a:pPr marL="114300">
              <a:buSzPts val="1800"/>
            </a:pPr>
            <a:r>
              <a:rPr lang="en-US" dirty="0">
                <a:solidFill>
                  <a:schemeClr val="dk1"/>
                </a:solidFill>
              </a:rPr>
              <a:t>         }</a:t>
            </a:r>
          </a:p>
          <a:p>
            <a:pPr marL="114300">
              <a:buSzPts val="1800"/>
            </a:pPr>
            <a:r>
              <a:rPr lang="en-US" dirty="0">
                <a:solidFill>
                  <a:schemeClr val="dk1"/>
                </a:solidFill>
              </a:rPr>
              <a:t>       }</a:t>
            </a:r>
            <a:endParaRPr lang="en-US" dirty="0">
              <a:solidFill>
                <a:srgbClr val="E69138"/>
              </a:solidFill>
            </a:endParaRPr>
          </a:p>
          <a:p>
            <a:pPr marL="114300">
              <a:buSzPts val="1800"/>
            </a:pPr>
            <a:r>
              <a:rPr lang="en-US" dirty="0">
                <a:solidFill>
                  <a:schemeClr val="dk1"/>
                </a:solidFill>
              </a:rPr>
              <a:t>    }</a:t>
            </a:r>
            <a:endParaRPr lang="en-US" dirty="0">
              <a:solidFill>
                <a:srgbClr val="E69138"/>
              </a:solidFill>
            </a:endParaRPr>
          </a:p>
          <a:p>
            <a:pPr marL="114300" lvl="0">
              <a:buSzPts val="1800"/>
            </a:pPr>
            <a:r>
              <a:rPr lang="en-US" dirty="0">
                <a:solidFill>
                  <a:schemeClr val="dk1"/>
                </a:solidFill>
              </a:rPr>
              <a:t>  }</a:t>
            </a:r>
          </a:p>
          <a:p>
            <a:pPr marL="114300" lvl="0">
              <a:buSzPts val="1800"/>
            </a:pPr>
            <a:r>
              <a:rPr lang="en-US" dirty="0">
                <a:solidFill>
                  <a:schemeClr val="dk1"/>
                </a:solidFill>
              </a:rPr>
              <a:t>}</a:t>
            </a:r>
          </a:p>
        </p:txBody>
      </p:sp>
      <p:sp>
        <p:nvSpPr>
          <p:cNvPr id="23" name="Google Shape;232;p7">
            <a:extLst>
              <a:ext uri="{FF2B5EF4-FFF2-40B4-BE49-F238E27FC236}">
                <a16:creationId xmlns:a16="http://schemas.microsoft.com/office/drawing/2014/main" id="{763BB96F-0A8D-A34E-B40C-73E0CE7BFB35}"/>
              </a:ext>
            </a:extLst>
          </p:cNvPr>
          <p:cNvSpPr>
            <a:spLocks noChangeAspect="1"/>
          </p:cNvSpPr>
          <p:nvPr/>
        </p:nvSpPr>
        <p:spPr>
          <a:xfrm>
            <a:off x="6232543" y="2857497"/>
            <a:ext cx="1170432" cy="1170432"/>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FTE</a:t>
            </a:r>
            <a:endParaRPr sz="1100" b="0" i="0" u="none" strike="noStrike" cap="none" dirty="0">
              <a:solidFill>
                <a:srgbClr val="000000"/>
              </a:solidFill>
              <a:latin typeface="Arial"/>
              <a:ea typeface="Arial"/>
              <a:cs typeface="Arial"/>
              <a:sym typeface="Arial"/>
            </a:endParaRPr>
          </a:p>
        </p:txBody>
      </p:sp>
      <p:cxnSp>
        <p:nvCxnSpPr>
          <p:cNvPr id="24" name="Google Shape;233;p7">
            <a:extLst>
              <a:ext uri="{FF2B5EF4-FFF2-40B4-BE49-F238E27FC236}">
                <a16:creationId xmlns:a16="http://schemas.microsoft.com/office/drawing/2014/main" id="{252291ED-503D-A144-A070-A49B2006E0D4}"/>
              </a:ext>
            </a:extLst>
          </p:cNvPr>
          <p:cNvCxnSpPr>
            <a:cxnSpLocks noChangeAspect="1"/>
            <a:endCxn id="23" idx="0"/>
          </p:cNvCxnSpPr>
          <p:nvPr/>
        </p:nvCxnSpPr>
        <p:spPr>
          <a:xfrm>
            <a:off x="6230309" y="2270303"/>
            <a:ext cx="587450" cy="587194"/>
          </a:xfrm>
          <a:prstGeom prst="bentConnector2">
            <a:avLst/>
          </a:prstGeom>
          <a:noFill/>
          <a:ln w="38100" cap="flat" cmpd="sng">
            <a:solidFill>
              <a:schemeClr val="dk2"/>
            </a:solidFill>
            <a:prstDash val="solid"/>
            <a:round/>
            <a:headEnd type="none" w="sm" len="sm"/>
            <a:tailEnd type="triangle" w="med" len="med"/>
          </a:ln>
        </p:spPr>
      </p:cxnSp>
      <p:sp>
        <p:nvSpPr>
          <p:cNvPr id="25" name="Google Shape;240;p7">
            <a:extLst>
              <a:ext uri="{FF2B5EF4-FFF2-40B4-BE49-F238E27FC236}">
                <a16:creationId xmlns:a16="http://schemas.microsoft.com/office/drawing/2014/main" id="{FEFF12F7-3A9E-6E49-9698-48E7C2D64E8D}"/>
              </a:ext>
            </a:extLst>
          </p:cNvPr>
          <p:cNvSpPr>
            <a:spLocks noChangeAspect="1"/>
          </p:cNvSpPr>
          <p:nvPr/>
        </p:nvSpPr>
        <p:spPr>
          <a:xfrm>
            <a:off x="6366800" y="2370241"/>
            <a:ext cx="9039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employees</a:t>
            </a:r>
            <a:endParaRPr sz="1100" b="0" i="0" u="none" strike="noStrike" cap="none">
              <a:solidFill>
                <a:srgbClr val="000000"/>
              </a:solidFill>
              <a:latin typeface="Arial"/>
              <a:ea typeface="Arial"/>
              <a:cs typeface="Arial"/>
              <a:sym typeface="Arial"/>
            </a:endParaRPr>
          </a:p>
        </p:txBody>
      </p:sp>
      <p:sp>
        <p:nvSpPr>
          <p:cNvPr id="26" name="Google Shape;228;p7">
            <a:extLst>
              <a:ext uri="{FF2B5EF4-FFF2-40B4-BE49-F238E27FC236}">
                <a16:creationId xmlns:a16="http://schemas.microsoft.com/office/drawing/2014/main" id="{02768C81-CFF5-8648-AE1A-B1905060BBDF}"/>
              </a:ext>
            </a:extLst>
          </p:cNvPr>
          <p:cNvSpPr txBox="1">
            <a:spLocks noChangeAspect="1"/>
          </p:cNvSpPr>
          <p:nvPr/>
        </p:nvSpPr>
        <p:spPr>
          <a:xfrm>
            <a:off x="449174" y="739994"/>
            <a:ext cx="2648725" cy="4206813"/>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1200"/>
              </a:spcBef>
              <a:spcAft>
                <a:spcPts val="0"/>
              </a:spcAft>
              <a:buClr>
                <a:srgbClr val="FF5003"/>
              </a:buClr>
              <a:buSzPts val="1400"/>
              <a:buFont typeface="Arial"/>
              <a:buChar char="•"/>
              <a:defRPr sz="1400" b="0" i="0" u="none" strike="noStrike" cap="none">
                <a:solidFill>
                  <a:srgbClr val="1D3649"/>
                </a:solidFill>
                <a:latin typeface="Arial"/>
                <a:ea typeface="Arial"/>
                <a:cs typeface="Arial"/>
                <a:sym typeface="Arial"/>
              </a:defRPr>
            </a:lvl1pPr>
            <a:lvl2pPr marL="914400" marR="0" lvl="1"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2pPr>
            <a:lvl3pPr marL="1371600" marR="0" lvl="2"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3pPr>
            <a:lvl4pPr marL="1828800" marR="0" lvl="3"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4pPr>
            <a:lvl5pPr marL="2286000" marR="0" lvl="4" indent="-304800" algn="l" rtl="0">
              <a:lnSpc>
                <a:spcPct val="100000"/>
              </a:lnSpc>
              <a:spcBef>
                <a:spcPts val="300"/>
              </a:spcBef>
              <a:spcAft>
                <a:spcPts val="0"/>
              </a:spcAft>
              <a:buClr>
                <a:srgbClr val="FF5004"/>
              </a:buClr>
              <a:buSzPts val="1200"/>
              <a:buFont typeface="Arial"/>
              <a:buChar char="•"/>
              <a:defRPr sz="1200" b="0" i="0" u="none" strike="noStrike" cap="none">
                <a:solidFill>
                  <a:srgbClr val="1D3649"/>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Query</a:t>
            </a:r>
            <a:r>
              <a:rPr lang="en-US" dirty="0">
                <a:solidFill>
                  <a:schemeClr val="dk1"/>
                </a:solidFill>
              </a:rPr>
              <a:t> {</a:t>
            </a:r>
          </a:p>
          <a:p>
            <a:pPr marL="114300" indent="0">
              <a:spcBef>
                <a:spcPts val="0"/>
              </a:spcBef>
              <a:buFont typeface="Arial"/>
              <a:buNone/>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a:t>
            </a:r>
            <a:r>
              <a:rPr lang="en-US" dirty="0">
                <a:solidFill>
                  <a:srgbClr val="3C78D8"/>
                </a:solidFill>
              </a:rPr>
              <a:t>ID</a:t>
            </a:r>
            <a:r>
              <a:rPr lang="en-US" dirty="0">
                <a:solidFill>
                  <a:schemeClr val="dk1"/>
                </a:solidFill>
              </a:rPr>
              <a:t>!): </a:t>
            </a:r>
            <a:r>
              <a:rPr lang="en-US" dirty="0">
                <a:solidFill>
                  <a:srgbClr val="3C78D8"/>
                </a:solidFill>
              </a:rPr>
              <a:t>Company</a:t>
            </a:r>
          </a:p>
          <a:p>
            <a:pPr marL="114300" indent="0">
              <a:spcBef>
                <a:spcPts val="0"/>
              </a:spcBef>
              <a:buFont typeface="Arial"/>
              <a:buNone/>
            </a:pPr>
            <a:r>
              <a:rPr lang="en-US" dirty="0">
                <a:solidFill>
                  <a:schemeClr val="dk1"/>
                </a:solidFill>
              </a:rPr>
              <a:t>}</a:t>
            </a:r>
          </a:p>
          <a:p>
            <a:pPr marL="114300" indent="0">
              <a:spcBef>
                <a:spcPts val="0"/>
              </a:spcBef>
              <a:buFont typeface="Arial"/>
              <a:buNone/>
            </a:pPr>
            <a:endParaRPr lang="en-US" dirty="0">
              <a:solidFill>
                <a:schemeClr val="dk1"/>
              </a:solidFill>
            </a:endParaRPr>
          </a:p>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Company</a:t>
            </a:r>
            <a:r>
              <a:rPr lang="en-US" dirty="0">
                <a:solidFill>
                  <a:schemeClr val="dk1"/>
                </a:solidFill>
              </a:rPr>
              <a:t> {</a:t>
            </a:r>
            <a:endParaRPr lang="en-US" dirty="0">
              <a:solidFill>
                <a:srgbClr val="3C78D8"/>
              </a:solidFill>
            </a:endParaRPr>
          </a:p>
          <a:p>
            <a:pPr marL="114300" indent="0">
              <a:spcBef>
                <a:spcPts val="0"/>
              </a:spcBef>
              <a:buFont typeface="Arial"/>
              <a:buNone/>
            </a:pPr>
            <a:r>
              <a:rPr lang="en-US" dirty="0">
                <a:solidFill>
                  <a:schemeClr val="dk1"/>
                </a:solidFill>
              </a:rPr>
              <a:t>    </a:t>
            </a:r>
            <a:r>
              <a:rPr lang="en-US" dirty="0">
                <a:solidFill>
                  <a:srgbClr val="E69138"/>
                </a:solidFill>
              </a:rPr>
              <a:t>address</a:t>
            </a:r>
            <a:r>
              <a:rPr lang="en-US" dirty="0">
                <a:solidFill>
                  <a:schemeClr val="dk1"/>
                </a:solidFill>
              </a:rPr>
              <a:t>: </a:t>
            </a:r>
            <a:r>
              <a:rPr lang="en-US" dirty="0">
                <a:solidFill>
                  <a:srgbClr val="3C78D8"/>
                </a:solidFill>
              </a:rPr>
              <a:t>String</a:t>
            </a:r>
          </a:p>
          <a:p>
            <a:pPr marL="114300" indent="0">
              <a:spcBef>
                <a:spcPts val="0"/>
              </a:spcBef>
              <a:buFont typeface="Arial"/>
              <a:buNone/>
            </a:pPr>
            <a:r>
              <a:rPr lang="en-US" dirty="0">
                <a:solidFill>
                  <a:schemeClr val="dk1"/>
                </a:solidFill>
              </a:rPr>
              <a:t>    </a:t>
            </a:r>
            <a:r>
              <a:rPr lang="en-US" dirty="0">
                <a:solidFill>
                  <a:srgbClr val="E69138"/>
                </a:solidFill>
              </a:rPr>
              <a:t>employees</a:t>
            </a:r>
            <a:r>
              <a:rPr lang="en-US" dirty="0">
                <a:solidFill>
                  <a:schemeClr val="dk1"/>
                </a:solidFill>
              </a:rPr>
              <a:t>: </a:t>
            </a:r>
            <a:r>
              <a:rPr lang="en-US" dirty="0">
                <a:solidFill>
                  <a:srgbClr val="000000"/>
                </a:solidFill>
              </a:rPr>
              <a:t>[</a:t>
            </a:r>
            <a:r>
              <a:rPr lang="en-US" dirty="0">
                <a:solidFill>
                  <a:srgbClr val="3C78D8"/>
                </a:solidFill>
              </a:rPr>
              <a:t>FTE</a:t>
            </a:r>
            <a:r>
              <a:rPr lang="en-US" dirty="0">
                <a:solidFill>
                  <a:srgbClr val="000000"/>
                </a:solidFill>
              </a:rPr>
              <a:t>]</a:t>
            </a:r>
          </a:p>
          <a:p>
            <a:pPr marL="114300" indent="0">
              <a:spcBef>
                <a:spcPts val="0"/>
              </a:spcBef>
              <a:buFont typeface="Arial"/>
              <a:buNone/>
            </a:pPr>
            <a:r>
              <a:rPr lang="en-US" dirty="0">
                <a:solidFill>
                  <a:schemeClr val="dk1"/>
                </a:solidFill>
              </a:rPr>
              <a:t>}</a:t>
            </a:r>
          </a:p>
          <a:p>
            <a:pPr marL="114300" indent="0">
              <a:spcBef>
                <a:spcPts val="0"/>
              </a:spcBef>
              <a:buFont typeface="Arial"/>
              <a:buNone/>
            </a:pPr>
            <a:endParaRPr lang="en-US" dirty="0">
              <a:solidFill>
                <a:schemeClr val="dk1"/>
              </a:solidFill>
            </a:endParaRPr>
          </a:p>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FTE</a:t>
            </a:r>
            <a:r>
              <a:rPr lang="en-US" dirty="0">
                <a:solidFill>
                  <a:schemeClr val="dk1"/>
                </a:solidFill>
              </a:rPr>
              <a:t> {</a:t>
            </a:r>
            <a:endParaRPr lang="en-US" dirty="0">
              <a:solidFill>
                <a:srgbClr val="000000"/>
              </a:solidFill>
            </a:endParaRPr>
          </a:p>
          <a:p>
            <a:pPr marL="114300" indent="0">
              <a:spcBef>
                <a:spcPts val="0"/>
              </a:spcBef>
              <a:buFont typeface="Arial"/>
              <a:buNone/>
            </a:pPr>
            <a:r>
              <a:rPr lang="en-US" dirty="0">
                <a:solidFill>
                  <a:schemeClr val="dk1"/>
                </a:solidFill>
              </a:rPr>
              <a:t>    </a:t>
            </a:r>
            <a:r>
              <a:rPr lang="en-US" dirty="0">
                <a:solidFill>
                  <a:srgbClr val="E69138"/>
                </a:solidFill>
              </a:rPr>
              <a:t>name</a:t>
            </a:r>
            <a:r>
              <a:rPr lang="en-US" dirty="0">
                <a:solidFill>
                  <a:schemeClr val="dk1"/>
                </a:solidFill>
              </a:rPr>
              <a:t>: </a:t>
            </a:r>
            <a:r>
              <a:rPr lang="en-US" dirty="0">
                <a:solidFill>
                  <a:srgbClr val="3C78D8"/>
                </a:solidFill>
              </a:rPr>
              <a:t>String</a:t>
            </a:r>
          </a:p>
          <a:p>
            <a:pPr marL="114300" indent="0">
              <a:spcBef>
                <a:spcPts val="0"/>
              </a:spcBef>
              <a:buFont typeface="Arial"/>
              <a:buNone/>
            </a:pPr>
            <a:r>
              <a:rPr lang="en-US" dirty="0">
                <a:solidFill>
                  <a:srgbClr val="E69138"/>
                </a:solidFill>
              </a:rPr>
              <a:t>    interns</a:t>
            </a:r>
            <a:r>
              <a:rPr lang="en-US" dirty="0">
                <a:solidFill>
                  <a:schemeClr val="dk1"/>
                </a:solidFill>
              </a:rPr>
              <a:t>: </a:t>
            </a:r>
            <a:r>
              <a:rPr lang="en-US" dirty="0">
                <a:solidFill>
                  <a:srgbClr val="000000"/>
                </a:solidFill>
              </a:rPr>
              <a:t>[</a:t>
            </a:r>
            <a:r>
              <a:rPr lang="en-US" dirty="0">
                <a:solidFill>
                  <a:srgbClr val="3C78D8"/>
                </a:solidFill>
              </a:rPr>
              <a:t>Intern</a:t>
            </a:r>
            <a:r>
              <a:rPr lang="en-US" dirty="0">
                <a:solidFill>
                  <a:srgbClr val="000000"/>
                </a:solidFill>
              </a:rPr>
              <a:t>]</a:t>
            </a:r>
            <a:endParaRPr lang="en-US" dirty="0">
              <a:solidFill>
                <a:schemeClr val="dk1"/>
              </a:solidFill>
            </a:endParaRPr>
          </a:p>
          <a:p>
            <a:pPr marL="114300" indent="0">
              <a:spcBef>
                <a:spcPts val="0"/>
              </a:spcBef>
              <a:buFont typeface="Arial"/>
              <a:buNone/>
            </a:pPr>
            <a:r>
              <a:rPr lang="en-US" dirty="0">
                <a:solidFill>
                  <a:srgbClr val="E69138"/>
                </a:solidFill>
              </a:rPr>
              <a:t>    coworkers</a:t>
            </a:r>
            <a:r>
              <a:rPr lang="en-US" dirty="0">
                <a:solidFill>
                  <a:schemeClr val="dk1"/>
                </a:solidFill>
              </a:rPr>
              <a:t>: </a:t>
            </a:r>
            <a:r>
              <a:rPr lang="en-US" dirty="0">
                <a:solidFill>
                  <a:srgbClr val="000000"/>
                </a:solidFill>
              </a:rPr>
              <a:t>[</a:t>
            </a:r>
            <a:r>
              <a:rPr lang="en-US" dirty="0">
                <a:solidFill>
                  <a:srgbClr val="3C78D8"/>
                </a:solidFill>
              </a:rPr>
              <a:t>FTE</a:t>
            </a:r>
            <a:r>
              <a:rPr lang="en-US" dirty="0">
                <a:solidFill>
                  <a:srgbClr val="000000"/>
                </a:solidFill>
              </a:rPr>
              <a:t>]</a:t>
            </a:r>
          </a:p>
          <a:p>
            <a:pPr marL="114300" indent="0">
              <a:spcBef>
                <a:spcPts val="0"/>
              </a:spcBef>
              <a:buFont typeface="Arial"/>
              <a:buNone/>
            </a:pPr>
            <a:r>
              <a:rPr lang="en-US" dirty="0">
                <a:solidFill>
                  <a:schemeClr val="dk1"/>
                </a:solidFill>
              </a:rPr>
              <a:t>}</a:t>
            </a:r>
          </a:p>
          <a:p>
            <a:pPr marL="114300" indent="0">
              <a:spcBef>
                <a:spcPts val="0"/>
              </a:spcBef>
              <a:buFont typeface="Arial"/>
              <a:buNone/>
            </a:pPr>
            <a:endParaRPr lang="en-US" dirty="0">
              <a:solidFill>
                <a:schemeClr val="dk1"/>
              </a:solidFill>
            </a:endParaRPr>
          </a:p>
          <a:p>
            <a:pPr marL="114300" indent="0">
              <a:spcBef>
                <a:spcPts val="0"/>
              </a:spcBef>
              <a:buFont typeface="Arial"/>
              <a:buNone/>
            </a:pPr>
            <a:r>
              <a:rPr lang="en-US" dirty="0">
                <a:solidFill>
                  <a:srgbClr val="FF0000"/>
                </a:solidFill>
              </a:rPr>
              <a:t>type</a:t>
            </a:r>
            <a:r>
              <a:rPr lang="en-US" dirty="0">
                <a:solidFill>
                  <a:schemeClr val="dk1"/>
                </a:solidFill>
              </a:rPr>
              <a:t> </a:t>
            </a:r>
            <a:r>
              <a:rPr lang="en-US" dirty="0">
                <a:solidFill>
                  <a:srgbClr val="3C78D8"/>
                </a:solidFill>
              </a:rPr>
              <a:t>Intern</a:t>
            </a:r>
            <a:r>
              <a:rPr lang="en-US" dirty="0">
                <a:solidFill>
                  <a:schemeClr val="dk1"/>
                </a:solidFill>
              </a:rPr>
              <a:t> {</a:t>
            </a:r>
            <a:endParaRPr lang="en-US" dirty="0">
              <a:solidFill>
                <a:srgbClr val="000000"/>
              </a:solidFill>
            </a:endParaRPr>
          </a:p>
          <a:p>
            <a:pPr marL="114300" indent="0">
              <a:spcBef>
                <a:spcPts val="0"/>
              </a:spcBef>
              <a:buFont typeface="Arial"/>
              <a:buNone/>
            </a:pPr>
            <a:r>
              <a:rPr lang="en-US" dirty="0">
                <a:solidFill>
                  <a:schemeClr val="dk1"/>
                </a:solidFill>
              </a:rPr>
              <a:t>   </a:t>
            </a:r>
            <a:r>
              <a:rPr lang="en-US" dirty="0">
                <a:solidFill>
                  <a:srgbClr val="E69138"/>
                </a:solidFill>
              </a:rPr>
              <a:t>name</a:t>
            </a:r>
            <a:r>
              <a:rPr lang="en-US" dirty="0">
                <a:solidFill>
                  <a:schemeClr val="dk1"/>
                </a:solidFill>
              </a:rPr>
              <a:t>: </a:t>
            </a:r>
            <a:r>
              <a:rPr lang="en-US" dirty="0">
                <a:solidFill>
                  <a:srgbClr val="3C78D8"/>
                </a:solidFill>
              </a:rPr>
              <a:t>String</a:t>
            </a:r>
          </a:p>
          <a:p>
            <a:pPr marL="114300" indent="0">
              <a:spcBef>
                <a:spcPts val="0"/>
              </a:spcBef>
              <a:buFont typeface="Arial"/>
              <a:buNone/>
            </a:pPr>
            <a:r>
              <a:rPr lang="en-US" dirty="0">
                <a:solidFill>
                  <a:schemeClr val="dk1"/>
                </a:solidFill>
              </a:rPr>
              <a:t>}</a:t>
            </a:r>
          </a:p>
        </p:txBody>
      </p:sp>
      <p:sp>
        <p:nvSpPr>
          <p:cNvPr id="39" name="Google Shape;276;p19">
            <a:extLst>
              <a:ext uri="{FF2B5EF4-FFF2-40B4-BE49-F238E27FC236}">
                <a16:creationId xmlns:a16="http://schemas.microsoft.com/office/drawing/2014/main" id="{1D4C634D-7A75-4B4E-8D3F-818C3E3E5E4C}"/>
              </a:ext>
            </a:extLst>
          </p:cNvPr>
          <p:cNvSpPr>
            <a:spLocks noChangeAspect="1"/>
          </p:cNvSpPr>
          <p:nvPr/>
        </p:nvSpPr>
        <p:spPr>
          <a:xfrm>
            <a:off x="7735533" y="2969185"/>
            <a:ext cx="8565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coworkers</a:t>
            </a:r>
            <a:endParaRPr sz="1100" b="0" i="0" u="none" strike="noStrike" cap="none" dirty="0">
              <a:solidFill>
                <a:srgbClr val="000000"/>
              </a:solidFill>
              <a:latin typeface="Arial"/>
              <a:ea typeface="Arial"/>
              <a:cs typeface="Arial"/>
              <a:sym typeface="Arial"/>
            </a:endParaRPr>
          </a:p>
        </p:txBody>
      </p:sp>
      <p:sp>
        <p:nvSpPr>
          <p:cNvPr id="43" name="Google Shape;275;p19">
            <a:extLst>
              <a:ext uri="{FF2B5EF4-FFF2-40B4-BE49-F238E27FC236}">
                <a16:creationId xmlns:a16="http://schemas.microsoft.com/office/drawing/2014/main" id="{ABD28539-2279-424E-9B7E-599DDD1214E8}"/>
              </a:ext>
            </a:extLst>
          </p:cNvPr>
          <p:cNvSpPr>
            <a:spLocks noChangeAspect="1"/>
          </p:cNvSpPr>
          <p:nvPr/>
        </p:nvSpPr>
        <p:spPr>
          <a:xfrm>
            <a:off x="7342838" y="2030081"/>
            <a:ext cx="742128" cy="742128"/>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276;p19">
            <a:extLst>
              <a:ext uri="{FF2B5EF4-FFF2-40B4-BE49-F238E27FC236}">
                <a16:creationId xmlns:a16="http://schemas.microsoft.com/office/drawing/2014/main" id="{A8BAC475-640F-F54C-B4A6-9878EB600493}"/>
              </a:ext>
            </a:extLst>
          </p:cNvPr>
          <p:cNvSpPr>
            <a:spLocks noChangeAspect="1"/>
          </p:cNvSpPr>
          <p:nvPr/>
        </p:nvSpPr>
        <p:spPr>
          <a:xfrm>
            <a:off x="7994706" y="2499434"/>
            <a:ext cx="856500" cy="194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coworkers</a:t>
            </a:r>
            <a:endParaRPr sz="1100" b="0" i="0" u="none" strike="noStrike" cap="none" dirty="0">
              <a:solidFill>
                <a:srgbClr val="000000"/>
              </a:solidFill>
              <a:latin typeface="Arial"/>
              <a:ea typeface="Arial"/>
              <a:cs typeface="Arial"/>
              <a:sym typeface="Arial"/>
            </a:endParaRPr>
          </a:p>
        </p:txBody>
      </p:sp>
      <p:sp>
        <p:nvSpPr>
          <p:cNvPr id="45" name="Google Shape;235;p7">
            <a:extLst>
              <a:ext uri="{FF2B5EF4-FFF2-40B4-BE49-F238E27FC236}">
                <a16:creationId xmlns:a16="http://schemas.microsoft.com/office/drawing/2014/main" id="{B53A4564-6F52-E242-B7DA-5F155DB6E7CB}"/>
              </a:ext>
            </a:extLst>
          </p:cNvPr>
          <p:cNvSpPr>
            <a:spLocks noChangeAspect="1"/>
          </p:cNvSpPr>
          <p:nvPr/>
        </p:nvSpPr>
        <p:spPr>
          <a:xfrm>
            <a:off x="7449680" y="4058902"/>
            <a:ext cx="1170432" cy="11704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cxnSp>
        <p:nvCxnSpPr>
          <p:cNvPr id="46" name="Google Shape;237;p7">
            <a:extLst>
              <a:ext uri="{FF2B5EF4-FFF2-40B4-BE49-F238E27FC236}">
                <a16:creationId xmlns:a16="http://schemas.microsoft.com/office/drawing/2014/main" id="{63C6A98D-E7E6-4B4A-98E1-300B97FD3C7A}"/>
              </a:ext>
            </a:extLst>
          </p:cNvPr>
          <p:cNvCxnSpPr>
            <a:cxnSpLocks noChangeAspect="1"/>
            <a:stCxn id="23" idx="6"/>
            <a:endCxn id="45" idx="0"/>
          </p:cNvCxnSpPr>
          <p:nvPr/>
        </p:nvCxnSpPr>
        <p:spPr>
          <a:xfrm>
            <a:off x="7402975" y="3442713"/>
            <a:ext cx="631921" cy="616189"/>
          </a:xfrm>
          <a:prstGeom prst="bentConnector2">
            <a:avLst/>
          </a:prstGeom>
          <a:noFill/>
          <a:ln w="9525" cap="flat" cmpd="sng">
            <a:solidFill>
              <a:schemeClr val="dk2"/>
            </a:solidFill>
            <a:prstDash val="solid"/>
            <a:round/>
            <a:headEnd type="none" w="sm" len="sm"/>
            <a:tailEnd type="triangle" w="med" len="med"/>
          </a:ln>
        </p:spPr>
      </p:cxnSp>
      <p:sp>
        <p:nvSpPr>
          <p:cNvPr id="47" name="Google Shape;241;p7">
            <a:extLst>
              <a:ext uri="{FF2B5EF4-FFF2-40B4-BE49-F238E27FC236}">
                <a16:creationId xmlns:a16="http://schemas.microsoft.com/office/drawing/2014/main" id="{7E6DF673-AC78-D143-B7C2-32DCB1CB315F}"/>
              </a:ext>
            </a:extLst>
          </p:cNvPr>
          <p:cNvSpPr>
            <a:spLocks noChangeAspect="1"/>
          </p:cNvSpPr>
          <p:nvPr/>
        </p:nvSpPr>
        <p:spPr>
          <a:xfrm>
            <a:off x="7664546" y="3617586"/>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name</a:t>
            </a:r>
            <a:endParaRPr sz="1100" b="0" i="0" u="none" strike="noStrike" cap="none" dirty="0">
              <a:solidFill>
                <a:srgbClr val="000000"/>
              </a:solidFill>
              <a:latin typeface="Arial"/>
              <a:ea typeface="Arial"/>
              <a:cs typeface="Arial"/>
              <a:sym typeface="Arial"/>
            </a:endParaRPr>
          </a:p>
        </p:txBody>
      </p:sp>
      <p:grpSp>
        <p:nvGrpSpPr>
          <p:cNvPr id="8" name="Group 7">
            <a:extLst>
              <a:ext uri="{FF2B5EF4-FFF2-40B4-BE49-F238E27FC236}">
                <a16:creationId xmlns:a16="http://schemas.microsoft.com/office/drawing/2014/main" id="{2B9133E8-F22E-324D-A74B-393E32A4ADFD}"/>
              </a:ext>
            </a:extLst>
          </p:cNvPr>
          <p:cNvGrpSpPr/>
          <p:nvPr/>
        </p:nvGrpSpPr>
        <p:grpSpPr>
          <a:xfrm>
            <a:off x="7279409" y="2550227"/>
            <a:ext cx="603087" cy="612305"/>
            <a:chOff x="7279409" y="2550227"/>
            <a:chExt cx="603087" cy="612305"/>
          </a:xfrm>
        </p:grpSpPr>
        <p:sp>
          <p:nvSpPr>
            <p:cNvPr id="38" name="Google Shape;275;p19">
              <a:extLst>
                <a:ext uri="{FF2B5EF4-FFF2-40B4-BE49-F238E27FC236}">
                  <a16:creationId xmlns:a16="http://schemas.microsoft.com/office/drawing/2014/main" id="{79221B47-1FCC-F340-A988-8344E20D25E0}"/>
                </a:ext>
              </a:extLst>
            </p:cNvPr>
            <p:cNvSpPr>
              <a:spLocks noChangeAspect="1"/>
            </p:cNvSpPr>
            <p:nvPr/>
          </p:nvSpPr>
          <p:spPr>
            <a:xfrm>
              <a:off x="7295996" y="2550227"/>
              <a:ext cx="586500" cy="58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 name="Group 6">
              <a:extLst>
                <a:ext uri="{FF2B5EF4-FFF2-40B4-BE49-F238E27FC236}">
                  <a16:creationId xmlns:a16="http://schemas.microsoft.com/office/drawing/2014/main" id="{1FD2D921-9955-1547-8EA8-5AC897AEC797}"/>
                </a:ext>
              </a:extLst>
            </p:cNvPr>
            <p:cNvGrpSpPr/>
            <p:nvPr/>
          </p:nvGrpSpPr>
          <p:grpSpPr>
            <a:xfrm>
              <a:off x="7279409" y="2940451"/>
              <a:ext cx="213235" cy="222081"/>
              <a:chOff x="7279409" y="2940451"/>
              <a:chExt cx="213235" cy="222081"/>
            </a:xfrm>
          </p:grpSpPr>
          <p:sp>
            <p:nvSpPr>
              <p:cNvPr id="5" name="Rectangle 4">
                <a:extLst>
                  <a:ext uri="{FF2B5EF4-FFF2-40B4-BE49-F238E27FC236}">
                    <a16:creationId xmlns:a16="http://schemas.microsoft.com/office/drawing/2014/main" id="{5FE74847-D692-1744-BF69-63380A03A0F1}"/>
                  </a:ext>
                </a:extLst>
              </p:cNvPr>
              <p:cNvSpPr>
                <a:spLocks noChangeAspect="1"/>
              </p:cNvSpPr>
              <p:nvPr/>
            </p:nvSpPr>
            <p:spPr>
              <a:xfrm>
                <a:off x="7279409" y="2940451"/>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25BF693-99ED-694E-98EA-37CB7B766521}"/>
                  </a:ext>
                </a:extLst>
              </p:cNvPr>
              <p:cNvSpPr>
                <a:spLocks noChangeAspect="1"/>
              </p:cNvSpPr>
              <p:nvPr/>
            </p:nvSpPr>
            <p:spPr>
              <a:xfrm>
                <a:off x="7279409" y="2940451"/>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Google Shape;277;p19">
                <a:extLst>
                  <a:ext uri="{FF2B5EF4-FFF2-40B4-BE49-F238E27FC236}">
                    <a16:creationId xmlns:a16="http://schemas.microsoft.com/office/drawing/2014/main" id="{88C3BE3C-5988-6B47-9241-15D3C101DA2E}"/>
                  </a:ext>
                </a:extLst>
              </p:cNvPr>
              <p:cNvSpPr>
                <a:spLocks noChangeAspect="1"/>
              </p:cNvSpPr>
              <p:nvPr/>
            </p:nvSpPr>
            <p:spPr>
              <a:xfrm rot="-4205582">
                <a:off x="7297024" y="3000686"/>
                <a:ext cx="173571" cy="150121"/>
              </a:xfrm>
              <a:prstGeom prst="triangl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 name="Group 5">
            <a:extLst>
              <a:ext uri="{FF2B5EF4-FFF2-40B4-BE49-F238E27FC236}">
                <a16:creationId xmlns:a16="http://schemas.microsoft.com/office/drawing/2014/main" id="{6F591A38-D26C-744E-BAC4-40D26493DCAD}"/>
              </a:ext>
            </a:extLst>
          </p:cNvPr>
          <p:cNvGrpSpPr/>
          <p:nvPr/>
        </p:nvGrpSpPr>
        <p:grpSpPr>
          <a:xfrm>
            <a:off x="7461620" y="2612042"/>
            <a:ext cx="213235" cy="222081"/>
            <a:chOff x="8541911" y="3302457"/>
            <a:chExt cx="213235" cy="222081"/>
          </a:xfrm>
        </p:grpSpPr>
        <p:sp>
          <p:nvSpPr>
            <p:cNvPr id="50" name="Rectangle 49">
              <a:extLst>
                <a:ext uri="{FF2B5EF4-FFF2-40B4-BE49-F238E27FC236}">
                  <a16:creationId xmlns:a16="http://schemas.microsoft.com/office/drawing/2014/main" id="{87B19DE9-48CC-ED4A-82F4-002D00A0E11B}"/>
                </a:ext>
              </a:extLst>
            </p:cNvPr>
            <p:cNvSpPr>
              <a:spLocks noChangeAspect="1"/>
            </p:cNvSpPr>
            <p:nvPr/>
          </p:nvSpPr>
          <p:spPr>
            <a:xfrm>
              <a:off x="8541911" y="3302457"/>
              <a:ext cx="213235" cy="118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oogle Shape;277;p19">
              <a:extLst>
                <a:ext uri="{FF2B5EF4-FFF2-40B4-BE49-F238E27FC236}">
                  <a16:creationId xmlns:a16="http://schemas.microsoft.com/office/drawing/2014/main" id="{6EFFAB6A-D270-2547-8B60-732D151510AA}"/>
                </a:ext>
              </a:extLst>
            </p:cNvPr>
            <p:cNvSpPr>
              <a:spLocks noChangeAspect="1"/>
            </p:cNvSpPr>
            <p:nvPr/>
          </p:nvSpPr>
          <p:spPr>
            <a:xfrm rot="-4205582">
              <a:off x="8559526" y="3362692"/>
              <a:ext cx="173571" cy="150121"/>
            </a:xfrm>
            <a:prstGeom prst="triangl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7993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9"/>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Schema Topology</a:t>
            </a:r>
            <a:endParaRPr/>
          </a:p>
        </p:txBody>
      </p:sp>
      <p:sp>
        <p:nvSpPr>
          <p:cNvPr id="262" name="Google Shape;262;p19"/>
          <p:cNvSpPr>
            <a:spLocks noChangeAspect="1"/>
          </p:cNvSpPr>
          <p:nvPr/>
        </p:nvSpPr>
        <p:spPr>
          <a:xfrm>
            <a:off x="4954426" y="1685099"/>
            <a:ext cx="1107409" cy="9144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100"/>
            </a:pPr>
            <a:r>
              <a:rPr lang="en-US" sz="1100" b="0" i="0" u="none" strike="noStrike" cap="none" dirty="0">
                <a:solidFill>
                  <a:srgbClr val="000000"/>
                </a:solidFill>
                <a:latin typeface="Arial"/>
                <a:ea typeface="Arial"/>
                <a:cs typeface="Arial"/>
                <a:sym typeface="Arial"/>
              </a:rPr>
              <a:t>Company</a:t>
            </a:r>
            <a:endParaRPr sz="1100" b="0" i="0" u="none" strike="noStrike" cap="none" dirty="0">
              <a:solidFill>
                <a:srgbClr val="000000"/>
              </a:solidFill>
              <a:latin typeface="Arial"/>
              <a:ea typeface="Arial"/>
              <a:cs typeface="Arial"/>
              <a:sym typeface="Arial"/>
            </a:endParaRPr>
          </a:p>
        </p:txBody>
      </p:sp>
      <p:sp>
        <p:nvSpPr>
          <p:cNvPr id="263" name="Google Shape;263;p19"/>
          <p:cNvSpPr>
            <a:spLocks noChangeAspect="1"/>
          </p:cNvSpPr>
          <p:nvPr/>
        </p:nvSpPr>
        <p:spPr>
          <a:xfrm>
            <a:off x="3781762" y="2857510"/>
            <a:ext cx="914400" cy="91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sp>
        <p:nvSpPr>
          <p:cNvPr id="264" name="Google Shape;264;p19"/>
          <p:cNvSpPr>
            <a:spLocks noChangeAspect="1"/>
          </p:cNvSpPr>
          <p:nvPr/>
        </p:nvSpPr>
        <p:spPr>
          <a:xfrm>
            <a:off x="6127093" y="2857510"/>
            <a:ext cx="914400" cy="9144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User</a:t>
            </a:r>
            <a:endParaRPr sz="1100" b="0" i="0" u="none" strike="noStrike" cap="none">
              <a:solidFill>
                <a:srgbClr val="000000"/>
              </a:solidFill>
              <a:latin typeface="Arial"/>
              <a:ea typeface="Arial"/>
              <a:cs typeface="Arial"/>
              <a:sym typeface="Arial"/>
            </a:endParaRPr>
          </a:p>
        </p:txBody>
      </p:sp>
      <p:cxnSp>
        <p:nvCxnSpPr>
          <p:cNvPr id="265" name="Google Shape;265;p19"/>
          <p:cNvCxnSpPr>
            <a:cxnSpLocks/>
            <a:stCxn id="262" idx="6"/>
            <a:endCxn id="264" idx="0"/>
          </p:cNvCxnSpPr>
          <p:nvPr/>
        </p:nvCxnSpPr>
        <p:spPr>
          <a:xfrm>
            <a:off x="6061835" y="2142299"/>
            <a:ext cx="522458" cy="715211"/>
          </a:xfrm>
          <a:prstGeom prst="bentConnector2">
            <a:avLst/>
          </a:prstGeom>
          <a:noFill/>
          <a:ln w="38100" cap="flat" cmpd="sng">
            <a:solidFill>
              <a:schemeClr val="dk2"/>
            </a:solidFill>
            <a:prstDash val="solid"/>
            <a:round/>
            <a:headEnd type="none" w="sm" len="sm"/>
            <a:tailEnd type="triangle" w="med" len="med"/>
          </a:ln>
        </p:spPr>
      </p:cxnSp>
      <p:cxnSp>
        <p:nvCxnSpPr>
          <p:cNvPr id="266" name="Google Shape;266;p19"/>
          <p:cNvCxnSpPr>
            <a:cxnSpLocks/>
            <a:stCxn id="262" idx="2"/>
            <a:endCxn id="263" idx="0"/>
          </p:cNvCxnSpPr>
          <p:nvPr/>
        </p:nvCxnSpPr>
        <p:spPr>
          <a:xfrm rot="10800000" flipV="1">
            <a:off x="4238962" y="2142298"/>
            <a:ext cx="715464" cy="715211"/>
          </a:xfrm>
          <a:prstGeom prst="bentConnector2">
            <a:avLst/>
          </a:prstGeom>
          <a:noFill/>
          <a:ln w="9525" cap="flat" cmpd="sng">
            <a:solidFill>
              <a:schemeClr val="dk2"/>
            </a:solidFill>
            <a:prstDash val="solid"/>
            <a:round/>
            <a:headEnd type="none" w="sm" len="sm"/>
            <a:tailEnd type="stealth" w="med" len="med"/>
          </a:ln>
        </p:spPr>
      </p:cxnSp>
      <p:sp>
        <p:nvSpPr>
          <p:cNvPr id="267" name="Google Shape;267;p19"/>
          <p:cNvSpPr>
            <a:spLocks noChangeAspect="1"/>
          </p:cNvSpPr>
          <p:nvPr/>
        </p:nvSpPr>
        <p:spPr>
          <a:xfrm>
            <a:off x="4954427" y="4029921"/>
            <a:ext cx="914400" cy="91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String</a:t>
            </a:r>
            <a:endParaRPr sz="1100" b="0" i="0" u="none" strike="noStrike" cap="none">
              <a:solidFill>
                <a:srgbClr val="000000"/>
              </a:solidFill>
              <a:latin typeface="Arial"/>
              <a:ea typeface="Arial"/>
              <a:cs typeface="Arial"/>
              <a:sym typeface="Arial"/>
            </a:endParaRPr>
          </a:p>
        </p:txBody>
      </p:sp>
      <p:sp>
        <p:nvSpPr>
          <p:cNvPr id="268" name="Google Shape;268;p19"/>
          <p:cNvSpPr>
            <a:spLocks noChangeAspect="1"/>
          </p:cNvSpPr>
          <p:nvPr/>
        </p:nvSpPr>
        <p:spPr>
          <a:xfrm>
            <a:off x="7299758" y="4029921"/>
            <a:ext cx="914400" cy="91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Integer</a:t>
            </a:r>
            <a:endParaRPr sz="1100" b="0" i="0" u="none" strike="noStrike" cap="none" dirty="0">
              <a:solidFill>
                <a:srgbClr val="000000"/>
              </a:solidFill>
              <a:latin typeface="Arial"/>
              <a:ea typeface="Arial"/>
              <a:cs typeface="Arial"/>
              <a:sym typeface="Arial"/>
            </a:endParaRPr>
          </a:p>
        </p:txBody>
      </p:sp>
      <p:cxnSp>
        <p:nvCxnSpPr>
          <p:cNvPr id="269" name="Google Shape;269;p19"/>
          <p:cNvCxnSpPr>
            <a:cxnSpLocks/>
            <a:stCxn id="264" idx="2"/>
            <a:endCxn id="267" idx="0"/>
          </p:cNvCxnSpPr>
          <p:nvPr/>
        </p:nvCxnSpPr>
        <p:spPr>
          <a:xfrm rot="10800000" flipV="1">
            <a:off x="5411627" y="3314709"/>
            <a:ext cx="715466" cy="715211"/>
          </a:xfrm>
          <a:prstGeom prst="bentConnector2">
            <a:avLst/>
          </a:prstGeom>
          <a:noFill/>
          <a:ln w="9525" cap="flat" cmpd="sng">
            <a:solidFill>
              <a:schemeClr val="dk2"/>
            </a:solidFill>
            <a:prstDash val="solid"/>
            <a:round/>
            <a:headEnd type="none" w="sm" len="sm"/>
            <a:tailEnd type="triangle" w="med" len="med"/>
          </a:ln>
        </p:spPr>
      </p:cxnSp>
      <p:cxnSp>
        <p:nvCxnSpPr>
          <p:cNvPr id="270" name="Google Shape;270;p19"/>
          <p:cNvCxnSpPr>
            <a:cxnSpLocks/>
            <a:stCxn id="264" idx="6"/>
            <a:endCxn id="268" idx="0"/>
          </p:cNvCxnSpPr>
          <p:nvPr/>
        </p:nvCxnSpPr>
        <p:spPr>
          <a:xfrm>
            <a:off x="7041493" y="3314710"/>
            <a:ext cx="715465" cy="715211"/>
          </a:xfrm>
          <a:prstGeom prst="bentConnector2">
            <a:avLst/>
          </a:prstGeom>
          <a:noFill/>
          <a:ln w="9525" cap="flat" cmpd="sng">
            <a:solidFill>
              <a:schemeClr val="dk2"/>
            </a:solidFill>
            <a:prstDash val="solid"/>
            <a:round/>
            <a:headEnd type="none" w="sm" len="sm"/>
            <a:tailEnd type="triangle" w="med" len="med"/>
          </a:ln>
        </p:spPr>
      </p:cxnSp>
      <p:sp>
        <p:nvSpPr>
          <p:cNvPr id="271" name="Google Shape;271;p19"/>
          <p:cNvSpPr/>
          <p:nvPr/>
        </p:nvSpPr>
        <p:spPr>
          <a:xfrm>
            <a:off x="3868612" y="2399375"/>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address</a:t>
            </a:r>
            <a:endParaRPr sz="1100" b="0" i="0" u="none" strike="noStrike" cap="none">
              <a:solidFill>
                <a:srgbClr val="000000"/>
              </a:solidFill>
              <a:latin typeface="Arial"/>
              <a:ea typeface="Arial"/>
              <a:cs typeface="Arial"/>
              <a:sym typeface="Arial"/>
            </a:endParaRPr>
          </a:p>
        </p:txBody>
      </p:sp>
      <p:sp>
        <p:nvSpPr>
          <p:cNvPr id="272" name="Google Shape;272;p19"/>
          <p:cNvSpPr/>
          <p:nvPr/>
        </p:nvSpPr>
        <p:spPr>
          <a:xfrm>
            <a:off x="6261350" y="2370254"/>
            <a:ext cx="9039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employees</a:t>
            </a:r>
            <a:endParaRPr sz="1100" b="0" i="0" u="none" strike="noStrike" cap="none">
              <a:solidFill>
                <a:srgbClr val="000000"/>
              </a:solidFill>
              <a:latin typeface="Arial"/>
              <a:ea typeface="Arial"/>
              <a:cs typeface="Arial"/>
              <a:sym typeface="Arial"/>
            </a:endParaRPr>
          </a:p>
        </p:txBody>
      </p:sp>
      <p:sp>
        <p:nvSpPr>
          <p:cNvPr id="273" name="Google Shape;273;p19"/>
          <p:cNvSpPr/>
          <p:nvPr/>
        </p:nvSpPr>
        <p:spPr>
          <a:xfrm>
            <a:off x="5045830" y="3542936"/>
            <a:ext cx="7407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t>name</a:t>
            </a:r>
            <a:endParaRPr sz="1100" b="0" i="0" u="none" strike="noStrike" cap="none">
              <a:solidFill>
                <a:srgbClr val="000000"/>
              </a:solidFill>
              <a:latin typeface="Arial"/>
              <a:ea typeface="Arial"/>
              <a:cs typeface="Arial"/>
              <a:sym typeface="Arial"/>
            </a:endParaRPr>
          </a:p>
        </p:txBody>
      </p:sp>
      <p:sp>
        <p:nvSpPr>
          <p:cNvPr id="274" name="Google Shape;274;p19"/>
          <p:cNvSpPr/>
          <p:nvPr/>
        </p:nvSpPr>
        <p:spPr>
          <a:xfrm>
            <a:off x="7262709" y="3542936"/>
            <a:ext cx="956272"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dirty="0"/>
              <a:t>salary</a:t>
            </a:r>
            <a:endParaRPr sz="1100" b="0" i="0" u="none" strike="noStrike" cap="none" dirty="0">
              <a:solidFill>
                <a:srgbClr val="000000"/>
              </a:solidFill>
              <a:latin typeface="Arial"/>
              <a:ea typeface="Arial"/>
              <a:cs typeface="Arial"/>
              <a:sym typeface="Arial"/>
            </a:endParaRPr>
          </a:p>
        </p:txBody>
      </p:sp>
      <p:sp>
        <p:nvSpPr>
          <p:cNvPr id="275" name="Google Shape;275;p19"/>
          <p:cNvSpPr/>
          <p:nvPr/>
        </p:nvSpPr>
        <p:spPr>
          <a:xfrm>
            <a:off x="7080329" y="2564343"/>
            <a:ext cx="586500" cy="5865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9"/>
          <p:cNvSpPr/>
          <p:nvPr/>
        </p:nvSpPr>
        <p:spPr>
          <a:xfrm>
            <a:off x="7347260" y="2760467"/>
            <a:ext cx="8565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coworkers</a:t>
            </a:r>
            <a:endParaRPr sz="1100" b="0" i="0" u="none" strike="noStrike" cap="none">
              <a:solidFill>
                <a:srgbClr val="000000"/>
              </a:solidFill>
              <a:latin typeface="Arial"/>
              <a:ea typeface="Arial"/>
              <a:cs typeface="Arial"/>
              <a:sym typeface="Arial"/>
            </a:endParaRPr>
          </a:p>
        </p:txBody>
      </p:sp>
      <p:sp>
        <p:nvSpPr>
          <p:cNvPr id="277" name="Google Shape;277;p19"/>
          <p:cNvSpPr/>
          <p:nvPr/>
        </p:nvSpPr>
        <p:spPr>
          <a:xfrm rot="-4205582">
            <a:off x="7160275" y="3041318"/>
            <a:ext cx="173571" cy="150121"/>
          </a:xfrm>
          <a:prstGeom prst="triangl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9"/>
          <p:cNvSpPr txBox="1">
            <a:spLocks noGrp="1"/>
          </p:cNvSpPr>
          <p:nvPr>
            <p:ph type="body" idx="1"/>
          </p:nvPr>
        </p:nvSpPr>
        <p:spPr>
          <a:xfrm>
            <a:off x="454275" y="1203575"/>
            <a:ext cx="2788800" cy="3825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SzPts val="1800"/>
              <a:buNone/>
            </a:pPr>
            <a:r>
              <a:rPr lang="en-US" dirty="0">
                <a:solidFill>
                  <a:srgbClr val="E69138"/>
                </a:solidFill>
              </a:rPr>
              <a:t>query</a:t>
            </a:r>
            <a:r>
              <a:rPr lang="en-US" dirty="0">
                <a:solidFill>
                  <a:schemeClr val="dk1"/>
                </a:solidFill>
              </a:rPr>
              <a:t> {</a:t>
            </a:r>
            <a:endParaRPr dirty="0">
              <a:solidFill>
                <a:schemeClr val="dk1"/>
              </a:solidFill>
            </a:endParaRPr>
          </a:p>
          <a:p>
            <a:pPr marL="114300" lvl="0" indent="0" algn="l" rtl="0">
              <a:spcBef>
                <a:spcPts val="0"/>
              </a:spcBef>
              <a:spcAft>
                <a:spcPts val="0"/>
              </a:spcAft>
              <a:buSzPts val="1800"/>
              <a:buNone/>
            </a:pPr>
            <a:r>
              <a:rPr lang="en-US" dirty="0">
                <a:solidFill>
                  <a:schemeClr val="dk1"/>
                </a:solidFill>
              </a:rPr>
              <a:t>  </a:t>
            </a:r>
            <a:r>
              <a:rPr lang="en-US" dirty="0">
                <a:solidFill>
                  <a:srgbClr val="E69138"/>
                </a:solidFill>
              </a:rPr>
              <a:t>company</a:t>
            </a:r>
            <a:r>
              <a:rPr lang="en-US" dirty="0">
                <a:solidFill>
                  <a:schemeClr val="dk1"/>
                </a:solidFill>
              </a:rPr>
              <a:t>(</a:t>
            </a:r>
            <a:r>
              <a:rPr lang="en-US" dirty="0">
                <a:solidFill>
                  <a:srgbClr val="E69138"/>
                </a:solidFill>
              </a:rPr>
              <a:t>id</a:t>
            </a:r>
            <a:r>
              <a:rPr lang="en-US" dirty="0">
                <a:solidFill>
                  <a:schemeClr val="dk1"/>
                </a:solidFill>
              </a:rPr>
              <a:t>: “w4...”) {</a:t>
            </a:r>
            <a:endParaRPr dirty="0">
              <a:solidFill>
                <a:schemeClr val="dk1"/>
              </a:solidFill>
            </a:endParaRPr>
          </a:p>
          <a:p>
            <a:pPr marL="114300" lvl="0" indent="0" algn="l" rtl="0">
              <a:spcBef>
                <a:spcPts val="0"/>
              </a:spcBef>
              <a:spcAft>
                <a:spcPts val="0"/>
              </a:spcAft>
              <a:buSzPts val="1800"/>
              <a:buNone/>
            </a:pPr>
            <a:r>
              <a:rPr lang="en-US" dirty="0">
                <a:solidFill>
                  <a:schemeClr val="dk1"/>
                </a:solidFill>
              </a:rPr>
              <a:t>    </a:t>
            </a:r>
            <a:r>
              <a:rPr lang="en-US" dirty="0">
                <a:solidFill>
                  <a:srgbClr val="E69138"/>
                </a:solidFill>
              </a:rPr>
              <a:t>address</a:t>
            </a:r>
            <a:endParaRPr dirty="0">
              <a:solidFill>
                <a:srgbClr val="E69138"/>
              </a:solidFill>
            </a:endParaRPr>
          </a:p>
          <a:p>
            <a:pPr marL="114300" lvl="0" indent="0" algn="l" rtl="0">
              <a:spcBef>
                <a:spcPts val="0"/>
              </a:spcBef>
              <a:spcAft>
                <a:spcPts val="0"/>
              </a:spcAft>
              <a:buSzPts val="1800"/>
              <a:buNone/>
            </a:pPr>
            <a:r>
              <a:rPr lang="en-US" dirty="0">
                <a:solidFill>
                  <a:schemeClr val="dk1"/>
                </a:solidFill>
              </a:rPr>
              <a:t>    </a:t>
            </a:r>
            <a:r>
              <a:rPr lang="en-US" dirty="0">
                <a:solidFill>
                  <a:srgbClr val="E69138"/>
                </a:solidFill>
              </a:rPr>
              <a:t>employees</a:t>
            </a:r>
            <a:r>
              <a:rPr lang="en-US" dirty="0">
                <a:solidFill>
                  <a:schemeClr val="dk1"/>
                </a:solidFill>
              </a:rPr>
              <a:t> {</a:t>
            </a:r>
            <a:endParaRPr dirty="0">
              <a:solidFill>
                <a:schemeClr val="dk1"/>
              </a:solidFill>
            </a:endParaRPr>
          </a:p>
          <a:p>
            <a:pPr marL="114300" lvl="0" indent="0" algn="l" rtl="0">
              <a:spcBef>
                <a:spcPts val="0"/>
              </a:spcBef>
              <a:spcAft>
                <a:spcPts val="0"/>
              </a:spcAft>
              <a:buSzPts val="1800"/>
              <a:buNone/>
            </a:pPr>
            <a:r>
              <a:rPr lang="en-US" dirty="0">
                <a:solidFill>
                  <a:schemeClr val="dk1"/>
                </a:solidFill>
              </a:rPr>
              <a:t>      </a:t>
            </a:r>
            <a:r>
              <a:rPr lang="en-US" dirty="0">
                <a:solidFill>
                  <a:srgbClr val="E69138"/>
                </a:solidFill>
              </a:rPr>
              <a:t>name</a:t>
            </a:r>
            <a:endParaRPr dirty="0">
              <a:solidFill>
                <a:srgbClr val="E69138"/>
              </a:solidFill>
            </a:endParaRPr>
          </a:p>
          <a:p>
            <a:pPr marL="114300" lvl="0" indent="0" algn="l" rtl="0">
              <a:spcBef>
                <a:spcPts val="0"/>
              </a:spcBef>
              <a:spcAft>
                <a:spcPts val="0"/>
              </a:spcAft>
              <a:buSzPts val="1800"/>
              <a:buNone/>
            </a:pPr>
            <a:r>
              <a:rPr lang="en-US" dirty="0">
                <a:solidFill>
                  <a:schemeClr val="dk1"/>
                </a:solidFill>
              </a:rPr>
              <a:t>      </a:t>
            </a:r>
            <a:r>
              <a:rPr lang="en-US" dirty="0">
                <a:solidFill>
                  <a:srgbClr val="E69138"/>
                </a:solidFill>
              </a:rPr>
              <a:t>salary</a:t>
            </a:r>
            <a:endParaRPr dirty="0">
              <a:solidFill>
                <a:srgbClr val="E69138"/>
              </a:solidFill>
            </a:endParaRPr>
          </a:p>
          <a:p>
            <a:pPr marL="114300" lvl="0" indent="0" algn="l" rtl="0">
              <a:spcBef>
                <a:spcPts val="0"/>
              </a:spcBef>
              <a:spcAft>
                <a:spcPts val="0"/>
              </a:spcAft>
              <a:buSzPts val="1800"/>
              <a:buNone/>
            </a:pPr>
            <a:r>
              <a:rPr lang="en-US" dirty="0">
                <a:solidFill>
                  <a:schemeClr val="dk1"/>
                </a:solidFill>
              </a:rPr>
              <a:t>    }</a:t>
            </a:r>
            <a:endParaRPr dirty="0">
              <a:solidFill>
                <a:schemeClr val="dk1"/>
              </a:solidFill>
            </a:endParaRPr>
          </a:p>
          <a:p>
            <a:pPr marL="114300" lvl="0" indent="0" algn="l" rtl="0">
              <a:spcBef>
                <a:spcPts val="0"/>
              </a:spcBef>
              <a:spcAft>
                <a:spcPts val="0"/>
              </a:spcAft>
              <a:buSzPts val="1800"/>
              <a:buNone/>
            </a:pPr>
            <a:r>
              <a:rPr lang="en-US" dirty="0">
                <a:solidFill>
                  <a:schemeClr val="dk1"/>
                </a:solidFill>
              </a:rPr>
              <a:t>  }</a:t>
            </a:r>
            <a:endParaRPr dirty="0">
              <a:solidFill>
                <a:schemeClr val="dk1"/>
              </a:solidFill>
            </a:endParaRPr>
          </a:p>
          <a:p>
            <a:pPr marL="114300" lvl="0" indent="0" algn="l" rtl="0">
              <a:spcBef>
                <a:spcPts val="0"/>
              </a:spcBef>
              <a:spcAft>
                <a:spcPts val="0"/>
              </a:spcAft>
              <a:buSzPts val="1800"/>
              <a:buNone/>
            </a:pPr>
            <a:r>
              <a:rPr lang="en-US" dirty="0">
                <a:solidFill>
                  <a:schemeClr val="dk1"/>
                </a:solidFill>
              </a:rPr>
              <a:t>}</a:t>
            </a:r>
            <a:endParaRPr dirty="0"/>
          </a:p>
        </p:txBody>
      </p:sp>
      <p:sp>
        <p:nvSpPr>
          <p:cNvPr id="279" name="Google Shape;279;p19"/>
          <p:cNvSpPr txBox="1"/>
          <p:nvPr/>
        </p:nvSpPr>
        <p:spPr>
          <a:xfrm>
            <a:off x="454275" y="945875"/>
            <a:ext cx="2788800" cy="25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Possible queries</a:t>
            </a:r>
            <a:endParaRPr sz="1400" b="0" i="0" u="none" strike="noStrike" cap="none">
              <a:solidFill>
                <a:srgbClr val="000000"/>
              </a:solidFill>
              <a:latin typeface="Arial"/>
              <a:ea typeface="Arial"/>
              <a:cs typeface="Arial"/>
              <a:sym typeface="Arial"/>
            </a:endParaRPr>
          </a:p>
        </p:txBody>
      </p:sp>
      <p:sp>
        <p:nvSpPr>
          <p:cNvPr id="280" name="Google Shape;280;p19"/>
          <p:cNvSpPr>
            <a:spLocks noChangeAspect="1"/>
          </p:cNvSpPr>
          <p:nvPr/>
        </p:nvSpPr>
        <p:spPr>
          <a:xfrm>
            <a:off x="3737125" y="512688"/>
            <a:ext cx="914400" cy="9144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Query</a:t>
            </a:r>
            <a:endParaRPr sz="1100" b="0" i="0" u="none" strike="noStrike" cap="none" dirty="0">
              <a:solidFill>
                <a:srgbClr val="000000"/>
              </a:solidFill>
              <a:latin typeface="Arial"/>
              <a:ea typeface="Arial"/>
              <a:cs typeface="Arial"/>
              <a:sym typeface="Arial"/>
            </a:endParaRPr>
          </a:p>
        </p:txBody>
      </p:sp>
      <p:sp>
        <p:nvSpPr>
          <p:cNvPr id="281" name="Google Shape;281;p19"/>
          <p:cNvSpPr txBox="1">
            <a:spLocks noGrp="1"/>
          </p:cNvSpPr>
          <p:nvPr>
            <p:ph type="body" idx="1"/>
          </p:nvPr>
        </p:nvSpPr>
        <p:spPr>
          <a:xfrm>
            <a:off x="439258" y="1190511"/>
            <a:ext cx="2788800" cy="3825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800"/>
              <a:buNone/>
            </a:pPr>
            <a:r>
              <a:rPr lang="en-US" dirty="0">
                <a:solidFill>
                  <a:srgbClr val="E69138"/>
                </a:solidFill>
              </a:rPr>
              <a:t>query</a:t>
            </a:r>
            <a:r>
              <a:rPr lang="en-US" dirty="0"/>
              <a:t> {</a:t>
            </a:r>
            <a:endParaRPr dirty="0"/>
          </a:p>
          <a:p>
            <a:pPr marL="114300" lvl="0" indent="0" algn="l" rtl="0">
              <a:lnSpc>
                <a:spcPct val="100000"/>
              </a:lnSpc>
              <a:spcBef>
                <a:spcPts val="0"/>
              </a:spcBef>
              <a:spcAft>
                <a:spcPts val="0"/>
              </a:spcAft>
              <a:buSzPts val="1800"/>
              <a:buNone/>
            </a:pPr>
            <a:r>
              <a:rPr lang="en-US" dirty="0"/>
              <a:t>  </a:t>
            </a:r>
            <a:r>
              <a:rPr lang="en-US" dirty="0">
                <a:solidFill>
                  <a:srgbClr val="E69138"/>
                </a:solidFill>
              </a:rPr>
              <a:t>company</a:t>
            </a:r>
            <a:r>
              <a:rPr lang="en-US" dirty="0"/>
              <a:t> (</a:t>
            </a:r>
            <a:r>
              <a:rPr lang="en-US" dirty="0">
                <a:solidFill>
                  <a:srgbClr val="E69138"/>
                </a:solidFill>
              </a:rPr>
              <a:t>id</a:t>
            </a:r>
            <a:r>
              <a:rPr lang="en-US" dirty="0"/>
              <a:t>: “W4..”) {</a:t>
            </a:r>
            <a:endParaRPr dirty="0"/>
          </a:p>
          <a:p>
            <a:pPr marL="114300" lvl="0" indent="0" algn="l" rtl="0">
              <a:lnSpc>
                <a:spcPct val="100000"/>
              </a:lnSpc>
              <a:spcBef>
                <a:spcPts val="0"/>
              </a:spcBef>
              <a:spcAft>
                <a:spcPts val="0"/>
              </a:spcAft>
              <a:buSzPts val="1800"/>
              <a:buNone/>
            </a:pPr>
            <a:r>
              <a:rPr lang="en-US" dirty="0"/>
              <a:t>    </a:t>
            </a:r>
            <a:r>
              <a:rPr lang="en-US" dirty="0">
                <a:solidFill>
                  <a:srgbClr val="E69138"/>
                </a:solidFill>
              </a:rPr>
              <a:t>address</a:t>
            </a:r>
            <a:endParaRPr dirty="0">
              <a:solidFill>
                <a:srgbClr val="E69138"/>
              </a:solidFill>
            </a:endParaRPr>
          </a:p>
          <a:p>
            <a:pPr marL="114300" lvl="0" indent="0" algn="l" rtl="0">
              <a:lnSpc>
                <a:spcPct val="100000"/>
              </a:lnSpc>
              <a:spcBef>
                <a:spcPts val="0"/>
              </a:spcBef>
              <a:spcAft>
                <a:spcPts val="0"/>
              </a:spcAft>
              <a:buSzPts val="1800"/>
              <a:buNone/>
            </a:pPr>
            <a:r>
              <a:rPr lang="en-US" dirty="0"/>
              <a:t>    </a:t>
            </a:r>
            <a:r>
              <a:rPr lang="en-US" dirty="0">
                <a:solidFill>
                  <a:srgbClr val="E69138"/>
                </a:solidFill>
              </a:rPr>
              <a:t>employees</a:t>
            </a:r>
            <a:r>
              <a:rPr lang="en-US" dirty="0"/>
              <a:t> {</a:t>
            </a:r>
            <a:endParaRPr dirty="0"/>
          </a:p>
          <a:p>
            <a:pPr marL="114300" lvl="0" indent="0" algn="l" rtl="0">
              <a:lnSpc>
                <a:spcPct val="100000"/>
              </a:lnSpc>
              <a:spcBef>
                <a:spcPts val="0"/>
              </a:spcBef>
              <a:spcAft>
                <a:spcPts val="0"/>
              </a:spcAft>
              <a:buSzPts val="1800"/>
              <a:buNone/>
            </a:pPr>
            <a:r>
              <a:rPr lang="en-US" dirty="0"/>
              <a:t>	</a:t>
            </a:r>
            <a:r>
              <a:rPr lang="en-US" dirty="0">
                <a:solidFill>
                  <a:srgbClr val="E69138"/>
                </a:solidFill>
              </a:rPr>
              <a:t>coworkers</a:t>
            </a:r>
            <a:r>
              <a:rPr lang="en-US" dirty="0"/>
              <a:t> {</a:t>
            </a:r>
            <a:endParaRPr dirty="0"/>
          </a:p>
          <a:p>
            <a:pPr marL="114300" lvl="0" indent="0" algn="l" rtl="0">
              <a:lnSpc>
                <a:spcPct val="100000"/>
              </a:lnSpc>
              <a:spcBef>
                <a:spcPts val="0"/>
              </a:spcBef>
              <a:spcAft>
                <a:spcPts val="0"/>
              </a:spcAft>
              <a:buSzPts val="1800"/>
              <a:buNone/>
            </a:pPr>
            <a:r>
              <a:rPr lang="en-US" dirty="0">
                <a:solidFill>
                  <a:schemeClr val="dk1"/>
                </a:solidFill>
              </a:rPr>
              <a:t>	  </a:t>
            </a:r>
            <a:r>
              <a:rPr lang="en-US" dirty="0">
                <a:solidFill>
                  <a:srgbClr val="E69138"/>
                </a:solidFill>
              </a:rPr>
              <a:t>coworkers</a:t>
            </a:r>
            <a:r>
              <a:rPr lang="en-US" dirty="0">
                <a:solidFill>
                  <a:schemeClr val="dk1"/>
                </a:solidFill>
              </a:rPr>
              <a:t> {</a:t>
            </a:r>
            <a:endParaRPr dirty="0">
              <a:solidFill>
                <a:schemeClr val="dk1"/>
              </a:solidFill>
            </a:endParaRPr>
          </a:p>
          <a:p>
            <a:pPr marL="114300" lvl="0" indent="0" algn="l" rtl="0">
              <a:lnSpc>
                <a:spcPct val="100000"/>
              </a:lnSpc>
              <a:spcBef>
                <a:spcPts val="0"/>
              </a:spcBef>
              <a:spcAft>
                <a:spcPts val="0"/>
              </a:spcAft>
              <a:buSzPts val="1800"/>
              <a:buNone/>
            </a:pPr>
            <a:r>
              <a:rPr lang="en-US" dirty="0">
                <a:solidFill>
                  <a:schemeClr val="dk1"/>
                </a:solidFill>
              </a:rPr>
              <a:t>	    </a:t>
            </a:r>
            <a:r>
              <a:rPr lang="en-US" dirty="0">
                <a:solidFill>
                  <a:srgbClr val="E69138"/>
                </a:solidFill>
              </a:rPr>
              <a:t>coworkers</a:t>
            </a:r>
            <a:r>
              <a:rPr lang="en-US" dirty="0">
                <a:solidFill>
                  <a:schemeClr val="dk1"/>
                </a:solidFill>
              </a:rPr>
              <a:t> {</a:t>
            </a:r>
            <a:endParaRPr dirty="0">
              <a:solidFill>
                <a:schemeClr val="dk1"/>
              </a:solidFill>
            </a:endParaRPr>
          </a:p>
          <a:p>
            <a:pPr marL="114300" lvl="0" indent="0" algn="l" rtl="0">
              <a:lnSpc>
                <a:spcPct val="100000"/>
              </a:lnSpc>
              <a:spcBef>
                <a:spcPts val="0"/>
              </a:spcBef>
              <a:spcAft>
                <a:spcPts val="0"/>
              </a:spcAft>
              <a:buSzPts val="1800"/>
              <a:buNone/>
            </a:pPr>
            <a:r>
              <a:rPr lang="en-US" dirty="0">
                <a:solidFill>
                  <a:schemeClr val="dk1"/>
                </a:solidFill>
              </a:rPr>
              <a:t>	      </a:t>
            </a:r>
            <a:r>
              <a:rPr lang="en-US" dirty="0">
                <a:solidFill>
                  <a:srgbClr val="E69138"/>
                </a:solidFill>
              </a:rPr>
              <a:t>coworkers</a:t>
            </a:r>
            <a:r>
              <a:rPr lang="en-US" dirty="0">
                <a:solidFill>
                  <a:schemeClr val="dk1"/>
                </a:solidFill>
              </a:rPr>
              <a:t> {</a:t>
            </a:r>
            <a:endParaRPr dirty="0">
              <a:solidFill>
                <a:schemeClr val="dk1"/>
              </a:solidFill>
            </a:endParaRPr>
          </a:p>
          <a:p>
            <a:pPr marL="114300" lvl="0" indent="0" algn="l" rtl="0">
              <a:lnSpc>
                <a:spcPct val="100000"/>
              </a:lnSpc>
              <a:spcBef>
                <a:spcPts val="0"/>
              </a:spcBef>
              <a:spcAft>
                <a:spcPts val="0"/>
              </a:spcAft>
              <a:buSzPts val="1800"/>
              <a:buNone/>
            </a:pPr>
            <a:r>
              <a:rPr lang="en-US" dirty="0">
                <a:solidFill>
                  <a:schemeClr val="dk1"/>
                </a:solidFill>
              </a:rPr>
              <a:t>	        </a:t>
            </a:r>
            <a:r>
              <a:rPr lang="en-US" dirty="0">
                <a:solidFill>
                  <a:srgbClr val="E69138"/>
                </a:solidFill>
              </a:rPr>
              <a:t>name</a:t>
            </a:r>
            <a:endParaRPr dirty="0">
              <a:solidFill>
                <a:srgbClr val="E69138"/>
              </a:solidFill>
            </a:endParaRPr>
          </a:p>
          <a:p>
            <a:pPr marL="114300" lvl="0" indent="0" algn="l" rtl="0">
              <a:lnSpc>
                <a:spcPct val="100000"/>
              </a:lnSpc>
              <a:spcBef>
                <a:spcPts val="0"/>
              </a:spcBef>
              <a:spcAft>
                <a:spcPts val="0"/>
              </a:spcAft>
              <a:buSzPts val="1800"/>
              <a:buNone/>
            </a:pPr>
            <a:r>
              <a:rPr lang="en-US" dirty="0">
                <a:solidFill>
                  <a:schemeClr val="dk1"/>
                </a:solidFill>
              </a:rPr>
              <a:t>	        </a:t>
            </a:r>
            <a:r>
              <a:rPr lang="en-US" dirty="0">
                <a:solidFill>
                  <a:srgbClr val="E69138"/>
                </a:solidFill>
              </a:rPr>
              <a:t>papers</a:t>
            </a:r>
            <a:endParaRPr dirty="0">
              <a:solidFill>
                <a:srgbClr val="E69138"/>
              </a:solidFill>
            </a:endParaRPr>
          </a:p>
          <a:p>
            <a:pPr marL="114300" lvl="0" indent="0" algn="l" rtl="0">
              <a:lnSpc>
                <a:spcPct val="100000"/>
              </a:lnSpc>
              <a:spcBef>
                <a:spcPts val="0"/>
              </a:spcBef>
              <a:spcAft>
                <a:spcPts val="0"/>
              </a:spcAft>
              <a:buSzPts val="1800"/>
              <a:buNone/>
            </a:pPr>
            <a:r>
              <a:rPr lang="en-US" dirty="0">
                <a:solidFill>
                  <a:schemeClr val="dk1"/>
                </a:solidFill>
              </a:rPr>
              <a:t>             }</a:t>
            </a:r>
            <a:endParaRPr dirty="0">
              <a:solidFill>
                <a:schemeClr val="dk1"/>
              </a:solidFill>
            </a:endParaRPr>
          </a:p>
          <a:p>
            <a:pPr marL="114300" lvl="0" indent="0" algn="l" rtl="0">
              <a:lnSpc>
                <a:spcPct val="100000"/>
              </a:lnSpc>
              <a:spcBef>
                <a:spcPts val="0"/>
              </a:spcBef>
              <a:spcAft>
                <a:spcPts val="0"/>
              </a:spcAft>
              <a:buSzPts val="1800"/>
              <a:buNone/>
            </a:pPr>
            <a:r>
              <a:rPr lang="en-US" dirty="0">
                <a:solidFill>
                  <a:schemeClr val="dk1"/>
                </a:solidFill>
              </a:rPr>
              <a:t>           }</a:t>
            </a:r>
            <a:endParaRPr dirty="0">
              <a:solidFill>
                <a:schemeClr val="dk1"/>
              </a:solidFill>
            </a:endParaRPr>
          </a:p>
          <a:p>
            <a:pPr marL="114300" lvl="0" indent="0" algn="l" rtl="0">
              <a:lnSpc>
                <a:spcPct val="100000"/>
              </a:lnSpc>
              <a:spcBef>
                <a:spcPts val="0"/>
              </a:spcBef>
              <a:spcAft>
                <a:spcPts val="0"/>
              </a:spcAft>
              <a:buSzPts val="1800"/>
              <a:buNone/>
            </a:pPr>
            <a:r>
              <a:rPr lang="en-US" dirty="0">
                <a:solidFill>
                  <a:schemeClr val="dk1"/>
                </a:solidFill>
              </a:rPr>
              <a:t>         }</a:t>
            </a:r>
            <a:endParaRPr dirty="0"/>
          </a:p>
          <a:p>
            <a:pPr marL="114300" lvl="0" indent="0" algn="l" rtl="0">
              <a:lnSpc>
                <a:spcPct val="100000"/>
              </a:lnSpc>
              <a:spcBef>
                <a:spcPts val="0"/>
              </a:spcBef>
              <a:spcAft>
                <a:spcPts val="0"/>
              </a:spcAft>
              <a:buSzPts val="1800"/>
              <a:buNone/>
            </a:pPr>
            <a:r>
              <a:rPr lang="en-US" dirty="0"/>
              <a:t>       }</a:t>
            </a:r>
            <a:endParaRPr dirty="0"/>
          </a:p>
          <a:p>
            <a:pPr marL="114300" lvl="0" indent="0" algn="l" rtl="0">
              <a:lnSpc>
                <a:spcPct val="100000"/>
              </a:lnSpc>
              <a:spcBef>
                <a:spcPts val="0"/>
              </a:spcBef>
              <a:spcAft>
                <a:spcPts val="0"/>
              </a:spcAft>
              <a:buSzPts val="1800"/>
              <a:buNone/>
            </a:pPr>
            <a:r>
              <a:rPr lang="en-US" dirty="0"/>
              <a:t>    }</a:t>
            </a:r>
            <a:endParaRPr dirty="0"/>
          </a:p>
          <a:p>
            <a:pPr marL="114300" lvl="0" indent="0" algn="l" rtl="0">
              <a:lnSpc>
                <a:spcPct val="100000"/>
              </a:lnSpc>
              <a:spcBef>
                <a:spcPts val="0"/>
              </a:spcBef>
              <a:spcAft>
                <a:spcPts val="0"/>
              </a:spcAft>
              <a:buSzPts val="1800"/>
              <a:buNone/>
            </a:pPr>
            <a:r>
              <a:rPr lang="en-US" dirty="0"/>
              <a:t>  }</a:t>
            </a:r>
            <a:endParaRPr dirty="0"/>
          </a:p>
          <a:p>
            <a:pPr marL="114300" lvl="0" indent="0" algn="l" rtl="0">
              <a:lnSpc>
                <a:spcPct val="100000"/>
              </a:lnSpc>
              <a:spcBef>
                <a:spcPts val="0"/>
              </a:spcBef>
              <a:spcAft>
                <a:spcPts val="0"/>
              </a:spcAft>
              <a:buSzPts val="1800"/>
              <a:buNone/>
            </a:pPr>
            <a:r>
              <a:rPr lang="en-US" dirty="0"/>
              <a:t>}</a:t>
            </a:r>
            <a:endParaRPr dirty="0"/>
          </a:p>
        </p:txBody>
      </p:sp>
      <p:cxnSp>
        <p:nvCxnSpPr>
          <p:cNvPr id="282" name="Google Shape;282;p19"/>
          <p:cNvCxnSpPr>
            <a:cxnSpLocks/>
            <a:stCxn id="280" idx="6"/>
            <a:endCxn id="262" idx="0"/>
          </p:cNvCxnSpPr>
          <p:nvPr/>
        </p:nvCxnSpPr>
        <p:spPr>
          <a:xfrm>
            <a:off x="4651525" y="969888"/>
            <a:ext cx="856606" cy="715211"/>
          </a:xfrm>
          <a:prstGeom prst="bentConnector2">
            <a:avLst/>
          </a:prstGeom>
          <a:noFill/>
          <a:ln w="9525" cap="flat" cmpd="sng">
            <a:solidFill>
              <a:schemeClr val="dk2"/>
            </a:solidFill>
            <a:prstDash val="solid"/>
            <a:round/>
            <a:headEnd type="none" w="sm" len="sm"/>
            <a:tailEnd type="triangle" w="med" len="med"/>
          </a:ln>
        </p:spPr>
      </p:cxnSp>
      <p:sp>
        <p:nvSpPr>
          <p:cNvPr id="283" name="Google Shape;283;p19"/>
          <p:cNvSpPr/>
          <p:nvPr/>
        </p:nvSpPr>
        <p:spPr>
          <a:xfrm>
            <a:off x="5059125" y="1203575"/>
            <a:ext cx="963000" cy="194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company(</a:t>
            </a:r>
            <a:r>
              <a:rPr lang="en-US" sz="1100"/>
              <a:t>id)</a:t>
            </a:r>
            <a:endParaRPr sz="1100" b="0" i="0" u="none" strike="noStrike" cap="none">
              <a:solidFill>
                <a:srgbClr val="000000"/>
              </a:solidFill>
              <a:latin typeface="Arial"/>
              <a:ea typeface="Arial"/>
              <a:cs typeface="Arial"/>
              <a:sym typeface="Arial"/>
            </a:endParaRPr>
          </a:p>
        </p:txBody>
      </p:sp>
      <p:sp>
        <p:nvSpPr>
          <p:cNvPr id="284" name="Google Shape;284;p19"/>
          <p:cNvSpPr/>
          <p:nvPr/>
        </p:nvSpPr>
        <p:spPr>
          <a:xfrm>
            <a:off x="2409525" y="2267225"/>
            <a:ext cx="5043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a:t>
            </a:r>
            <a:endParaRPr/>
          </a:p>
        </p:txBody>
      </p:sp>
      <p:sp>
        <p:nvSpPr>
          <p:cNvPr id="285" name="Google Shape;285;p19"/>
          <p:cNvSpPr/>
          <p:nvPr/>
        </p:nvSpPr>
        <p:spPr>
          <a:xfrm>
            <a:off x="1790275" y="2692450"/>
            <a:ext cx="5043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a:t>
            </a:r>
            <a:endParaRPr/>
          </a:p>
        </p:txBody>
      </p:sp>
      <p:sp>
        <p:nvSpPr>
          <p:cNvPr id="286" name="Google Shape;286;p19"/>
          <p:cNvSpPr/>
          <p:nvPr/>
        </p:nvSpPr>
        <p:spPr>
          <a:xfrm>
            <a:off x="2402775" y="1434025"/>
            <a:ext cx="5043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a:t>
            </a:r>
            <a:endParaRPr/>
          </a:p>
        </p:txBody>
      </p:sp>
      <p:sp>
        <p:nvSpPr>
          <p:cNvPr id="287" name="Google Shape;287;p19"/>
          <p:cNvSpPr/>
          <p:nvPr/>
        </p:nvSpPr>
        <p:spPr>
          <a:xfrm>
            <a:off x="1783525" y="1861475"/>
            <a:ext cx="5043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a:t>
            </a:r>
            <a:endParaRPr/>
          </a:p>
        </p:txBody>
      </p:sp>
      <p:sp>
        <p:nvSpPr>
          <p:cNvPr id="288" name="Google Shape;288;p19"/>
          <p:cNvSpPr/>
          <p:nvPr/>
        </p:nvSpPr>
        <p:spPr>
          <a:xfrm>
            <a:off x="1877450" y="2078600"/>
            <a:ext cx="6312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+10</a:t>
            </a:r>
            <a:endParaRPr/>
          </a:p>
        </p:txBody>
      </p:sp>
      <p:sp>
        <p:nvSpPr>
          <p:cNvPr id="289" name="Google Shape;289;p19"/>
          <p:cNvSpPr/>
          <p:nvPr/>
        </p:nvSpPr>
        <p:spPr>
          <a:xfrm>
            <a:off x="1972975" y="2293875"/>
            <a:ext cx="7407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+100</a:t>
            </a:r>
            <a:endParaRPr/>
          </a:p>
        </p:txBody>
      </p:sp>
      <p:sp>
        <p:nvSpPr>
          <p:cNvPr id="290" name="Google Shape;290;p19"/>
          <p:cNvSpPr/>
          <p:nvPr/>
        </p:nvSpPr>
        <p:spPr>
          <a:xfrm>
            <a:off x="2074450" y="2517100"/>
            <a:ext cx="8565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+1000</a:t>
            </a:r>
            <a:endParaRPr/>
          </a:p>
        </p:txBody>
      </p:sp>
      <p:sp>
        <p:nvSpPr>
          <p:cNvPr id="291" name="Google Shape;291;p19"/>
          <p:cNvSpPr/>
          <p:nvPr/>
        </p:nvSpPr>
        <p:spPr>
          <a:xfrm>
            <a:off x="2173175" y="2744625"/>
            <a:ext cx="903900" cy="45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+10000</a:t>
            </a:r>
            <a:endParaRPr/>
          </a:p>
        </p:txBody>
      </p:sp>
      <p:grpSp>
        <p:nvGrpSpPr>
          <p:cNvPr id="3" name="Group 2">
            <a:extLst>
              <a:ext uri="{FF2B5EF4-FFF2-40B4-BE49-F238E27FC236}">
                <a16:creationId xmlns:a16="http://schemas.microsoft.com/office/drawing/2014/main" id="{4AEC43C8-723A-B046-B036-922BFAAD922B}"/>
              </a:ext>
            </a:extLst>
          </p:cNvPr>
          <p:cNvGrpSpPr/>
          <p:nvPr/>
        </p:nvGrpSpPr>
        <p:grpSpPr>
          <a:xfrm>
            <a:off x="7128164" y="548306"/>
            <a:ext cx="1464333" cy="1377081"/>
            <a:chOff x="6892433" y="102559"/>
            <a:chExt cx="1464333" cy="1377081"/>
          </a:xfrm>
        </p:grpSpPr>
        <p:sp>
          <p:nvSpPr>
            <p:cNvPr id="44" name="Google Shape;307;p20">
              <a:extLst>
                <a:ext uri="{FF2B5EF4-FFF2-40B4-BE49-F238E27FC236}">
                  <a16:creationId xmlns:a16="http://schemas.microsoft.com/office/drawing/2014/main" id="{99ED90C6-3247-FE4E-9BF6-F10DCC1F1DF7}"/>
                </a:ext>
              </a:extLst>
            </p:cNvPr>
            <p:cNvSpPr/>
            <p:nvPr/>
          </p:nvSpPr>
          <p:spPr>
            <a:xfrm>
              <a:off x="7022094" y="1103243"/>
              <a:ext cx="244655" cy="24308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TextBox 44">
              <a:extLst>
                <a:ext uri="{FF2B5EF4-FFF2-40B4-BE49-F238E27FC236}">
                  <a16:creationId xmlns:a16="http://schemas.microsoft.com/office/drawing/2014/main" id="{78C80977-F37D-C64F-BCB1-A1733506CB07}"/>
                </a:ext>
              </a:extLst>
            </p:cNvPr>
            <p:cNvSpPr txBox="1"/>
            <p:nvPr/>
          </p:nvSpPr>
          <p:spPr>
            <a:xfrm>
              <a:off x="7442174" y="1086223"/>
              <a:ext cx="872355" cy="307777"/>
            </a:xfrm>
            <a:prstGeom prst="rect">
              <a:avLst/>
            </a:prstGeom>
            <a:noFill/>
          </p:spPr>
          <p:txBody>
            <a:bodyPr wrap="none" rtlCol="0">
              <a:spAutoFit/>
            </a:bodyPr>
            <a:lstStyle/>
            <a:p>
              <a:r>
                <a:rPr lang="en-US" dirty="0"/>
                <a:t>Primitive</a:t>
              </a:r>
            </a:p>
          </p:txBody>
        </p:sp>
        <p:sp>
          <p:nvSpPr>
            <p:cNvPr id="46" name="Google Shape;310;p20">
              <a:extLst>
                <a:ext uri="{FF2B5EF4-FFF2-40B4-BE49-F238E27FC236}">
                  <a16:creationId xmlns:a16="http://schemas.microsoft.com/office/drawing/2014/main" id="{42CED4ED-B869-4749-B75E-4F66E996A1E6}"/>
                </a:ext>
              </a:extLst>
            </p:cNvPr>
            <p:cNvSpPr/>
            <p:nvPr/>
          </p:nvSpPr>
          <p:spPr>
            <a:xfrm>
              <a:off x="7022094" y="768369"/>
              <a:ext cx="244655" cy="243086"/>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TextBox 46">
              <a:extLst>
                <a:ext uri="{FF2B5EF4-FFF2-40B4-BE49-F238E27FC236}">
                  <a16:creationId xmlns:a16="http://schemas.microsoft.com/office/drawing/2014/main" id="{356DC71F-FED6-6344-A72F-DD7976780A44}"/>
                </a:ext>
              </a:extLst>
            </p:cNvPr>
            <p:cNvSpPr txBox="1"/>
            <p:nvPr/>
          </p:nvSpPr>
          <p:spPr>
            <a:xfrm>
              <a:off x="7466263" y="711784"/>
              <a:ext cx="702436" cy="307777"/>
            </a:xfrm>
            <a:prstGeom prst="rect">
              <a:avLst/>
            </a:prstGeom>
            <a:noFill/>
          </p:spPr>
          <p:txBody>
            <a:bodyPr wrap="none" rtlCol="0">
              <a:spAutoFit/>
            </a:bodyPr>
            <a:lstStyle/>
            <a:p>
              <a:r>
                <a:rPr lang="en-US" dirty="0"/>
                <a:t>Object</a:t>
              </a:r>
            </a:p>
          </p:txBody>
        </p:sp>
        <p:cxnSp>
          <p:nvCxnSpPr>
            <p:cNvPr id="48" name="Straight Arrow Connector 47">
              <a:extLst>
                <a:ext uri="{FF2B5EF4-FFF2-40B4-BE49-F238E27FC236}">
                  <a16:creationId xmlns:a16="http://schemas.microsoft.com/office/drawing/2014/main" id="{E5408B85-A3A0-D544-9983-726773EADBD4}"/>
                </a:ext>
              </a:extLst>
            </p:cNvPr>
            <p:cNvCxnSpPr/>
            <p:nvPr/>
          </p:nvCxnSpPr>
          <p:spPr>
            <a:xfrm>
              <a:off x="7019448" y="274546"/>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20114B8-4C92-E84F-83F6-9BEA5267B2DC}"/>
                </a:ext>
              </a:extLst>
            </p:cNvPr>
            <p:cNvCxnSpPr>
              <a:cxnSpLocks/>
            </p:cNvCxnSpPr>
            <p:nvPr/>
          </p:nvCxnSpPr>
          <p:spPr>
            <a:xfrm>
              <a:off x="6985998" y="546722"/>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FBAFEB9-6E00-EC4F-A763-30903659396D}"/>
                </a:ext>
              </a:extLst>
            </p:cNvPr>
            <p:cNvSpPr txBox="1"/>
            <p:nvPr/>
          </p:nvSpPr>
          <p:spPr>
            <a:xfrm>
              <a:off x="7455557" y="120592"/>
              <a:ext cx="901209" cy="307777"/>
            </a:xfrm>
            <a:prstGeom prst="rect">
              <a:avLst/>
            </a:prstGeom>
            <a:noFill/>
          </p:spPr>
          <p:txBody>
            <a:bodyPr wrap="none" rtlCol="0">
              <a:spAutoFit/>
            </a:bodyPr>
            <a:lstStyle/>
            <a:p>
              <a:r>
                <a:rPr lang="en-US" dirty="0"/>
                <a:t>One of…</a:t>
              </a:r>
            </a:p>
          </p:txBody>
        </p:sp>
        <p:sp>
          <p:nvSpPr>
            <p:cNvPr id="51" name="TextBox 50">
              <a:extLst>
                <a:ext uri="{FF2B5EF4-FFF2-40B4-BE49-F238E27FC236}">
                  <a16:creationId xmlns:a16="http://schemas.microsoft.com/office/drawing/2014/main" id="{31C32D91-D204-3B4F-AC2B-C908CB9D6082}"/>
                </a:ext>
              </a:extLst>
            </p:cNvPr>
            <p:cNvSpPr txBox="1"/>
            <p:nvPr/>
          </p:nvSpPr>
          <p:spPr>
            <a:xfrm>
              <a:off x="7464283" y="411450"/>
              <a:ext cx="841897" cy="307777"/>
            </a:xfrm>
            <a:prstGeom prst="rect">
              <a:avLst/>
            </a:prstGeom>
            <a:noFill/>
          </p:spPr>
          <p:txBody>
            <a:bodyPr wrap="none" rtlCol="0">
              <a:spAutoFit/>
            </a:bodyPr>
            <a:lstStyle/>
            <a:p>
              <a:r>
                <a:rPr lang="en-US" dirty="0"/>
                <a:t>List of…</a:t>
              </a:r>
            </a:p>
          </p:txBody>
        </p:sp>
        <p:sp>
          <p:nvSpPr>
            <p:cNvPr id="2" name="Rectangle 1">
              <a:extLst>
                <a:ext uri="{FF2B5EF4-FFF2-40B4-BE49-F238E27FC236}">
                  <a16:creationId xmlns:a16="http://schemas.microsoft.com/office/drawing/2014/main" id="{5BCCC52C-F136-C449-82B1-5DC82BD377C2}"/>
                </a:ext>
              </a:extLst>
            </p:cNvPr>
            <p:cNvSpPr/>
            <p:nvPr/>
          </p:nvSpPr>
          <p:spPr>
            <a:xfrm>
              <a:off x="6892433" y="102559"/>
              <a:ext cx="1463869" cy="1377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85"/>
                                        </p:tgtEl>
                                        <p:attrNameLst>
                                          <p:attrName>style.visibility</p:attrName>
                                        </p:attrNameLst>
                                      </p:cBhvr>
                                      <p:to>
                                        <p:strVal val="visible"/>
                                      </p:to>
                                    </p:set>
                                    <p:animEffect transition="in" filter="fade">
                                      <p:cBhvr>
                                        <p:cTn id="9" dur="1"/>
                                        <p:tgtEl>
                                          <p:spTgt spid="28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1"/>
                                          </p:stCondLst>
                                        </p:cTn>
                                        <p:tgtEl>
                                          <p:spTgt spid="278"/>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28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285"/>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27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7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8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8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8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8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8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9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Schema Topology Classification</a:t>
            </a:r>
            <a:endParaRPr/>
          </a:p>
        </p:txBody>
      </p:sp>
      <p:sp>
        <p:nvSpPr>
          <p:cNvPr id="298" name="Google Shape;298;p20"/>
          <p:cNvSpPr txBox="1">
            <a:spLocks noGrp="1"/>
          </p:cNvSpPr>
          <p:nvPr>
            <p:ph type="body" idx="1"/>
          </p:nvPr>
        </p:nvSpPr>
        <p:spPr>
          <a:xfrm>
            <a:off x="453860" y="1114225"/>
            <a:ext cx="2655000" cy="41148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l" rtl="0">
              <a:lnSpc>
                <a:spcPct val="100000"/>
              </a:lnSpc>
              <a:spcBef>
                <a:spcPts val="0"/>
              </a:spcBef>
              <a:spcAft>
                <a:spcPts val="0"/>
              </a:spcAft>
              <a:buSzPts val="1800"/>
              <a:buNone/>
            </a:pPr>
            <a:endParaRPr dirty="0"/>
          </a:p>
        </p:txBody>
      </p:sp>
      <p:sp>
        <p:nvSpPr>
          <p:cNvPr id="299" name="Google Shape;299;p20"/>
          <p:cNvSpPr txBox="1">
            <a:spLocks noGrp="1"/>
          </p:cNvSpPr>
          <p:nvPr>
            <p:ph type="body" idx="2"/>
          </p:nvPr>
        </p:nvSpPr>
        <p:spPr>
          <a:xfrm>
            <a:off x="6031388" y="1114225"/>
            <a:ext cx="2655000" cy="41148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l" rtl="0">
              <a:lnSpc>
                <a:spcPct val="100000"/>
              </a:lnSpc>
              <a:spcBef>
                <a:spcPts val="0"/>
              </a:spcBef>
              <a:spcAft>
                <a:spcPts val="0"/>
              </a:spcAft>
              <a:buSzPts val="1800"/>
              <a:buNone/>
            </a:pPr>
            <a:endParaRPr/>
          </a:p>
        </p:txBody>
      </p:sp>
      <p:sp>
        <p:nvSpPr>
          <p:cNvPr id="300" name="Google Shape;300;p20"/>
          <p:cNvSpPr txBox="1">
            <a:spLocks noGrp="1"/>
          </p:cNvSpPr>
          <p:nvPr>
            <p:ph type="body" idx="1"/>
          </p:nvPr>
        </p:nvSpPr>
        <p:spPr>
          <a:xfrm>
            <a:off x="3223873" y="1114225"/>
            <a:ext cx="2692500" cy="41148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l" rtl="0">
              <a:lnSpc>
                <a:spcPct val="100000"/>
              </a:lnSpc>
              <a:spcBef>
                <a:spcPts val="0"/>
              </a:spcBef>
              <a:spcAft>
                <a:spcPts val="0"/>
              </a:spcAft>
              <a:buSzPts val="1800"/>
              <a:buNone/>
            </a:pPr>
            <a:endParaRPr/>
          </a:p>
        </p:txBody>
      </p:sp>
      <p:sp>
        <p:nvSpPr>
          <p:cNvPr id="301" name="Google Shape;301;p20"/>
          <p:cNvSpPr txBox="1">
            <a:spLocks noGrp="1"/>
          </p:cNvSpPr>
          <p:nvPr>
            <p:ph type="body" idx="1"/>
          </p:nvPr>
        </p:nvSpPr>
        <p:spPr>
          <a:xfrm>
            <a:off x="453850" y="800100"/>
            <a:ext cx="2655000" cy="3141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ctr" rtl="0">
              <a:lnSpc>
                <a:spcPct val="100000"/>
              </a:lnSpc>
              <a:spcBef>
                <a:spcPts val="0"/>
              </a:spcBef>
              <a:spcAft>
                <a:spcPts val="0"/>
              </a:spcAft>
              <a:buSzPts val="1800"/>
              <a:buNone/>
            </a:pPr>
            <a:r>
              <a:rPr lang="en-US"/>
              <a:t>Linear</a:t>
            </a:r>
            <a:endParaRPr/>
          </a:p>
        </p:txBody>
      </p:sp>
      <p:sp>
        <p:nvSpPr>
          <p:cNvPr id="302" name="Google Shape;302;p20"/>
          <p:cNvSpPr txBox="1">
            <a:spLocks noGrp="1"/>
          </p:cNvSpPr>
          <p:nvPr>
            <p:ph type="body" idx="2"/>
          </p:nvPr>
        </p:nvSpPr>
        <p:spPr>
          <a:xfrm>
            <a:off x="6031393" y="800100"/>
            <a:ext cx="2655000" cy="3141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ctr" rtl="0">
              <a:lnSpc>
                <a:spcPct val="100000"/>
              </a:lnSpc>
              <a:spcBef>
                <a:spcPts val="0"/>
              </a:spcBef>
              <a:spcAft>
                <a:spcPts val="0"/>
              </a:spcAft>
              <a:buSzPts val="1800"/>
              <a:buNone/>
            </a:pPr>
            <a:r>
              <a:rPr lang="en-US"/>
              <a:t>Exponential</a:t>
            </a:r>
            <a:endParaRPr/>
          </a:p>
        </p:txBody>
      </p:sp>
      <p:sp>
        <p:nvSpPr>
          <p:cNvPr id="303" name="Google Shape;303;p20"/>
          <p:cNvSpPr txBox="1">
            <a:spLocks noGrp="1"/>
          </p:cNvSpPr>
          <p:nvPr>
            <p:ph type="body" idx="1"/>
          </p:nvPr>
        </p:nvSpPr>
        <p:spPr>
          <a:xfrm>
            <a:off x="3223870" y="800100"/>
            <a:ext cx="2692500" cy="3141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ctr" rtl="0">
              <a:lnSpc>
                <a:spcPct val="100000"/>
              </a:lnSpc>
              <a:spcBef>
                <a:spcPts val="0"/>
              </a:spcBef>
              <a:spcAft>
                <a:spcPts val="0"/>
              </a:spcAft>
              <a:buSzPts val="1800"/>
              <a:buNone/>
            </a:pPr>
            <a:r>
              <a:rPr lang="en-US"/>
              <a:t>Polynomial</a:t>
            </a:r>
            <a:endParaRPr/>
          </a:p>
        </p:txBody>
      </p:sp>
      <p:sp>
        <p:nvSpPr>
          <p:cNvPr id="304" name="Google Shape;304;p20"/>
          <p:cNvSpPr/>
          <p:nvPr/>
        </p:nvSpPr>
        <p:spPr>
          <a:xfrm>
            <a:off x="1100252" y="1794063"/>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a:t>
            </a:r>
            <a:endParaRPr sz="1400" b="0" i="0" u="none" strike="noStrike" cap="none">
              <a:solidFill>
                <a:srgbClr val="000000"/>
              </a:solidFill>
              <a:latin typeface="Arial"/>
              <a:ea typeface="Arial"/>
              <a:cs typeface="Arial"/>
              <a:sym typeface="Arial"/>
            </a:endParaRPr>
          </a:p>
        </p:txBody>
      </p:sp>
      <p:sp>
        <p:nvSpPr>
          <p:cNvPr id="305" name="Google Shape;305;p20"/>
          <p:cNvSpPr/>
          <p:nvPr/>
        </p:nvSpPr>
        <p:spPr>
          <a:xfrm>
            <a:off x="513063" y="2562250"/>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0"/>
          <p:cNvSpPr/>
          <p:nvPr/>
        </p:nvSpPr>
        <p:spPr>
          <a:xfrm>
            <a:off x="1699840" y="2562249"/>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0"/>
          <p:cNvSpPr/>
          <p:nvPr/>
        </p:nvSpPr>
        <p:spPr>
          <a:xfrm>
            <a:off x="513063" y="3939500"/>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0"/>
          <p:cNvSpPr/>
          <p:nvPr/>
        </p:nvSpPr>
        <p:spPr>
          <a:xfrm>
            <a:off x="513063" y="3250875"/>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0"/>
          <p:cNvSpPr/>
          <p:nvPr/>
        </p:nvSpPr>
        <p:spPr>
          <a:xfrm>
            <a:off x="1699840" y="3340992"/>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dirty="0">
              <a:solidFill>
                <a:srgbClr val="000000"/>
              </a:solidFill>
              <a:latin typeface="Arial"/>
              <a:ea typeface="Arial"/>
              <a:cs typeface="Arial"/>
              <a:sym typeface="Arial"/>
            </a:endParaRPr>
          </a:p>
        </p:txBody>
      </p:sp>
      <p:cxnSp>
        <p:nvCxnSpPr>
          <p:cNvPr id="312" name="Google Shape;312;p20"/>
          <p:cNvCxnSpPr>
            <a:stCxn id="304" idx="2"/>
            <a:endCxn id="305" idx="0"/>
          </p:cNvCxnSpPr>
          <p:nvPr/>
        </p:nvCxnSpPr>
        <p:spPr>
          <a:xfrm rot="10800000" flipV="1">
            <a:off x="768814" y="2049812"/>
            <a:ext cx="331439" cy="512437"/>
          </a:xfrm>
          <a:prstGeom prst="bentConnector2">
            <a:avLst/>
          </a:prstGeom>
          <a:noFill/>
          <a:ln w="9525" cap="flat" cmpd="sng">
            <a:solidFill>
              <a:schemeClr val="dk2"/>
            </a:solidFill>
            <a:prstDash val="solid"/>
            <a:round/>
            <a:headEnd type="none" w="sm" len="sm"/>
            <a:tailEnd type="triangle" w="med" len="med"/>
          </a:ln>
        </p:spPr>
      </p:cxnSp>
      <p:cxnSp>
        <p:nvCxnSpPr>
          <p:cNvPr id="313" name="Google Shape;313;p20"/>
          <p:cNvCxnSpPr>
            <a:endCxn id="310" idx="0"/>
          </p:cNvCxnSpPr>
          <p:nvPr/>
        </p:nvCxnSpPr>
        <p:spPr>
          <a:xfrm rot="-5400000" flipH="1">
            <a:off x="680013" y="3162075"/>
            <a:ext cx="177000" cy="600"/>
          </a:xfrm>
          <a:prstGeom prst="bentConnector3">
            <a:avLst>
              <a:gd name="adj1" fmla="val 50000"/>
            </a:avLst>
          </a:prstGeom>
          <a:noFill/>
          <a:ln w="9525" cap="flat" cmpd="sng">
            <a:solidFill>
              <a:schemeClr val="dk2"/>
            </a:solidFill>
            <a:prstDash val="solid"/>
            <a:round/>
            <a:headEnd type="none" w="sm" len="sm"/>
            <a:tailEnd type="triangle" w="med" len="med"/>
          </a:ln>
        </p:spPr>
      </p:cxnSp>
      <p:cxnSp>
        <p:nvCxnSpPr>
          <p:cNvPr id="314" name="Google Shape;314;p20"/>
          <p:cNvCxnSpPr>
            <a:stCxn id="310" idx="4"/>
            <a:endCxn id="309" idx="0"/>
          </p:cNvCxnSpPr>
          <p:nvPr/>
        </p:nvCxnSpPr>
        <p:spPr>
          <a:xfrm rot="-5400000" flipH="1">
            <a:off x="680613" y="3850575"/>
            <a:ext cx="177000" cy="600"/>
          </a:xfrm>
          <a:prstGeom prst="bentConnector3">
            <a:avLst>
              <a:gd name="adj1" fmla="val 50035"/>
            </a:avLst>
          </a:prstGeom>
          <a:noFill/>
          <a:ln w="9525" cap="flat" cmpd="sng">
            <a:solidFill>
              <a:schemeClr val="dk2"/>
            </a:solidFill>
            <a:prstDash val="solid"/>
            <a:round/>
            <a:headEnd type="none" w="sm" len="sm"/>
            <a:tailEnd type="triangle" w="med" len="med"/>
          </a:ln>
        </p:spPr>
      </p:cxnSp>
      <p:cxnSp>
        <p:nvCxnSpPr>
          <p:cNvPr id="315" name="Google Shape;315;p20"/>
          <p:cNvCxnSpPr>
            <a:cxnSpLocks/>
            <a:stCxn id="304" idx="6"/>
            <a:endCxn id="306" idx="0"/>
          </p:cNvCxnSpPr>
          <p:nvPr/>
        </p:nvCxnSpPr>
        <p:spPr>
          <a:xfrm>
            <a:off x="1611752" y="2049813"/>
            <a:ext cx="343838" cy="512436"/>
          </a:xfrm>
          <a:prstGeom prst="bentConnector2">
            <a:avLst/>
          </a:prstGeom>
          <a:noFill/>
          <a:ln w="9525" cap="flat" cmpd="sng">
            <a:solidFill>
              <a:schemeClr val="dk2"/>
            </a:solidFill>
            <a:prstDash val="solid"/>
            <a:round/>
            <a:headEnd type="none" w="sm" len="sm"/>
            <a:tailEnd type="triangle" w="med" len="med"/>
          </a:ln>
        </p:spPr>
      </p:cxnSp>
      <p:cxnSp>
        <p:nvCxnSpPr>
          <p:cNvPr id="316" name="Google Shape;316;p20"/>
          <p:cNvCxnSpPr>
            <a:cxnSpLocks/>
            <a:stCxn id="306" idx="4"/>
            <a:endCxn id="311" idx="0"/>
          </p:cNvCxnSpPr>
          <p:nvPr/>
        </p:nvCxnSpPr>
        <p:spPr>
          <a:xfrm rot="5400000">
            <a:off x="1821969" y="3207370"/>
            <a:ext cx="267243" cy="12700"/>
          </a:xfrm>
          <a:prstGeom prst="bentConnector3">
            <a:avLst>
              <a:gd name="adj1" fmla="val 50000"/>
            </a:avLst>
          </a:prstGeom>
          <a:noFill/>
          <a:ln w="38100" cap="flat" cmpd="sng">
            <a:solidFill>
              <a:schemeClr val="dk2"/>
            </a:solidFill>
            <a:prstDash val="solid"/>
            <a:round/>
            <a:headEnd type="none" w="sm" len="sm"/>
            <a:tailEnd type="triangle" w="med" len="med"/>
          </a:ln>
        </p:spPr>
      </p:cxnSp>
      <p:sp>
        <p:nvSpPr>
          <p:cNvPr id="319" name="Google Shape;319;p20"/>
          <p:cNvSpPr/>
          <p:nvPr/>
        </p:nvSpPr>
        <p:spPr>
          <a:xfrm>
            <a:off x="4314375" y="1635538"/>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a:t>
            </a:r>
            <a:endParaRPr sz="1400" b="0" i="0" u="none" strike="noStrike" cap="none">
              <a:solidFill>
                <a:srgbClr val="000000"/>
              </a:solidFill>
              <a:latin typeface="Arial"/>
              <a:ea typeface="Arial"/>
              <a:cs typeface="Arial"/>
              <a:sym typeface="Arial"/>
            </a:endParaRPr>
          </a:p>
        </p:txBody>
      </p:sp>
      <p:sp>
        <p:nvSpPr>
          <p:cNvPr id="320" name="Google Shape;320;p20"/>
          <p:cNvSpPr/>
          <p:nvPr/>
        </p:nvSpPr>
        <p:spPr>
          <a:xfrm>
            <a:off x="3301838" y="2305563"/>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0"/>
          <p:cNvSpPr/>
          <p:nvPr/>
        </p:nvSpPr>
        <p:spPr>
          <a:xfrm>
            <a:off x="3981788" y="2314838"/>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0"/>
          <p:cNvSpPr/>
          <p:nvPr/>
        </p:nvSpPr>
        <p:spPr>
          <a:xfrm>
            <a:off x="4661725" y="2324113"/>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0"/>
          <p:cNvSpPr/>
          <p:nvPr/>
        </p:nvSpPr>
        <p:spPr>
          <a:xfrm>
            <a:off x="3301838" y="3682813"/>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0"/>
          <p:cNvSpPr/>
          <p:nvPr/>
        </p:nvSpPr>
        <p:spPr>
          <a:xfrm>
            <a:off x="3301838" y="2994188"/>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6" name="Google Shape;326;p20"/>
          <p:cNvCxnSpPr>
            <a:stCxn id="319" idx="2"/>
            <a:endCxn id="320" idx="0"/>
          </p:cNvCxnSpPr>
          <p:nvPr/>
        </p:nvCxnSpPr>
        <p:spPr>
          <a:xfrm flipH="1">
            <a:off x="3557475" y="1891288"/>
            <a:ext cx="756900" cy="414300"/>
          </a:xfrm>
          <a:prstGeom prst="bentConnector2">
            <a:avLst/>
          </a:prstGeom>
          <a:noFill/>
          <a:ln w="9525" cap="flat" cmpd="sng">
            <a:solidFill>
              <a:schemeClr val="dk2"/>
            </a:solidFill>
            <a:prstDash val="solid"/>
            <a:round/>
            <a:headEnd type="none" w="sm" len="sm"/>
            <a:tailEnd type="triangle" w="med" len="med"/>
          </a:ln>
        </p:spPr>
      </p:cxnSp>
      <p:cxnSp>
        <p:nvCxnSpPr>
          <p:cNvPr id="327" name="Google Shape;327;p20"/>
          <p:cNvCxnSpPr>
            <a:endCxn id="325" idx="0"/>
          </p:cNvCxnSpPr>
          <p:nvPr/>
        </p:nvCxnSpPr>
        <p:spPr>
          <a:xfrm rot="-5400000" flipH="1">
            <a:off x="3468788" y="2905388"/>
            <a:ext cx="177000" cy="600"/>
          </a:xfrm>
          <a:prstGeom prst="bentConnector3">
            <a:avLst>
              <a:gd name="adj1" fmla="val 50000"/>
            </a:avLst>
          </a:prstGeom>
          <a:noFill/>
          <a:ln w="38100" cap="flat" cmpd="sng">
            <a:solidFill>
              <a:schemeClr val="dk2"/>
            </a:solidFill>
            <a:prstDash val="solid"/>
            <a:round/>
            <a:headEnd type="none" w="sm" len="sm"/>
            <a:tailEnd type="triangle" w="med" len="med"/>
          </a:ln>
        </p:spPr>
      </p:cxnSp>
      <p:cxnSp>
        <p:nvCxnSpPr>
          <p:cNvPr id="328" name="Google Shape;328;p20"/>
          <p:cNvCxnSpPr>
            <a:stCxn id="325" idx="4"/>
            <a:endCxn id="324" idx="0"/>
          </p:cNvCxnSpPr>
          <p:nvPr/>
        </p:nvCxnSpPr>
        <p:spPr>
          <a:xfrm rot="-5400000" flipH="1">
            <a:off x="3469388" y="3593888"/>
            <a:ext cx="177000" cy="600"/>
          </a:xfrm>
          <a:prstGeom prst="bentConnector3">
            <a:avLst>
              <a:gd name="adj1" fmla="val 50035"/>
            </a:avLst>
          </a:prstGeom>
          <a:noFill/>
          <a:ln w="9525" cap="flat" cmpd="sng">
            <a:solidFill>
              <a:schemeClr val="dk2"/>
            </a:solidFill>
            <a:prstDash val="solid"/>
            <a:round/>
            <a:headEnd type="none" w="sm" len="sm"/>
            <a:tailEnd type="triangle" w="med" len="med"/>
          </a:ln>
        </p:spPr>
      </p:cxnSp>
      <p:cxnSp>
        <p:nvCxnSpPr>
          <p:cNvPr id="329" name="Google Shape;329;p20"/>
          <p:cNvCxnSpPr>
            <a:stCxn id="319" idx="3"/>
            <a:endCxn id="321" idx="0"/>
          </p:cNvCxnSpPr>
          <p:nvPr/>
        </p:nvCxnSpPr>
        <p:spPr>
          <a:xfrm rot="5400000">
            <a:off x="4192032" y="2117581"/>
            <a:ext cx="242700" cy="151800"/>
          </a:xfrm>
          <a:prstGeom prst="bentConnector3">
            <a:avLst>
              <a:gd name="adj1" fmla="val 42094"/>
            </a:avLst>
          </a:prstGeom>
          <a:noFill/>
          <a:ln w="9525" cap="flat" cmpd="sng">
            <a:solidFill>
              <a:schemeClr val="dk2"/>
            </a:solidFill>
            <a:prstDash val="solid"/>
            <a:round/>
            <a:headEnd type="none" w="sm" len="sm"/>
            <a:tailEnd type="triangle" w="med" len="med"/>
          </a:ln>
        </p:spPr>
      </p:cxnSp>
      <p:cxnSp>
        <p:nvCxnSpPr>
          <p:cNvPr id="330" name="Google Shape;330;p20"/>
          <p:cNvCxnSpPr>
            <a:stCxn id="319" idx="5"/>
            <a:endCxn id="322" idx="0"/>
          </p:cNvCxnSpPr>
          <p:nvPr/>
        </p:nvCxnSpPr>
        <p:spPr>
          <a:xfrm rot="-5400000" flipH="1">
            <a:off x="4708218" y="2114881"/>
            <a:ext cx="252000" cy="166500"/>
          </a:xfrm>
          <a:prstGeom prst="bentConnector3">
            <a:avLst>
              <a:gd name="adj1" fmla="val 45592"/>
            </a:avLst>
          </a:prstGeom>
          <a:noFill/>
          <a:ln w="9525" cap="flat" cmpd="sng">
            <a:solidFill>
              <a:schemeClr val="dk2"/>
            </a:solidFill>
            <a:prstDash val="solid"/>
            <a:round/>
            <a:headEnd type="none" w="sm" len="sm"/>
            <a:tailEnd type="triangle" w="med" len="med"/>
          </a:ln>
        </p:spPr>
      </p:cxnSp>
      <p:sp>
        <p:nvSpPr>
          <p:cNvPr id="332" name="Google Shape;332;p20"/>
          <p:cNvSpPr/>
          <p:nvPr/>
        </p:nvSpPr>
        <p:spPr>
          <a:xfrm>
            <a:off x="7103150" y="1572438"/>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a:t>
            </a:r>
            <a:endParaRPr sz="1400" b="0" i="0" u="none" strike="noStrike" cap="none">
              <a:solidFill>
                <a:srgbClr val="000000"/>
              </a:solidFill>
              <a:latin typeface="Arial"/>
              <a:ea typeface="Arial"/>
              <a:cs typeface="Arial"/>
              <a:sym typeface="Arial"/>
            </a:endParaRPr>
          </a:p>
        </p:txBody>
      </p:sp>
      <p:sp>
        <p:nvSpPr>
          <p:cNvPr id="333" name="Google Shape;333;p20"/>
          <p:cNvSpPr/>
          <p:nvPr/>
        </p:nvSpPr>
        <p:spPr>
          <a:xfrm>
            <a:off x="6090613" y="2242463"/>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0"/>
          <p:cNvSpPr/>
          <p:nvPr/>
        </p:nvSpPr>
        <p:spPr>
          <a:xfrm>
            <a:off x="6770563" y="2251738"/>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0"/>
          <p:cNvSpPr/>
          <p:nvPr/>
        </p:nvSpPr>
        <p:spPr>
          <a:xfrm>
            <a:off x="7450500" y="2261013"/>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0"/>
          <p:cNvSpPr/>
          <p:nvPr/>
        </p:nvSpPr>
        <p:spPr>
          <a:xfrm>
            <a:off x="6090613" y="3619713"/>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0"/>
          <p:cNvSpPr/>
          <p:nvPr/>
        </p:nvSpPr>
        <p:spPr>
          <a:xfrm>
            <a:off x="6090613" y="2931088"/>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9" name="Google Shape;339;p20"/>
          <p:cNvCxnSpPr>
            <a:stCxn id="332" idx="2"/>
            <a:endCxn id="333" idx="0"/>
          </p:cNvCxnSpPr>
          <p:nvPr/>
        </p:nvCxnSpPr>
        <p:spPr>
          <a:xfrm flipH="1">
            <a:off x="6346250" y="1828188"/>
            <a:ext cx="756900" cy="414300"/>
          </a:xfrm>
          <a:prstGeom prst="bentConnector2">
            <a:avLst/>
          </a:prstGeom>
          <a:noFill/>
          <a:ln w="9525" cap="flat" cmpd="sng">
            <a:solidFill>
              <a:schemeClr val="dk2"/>
            </a:solidFill>
            <a:prstDash val="solid"/>
            <a:round/>
            <a:headEnd type="none" w="sm" len="sm"/>
            <a:tailEnd type="triangle" w="med" len="med"/>
          </a:ln>
        </p:spPr>
      </p:cxnSp>
      <p:cxnSp>
        <p:nvCxnSpPr>
          <p:cNvPr id="340" name="Google Shape;340;p20"/>
          <p:cNvCxnSpPr>
            <a:endCxn id="338" idx="0"/>
          </p:cNvCxnSpPr>
          <p:nvPr/>
        </p:nvCxnSpPr>
        <p:spPr>
          <a:xfrm rot="-5400000" flipH="1">
            <a:off x="6257563" y="2842288"/>
            <a:ext cx="177000" cy="600"/>
          </a:xfrm>
          <a:prstGeom prst="bentConnector3">
            <a:avLst>
              <a:gd name="adj1" fmla="val 50000"/>
            </a:avLst>
          </a:prstGeom>
          <a:noFill/>
          <a:ln w="9525" cap="flat" cmpd="sng">
            <a:solidFill>
              <a:schemeClr val="dk2"/>
            </a:solidFill>
            <a:prstDash val="solid"/>
            <a:round/>
            <a:headEnd type="none" w="sm" len="sm"/>
            <a:tailEnd type="triangle" w="med" len="med"/>
          </a:ln>
        </p:spPr>
      </p:cxnSp>
      <p:cxnSp>
        <p:nvCxnSpPr>
          <p:cNvPr id="341" name="Google Shape;341;p20"/>
          <p:cNvCxnSpPr>
            <a:stCxn id="338" idx="4"/>
            <a:endCxn id="337" idx="0"/>
          </p:cNvCxnSpPr>
          <p:nvPr/>
        </p:nvCxnSpPr>
        <p:spPr>
          <a:xfrm rot="-5400000" flipH="1">
            <a:off x="6258163" y="3530788"/>
            <a:ext cx="177000" cy="600"/>
          </a:xfrm>
          <a:prstGeom prst="bentConnector3">
            <a:avLst>
              <a:gd name="adj1" fmla="val 50035"/>
            </a:avLst>
          </a:prstGeom>
          <a:noFill/>
          <a:ln w="38100" cap="flat" cmpd="sng">
            <a:solidFill>
              <a:schemeClr val="dk2"/>
            </a:solidFill>
            <a:prstDash val="solid"/>
            <a:round/>
            <a:headEnd type="none" w="sm" len="sm"/>
            <a:tailEnd type="triangle" w="med" len="med"/>
          </a:ln>
        </p:spPr>
      </p:cxnSp>
      <p:cxnSp>
        <p:nvCxnSpPr>
          <p:cNvPr id="342" name="Google Shape;342;p20"/>
          <p:cNvCxnSpPr>
            <a:stCxn id="332" idx="3"/>
            <a:endCxn id="334" idx="0"/>
          </p:cNvCxnSpPr>
          <p:nvPr/>
        </p:nvCxnSpPr>
        <p:spPr>
          <a:xfrm rot="5400000">
            <a:off x="6980807" y="2054481"/>
            <a:ext cx="242700" cy="151800"/>
          </a:xfrm>
          <a:prstGeom prst="bentConnector3">
            <a:avLst>
              <a:gd name="adj1" fmla="val 48763"/>
            </a:avLst>
          </a:prstGeom>
          <a:noFill/>
          <a:ln w="9525" cap="flat" cmpd="sng">
            <a:solidFill>
              <a:schemeClr val="dk2"/>
            </a:solidFill>
            <a:prstDash val="solid"/>
            <a:round/>
            <a:headEnd type="none" w="sm" len="sm"/>
            <a:tailEnd type="triangle" w="med" len="med"/>
          </a:ln>
        </p:spPr>
      </p:cxnSp>
      <p:cxnSp>
        <p:nvCxnSpPr>
          <p:cNvPr id="343" name="Google Shape;343;p20"/>
          <p:cNvCxnSpPr>
            <a:stCxn id="332" idx="5"/>
            <a:endCxn id="335" idx="0"/>
          </p:cNvCxnSpPr>
          <p:nvPr/>
        </p:nvCxnSpPr>
        <p:spPr>
          <a:xfrm rot="-5400000" flipH="1">
            <a:off x="7496993" y="2051781"/>
            <a:ext cx="252000" cy="166500"/>
          </a:xfrm>
          <a:prstGeom prst="bentConnector3">
            <a:avLst>
              <a:gd name="adj1" fmla="val 45592"/>
            </a:avLst>
          </a:prstGeom>
          <a:noFill/>
          <a:ln w="9525" cap="flat" cmpd="sng">
            <a:solidFill>
              <a:schemeClr val="dk2"/>
            </a:solidFill>
            <a:prstDash val="solid"/>
            <a:round/>
            <a:headEnd type="none" w="sm" len="sm"/>
            <a:tailEnd type="triangle" w="med" len="med"/>
          </a:ln>
        </p:spPr>
      </p:cxnSp>
      <p:sp>
        <p:nvSpPr>
          <p:cNvPr id="345" name="Google Shape;345;p20"/>
          <p:cNvSpPr/>
          <p:nvPr/>
        </p:nvSpPr>
        <p:spPr>
          <a:xfrm>
            <a:off x="6776363" y="2935725"/>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0"/>
          <p:cNvSpPr/>
          <p:nvPr/>
        </p:nvSpPr>
        <p:spPr>
          <a:xfrm>
            <a:off x="6776363" y="3619700"/>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7" name="Google Shape;347;p20"/>
          <p:cNvCxnSpPr>
            <a:stCxn id="337" idx="6"/>
            <a:endCxn id="346" idx="2"/>
          </p:cNvCxnSpPr>
          <p:nvPr/>
        </p:nvCxnSpPr>
        <p:spPr>
          <a:xfrm>
            <a:off x="6602113" y="3875463"/>
            <a:ext cx="174300" cy="600"/>
          </a:xfrm>
          <a:prstGeom prst="bentConnector3">
            <a:avLst>
              <a:gd name="adj1" fmla="val 49986"/>
            </a:avLst>
          </a:prstGeom>
          <a:noFill/>
          <a:ln w="9525" cap="flat" cmpd="sng">
            <a:solidFill>
              <a:schemeClr val="dk2"/>
            </a:solidFill>
            <a:prstDash val="solid"/>
            <a:round/>
            <a:headEnd type="none" w="sm" len="sm"/>
            <a:tailEnd type="triangle" w="med" len="med"/>
          </a:ln>
        </p:spPr>
      </p:cxnSp>
      <p:cxnSp>
        <p:nvCxnSpPr>
          <p:cNvPr id="348" name="Google Shape;348;p20"/>
          <p:cNvCxnSpPr>
            <a:stCxn id="346" idx="0"/>
            <a:endCxn id="345" idx="4"/>
          </p:cNvCxnSpPr>
          <p:nvPr/>
        </p:nvCxnSpPr>
        <p:spPr>
          <a:xfrm rot="-5400000">
            <a:off x="6946163" y="3533150"/>
            <a:ext cx="172500" cy="600"/>
          </a:xfrm>
          <a:prstGeom prst="bentConnector3">
            <a:avLst>
              <a:gd name="adj1" fmla="val 49993"/>
            </a:avLst>
          </a:prstGeom>
          <a:noFill/>
          <a:ln w="9525" cap="flat" cmpd="sng">
            <a:solidFill>
              <a:schemeClr val="dk2"/>
            </a:solidFill>
            <a:prstDash val="solid"/>
            <a:round/>
            <a:headEnd type="none" w="sm" len="sm"/>
            <a:tailEnd type="triangle" w="med" len="med"/>
          </a:ln>
        </p:spPr>
      </p:cxnSp>
      <p:cxnSp>
        <p:nvCxnSpPr>
          <p:cNvPr id="349" name="Google Shape;349;p20"/>
          <p:cNvCxnSpPr>
            <a:stCxn id="345" idx="2"/>
            <a:endCxn id="338" idx="6"/>
          </p:cNvCxnSpPr>
          <p:nvPr/>
        </p:nvCxnSpPr>
        <p:spPr>
          <a:xfrm rot="10800000">
            <a:off x="6602063" y="3186975"/>
            <a:ext cx="174300" cy="4500"/>
          </a:xfrm>
          <a:prstGeom prst="bentConnector3">
            <a:avLst>
              <a:gd name="adj1" fmla="val 49986"/>
            </a:avLst>
          </a:prstGeom>
          <a:noFill/>
          <a:ln w="9525" cap="flat" cmpd="sng">
            <a:solidFill>
              <a:schemeClr val="dk2"/>
            </a:solidFill>
            <a:prstDash val="solid"/>
            <a:round/>
            <a:headEnd type="none" w="sm" len="sm"/>
            <a:tailEnd type="triangle" w="med" len="med"/>
          </a:ln>
        </p:spPr>
      </p:cxnSp>
      <p:sp>
        <p:nvSpPr>
          <p:cNvPr id="350" name="Google Shape;350;p20"/>
          <p:cNvSpPr/>
          <p:nvPr/>
        </p:nvSpPr>
        <p:spPr>
          <a:xfrm>
            <a:off x="6776663" y="4303663"/>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1" name="Google Shape;351;p20"/>
          <p:cNvCxnSpPr>
            <a:stCxn id="346" idx="4"/>
            <a:endCxn id="350" idx="0"/>
          </p:cNvCxnSpPr>
          <p:nvPr/>
        </p:nvCxnSpPr>
        <p:spPr>
          <a:xfrm rot="-5400000" flipH="1">
            <a:off x="6946163" y="4217150"/>
            <a:ext cx="172500" cy="600"/>
          </a:xfrm>
          <a:prstGeom prst="bentConnector3">
            <a:avLst>
              <a:gd name="adj1" fmla="val 49989"/>
            </a:avLst>
          </a:prstGeom>
          <a:noFill/>
          <a:ln w="9525" cap="flat" cmpd="sng">
            <a:solidFill>
              <a:schemeClr val="dk2"/>
            </a:solidFill>
            <a:prstDash val="solid"/>
            <a:round/>
            <a:headEnd type="none" w="sm" len="sm"/>
            <a:tailEnd type="triangle" w="med" len="med"/>
          </a:ln>
        </p:spPr>
      </p:cxnSp>
      <p:sp>
        <p:nvSpPr>
          <p:cNvPr id="352" name="Google Shape;352;p20"/>
          <p:cNvSpPr/>
          <p:nvPr/>
        </p:nvSpPr>
        <p:spPr>
          <a:xfrm>
            <a:off x="3981775" y="2994138"/>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0"/>
          <p:cNvSpPr/>
          <p:nvPr/>
        </p:nvSpPr>
        <p:spPr>
          <a:xfrm>
            <a:off x="3981775" y="4371388"/>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0"/>
          <p:cNvSpPr/>
          <p:nvPr/>
        </p:nvSpPr>
        <p:spPr>
          <a:xfrm>
            <a:off x="3981775" y="3682763"/>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5" name="Google Shape;355;p20"/>
          <p:cNvCxnSpPr>
            <a:endCxn id="352" idx="0"/>
          </p:cNvCxnSpPr>
          <p:nvPr/>
        </p:nvCxnSpPr>
        <p:spPr>
          <a:xfrm rot="-5400000" flipH="1">
            <a:off x="4153375" y="2909988"/>
            <a:ext cx="167700" cy="600"/>
          </a:xfrm>
          <a:prstGeom prst="bentConnector3">
            <a:avLst>
              <a:gd name="adj1" fmla="val 50000"/>
            </a:avLst>
          </a:prstGeom>
          <a:noFill/>
          <a:ln w="38100" cap="flat" cmpd="sng">
            <a:solidFill>
              <a:schemeClr val="dk2"/>
            </a:solidFill>
            <a:prstDash val="solid"/>
            <a:round/>
            <a:headEnd type="none" w="sm" len="sm"/>
            <a:tailEnd type="triangle" w="med" len="med"/>
          </a:ln>
        </p:spPr>
      </p:cxnSp>
      <p:cxnSp>
        <p:nvCxnSpPr>
          <p:cNvPr id="356" name="Google Shape;356;p20"/>
          <p:cNvCxnSpPr>
            <a:stCxn id="352" idx="4"/>
            <a:endCxn id="354" idx="0"/>
          </p:cNvCxnSpPr>
          <p:nvPr/>
        </p:nvCxnSpPr>
        <p:spPr>
          <a:xfrm rot="-5400000" flipH="1">
            <a:off x="4149325" y="3593838"/>
            <a:ext cx="177000" cy="600"/>
          </a:xfrm>
          <a:prstGeom prst="bentConnector3">
            <a:avLst>
              <a:gd name="adj1" fmla="val 50035"/>
            </a:avLst>
          </a:prstGeom>
          <a:noFill/>
          <a:ln w="38100" cap="flat" cmpd="sng">
            <a:solidFill>
              <a:schemeClr val="dk2"/>
            </a:solidFill>
            <a:prstDash val="solid"/>
            <a:round/>
            <a:headEnd type="none" w="sm" len="sm"/>
            <a:tailEnd type="triangle" w="med" len="med"/>
          </a:ln>
        </p:spPr>
      </p:cxnSp>
      <p:cxnSp>
        <p:nvCxnSpPr>
          <p:cNvPr id="357" name="Google Shape;357;p20"/>
          <p:cNvCxnSpPr>
            <a:stCxn id="354" idx="4"/>
            <a:endCxn id="353" idx="0"/>
          </p:cNvCxnSpPr>
          <p:nvPr/>
        </p:nvCxnSpPr>
        <p:spPr>
          <a:xfrm rot="-5400000" flipH="1">
            <a:off x="4149325" y="4282463"/>
            <a:ext cx="177000" cy="600"/>
          </a:xfrm>
          <a:prstGeom prst="bentConnector3">
            <a:avLst>
              <a:gd name="adj1" fmla="val 50035"/>
            </a:avLst>
          </a:prstGeom>
          <a:noFill/>
          <a:ln w="9525" cap="flat" cmpd="sng">
            <a:solidFill>
              <a:schemeClr val="dk2"/>
            </a:solidFill>
            <a:prstDash val="solid"/>
            <a:round/>
            <a:headEnd type="none" w="sm" len="sm"/>
            <a:tailEnd type="triangle" w="med" len="med"/>
          </a:ln>
        </p:spPr>
      </p:cxnSp>
      <p:sp>
        <p:nvSpPr>
          <p:cNvPr id="72" name="Google Shape;307;p20">
            <a:extLst>
              <a:ext uri="{FF2B5EF4-FFF2-40B4-BE49-F238E27FC236}">
                <a16:creationId xmlns:a16="http://schemas.microsoft.com/office/drawing/2014/main" id="{E2B7A354-0691-384A-AEC9-96532EB6453E}"/>
              </a:ext>
            </a:extLst>
          </p:cNvPr>
          <p:cNvSpPr/>
          <p:nvPr/>
        </p:nvSpPr>
        <p:spPr>
          <a:xfrm>
            <a:off x="1314148" y="4560963"/>
            <a:ext cx="511500" cy="511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48DB6A05-4540-DE4A-A45D-53FE07D78AC5}"/>
              </a:ext>
            </a:extLst>
          </p:cNvPr>
          <p:cNvSpPr txBox="1"/>
          <p:nvPr/>
        </p:nvSpPr>
        <p:spPr>
          <a:xfrm>
            <a:off x="1898506" y="4661274"/>
            <a:ext cx="872355" cy="307777"/>
          </a:xfrm>
          <a:prstGeom prst="rect">
            <a:avLst/>
          </a:prstGeom>
          <a:noFill/>
        </p:spPr>
        <p:txBody>
          <a:bodyPr wrap="none" rtlCol="0">
            <a:spAutoFit/>
          </a:bodyPr>
          <a:lstStyle/>
          <a:p>
            <a:r>
              <a:rPr lang="en-US" dirty="0"/>
              <a:t>Primitive</a:t>
            </a:r>
          </a:p>
        </p:txBody>
      </p:sp>
      <p:sp>
        <p:nvSpPr>
          <p:cNvPr id="74" name="Google Shape;310;p20">
            <a:extLst>
              <a:ext uri="{FF2B5EF4-FFF2-40B4-BE49-F238E27FC236}">
                <a16:creationId xmlns:a16="http://schemas.microsoft.com/office/drawing/2014/main" id="{CD428BD9-BD60-3642-9233-47895C8FE020}"/>
              </a:ext>
            </a:extLst>
          </p:cNvPr>
          <p:cNvSpPr/>
          <p:nvPr/>
        </p:nvSpPr>
        <p:spPr>
          <a:xfrm>
            <a:off x="1314148" y="5116819"/>
            <a:ext cx="511500" cy="511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TextBox 74">
            <a:extLst>
              <a:ext uri="{FF2B5EF4-FFF2-40B4-BE49-F238E27FC236}">
                <a16:creationId xmlns:a16="http://schemas.microsoft.com/office/drawing/2014/main" id="{66548C8F-30F1-354B-B5DA-37892F3F41AB}"/>
              </a:ext>
            </a:extLst>
          </p:cNvPr>
          <p:cNvSpPr txBox="1"/>
          <p:nvPr/>
        </p:nvSpPr>
        <p:spPr>
          <a:xfrm>
            <a:off x="1962193" y="5134175"/>
            <a:ext cx="463588" cy="307777"/>
          </a:xfrm>
          <a:prstGeom prst="rect">
            <a:avLst/>
          </a:prstGeom>
          <a:noFill/>
        </p:spPr>
        <p:txBody>
          <a:bodyPr wrap="none" rtlCol="0">
            <a:spAutoFit/>
          </a:bodyPr>
          <a:lstStyle/>
          <a:p>
            <a:r>
              <a:rPr lang="en-US" dirty="0"/>
              <a:t>List</a:t>
            </a:r>
          </a:p>
        </p:txBody>
      </p:sp>
      <p:cxnSp>
        <p:nvCxnSpPr>
          <p:cNvPr id="18" name="Straight Arrow Connector 17">
            <a:extLst>
              <a:ext uri="{FF2B5EF4-FFF2-40B4-BE49-F238E27FC236}">
                <a16:creationId xmlns:a16="http://schemas.microsoft.com/office/drawing/2014/main" id="{2DF41C96-AA4C-9643-B4B2-710EEB2BBA32}"/>
              </a:ext>
            </a:extLst>
          </p:cNvPr>
          <p:cNvCxnSpPr/>
          <p:nvPr/>
        </p:nvCxnSpPr>
        <p:spPr>
          <a:xfrm>
            <a:off x="1659833" y="4099087"/>
            <a:ext cx="225141" cy="0"/>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894630F-CA0B-7C47-8B88-7F8F9396532C}"/>
              </a:ext>
            </a:extLst>
          </p:cNvPr>
          <p:cNvCxnSpPr>
            <a:cxnSpLocks/>
          </p:cNvCxnSpPr>
          <p:nvPr/>
        </p:nvCxnSpPr>
        <p:spPr>
          <a:xfrm>
            <a:off x="1626383" y="4371263"/>
            <a:ext cx="309933" cy="0"/>
          </a:xfrm>
          <a:prstGeom prst="straightConnector1">
            <a:avLst/>
          </a:prstGeom>
          <a:ln w="381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12F23E1-D1D7-B14B-8494-EB8D7A4DC2F1}"/>
              </a:ext>
            </a:extLst>
          </p:cNvPr>
          <p:cNvSpPr txBox="1"/>
          <p:nvPr/>
        </p:nvSpPr>
        <p:spPr>
          <a:xfrm>
            <a:off x="1900365" y="3945198"/>
            <a:ext cx="901209" cy="307777"/>
          </a:xfrm>
          <a:prstGeom prst="rect">
            <a:avLst/>
          </a:prstGeom>
          <a:noFill/>
        </p:spPr>
        <p:txBody>
          <a:bodyPr wrap="none" rtlCol="0">
            <a:spAutoFit/>
          </a:bodyPr>
          <a:lstStyle/>
          <a:p>
            <a:r>
              <a:rPr lang="en-US" dirty="0"/>
              <a:t>One of…</a:t>
            </a:r>
          </a:p>
        </p:txBody>
      </p:sp>
      <p:sp>
        <p:nvSpPr>
          <p:cNvPr id="88" name="TextBox 87">
            <a:extLst>
              <a:ext uri="{FF2B5EF4-FFF2-40B4-BE49-F238E27FC236}">
                <a16:creationId xmlns:a16="http://schemas.microsoft.com/office/drawing/2014/main" id="{9876999B-B69A-164B-83F4-3551539F97A9}"/>
              </a:ext>
            </a:extLst>
          </p:cNvPr>
          <p:cNvSpPr txBox="1"/>
          <p:nvPr/>
        </p:nvSpPr>
        <p:spPr>
          <a:xfrm>
            <a:off x="1909091" y="4236056"/>
            <a:ext cx="841897" cy="307777"/>
          </a:xfrm>
          <a:prstGeom prst="rect">
            <a:avLst/>
          </a:prstGeom>
          <a:noFill/>
        </p:spPr>
        <p:txBody>
          <a:bodyPr wrap="none" rtlCol="0">
            <a:spAutoFit/>
          </a:bodyPr>
          <a:lstStyle/>
          <a:p>
            <a:r>
              <a:rPr lang="en-US" dirty="0"/>
              <a:t>List of…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
          <p:cNvPicPr preferRelativeResize="0"/>
          <p:nvPr/>
        </p:nvPicPr>
        <p:blipFill rotWithShape="1">
          <a:blip r:embed="rId3">
            <a:alphaModFix/>
          </a:blip>
          <a:srcRect/>
          <a:stretch/>
        </p:blipFill>
        <p:spPr>
          <a:xfrm>
            <a:off x="152400" y="276225"/>
            <a:ext cx="8839200" cy="4972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13"/>
          <p:cNvGrpSpPr/>
          <p:nvPr/>
        </p:nvGrpSpPr>
        <p:grpSpPr>
          <a:xfrm>
            <a:off x="2166900" y="338100"/>
            <a:ext cx="4810200" cy="4810200"/>
            <a:chOff x="2166900" y="338100"/>
            <a:chExt cx="4810200" cy="4810200"/>
          </a:xfrm>
        </p:grpSpPr>
        <p:sp>
          <p:nvSpPr>
            <p:cNvPr id="364" name="Google Shape;364;p13"/>
            <p:cNvSpPr/>
            <p:nvPr/>
          </p:nvSpPr>
          <p:spPr>
            <a:xfrm>
              <a:off x="2166900" y="338100"/>
              <a:ext cx="4810200" cy="481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3"/>
            <p:cNvSpPr txBox="1"/>
            <p:nvPr/>
          </p:nvSpPr>
          <p:spPr>
            <a:xfrm>
              <a:off x="3562350" y="826775"/>
              <a:ext cx="2019300" cy="587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All GraphQL Schemas</a:t>
              </a:r>
              <a:endParaRPr sz="1400" b="0" i="0" u="none" strike="noStrike" cap="none">
                <a:solidFill>
                  <a:srgbClr val="000000"/>
                </a:solidFill>
                <a:latin typeface="Arial"/>
                <a:ea typeface="Arial"/>
                <a:cs typeface="Arial"/>
                <a:sym typeface="Arial"/>
              </a:endParaRPr>
            </a:p>
          </p:txBody>
        </p:sp>
      </p:grpSp>
      <p:grpSp>
        <p:nvGrpSpPr>
          <p:cNvPr id="366" name="Google Shape;366;p13"/>
          <p:cNvGrpSpPr/>
          <p:nvPr/>
        </p:nvGrpSpPr>
        <p:grpSpPr>
          <a:xfrm>
            <a:off x="3295650" y="1413875"/>
            <a:ext cx="3405900" cy="3405900"/>
            <a:chOff x="3295650" y="1413875"/>
            <a:chExt cx="3405900" cy="3405900"/>
          </a:xfrm>
        </p:grpSpPr>
        <p:sp>
          <p:nvSpPr>
            <p:cNvPr id="367" name="Google Shape;367;p13"/>
            <p:cNvSpPr/>
            <p:nvPr/>
          </p:nvSpPr>
          <p:spPr>
            <a:xfrm>
              <a:off x="3295650" y="1413875"/>
              <a:ext cx="3405900" cy="340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3"/>
            <p:cNvSpPr txBox="1"/>
            <p:nvPr/>
          </p:nvSpPr>
          <p:spPr>
            <a:xfrm>
              <a:off x="4148100" y="1874525"/>
              <a:ext cx="1701000" cy="587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Defined using SDL</a:t>
              </a:r>
              <a:endParaRPr sz="1400" b="0" i="0" u="none" strike="noStrike" cap="none">
                <a:solidFill>
                  <a:srgbClr val="000000"/>
                </a:solidFill>
                <a:latin typeface="Arial"/>
                <a:ea typeface="Arial"/>
                <a:cs typeface="Arial"/>
                <a:sym typeface="Arial"/>
              </a:endParaRPr>
            </a:p>
          </p:txBody>
        </p:sp>
      </p:grpSp>
      <p:grpSp>
        <p:nvGrpSpPr>
          <p:cNvPr id="369" name="Google Shape;369;p13"/>
          <p:cNvGrpSpPr/>
          <p:nvPr/>
        </p:nvGrpSpPr>
        <p:grpSpPr>
          <a:xfrm>
            <a:off x="4400550" y="2461625"/>
            <a:ext cx="2019300" cy="2019300"/>
            <a:chOff x="4400550" y="2461625"/>
            <a:chExt cx="2019300" cy="2019300"/>
          </a:xfrm>
        </p:grpSpPr>
        <p:sp>
          <p:nvSpPr>
            <p:cNvPr id="370" name="Google Shape;370;p13"/>
            <p:cNvSpPr/>
            <p:nvPr/>
          </p:nvSpPr>
          <p:spPr>
            <a:xfrm>
              <a:off x="4400550" y="2461625"/>
              <a:ext cx="2019300" cy="2019300"/>
            </a:xfrm>
            <a:prstGeom prst="ellipse">
              <a:avLst/>
            </a:prstGeom>
            <a:solidFill>
              <a:srgbClr val="C0E6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3"/>
            <p:cNvSpPr txBox="1"/>
            <p:nvPr/>
          </p:nvSpPr>
          <p:spPr>
            <a:xfrm>
              <a:off x="4666200" y="2728325"/>
              <a:ext cx="1488000" cy="587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On GitHub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a:t>8,399 schemas</a:t>
              </a:r>
              <a:endParaRPr/>
            </a:p>
          </p:txBody>
        </p:sp>
      </p:grpSp>
      <p:sp>
        <p:nvSpPr>
          <p:cNvPr id="372" name="Google Shape;372;p13"/>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Schema Spaces</a:t>
            </a:r>
            <a:endParaRPr/>
          </a:p>
        </p:txBody>
      </p:sp>
      <p:pic>
        <p:nvPicPr>
          <p:cNvPr id="373" name="Google Shape;373;p13"/>
          <p:cNvPicPr preferRelativeResize="0"/>
          <p:nvPr/>
        </p:nvPicPr>
        <p:blipFill>
          <a:blip r:embed="rId3">
            <a:alphaModFix/>
          </a:blip>
          <a:stretch>
            <a:fillRect/>
          </a:stretch>
        </p:blipFill>
        <p:spPr>
          <a:xfrm>
            <a:off x="4936250" y="3245495"/>
            <a:ext cx="947925" cy="947925"/>
          </a:xfrm>
          <a:prstGeom prst="rect">
            <a:avLst/>
          </a:prstGeom>
          <a:noFill/>
          <a:ln>
            <a:noFill/>
          </a:ln>
        </p:spPr>
      </p:pic>
      <p:grpSp>
        <p:nvGrpSpPr>
          <p:cNvPr id="374" name="Google Shape;374;p13"/>
          <p:cNvGrpSpPr/>
          <p:nvPr/>
        </p:nvGrpSpPr>
        <p:grpSpPr>
          <a:xfrm>
            <a:off x="2830188" y="2461625"/>
            <a:ext cx="2019300" cy="2019300"/>
            <a:chOff x="4400550" y="2461625"/>
            <a:chExt cx="2019300" cy="2019300"/>
          </a:xfrm>
        </p:grpSpPr>
        <p:sp>
          <p:nvSpPr>
            <p:cNvPr id="375" name="Google Shape;375;p13"/>
            <p:cNvSpPr/>
            <p:nvPr/>
          </p:nvSpPr>
          <p:spPr>
            <a:xfrm>
              <a:off x="4400550" y="2461625"/>
              <a:ext cx="2019300" cy="2019300"/>
            </a:xfrm>
            <a:prstGeom prst="ellipse">
              <a:avLst/>
            </a:prstGeom>
            <a:solidFill>
              <a:srgbClr val="C0E6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3"/>
            <p:cNvSpPr txBox="1"/>
            <p:nvPr/>
          </p:nvSpPr>
          <p:spPr>
            <a:xfrm>
              <a:off x="4803463" y="2728325"/>
              <a:ext cx="1213500" cy="58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400"/>
                <a:buFont typeface="Arial"/>
                <a:buNone/>
              </a:pPr>
              <a:r>
                <a:rPr lang="en-US"/>
                <a:t>Commercial</a:t>
              </a:r>
              <a:endParaRPr/>
            </a:p>
            <a:p>
              <a:pPr marL="0" lvl="0" indent="0" algn="ctr" rtl="0">
                <a:spcBef>
                  <a:spcPts val="0"/>
                </a:spcBef>
                <a:spcAft>
                  <a:spcPts val="0"/>
                </a:spcAft>
                <a:buClr>
                  <a:srgbClr val="000000"/>
                </a:buClr>
                <a:buSzPts val="1400"/>
                <a:buFont typeface="Arial"/>
                <a:buNone/>
              </a:pPr>
              <a:r>
                <a:rPr lang="en-US"/>
                <a:t>16 schemas</a:t>
              </a:r>
              <a:endParaRPr/>
            </a:p>
            <a:p>
              <a:pPr marL="0" marR="0" lvl="0" indent="0" algn="ctr" rtl="0">
                <a:lnSpc>
                  <a:spcPct val="100000"/>
                </a:lnSpc>
                <a:spcBef>
                  <a:spcPts val="0"/>
                </a:spcBef>
                <a:spcAft>
                  <a:spcPts val="0"/>
                </a:spcAft>
                <a:buClr>
                  <a:srgbClr val="000000"/>
                </a:buClr>
                <a:buSzPts val="1400"/>
                <a:buFont typeface="Arial"/>
                <a:buNone/>
              </a:pPr>
              <a:endParaRPr/>
            </a:p>
          </p:txBody>
        </p:sp>
      </p:grpSp>
      <p:pic>
        <p:nvPicPr>
          <p:cNvPr id="377" name="Google Shape;377;p13"/>
          <p:cNvPicPr preferRelativeResize="0"/>
          <p:nvPr/>
        </p:nvPicPr>
        <p:blipFill>
          <a:blip r:embed="rId4">
            <a:alphaModFix/>
          </a:blip>
          <a:stretch>
            <a:fillRect/>
          </a:stretch>
        </p:blipFill>
        <p:spPr>
          <a:xfrm>
            <a:off x="3365888" y="3245495"/>
            <a:ext cx="947925" cy="947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4"/>
          <p:cNvPicPr preferRelativeResize="0"/>
          <p:nvPr/>
        </p:nvPicPr>
        <p:blipFill rotWithShape="1">
          <a:blip r:embed="rId3">
            <a:alphaModFix/>
          </a:blip>
          <a:srcRect/>
          <a:stretch/>
        </p:blipFill>
        <p:spPr>
          <a:xfrm>
            <a:off x="457200" y="2225988"/>
            <a:ext cx="3886200" cy="1263016"/>
          </a:xfrm>
          <a:prstGeom prst="rect">
            <a:avLst/>
          </a:prstGeom>
          <a:noFill/>
          <a:ln>
            <a:noFill/>
          </a:ln>
        </p:spPr>
      </p:pic>
      <p:sp>
        <p:nvSpPr>
          <p:cNvPr id="384" name="Google Shape;384;p14"/>
          <p:cNvSpPr/>
          <p:nvPr/>
        </p:nvSpPr>
        <p:spPr>
          <a:xfrm>
            <a:off x="4800600" y="800100"/>
            <a:ext cx="3886200" cy="1263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33 listed schemas</a:t>
            </a:r>
            <a:endParaRPr sz="2400" b="0" i="0" u="none" strike="noStrike" cap="none">
              <a:solidFill>
                <a:srgbClr val="000000"/>
              </a:solidFill>
              <a:latin typeface="Arial"/>
              <a:ea typeface="Arial"/>
              <a:cs typeface="Arial"/>
              <a:sym typeface="Arial"/>
            </a:endParaRPr>
          </a:p>
        </p:txBody>
      </p:sp>
      <p:sp>
        <p:nvSpPr>
          <p:cNvPr id="385" name="Google Shape;385;p14"/>
          <p:cNvSpPr/>
          <p:nvPr/>
        </p:nvSpPr>
        <p:spPr>
          <a:xfrm>
            <a:off x="4800588" y="3651900"/>
            <a:ext cx="3886200" cy="1263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16 valid, unique schemas</a:t>
            </a:r>
            <a:endParaRPr sz="2400" b="0" i="0" u="none" strike="noStrike" cap="none">
              <a:solidFill>
                <a:srgbClr val="000000"/>
              </a:solidFill>
              <a:latin typeface="Arial"/>
              <a:ea typeface="Arial"/>
              <a:cs typeface="Arial"/>
              <a:sym typeface="Arial"/>
            </a:endParaRPr>
          </a:p>
        </p:txBody>
      </p:sp>
      <p:sp>
        <p:nvSpPr>
          <p:cNvPr id="386" name="Google Shape;386;p14"/>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Commercial Corpus</a:t>
            </a:r>
            <a:endParaRPr/>
          </a:p>
        </p:txBody>
      </p:sp>
      <p:sp>
        <p:nvSpPr>
          <p:cNvPr id="387" name="Google Shape;387;p14"/>
          <p:cNvSpPr txBox="1"/>
          <p:nvPr/>
        </p:nvSpPr>
        <p:spPr>
          <a:xfrm>
            <a:off x="5543100" y="2623350"/>
            <a:ext cx="2401200" cy="468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-17 toy, demo, invalid schemas</a:t>
            </a:r>
            <a:endParaRPr sz="2400" b="0" i="0" u="none" strike="noStrike" cap="none">
              <a:solidFill>
                <a:srgbClr val="000000"/>
              </a:solidFill>
              <a:latin typeface="Arial"/>
              <a:ea typeface="Arial"/>
              <a:cs typeface="Arial"/>
              <a:sym typeface="Arial"/>
            </a:endParaRPr>
          </a:p>
        </p:txBody>
      </p:sp>
      <p:cxnSp>
        <p:nvCxnSpPr>
          <p:cNvPr id="388" name="Google Shape;388;p14"/>
          <p:cNvCxnSpPr/>
          <p:nvPr/>
        </p:nvCxnSpPr>
        <p:spPr>
          <a:xfrm rot="-5400000" flipH="1">
            <a:off x="7149450" y="2857200"/>
            <a:ext cx="1590300" cy="600"/>
          </a:xfrm>
          <a:prstGeom prst="bentConnector3">
            <a:avLst>
              <a:gd name="adj1" fmla="val 50000"/>
            </a:avLst>
          </a:prstGeom>
          <a:noFill/>
          <a:ln w="38100" cap="flat" cmpd="sng">
            <a:solidFill>
              <a:schemeClr val="dk2"/>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15"/>
          <p:cNvPicPr preferRelativeResize="0"/>
          <p:nvPr/>
        </p:nvPicPr>
        <p:blipFill rotWithShape="1">
          <a:blip r:embed="rId3">
            <a:alphaModFix/>
          </a:blip>
          <a:srcRect/>
          <a:stretch/>
        </p:blipFill>
        <p:spPr>
          <a:xfrm>
            <a:off x="152400" y="969388"/>
            <a:ext cx="8839198" cy="3776226"/>
          </a:xfrm>
          <a:prstGeom prst="rect">
            <a:avLst/>
          </a:prstGeom>
          <a:noFill/>
          <a:ln>
            <a:noFill/>
          </a:ln>
        </p:spPr>
      </p:pic>
      <p:sp>
        <p:nvSpPr>
          <p:cNvPr id="395" name="Google Shape;395;p15"/>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GitHub Corpus</a:t>
            </a:r>
            <a:endParaRPr/>
          </a:p>
        </p:txBody>
      </p:sp>
      <p:pic>
        <p:nvPicPr>
          <p:cNvPr id="396" name="Google Shape;396;p15"/>
          <p:cNvPicPr preferRelativeResize="0"/>
          <p:nvPr/>
        </p:nvPicPr>
        <p:blipFill>
          <a:blip r:embed="rId4">
            <a:alphaModFix/>
          </a:blip>
          <a:stretch>
            <a:fillRect/>
          </a:stretch>
        </p:blipFill>
        <p:spPr>
          <a:xfrm>
            <a:off x="7435200" y="3274775"/>
            <a:ext cx="1085901" cy="1085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16"/>
          <p:cNvPicPr preferRelativeResize="0"/>
          <p:nvPr/>
        </p:nvPicPr>
        <p:blipFill rotWithShape="1">
          <a:blip r:embed="rId3">
            <a:alphaModFix/>
          </a:blip>
          <a:srcRect b="72111"/>
          <a:stretch/>
        </p:blipFill>
        <p:spPr>
          <a:xfrm>
            <a:off x="150525" y="1827841"/>
            <a:ext cx="8839200" cy="544800"/>
          </a:xfrm>
          <a:prstGeom prst="rect">
            <a:avLst/>
          </a:prstGeom>
          <a:noFill/>
          <a:ln>
            <a:noFill/>
          </a:ln>
        </p:spPr>
      </p:pic>
      <p:pic>
        <p:nvPicPr>
          <p:cNvPr id="403" name="Google Shape;403;p16"/>
          <p:cNvPicPr preferRelativeResize="0"/>
          <p:nvPr/>
        </p:nvPicPr>
        <p:blipFill rotWithShape="1">
          <a:blip r:embed="rId3">
            <a:alphaModFix/>
          </a:blip>
          <a:srcRect t="53069"/>
          <a:stretch/>
        </p:blipFill>
        <p:spPr>
          <a:xfrm>
            <a:off x="152400" y="2917451"/>
            <a:ext cx="8839200" cy="916775"/>
          </a:xfrm>
          <a:prstGeom prst="rect">
            <a:avLst/>
          </a:prstGeom>
          <a:noFill/>
          <a:ln>
            <a:noFill/>
          </a:ln>
        </p:spPr>
      </p:pic>
      <p:pic>
        <p:nvPicPr>
          <p:cNvPr id="404" name="Google Shape;404;p16"/>
          <p:cNvPicPr preferRelativeResize="0"/>
          <p:nvPr/>
        </p:nvPicPr>
        <p:blipFill rotWithShape="1">
          <a:blip r:embed="rId3">
            <a:alphaModFix/>
          </a:blip>
          <a:srcRect t="25180" b="46930"/>
          <a:stretch/>
        </p:blipFill>
        <p:spPr>
          <a:xfrm>
            <a:off x="150525" y="2372647"/>
            <a:ext cx="8839200" cy="544800"/>
          </a:xfrm>
          <a:prstGeom prst="rect">
            <a:avLst/>
          </a:prstGeom>
          <a:noFill/>
          <a:ln>
            <a:noFill/>
          </a:ln>
        </p:spPr>
      </p:pic>
      <p:sp>
        <p:nvSpPr>
          <p:cNvPr id="405" name="Google Shape;405;p16"/>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Schema Complexity</a:t>
            </a:r>
            <a:endParaRPr/>
          </a:p>
        </p:txBody>
      </p:sp>
      <p:sp>
        <p:nvSpPr>
          <p:cNvPr id="406" name="Google Shape;406;p16"/>
          <p:cNvSpPr/>
          <p:nvPr/>
        </p:nvSpPr>
        <p:spPr>
          <a:xfrm>
            <a:off x="152400" y="2917450"/>
            <a:ext cx="8839200" cy="46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4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Worst-Case Response Sizes</a:t>
            </a:r>
            <a:endParaRPr/>
          </a:p>
        </p:txBody>
      </p:sp>
      <p:pic>
        <p:nvPicPr>
          <p:cNvPr id="413" name="Google Shape;413;p22"/>
          <p:cNvPicPr preferRelativeResize="0"/>
          <p:nvPr/>
        </p:nvPicPr>
        <p:blipFill rotWithShape="1">
          <a:blip r:embed="rId3">
            <a:alphaModFix/>
          </a:blip>
          <a:srcRect/>
          <a:stretch/>
        </p:blipFill>
        <p:spPr>
          <a:xfrm>
            <a:off x="198238" y="1335550"/>
            <a:ext cx="8747523" cy="3169874"/>
          </a:xfrm>
          <a:prstGeom prst="rect">
            <a:avLst/>
          </a:prstGeom>
          <a:noFill/>
          <a:ln>
            <a:noFill/>
          </a:ln>
        </p:spPr>
      </p:pic>
      <p:sp>
        <p:nvSpPr>
          <p:cNvPr id="414" name="Google Shape;414;p22"/>
          <p:cNvSpPr/>
          <p:nvPr/>
        </p:nvSpPr>
        <p:spPr>
          <a:xfrm>
            <a:off x="3241813" y="1720575"/>
            <a:ext cx="1296000" cy="1942800"/>
          </a:xfrm>
          <a:prstGeom prst="rect">
            <a:avLst/>
          </a:prstGeom>
          <a:solidFill>
            <a:srgbClr val="F3F3F3"/>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2"/>
          <p:cNvSpPr/>
          <p:nvPr/>
        </p:nvSpPr>
        <p:spPr>
          <a:xfrm>
            <a:off x="3241813" y="2401325"/>
            <a:ext cx="1296000" cy="535500"/>
          </a:xfrm>
          <a:prstGeom prst="rect">
            <a:avLst/>
          </a:prstGeom>
          <a:solidFill>
            <a:srgbClr val="FFFFFF"/>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100.0%</a:t>
            </a:r>
            <a:endParaRPr sz="2400" b="0" i="0" u="none" strike="noStrike" cap="none">
              <a:solidFill>
                <a:srgbClr val="000000"/>
              </a:solidFill>
              <a:latin typeface="Arial"/>
              <a:ea typeface="Arial"/>
              <a:cs typeface="Arial"/>
              <a:sym typeface="Arial"/>
            </a:endParaRPr>
          </a:p>
        </p:txBody>
      </p:sp>
      <p:sp>
        <p:nvSpPr>
          <p:cNvPr id="416" name="Google Shape;416;p22"/>
          <p:cNvSpPr/>
          <p:nvPr/>
        </p:nvSpPr>
        <p:spPr>
          <a:xfrm>
            <a:off x="5000813" y="1720575"/>
            <a:ext cx="1695000" cy="1942800"/>
          </a:xfrm>
          <a:prstGeom prst="rect">
            <a:avLst/>
          </a:prstGeom>
          <a:solidFill>
            <a:srgbClr val="F3F3F3"/>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7070988" y="1720575"/>
            <a:ext cx="1527300" cy="1942800"/>
          </a:xfrm>
          <a:prstGeom prst="rect">
            <a:avLst/>
          </a:prstGeom>
          <a:solidFill>
            <a:srgbClr val="F3F3F3"/>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5000813" y="2424225"/>
            <a:ext cx="1695000" cy="535500"/>
          </a:xfrm>
          <a:prstGeom prst="rect">
            <a:avLst/>
          </a:prstGeom>
          <a:solidFill>
            <a:srgbClr val="FFFFFF"/>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50.5%</a:t>
            </a:r>
            <a:endParaRPr sz="2400" b="0" i="0" u="none" strike="noStrike" cap="none">
              <a:solidFill>
                <a:srgbClr val="000000"/>
              </a:solidFill>
              <a:latin typeface="Arial"/>
              <a:ea typeface="Arial"/>
              <a:cs typeface="Arial"/>
              <a:sym typeface="Arial"/>
            </a:endParaRPr>
          </a:p>
        </p:txBody>
      </p:sp>
      <p:sp>
        <p:nvSpPr>
          <p:cNvPr id="419" name="Google Shape;419;p22"/>
          <p:cNvSpPr/>
          <p:nvPr/>
        </p:nvSpPr>
        <p:spPr>
          <a:xfrm>
            <a:off x="7070988" y="2424225"/>
            <a:ext cx="1527300" cy="535500"/>
          </a:xfrm>
          <a:prstGeom prst="rect">
            <a:avLst/>
          </a:prstGeom>
          <a:solidFill>
            <a:srgbClr val="FFFFFF"/>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89.5%</a:t>
            </a:r>
            <a:endParaRPr sz="2400" b="0" i="0" u="none" strike="noStrike" cap="none">
              <a:solidFill>
                <a:srgbClr val="000000"/>
              </a:solidFill>
              <a:latin typeface="Arial"/>
              <a:ea typeface="Arial"/>
              <a:cs typeface="Arial"/>
              <a:sym typeface="Arial"/>
            </a:endParaRPr>
          </a:p>
        </p:txBody>
      </p:sp>
      <p:sp>
        <p:nvSpPr>
          <p:cNvPr id="420" name="Google Shape;420;p22"/>
          <p:cNvSpPr/>
          <p:nvPr/>
        </p:nvSpPr>
        <p:spPr>
          <a:xfrm>
            <a:off x="3293100" y="1743475"/>
            <a:ext cx="12276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21" name="Google Shape;421;p22"/>
          <p:cNvSpPr/>
          <p:nvPr/>
        </p:nvSpPr>
        <p:spPr>
          <a:xfrm>
            <a:off x="7103725" y="1743475"/>
            <a:ext cx="15273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
                                          </p:stCondLst>
                                        </p:cTn>
                                        <p:tgtEl>
                                          <p:spTgt spid="41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1"/>
                                          </p:stCondLst>
                                        </p:cTn>
                                        <p:tgtEl>
                                          <p:spTgt spid="4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1"/>
                                          </p:stCondLst>
                                        </p:cTn>
                                        <p:tgtEl>
                                          <p:spTgt spid="41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1"/>
                                          </p:stCondLst>
                                        </p:cTn>
                                        <p:tgtEl>
                                          <p:spTgt spid="4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
                                          </p:stCondLst>
                                        </p:cTn>
                                        <p:tgtEl>
                                          <p:spTgt spid="41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
                                          </p:stCondLst>
                                        </p:cTn>
                                        <p:tgtEl>
                                          <p:spTgt spid="4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6f8d416d86_1_294"/>
          <p:cNvSpPr txBox="1">
            <a:spLocks noGrp="1"/>
          </p:cNvSpPr>
          <p:nvPr>
            <p:ph type="title"/>
          </p:nvPr>
        </p:nvSpPr>
        <p:spPr>
          <a:xfrm>
            <a:off x="456150" y="2453988"/>
            <a:ext cx="8231700" cy="80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a:t>Many commercial and open-source GraphQL schemas enable superlinear worst-case response sizes.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6f8d416d86_1_198"/>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Pagination</a:t>
            </a:r>
            <a:endParaRPr/>
          </a:p>
        </p:txBody>
      </p:sp>
      <p:sp>
        <p:nvSpPr>
          <p:cNvPr id="434" name="Google Shape;434;g6f8d416d86_1_198"/>
          <p:cNvSpPr txBox="1">
            <a:spLocks noGrp="1"/>
          </p:cNvSpPr>
          <p:nvPr>
            <p:ph type="body" idx="1"/>
          </p:nvPr>
        </p:nvSpPr>
        <p:spPr>
          <a:xfrm>
            <a:off x="453850" y="1612363"/>
            <a:ext cx="2655000" cy="28044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SzPts val="1800"/>
              <a:buNone/>
            </a:pPr>
            <a:r>
              <a:rPr lang="en-US">
                <a:solidFill>
                  <a:schemeClr val="dk1"/>
                </a:solidFill>
              </a:rPr>
              <a:t>query {</a:t>
            </a:r>
            <a:endParaRPr>
              <a:solidFill>
                <a:schemeClr val="dk1"/>
              </a:solidFill>
            </a:endParaRPr>
          </a:p>
          <a:p>
            <a:pPr marL="114300" lvl="0" indent="0" algn="l" rtl="0">
              <a:spcBef>
                <a:spcPts val="0"/>
              </a:spcBef>
              <a:spcAft>
                <a:spcPts val="0"/>
              </a:spcAft>
              <a:buSzPts val="1800"/>
              <a:buNone/>
            </a:pPr>
            <a:r>
              <a:rPr lang="en-US">
                <a:solidFill>
                  <a:schemeClr val="dk1"/>
                </a:solidFill>
              </a:rPr>
              <a:t>  company(id: “w4...”) {</a:t>
            </a:r>
            <a:endParaRPr>
              <a:solidFill>
                <a:schemeClr val="dk1"/>
              </a:solidFill>
            </a:endParaRPr>
          </a:p>
          <a:p>
            <a:pPr marL="114300" lvl="0" indent="0" algn="l" rtl="0">
              <a:spcBef>
                <a:spcPts val="0"/>
              </a:spcBef>
              <a:spcAft>
                <a:spcPts val="0"/>
              </a:spcAft>
              <a:buSzPts val="1800"/>
              <a:buNone/>
            </a:pPr>
            <a:r>
              <a:rPr lang="en-US">
                <a:solidFill>
                  <a:schemeClr val="dk1"/>
                </a:solidFill>
              </a:rPr>
              <a:t>    employees {</a:t>
            </a:r>
            <a:endParaRPr>
              <a:solidFill>
                <a:schemeClr val="dk1"/>
              </a:solidFill>
            </a:endParaRPr>
          </a:p>
          <a:p>
            <a:pPr marL="114300" lvl="0" indent="0" algn="l" rtl="0">
              <a:spcBef>
                <a:spcPts val="0"/>
              </a:spcBef>
              <a:spcAft>
                <a:spcPts val="0"/>
              </a:spcAft>
              <a:buSzPts val="1800"/>
              <a:buNone/>
            </a:pPr>
            <a:r>
              <a:rPr lang="en-US">
                <a:solidFill>
                  <a:schemeClr val="dk1"/>
                </a:solidFill>
              </a:rPr>
              <a:t>      name</a:t>
            </a:r>
            <a:endParaRPr>
              <a:solidFill>
                <a:schemeClr val="dk1"/>
              </a:solidFill>
            </a:endParaRPr>
          </a:p>
          <a:p>
            <a:pPr marL="114300" lvl="0" indent="0" algn="l" rtl="0">
              <a:spcBef>
                <a:spcPts val="0"/>
              </a:spcBef>
              <a:spcAft>
                <a:spcPts val="0"/>
              </a:spcAft>
              <a:buSzPts val="1800"/>
              <a:buNone/>
            </a:pPr>
            <a:r>
              <a:rPr lang="en-US">
                <a:solidFill>
                  <a:schemeClr val="dk1"/>
                </a:solidFill>
              </a:rPr>
              <a:t>      papers</a:t>
            </a:r>
            <a:endParaRPr>
              <a:solidFill>
                <a:schemeClr val="dk1"/>
              </a:solidFill>
            </a:endParaRPr>
          </a:p>
          <a:p>
            <a:pPr marL="114300" lvl="0" indent="0" algn="l" rtl="0">
              <a:spcBef>
                <a:spcPts val="0"/>
              </a:spcBef>
              <a:spcAft>
                <a:spcPts val="0"/>
              </a:spcAft>
              <a:buSzPts val="1800"/>
              <a:buNone/>
            </a:pPr>
            <a:r>
              <a:rPr lang="en-US">
                <a:solidFill>
                  <a:schemeClr val="dk1"/>
                </a:solidFill>
              </a:rPr>
              <a:t>    }</a:t>
            </a:r>
            <a:endParaRPr>
              <a:solidFill>
                <a:schemeClr val="dk1"/>
              </a:solidFill>
            </a:endParaRPr>
          </a:p>
          <a:p>
            <a:pPr marL="114300" lvl="0" indent="0" algn="l" rtl="0">
              <a:spcBef>
                <a:spcPts val="0"/>
              </a:spcBef>
              <a:spcAft>
                <a:spcPts val="0"/>
              </a:spcAft>
              <a:buSzPts val="1800"/>
              <a:buNone/>
            </a:pPr>
            <a:r>
              <a:rPr lang="en-US">
                <a:solidFill>
                  <a:schemeClr val="dk1"/>
                </a:solidFill>
              </a:rPr>
              <a:t>  }</a:t>
            </a:r>
            <a:endParaRPr>
              <a:solidFill>
                <a:schemeClr val="dk1"/>
              </a:solidFill>
            </a:endParaRPr>
          </a:p>
          <a:p>
            <a:pPr marL="114300" lvl="0" indent="0" algn="l" rtl="0">
              <a:spcBef>
                <a:spcPts val="0"/>
              </a:spcBef>
              <a:spcAft>
                <a:spcPts val="0"/>
              </a:spcAft>
              <a:buSzPts val="18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800"/>
              <a:buNone/>
            </a:pPr>
            <a:endParaRPr/>
          </a:p>
        </p:txBody>
      </p:sp>
      <p:sp>
        <p:nvSpPr>
          <p:cNvPr id="435" name="Google Shape;435;g6f8d416d86_1_198"/>
          <p:cNvSpPr txBox="1">
            <a:spLocks noGrp="1"/>
          </p:cNvSpPr>
          <p:nvPr>
            <p:ph type="body" idx="2"/>
          </p:nvPr>
        </p:nvSpPr>
        <p:spPr>
          <a:xfrm>
            <a:off x="6031398" y="1612363"/>
            <a:ext cx="2655000" cy="28044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SzPts val="1800"/>
              <a:buNone/>
            </a:pPr>
            <a:r>
              <a:rPr lang="en-US">
                <a:solidFill>
                  <a:schemeClr val="dk1"/>
                </a:solidFill>
              </a:rPr>
              <a:t>query {</a:t>
            </a:r>
            <a:endParaRPr>
              <a:solidFill>
                <a:schemeClr val="dk1"/>
              </a:solidFill>
            </a:endParaRPr>
          </a:p>
          <a:p>
            <a:pPr marL="114300" lvl="0" indent="0" algn="l" rtl="0">
              <a:spcBef>
                <a:spcPts val="0"/>
              </a:spcBef>
              <a:spcAft>
                <a:spcPts val="0"/>
              </a:spcAft>
              <a:buSzPts val="1800"/>
              <a:buNone/>
            </a:pPr>
            <a:r>
              <a:rPr lang="en-US">
                <a:solidFill>
                  <a:schemeClr val="dk1"/>
                </a:solidFill>
              </a:rPr>
              <a:t>  company(id: “w4...”) {</a:t>
            </a:r>
            <a:endParaRPr>
              <a:solidFill>
                <a:schemeClr val="dk1"/>
              </a:solidFill>
            </a:endParaRPr>
          </a:p>
          <a:p>
            <a:pPr marL="114300" lvl="0" indent="0" algn="l" rtl="0">
              <a:spcBef>
                <a:spcPts val="0"/>
              </a:spcBef>
              <a:spcAft>
                <a:spcPts val="0"/>
              </a:spcAft>
              <a:buSzPts val="1800"/>
              <a:buNone/>
            </a:pPr>
            <a:r>
              <a:rPr lang="en-US">
                <a:solidFill>
                  <a:schemeClr val="dk1"/>
                </a:solidFill>
              </a:rPr>
              <a:t>    </a:t>
            </a:r>
            <a:r>
              <a:rPr lang="en-US">
                <a:solidFill>
                  <a:schemeClr val="dk1"/>
                </a:solidFill>
                <a:highlight>
                  <a:srgbClr val="C9DAF8"/>
                </a:highlight>
              </a:rPr>
              <a:t>employees(limit: 5) {</a:t>
            </a:r>
            <a:endParaRPr>
              <a:solidFill>
                <a:schemeClr val="dk1"/>
              </a:solidFill>
              <a:highlight>
                <a:srgbClr val="C9DAF8"/>
              </a:highlight>
            </a:endParaRPr>
          </a:p>
          <a:p>
            <a:pPr marL="114300" lvl="0" indent="0" algn="l" rtl="0">
              <a:spcBef>
                <a:spcPts val="0"/>
              </a:spcBef>
              <a:spcAft>
                <a:spcPts val="0"/>
              </a:spcAft>
              <a:buSzPts val="1800"/>
              <a:buNone/>
            </a:pPr>
            <a:r>
              <a:rPr lang="en-US">
                <a:solidFill>
                  <a:schemeClr val="dk1"/>
                </a:solidFill>
              </a:rPr>
              <a:t>      </a:t>
            </a:r>
            <a:r>
              <a:rPr lang="en-US">
                <a:solidFill>
                  <a:schemeClr val="dk1"/>
                </a:solidFill>
                <a:highlight>
                  <a:srgbClr val="C9DAF8"/>
                </a:highlight>
              </a:rPr>
              <a:t>edges {</a:t>
            </a:r>
            <a:endParaRPr>
              <a:solidFill>
                <a:schemeClr val="dk1"/>
              </a:solidFill>
              <a:highlight>
                <a:srgbClr val="C9DAF8"/>
              </a:highlight>
            </a:endParaRPr>
          </a:p>
          <a:p>
            <a:pPr marL="114300" lvl="0" indent="0" algn="l" rtl="0">
              <a:spcBef>
                <a:spcPts val="0"/>
              </a:spcBef>
              <a:spcAft>
                <a:spcPts val="0"/>
              </a:spcAft>
              <a:buSzPts val="1800"/>
              <a:buNone/>
            </a:pPr>
            <a:r>
              <a:rPr lang="en-US">
                <a:solidFill>
                  <a:schemeClr val="dk1"/>
                </a:solidFill>
              </a:rPr>
              <a:t>       </a:t>
            </a:r>
            <a:r>
              <a:rPr lang="en-US">
                <a:solidFill>
                  <a:schemeClr val="dk1"/>
                </a:solidFill>
                <a:highlight>
                  <a:srgbClr val="C9DAF8"/>
                </a:highlight>
              </a:rPr>
              <a:t>nodes {</a:t>
            </a:r>
            <a:endParaRPr>
              <a:solidFill>
                <a:schemeClr val="dk1"/>
              </a:solidFill>
              <a:highlight>
                <a:srgbClr val="C9DAF8"/>
              </a:highlight>
            </a:endParaRPr>
          </a:p>
          <a:p>
            <a:pPr marL="114300" lvl="0" indent="0" algn="l" rtl="0">
              <a:spcBef>
                <a:spcPts val="0"/>
              </a:spcBef>
              <a:spcAft>
                <a:spcPts val="0"/>
              </a:spcAft>
              <a:buSzPts val="1800"/>
              <a:buNone/>
            </a:pPr>
            <a:r>
              <a:rPr lang="en-US">
                <a:solidFill>
                  <a:schemeClr val="dk1"/>
                </a:solidFill>
              </a:rPr>
              <a:t>        name</a:t>
            </a:r>
            <a:endParaRPr>
              <a:solidFill>
                <a:schemeClr val="dk1"/>
              </a:solidFill>
            </a:endParaRPr>
          </a:p>
          <a:p>
            <a:pPr marL="114300" lvl="0" indent="0" algn="l" rtl="0">
              <a:spcBef>
                <a:spcPts val="0"/>
              </a:spcBef>
              <a:spcAft>
                <a:spcPts val="0"/>
              </a:spcAft>
              <a:buSzPts val="1800"/>
              <a:buNone/>
            </a:pPr>
            <a:r>
              <a:rPr lang="en-US">
                <a:solidFill>
                  <a:schemeClr val="dk1"/>
                </a:solidFill>
              </a:rPr>
              <a:t>        papers</a:t>
            </a:r>
            <a:endParaRPr>
              <a:solidFill>
                <a:schemeClr val="dk1"/>
              </a:solidFill>
            </a:endParaRPr>
          </a:p>
          <a:p>
            <a:pPr marL="114300" lvl="0" indent="0" algn="l" rtl="0">
              <a:spcBef>
                <a:spcPts val="0"/>
              </a:spcBef>
              <a:spcAft>
                <a:spcPts val="0"/>
              </a:spcAft>
              <a:buSzPts val="1800"/>
              <a:buNone/>
            </a:pPr>
            <a:r>
              <a:rPr lang="en-US">
                <a:solidFill>
                  <a:schemeClr val="dk1"/>
                </a:solidFill>
              </a:rPr>
              <a:t>       </a:t>
            </a:r>
            <a:r>
              <a:rPr lang="en-US">
                <a:solidFill>
                  <a:schemeClr val="dk1"/>
                </a:solidFill>
                <a:highlight>
                  <a:srgbClr val="C9DAF8"/>
                </a:highlight>
              </a:rPr>
              <a:t>}</a:t>
            </a:r>
            <a:endParaRPr>
              <a:solidFill>
                <a:schemeClr val="dk1"/>
              </a:solidFill>
              <a:highlight>
                <a:srgbClr val="C9DAF8"/>
              </a:highlight>
            </a:endParaRPr>
          </a:p>
          <a:p>
            <a:pPr marL="114300" lvl="0" indent="0" algn="l" rtl="0">
              <a:spcBef>
                <a:spcPts val="0"/>
              </a:spcBef>
              <a:spcAft>
                <a:spcPts val="0"/>
              </a:spcAft>
              <a:buSzPts val="1800"/>
              <a:buNone/>
            </a:pPr>
            <a:r>
              <a:rPr lang="en-US">
                <a:solidFill>
                  <a:schemeClr val="dk1"/>
                </a:solidFill>
              </a:rPr>
              <a:t>      </a:t>
            </a:r>
            <a:r>
              <a:rPr lang="en-US">
                <a:solidFill>
                  <a:schemeClr val="dk1"/>
                </a:solidFill>
                <a:highlight>
                  <a:srgbClr val="C9DAF8"/>
                </a:highlight>
              </a:rPr>
              <a:t>}</a:t>
            </a:r>
            <a:endParaRPr>
              <a:solidFill>
                <a:schemeClr val="dk1"/>
              </a:solidFill>
              <a:highlight>
                <a:srgbClr val="C9DAF8"/>
              </a:highlight>
            </a:endParaRPr>
          </a:p>
          <a:p>
            <a:pPr marL="114300" lvl="0" indent="0" algn="l" rtl="0">
              <a:spcBef>
                <a:spcPts val="0"/>
              </a:spcBef>
              <a:spcAft>
                <a:spcPts val="0"/>
              </a:spcAft>
              <a:buSzPts val="1800"/>
              <a:buNone/>
            </a:pPr>
            <a:r>
              <a:rPr lang="en-US">
                <a:solidFill>
                  <a:schemeClr val="dk1"/>
                </a:solidFill>
              </a:rPr>
              <a:t>    }</a:t>
            </a:r>
            <a:endParaRPr>
              <a:solidFill>
                <a:schemeClr val="dk1"/>
              </a:solidFill>
            </a:endParaRPr>
          </a:p>
          <a:p>
            <a:pPr marL="114300" lvl="0" indent="0" algn="l" rtl="0">
              <a:spcBef>
                <a:spcPts val="0"/>
              </a:spcBef>
              <a:spcAft>
                <a:spcPts val="0"/>
              </a:spcAft>
              <a:buSzPts val="1800"/>
              <a:buNone/>
            </a:pPr>
            <a:r>
              <a:rPr lang="en-US">
                <a:solidFill>
                  <a:schemeClr val="dk1"/>
                </a:solidFill>
              </a:rPr>
              <a:t>  }</a:t>
            </a:r>
            <a:endParaRPr>
              <a:solidFill>
                <a:schemeClr val="dk1"/>
              </a:solidFill>
            </a:endParaRPr>
          </a:p>
          <a:p>
            <a:pPr marL="114300" lvl="0" indent="0" algn="l" rtl="0">
              <a:spcBef>
                <a:spcPts val="0"/>
              </a:spcBef>
              <a:spcAft>
                <a:spcPts val="0"/>
              </a:spcAft>
              <a:buSzPts val="1800"/>
              <a:buNone/>
            </a:pPr>
            <a:r>
              <a:rPr lang="en-US">
                <a:solidFill>
                  <a:schemeClr val="dk1"/>
                </a:solidFill>
              </a:rPr>
              <a:t>}</a:t>
            </a:r>
            <a:endParaRPr/>
          </a:p>
        </p:txBody>
      </p:sp>
      <p:sp>
        <p:nvSpPr>
          <p:cNvPr id="436" name="Google Shape;436;g6f8d416d86_1_198"/>
          <p:cNvSpPr txBox="1">
            <a:spLocks noGrp="1"/>
          </p:cNvSpPr>
          <p:nvPr>
            <p:ph type="body" idx="1"/>
          </p:nvPr>
        </p:nvSpPr>
        <p:spPr>
          <a:xfrm>
            <a:off x="3223873" y="1612363"/>
            <a:ext cx="2692500" cy="28044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SzPts val="1800"/>
              <a:buNone/>
            </a:pPr>
            <a:r>
              <a:rPr lang="en-US">
                <a:solidFill>
                  <a:schemeClr val="dk1"/>
                </a:solidFill>
              </a:rPr>
              <a:t>query {</a:t>
            </a:r>
            <a:endParaRPr>
              <a:solidFill>
                <a:schemeClr val="dk1"/>
              </a:solidFill>
            </a:endParaRPr>
          </a:p>
          <a:p>
            <a:pPr marL="114300" lvl="0" indent="0" algn="l" rtl="0">
              <a:spcBef>
                <a:spcPts val="0"/>
              </a:spcBef>
              <a:spcAft>
                <a:spcPts val="0"/>
              </a:spcAft>
              <a:buSzPts val="1800"/>
              <a:buNone/>
            </a:pPr>
            <a:r>
              <a:rPr lang="en-US">
                <a:solidFill>
                  <a:schemeClr val="dk1"/>
                </a:solidFill>
              </a:rPr>
              <a:t>  company(id: “w4...”) {</a:t>
            </a:r>
            <a:endParaRPr>
              <a:solidFill>
                <a:schemeClr val="dk1"/>
              </a:solidFill>
            </a:endParaRPr>
          </a:p>
          <a:p>
            <a:pPr marL="114300" lvl="0" indent="0" algn="l" rtl="0">
              <a:spcBef>
                <a:spcPts val="0"/>
              </a:spcBef>
              <a:spcAft>
                <a:spcPts val="0"/>
              </a:spcAft>
              <a:buSzPts val="1800"/>
              <a:buNone/>
            </a:pPr>
            <a:r>
              <a:rPr lang="en-US">
                <a:solidFill>
                  <a:schemeClr val="dk1"/>
                </a:solidFill>
              </a:rPr>
              <a:t>    </a:t>
            </a:r>
            <a:r>
              <a:rPr lang="en-US">
                <a:solidFill>
                  <a:schemeClr val="dk1"/>
                </a:solidFill>
                <a:highlight>
                  <a:srgbClr val="C9DAF8"/>
                </a:highlight>
              </a:rPr>
              <a:t>employees(limit: 5) {</a:t>
            </a:r>
            <a:endParaRPr>
              <a:solidFill>
                <a:schemeClr val="dk1"/>
              </a:solidFill>
              <a:highlight>
                <a:srgbClr val="C9DAF8"/>
              </a:highlight>
            </a:endParaRPr>
          </a:p>
          <a:p>
            <a:pPr marL="114300" lvl="0" indent="0" algn="l" rtl="0">
              <a:spcBef>
                <a:spcPts val="0"/>
              </a:spcBef>
              <a:spcAft>
                <a:spcPts val="0"/>
              </a:spcAft>
              <a:buSzPts val="1800"/>
              <a:buNone/>
            </a:pPr>
            <a:r>
              <a:rPr lang="en-US">
                <a:solidFill>
                  <a:schemeClr val="dk1"/>
                </a:solidFill>
              </a:rPr>
              <a:t>      name</a:t>
            </a:r>
            <a:endParaRPr>
              <a:solidFill>
                <a:schemeClr val="dk1"/>
              </a:solidFill>
            </a:endParaRPr>
          </a:p>
          <a:p>
            <a:pPr marL="114300" lvl="0" indent="0" algn="l" rtl="0">
              <a:spcBef>
                <a:spcPts val="0"/>
              </a:spcBef>
              <a:spcAft>
                <a:spcPts val="0"/>
              </a:spcAft>
              <a:buSzPts val="1800"/>
              <a:buNone/>
            </a:pPr>
            <a:r>
              <a:rPr lang="en-US">
                <a:solidFill>
                  <a:schemeClr val="dk1"/>
                </a:solidFill>
              </a:rPr>
              <a:t>      papers</a:t>
            </a:r>
            <a:endParaRPr>
              <a:solidFill>
                <a:schemeClr val="dk1"/>
              </a:solidFill>
            </a:endParaRPr>
          </a:p>
          <a:p>
            <a:pPr marL="114300" lvl="0" indent="0" algn="l" rtl="0">
              <a:spcBef>
                <a:spcPts val="0"/>
              </a:spcBef>
              <a:spcAft>
                <a:spcPts val="0"/>
              </a:spcAft>
              <a:buSzPts val="1800"/>
              <a:buNone/>
            </a:pPr>
            <a:r>
              <a:rPr lang="en-US">
                <a:solidFill>
                  <a:schemeClr val="dk1"/>
                </a:solidFill>
              </a:rPr>
              <a:t>    }</a:t>
            </a:r>
            <a:endParaRPr>
              <a:solidFill>
                <a:schemeClr val="dk1"/>
              </a:solidFill>
            </a:endParaRPr>
          </a:p>
          <a:p>
            <a:pPr marL="114300" lvl="0" indent="0" algn="l" rtl="0">
              <a:spcBef>
                <a:spcPts val="0"/>
              </a:spcBef>
              <a:spcAft>
                <a:spcPts val="0"/>
              </a:spcAft>
              <a:buSzPts val="1800"/>
              <a:buNone/>
            </a:pPr>
            <a:r>
              <a:rPr lang="en-US">
                <a:solidFill>
                  <a:schemeClr val="dk1"/>
                </a:solidFill>
              </a:rPr>
              <a:t>  }</a:t>
            </a:r>
            <a:endParaRPr>
              <a:solidFill>
                <a:schemeClr val="dk1"/>
              </a:solidFill>
            </a:endParaRPr>
          </a:p>
          <a:p>
            <a:pPr marL="114300" lvl="0" indent="0" algn="l" rtl="0">
              <a:spcBef>
                <a:spcPts val="0"/>
              </a:spcBef>
              <a:spcAft>
                <a:spcPts val="0"/>
              </a:spcAft>
              <a:buSzPts val="18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800"/>
              <a:buNone/>
            </a:pPr>
            <a:endParaRPr/>
          </a:p>
        </p:txBody>
      </p:sp>
      <p:sp>
        <p:nvSpPr>
          <p:cNvPr id="437" name="Google Shape;437;g6f8d416d86_1_198"/>
          <p:cNvSpPr txBox="1">
            <a:spLocks noGrp="1"/>
          </p:cNvSpPr>
          <p:nvPr>
            <p:ph type="body" idx="1"/>
          </p:nvPr>
        </p:nvSpPr>
        <p:spPr>
          <a:xfrm>
            <a:off x="453850" y="1298238"/>
            <a:ext cx="2655000" cy="3141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ctr" rtl="0">
              <a:lnSpc>
                <a:spcPct val="100000"/>
              </a:lnSpc>
              <a:spcBef>
                <a:spcPts val="0"/>
              </a:spcBef>
              <a:spcAft>
                <a:spcPts val="0"/>
              </a:spcAft>
              <a:buSzPts val="1800"/>
              <a:buNone/>
            </a:pPr>
            <a:r>
              <a:rPr lang="en-US"/>
              <a:t>None</a:t>
            </a:r>
            <a:endParaRPr/>
          </a:p>
        </p:txBody>
      </p:sp>
      <p:sp>
        <p:nvSpPr>
          <p:cNvPr id="438" name="Google Shape;438;g6f8d416d86_1_198"/>
          <p:cNvSpPr txBox="1">
            <a:spLocks noGrp="1"/>
          </p:cNvSpPr>
          <p:nvPr>
            <p:ph type="body" idx="2"/>
          </p:nvPr>
        </p:nvSpPr>
        <p:spPr>
          <a:xfrm>
            <a:off x="6031393" y="1298238"/>
            <a:ext cx="2655000" cy="3141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ctr" rtl="0">
              <a:lnSpc>
                <a:spcPct val="100000"/>
              </a:lnSpc>
              <a:spcBef>
                <a:spcPts val="0"/>
              </a:spcBef>
              <a:spcAft>
                <a:spcPts val="0"/>
              </a:spcAft>
              <a:buSzPts val="1800"/>
              <a:buNone/>
            </a:pPr>
            <a:r>
              <a:rPr lang="en-US"/>
              <a:t>Connections</a:t>
            </a:r>
            <a:endParaRPr/>
          </a:p>
        </p:txBody>
      </p:sp>
      <p:sp>
        <p:nvSpPr>
          <p:cNvPr id="439" name="Google Shape;439;g6f8d416d86_1_198"/>
          <p:cNvSpPr txBox="1">
            <a:spLocks noGrp="1"/>
          </p:cNvSpPr>
          <p:nvPr>
            <p:ph type="body" idx="1"/>
          </p:nvPr>
        </p:nvSpPr>
        <p:spPr>
          <a:xfrm>
            <a:off x="3223870" y="1298238"/>
            <a:ext cx="2692500" cy="3141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t" anchorCtr="0">
            <a:noAutofit/>
          </a:bodyPr>
          <a:lstStyle/>
          <a:p>
            <a:pPr marL="0" lvl="0" indent="0" algn="ctr" rtl="0">
              <a:lnSpc>
                <a:spcPct val="100000"/>
              </a:lnSpc>
              <a:spcBef>
                <a:spcPts val="0"/>
              </a:spcBef>
              <a:spcAft>
                <a:spcPts val="0"/>
              </a:spcAft>
              <a:buSzPts val="1800"/>
              <a:buNone/>
            </a:pPr>
            <a:r>
              <a:rPr lang="en-US"/>
              <a:t>Slicing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3"/>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Delimiting Worst-Case Response Sizes through Pagination</a:t>
            </a:r>
            <a:endParaRPr/>
          </a:p>
        </p:txBody>
      </p:sp>
      <p:pic>
        <p:nvPicPr>
          <p:cNvPr id="446" name="Google Shape;446;p23"/>
          <p:cNvPicPr preferRelativeResize="0"/>
          <p:nvPr/>
        </p:nvPicPr>
        <p:blipFill rotWithShape="1">
          <a:blip r:embed="rId3">
            <a:alphaModFix/>
          </a:blip>
          <a:srcRect/>
          <a:stretch/>
        </p:blipFill>
        <p:spPr>
          <a:xfrm>
            <a:off x="199287" y="1298575"/>
            <a:ext cx="8745428" cy="3117850"/>
          </a:xfrm>
          <a:prstGeom prst="rect">
            <a:avLst/>
          </a:prstGeom>
          <a:noFill/>
          <a:ln>
            <a:noFill/>
          </a:ln>
        </p:spPr>
      </p:pic>
      <p:sp>
        <p:nvSpPr>
          <p:cNvPr id="447" name="Google Shape;447;p23"/>
          <p:cNvSpPr/>
          <p:nvPr/>
        </p:nvSpPr>
        <p:spPr>
          <a:xfrm>
            <a:off x="7283425" y="4041550"/>
            <a:ext cx="127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48" name="Google Shape;448;p23"/>
          <p:cNvSpPr/>
          <p:nvPr/>
        </p:nvSpPr>
        <p:spPr>
          <a:xfrm>
            <a:off x="7283425" y="2512500"/>
            <a:ext cx="127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49" name="Google Shape;449;p23"/>
          <p:cNvSpPr/>
          <p:nvPr/>
        </p:nvSpPr>
        <p:spPr>
          <a:xfrm>
            <a:off x="5410075" y="2512500"/>
            <a:ext cx="127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50" name="Google Shape;450;p23"/>
          <p:cNvSpPr/>
          <p:nvPr/>
        </p:nvSpPr>
        <p:spPr>
          <a:xfrm>
            <a:off x="5410075" y="4041550"/>
            <a:ext cx="127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51" name="Google Shape;451;p23"/>
          <p:cNvSpPr/>
          <p:nvPr/>
        </p:nvSpPr>
        <p:spPr>
          <a:xfrm>
            <a:off x="3826400" y="4041550"/>
            <a:ext cx="127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52" name="Google Shape;452;p23"/>
          <p:cNvSpPr/>
          <p:nvPr/>
        </p:nvSpPr>
        <p:spPr>
          <a:xfrm>
            <a:off x="3826400" y="2512500"/>
            <a:ext cx="127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453" name="Google Shape;453;p23"/>
          <p:cNvSpPr/>
          <p:nvPr/>
        </p:nvSpPr>
        <p:spPr>
          <a:xfrm>
            <a:off x="7177825" y="2232900"/>
            <a:ext cx="14901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4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4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4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5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5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5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6f8d416d86_1_301"/>
          <p:cNvSpPr txBox="1">
            <a:spLocks noGrp="1"/>
          </p:cNvSpPr>
          <p:nvPr>
            <p:ph type="title"/>
          </p:nvPr>
        </p:nvSpPr>
        <p:spPr>
          <a:xfrm>
            <a:off x="456150" y="2453988"/>
            <a:ext cx="8231700" cy="807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400"/>
              <a:t>The majority of commercial and open-source GraphQL schemas do not delimit response sizes through pagination.</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6f8d416d86_1_60"/>
          <p:cNvSpPr txBox="1">
            <a:spLocks noGrp="1"/>
          </p:cNvSpPr>
          <p:nvPr>
            <p:ph type="title"/>
          </p:nvPr>
        </p:nvSpPr>
        <p:spPr>
          <a:xfrm>
            <a:off x="442490" y="2327401"/>
            <a:ext cx="8259000" cy="10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7200"/>
              <a:t>Closing remarks</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2743200" y="1375735"/>
            <a:ext cx="5943600" cy="19173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US" sz="2400"/>
              <a:t>GraphQL is a query language for APIs and a runtime for fulfilling those queries...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6f8d416d86_1_192"/>
          <p:cNvSpPr txBox="1">
            <a:spLocks noGrp="1"/>
          </p:cNvSpPr>
          <p:nvPr>
            <p:ph type="title"/>
          </p:nvPr>
        </p:nvSpPr>
        <p:spPr>
          <a:xfrm>
            <a:off x="454269" y="225965"/>
            <a:ext cx="8231700" cy="34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Findings Summarized</a:t>
            </a:r>
            <a:endParaRPr/>
          </a:p>
        </p:txBody>
      </p:sp>
      <p:sp>
        <p:nvSpPr>
          <p:cNvPr id="472" name="Google Shape;472;g6f8d416d86_1_192"/>
          <p:cNvSpPr txBox="1">
            <a:spLocks noGrp="1"/>
          </p:cNvSpPr>
          <p:nvPr>
            <p:ph type="body" idx="1"/>
          </p:nvPr>
        </p:nvSpPr>
        <p:spPr>
          <a:xfrm>
            <a:off x="457200" y="914400"/>
            <a:ext cx="8229600" cy="4114800"/>
          </a:xfrm>
          <a:prstGeom prst="rect">
            <a:avLst/>
          </a:prstGeom>
        </p:spPr>
        <p:txBody>
          <a:bodyPr spcFirstLastPara="1" wrap="square" lIns="0" tIns="54850" rIns="0" bIns="54850" anchor="t" anchorCtr="0">
            <a:noAutofit/>
          </a:bodyPr>
          <a:lstStyle/>
          <a:p>
            <a:pPr marL="0" lvl="0" indent="0" algn="l" rtl="0">
              <a:spcBef>
                <a:spcPts val="1200"/>
              </a:spcBef>
              <a:spcAft>
                <a:spcPts val="0"/>
              </a:spcAft>
              <a:buNone/>
            </a:pPr>
            <a:r>
              <a:rPr lang="en-US" sz="1800" b="1"/>
              <a:t>Lesson</a:t>
            </a:r>
            <a:r>
              <a:rPr lang="en-US" sz="1800"/>
              <a:t>: </a:t>
            </a:r>
            <a:endParaRPr sz="1800"/>
          </a:p>
          <a:p>
            <a:pPr marL="0" lvl="0" indent="457200" algn="l" rtl="0">
              <a:spcBef>
                <a:spcPts val="1200"/>
              </a:spcBef>
              <a:spcAft>
                <a:spcPts val="0"/>
              </a:spcAft>
              <a:buNone/>
            </a:pPr>
            <a:r>
              <a:rPr lang="en-US"/>
              <a:t>Many GraphQL APIs are at risk of uncontrolled performance problems and DDOS attacks</a:t>
            </a:r>
            <a:endParaRPr/>
          </a:p>
          <a:p>
            <a:pPr marL="0" lvl="0" indent="0" algn="l" rtl="0">
              <a:spcBef>
                <a:spcPts val="1200"/>
              </a:spcBef>
              <a:spcAft>
                <a:spcPts val="0"/>
              </a:spcAft>
              <a:buNone/>
            </a:pPr>
            <a:endParaRPr/>
          </a:p>
          <a:p>
            <a:pPr marL="0" lvl="0" indent="0" algn="l" rtl="0">
              <a:spcBef>
                <a:spcPts val="1200"/>
              </a:spcBef>
              <a:spcAft>
                <a:spcPts val="0"/>
              </a:spcAft>
              <a:buNone/>
            </a:pPr>
            <a:r>
              <a:rPr lang="en-US" sz="1800" b="1"/>
              <a:t>Supporting evidence:</a:t>
            </a:r>
            <a:endParaRPr sz="1800" b="1"/>
          </a:p>
          <a:p>
            <a:pPr marL="0" lvl="0" indent="457200" algn="l" rtl="0">
              <a:spcBef>
                <a:spcPts val="1200"/>
              </a:spcBef>
              <a:spcAft>
                <a:spcPts val="0"/>
              </a:spcAft>
              <a:buNone/>
            </a:pPr>
            <a:r>
              <a:rPr lang="en-US"/>
              <a:t>(1) Many commercial and open-source GraphQL APIs have super-linear worst-case response sizes. The more sophisticated the schema is, the more likely it is it have exponential behavior.</a:t>
            </a:r>
            <a:endParaRPr/>
          </a:p>
          <a:p>
            <a:pPr marL="0" lvl="0" indent="457200" algn="l" rtl="0">
              <a:spcBef>
                <a:spcPts val="1200"/>
              </a:spcBef>
              <a:spcAft>
                <a:spcPts val="0"/>
              </a:spcAft>
              <a:buNone/>
            </a:pPr>
            <a:r>
              <a:rPr lang="en-US"/>
              <a:t>(2) Most commercial and open-source GraphQL APIs do not employ pagination, which means users have limited control over the resources that will be consumed when fulfilling the queries.</a:t>
            </a:r>
            <a:endParaRPr/>
          </a:p>
          <a:p>
            <a:pPr marL="0" lvl="0" indent="0" algn="l" rtl="0">
              <a:spcBef>
                <a:spcPts val="1200"/>
              </a:spcBef>
              <a:spcAft>
                <a:spcPts val="0"/>
              </a:spcAft>
              <a:buNone/>
            </a:pPr>
            <a:endParaRPr/>
          </a:p>
          <a:p>
            <a:pPr marL="0" lvl="0" indent="0" algn="l" rtl="0">
              <a:spcBef>
                <a:spcPts val="1200"/>
              </a:spcBef>
              <a:spcAft>
                <a:spcPts val="0"/>
              </a:spcAft>
              <a:buNone/>
            </a:pPr>
            <a:r>
              <a:rPr lang="en-US" sz="1800" b="1"/>
              <a:t>Future research:</a:t>
            </a:r>
            <a:endParaRPr sz="1800" b="1"/>
          </a:p>
          <a:p>
            <a:pPr marL="0" lvl="0" indent="457200" algn="l" rtl="0">
              <a:spcBef>
                <a:spcPts val="1200"/>
              </a:spcBef>
              <a:spcAft>
                <a:spcPts val="0"/>
              </a:spcAft>
              <a:buNone/>
            </a:pPr>
            <a:r>
              <a:rPr lang="en-US"/>
              <a:t> Coupled schema-query analysis to estimate response sizes in middleware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6f8d416d86_1_68"/>
          <p:cNvSpPr txBox="1">
            <a:spLocks noGrp="1"/>
          </p:cNvSpPr>
          <p:nvPr>
            <p:ph type="title"/>
          </p:nvPr>
        </p:nvSpPr>
        <p:spPr>
          <a:xfrm>
            <a:off x="442490" y="2327401"/>
            <a:ext cx="8259000" cy="10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7200"/>
              <a:t>Bonus slides</a:t>
            </a:r>
            <a:endParaRPr sz="7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70642a597d_0_27"/>
          <p:cNvSpPr txBox="1">
            <a:spLocks noGrp="1"/>
          </p:cNvSpPr>
          <p:nvPr>
            <p:ph type="title"/>
          </p:nvPr>
        </p:nvSpPr>
        <p:spPr>
          <a:xfrm>
            <a:off x="454269" y="225965"/>
            <a:ext cx="8231700" cy="34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Client perspective</a:t>
            </a:r>
            <a:endParaRPr/>
          </a:p>
        </p:txBody>
      </p:sp>
      <p:sp>
        <p:nvSpPr>
          <p:cNvPr id="485" name="Google Shape;485;g70642a597d_0_27"/>
          <p:cNvSpPr txBox="1">
            <a:spLocks noGrp="1"/>
          </p:cNvSpPr>
          <p:nvPr>
            <p:ph type="body" idx="1"/>
          </p:nvPr>
        </p:nvSpPr>
        <p:spPr>
          <a:xfrm>
            <a:off x="454268" y="914400"/>
            <a:ext cx="3886200" cy="4114800"/>
          </a:xfrm>
          <a:prstGeom prst="rect">
            <a:avLst/>
          </a:prstGeom>
        </p:spPr>
        <p:txBody>
          <a:bodyPr spcFirstLastPara="1" wrap="square" lIns="0" tIns="54850" rIns="0" bIns="54850" anchor="t" anchorCtr="0">
            <a:noAutofit/>
          </a:bodyPr>
          <a:lstStyle/>
          <a:p>
            <a:pPr marL="0" lvl="0" indent="0" algn="l" rtl="0">
              <a:spcBef>
                <a:spcPts val="1200"/>
              </a:spcBef>
              <a:spcAft>
                <a:spcPts val="0"/>
              </a:spcAft>
              <a:buNone/>
            </a:pPr>
            <a:endParaRPr/>
          </a:p>
        </p:txBody>
      </p:sp>
      <p:sp>
        <p:nvSpPr>
          <p:cNvPr id="486" name="Google Shape;486;g70642a597d_0_27"/>
          <p:cNvSpPr txBox="1">
            <a:spLocks noGrp="1"/>
          </p:cNvSpPr>
          <p:nvPr>
            <p:ph type="body" idx="2"/>
          </p:nvPr>
        </p:nvSpPr>
        <p:spPr>
          <a:xfrm>
            <a:off x="4800600" y="914400"/>
            <a:ext cx="3886200" cy="4114800"/>
          </a:xfrm>
          <a:prstGeom prst="rect">
            <a:avLst/>
          </a:prstGeom>
        </p:spPr>
        <p:txBody>
          <a:bodyPr spcFirstLastPara="1" wrap="square" lIns="0" tIns="54850" rIns="0" bIns="54850" anchor="t" anchorCtr="0">
            <a:noAutofit/>
          </a:bodyPr>
          <a:lstStyle/>
          <a:p>
            <a:pPr marL="0" lvl="0" indent="0" algn="l" rtl="0">
              <a:spcBef>
                <a:spcPts val="1200"/>
              </a:spcBef>
              <a:spcAft>
                <a:spcPts val="0"/>
              </a:spcAft>
              <a:buNone/>
            </a:pPr>
            <a:endParaRPr/>
          </a:p>
        </p:txBody>
      </p:sp>
      <p:pic>
        <p:nvPicPr>
          <p:cNvPr id="487" name="Google Shape;487;g70642a597d_0_27"/>
          <p:cNvPicPr preferRelativeResize="0"/>
          <p:nvPr/>
        </p:nvPicPr>
        <p:blipFill>
          <a:blip r:embed="rId3">
            <a:alphaModFix/>
          </a:blip>
          <a:stretch>
            <a:fillRect/>
          </a:stretch>
        </p:blipFill>
        <p:spPr>
          <a:xfrm>
            <a:off x="121538" y="695575"/>
            <a:ext cx="8900926" cy="4552450"/>
          </a:xfrm>
          <a:prstGeom prst="rect">
            <a:avLst/>
          </a:prstGeom>
          <a:noFill/>
          <a:ln>
            <a:noFill/>
          </a:ln>
        </p:spPr>
      </p:pic>
      <p:sp>
        <p:nvSpPr>
          <p:cNvPr id="488" name="Google Shape;488;g70642a597d_0_27"/>
          <p:cNvSpPr/>
          <p:nvPr/>
        </p:nvSpPr>
        <p:spPr>
          <a:xfrm>
            <a:off x="1393125" y="1901950"/>
            <a:ext cx="1224600" cy="29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Static typing</a:t>
            </a:r>
            <a:endParaRPr/>
          </a:p>
        </p:txBody>
      </p:sp>
      <p:sp>
        <p:nvSpPr>
          <p:cNvPr id="489" name="Google Shape;489;g70642a597d_0_27"/>
          <p:cNvSpPr/>
          <p:nvPr/>
        </p:nvSpPr>
        <p:spPr>
          <a:xfrm>
            <a:off x="1472350" y="2947975"/>
            <a:ext cx="1580400" cy="29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Fewer roundtrips</a:t>
            </a:r>
            <a:endParaRPr/>
          </a:p>
        </p:txBody>
      </p:sp>
      <p:sp>
        <p:nvSpPr>
          <p:cNvPr id="490" name="Google Shape;490;g70642a597d_0_27"/>
          <p:cNvSpPr/>
          <p:nvPr/>
        </p:nvSpPr>
        <p:spPr>
          <a:xfrm>
            <a:off x="6666075" y="1166725"/>
            <a:ext cx="2019900" cy="29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In-sync documentation</a:t>
            </a:r>
            <a:endParaRPr/>
          </a:p>
        </p:txBody>
      </p:sp>
      <p:sp>
        <p:nvSpPr>
          <p:cNvPr id="491" name="Google Shape;491;g70642a597d_0_27"/>
          <p:cNvSpPr/>
          <p:nvPr/>
        </p:nvSpPr>
        <p:spPr>
          <a:xfrm>
            <a:off x="3742375" y="1012325"/>
            <a:ext cx="1980000" cy="29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Predictable responses</a:t>
            </a:r>
            <a:endParaRPr/>
          </a:p>
        </p:txBody>
      </p:sp>
      <p:sp>
        <p:nvSpPr>
          <p:cNvPr id="492" name="Google Shape;492;g70642a597d_0_27"/>
          <p:cNvSpPr/>
          <p:nvPr/>
        </p:nvSpPr>
        <p:spPr>
          <a:xfrm>
            <a:off x="3966325" y="4884150"/>
            <a:ext cx="1532100" cy="29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No over-fetching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70642a597d_0_47"/>
          <p:cNvSpPr txBox="1">
            <a:spLocks noGrp="1"/>
          </p:cNvSpPr>
          <p:nvPr>
            <p:ph type="title"/>
          </p:nvPr>
        </p:nvSpPr>
        <p:spPr>
          <a:xfrm>
            <a:off x="454269" y="225965"/>
            <a:ext cx="8231700" cy="34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Provider perspective</a:t>
            </a:r>
            <a:endParaRPr/>
          </a:p>
        </p:txBody>
      </p:sp>
      <p:sp>
        <p:nvSpPr>
          <p:cNvPr id="499" name="Google Shape;499;g70642a597d_0_47"/>
          <p:cNvSpPr>
            <a:spLocks noGrp="1"/>
          </p:cNvSpPr>
          <p:nvPr>
            <p:ph type="tbl" idx="2"/>
          </p:nvPr>
        </p:nvSpPr>
        <p:spPr>
          <a:xfrm>
            <a:off x="454268" y="914400"/>
            <a:ext cx="8231700" cy="4114800"/>
          </a:xfrm>
          <a:prstGeom prst="rect">
            <a:avLst/>
          </a:prstGeom>
        </p:spPr>
        <p:txBody>
          <a:bodyPr spcFirstLastPara="1" wrap="square" lIns="91425" tIns="45700" rIns="91425" bIns="45700" anchor="ctr" anchorCtr="0">
            <a:noAutofit/>
          </a:bodyPr>
          <a:lstStyle/>
          <a:p>
            <a:pPr marL="457200" lvl="0" indent="-342900" algn="l" rtl="0">
              <a:spcBef>
                <a:spcPts val="0"/>
              </a:spcBef>
              <a:spcAft>
                <a:spcPts val="0"/>
              </a:spcAft>
              <a:buSzPts val="1800"/>
              <a:buChar char="●"/>
            </a:pPr>
            <a:r>
              <a:rPr lang="en-US" sz="1800"/>
              <a:t>Simplified maintenance​</a:t>
            </a:r>
            <a:endParaRPr sz="1800"/>
          </a:p>
          <a:p>
            <a:pPr marL="914400" lvl="1" indent="-342900" algn="l" rtl="0">
              <a:spcBef>
                <a:spcPts val="0"/>
              </a:spcBef>
              <a:spcAft>
                <a:spcPts val="0"/>
              </a:spcAft>
              <a:buSzPts val="1800"/>
              <a:buChar char="○"/>
            </a:pPr>
            <a:r>
              <a:rPr lang="en-US" sz="1800"/>
              <a:t>Serve clients with diverse, changing requirements with a single endpoint​</a:t>
            </a:r>
            <a:endParaRPr sz="1800"/>
          </a:p>
          <a:p>
            <a:pPr marL="914400" lvl="1" indent="-342900" algn="l" rtl="0">
              <a:spcBef>
                <a:spcPts val="0"/>
              </a:spcBef>
              <a:spcAft>
                <a:spcPts val="0"/>
              </a:spcAft>
              <a:buSzPts val="1800"/>
              <a:buChar char="○"/>
            </a:pPr>
            <a:r>
              <a:rPr lang="en-US" sz="1800"/>
              <a:t>GraphQL API self-documents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Improved performance and operations​</a:t>
            </a:r>
            <a:endParaRPr sz="1800"/>
          </a:p>
          <a:p>
            <a:pPr marL="914400" lvl="1" indent="-342900" algn="l" rtl="0">
              <a:spcBef>
                <a:spcPts val="0"/>
              </a:spcBef>
              <a:spcAft>
                <a:spcPts val="0"/>
              </a:spcAft>
              <a:buSzPts val="1800"/>
              <a:buChar char="○"/>
            </a:pPr>
            <a:r>
              <a:rPr lang="en-US" sz="1800"/>
              <a:t>Avoid loading/caching/exposing unneeded data​</a:t>
            </a:r>
            <a:endParaRPr sz="1800"/>
          </a:p>
          <a:p>
            <a:pPr marL="914400" lvl="1" indent="-342900" algn="l" rtl="0">
              <a:spcBef>
                <a:spcPts val="0"/>
              </a:spcBef>
              <a:spcAft>
                <a:spcPts val="0"/>
              </a:spcAft>
              <a:buSzPts val="1800"/>
              <a:buChar char="○"/>
            </a:pPr>
            <a:r>
              <a:rPr lang="en-US" sz="1800"/>
              <a:t>Understand data-use on a per-field level​</a:t>
            </a:r>
            <a:endParaRPr sz="1800"/>
          </a:p>
          <a:p>
            <a:pPr marL="0" lvl="0" indent="0" algn="l" rtl="0">
              <a:spcBef>
                <a:spcPts val="0"/>
              </a:spcBef>
              <a:spcAft>
                <a:spcPts val="0"/>
              </a:spcAft>
              <a:buNone/>
            </a:pPr>
            <a:r>
              <a:rPr lang="en-US" sz="1800"/>
              <a:t>	</a:t>
            </a:r>
            <a:endParaRPr sz="1800"/>
          </a:p>
          <a:p>
            <a:pPr marL="457200" lvl="0" indent="-342900" algn="l" rtl="0">
              <a:spcBef>
                <a:spcPts val="0"/>
              </a:spcBef>
              <a:spcAft>
                <a:spcPts val="0"/>
              </a:spcAft>
              <a:buSzPts val="1800"/>
              <a:buChar char="●"/>
            </a:pPr>
            <a:r>
              <a:rPr lang="en-US" sz="1800"/>
              <a:t>Opportunity to compose heterogenous backend resources​</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6f8d416d86_1_92"/>
          <p:cNvSpPr txBox="1">
            <a:spLocks noGrp="1"/>
          </p:cNvSpPr>
          <p:nvPr>
            <p:ph type="body" idx="1"/>
          </p:nvPr>
        </p:nvSpPr>
        <p:spPr>
          <a:xfrm>
            <a:off x="491100" y="2104200"/>
            <a:ext cx="8161800" cy="1506600"/>
          </a:xfrm>
          <a:prstGeom prst="rect">
            <a:avLst/>
          </a:prstGeom>
        </p:spPr>
        <p:txBody>
          <a:bodyPr spcFirstLastPara="1" wrap="square" lIns="0" tIns="54850" rIns="0" bIns="54850" anchor="ctr" anchorCtr="0">
            <a:noAutofit/>
          </a:bodyPr>
          <a:lstStyle/>
          <a:p>
            <a:pPr marL="0" lvl="0" indent="0" algn="l" rtl="0">
              <a:spcBef>
                <a:spcPts val="1200"/>
              </a:spcBef>
              <a:spcAft>
                <a:spcPts val="0"/>
              </a:spcAft>
              <a:buNone/>
            </a:pPr>
            <a:r>
              <a:rPr lang="en-US" sz="1800">
                <a:solidFill>
                  <a:schemeClr val="dk1"/>
                </a:solidFill>
              </a:rPr>
              <a:t>With any new technology, users begin to follow useful patterns...</a:t>
            </a:r>
            <a:endParaRPr sz="1800">
              <a:solidFill>
                <a:schemeClr val="dk1"/>
              </a:solidFill>
            </a:endParaRPr>
          </a:p>
          <a:p>
            <a:pPr marL="0" lvl="0" indent="0" algn="l" rtl="0">
              <a:spcBef>
                <a:spcPts val="1200"/>
              </a:spcBef>
              <a:spcAft>
                <a:spcPts val="0"/>
              </a:spcAft>
              <a:buNone/>
            </a:pPr>
            <a:endParaRPr sz="1800">
              <a:solidFill>
                <a:schemeClr val="dk1"/>
              </a:solidFill>
            </a:endParaRPr>
          </a:p>
          <a:p>
            <a:pPr marL="0" lvl="0" indent="0" algn="r" rtl="0">
              <a:spcBef>
                <a:spcPts val="1200"/>
              </a:spcBef>
              <a:spcAft>
                <a:spcPts val="0"/>
              </a:spcAft>
              <a:buNone/>
            </a:pPr>
            <a:r>
              <a:rPr lang="en-US" sz="1800">
                <a:solidFill>
                  <a:schemeClr val="dk1"/>
                </a:solidFill>
              </a:rPr>
              <a:t>… so what are some emerging GraphQL best practices and anti-patterns?</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6f8d416d86_1_73"/>
          <p:cNvSpPr txBox="1">
            <a:spLocks noGrp="1"/>
          </p:cNvSpPr>
          <p:nvPr>
            <p:ph type="title"/>
          </p:nvPr>
        </p:nvSpPr>
        <p:spPr>
          <a:xfrm>
            <a:off x="442490" y="2327401"/>
            <a:ext cx="8259000" cy="10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7200"/>
              <a:t>GraphQL 101</a:t>
            </a:r>
            <a:endParaRPr sz="7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6f8d416d86_1_143"/>
          <p:cNvSpPr/>
          <p:nvPr/>
        </p:nvSpPr>
        <p:spPr>
          <a:xfrm>
            <a:off x="455100" y="725850"/>
            <a:ext cx="8231700" cy="430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g6f8d416d86_1_143"/>
          <p:cNvSpPr txBox="1">
            <a:spLocks noGrp="1"/>
          </p:cNvSpPr>
          <p:nvPr>
            <p:ph type="body" idx="4294967295"/>
          </p:nvPr>
        </p:nvSpPr>
        <p:spPr>
          <a:xfrm>
            <a:off x="455175" y="725975"/>
            <a:ext cx="8231700" cy="4303200"/>
          </a:xfrm>
          <a:prstGeom prst="rect">
            <a:avLst/>
          </a:prstGeom>
          <a:noFill/>
          <a:ln>
            <a:noFill/>
          </a:ln>
        </p:spPr>
        <p:txBody>
          <a:bodyPr spcFirstLastPara="1" wrap="square" lIns="0" tIns="54850" rIns="0" bIns="54850" anchor="t" anchorCtr="0">
            <a:noAutofit/>
          </a:bodyPr>
          <a:lstStyle/>
          <a:p>
            <a:pPr marL="114300" lvl="0" indent="0" algn="l" rtl="0">
              <a:lnSpc>
                <a:spcPct val="100000"/>
              </a:lnSpc>
              <a:spcBef>
                <a:spcPts val="0"/>
              </a:spcBef>
              <a:spcAft>
                <a:spcPts val="0"/>
              </a:spcAft>
              <a:buSzPts val="1400"/>
              <a:buNone/>
            </a:pPr>
            <a:r>
              <a:rPr lang="en-US">
                <a:solidFill>
                  <a:srgbClr val="FF0000"/>
                </a:solidFill>
              </a:rPr>
              <a:t>schema</a:t>
            </a: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query</a:t>
            </a:r>
            <a:r>
              <a:rPr lang="en-US">
                <a:solidFill>
                  <a:schemeClr val="dk1"/>
                </a:solidFill>
              </a:rPr>
              <a:t>: </a:t>
            </a:r>
            <a:r>
              <a:rPr lang="en-US">
                <a:solidFill>
                  <a:srgbClr val="3C78D8"/>
                </a:solidFill>
              </a:rPr>
              <a:t>Query</a:t>
            </a:r>
            <a:endParaRPr>
              <a:solidFill>
                <a:srgbClr val="3C78D8"/>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mutation</a:t>
            </a:r>
            <a:r>
              <a:rPr lang="en-US">
                <a:solidFill>
                  <a:schemeClr val="dk1"/>
                </a:solidFill>
              </a:rPr>
              <a:t>: </a:t>
            </a:r>
            <a:r>
              <a:rPr lang="en-US">
                <a:solidFill>
                  <a:srgbClr val="3C78D8"/>
                </a:solidFill>
              </a:rPr>
              <a:t>Mutation</a:t>
            </a:r>
            <a:endParaRPr>
              <a:solidFill>
                <a:srgbClr val="3C78D8"/>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endParaRPr>
              <a:solidFill>
                <a:schemeClr val="dk1"/>
              </a:solidFill>
            </a:endParaRPr>
          </a:p>
          <a:p>
            <a:pPr marL="114300" lvl="0" indent="0" algn="l" rtl="0">
              <a:lnSpc>
                <a:spcPct val="100000"/>
              </a:lnSpc>
              <a:spcBef>
                <a:spcPts val="0"/>
              </a:spcBef>
              <a:spcAft>
                <a:spcPts val="0"/>
              </a:spcAft>
              <a:buSzPts val="1400"/>
              <a:buNone/>
            </a:pPr>
            <a:r>
              <a:rPr lang="en-US">
                <a:solidFill>
                  <a:srgbClr val="FF0000"/>
                </a:solidFill>
              </a:rPr>
              <a:t>type</a:t>
            </a:r>
            <a:r>
              <a:rPr lang="en-US">
                <a:solidFill>
                  <a:schemeClr val="dk1"/>
                </a:solidFill>
              </a:rPr>
              <a:t> </a:t>
            </a:r>
            <a:r>
              <a:rPr lang="en-US">
                <a:solidFill>
                  <a:srgbClr val="3C78D8"/>
                </a:solidFill>
              </a:rPr>
              <a:t>Query</a:t>
            </a: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company</a:t>
            </a:r>
            <a:r>
              <a:rPr lang="en-US">
                <a:solidFill>
                  <a:schemeClr val="dk1"/>
                </a:solidFill>
              </a:rPr>
              <a:t>(</a:t>
            </a:r>
            <a:r>
              <a:rPr lang="en-US">
                <a:solidFill>
                  <a:srgbClr val="E69138"/>
                </a:solidFill>
              </a:rPr>
              <a:t>id</a:t>
            </a:r>
            <a:r>
              <a:rPr lang="en-US">
                <a:solidFill>
                  <a:schemeClr val="dk1"/>
                </a:solidFill>
              </a:rPr>
              <a:t>: </a:t>
            </a:r>
            <a:r>
              <a:rPr lang="en-US">
                <a:solidFill>
                  <a:srgbClr val="3C78D8"/>
                </a:solidFill>
              </a:rPr>
              <a:t>ID</a:t>
            </a:r>
            <a:r>
              <a:rPr lang="en-US">
                <a:solidFill>
                  <a:schemeClr val="dk1"/>
                </a:solidFill>
              </a:rPr>
              <a:t>!): </a:t>
            </a:r>
            <a:r>
              <a:rPr lang="en-US">
                <a:solidFill>
                  <a:srgbClr val="3C78D8"/>
                </a:solidFill>
              </a:rPr>
              <a:t>Company</a:t>
            </a:r>
            <a:endParaRPr>
              <a:solidFill>
                <a:srgbClr val="3C78D8"/>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endParaRPr>
              <a:solidFill>
                <a:schemeClr val="dk1"/>
              </a:solidFill>
            </a:endParaRPr>
          </a:p>
          <a:p>
            <a:pPr marL="114300" lvl="0" indent="0" algn="l" rtl="0">
              <a:lnSpc>
                <a:spcPct val="100000"/>
              </a:lnSpc>
              <a:spcBef>
                <a:spcPts val="0"/>
              </a:spcBef>
              <a:spcAft>
                <a:spcPts val="0"/>
              </a:spcAft>
              <a:buSzPts val="1400"/>
              <a:buNone/>
            </a:pPr>
            <a:r>
              <a:rPr lang="en-US">
                <a:solidFill>
                  <a:srgbClr val="FF0000"/>
                </a:solidFill>
              </a:rPr>
              <a:t>type</a:t>
            </a:r>
            <a:r>
              <a:rPr lang="en-US">
                <a:solidFill>
                  <a:schemeClr val="dk1"/>
                </a:solidFill>
              </a:rPr>
              <a:t> </a:t>
            </a:r>
            <a:r>
              <a:rPr lang="en-US">
                <a:solidFill>
                  <a:srgbClr val="3C78D8"/>
                </a:solidFill>
              </a:rPr>
              <a:t>Mutation</a:t>
            </a: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createOffice</a:t>
            </a:r>
            <a:r>
              <a:rPr lang="en-US">
                <a:solidFill>
                  <a:schemeClr val="dk1"/>
                </a:solidFill>
              </a:rPr>
              <a:t>(</a:t>
            </a:r>
            <a:r>
              <a:rPr lang="en-US">
                <a:solidFill>
                  <a:srgbClr val="E69138"/>
                </a:solidFill>
              </a:rPr>
              <a:t>input</a:t>
            </a:r>
            <a:r>
              <a:rPr lang="en-US">
                <a:solidFill>
                  <a:schemeClr val="dk1"/>
                </a:solidFill>
              </a:rPr>
              <a:t>: </a:t>
            </a:r>
            <a:r>
              <a:rPr lang="en-US">
                <a:solidFill>
                  <a:srgbClr val="3C78D8"/>
                </a:solidFill>
              </a:rPr>
              <a:t>OfficeInput</a:t>
            </a:r>
            <a:r>
              <a:rPr lang="en-US">
                <a:solidFill>
                  <a:schemeClr val="dk1"/>
                </a:solidFill>
              </a:rPr>
              <a:t>!): </a:t>
            </a:r>
            <a:r>
              <a:rPr lang="en-US">
                <a:solidFill>
                  <a:srgbClr val="3C78D8"/>
                </a:solidFill>
              </a:rPr>
              <a:t>Office</a:t>
            </a:r>
            <a:endParaRPr>
              <a:solidFill>
                <a:srgbClr val="3C78D8"/>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endParaRPr>
              <a:solidFill>
                <a:schemeClr val="dk1"/>
              </a:solidFill>
            </a:endParaRPr>
          </a:p>
          <a:p>
            <a:pPr marL="114300" lvl="0" indent="0" algn="l" rtl="0">
              <a:lnSpc>
                <a:spcPct val="100000"/>
              </a:lnSpc>
              <a:spcBef>
                <a:spcPts val="0"/>
              </a:spcBef>
              <a:spcAft>
                <a:spcPts val="0"/>
              </a:spcAft>
              <a:buSzPts val="1400"/>
              <a:buNone/>
            </a:pPr>
            <a:r>
              <a:rPr lang="en-US">
                <a:solidFill>
                  <a:srgbClr val="FF0000"/>
                </a:solidFill>
              </a:rPr>
              <a:t>type</a:t>
            </a:r>
            <a:r>
              <a:rPr lang="en-US">
                <a:solidFill>
                  <a:schemeClr val="dk1"/>
                </a:solidFill>
              </a:rPr>
              <a:t> </a:t>
            </a:r>
            <a:r>
              <a:rPr lang="en-US">
                <a:solidFill>
                  <a:srgbClr val="3C78D8"/>
                </a:solidFill>
              </a:rPr>
              <a:t>Company</a:t>
            </a: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id</a:t>
            </a:r>
            <a:r>
              <a:rPr lang="en-US">
                <a:solidFill>
                  <a:schemeClr val="dk1"/>
                </a:solidFill>
              </a:rPr>
              <a:t>: </a:t>
            </a:r>
            <a:r>
              <a:rPr lang="en-US">
                <a:solidFill>
                  <a:srgbClr val="3C78D8"/>
                </a:solidFill>
              </a:rPr>
              <a:t>ID</a:t>
            </a: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endParaRPr>
              <a:solidFill>
                <a:srgbClr val="3C78D8"/>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address</a:t>
            </a:r>
            <a:r>
              <a:rPr lang="en-US">
                <a:solidFill>
                  <a:schemeClr val="dk1"/>
                </a:solidFill>
              </a:rPr>
              <a:t>: </a:t>
            </a:r>
            <a:r>
              <a:rPr lang="en-US">
                <a:solidFill>
                  <a:srgbClr val="3C78D8"/>
                </a:solidFill>
              </a:rPr>
              <a:t>String</a:t>
            </a:r>
            <a:endParaRPr>
              <a:solidFill>
                <a:srgbClr val="3C78D8"/>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age</a:t>
            </a:r>
            <a:r>
              <a:rPr lang="en-US">
                <a:solidFill>
                  <a:schemeClr val="dk1"/>
                </a:solidFill>
              </a:rPr>
              <a:t>: </a:t>
            </a:r>
            <a:r>
              <a:rPr lang="en-US">
                <a:solidFill>
                  <a:srgbClr val="3C78D8"/>
                </a:solidFill>
              </a:rPr>
              <a:t>Int</a:t>
            </a:r>
            <a:r>
              <a:rPr lang="en-US">
                <a:solidFill>
                  <a:schemeClr val="dk1"/>
                </a:solidFill>
              </a:rPr>
              <a:t> </a:t>
            </a:r>
            <a:r>
              <a:rPr lang="en-US">
                <a:solidFill>
                  <a:srgbClr val="A64D79"/>
                </a:solidFill>
              </a:rPr>
              <a:t>@deprecated</a:t>
            </a:r>
            <a:r>
              <a:rPr lang="en-US">
                <a:solidFill>
                  <a:schemeClr val="dk1"/>
                </a:solidFill>
              </a:rPr>
              <a:t>(</a:t>
            </a:r>
            <a:r>
              <a:rPr lang="en-US">
                <a:solidFill>
                  <a:srgbClr val="E69138"/>
                </a:solidFill>
              </a:rPr>
              <a:t>reason</a:t>
            </a:r>
            <a:r>
              <a:rPr lang="en-US">
                <a:solidFill>
                  <a:schemeClr val="dk1"/>
                </a:solidFill>
              </a:rPr>
              <a:t>: "No longer relevant.")</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offices</a:t>
            </a:r>
            <a:r>
              <a:rPr lang="en-US">
                <a:solidFill>
                  <a:schemeClr val="dk1"/>
                </a:solidFill>
              </a:rPr>
              <a:t>: </a:t>
            </a:r>
            <a:r>
              <a:rPr lang="en-US">
                <a:solidFill>
                  <a:srgbClr val="000000"/>
                </a:solidFill>
              </a:rPr>
              <a:t>[</a:t>
            </a:r>
            <a:r>
              <a:rPr lang="en-US">
                <a:solidFill>
                  <a:srgbClr val="3C78D8"/>
                </a:solidFill>
              </a:rPr>
              <a:t>Office</a:t>
            </a:r>
            <a:r>
              <a:rPr lang="en-US">
                <a:solidFill>
                  <a:srgbClr val="000000"/>
                </a:solidFill>
              </a:rPr>
              <a:t>]</a:t>
            </a:r>
            <a:endParaRPr>
              <a:solidFill>
                <a:srgbClr val="000000"/>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rgbClr val="666666"/>
              </a:solidFill>
            </a:endParaRPr>
          </a:p>
        </p:txBody>
      </p:sp>
      <p:sp>
        <p:nvSpPr>
          <p:cNvPr id="519" name="Google Shape;519;g6f8d416d86_1_143"/>
          <p:cNvSpPr txBox="1">
            <a:spLocks noGrp="1"/>
          </p:cNvSpPr>
          <p:nvPr>
            <p:ph type="body" idx="4294967295"/>
          </p:nvPr>
        </p:nvSpPr>
        <p:spPr>
          <a:xfrm>
            <a:off x="4800600" y="725900"/>
            <a:ext cx="3886200" cy="4303200"/>
          </a:xfrm>
          <a:prstGeom prst="rect">
            <a:avLst/>
          </a:prstGeom>
          <a:noFill/>
          <a:ln>
            <a:noFill/>
          </a:ln>
        </p:spPr>
        <p:txBody>
          <a:bodyPr spcFirstLastPara="1" wrap="square" lIns="0" tIns="54850" rIns="0" bIns="54850" anchor="t" anchorCtr="0">
            <a:noAutofit/>
          </a:bodyPr>
          <a:lstStyle/>
          <a:p>
            <a:pPr marL="0" lvl="0" indent="0" algn="l" rtl="0">
              <a:lnSpc>
                <a:spcPct val="100000"/>
              </a:lnSpc>
              <a:spcBef>
                <a:spcPts val="0"/>
              </a:spcBef>
              <a:spcAft>
                <a:spcPts val="0"/>
              </a:spcAft>
              <a:buSzPts val="1400"/>
              <a:buNone/>
            </a:pPr>
            <a:r>
              <a:rPr lang="en-US">
                <a:solidFill>
                  <a:srgbClr val="FF0000"/>
                </a:solidFill>
              </a:rPr>
              <a:t>type</a:t>
            </a:r>
            <a:r>
              <a:rPr lang="en-US">
                <a:solidFill>
                  <a:schemeClr val="dk1"/>
                </a:solidFill>
              </a:rPr>
              <a:t> </a:t>
            </a:r>
            <a:r>
              <a:rPr lang="en-US">
                <a:solidFill>
                  <a:srgbClr val="3C78D8"/>
                </a:solidFill>
              </a:rPr>
              <a:t>Office</a:t>
            </a:r>
            <a:r>
              <a:rPr lang="en-US">
                <a:solidFill>
                  <a:schemeClr val="dk1"/>
                </a:solidFill>
              </a:rPr>
              <a:t> {</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id</a:t>
            </a:r>
            <a:r>
              <a:rPr lang="en-US">
                <a:solidFill>
                  <a:schemeClr val="dk1"/>
                </a:solidFill>
              </a:rPr>
              <a:t>: </a:t>
            </a:r>
            <a:r>
              <a:rPr lang="en-US">
                <a:solidFill>
                  <a:srgbClr val="3C78D8"/>
                </a:solidFill>
              </a:rPr>
              <a:t>ID</a:t>
            </a: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endParaRPr>
              <a:solidFill>
                <a:srgbClr val="3C78D8"/>
              </a:solidFill>
            </a:endParaRPr>
          </a:p>
          <a:p>
            <a:pPr marL="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r>
              <a:rPr lang="en-US">
                <a:solidFill>
                  <a:srgbClr val="FF0000"/>
                </a:solidFill>
              </a:rPr>
              <a:t>input</a:t>
            </a:r>
            <a:r>
              <a:rPr lang="en-US">
                <a:solidFill>
                  <a:schemeClr val="dk1"/>
                </a:solidFill>
              </a:rPr>
              <a:t> </a:t>
            </a:r>
            <a:r>
              <a:rPr lang="en-US">
                <a:solidFill>
                  <a:srgbClr val="3C78D8"/>
                </a:solidFill>
              </a:rPr>
              <a:t>OfficeInput</a:t>
            </a:r>
            <a:r>
              <a:rPr lang="en-US">
                <a:solidFill>
                  <a:schemeClr val="dk1"/>
                </a:solidFill>
              </a:rPr>
              <a:t> {</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name</a:t>
            </a:r>
            <a:r>
              <a:rPr lang="en-US">
                <a:solidFill>
                  <a:schemeClr val="dk1"/>
                </a:solidFill>
              </a:rPr>
              <a:t>: </a:t>
            </a:r>
            <a:r>
              <a:rPr lang="en-US">
                <a:solidFill>
                  <a:srgbClr val="3C78D8"/>
                </a:solidFill>
              </a:rPr>
              <a:t>String</a:t>
            </a: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a:t>
            </a:r>
            <a:endParaRPr>
              <a:solidFill>
                <a:srgbClr val="666666"/>
              </a:solidFill>
            </a:endParaRPr>
          </a:p>
          <a:p>
            <a:pPr marL="0" lvl="0" indent="0" algn="l" rtl="0">
              <a:lnSpc>
                <a:spcPct val="100000"/>
              </a:lnSpc>
              <a:spcBef>
                <a:spcPts val="0"/>
              </a:spcBef>
              <a:spcAft>
                <a:spcPts val="0"/>
              </a:spcAft>
              <a:buSzPts val="1400"/>
              <a:buNone/>
            </a:pPr>
            <a:endParaRPr/>
          </a:p>
        </p:txBody>
      </p:sp>
      <p:sp>
        <p:nvSpPr>
          <p:cNvPr id="520" name="Google Shape;520;g6f8d416d86_1_143"/>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Schema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6f8d416d86_1_151"/>
          <p:cNvSpPr txBox="1">
            <a:spLocks noGrp="1"/>
          </p:cNvSpPr>
          <p:nvPr>
            <p:ph type="body" idx="4294967295"/>
          </p:nvPr>
        </p:nvSpPr>
        <p:spPr>
          <a:xfrm>
            <a:off x="455738" y="1019300"/>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solidFill>
                  <a:schemeClr val="dk1"/>
                </a:solidFill>
              </a:rPr>
              <a:t>query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company(id: "n3...")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offices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p:txBody>
      </p:sp>
      <p:sp>
        <p:nvSpPr>
          <p:cNvPr id="527" name="Google Shape;527;g6f8d416d86_1_151"/>
          <p:cNvSpPr txBox="1">
            <a:spLocks noGrp="1"/>
          </p:cNvSpPr>
          <p:nvPr>
            <p:ph type="body" idx="4294967295"/>
          </p:nvPr>
        </p:nvSpPr>
        <p:spPr>
          <a:xfrm>
            <a:off x="4802063" y="1019345"/>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company: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offices: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“Bob”,</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“Jim”,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“Sam”,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“Tim”,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“Tom”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p:txBody>
      </p:sp>
      <p:sp>
        <p:nvSpPr>
          <p:cNvPr id="528" name="Google Shape;528;g6f8d416d86_1_151"/>
          <p:cNvSpPr txBox="1"/>
          <p:nvPr/>
        </p:nvSpPr>
        <p:spPr>
          <a:xfrm>
            <a:off x="455738"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Query</a:t>
            </a:r>
            <a:endParaRPr sz="1400" b="0" i="0" u="none" strike="noStrike" cap="none">
              <a:solidFill>
                <a:srgbClr val="000000"/>
              </a:solidFill>
              <a:latin typeface="Arial"/>
              <a:ea typeface="Arial"/>
              <a:cs typeface="Arial"/>
              <a:sym typeface="Arial"/>
            </a:endParaRPr>
          </a:p>
        </p:txBody>
      </p:sp>
      <p:sp>
        <p:nvSpPr>
          <p:cNvPr id="529" name="Google Shape;529;g6f8d416d86_1_151"/>
          <p:cNvSpPr txBox="1"/>
          <p:nvPr/>
        </p:nvSpPr>
        <p:spPr>
          <a:xfrm>
            <a:off x="4802063"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Response</a:t>
            </a:r>
            <a:endParaRPr sz="1400" b="0" i="0" u="none" strike="noStrike" cap="none">
              <a:solidFill>
                <a:srgbClr val="000000"/>
              </a:solidFill>
              <a:latin typeface="Arial"/>
              <a:ea typeface="Arial"/>
              <a:cs typeface="Arial"/>
              <a:sym typeface="Arial"/>
            </a:endParaRPr>
          </a:p>
        </p:txBody>
      </p:sp>
      <p:sp>
        <p:nvSpPr>
          <p:cNvPr id="530" name="Google Shape;530;g6f8d416d86_1_151"/>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Query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9"/>
          <p:cNvSpPr/>
          <p:nvPr/>
        </p:nvSpPr>
        <p:spPr>
          <a:xfrm>
            <a:off x="455100" y="725850"/>
            <a:ext cx="8231700" cy="430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9"/>
          <p:cNvSpPr txBox="1">
            <a:spLocks noGrp="1"/>
          </p:cNvSpPr>
          <p:nvPr>
            <p:ph type="body" idx="4294967295"/>
          </p:nvPr>
        </p:nvSpPr>
        <p:spPr>
          <a:xfrm>
            <a:off x="455175" y="725975"/>
            <a:ext cx="8231700" cy="4303200"/>
          </a:xfrm>
          <a:prstGeom prst="rect">
            <a:avLst/>
          </a:prstGeom>
          <a:noFill/>
          <a:ln>
            <a:noFill/>
          </a:ln>
        </p:spPr>
        <p:txBody>
          <a:bodyPr spcFirstLastPara="1" wrap="square" lIns="0" tIns="54850" rIns="0" bIns="54850" anchor="t" anchorCtr="0">
            <a:noAutofit/>
          </a:bodyPr>
          <a:lstStyle/>
          <a:p>
            <a:pPr marL="114300" lvl="0" indent="0" algn="l" rtl="0">
              <a:lnSpc>
                <a:spcPct val="100000"/>
              </a:lnSpc>
              <a:spcBef>
                <a:spcPts val="0"/>
              </a:spcBef>
              <a:spcAft>
                <a:spcPts val="0"/>
              </a:spcAft>
              <a:buSzPts val="1400"/>
              <a:buNone/>
            </a:pPr>
            <a:r>
              <a:rPr lang="en-US">
                <a:solidFill>
                  <a:srgbClr val="666666"/>
                </a:solidFill>
              </a:rPr>
              <a:t>schema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query: Query</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mutation: Mutation</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type Query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company(id: ID!): Company</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type Mutation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createOffice(input: OfficeInput!): Office</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chemeClr val="dk1"/>
              </a:solidFill>
            </a:endParaRPr>
          </a:p>
          <a:p>
            <a:pPr marL="114300" lvl="0" indent="0" algn="l" rtl="0">
              <a:lnSpc>
                <a:spcPct val="100000"/>
              </a:lnSpc>
              <a:spcBef>
                <a:spcPts val="0"/>
              </a:spcBef>
              <a:spcAft>
                <a:spcPts val="0"/>
              </a:spcAft>
              <a:buSzPts val="1400"/>
              <a:buNone/>
            </a:pPr>
            <a:r>
              <a:rPr lang="en-US">
                <a:solidFill>
                  <a:srgbClr val="666666"/>
                </a:solidFill>
              </a:rPr>
              <a:t>type Company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id: ID!</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name: String</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address: String</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age: Int @deprecated(reason: "No longer relevant.")</a:t>
            </a:r>
            <a:endParaRPr>
              <a:solidFill>
                <a:srgbClr val="666666"/>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offices</a:t>
            </a:r>
            <a:r>
              <a:rPr lang="en-US">
                <a:solidFill>
                  <a:schemeClr val="dk1"/>
                </a:solidFill>
              </a:rPr>
              <a:t>(</a:t>
            </a:r>
            <a:r>
              <a:rPr lang="en-US">
                <a:solidFill>
                  <a:srgbClr val="E69138"/>
                </a:solidFill>
              </a:rPr>
              <a:t>limit</a:t>
            </a:r>
            <a:r>
              <a:rPr lang="en-US">
                <a:solidFill>
                  <a:schemeClr val="dk1"/>
                </a:solidFill>
              </a:rPr>
              <a:t>: </a:t>
            </a:r>
            <a:r>
              <a:rPr lang="en-US">
                <a:solidFill>
                  <a:srgbClr val="3C78D8"/>
                </a:solidFill>
              </a:rPr>
              <a:t>Int</a:t>
            </a:r>
            <a:r>
              <a:rPr lang="en-US">
                <a:solidFill>
                  <a:schemeClr val="dk1"/>
                </a:solidFill>
              </a:rPr>
              <a:t>!): </a:t>
            </a:r>
            <a:r>
              <a:rPr lang="en-US">
                <a:solidFill>
                  <a:srgbClr val="000000"/>
                </a:solidFill>
              </a:rPr>
              <a:t>[</a:t>
            </a:r>
            <a:r>
              <a:rPr lang="en-US">
                <a:solidFill>
                  <a:srgbClr val="3C78D8"/>
                </a:solidFill>
              </a:rPr>
              <a:t>Office</a:t>
            </a:r>
            <a:r>
              <a:rPr lang="en-US">
                <a:solidFill>
                  <a:srgbClr val="000000"/>
                </a:solidFill>
              </a:rPr>
              <a:t>]</a:t>
            </a:r>
            <a:endParaRPr>
              <a:solidFill>
                <a:schemeClr val="dk1"/>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rgbClr val="FF0000"/>
              </a:solidFill>
            </a:endParaRPr>
          </a:p>
        </p:txBody>
      </p:sp>
      <p:sp>
        <p:nvSpPr>
          <p:cNvPr id="538" name="Google Shape;538;p9"/>
          <p:cNvSpPr txBox="1">
            <a:spLocks noGrp="1"/>
          </p:cNvSpPr>
          <p:nvPr>
            <p:ph type="body" idx="4294967295"/>
          </p:nvPr>
        </p:nvSpPr>
        <p:spPr>
          <a:xfrm>
            <a:off x="4800600" y="725900"/>
            <a:ext cx="3886200" cy="4303200"/>
          </a:xfrm>
          <a:prstGeom prst="rect">
            <a:avLst/>
          </a:prstGeom>
          <a:noFill/>
          <a:ln>
            <a:noFill/>
          </a:ln>
        </p:spPr>
        <p:txBody>
          <a:bodyPr spcFirstLastPara="1" wrap="square" lIns="0" tIns="54850" rIns="0" bIns="54850" anchor="t" anchorCtr="0">
            <a:noAutofit/>
          </a:bodyPr>
          <a:lstStyle/>
          <a:p>
            <a:pPr marL="0" lvl="0" indent="0" algn="l" rtl="0">
              <a:lnSpc>
                <a:spcPct val="100000"/>
              </a:lnSpc>
              <a:spcBef>
                <a:spcPts val="0"/>
              </a:spcBef>
              <a:spcAft>
                <a:spcPts val="0"/>
              </a:spcAft>
              <a:buSzPts val="1400"/>
              <a:buNone/>
            </a:pPr>
            <a:r>
              <a:rPr lang="en-US">
                <a:solidFill>
                  <a:srgbClr val="666666"/>
                </a:solidFill>
              </a:rPr>
              <a:t>type Office {</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    id: ID!</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    name: String</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0" lvl="0" indent="0" algn="l" rtl="0">
              <a:lnSpc>
                <a:spcPct val="100000"/>
              </a:lnSpc>
              <a:spcBef>
                <a:spcPts val="0"/>
              </a:spcBef>
              <a:spcAft>
                <a:spcPts val="0"/>
              </a:spcAft>
              <a:buSzPts val="1400"/>
              <a:buNone/>
            </a:pP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input OfficeInput {</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    name: String!</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0" lvl="0" indent="0" algn="l" rtl="0">
              <a:lnSpc>
                <a:spcPct val="100000"/>
              </a:lnSpc>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endParaRPr>
              <a:solidFill>
                <a:srgbClr val="FF0000"/>
              </a:solidFill>
            </a:endParaRPr>
          </a:p>
        </p:txBody>
      </p:sp>
      <p:sp>
        <p:nvSpPr>
          <p:cNvPr id="539" name="Google Shape;539;p9"/>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Schema with Slicing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0"/>
          <p:cNvSpPr txBox="1">
            <a:spLocks noGrp="1"/>
          </p:cNvSpPr>
          <p:nvPr>
            <p:ph type="body" idx="4294967295"/>
          </p:nvPr>
        </p:nvSpPr>
        <p:spPr>
          <a:xfrm>
            <a:off x="455738" y="1019300"/>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solidFill>
                  <a:schemeClr val="dk1"/>
                </a:solidFill>
              </a:rPr>
              <a:t>query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company(id: "n3...")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offices(limit: 2)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p:txBody>
      </p:sp>
      <p:sp>
        <p:nvSpPr>
          <p:cNvPr id="546" name="Google Shape;546;p10"/>
          <p:cNvSpPr txBox="1">
            <a:spLocks noGrp="1"/>
          </p:cNvSpPr>
          <p:nvPr>
            <p:ph type="body" idx="4294967295"/>
          </p:nvPr>
        </p:nvSpPr>
        <p:spPr>
          <a:xfrm>
            <a:off x="4802063" y="1019345"/>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company: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offices: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“Jim”,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“Sam”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a:t>
            </a:r>
            <a:endParaRPr/>
          </a:p>
        </p:txBody>
      </p:sp>
      <p:sp>
        <p:nvSpPr>
          <p:cNvPr id="547" name="Google Shape;547;p10"/>
          <p:cNvSpPr txBox="1"/>
          <p:nvPr/>
        </p:nvSpPr>
        <p:spPr>
          <a:xfrm>
            <a:off x="455738"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Query</a:t>
            </a:r>
            <a:endParaRPr sz="1400" b="0" i="0" u="none" strike="noStrike" cap="none">
              <a:solidFill>
                <a:srgbClr val="000000"/>
              </a:solidFill>
              <a:latin typeface="Arial"/>
              <a:ea typeface="Arial"/>
              <a:cs typeface="Arial"/>
              <a:sym typeface="Arial"/>
            </a:endParaRPr>
          </a:p>
        </p:txBody>
      </p:sp>
      <p:sp>
        <p:nvSpPr>
          <p:cNvPr id="548" name="Google Shape;548;p10"/>
          <p:cNvSpPr txBox="1"/>
          <p:nvPr/>
        </p:nvSpPr>
        <p:spPr>
          <a:xfrm>
            <a:off x="4802063"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Response</a:t>
            </a:r>
            <a:endParaRPr sz="1400" b="0" i="0" u="none" strike="noStrike" cap="none">
              <a:solidFill>
                <a:srgbClr val="000000"/>
              </a:solidFill>
              <a:latin typeface="Arial"/>
              <a:ea typeface="Arial"/>
              <a:cs typeface="Arial"/>
              <a:sym typeface="Arial"/>
            </a:endParaRPr>
          </a:p>
        </p:txBody>
      </p:sp>
      <p:sp>
        <p:nvSpPr>
          <p:cNvPr id="549" name="Google Shape;549;p10"/>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Query with Slicing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a:stretch/>
        </p:blipFill>
        <p:spPr>
          <a:xfrm>
            <a:off x="152400" y="371475"/>
            <a:ext cx="8839200" cy="481322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1"/>
          <p:cNvSpPr/>
          <p:nvPr/>
        </p:nvSpPr>
        <p:spPr>
          <a:xfrm>
            <a:off x="455100" y="725850"/>
            <a:ext cx="8231700" cy="430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1"/>
          <p:cNvSpPr txBox="1">
            <a:spLocks noGrp="1"/>
          </p:cNvSpPr>
          <p:nvPr>
            <p:ph type="body" idx="4294967295"/>
          </p:nvPr>
        </p:nvSpPr>
        <p:spPr>
          <a:xfrm>
            <a:off x="455175" y="725975"/>
            <a:ext cx="8231700" cy="4303200"/>
          </a:xfrm>
          <a:prstGeom prst="rect">
            <a:avLst/>
          </a:prstGeom>
          <a:noFill/>
          <a:ln>
            <a:noFill/>
          </a:ln>
        </p:spPr>
        <p:txBody>
          <a:bodyPr spcFirstLastPara="1" wrap="square" lIns="0" tIns="54850" rIns="0" bIns="54850" anchor="t" anchorCtr="0">
            <a:noAutofit/>
          </a:bodyPr>
          <a:lstStyle/>
          <a:p>
            <a:pPr marL="114300" lvl="0" indent="0" algn="l" rtl="0">
              <a:lnSpc>
                <a:spcPct val="100000"/>
              </a:lnSpc>
              <a:spcBef>
                <a:spcPts val="0"/>
              </a:spcBef>
              <a:spcAft>
                <a:spcPts val="0"/>
              </a:spcAft>
              <a:buSzPts val="1400"/>
              <a:buNone/>
            </a:pPr>
            <a:r>
              <a:rPr lang="en-US">
                <a:solidFill>
                  <a:srgbClr val="666666"/>
                </a:solidFill>
              </a:rPr>
              <a:t>schema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query: Query</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mutation: Mutation</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type Query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company(id: ID!): Company</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0" lvl="0" indent="0" algn="l" rtl="0">
              <a:lnSpc>
                <a:spcPct val="100000"/>
              </a:lnSpc>
              <a:spcBef>
                <a:spcPts val="0"/>
              </a:spcBef>
              <a:spcAft>
                <a:spcPts val="0"/>
              </a:spcAft>
              <a:buSzPts val="1400"/>
              <a:buNone/>
            </a:pP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type Mutation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createOffice(input: OfficeInput!): Office</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chemeClr val="dk1"/>
              </a:solidFill>
            </a:endParaRPr>
          </a:p>
          <a:p>
            <a:pPr marL="114300" lvl="0" indent="0" algn="l" rtl="0">
              <a:lnSpc>
                <a:spcPct val="100000"/>
              </a:lnSpc>
              <a:spcBef>
                <a:spcPts val="0"/>
              </a:spcBef>
              <a:spcAft>
                <a:spcPts val="0"/>
              </a:spcAft>
              <a:buSzPts val="1400"/>
              <a:buNone/>
            </a:pPr>
            <a:r>
              <a:rPr lang="en-US">
                <a:solidFill>
                  <a:srgbClr val="666666"/>
                </a:solidFill>
              </a:rPr>
              <a:t>type Company {</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id: ID!</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name: String</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address: String</a:t>
            </a:r>
            <a:endParaRPr>
              <a:solidFill>
                <a:srgbClr val="666666"/>
              </a:solidFill>
            </a:endParaRPr>
          </a:p>
          <a:p>
            <a:pPr marL="114300" lvl="0" indent="0" algn="l" rtl="0">
              <a:lnSpc>
                <a:spcPct val="100000"/>
              </a:lnSpc>
              <a:spcBef>
                <a:spcPts val="0"/>
              </a:spcBef>
              <a:spcAft>
                <a:spcPts val="0"/>
              </a:spcAft>
              <a:buSzPts val="1400"/>
              <a:buNone/>
            </a:pPr>
            <a:r>
              <a:rPr lang="en-US">
                <a:solidFill>
                  <a:srgbClr val="666666"/>
                </a:solidFill>
              </a:rPr>
              <a:t>    age: Int @deprecated(reason: "No longer relevant.")</a:t>
            </a:r>
            <a:endParaRPr>
              <a:solidFill>
                <a:srgbClr val="666666"/>
              </a:solidFill>
            </a:endParaRPr>
          </a:p>
          <a:p>
            <a:pPr marL="11430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offices</a:t>
            </a:r>
            <a:r>
              <a:rPr lang="en-US">
                <a:solidFill>
                  <a:schemeClr val="dk1"/>
                </a:solidFill>
              </a:rPr>
              <a:t>(</a:t>
            </a:r>
            <a:r>
              <a:rPr lang="en-US">
                <a:solidFill>
                  <a:srgbClr val="E69138"/>
                </a:solidFill>
              </a:rPr>
              <a:t>limit</a:t>
            </a:r>
            <a:r>
              <a:rPr lang="en-US">
                <a:solidFill>
                  <a:schemeClr val="dk1"/>
                </a:solidFill>
              </a:rPr>
              <a:t>: </a:t>
            </a:r>
            <a:r>
              <a:rPr lang="en-US">
                <a:solidFill>
                  <a:srgbClr val="3C78D8"/>
                </a:solidFill>
              </a:rPr>
              <a:t>Int</a:t>
            </a:r>
            <a:r>
              <a:rPr lang="en-US">
                <a:solidFill>
                  <a:schemeClr val="dk1"/>
                </a:solidFill>
              </a:rPr>
              <a:t>!, </a:t>
            </a:r>
            <a:r>
              <a:rPr lang="en-US">
                <a:solidFill>
                  <a:srgbClr val="E69138"/>
                </a:solidFill>
              </a:rPr>
              <a:t>after</a:t>
            </a:r>
            <a:r>
              <a:rPr lang="en-US">
                <a:solidFill>
                  <a:schemeClr val="dk1"/>
                </a:solidFill>
              </a:rPr>
              <a:t>: </a:t>
            </a:r>
            <a:r>
              <a:rPr lang="en-US">
                <a:solidFill>
                  <a:srgbClr val="3C78D8"/>
                </a:solidFill>
              </a:rPr>
              <a:t>ID</a:t>
            </a:r>
            <a:r>
              <a:rPr lang="en-US">
                <a:solidFill>
                  <a:schemeClr val="dk1"/>
                </a:solidFill>
              </a:rPr>
              <a:t>): </a:t>
            </a:r>
            <a:r>
              <a:rPr lang="en-US">
                <a:solidFill>
                  <a:srgbClr val="3C78D8"/>
                </a:solidFill>
              </a:rPr>
              <a:t>OfficeConnection</a:t>
            </a:r>
            <a:endParaRPr>
              <a:solidFill>
                <a:srgbClr val="3C78D8"/>
              </a:solidFill>
            </a:endParaRPr>
          </a:p>
          <a:p>
            <a:pPr marL="11430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114300" lvl="0" indent="0" algn="l" rtl="0">
              <a:lnSpc>
                <a:spcPct val="100000"/>
              </a:lnSpc>
              <a:spcBef>
                <a:spcPts val="0"/>
              </a:spcBef>
              <a:spcAft>
                <a:spcPts val="0"/>
              </a:spcAft>
              <a:buSzPts val="1400"/>
              <a:buNone/>
            </a:pPr>
            <a:endParaRPr>
              <a:solidFill>
                <a:srgbClr val="666666"/>
              </a:solidFill>
            </a:endParaRPr>
          </a:p>
        </p:txBody>
      </p:sp>
      <p:sp>
        <p:nvSpPr>
          <p:cNvPr id="557" name="Google Shape;557;p11"/>
          <p:cNvSpPr txBox="1">
            <a:spLocks noGrp="1"/>
          </p:cNvSpPr>
          <p:nvPr>
            <p:ph type="body" idx="4294967295"/>
          </p:nvPr>
        </p:nvSpPr>
        <p:spPr>
          <a:xfrm>
            <a:off x="4800600" y="725900"/>
            <a:ext cx="3886200" cy="4303200"/>
          </a:xfrm>
          <a:prstGeom prst="rect">
            <a:avLst/>
          </a:prstGeom>
          <a:noFill/>
          <a:ln>
            <a:noFill/>
          </a:ln>
        </p:spPr>
        <p:txBody>
          <a:bodyPr spcFirstLastPara="1" wrap="square" lIns="0" tIns="54850" rIns="0" bIns="54850" anchor="t" anchorCtr="0">
            <a:noAutofit/>
          </a:bodyPr>
          <a:lstStyle/>
          <a:p>
            <a:pPr marL="0" lvl="0" indent="0" algn="l" rtl="0">
              <a:lnSpc>
                <a:spcPct val="100000"/>
              </a:lnSpc>
              <a:spcBef>
                <a:spcPts val="0"/>
              </a:spcBef>
              <a:spcAft>
                <a:spcPts val="0"/>
              </a:spcAft>
              <a:buSzPts val="1400"/>
              <a:buNone/>
            </a:pPr>
            <a:r>
              <a:rPr lang="en-US">
                <a:solidFill>
                  <a:srgbClr val="666666"/>
                </a:solidFill>
              </a:rPr>
              <a:t>type Office {</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    id: ID!</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    name: String</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0" lvl="0" indent="0" algn="l" rtl="0">
              <a:lnSpc>
                <a:spcPct val="100000"/>
              </a:lnSpc>
              <a:spcBef>
                <a:spcPts val="0"/>
              </a:spcBef>
              <a:spcAft>
                <a:spcPts val="0"/>
              </a:spcAft>
              <a:buSzPts val="1400"/>
              <a:buNone/>
            </a:pP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input OfficeInput {</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    name: String!</a:t>
            </a:r>
            <a:endParaRPr>
              <a:solidFill>
                <a:srgbClr val="666666"/>
              </a:solidFill>
            </a:endParaRPr>
          </a:p>
          <a:p>
            <a:pPr marL="0" lvl="0" indent="0" algn="l" rtl="0">
              <a:lnSpc>
                <a:spcPct val="100000"/>
              </a:lnSpc>
              <a:spcBef>
                <a:spcPts val="0"/>
              </a:spcBef>
              <a:spcAft>
                <a:spcPts val="0"/>
              </a:spcAft>
              <a:buSzPts val="1400"/>
              <a:buNone/>
            </a:pPr>
            <a:r>
              <a:rPr lang="en-US">
                <a:solidFill>
                  <a:srgbClr val="666666"/>
                </a:solidFill>
              </a:rPr>
              <a:t>}</a:t>
            </a:r>
            <a:endParaRPr>
              <a:solidFill>
                <a:srgbClr val="666666"/>
              </a:solidFill>
            </a:endParaRPr>
          </a:p>
          <a:p>
            <a:pPr marL="0" lvl="0" indent="0" algn="l" rtl="0">
              <a:lnSpc>
                <a:spcPct val="100000"/>
              </a:lnSpc>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r>
              <a:rPr lang="en-US">
                <a:solidFill>
                  <a:srgbClr val="FF0000"/>
                </a:solidFill>
              </a:rPr>
              <a:t>type</a:t>
            </a:r>
            <a:r>
              <a:rPr lang="en-US">
                <a:solidFill>
                  <a:schemeClr val="dk1"/>
                </a:solidFill>
              </a:rPr>
              <a:t> </a:t>
            </a:r>
            <a:r>
              <a:rPr lang="en-US">
                <a:solidFill>
                  <a:srgbClr val="3C78D8"/>
                </a:solidFill>
              </a:rPr>
              <a:t>OfficeConnection</a:t>
            </a:r>
            <a:r>
              <a:rPr lang="en-US">
                <a:solidFill>
                  <a:schemeClr val="dk1"/>
                </a:solidFill>
              </a:rPr>
              <a:t> {</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totalCount</a:t>
            </a:r>
            <a:r>
              <a:rPr lang="en-US">
                <a:solidFill>
                  <a:schemeClr val="dk1"/>
                </a:solidFill>
              </a:rPr>
              <a:t>: </a:t>
            </a:r>
            <a:r>
              <a:rPr lang="en-US">
                <a:solidFill>
                  <a:srgbClr val="3C78D8"/>
                </a:solidFill>
              </a:rPr>
              <a:t>Int</a:t>
            </a:r>
            <a:endParaRPr>
              <a:solidFill>
                <a:srgbClr val="3C78D8"/>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nodes</a:t>
            </a:r>
            <a:r>
              <a:rPr lang="en-US">
                <a:solidFill>
                  <a:schemeClr val="dk1"/>
                </a:solidFill>
              </a:rPr>
              <a:t>: [</a:t>
            </a:r>
            <a:r>
              <a:rPr lang="en-US">
                <a:solidFill>
                  <a:srgbClr val="3C78D8"/>
                </a:solidFill>
              </a:rPr>
              <a:t>Office</a:t>
            </a: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edges</a:t>
            </a:r>
            <a:r>
              <a:rPr lang="en-US">
                <a:solidFill>
                  <a:schemeClr val="dk1"/>
                </a:solidFill>
              </a:rPr>
              <a:t>: [</a:t>
            </a:r>
            <a:r>
              <a:rPr lang="en-US">
                <a:solidFill>
                  <a:srgbClr val="3C78D8"/>
                </a:solidFill>
              </a:rPr>
              <a:t>OfficeEdge</a:t>
            </a: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endParaRPr>
              <a:solidFill>
                <a:schemeClr val="dk1"/>
              </a:solidFill>
            </a:endParaRPr>
          </a:p>
          <a:p>
            <a:pPr marL="0" lvl="0" indent="0" algn="l" rtl="0">
              <a:lnSpc>
                <a:spcPct val="100000"/>
              </a:lnSpc>
              <a:spcBef>
                <a:spcPts val="0"/>
              </a:spcBef>
              <a:spcAft>
                <a:spcPts val="0"/>
              </a:spcAft>
              <a:buSzPts val="1400"/>
              <a:buNone/>
            </a:pPr>
            <a:r>
              <a:rPr lang="en-US">
                <a:solidFill>
                  <a:srgbClr val="FF0000"/>
                </a:solidFill>
              </a:rPr>
              <a:t>type</a:t>
            </a:r>
            <a:r>
              <a:rPr lang="en-US">
                <a:solidFill>
                  <a:schemeClr val="dk1"/>
                </a:solidFill>
              </a:rPr>
              <a:t> </a:t>
            </a:r>
            <a:r>
              <a:rPr lang="en-US">
                <a:solidFill>
                  <a:srgbClr val="3C78D8"/>
                </a:solidFill>
              </a:rPr>
              <a:t>OfficeEdge</a:t>
            </a:r>
            <a:r>
              <a:rPr lang="en-US">
                <a:solidFill>
                  <a:schemeClr val="dk1"/>
                </a:solidFill>
              </a:rPr>
              <a:t> {</a:t>
            </a: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node</a:t>
            </a:r>
            <a:r>
              <a:rPr lang="en-US">
                <a:solidFill>
                  <a:schemeClr val="dk1"/>
                </a:solidFill>
              </a:rPr>
              <a:t>: </a:t>
            </a:r>
            <a:r>
              <a:rPr lang="en-US">
                <a:solidFill>
                  <a:srgbClr val="3C78D8"/>
                </a:solidFill>
              </a:rPr>
              <a:t>Office</a:t>
            </a:r>
            <a:endParaRPr>
              <a:solidFill>
                <a:srgbClr val="3C78D8"/>
              </a:solidFill>
            </a:endParaRPr>
          </a:p>
          <a:p>
            <a:pPr marL="0" lvl="0" indent="0" algn="l" rtl="0">
              <a:lnSpc>
                <a:spcPct val="100000"/>
              </a:lnSpc>
              <a:spcBef>
                <a:spcPts val="0"/>
              </a:spcBef>
              <a:spcAft>
                <a:spcPts val="0"/>
              </a:spcAft>
              <a:buSzPts val="1400"/>
              <a:buNone/>
            </a:pPr>
            <a:r>
              <a:rPr lang="en-US">
                <a:solidFill>
                  <a:schemeClr val="dk1"/>
                </a:solidFill>
              </a:rPr>
              <a:t>    </a:t>
            </a:r>
            <a:r>
              <a:rPr lang="en-US">
                <a:solidFill>
                  <a:srgbClr val="E69138"/>
                </a:solidFill>
              </a:rPr>
              <a:t>cursor</a:t>
            </a:r>
            <a:r>
              <a:rPr lang="en-US">
                <a:solidFill>
                  <a:schemeClr val="dk1"/>
                </a:solidFill>
              </a:rPr>
              <a:t>: </a:t>
            </a:r>
            <a:r>
              <a:rPr lang="en-US">
                <a:solidFill>
                  <a:srgbClr val="3C78D8"/>
                </a:solidFill>
              </a:rPr>
              <a:t>ID</a:t>
            </a:r>
            <a:endParaRPr>
              <a:solidFill>
                <a:srgbClr val="3C78D8"/>
              </a:solidFill>
            </a:endParaRPr>
          </a:p>
          <a:p>
            <a:pPr marL="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0" lvl="0" indent="0" algn="l" rtl="0">
              <a:lnSpc>
                <a:spcPct val="100000"/>
              </a:lnSpc>
              <a:spcBef>
                <a:spcPts val="0"/>
              </a:spcBef>
              <a:spcAft>
                <a:spcPts val="0"/>
              </a:spcAft>
              <a:buSzPts val="1400"/>
              <a:buNone/>
            </a:pPr>
            <a:endParaRPr>
              <a:solidFill>
                <a:srgbClr val="666666"/>
              </a:solidFill>
            </a:endParaRPr>
          </a:p>
        </p:txBody>
      </p:sp>
      <p:sp>
        <p:nvSpPr>
          <p:cNvPr id="558" name="Google Shape;558;p11"/>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Schema with Connections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12"/>
          <p:cNvSpPr txBox="1">
            <a:spLocks noGrp="1"/>
          </p:cNvSpPr>
          <p:nvPr>
            <p:ph type="body" idx="4294967295"/>
          </p:nvPr>
        </p:nvSpPr>
        <p:spPr>
          <a:xfrm>
            <a:off x="455738" y="1019300"/>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solidFill>
                  <a:schemeClr val="dk1"/>
                </a:solidFill>
              </a:rPr>
              <a:t>query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company(id: "n3...")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offices(limit: 10, after: "mY...")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edges: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cursor</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node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a:t>
            </a:r>
            <a:endParaRPr>
              <a:solidFill>
                <a:schemeClr val="dk1"/>
              </a:solidFill>
            </a:endParaRPr>
          </a:p>
          <a:p>
            <a:pPr marL="114300" lvl="0" indent="0" algn="l" rtl="0">
              <a:lnSpc>
                <a:spcPct val="100000"/>
              </a:lnSpc>
              <a:spcBef>
                <a:spcPts val="0"/>
              </a:spcBef>
              <a:spcAft>
                <a:spcPts val="0"/>
              </a:spcAft>
              <a:buSzPts val="1400"/>
              <a:buNone/>
            </a:pPr>
            <a:endParaRPr/>
          </a:p>
        </p:txBody>
      </p:sp>
      <p:sp>
        <p:nvSpPr>
          <p:cNvPr id="565" name="Google Shape;565;p12"/>
          <p:cNvSpPr txBox="1">
            <a:spLocks noGrp="1"/>
          </p:cNvSpPr>
          <p:nvPr>
            <p:ph type="body" idx="4294967295"/>
          </p:nvPr>
        </p:nvSpPr>
        <p:spPr>
          <a:xfrm>
            <a:off x="4802063" y="1019345"/>
            <a:ext cx="3886200" cy="4257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lnSpc>
                <a:spcPct val="100000"/>
              </a:lnSpc>
              <a:spcBef>
                <a:spcPts val="0"/>
              </a:spcBef>
              <a:spcAft>
                <a:spcPts val="0"/>
              </a:spcAft>
              <a:buSzPts val="1400"/>
              <a:buNone/>
            </a:pPr>
            <a:r>
              <a:rPr lang="en-US"/>
              <a:t>{</a:t>
            </a:r>
            <a:endParaRPr/>
          </a:p>
          <a:p>
            <a:pPr marL="114300" lvl="0" indent="0" algn="l" rtl="0">
              <a:lnSpc>
                <a:spcPct val="100000"/>
              </a:lnSpc>
              <a:spcBef>
                <a:spcPts val="0"/>
              </a:spcBef>
              <a:spcAft>
                <a:spcPts val="0"/>
              </a:spcAft>
              <a:buSzPts val="1400"/>
              <a:buNone/>
            </a:pPr>
            <a:r>
              <a:rPr lang="en-US"/>
              <a:t>  company: {</a:t>
            </a:r>
            <a:endParaRPr/>
          </a:p>
          <a:p>
            <a:pPr marL="114300" lvl="0" indent="0" algn="l" rtl="0">
              <a:lnSpc>
                <a:spcPct val="100000"/>
              </a:lnSpc>
              <a:spcBef>
                <a:spcPts val="0"/>
              </a:spcBef>
              <a:spcAft>
                <a:spcPts val="0"/>
              </a:spcAft>
              <a:buSzPts val="1400"/>
              <a:buNone/>
            </a:pPr>
            <a:r>
              <a:rPr lang="en-US"/>
              <a:t>    offices: {</a:t>
            </a:r>
            <a:endParaRPr/>
          </a:p>
          <a:p>
            <a:pPr marL="114300" lvl="0" indent="0" algn="l" rtl="0">
              <a:lnSpc>
                <a:spcPct val="100000"/>
              </a:lnSpc>
              <a:spcBef>
                <a:spcPts val="0"/>
              </a:spcBef>
              <a:spcAft>
                <a:spcPts val="0"/>
              </a:spcAft>
              <a:buSzPts val="1400"/>
              <a:buNone/>
            </a:pPr>
            <a:r>
              <a:rPr lang="en-US">
                <a:solidFill>
                  <a:schemeClr val="dk1"/>
                </a:solidFill>
              </a:rPr>
              <a:t>      </a:t>
            </a:r>
            <a:r>
              <a:rPr lang="en-US"/>
              <a:t>edges: [</a:t>
            </a:r>
            <a:endParaRPr/>
          </a:p>
          <a:p>
            <a:pPr marL="114300" lvl="0" indent="0" algn="l" rtl="0">
              <a:lnSpc>
                <a:spcPct val="100000"/>
              </a:lnSpc>
              <a:spcBef>
                <a:spcPts val="0"/>
              </a:spcBef>
              <a:spcAft>
                <a:spcPts val="0"/>
              </a:spcAft>
              <a:buSzPts val="1400"/>
              <a:buNone/>
            </a:pPr>
            <a:r>
              <a:rPr lang="en-US">
                <a:solidFill>
                  <a:schemeClr val="dk1"/>
                </a:solidFill>
              </a:rPr>
              <a:t>        </a:t>
            </a:r>
            <a:r>
              <a:rPr lang="en-US"/>
              <a:t>{</a:t>
            </a:r>
            <a:endParaRPr/>
          </a:p>
          <a:p>
            <a:pPr marL="114300" lvl="0" indent="0" algn="l" rtl="0">
              <a:lnSpc>
                <a:spcPct val="100000"/>
              </a:lnSpc>
              <a:spcBef>
                <a:spcPts val="0"/>
              </a:spcBef>
              <a:spcAft>
                <a:spcPts val="0"/>
              </a:spcAft>
              <a:buSzPts val="1400"/>
              <a:buNone/>
            </a:pPr>
            <a:r>
              <a:rPr lang="en-US">
                <a:solidFill>
                  <a:schemeClr val="dk1"/>
                </a:solidFill>
              </a:rPr>
              <a:t>          </a:t>
            </a:r>
            <a:r>
              <a:rPr lang="en-US"/>
              <a:t>cursor: “s6…”,</a:t>
            </a:r>
            <a:endParaRPr/>
          </a:p>
          <a:p>
            <a:pPr marL="114300" lvl="0" indent="0" algn="l" rtl="0">
              <a:lnSpc>
                <a:spcPct val="100000"/>
              </a:lnSpc>
              <a:spcBef>
                <a:spcPts val="0"/>
              </a:spcBef>
              <a:spcAft>
                <a:spcPts val="0"/>
              </a:spcAft>
              <a:buSzPts val="1400"/>
              <a:buNone/>
            </a:pPr>
            <a:r>
              <a:rPr lang="en-US">
                <a:solidFill>
                  <a:schemeClr val="dk1"/>
                </a:solidFill>
              </a:rPr>
              <a:t>          </a:t>
            </a:r>
            <a:r>
              <a:rPr lang="en-US"/>
              <a:t>node: {</a:t>
            </a:r>
            <a:endParaRPr/>
          </a:p>
          <a:p>
            <a:pPr marL="114300" lvl="0" indent="0" algn="l" rtl="0">
              <a:lnSpc>
                <a:spcPct val="100000"/>
              </a:lnSpc>
              <a:spcBef>
                <a:spcPts val="0"/>
              </a:spcBef>
              <a:spcAft>
                <a:spcPts val="0"/>
              </a:spcAft>
              <a:buSzPts val="1400"/>
              <a:buNone/>
            </a:pPr>
            <a:r>
              <a:rPr lang="en-US">
                <a:solidFill>
                  <a:schemeClr val="dk1"/>
                </a:solidFill>
              </a:rPr>
              <a:t>            </a:t>
            </a:r>
            <a:r>
              <a:rPr lang="en-US"/>
              <a:t>name: “Tim”</a:t>
            </a:r>
            <a:endParaRPr/>
          </a:p>
          <a:p>
            <a:pPr marL="114300" lvl="0" indent="0" algn="l" rtl="0">
              <a:lnSpc>
                <a:spcPct val="100000"/>
              </a:lnSpc>
              <a:spcBef>
                <a:spcPts val="0"/>
              </a:spcBef>
              <a:spcAft>
                <a:spcPts val="0"/>
              </a:spcAft>
              <a:buSzPts val="1400"/>
              <a:buNone/>
            </a:pPr>
            <a:r>
              <a:rPr lang="en-US">
                <a:solidFill>
                  <a:schemeClr val="dk1"/>
                </a:solidFill>
              </a:rPr>
              <a:t>          </a:t>
            </a:r>
            <a:r>
              <a:rPr lang="en-US"/>
              <a:t>}</a:t>
            </a:r>
            <a:endParaRPr/>
          </a:p>
          <a:p>
            <a:pPr marL="114300" lvl="0" indent="0" algn="l" rtl="0">
              <a:lnSpc>
                <a:spcPct val="100000"/>
              </a:lnSpc>
              <a:spcBef>
                <a:spcPts val="0"/>
              </a:spcBef>
              <a:spcAft>
                <a:spcPts val="0"/>
              </a:spcAft>
              <a:buSzPts val="1400"/>
              <a:buNone/>
            </a:pPr>
            <a:r>
              <a:rPr lang="en-US">
                <a:solidFill>
                  <a:schemeClr val="dk1"/>
                </a:solidFill>
              </a:rPr>
              <a:t>        </a:t>
            </a:r>
            <a:r>
              <a:rPr lang="en-US"/>
              <a:t>},</a:t>
            </a:r>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cursor: “cB…”,</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node: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name: “Tom”</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solidFill>
                <a:schemeClr val="dk1"/>
              </a:solidFill>
            </a:endParaRPr>
          </a:p>
          <a:p>
            <a:pPr marL="114300" lvl="0" indent="0" algn="l" rtl="0">
              <a:lnSpc>
                <a:spcPct val="100000"/>
              </a:lnSpc>
              <a:spcBef>
                <a:spcPts val="0"/>
              </a:spcBef>
              <a:spcAft>
                <a:spcPts val="0"/>
              </a:spcAft>
              <a:buSzPts val="1400"/>
              <a:buNone/>
            </a:pPr>
            <a:r>
              <a:rPr lang="en-US">
                <a:solidFill>
                  <a:schemeClr val="dk1"/>
                </a:solidFill>
              </a:rPr>
              <a:t>        }</a:t>
            </a:r>
            <a:endParaRPr/>
          </a:p>
          <a:p>
            <a:pPr marL="114300" lvl="0" indent="0" algn="l" rtl="0">
              <a:lnSpc>
                <a:spcPct val="100000"/>
              </a:lnSpc>
              <a:spcBef>
                <a:spcPts val="0"/>
              </a:spcBef>
              <a:spcAft>
                <a:spcPts val="0"/>
              </a:spcAft>
              <a:buSzPts val="1400"/>
              <a:buNone/>
            </a:pPr>
            <a:r>
              <a:rPr lang="en-US">
                <a:solidFill>
                  <a:schemeClr val="dk1"/>
                </a:solidFill>
              </a:rPr>
              <a:t>      </a:t>
            </a:r>
            <a:r>
              <a:rPr lang="en-US"/>
              <a:t>]</a:t>
            </a:r>
            <a:endParaRPr/>
          </a:p>
          <a:p>
            <a:pPr marL="114300" lvl="0" indent="0" algn="l" rtl="0">
              <a:lnSpc>
                <a:spcPct val="100000"/>
              </a:lnSpc>
              <a:spcBef>
                <a:spcPts val="0"/>
              </a:spcBef>
              <a:spcAft>
                <a:spcPts val="0"/>
              </a:spcAft>
              <a:buSzPts val="1400"/>
              <a:buNone/>
            </a:pPr>
            <a:r>
              <a:rPr lang="en-US">
                <a:solidFill>
                  <a:schemeClr val="dk1"/>
                </a:solidFill>
              </a:rPr>
              <a:t>    </a:t>
            </a:r>
            <a:r>
              <a:rPr lang="en-US"/>
              <a:t>}</a:t>
            </a:r>
            <a:endParaRPr/>
          </a:p>
          <a:p>
            <a:pPr marL="114300" lvl="0" indent="0" algn="l" rtl="0">
              <a:lnSpc>
                <a:spcPct val="100000"/>
              </a:lnSpc>
              <a:spcBef>
                <a:spcPts val="0"/>
              </a:spcBef>
              <a:spcAft>
                <a:spcPts val="0"/>
              </a:spcAft>
              <a:buSzPts val="1400"/>
              <a:buNone/>
            </a:pPr>
            <a:r>
              <a:rPr lang="en-US">
                <a:solidFill>
                  <a:schemeClr val="dk1"/>
                </a:solidFill>
              </a:rPr>
              <a:t>  </a:t>
            </a:r>
            <a:r>
              <a:rPr lang="en-US"/>
              <a:t>}</a:t>
            </a:r>
            <a:endParaRPr/>
          </a:p>
          <a:p>
            <a:pPr marL="114300" lvl="0" indent="0" algn="l" rtl="0">
              <a:lnSpc>
                <a:spcPct val="100000"/>
              </a:lnSpc>
              <a:spcBef>
                <a:spcPts val="0"/>
              </a:spcBef>
              <a:spcAft>
                <a:spcPts val="0"/>
              </a:spcAft>
              <a:buSzPts val="1400"/>
              <a:buNone/>
            </a:pPr>
            <a:r>
              <a:rPr lang="en-US"/>
              <a:t>}</a:t>
            </a:r>
            <a:endParaRPr/>
          </a:p>
        </p:txBody>
      </p:sp>
      <p:sp>
        <p:nvSpPr>
          <p:cNvPr id="566" name="Google Shape;566;p12"/>
          <p:cNvSpPr txBox="1"/>
          <p:nvPr/>
        </p:nvSpPr>
        <p:spPr>
          <a:xfrm>
            <a:off x="455738"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Query</a:t>
            </a:r>
            <a:endParaRPr sz="1400" b="0" i="0" u="none" strike="noStrike" cap="none">
              <a:solidFill>
                <a:srgbClr val="000000"/>
              </a:solidFill>
              <a:latin typeface="Arial"/>
              <a:ea typeface="Arial"/>
              <a:cs typeface="Arial"/>
              <a:sym typeface="Arial"/>
            </a:endParaRPr>
          </a:p>
        </p:txBody>
      </p:sp>
      <p:sp>
        <p:nvSpPr>
          <p:cNvPr id="567" name="Google Shape;567;p12"/>
          <p:cNvSpPr txBox="1"/>
          <p:nvPr/>
        </p:nvSpPr>
        <p:spPr>
          <a:xfrm>
            <a:off x="4802063" y="704975"/>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Response</a:t>
            </a:r>
            <a:endParaRPr sz="1400" b="0" i="0" u="none" strike="noStrike" cap="none">
              <a:solidFill>
                <a:srgbClr val="000000"/>
              </a:solidFill>
              <a:latin typeface="Arial"/>
              <a:ea typeface="Arial"/>
              <a:cs typeface="Arial"/>
              <a:sym typeface="Arial"/>
            </a:endParaRPr>
          </a:p>
        </p:txBody>
      </p:sp>
      <p:sp>
        <p:nvSpPr>
          <p:cNvPr id="568" name="Google Shape;568;p12"/>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Example Query with Connections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pic>
        <p:nvPicPr>
          <p:cNvPr id="574" name="Google Shape;574;p6"/>
          <p:cNvPicPr preferRelativeResize="0"/>
          <p:nvPr/>
        </p:nvPicPr>
        <p:blipFill rotWithShape="1">
          <a:blip r:embed="rId3">
            <a:alphaModFix/>
          </a:blip>
          <a:srcRect/>
          <a:stretch/>
        </p:blipFill>
        <p:spPr>
          <a:xfrm>
            <a:off x="2227325" y="76200"/>
            <a:ext cx="4689352" cy="54102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6f8d416d86_1_78"/>
          <p:cNvSpPr txBox="1">
            <a:spLocks noGrp="1"/>
          </p:cNvSpPr>
          <p:nvPr>
            <p:ph type="title"/>
          </p:nvPr>
        </p:nvSpPr>
        <p:spPr>
          <a:xfrm>
            <a:off x="442490" y="2327401"/>
            <a:ext cx="8259000" cy="106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7200"/>
              <a:t>Study</a:t>
            </a:r>
            <a:endParaRPr sz="7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586" name="Google Shape;586;p17"/>
          <p:cNvPicPr preferRelativeResize="0"/>
          <p:nvPr/>
        </p:nvPicPr>
        <p:blipFill rotWithShape="1">
          <a:blip r:embed="rId3">
            <a:alphaModFix/>
          </a:blip>
          <a:srcRect/>
          <a:stretch/>
        </p:blipFill>
        <p:spPr>
          <a:xfrm>
            <a:off x="152400" y="1248250"/>
            <a:ext cx="8839197" cy="3218494"/>
          </a:xfrm>
          <a:prstGeom prst="rect">
            <a:avLst/>
          </a:prstGeom>
          <a:noFill/>
          <a:ln>
            <a:noFill/>
          </a:ln>
        </p:spPr>
      </p:pic>
      <p:sp>
        <p:nvSpPr>
          <p:cNvPr id="587" name="Google Shape;587;p17"/>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Schema Characteristics</a:t>
            </a:r>
            <a:endParaRPr/>
          </a:p>
        </p:txBody>
      </p:sp>
      <p:sp>
        <p:nvSpPr>
          <p:cNvPr id="588" name="Google Shape;588;p17"/>
          <p:cNvSpPr/>
          <p:nvPr/>
        </p:nvSpPr>
        <p:spPr>
          <a:xfrm>
            <a:off x="150525" y="2909450"/>
            <a:ext cx="8839200" cy="1438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7"/>
          <p:cNvSpPr/>
          <p:nvPr/>
        </p:nvSpPr>
        <p:spPr>
          <a:xfrm>
            <a:off x="150525" y="1623150"/>
            <a:ext cx="8839200" cy="1179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7"/>
          <p:cNvSpPr/>
          <p:nvPr/>
        </p:nvSpPr>
        <p:spPr>
          <a:xfrm>
            <a:off x="3540925" y="3205200"/>
            <a:ext cx="115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1" name="Google Shape;591;p17"/>
          <p:cNvSpPr/>
          <p:nvPr/>
        </p:nvSpPr>
        <p:spPr>
          <a:xfrm>
            <a:off x="3540925" y="3489050"/>
            <a:ext cx="11589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2" name="Google Shape;592;p17"/>
          <p:cNvSpPr/>
          <p:nvPr/>
        </p:nvSpPr>
        <p:spPr>
          <a:xfrm>
            <a:off x="7137300" y="2909450"/>
            <a:ext cx="15495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3" name="Google Shape;593;p17"/>
          <p:cNvSpPr/>
          <p:nvPr/>
        </p:nvSpPr>
        <p:spPr>
          <a:xfrm>
            <a:off x="7137300" y="3768650"/>
            <a:ext cx="15495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4" name="Google Shape;594;p17"/>
          <p:cNvSpPr/>
          <p:nvPr/>
        </p:nvSpPr>
        <p:spPr>
          <a:xfrm>
            <a:off x="7137300" y="4048250"/>
            <a:ext cx="15495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5" name="Google Shape;595;p17"/>
          <p:cNvSpPr/>
          <p:nvPr/>
        </p:nvSpPr>
        <p:spPr>
          <a:xfrm>
            <a:off x="3944575" y="1655125"/>
            <a:ext cx="3516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6" name="Google Shape;596;p17"/>
          <p:cNvSpPr/>
          <p:nvPr/>
        </p:nvSpPr>
        <p:spPr>
          <a:xfrm>
            <a:off x="7736250" y="1655125"/>
            <a:ext cx="3516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7" name="Google Shape;597;p17"/>
          <p:cNvSpPr/>
          <p:nvPr/>
        </p:nvSpPr>
        <p:spPr>
          <a:xfrm>
            <a:off x="3944575" y="1934725"/>
            <a:ext cx="3516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598" name="Google Shape;598;p17"/>
          <p:cNvSpPr/>
          <p:nvPr/>
        </p:nvSpPr>
        <p:spPr>
          <a:xfrm>
            <a:off x="7736250" y="1934725"/>
            <a:ext cx="3516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gtEl>
                                        <p:attrNameLst>
                                          <p:attrName>style.visibility</p:attrName>
                                        </p:attrNameLst>
                                      </p:cBhvr>
                                      <p:to>
                                        <p:strVal val="visible"/>
                                      </p:to>
                                    </p:set>
                                    <p:animEffect transition="in" filter="fade">
                                      <p:cBhvr>
                                        <p:cTn id="7" dur="1"/>
                                        <p:tgtEl>
                                          <p:spTgt spid="595"/>
                                        </p:tgtEl>
                                      </p:cBhvr>
                                    </p:animEffect>
                                  </p:childTnLst>
                                </p:cTn>
                              </p:par>
                              <p:par>
                                <p:cTn id="8" presetID="10" presetClass="entr" presetSubtype="0" fill="hold" nodeType="withEffect">
                                  <p:stCondLst>
                                    <p:cond delay="0"/>
                                  </p:stCondLst>
                                  <p:childTnLst>
                                    <p:set>
                                      <p:cBhvr>
                                        <p:cTn id="9" dur="1" fill="hold">
                                          <p:stCondLst>
                                            <p:cond delay="0"/>
                                          </p:stCondLst>
                                        </p:cTn>
                                        <p:tgtEl>
                                          <p:spTgt spid="596"/>
                                        </p:tgtEl>
                                        <p:attrNameLst>
                                          <p:attrName>style.visibility</p:attrName>
                                        </p:attrNameLst>
                                      </p:cBhvr>
                                      <p:to>
                                        <p:strVal val="visible"/>
                                      </p:to>
                                    </p:set>
                                    <p:animEffect transition="in" filter="fade">
                                      <p:cBhvr>
                                        <p:cTn id="10" dur="500"/>
                                        <p:tgtEl>
                                          <p:spTgt spid="596"/>
                                        </p:tgtEl>
                                      </p:cBhvr>
                                    </p:animEffect>
                                  </p:childTnLst>
                                </p:cTn>
                              </p:par>
                              <p:par>
                                <p:cTn id="11" presetID="10" presetClass="entr" presetSubtype="0" fill="hold" nodeType="withEffect">
                                  <p:stCondLst>
                                    <p:cond delay="0"/>
                                  </p:stCondLst>
                                  <p:childTnLst>
                                    <p:set>
                                      <p:cBhvr>
                                        <p:cTn id="12" dur="1" fill="hold">
                                          <p:stCondLst>
                                            <p:cond delay="0"/>
                                          </p:stCondLst>
                                        </p:cTn>
                                        <p:tgtEl>
                                          <p:spTgt spid="597"/>
                                        </p:tgtEl>
                                        <p:attrNameLst>
                                          <p:attrName>style.visibility</p:attrName>
                                        </p:attrNameLst>
                                      </p:cBhvr>
                                      <p:to>
                                        <p:strVal val="visible"/>
                                      </p:to>
                                    </p:set>
                                    <p:animEffect transition="in" filter="fade">
                                      <p:cBhvr>
                                        <p:cTn id="13" dur="1000"/>
                                        <p:tgtEl>
                                          <p:spTgt spid="597"/>
                                        </p:tgtEl>
                                      </p:cBhvr>
                                    </p:animEffect>
                                  </p:childTnLst>
                                </p:cTn>
                              </p:par>
                              <p:par>
                                <p:cTn id="14" presetID="10" presetClass="entr" presetSubtype="0" fill="hold" nodeType="withEffect">
                                  <p:stCondLst>
                                    <p:cond delay="0"/>
                                  </p:stCondLst>
                                  <p:childTnLst>
                                    <p:set>
                                      <p:cBhvr>
                                        <p:cTn id="15" dur="1" fill="hold">
                                          <p:stCondLst>
                                            <p:cond delay="0"/>
                                          </p:stCondLst>
                                        </p:cTn>
                                        <p:tgtEl>
                                          <p:spTgt spid="598"/>
                                        </p:tgtEl>
                                        <p:attrNameLst>
                                          <p:attrName>style.visibility</p:attrName>
                                        </p:attrNameLst>
                                      </p:cBhvr>
                                      <p:to>
                                        <p:strVal val="visible"/>
                                      </p:to>
                                    </p:set>
                                    <p:animEffect transition="in" filter="fade">
                                      <p:cBhvr>
                                        <p:cTn id="16" dur="1500"/>
                                        <p:tgtEl>
                                          <p:spTgt spid="59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58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8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1"/>
                                          </p:stCondLst>
                                        </p:cTn>
                                        <p:tgtEl>
                                          <p:spTgt spid="59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1"/>
                                          </p:stCondLst>
                                        </p:cTn>
                                        <p:tgtEl>
                                          <p:spTgt spid="59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1"/>
                                          </p:stCondLst>
                                        </p:cTn>
                                        <p:tgtEl>
                                          <p:spTgt spid="59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1"/>
                                          </p:stCondLst>
                                        </p:cTn>
                                        <p:tgtEl>
                                          <p:spTgt spid="59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92"/>
                                        </p:tgtEl>
                                        <p:attrNameLst>
                                          <p:attrName>style.visibility</p:attrName>
                                        </p:attrNameLst>
                                      </p:cBhvr>
                                      <p:to>
                                        <p:strVal val="visible"/>
                                      </p:to>
                                    </p:set>
                                    <p:animEffect transition="in" filter="fade">
                                      <p:cBhvr>
                                        <p:cTn id="35" dur="1"/>
                                        <p:tgtEl>
                                          <p:spTgt spid="592"/>
                                        </p:tgtEl>
                                      </p:cBhvr>
                                    </p:animEffect>
                                  </p:childTnLst>
                                </p:cTn>
                              </p:par>
                              <p:par>
                                <p:cTn id="36" presetID="10" presetClass="entr" presetSubtype="0" fill="hold" nodeType="withEffect">
                                  <p:stCondLst>
                                    <p:cond delay="0"/>
                                  </p:stCondLst>
                                  <p:childTnLst>
                                    <p:set>
                                      <p:cBhvr>
                                        <p:cTn id="37" dur="1" fill="hold">
                                          <p:stCondLst>
                                            <p:cond delay="0"/>
                                          </p:stCondLst>
                                        </p:cTn>
                                        <p:tgtEl>
                                          <p:spTgt spid="590"/>
                                        </p:tgtEl>
                                        <p:attrNameLst>
                                          <p:attrName>style.visibility</p:attrName>
                                        </p:attrNameLst>
                                      </p:cBhvr>
                                      <p:to>
                                        <p:strVal val="visible"/>
                                      </p:to>
                                    </p:set>
                                    <p:animEffect transition="in" filter="fade">
                                      <p:cBhvr>
                                        <p:cTn id="38" dur="500"/>
                                        <p:tgtEl>
                                          <p:spTgt spid="590"/>
                                        </p:tgtEl>
                                      </p:cBhvr>
                                    </p:animEffect>
                                  </p:childTnLst>
                                </p:cTn>
                              </p:par>
                              <p:par>
                                <p:cTn id="39" presetID="10" presetClass="entr" presetSubtype="0" fill="hold" nodeType="withEffect">
                                  <p:stCondLst>
                                    <p:cond delay="0"/>
                                  </p:stCondLst>
                                  <p:childTnLst>
                                    <p:set>
                                      <p:cBhvr>
                                        <p:cTn id="40" dur="1" fill="hold">
                                          <p:stCondLst>
                                            <p:cond delay="0"/>
                                          </p:stCondLst>
                                        </p:cTn>
                                        <p:tgtEl>
                                          <p:spTgt spid="591"/>
                                        </p:tgtEl>
                                        <p:attrNameLst>
                                          <p:attrName>style.visibility</p:attrName>
                                        </p:attrNameLst>
                                      </p:cBhvr>
                                      <p:to>
                                        <p:strVal val="visible"/>
                                      </p:to>
                                    </p:set>
                                    <p:animEffect transition="in" filter="fade">
                                      <p:cBhvr>
                                        <p:cTn id="41" dur="1000"/>
                                        <p:tgtEl>
                                          <p:spTgt spid="591"/>
                                        </p:tgtEl>
                                      </p:cBhvr>
                                    </p:animEffect>
                                  </p:childTnLst>
                                </p:cTn>
                              </p:par>
                              <p:par>
                                <p:cTn id="42" presetID="10" presetClass="entr" presetSubtype="0" fill="hold" nodeType="withEffect">
                                  <p:stCondLst>
                                    <p:cond delay="0"/>
                                  </p:stCondLst>
                                  <p:childTnLst>
                                    <p:set>
                                      <p:cBhvr>
                                        <p:cTn id="43" dur="1" fill="hold">
                                          <p:stCondLst>
                                            <p:cond delay="0"/>
                                          </p:stCondLst>
                                        </p:cTn>
                                        <p:tgtEl>
                                          <p:spTgt spid="593"/>
                                        </p:tgtEl>
                                        <p:attrNameLst>
                                          <p:attrName>style.visibility</p:attrName>
                                        </p:attrNameLst>
                                      </p:cBhvr>
                                      <p:to>
                                        <p:strVal val="visible"/>
                                      </p:to>
                                    </p:set>
                                    <p:animEffect transition="in" filter="fade">
                                      <p:cBhvr>
                                        <p:cTn id="44" dur="1500"/>
                                        <p:tgtEl>
                                          <p:spTgt spid="593"/>
                                        </p:tgtEl>
                                      </p:cBhvr>
                                    </p:animEffect>
                                  </p:childTnLst>
                                </p:cTn>
                              </p:par>
                              <p:par>
                                <p:cTn id="45" presetID="10" presetClass="entr" presetSubtype="0" fill="hold" nodeType="withEffect">
                                  <p:stCondLst>
                                    <p:cond delay="0"/>
                                  </p:stCondLst>
                                  <p:childTnLst>
                                    <p:set>
                                      <p:cBhvr>
                                        <p:cTn id="46" dur="1" fill="hold">
                                          <p:stCondLst>
                                            <p:cond delay="0"/>
                                          </p:stCondLst>
                                        </p:cTn>
                                        <p:tgtEl>
                                          <p:spTgt spid="594"/>
                                        </p:tgtEl>
                                        <p:attrNameLst>
                                          <p:attrName>style.visibility</p:attrName>
                                        </p:attrNameLst>
                                      </p:cBhvr>
                                      <p:to>
                                        <p:strVal val="visible"/>
                                      </p:to>
                                    </p:set>
                                    <p:animEffect transition="in" filter="fade">
                                      <p:cBhvr>
                                        <p:cTn id="47" dur="2000"/>
                                        <p:tgtEl>
                                          <p:spTgt spid="59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1"/>
                                          </p:stCondLst>
                                        </p:cTn>
                                        <p:tgtEl>
                                          <p:spTgt spid="58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1"/>
                                          </p:stCondLst>
                                        </p:cTn>
                                        <p:tgtEl>
                                          <p:spTgt spid="590"/>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1"/>
                                          </p:stCondLst>
                                        </p:cTn>
                                        <p:tgtEl>
                                          <p:spTgt spid="591"/>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1"/>
                                          </p:stCondLst>
                                        </p:cTn>
                                        <p:tgtEl>
                                          <p:spTgt spid="592"/>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1"/>
                                          </p:stCondLst>
                                        </p:cTn>
                                        <p:tgtEl>
                                          <p:spTgt spid="592"/>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1"/>
                                          </p:stCondLst>
                                        </p:cTn>
                                        <p:tgtEl>
                                          <p:spTgt spid="59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1"/>
                                          </p:stCondLst>
                                        </p:cTn>
                                        <p:tgtEl>
                                          <p:spTgt spid="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p18"/>
          <p:cNvPicPr preferRelativeResize="0"/>
          <p:nvPr/>
        </p:nvPicPr>
        <p:blipFill rotWithShape="1">
          <a:blip r:embed="rId3">
            <a:alphaModFix/>
          </a:blip>
          <a:srcRect/>
          <a:stretch/>
        </p:blipFill>
        <p:spPr>
          <a:xfrm>
            <a:off x="152400" y="1511550"/>
            <a:ext cx="8839200" cy="2691903"/>
          </a:xfrm>
          <a:prstGeom prst="rect">
            <a:avLst/>
          </a:prstGeom>
          <a:noFill/>
          <a:ln>
            <a:noFill/>
          </a:ln>
        </p:spPr>
      </p:pic>
      <p:sp>
        <p:nvSpPr>
          <p:cNvPr id="605" name="Google Shape;605;p18"/>
          <p:cNvSpPr/>
          <p:nvPr/>
        </p:nvSpPr>
        <p:spPr>
          <a:xfrm>
            <a:off x="150525" y="3175550"/>
            <a:ext cx="8839200" cy="914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8"/>
          <p:cNvSpPr/>
          <p:nvPr/>
        </p:nvSpPr>
        <p:spPr>
          <a:xfrm>
            <a:off x="152400" y="1920125"/>
            <a:ext cx="8839200" cy="1179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8"/>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Naming Conventions</a:t>
            </a:r>
            <a:endParaRPr/>
          </a:p>
        </p:txBody>
      </p:sp>
      <p:sp>
        <p:nvSpPr>
          <p:cNvPr id="608" name="Google Shape;608;p18"/>
          <p:cNvSpPr/>
          <p:nvPr/>
        </p:nvSpPr>
        <p:spPr>
          <a:xfrm>
            <a:off x="7572375" y="2502275"/>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09" name="Google Shape;609;p18"/>
          <p:cNvSpPr/>
          <p:nvPr/>
        </p:nvSpPr>
        <p:spPr>
          <a:xfrm>
            <a:off x="5659200" y="2502275"/>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0" name="Google Shape;610;p18"/>
          <p:cNvSpPr/>
          <p:nvPr/>
        </p:nvSpPr>
        <p:spPr>
          <a:xfrm>
            <a:off x="3719625" y="2502275"/>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1" name="Google Shape;611;p18"/>
          <p:cNvSpPr/>
          <p:nvPr/>
        </p:nvSpPr>
        <p:spPr>
          <a:xfrm>
            <a:off x="7572375" y="2222675"/>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2" name="Google Shape;612;p18"/>
          <p:cNvSpPr/>
          <p:nvPr/>
        </p:nvSpPr>
        <p:spPr>
          <a:xfrm>
            <a:off x="5659200" y="2222675"/>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3" name="Google Shape;613;p18"/>
          <p:cNvSpPr/>
          <p:nvPr/>
        </p:nvSpPr>
        <p:spPr>
          <a:xfrm>
            <a:off x="3719625" y="2222675"/>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4" name="Google Shape;614;p18"/>
          <p:cNvSpPr/>
          <p:nvPr/>
        </p:nvSpPr>
        <p:spPr>
          <a:xfrm>
            <a:off x="7572375" y="3492800"/>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5" name="Google Shape;615;p18"/>
          <p:cNvSpPr/>
          <p:nvPr/>
        </p:nvSpPr>
        <p:spPr>
          <a:xfrm>
            <a:off x="5659200" y="3492800"/>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6" name="Google Shape;616;p18"/>
          <p:cNvSpPr/>
          <p:nvPr/>
        </p:nvSpPr>
        <p:spPr>
          <a:xfrm>
            <a:off x="7572375" y="3213200"/>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17" name="Google Shape;617;p18"/>
          <p:cNvSpPr/>
          <p:nvPr/>
        </p:nvSpPr>
        <p:spPr>
          <a:xfrm>
            <a:off x="5659200" y="3213200"/>
            <a:ext cx="714000" cy="2796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0"/>
                                        </p:tgtEl>
                                        <p:attrNameLst>
                                          <p:attrName>style.visibility</p:attrName>
                                        </p:attrNameLst>
                                      </p:cBhvr>
                                      <p:to>
                                        <p:strVal val="visible"/>
                                      </p:to>
                                    </p:set>
                                    <p:animEffect transition="in" filter="fade">
                                      <p:cBhvr>
                                        <p:cTn id="7" dur="1"/>
                                        <p:tgtEl>
                                          <p:spTgt spid="610"/>
                                        </p:tgtEl>
                                      </p:cBhvr>
                                    </p:animEffect>
                                  </p:childTnLst>
                                </p:cTn>
                              </p:par>
                              <p:par>
                                <p:cTn id="8" presetID="10" presetClass="entr" presetSubtype="0" fill="hold" nodeType="withEffect">
                                  <p:stCondLst>
                                    <p:cond delay="0"/>
                                  </p:stCondLst>
                                  <p:childTnLst>
                                    <p:set>
                                      <p:cBhvr>
                                        <p:cTn id="9" dur="1" fill="hold">
                                          <p:stCondLst>
                                            <p:cond delay="0"/>
                                          </p:stCondLst>
                                        </p:cTn>
                                        <p:tgtEl>
                                          <p:spTgt spid="609"/>
                                        </p:tgtEl>
                                        <p:attrNameLst>
                                          <p:attrName>style.visibility</p:attrName>
                                        </p:attrNameLst>
                                      </p:cBhvr>
                                      <p:to>
                                        <p:strVal val="visible"/>
                                      </p:to>
                                    </p:set>
                                    <p:animEffect transition="in" filter="fade">
                                      <p:cBhvr>
                                        <p:cTn id="10" dur="500"/>
                                        <p:tgtEl>
                                          <p:spTgt spid="609"/>
                                        </p:tgtEl>
                                      </p:cBhvr>
                                    </p:animEffect>
                                  </p:childTnLst>
                                </p:cTn>
                              </p:par>
                              <p:par>
                                <p:cTn id="11" presetID="10" presetClass="entr" presetSubtype="0" fill="hold" nodeType="withEffect">
                                  <p:stCondLst>
                                    <p:cond delay="0"/>
                                  </p:stCondLst>
                                  <p:childTnLst>
                                    <p:set>
                                      <p:cBhvr>
                                        <p:cTn id="12" dur="1" fill="hold">
                                          <p:stCondLst>
                                            <p:cond delay="0"/>
                                          </p:stCondLst>
                                        </p:cTn>
                                        <p:tgtEl>
                                          <p:spTgt spid="608"/>
                                        </p:tgtEl>
                                        <p:attrNameLst>
                                          <p:attrName>style.visibility</p:attrName>
                                        </p:attrNameLst>
                                      </p:cBhvr>
                                      <p:to>
                                        <p:strVal val="visible"/>
                                      </p:to>
                                    </p:set>
                                    <p:animEffect transition="in" filter="fade">
                                      <p:cBhvr>
                                        <p:cTn id="13" dur="1000"/>
                                        <p:tgtEl>
                                          <p:spTgt spid="60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13"/>
                                        </p:tgtEl>
                                        <p:attrNameLst>
                                          <p:attrName>style.visibility</p:attrName>
                                        </p:attrNameLst>
                                      </p:cBhvr>
                                      <p:to>
                                        <p:strVal val="visible"/>
                                      </p:to>
                                    </p:set>
                                    <p:animEffect transition="in" filter="fade">
                                      <p:cBhvr>
                                        <p:cTn id="18" dur="1"/>
                                        <p:tgtEl>
                                          <p:spTgt spid="613"/>
                                        </p:tgtEl>
                                      </p:cBhvr>
                                    </p:animEffect>
                                  </p:childTnLst>
                                </p:cTn>
                              </p:par>
                              <p:par>
                                <p:cTn id="19" presetID="10" presetClass="entr" presetSubtype="0" fill="hold" nodeType="withEffect">
                                  <p:stCondLst>
                                    <p:cond delay="0"/>
                                  </p:stCondLst>
                                  <p:childTnLst>
                                    <p:set>
                                      <p:cBhvr>
                                        <p:cTn id="20" dur="1" fill="hold">
                                          <p:stCondLst>
                                            <p:cond delay="0"/>
                                          </p:stCondLst>
                                        </p:cTn>
                                        <p:tgtEl>
                                          <p:spTgt spid="612"/>
                                        </p:tgtEl>
                                        <p:attrNameLst>
                                          <p:attrName>style.visibility</p:attrName>
                                        </p:attrNameLst>
                                      </p:cBhvr>
                                      <p:to>
                                        <p:strVal val="visible"/>
                                      </p:to>
                                    </p:set>
                                    <p:animEffect transition="in" filter="fade">
                                      <p:cBhvr>
                                        <p:cTn id="21" dur="500"/>
                                        <p:tgtEl>
                                          <p:spTgt spid="612"/>
                                        </p:tgtEl>
                                      </p:cBhvr>
                                    </p:animEffect>
                                  </p:childTnLst>
                                </p:cTn>
                              </p:par>
                              <p:par>
                                <p:cTn id="22" presetID="10" presetClass="entr" presetSubtype="0" fill="hold" nodeType="withEffect">
                                  <p:stCondLst>
                                    <p:cond delay="0"/>
                                  </p:stCondLst>
                                  <p:childTnLst>
                                    <p:set>
                                      <p:cBhvr>
                                        <p:cTn id="23" dur="1" fill="hold">
                                          <p:stCondLst>
                                            <p:cond delay="0"/>
                                          </p:stCondLst>
                                        </p:cTn>
                                        <p:tgtEl>
                                          <p:spTgt spid="611"/>
                                        </p:tgtEl>
                                        <p:attrNameLst>
                                          <p:attrName>style.visibility</p:attrName>
                                        </p:attrNameLst>
                                      </p:cBhvr>
                                      <p:to>
                                        <p:strVal val="visible"/>
                                      </p:to>
                                    </p:set>
                                    <p:animEffect transition="in" filter="fade">
                                      <p:cBhvr>
                                        <p:cTn id="24" dur="1000"/>
                                        <p:tgtEl>
                                          <p:spTgt spid="6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60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1"/>
                                          </p:stCondLst>
                                        </p:cTn>
                                        <p:tgtEl>
                                          <p:spTgt spid="60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
                                          </p:stCondLst>
                                        </p:cTn>
                                        <p:tgtEl>
                                          <p:spTgt spid="61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1"/>
                                          </p:stCondLst>
                                        </p:cTn>
                                        <p:tgtEl>
                                          <p:spTgt spid="6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1"/>
                                          </p:stCondLst>
                                        </p:cTn>
                                        <p:tgtEl>
                                          <p:spTgt spid="61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1"/>
                                          </p:stCondLst>
                                        </p:cTn>
                                        <p:tgtEl>
                                          <p:spTgt spid="61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0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60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17"/>
                                        </p:tgtEl>
                                        <p:attrNameLst>
                                          <p:attrName>style.visibility</p:attrName>
                                        </p:attrNameLst>
                                      </p:cBhvr>
                                      <p:to>
                                        <p:strVal val="visible"/>
                                      </p:to>
                                    </p:set>
                                    <p:animEffect transition="in" filter="fade">
                                      <p:cBhvr>
                                        <p:cTn id="47" dur="1"/>
                                        <p:tgtEl>
                                          <p:spTgt spid="617"/>
                                        </p:tgtEl>
                                      </p:cBhvr>
                                    </p:animEffect>
                                  </p:childTnLst>
                                </p:cTn>
                              </p:par>
                              <p:par>
                                <p:cTn id="48" presetID="10" presetClass="entr" presetSubtype="0" fill="hold" nodeType="withEffect">
                                  <p:stCondLst>
                                    <p:cond delay="0"/>
                                  </p:stCondLst>
                                  <p:childTnLst>
                                    <p:set>
                                      <p:cBhvr>
                                        <p:cTn id="49" dur="1" fill="hold">
                                          <p:stCondLst>
                                            <p:cond delay="0"/>
                                          </p:stCondLst>
                                        </p:cTn>
                                        <p:tgtEl>
                                          <p:spTgt spid="616"/>
                                        </p:tgtEl>
                                        <p:attrNameLst>
                                          <p:attrName>style.visibility</p:attrName>
                                        </p:attrNameLst>
                                      </p:cBhvr>
                                      <p:to>
                                        <p:strVal val="visible"/>
                                      </p:to>
                                    </p:set>
                                    <p:animEffect transition="in" filter="fade">
                                      <p:cBhvr>
                                        <p:cTn id="50" dur="500"/>
                                        <p:tgtEl>
                                          <p:spTgt spid="616"/>
                                        </p:tgtEl>
                                      </p:cBhvr>
                                    </p:animEffect>
                                  </p:childTnLst>
                                </p:cTn>
                              </p:par>
                              <p:par>
                                <p:cTn id="51" presetID="10" presetClass="entr" presetSubtype="0" fill="hold" nodeType="withEffect">
                                  <p:stCondLst>
                                    <p:cond delay="0"/>
                                  </p:stCondLst>
                                  <p:childTnLst>
                                    <p:set>
                                      <p:cBhvr>
                                        <p:cTn id="52" dur="1" fill="hold">
                                          <p:stCondLst>
                                            <p:cond delay="0"/>
                                          </p:stCondLst>
                                        </p:cTn>
                                        <p:tgtEl>
                                          <p:spTgt spid="615"/>
                                        </p:tgtEl>
                                        <p:attrNameLst>
                                          <p:attrName>style.visibility</p:attrName>
                                        </p:attrNameLst>
                                      </p:cBhvr>
                                      <p:to>
                                        <p:strVal val="visible"/>
                                      </p:to>
                                    </p:set>
                                    <p:animEffect transition="in" filter="fade">
                                      <p:cBhvr>
                                        <p:cTn id="53" dur="1000"/>
                                        <p:tgtEl>
                                          <p:spTgt spid="615"/>
                                        </p:tgtEl>
                                      </p:cBhvr>
                                    </p:animEffect>
                                  </p:childTnLst>
                                </p:cTn>
                              </p:par>
                              <p:par>
                                <p:cTn id="54" presetID="10" presetClass="entr" presetSubtype="0" fill="hold" nodeType="withEffect">
                                  <p:stCondLst>
                                    <p:cond delay="0"/>
                                  </p:stCondLst>
                                  <p:childTnLst>
                                    <p:set>
                                      <p:cBhvr>
                                        <p:cTn id="55" dur="1" fill="hold">
                                          <p:stCondLst>
                                            <p:cond delay="0"/>
                                          </p:stCondLst>
                                        </p:cTn>
                                        <p:tgtEl>
                                          <p:spTgt spid="614"/>
                                        </p:tgtEl>
                                        <p:attrNameLst>
                                          <p:attrName>style.visibility</p:attrName>
                                        </p:attrNameLst>
                                      </p:cBhvr>
                                      <p:to>
                                        <p:strVal val="visible"/>
                                      </p:to>
                                    </p:set>
                                    <p:animEffect transition="in" filter="fade">
                                      <p:cBhvr>
                                        <p:cTn id="56" dur="1500"/>
                                        <p:tgtEl>
                                          <p:spTgt spid="6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1"/>
                                          </p:stCondLst>
                                        </p:cTn>
                                        <p:tgtEl>
                                          <p:spTgt spid="61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1"/>
                                          </p:stCondLst>
                                        </p:cTn>
                                        <p:tgtEl>
                                          <p:spTgt spid="61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1"/>
                                          </p:stCondLst>
                                        </p:cTn>
                                        <p:tgtEl>
                                          <p:spTgt spid="61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1"/>
                                          </p:stCondLst>
                                        </p:cTn>
                                        <p:tgtEl>
                                          <p:spTgt spid="61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1"/>
                                          </p:stCondLst>
                                        </p:cTn>
                                        <p:tgtEl>
                                          <p:spTgt spid="6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1"/>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Worst-Case Response Sizes</a:t>
            </a:r>
            <a:endParaRPr/>
          </a:p>
        </p:txBody>
      </p:sp>
      <p:sp>
        <p:nvSpPr>
          <p:cNvPr id="624" name="Google Shape;624;p21"/>
          <p:cNvSpPr txBox="1">
            <a:spLocks noGrp="1"/>
          </p:cNvSpPr>
          <p:nvPr>
            <p:ph type="body" idx="1"/>
          </p:nvPr>
        </p:nvSpPr>
        <p:spPr>
          <a:xfrm>
            <a:off x="3224887" y="2175300"/>
            <a:ext cx="2692500" cy="7443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0" lvl="0" indent="0" algn="ctr" rtl="0">
              <a:lnSpc>
                <a:spcPct val="100000"/>
              </a:lnSpc>
              <a:spcBef>
                <a:spcPts val="0"/>
              </a:spcBef>
              <a:spcAft>
                <a:spcPts val="0"/>
              </a:spcAft>
              <a:buSzPts val="1800"/>
              <a:buNone/>
            </a:pPr>
            <a:r>
              <a:rPr lang="en-US" sz="3000">
                <a:solidFill>
                  <a:schemeClr val="dk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O((n − K) × D</a:t>
            </a:r>
            <a:r>
              <a:rPr lang="en-US" sz="3000" baseline="30000">
                <a:solidFill>
                  <a:schemeClr val="dk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K</a:t>
            </a:r>
            <a:r>
              <a:rPr lang="en-US" sz="3000">
                <a:solidFill>
                  <a:schemeClr val="dk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a:t>
            </a:r>
            <a:endParaRPr sz="4800">
              <a:solidFill>
                <a:schemeClr val="dk1"/>
              </a:solidFill>
            </a:endParaRPr>
          </a:p>
        </p:txBody>
      </p:sp>
      <p:sp>
        <p:nvSpPr>
          <p:cNvPr id="625" name="Google Shape;625;p21"/>
          <p:cNvSpPr txBox="1">
            <a:spLocks noGrp="1"/>
          </p:cNvSpPr>
          <p:nvPr>
            <p:ph type="body" idx="2"/>
          </p:nvPr>
        </p:nvSpPr>
        <p:spPr>
          <a:xfrm>
            <a:off x="6236049" y="2175300"/>
            <a:ext cx="2692500" cy="7443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0" lvl="0" indent="0" algn="ctr" rtl="0">
              <a:lnSpc>
                <a:spcPct val="100000"/>
              </a:lnSpc>
              <a:spcBef>
                <a:spcPts val="0"/>
              </a:spcBef>
              <a:spcAft>
                <a:spcPts val="0"/>
              </a:spcAft>
              <a:buSzPts val="1800"/>
              <a:buNone/>
            </a:pPr>
            <a:r>
              <a:rPr lang="en-US" sz="3000"/>
              <a:t>O(D</a:t>
            </a:r>
            <a:r>
              <a:rPr lang="en-US" sz="3000" baseline="30000"/>
              <a:t>n-1</a:t>
            </a:r>
            <a:r>
              <a:rPr lang="en-US" sz="3000"/>
              <a:t>)</a:t>
            </a:r>
            <a:endParaRPr sz="3000"/>
          </a:p>
        </p:txBody>
      </p:sp>
      <p:sp>
        <p:nvSpPr>
          <p:cNvPr id="626" name="Google Shape;626;p21"/>
          <p:cNvSpPr txBox="1">
            <a:spLocks noGrp="1"/>
          </p:cNvSpPr>
          <p:nvPr>
            <p:ph type="ftr" idx="11"/>
          </p:nvPr>
        </p:nvSpPr>
        <p:spPr>
          <a:xfrm flipH="1">
            <a:off x="6972285" y="5473125"/>
            <a:ext cx="11379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400"/>
              <a:buNone/>
            </a:pPr>
            <a:endParaRPr/>
          </a:p>
          <a:p>
            <a:pPr marL="0" lvl="0" indent="0" algn="r" rtl="0">
              <a:lnSpc>
                <a:spcPct val="100000"/>
              </a:lnSpc>
              <a:spcBef>
                <a:spcPts val="0"/>
              </a:spcBef>
              <a:spcAft>
                <a:spcPts val="0"/>
              </a:spcAft>
              <a:buSzPts val="1400"/>
              <a:buNone/>
            </a:pPr>
            <a:endParaRPr/>
          </a:p>
        </p:txBody>
      </p:sp>
      <p:sp>
        <p:nvSpPr>
          <p:cNvPr id="627" name="Google Shape;627;p21"/>
          <p:cNvSpPr txBox="1"/>
          <p:nvPr/>
        </p:nvSpPr>
        <p:spPr>
          <a:xfrm>
            <a:off x="1371525" y="3344875"/>
            <a:ext cx="6397200" cy="744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 size of query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 the maximum number of nested object lists that can be achieved in a query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 worst polynomial in the length of the object list</a:t>
            </a:r>
            <a:endParaRPr sz="1400" b="0" i="0" u="none" strike="noStrike" cap="none">
              <a:solidFill>
                <a:srgbClr val="000000"/>
              </a:solidFill>
              <a:latin typeface="Arial"/>
              <a:ea typeface="Arial"/>
              <a:cs typeface="Arial"/>
              <a:sym typeface="Arial"/>
            </a:endParaRPr>
          </a:p>
        </p:txBody>
      </p:sp>
      <p:sp>
        <p:nvSpPr>
          <p:cNvPr id="628" name="Google Shape;628;p21"/>
          <p:cNvSpPr txBox="1"/>
          <p:nvPr/>
        </p:nvSpPr>
        <p:spPr>
          <a:xfrm>
            <a:off x="3226914" y="1829775"/>
            <a:ext cx="2692500" cy="34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Polynomial responses </a:t>
            </a:r>
            <a:endParaRPr sz="1400" b="0" i="0" u="none" strike="noStrike" cap="none">
              <a:solidFill>
                <a:srgbClr val="000000"/>
              </a:solidFill>
              <a:latin typeface="Arial"/>
              <a:ea typeface="Arial"/>
              <a:cs typeface="Arial"/>
              <a:sym typeface="Arial"/>
            </a:endParaRPr>
          </a:p>
        </p:txBody>
      </p:sp>
      <p:sp>
        <p:nvSpPr>
          <p:cNvPr id="629" name="Google Shape;629;p21"/>
          <p:cNvSpPr txBox="1"/>
          <p:nvPr/>
        </p:nvSpPr>
        <p:spPr>
          <a:xfrm>
            <a:off x="6236049" y="1829775"/>
            <a:ext cx="2692500" cy="34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Exponential responses </a:t>
            </a:r>
            <a:endParaRPr sz="1400" b="0" i="0" u="none" strike="noStrike" cap="none">
              <a:solidFill>
                <a:srgbClr val="000000"/>
              </a:solidFill>
              <a:latin typeface="Arial"/>
              <a:ea typeface="Arial"/>
              <a:cs typeface="Arial"/>
              <a:sym typeface="Arial"/>
            </a:endParaRPr>
          </a:p>
        </p:txBody>
      </p:sp>
      <p:sp>
        <p:nvSpPr>
          <p:cNvPr id="630" name="Google Shape;630;p21"/>
          <p:cNvSpPr txBox="1">
            <a:spLocks noGrp="1"/>
          </p:cNvSpPr>
          <p:nvPr>
            <p:ph type="body" idx="1"/>
          </p:nvPr>
        </p:nvSpPr>
        <p:spPr>
          <a:xfrm>
            <a:off x="211700" y="2175300"/>
            <a:ext cx="2692500" cy="7443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0" lvl="0" indent="0" algn="ctr" rtl="0">
              <a:lnSpc>
                <a:spcPct val="100000"/>
              </a:lnSpc>
              <a:spcBef>
                <a:spcPts val="0"/>
              </a:spcBef>
              <a:spcAft>
                <a:spcPts val="0"/>
              </a:spcAft>
              <a:buSzPts val="1800"/>
              <a:buNone/>
            </a:pPr>
            <a:r>
              <a:rPr lang="en-US" sz="3000">
                <a:solidFill>
                  <a:schemeClr val="dk1"/>
                </a:solidFill>
              </a:rPr>
              <a:t>O(n x D)</a:t>
            </a:r>
            <a:endParaRPr sz="4800">
              <a:solidFill>
                <a:schemeClr val="dk1"/>
              </a:solidFill>
            </a:endParaRPr>
          </a:p>
        </p:txBody>
      </p:sp>
      <p:sp>
        <p:nvSpPr>
          <p:cNvPr id="631" name="Google Shape;631;p21"/>
          <p:cNvSpPr txBox="1"/>
          <p:nvPr/>
        </p:nvSpPr>
        <p:spPr>
          <a:xfrm>
            <a:off x="213726" y="1829775"/>
            <a:ext cx="2692500" cy="34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Linear responses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5"/>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Threats to Validity</a:t>
            </a:r>
            <a:endParaRPr/>
          </a:p>
        </p:txBody>
      </p:sp>
      <p:sp>
        <p:nvSpPr>
          <p:cNvPr id="638" name="Google Shape;638;p25"/>
          <p:cNvSpPr>
            <a:spLocks noGrp="1"/>
          </p:cNvSpPr>
          <p:nvPr>
            <p:ph type="tbl" idx="2"/>
          </p:nvPr>
        </p:nvSpPr>
        <p:spPr>
          <a:xfrm>
            <a:off x="454268" y="914400"/>
            <a:ext cx="8231700" cy="411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350"/>
              <a:buFont typeface="Arial"/>
              <a:buNone/>
            </a:pPr>
            <a:r>
              <a:rPr lang="en-US" sz="1800" b="1" i="0" u="none" strike="noStrike" cap="none">
                <a:solidFill>
                  <a:schemeClr val="dk1"/>
                </a:solidFill>
                <a:latin typeface="Arial"/>
                <a:ea typeface="Arial"/>
                <a:cs typeface="Arial"/>
                <a:sym typeface="Arial"/>
              </a:rPr>
              <a:t>Construct validity</a:t>
            </a:r>
            <a:r>
              <a:rPr lang="en-US" sz="1800" b="0" i="0" u="none" strike="noStrike" cap="none">
                <a:solidFill>
                  <a:schemeClr val="dk1"/>
                </a:solidFill>
                <a:latin typeface="Arial"/>
                <a:ea typeface="Arial"/>
                <a:cs typeface="Arial"/>
                <a:sym typeface="Arial"/>
              </a:rPr>
              <a:t>: We assume that response size is the primary measure of query cost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5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50"/>
              <a:buFont typeface="Arial"/>
              <a:buNone/>
            </a:pPr>
            <a:r>
              <a:rPr lang="en-US" sz="1800" b="1" i="0" u="none" strike="noStrike" cap="none">
                <a:solidFill>
                  <a:schemeClr val="dk1"/>
                </a:solidFill>
                <a:latin typeface="Arial"/>
                <a:ea typeface="Arial"/>
                <a:cs typeface="Arial"/>
                <a:sym typeface="Arial"/>
              </a:rPr>
              <a:t>Internal validity</a:t>
            </a:r>
            <a:r>
              <a:rPr lang="en-US" sz="1800" b="0" i="0" u="none" strike="noStrike" cap="none">
                <a:solidFill>
                  <a:schemeClr val="dk1"/>
                </a:solidFill>
                <a:latin typeface="Arial"/>
                <a:ea typeface="Arial"/>
                <a:cs typeface="Arial"/>
                <a:sym typeface="Arial"/>
              </a:rPr>
              <a:t>: Our name-based analyses depend on heuristics which could be inaccurate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5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50"/>
              <a:buFont typeface="Arial"/>
              <a:buNone/>
            </a:pPr>
            <a:r>
              <a:rPr lang="en-US" sz="1800" b="1" i="0" u="none" strike="noStrike" cap="none">
                <a:solidFill>
                  <a:schemeClr val="dk1"/>
                </a:solidFill>
                <a:latin typeface="Arial"/>
                <a:ea typeface="Arial"/>
                <a:cs typeface="Arial"/>
                <a:sym typeface="Arial"/>
              </a:rPr>
              <a:t>External validity</a:t>
            </a:r>
            <a:r>
              <a:rPr lang="en-US" sz="1800" b="0" i="0" u="none" strike="noStrike" cap="none">
                <a:solidFill>
                  <a:schemeClr val="dk1"/>
                </a:solidFill>
                <a:latin typeface="Arial"/>
                <a:ea typeface="Arial"/>
                <a:cs typeface="Arial"/>
                <a:sym typeface="Arial"/>
              </a:rPr>
              <a:t>: Our corpuses may not be representative of the true state of GraphQL schemas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4"/>
          <p:cNvSpPr>
            <a:spLocks noGrp="1"/>
          </p:cNvSpPr>
          <p:nvPr>
            <p:ph type="tbl" idx="2"/>
          </p:nvPr>
        </p:nvSpPr>
        <p:spPr>
          <a:xfrm>
            <a:off x="454268" y="914400"/>
            <a:ext cx="8231700" cy="411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None/>
            </a:pPr>
            <a:r>
              <a:rPr lang="en-US" sz="2400"/>
              <a:t>M</a:t>
            </a:r>
            <a:r>
              <a:rPr lang="en-US" sz="2400" b="0" i="0" u="none" strike="noStrike" cap="none">
                <a:solidFill>
                  <a:schemeClr val="dk1"/>
                </a:solidFill>
                <a:latin typeface="Arial"/>
                <a:ea typeface="Arial"/>
                <a:cs typeface="Arial"/>
                <a:sym typeface="Arial"/>
              </a:rPr>
              <a:t>ajority of commercial and GitHub schemas</a:t>
            </a:r>
            <a:r>
              <a:rPr lang="en-US" sz="2400"/>
              <a:t>…</a:t>
            </a:r>
            <a:endParaRPr sz="2400" b="0" i="0" u="none" strike="noStrike" cap="none">
              <a:solidFill>
                <a:schemeClr val="dk1"/>
              </a:solidFill>
              <a:latin typeface="Arial"/>
              <a:ea typeface="Arial"/>
              <a:cs typeface="Arial"/>
              <a:sym typeface="Arial"/>
            </a:endParaRPr>
          </a:p>
          <a:p>
            <a:pPr marL="914400" marR="0" lvl="0" indent="-381000" algn="l" rtl="0">
              <a:lnSpc>
                <a:spcPct val="115000"/>
              </a:lnSpc>
              <a:spcBef>
                <a:spcPts val="0"/>
              </a:spcBef>
              <a:spcAft>
                <a:spcPts val="0"/>
              </a:spcAft>
              <a:buSzPts val="2400"/>
              <a:buChar char="●"/>
            </a:pPr>
            <a:r>
              <a:rPr lang="en-US" sz="2400"/>
              <a:t>H</a:t>
            </a:r>
            <a:r>
              <a:rPr lang="en-US" sz="2400" b="0" i="0" u="none" strike="noStrike" cap="none">
                <a:solidFill>
                  <a:schemeClr val="dk1"/>
                </a:solidFill>
                <a:latin typeface="Arial"/>
                <a:ea typeface="Arial"/>
                <a:cs typeface="Arial"/>
                <a:sym typeface="Arial"/>
              </a:rPr>
              <a:t>ave super-linear worst case response sizes </a:t>
            </a:r>
            <a:endParaRPr sz="2400"/>
          </a:p>
          <a:p>
            <a:pPr marL="914400" marR="0" lvl="0" indent="-381000" algn="l" rtl="0">
              <a:lnSpc>
                <a:spcPct val="115000"/>
              </a:lnSpc>
              <a:spcBef>
                <a:spcPts val="0"/>
              </a:spcBef>
              <a:spcAft>
                <a:spcPts val="0"/>
              </a:spcAft>
              <a:buSzPts val="2400"/>
              <a:buChar char="●"/>
            </a:pPr>
            <a:r>
              <a:rPr lang="en-US" sz="2400"/>
              <a:t>D</a:t>
            </a:r>
            <a:r>
              <a:rPr lang="en-US" sz="2400" b="0" i="0" u="none" strike="noStrike" cap="none">
                <a:solidFill>
                  <a:schemeClr val="dk1"/>
                </a:solidFill>
                <a:latin typeface="Arial"/>
                <a:ea typeface="Arial"/>
                <a:cs typeface="Arial"/>
                <a:sym typeface="Arial"/>
              </a:rPr>
              <a:t>o not employ pagination</a:t>
            </a:r>
            <a:endParaRPr sz="2400" b="0" i="0" u="none" strike="noStrike" cap="none">
              <a:solidFill>
                <a:schemeClr val="dk1"/>
              </a:solidFill>
              <a:latin typeface="Arial"/>
              <a:ea typeface="Arial"/>
              <a:cs typeface="Arial"/>
              <a:sym typeface="Arial"/>
            </a:endParaRPr>
          </a:p>
          <a:p>
            <a:pPr marL="914400" marR="0" lvl="0" indent="-381000" algn="l" rtl="0">
              <a:lnSpc>
                <a:spcPct val="115000"/>
              </a:lnSpc>
              <a:spcBef>
                <a:spcPts val="0"/>
              </a:spcBef>
              <a:spcAft>
                <a:spcPts val="0"/>
              </a:spcAft>
              <a:buSzPts val="2400"/>
              <a:buChar char="●"/>
            </a:pPr>
            <a:r>
              <a:rPr lang="en-US" sz="2400"/>
              <a:t>Are at risk from DDOS attacks</a:t>
            </a:r>
            <a:endParaRPr sz="2400"/>
          </a:p>
          <a:p>
            <a:pPr marL="0" marR="0" lvl="0" indent="0" algn="l" rtl="0">
              <a:lnSpc>
                <a:spcPct val="115000"/>
              </a:lnSpc>
              <a:spcBef>
                <a:spcPts val="0"/>
              </a:spcBef>
              <a:spcAft>
                <a:spcPts val="0"/>
              </a:spcAft>
              <a:buNone/>
            </a:pPr>
            <a:endParaRPr sz="2400"/>
          </a:p>
          <a:p>
            <a:pPr marL="0" marR="0" lvl="0" indent="0" algn="l" rtl="0">
              <a:lnSpc>
                <a:spcPct val="115000"/>
              </a:lnSpc>
              <a:spcBef>
                <a:spcPts val="0"/>
              </a:spcBef>
              <a:spcAft>
                <a:spcPts val="0"/>
              </a:spcAft>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5"/>
          <p:cNvPicPr preferRelativeResize="0"/>
          <p:nvPr/>
        </p:nvPicPr>
        <p:blipFill rotWithShape="1">
          <a:blip r:embed="rId3">
            <a:alphaModFix/>
          </a:blip>
          <a:srcRect/>
          <a:stretch/>
        </p:blipFill>
        <p:spPr>
          <a:xfrm>
            <a:off x="68325" y="614363"/>
            <a:ext cx="3070142" cy="1976836"/>
          </a:xfrm>
          <a:prstGeom prst="rect">
            <a:avLst/>
          </a:prstGeom>
          <a:noFill/>
          <a:ln>
            <a:noFill/>
          </a:ln>
        </p:spPr>
      </p:pic>
      <p:pic>
        <p:nvPicPr>
          <p:cNvPr id="128" name="Google Shape;128;p5"/>
          <p:cNvPicPr preferRelativeResize="0"/>
          <p:nvPr/>
        </p:nvPicPr>
        <p:blipFill rotWithShape="1">
          <a:blip r:embed="rId4">
            <a:alphaModFix/>
          </a:blip>
          <a:srcRect/>
          <a:stretch/>
        </p:blipFill>
        <p:spPr>
          <a:xfrm>
            <a:off x="97489" y="2653352"/>
            <a:ext cx="3011813" cy="2275836"/>
          </a:xfrm>
          <a:prstGeom prst="rect">
            <a:avLst/>
          </a:prstGeom>
          <a:noFill/>
          <a:ln>
            <a:noFill/>
          </a:ln>
        </p:spPr>
      </p:pic>
      <p:pic>
        <p:nvPicPr>
          <p:cNvPr id="129" name="Google Shape;129;p5"/>
          <p:cNvPicPr preferRelativeResize="0"/>
          <p:nvPr/>
        </p:nvPicPr>
        <p:blipFill rotWithShape="1">
          <a:blip r:embed="rId5">
            <a:alphaModFix/>
          </a:blip>
          <a:srcRect/>
          <a:stretch/>
        </p:blipFill>
        <p:spPr>
          <a:xfrm>
            <a:off x="3249703" y="614363"/>
            <a:ext cx="2798235" cy="1968349"/>
          </a:xfrm>
          <a:prstGeom prst="rect">
            <a:avLst/>
          </a:prstGeom>
          <a:noFill/>
          <a:ln>
            <a:noFill/>
          </a:ln>
        </p:spPr>
      </p:pic>
      <p:pic>
        <p:nvPicPr>
          <p:cNvPr id="130" name="Google Shape;130;p5"/>
          <p:cNvPicPr preferRelativeResize="0"/>
          <p:nvPr/>
        </p:nvPicPr>
        <p:blipFill rotWithShape="1">
          <a:blip r:embed="rId6">
            <a:alphaModFix/>
          </a:blip>
          <a:srcRect/>
          <a:stretch/>
        </p:blipFill>
        <p:spPr>
          <a:xfrm>
            <a:off x="3113748" y="2653356"/>
            <a:ext cx="3194469" cy="2200083"/>
          </a:xfrm>
          <a:prstGeom prst="rect">
            <a:avLst/>
          </a:prstGeom>
          <a:noFill/>
          <a:ln>
            <a:noFill/>
          </a:ln>
        </p:spPr>
      </p:pic>
      <p:pic>
        <p:nvPicPr>
          <p:cNvPr id="131" name="Google Shape;131;p5"/>
          <p:cNvPicPr preferRelativeResize="0"/>
          <p:nvPr/>
        </p:nvPicPr>
        <p:blipFill rotWithShape="1">
          <a:blip r:embed="rId7">
            <a:alphaModFix/>
          </a:blip>
          <a:srcRect/>
          <a:stretch/>
        </p:blipFill>
        <p:spPr>
          <a:xfrm>
            <a:off x="6280756" y="614363"/>
            <a:ext cx="2724642" cy="1968359"/>
          </a:xfrm>
          <a:prstGeom prst="rect">
            <a:avLst/>
          </a:prstGeom>
          <a:noFill/>
          <a:ln>
            <a:noFill/>
          </a:ln>
        </p:spPr>
      </p:pic>
      <p:pic>
        <p:nvPicPr>
          <p:cNvPr id="132" name="Google Shape;132;p5"/>
          <p:cNvPicPr preferRelativeResize="0"/>
          <p:nvPr/>
        </p:nvPicPr>
        <p:blipFill rotWithShape="1">
          <a:blip r:embed="rId8">
            <a:alphaModFix/>
          </a:blip>
          <a:srcRect/>
          <a:stretch/>
        </p:blipFill>
        <p:spPr>
          <a:xfrm>
            <a:off x="6277443" y="2610543"/>
            <a:ext cx="2798232" cy="2200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70642a597d_0_13"/>
          <p:cNvSpPr txBox="1">
            <a:spLocks noGrp="1"/>
          </p:cNvSpPr>
          <p:nvPr>
            <p:ph type="title"/>
          </p:nvPr>
        </p:nvSpPr>
        <p:spPr>
          <a:xfrm>
            <a:off x="454269" y="225965"/>
            <a:ext cx="8231700" cy="34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With GraphQL…​</a:t>
            </a:r>
            <a:endParaRPr/>
          </a:p>
        </p:txBody>
      </p:sp>
      <p:sp>
        <p:nvSpPr>
          <p:cNvPr id="139" name="Google Shape;139;g70642a597d_0_13"/>
          <p:cNvSpPr txBox="1">
            <a:spLocks noGrp="1"/>
          </p:cNvSpPr>
          <p:nvPr>
            <p:ph type="body" idx="1"/>
          </p:nvPr>
        </p:nvSpPr>
        <p:spPr>
          <a:xfrm>
            <a:off x="205900" y="2193150"/>
            <a:ext cx="2834100" cy="1785900"/>
          </a:xfrm>
          <a:prstGeom prst="rect">
            <a:avLst/>
          </a:prstGeom>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Clr>
                <a:srgbClr val="000000"/>
              </a:buClr>
              <a:buSzPts val="1400"/>
              <a:buFont typeface="Arial"/>
              <a:buNone/>
            </a:pPr>
            <a:r>
              <a:rPr lang="en-US" sz="1200">
                <a:solidFill>
                  <a:srgbClr val="FF0000"/>
                </a:solidFill>
              </a:rPr>
              <a:t>type</a:t>
            </a:r>
            <a:r>
              <a:rPr lang="en-US" sz="1200">
                <a:solidFill>
                  <a:schemeClr val="dk1"/>
                </a:solidFill>
              </a:rPr>
              <a:t> </a:t>
            </a:r>
            <a:r>
              <a:rPr lang="en-US" sz="1200">
                <a:solidFill>
                  <a:srgbClr val="3C78D8"/>
                </a:solidFill>
              </a:rPr>
              <a:t>Query</a:t>
            </a:r>
            <a:r>
              <a:rPr lang="en-US" sz="1200">
                <a:solidFill>
                  <a:schemeClr val="dk1"/>
                </a:solidFill>
              </a:rPr>
              <a:t> {</a:t>
            </a:r>
            <a:endParaRPr sz="1200">
              <a:solidFill>
                <a:schemeClr val="dk1"/>
              </a:solidFill>
            </a:endParaRPr>
          </a:p>
          <a:p>
            <a:pPr marL="114300" lvl="0" indent="0" algn="l" rtl="0">
              <a:spcBef>
                <a:spcPts val="0"/>
              </a:spcBef>
              <a:spcAft>
                <a:spcPts val="0"/>
              </a:spcAft>
              <a:buClr>
                <a:srgbClr val="000000"/>
              </a:buClr>
              <a:buSzPts val="1400"/>
              <a:buFont typeface="Arial"/>
              <a:buNone/>
            </a:pPr>
            <a:r>
              <a:rPr lang="en-US" sz="1200">
                <a:solidFill>
                  <a:schemeClr val="dk1"/>
                </a:solidFill>
              </a:rPr>
              <a:t>    </a:t>
            </a:r>
            <a:r>
              <a:rPr lang="en-US" sz="1200">
                <a:solidFill>
                  <a:srgbClr val="E69138"/>
                </a:solidFill>
              </a:rPr>
              <a:t>user</a:t>
            </a:r>
            <a:r>
              <a:rPr lang="en-US" sz="1200">
                <a:solidFill>
                  <a:schemeClr val="dk1"/>
                </a:solidFill>
              </a:rPr>
              <a:t>(</a:t>
            </a:r>
            <a:r>
              <a:rPr lang="en-US" sz="1200">
                <a:solidFill>
                  <a:srgbClr val="E69138"/>
                </a:solidFill>
              </a:rPr>
              <a:t>username</a:t>
            </a:r>
            <a:r>
              <a:rPr lang="en-US" sz="1200">
                <a:solidFill>
                  <a:schemeClr val="dk1"/>
                </a:solidFill>
              </a:rPr>
              <a:t>: </a:t>
            </a:r>
            <a:r>
              <a:rPr lang="en-US" sz="1200">
                <a:solidFill>
                  <a:srgbClr val="3C78D8"/>
                </a:solidFill>
              </a:rPr>
              <a:t>ID</a:t>
            </a:r>
            <a:r>
              <a:rPr lang="en-US" sz="1200">
                <a:solidFill>
                  <a:schemeClr val="dk1"/>
                </a:solidFill>
              </a:rPr>
              <a:t>!): </a:t>
            </a:r>
            <a:r>
              <a:rPr lang="en-US" sz="1200">
                <a:solidFill>
                  <a:srgbClr val="3C78D8"/>
                </a:solidFill>
              </a:rPr>
              <a:t>User</a:t>
            </a:r>
            <a:endParaRPr sz="1200">
              <a:solidFill>
                <a:srgbClr val="3C78D8"/>
              </a:solidFill>
            </a:endParaRPr>
          </a:p>
          <a:p>
            <a:pPr marL="114300" lvl="0" indent="0" algn="l" rtl="0">
              <a:spcBef>
                <a:spcPts val="0"/>
              </a:spcBef>
              <a:spcAft>
                <a:spcPts val="0"/>
              </a:spcAft>
              <a:buNone/>
            </a:pPr>
            <a:r>
              <a:rPr lang="en-US" sz="1200">
                <a:solidFill>
                  <a:schemeClr val="dk1"/>
                </a:solidFill>
              </a:rPr>
              <a:t>}</a:t>
            </a:r>
            <a:endParaRPr sz="1200">
              <a:solidFill>
                <a:schemeClr val="dk1"/>
              </a:solidFill>
            </a:endParaRPr>
          </a:p>
          <a:p>
            <a:pPr marL="114300" lvl="0" indent="0" algn="l" rtl="0">
              <a:spcBef>
                <a:spcPts val="0"/>
              </a:spcBef>
              <a:spcAft>
                <a:spcPts val="0"/>
              </a:spcAft>
              <a:buNone/>
            </a:pPr>
            <a:endParaRPr sz="1200">
              <a:solidFill>
                <a:schemeClr val="dk1"/>
              </a:solidFill>
            </a:endParaRPr>
          </a:p>
          <a:p>
            <a:pPr marL="114300" lvl="0" indent="0" algn="l" rtl="0">
              <a:spcBef>
                <a:spcPts val="0"/>
              </a:spcBef>
              <a:spcAft>
                <a:spcPts val="0"/>
              </a:spcAft>
              <a:buNone/>
            </a:pPr>
            <a:r>
              <a:rPr lang="en-US" sz="1200">
                <a:solidFill>
                  <a:srgbClr val="FF0000"/>
                </a:solidFill>
              </a:rPr>
              <a:t>type</a:t>
            </a:r>
            <a:r>
              <a:rPr lang="en-US" sz="1200">
                <a:solidFill>
                  <a:schemeClr val="dk1"/>
                </a:solidFill>
              </a:rPr>
              <a:t> </a:t>
            </a:r>
            <a:r>
              <a:rPr lang="en-US" sz="1200">
                <a:solidFill>
                  <a:srgbClr val="3C78D8"/>
                </a:solidFill>
              </a:rPr>
              <a:t>User</a:t>
            </a:r>
            <a:r>
              <a:rPr lang="en-US" sz="1200">
                <a:solidFill>
                  <a:schemeClr val="dk1"/>
                </a:solidFill>
              </a:rPr>
              <a:t> {</a:t>
            </a:r>
            <a:endParaRPr sz="1200">
              <a:solidFill>
                <a:schemeClr val="dk1"/>
              </a:solidFill>
            </a:endParaRPr>
          </a:p>
          <a:p>
            <a:pPr marL="114300" lvl="0" indent="0" algn="l" rtl="0">
              <a:spcBef>
                <a:spcPts val="0"/>
              </a:spcBef>
              <a:spcAft>
                <a:spcPts val="0"/>
              </a:spcAft>
              <a:buNone/>
            </a:pPr>
            <a:r>
              <a:rPr lang="en-US" sz="1200">
                <a:solidFill>
                  <a:schemeClr val="dk1"/>
                </a:solidFill>
              </a:rPr>
              <a:t>    </a:t>
            </a:r>
            <a:r>
              <a:rPr lang="en-US" sz="1200">
                <a:solidFill>
                  <a:srgbClr val="E69138"/>
                </a:solidFill>
              </a:rPr>
              <a:t>name</a:t>
            </a:r>
            <a:r>
              <a:rPr lang="en-US" sz="1200">
                <a:solidFill>
                  <a:schemeClr val="dk1"/>
                </a:solidFill>
              </a:rPr>
              <a:t>: </a:t>
            </a:r>
            <a:r>
              <a:rPr lang="en-US" sz="1200">
                <a:solidFill>
                  <a:srgbClr val="3C78D8"/>
                </a:solidFill>
              </a:rPr>
              <a:t>String</a:t>
            </a:r>
            <a:endParaRPr sz="1200">
              <a:solidFill>
                <a:srgbClr val="3C78D8"/>
              </a:solidFill>
            </a:endParaRPr>
          </a:p>
          <a:p>
            <a:pPr marL="114300" lvl="0" indent="0" algn="l" rtl="0">
              <a:spcBef>
                <a:spcPts val="0"/>
              </a:spcBef>
              <a:spcAft>
                <a:spcPts val="0"/>
              </a:spcAft>
              <a:buNone/>
            </a:pPr>
            <a:r>
              <a:rPr lang="en-US" sz="1200">
                <a:solidFill>
                  <a:schemeClr val="dk1"/>
                </a:solidFill>
              </a:rPr>
              <a:t>    </a:t>
            </a:r>
            <a:r>
              <a:rPr lang="en-US" sz="1200">
                <a:solidFill>
                  <a:srgbClr val="E69138"/>
                </a:solidFill>
              </a:rPr>
              <a:t>address</a:t>
            </a:r>
            <a:r>
              <a:rPr lang="en-US" sz="1200">
                <a:solidFill>
                  <a:schemeClr val="dk1"/>
                </a:solidFill>
              </a:rPr>
              <a:t>: </a:t>
            </a:r>
            <a:r>
              <a:rPr lang="en-US" sz="1200">
                <a:solidFill>
                  <a:srgbClr val="3C78D8"/>
                </a:solidFill>
              </a:rPr>
              <a:t>String</a:t>
            </a:r>
            <a:endParaRPr sz="1200">
              <a:solidFill>
                <a:srgbClr val="000000"/>
              </a:solidFill>
            </a:endParaRPr>
          </a:p>
          <a:p>
            <a:pPr marL="114300" lvl="0" indent="0" algn="l" rtl="0">
              <a:spcBef>
                <a:spcPts val="0"/>
              </a:spcBef>
              <a:spcAft>
                <a:spcPts val="0"/>
              </a:spcAft>
              <a:buClr>
                <a:srgbClr val="000000"/>
              </a:buClr>
              <a:buSzPts val="1400"/>
              <a:buFont typeface="Arial"/>
              <a:buNone/>
            </a:pPr>
            <a:r>
              <a:rPr lang="en-US" sz="1200">
                <a:solidFill>
                  <a:schemeClr val="dk1"/>
                </a:solidFill>
              </a:rPr>
              <a:t>}</a:t>
            </a:r>
            <a:endParaRPr sz="1200">
              <a:solidFill>
                <a:schemeClr val="dk1"/>
              </a:solidFill>
            </a:endParaRPr>
          </a:p>
        </p:txBody>
      </p:sp>
      <p:sp>
        <p:nvSpPr>
          <p:cNvPr id="140" name="Google Shape;140;g70642a597d_0_13"/>
          <p:cNvSpPr txBox="1">
            <a:spLocks noGrp="1"/>
          </p:cNvSpPr>
          <p:nvPr>
            <p:ph type="body" idx="1"/>
          </p:nvPr>
        </p:nvSpPr>
        <p:spPr>
          <a:xfrm>
            <a:off x="3154950" y="2193150"/>
            <a:ext cx="2834100" cy="1785900"/>
          </a:xfrm>
          <a:prstGeom prst="rect">
            <a:avLst/>
          </a:prstGeom>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85725" lvl="0" indent="0" algn="l" rtl="0">
              <a:spcBef>
                <a:spcPts val="0"/>
              </a:spcBef>
              <a:spcAft>
                <a:spcPts val="0"/>
              </a:spcAft>
              <a:buNone/>
            </a:pPr>
            <a:r>
              <a:rPr lang="en-US" sz="1200">
                <a:solidFill>
                  <a:srgbClr val="E69138"/>
                </a:solidFill>
              </a:rPr>
              <a:t>query</a:t>
            </a:r>
            <a:r>
              <a:rPr lang="en-US" sz="1200"/>
              <a:t> {</a:t>
            </a:r>
            <a:endParaRPr sz="1200"/>
          </a:p>
          <a:p>
            <a:pPr marL="85725" lvl="0" indent="0" algn="l" rtl="0">
              <a:spcBef>
                <a:spcPts val="0"/>
              </a:spcBef>
              <a:spcAft>
                <a:spcPts val="0"/>
              </a:spcAft>
              <a:buNone/>
            </a:pPr>
            <a:r>
              <a:rPr lang="en-US" sz="1200"/>
              <a:t>    </a:t>
            </a:r>
            <a:r>
              <a:rPr lang="en-US" sz="1200">
                <a:solidFill>
                  <a:srgbClr val="E69138"/>
                </a:solidFill>
              </a:rPr>
              <a:t>user</a:t>
            </a:r>
            <a:r>
              <a:rPr lang="en-US" sz="1200"/>
              <a:t>(</a:t>
            </a:r>
            <a:r>
              <a:rPr lang="en-US" sz="1200">
                <a:solidFill>
                  <a:srgbClr val="E69138"/>
                </a:solidFill>
              </a:rPr>
              <a:t>username</a:t>
            </a:r>
            <a:r>
              <a:rPr lang="en-US" sz="1200"/>
              <a:t>: “ac3805”) {</a:t>
            </a:r>
            <a:endParaRPr sz="1200"/>
          </a:p>
          <a:p>
            <a:pPr marL="85725" lvl="0" indent="0" algn="l" rtl="0">
              <a:spcBef>
                <a:spcPts val="0"/>
              </a:spcBef>
              <a:spcAft>
                <a:spcPts val="0"/>
              </a:spcAft>
              <a:buNone/>
            </a:pPr>
            <a:r>
              <a:rPr lang="en-US" sz="1200"/>
              <a:t>	</a:t>
            </a:r>
            <a:r>
              <a:rPr lang="en-US" sz="1200">
                <a:solidFill>
                  <a:srgbClr val="E69138"/>
                </a:solidFill>
              </a:rPr>
              <a:t>name</a:t>
            </a:r>
            <a:endParaRPr sz="1200">
              <a:solidFill>
                <a:srgbClr val="E69138"/>
              </a:solidFill>
            </a:endParaRPr>
          </a:p>
          <a:p>
            <a:pPr marL="85725" lvl="0" indent="0" algn="l" rtl="0">
              <a:spcBef>
                <a:spcPts val="0"/>
              </a:spcBef>
              <a:spcAft>
                <a:spcPts val="0"/>
              </a:spcAft>
              <a:buNone/>
            </a:pPr>
            <a:r>
              <a:rPr lang="en-US" sz="1200"/>
              <a:t>    }</a:t>
            </a:r>
            <a:endParaRPr sz="1200"/>
          </a:p>
          <a:p>
            <a:pPr marL="85725" lvl="0" indent="0" algn="l" rtl="0">
              <a:spcBef>
                <a:spcPts val="0"/>
              </a:spcBef>
              <a:spcAft>
                <a:spcPts val="0"/>
              </a:spcAft>
              <a:buNone/>
            </a:pPr>
            <a:r>
              <a:rPr lang="en-US" sz="1200"/>
              <a:t>}</a:t>
            </a:r>
            <a:endParaRPr sz="1200"/>
          </a:p>
        </p:txBody>
      </p:sp>
      <p:sp>
        <p:nvSpPr>
          <p:cNvPr id="141" name="Google Shape;141;g70642a597d_0_13"/>
          <p:cNvSpPr txBox="1">
            <a:spLocks noGrp="1"/>
          </p:cNvSpPr>
          <p:nvPr>
            <p:ph type="body" idx="1"/>
          </p:nvPr>
        </p:nvSpPr>
        <p:spPr>
          <a:xfrm>
            <a:off x="6103999" y="2193150"/>
            <a:ext cx="2834100" cy="1785900"/>
          </a:xfrm>
          <a:prstGeom prst="rect">
            <a:avLst/>
          </a:prstGeom>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85725" lvl="0" indent="0" algn="l" rtl="0">
              <a:spcBef>
                <a:spcPts val="0"/>
              </a:spcBef>
              <a:spcAft>
                <a:spcPts val="0"/>
              </a:spcAft>
              <a:buNone/>
            </a:pPr>
            <a:r>
              <a:rPr lang="en-US" sz="1200">
                <a:solidFill>
                  <a:srgbClr val="000000"/>
                </a:solidFill>
              </a:rPr>
              <a:t>{</a:t>
            </a:r>
            <a:endParaRPr sz="1200">
              <a:solidFill>
                <a:srgbClr val="000000"/>
              </a:solidFill>
            </a:endParaRPr>
          </a:p>
          <a:p>
            <a:pPr marL="85725" lvl="0" indent="0" algn="l" rtl="0">
              <a:spcBef>
                <a:spcPts val="0"/>
              </a:spcBef>
              <a:spcAft>
                <a:spcPts val="0"/>
              </a:spcAft>
              <a:buNone/>
            </a:pPr>
            <a:r>
              <a:rPr lang="en-US" sz="1200">
                <a:solidFill>
                  <a:srgbClr val="000000"/>
                </a:solidFill>
              </a:rPr>
              <a:t>  “data”: {</a:t>
            </a:r>
            <a:endParaRPr sz="1200">
              <a:solidFill>
                <a:srgbClr val="000000"/>
              </a:solidFill>
            </a:endParaRPr>
          </a:p>
          <a:p>
            <a:pPr marL="85725" lvl="0" indent="0" algn="l" rtl="0">
              <a:spcBef>
                <a:spcPts val="0"/>
              </a:spcBef>
              <a:spcAft>
                <a:spcPts val="0"/>
              </a:spcAft>
              <a:buNone/>
            </a:pPr>
            <a:r>
              <a:rPr lang="en-US" sz="1200">
                <a:solidFill>
                  <a:srgbClr val="000000"/>
                </a:solidFill>
              </a:rPr>
              <a:t>    “user”: {</a:t>
            </a:r>
            <a:endParaRPr sz="1200">
              <a:solidFill>
                <a:srgbClr val="000000"/>
              </a:solidFill>
            </a:endParaRPr>
          </a:p>
          <a:p>
            <a:pPr marL="85725" lvl="0" indent="0" algn="l" rtl="0">
              <a:spcBef>
                <a:spcPts val="0"/>
              </a:spcBef>
              <a:spcAft>
                <a:spcPts val="0"/>
              </a:spcAft>
              <a:buNone/>
            </a:pPr>
            <a:r>
              <a:rPr lang="en-US" sz="1200">
                <a:solidFill>
                  <a:srgbClr val="000000"/>
                </a:solidFill>
              </a:rPr>
              <a:t>      “name”: “Alan Cha”</a:t>
            </a:r>
            <a:endParaRPr sz="1200">
              <a:solidFill>
                <a:srgbClr val="000000"/>
              </a:solidFill>
            </a:endParaRPr>
          </a:p>
          <a:p>
            <a:pPr marL="85725" lvl="0" indent="0" algn="l" rtl="0">
              <a:spcBef>
                <a:spcPts val="0"/>
              </a:spcBef>
              <a:spcAft>
                <a:spcPts val="0"/>
              </a:spcAft>
              <a:buNone/>
            </a:pPr>
            <a:r>
              <a:rPr lang="en-US" sz="1200">
                <a:solidFill>
                  <a:srgbClr val="000000"/>
                </a:solidFill>
              </a:rPr>
              <a:t>    }</a:t>
            </a:r>
            <a:endParaRPr sz="1200">
              <a:solidFill>
                <a:srgbClr val="000000"/>
              </a:solidFill>
            </a:endParaRPr>
          </a:p>
          <a:p>
            <a:pPr marL="85725" lvl="0" indent="0" algn="l" rtl="0">
              <a:spcBef>
                <a:spcPts val="0"/>
              </a:spcBef>
              <a:spcAft>
                <a:spcPts val="0"/>
              </a:spcAft>
              <a:buNone/>
            </a:pPr>
            <a:r>
              <a:rPr lang="en-US" sz="1200">
                <a:solidFill>
                  <a:srgbClr val="000000"/>
                </a:solidFill>
              </a:rPr>
              <a:t>  }</a:t>
            </a:r>
            <a:endParaRPr sz="1200">
              <a:solidFill>
                <a:srgbClr val="000000"/>
              </a:solidFill>
            </a:endParaRPr>
          </a:p>
          <a:p>
            <a:pPr marL="85725" lvl="0" indent="0" algn="l" rtl="0">
              <a:spcBef>
                <a:spcPts val="0"/>
              </a:spcBef>
              <a:spcAft>
                <a:spcPts val="0"/>
              </a:spcAft>
              <a:buNone/>
            </a:pPr>
            <a:r>
              <a:rPr lang="en-US" sz="1200">
                <a:solidFill>
                  <a:srgbClr val="000000"/>
                </a:solidFill>
              </a:rPr>
              <a:t>}</a:t>
            </a:r>
            <a:endParaRPr sz="1200">
              <a:solidFill>
                <a:srgbClr val="000000"/>
              </a:solidFill>
            </a:endParaRPr>
          </a:p>
        </p:txBody>
      </p:sp>
      <p:sp>
        <p:nvSpPr>
          <p:cNvPr id="142" name="Google Shape;142;g70642a597d_0_13"/>
          <p:cNvSpPr txBox="1">
            <a:spLocks noGrp="1"/>
          </p:cNvSpPr>
          <p:nvPr>
            <p:ph type="body" idx="1"/>
          </p:nvPr>
        </p:nvSpPr>
        <p:spPr>
          <a:xfrm>
            <a:off x="205900" y="1735950"/>
            <a:ext cx="2834100" cy="459300"/>
          </a:xfrm>
          <a:prstGeom prst="rect">
            <a:avLst/>
          </a:prstGeom>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0" lvl="0" indent="0" algn="ctr" rtl="0">
              <a:spcBef>
                <a:spcPts val="0"/>
              </a:spcBef>
              <a:spcAft>
                <a:spcPts val="0"/>
              </a:spcAft>
              <a:buNone/>
            </a:pPr>
            <a:r>
              <a:rPr lang="en-US" sz="1200"/>
              <a:t>Providers define data at design time</a:t>
            </a:r>
            <a:endParaRPr sz="1200"/>
          </a:p>
        </p:txBody>
      </p:sp>
      <p:sp>
        <p:nvSpPr>
          <p:cNvPr id="143" name="Google Shape;143;g70642a597d_0_13"/>
          <p:cNvSpPr txBox="1">
            <a:spLocks noGrp="1"/>
          </p:cNvSpPr>
          <p:nvPr>
            <p:ph type="body" idx="1"/>
          </p:nvPr>
        </p:nvSpPr>
        <p:spPr>
          <a:xfrm>
            <a:off x="3154950" y="1735950"/>
            <a:ext cx="2834100" cy="459300"/>
          </a:xfrm>
          <a:prstGeom prst="rect">
            <a:avLst/>
          </a:prstGeom>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0" lvl="0" indent="0" algn="ctr" rtl="0">
              <a:spcBef>
                <a:spcPts val="0"/>
              </a:spcBef>
              <a:spcAft>
                <a:spcPts val="0"/>
              </a:spcAft>
              <a:buNone/>
            </a:pPr>
            <a:r>
              <a:rPr lang="en-US" sz="1200"/>
              <a:t>Clients send queries at runtime</a:t>
            </a:r>
            <a:endParaRPr sz="1200"/>
          </a:p>
        </p:txBody>
      </p:sp>
      <p:sp>
        <p:nvSpPr>
          <p:cNvPr id="144" name="Google Shape;144;g70642a597d_0_13"/>
          <p:cNvSpPr txBox="1">
            <a:spLocks noGrp="1"/>
          </p:cNvSpPr>
          <p:nvPr>
            <p:ph type="body" idx="1"/>
          </p:nvPr>
        </p:nvSpPr>
        <p:spPr>
          <a:xfrm>
            <a:off x="6103999" y="1735950"/>
            <a:ext cx="2834100" cy="459300"/>
          </a:xfrm>
          <a:prstGeom prst="rect">
            <a:avLst/>
          </a:prstGeom>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0" lvl="0" indent="0" algn="ctr" rtl="0">
              <a:spcBef>
                <a:spcPts val="0"/>
              </a:spcBef>
              <a:spcAft>
                <a:spcPts val="0"/>
              </a:spcAft>
              <a:buNone/>
            </a:pPr>
            <a:r>
              <a:rPr lang="en-US" sz="1200"/>
              <a:t>Servers respond with data at runtime</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6f8d416d86_1_22"/>
          <p:cNvSpPr txBox="1">
            <a:spLocks noGrp="1"/>
          </p:cNvSpPr>
          <p:nvPr>
            <p:ph type="title"/>
          </p:nvPr>
        </p:nvSpPr>
        <p:spPr>
          <a:xfrm>
            <a:off x="454269" y="225965"/>
            <a:ext cx="8231700" cy="345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GraphQL Versus REST</a:t>
            </a:r>
            <a:endParaRPr/>
          </a:p>
        </p:txBody>
      </p:sp>
      <p:pic>
        <p:nvPicPr>
          <p:cNvPr id="151" name="Google Shape;151;g6f8d416d86_1_22"/>
          <p:cNvPicPr preferRelativeResize="0"/>
          <p:nvPr/>
        </p:nvPicPr>
        <p:blipFill>
          <a:blip r:embed="rId3">
            <a:alphaModFix/>
          </a:blip>
          <a:stretch>
            <a:fillRect/>
          </a:stretch>
        </p:blipFill>
        <p:spPr>
          <a:xfrm>
            <a:off x="2235675" y="691241"/>
            <a:ext cx="4890900" cy="2160901"/>
          </a:xfrm>
          <a:prstGeom prst="rect">
            <a:avLst/>
          </a:prstGeom>
          <a:noFill/>
          <a:ln w="9525" cap="flat" cmpd="sng">
            <a:solidFill>
              <a:schemeClr val="dk2"/>
            </a:solidFill>
            <a:prstDash val="solid"/>
            <a:round/>
            <a:headEnd type="none" w="sm" len="sm"/>
            <a:tailEnd type="none" w="sm" len="sm"/>
          </a:ln>
        </p:spPr>
      </p:pic>
      <p:pic>
        <p:nvPicPr>
          <p:cNvPr id="152" name="Google Shape;152;g6f8d416d86_1_22"/>
          <p:cNvPicPr preferRelativeResize="0"/>
          <p:nvPr/>
        </p:nvPicPr>
        <p:blipFill>
          <a:blip r:embed="rId4">
            <a:alphaModFix/>
          </a:blip>
          <a:stretch>
            <a:fillRect/>
          </a:stretch>
        </p:blipFill>
        <p:spPr>
          <a:xfrm>
            <a:off x="2235675" y="2971800"/>
            <a:ext cx="4890894" cy="21609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6f8d416d86_1_335"/>
          <p:cNvSpPr txBox="1">
            <a:spLocks noGrp="1"/>
          </p:cNvSpPr>
          <p:nvPr>
            <p:ph type="body" idx="4294967295"/>
          </p:nvPr>
        </p:nvSpPr>
        <p:spPr>
          <a:xfrm>
            <a:off x="771600" y="2151500"/>
            <a:ext cx="3570300" cy="30210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None/>
            </a:pPr>
            <a:r>
              <a:rPr lang="en-US">
                <a:solidFill>
                  <a:schemeClr val="dk1"/>
                </a:solidFill>
              </a:rPr>
              <a:t>{</a:t>
            </a:r>
            <a:endParaRPr>
              <a:solidFill>
                <a:schemeClr val="dk1"/>
              </a:solidFill>
            </a:endParaRPr>
          </a:p>
          <a:p>
            <a:pPr marL="114300" lvl="0" indent="0" algn="l" rtl="0">
              <a:spcBef>
                <a:spcPts val="0"/>
              </a:spcBef>
              <a:spcAft>
                <a:spcPts val="0"/>
              </a:spcAft>
              <a:buNone/>
            </a:pPr>
            <a:r>
              <a:rPr lang="en-US">
                <a:solidFill>
                  <a:schemeClr val="dk1"/>
                </a:solidFill>
              </a:rPr>
              <a:t>  "user": {</a:t>
            </a:r>
            <a:endParaRPr>
              <a:solidFill>
                <a:schemeClr val="dk1"/>
              </a:solidFill>
            </a:endParaRPr>
          </a:p>
          <a:p>
            <a:pPr marL="114300" lvl="0" indent="0" algn="l" rtl="0">
              <a:spcBef>
                <a:spcPts val="0"/>
              </a:spcBef>
              <a:spcAft>
                <a:spcPts val="0"/>
              </a:spcAft>
              <a:buNone/>
            </a:pPr>
            <a:r>
              <a:rPr lang="en-US">
                <a:solidFill>
                  <a:schemeClr val="dk1"/>
                </a:solidFill>
              </a:rPr>
              <a:t>    </a:t>
            </a:r>
            <a:r>
              <a:rPr lang="en-US">
                <a:solidFill>
                  <a:schemeClr val="dk1"/>
                </a:solidFill>
                <a:highlight>
                  <a:srgbClr val="C9DAF8"/>
                </a:highlight>
              </a:rPr>
              <a:t>"name": "Alan Cha",</a:t>
            </a:r>
            <a:endParaRPr>
              <a:solidFill>
                <a:schemeClr val="dk1"/>
              </a:solidFill>
              <a:highlight>
                <a:srgbClr val="C9DAF8"/>
              </a:highlight>
            </a:endParaRPr>
          </a:p>
          <a:p>
            <a:pPr marL="114300" lvl="0" indent="0" algn="l" rtl="0">
              <a:spcBef>
                <a:spcPts val="0"/>
              </a:spcBef>
              <a:spcAft>
                <a:spcPts val="0"/>
              </a:spcAft>
              <a:buNone/>
            </a:pPr>
            <a:r>
              <a:rPr lang="en-US">
                <a:solidFill>
                  <a:schemeClr val="dk1"/>
                </a:solidFill>
              </a:rPr>
              <a:t>    "username": "ac3805",</a:t>
            </a:r>
            <a:endParaRPr>
              <a:solidFill>
                <a:schemeClr val="dk1"/>
              </a:solidFill>
            </a:endParaRPr>
          </a:p>
          <a:p>
            <a:pPr marL="114300" lvl="0" indent="0" algn="l" rtl="0">
              <a:spcBef>
                <a:spcPts val="0"/>
              </a:spcBef>
              <a:spcAft>
                <a:spcPts val="0"/>
              </a:spcAft>
              <a:buNone/>
            </a:pPr>
            <a:r>
              <a:rPr lang="en-US">
                <a:solidFill>
                  <a:schemeClr val="dk1"/>
                </a:solidFill>
              </a:rPr>
              <a:t>    "posts": ["Learn GraphQL Today!"],</a:t>
            </a:r>
            <a:endParaRPr>
              <a:solidFill>
                <a:schemeClr val="dk1"/>
              </a:solidFill>
            </a:endParaRPr>
          </a:p>
          <a:p>
            <a:pPr marL="114300" lvl="0" indent="0" algn="l" rtl="0">
              <a:spcBef>
                <a:spcPts val="0"/>
              </a:spcBef>
              <a:spcAft>
                <a:spcPts val="0"/>
              </a:spcAft>
              <a:buNone/>
            </a:pPr>
            <a:r>
              <a:rPr lang="en-US">
                <a:solidFill>
                  <a:schemeClr val="dk1"/>
                </a:solidFill>
              </a:rPr>
              <a:t>    "friendsUsernames": [</a:t>
            </a:r>
            <a:endParaRPr>
              <a:solidFill>
                <a:schemeClr val="dk1"/>
              </a:solidFill>
            </a:endParaRPr>
          </a:p>
          <a:p>
            <a:pPr marL="114300" lvl="0" indent="0" algn="l" rtl="0">
              <a:spcBef>
                <a:spcPts val="0"/>
              </a:spcBef>
              <a:spcAft>
                <a:spcPts val="0"/>
              </a:spcAft>
              <a:buNone/>
            </a:pPr>
            <a:r>
              <a:rPr lang="en-US">
                <a:solidFill>
                  <a:schemeClr val="dk1"/>
                </a:solidFill>
              </a:rPr>
              <a:t>      "acj2343",</a:t>
            </a:r>
            <a:endParaRPr>
              <a:solidFill>
                <a:schemeClr val="dk1"/>
              </a:solidFill>
            </a:endParaRPr>
          </a:p>
          <a:p>
            <a:pPr marL="114300" lvl="0" indent="0" algn="l" rtl="0">
              <a:spcBef>
                <a:spcPts val="0"/>
              </a:spcBef>
              <a:spcAft>
                <a:spcPts val="0"/>
              </a:spcAft>
              <a:buNone/>
            </a:pPr>
            <a:r>
              <a:rPr lang="en-US">
                <a:solidFill>
                  <a:schemeClr val="dk1"/>
                </a:solidFill>
              </a:rPr>
              <a:t>      "pl9283",</a:t>
            </a:r>
            <a:endParaRPr>
              <a:solidFill>
                <a:schemeClr val="dk1"/>
              </a:solidFill>
            </a:endParaRPr>
          </a:p>
          <a:p>
            <a:pPr marL="114300" lvl="0" indent="0" algn="l" rtl="0">
              <a:spcBef>
                <a:spcPts val="0"/>
              </a:spcBef>
              <a:spcAft>
                <a:spcPts val="0"/>
              </a:spcAft>
              <a:buNone/>
            </a:pPr>
            <a:r>
              <a:rPr lang="en-US">
                <a:solidFill>
                  <a:schemeClr val="dk1"/>
                </a:solidFill>
              </a:rPr>
              <a:t>      "mm8883"</a:t>
            </a:r>
            <a:endParaRPr>
              <a:solidFill>
                <a:schemeClr val="dk1"/>
              </a:solidFill>
            </a:endParaRPr>
          </a:p>
          <a:p>
            <a:pPr marL="114300" lvl="0" indent="0" algn="l" rtl="0">
              <a:spcBef>
                <a:spcPts val="0"/>
              </a:spcBef>
              <a:spcAft>
                <a:spcPts val="0"/>
              </a:spcAft>
              <a:buNone/>
            </a:pP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a:t>
            </a:r>
            <a:endParaRPr>
              <a:solidFill>
                <a:schemeClr val="dk1"/>
              </a:solidFill>
            </a:endParaRPr>
          </a:p>
        </p:txBody>
      </p:sp>
      <p:sp>
        <p:nvSpPr>
          <p:cNvPr id="159" name="Google Shape;159;g6f8d416d86_1_335"/>
          <p:cNvSpPr txBox="1">
            <a:spLocks noGrp="1"/>
          </p:cNvSpPr>
          <p:nvPr>
            <p:ph type="body" idx="4294967295"/>
          </p:nvPr>
        </p:nvSpPr>
        <p:spPr>
          <a:xfrm>
            <a:off x="5117975" y="3504800"/>
            <a:ext cx="3570300" cy="16677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None/>
            </a:pPr>
            <a:r>
              <a:rPr lang="en-US">
                <a:solidFill>
                  <a:schemeClr val="dk1"/>
                </a:solidFill>
              </a:rPr>
              <a:t>{</a:t>
            </a:r>
            <a:endParaRPr>
              <a:solidFill>
                <a:schemeClr val="dk1"/>
              </a:solidFill>
            </a:endParaRPr>
          </a:p>
          <a:p>
            <a:pPr marL="114300" lvl="0" indent="0" algn="l" rtl="0">
              <a:spcBef>
                <a:spcPts val="0"/>
              </a:spcBef>
              <a:spcAft>
                <a:spcPts val="0"/>
              </a:spcAft>
              <a:buNone/>
            </a:pPr>
            <a:r>
              <a:rPr lang="en-US">
                <a:solidFill>
                  <a:schemeClr val="dk1"/>
                </a:solidFill>
              </a:rPr>
              <a:t>  “data”: {</a:t>
            </a:r>
            <a:endParaRPr>
              <a:solidFill>
                <a:schemeClr val="dk1"/>
              </a:solidFill>
            </a:endParaRPr>
          </a:p>
          <a:p>
            <a:pPr marL="114300" lvl="0" indent="0" algn="l" rtl="0">
              <a:spcBef>
                <a:spcPts val="0"/>
              </a:spcBef>
              <a:spcAft>
                <a:spcPts val="0"/>
              </a:spcAft>
              <a:buNone/>
            </a:pPr>
            <a:r>
              <a:rPr lang="en-US">
                <a:solidFill>
                  <a:schemeClr val="dk1"/>
                </a:solidFill>
              </a:rPr>
              <a:t>    "user": {</a:t>
            </a:r>
            <a:endParaRPr>
              <a:solidFill>
                <a:schemeClr val="dk1"/>
              </a:solidFill>
            </a:endParaRPr>
          </a:p>
          <a:p>
            <a:pPr marL="114300" lvl="0" indent="0" algn="l" rtl="0">
              <a:spcBef>
                <a:spcPts val="0"/>
              </a:spcBef>
              <a:spcAft>
                <a:spcPts val="0"/>
              </a:spcAft>
              <a:buNone/>
            </a:pPr>
            <a:r>
              <a:rPr lang="en-US">
                <a:solidFill>
                  <a:schemeClr val="dk1"/>
                </a:solidFill>
              </a:rPr>
              <a:t>      </a:t>
            </a:r>
            <a:r>
              <a:rPr lang="en-US">
                <a:solidFill>
                  <a:schemeClr val="dk1"/>
                </a:solidFill>
                <a:highlight>
                  <a:srgbClr val="C9DAF8"/>
                </a:highlight>
              </a:rPr>
              <a:t>"name": "Alan Cha",</a:t>
            </a:r>
            <a:endParaRPr>
              <a:solidFill>
                <a:schemeClr val="dk1"/>
              </a:solidFill>
              <a:highlight>
                <a:srgbClr val="C9DAF8"/>
              </a:highlight>
            </a:endParaRPr>
          </a:p>
          <a:p>
            <a:pPr marL="114300" lvl="0" indent="0" algn="l" rtl="0">
              <a:spcBef>
                <a:spcPts val="0"/>
              </a:spcBef>
              <a:spcAft>
                <a:spcPts val="0"/>
              </a:spcAft>
              <a:buNone/>
            </a:pP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a:t>
            </a:r>
            <a:endParaRPr>
              <a:solidFill>
                <a:schemeClr val="dk1"/>
              </a:solidFill>
            </a:endParaRPr>
          </a:p>
        </p:txBody>
      </p:sp>
      <p:sp>
        <p:nvSpPr>
          <p:cNvPr id="160" name="Google Shape;160;g6f8d416d86_1_335"/>
          <p:cNvSpPr txBox="1"/>
          <p:nvPr/>
        </p:nvSpPr>
        <p:spPr>
          <a:xfrm>
            <a:off x="455725" y="1837100"/>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GET /users/ac3805</a:t>
            </a:r>
            <a:endParaRPr sz="1400" b="0" i="0" u="none" strike="noStrike" cap="none">
              <a:solidFill>
                <a:srgbClr val="000000"/>
              </a:solidFill>
              <a:latin typeface="Arial"/>
              <a:ea typeface="Arial"/>
              <a:cs typeface="Arial"/>
              <a:sym typeface="Arial"/>
            </a:endParaRPr>
          </a:p>
        </p:txBody>
      </p:sp>
      <p:sp>
        <p:nvSpPr>
          <p:cNvPr id="161" name="Google Shape;161;g6f8d416d86_1_335"/>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Overfetching</a:t>
            </a:r>
            <a:endParaRPr/>
          </a:p>
        </p:txBody>
      </p:sp>
      <p:sp>
        <p:nvSpPr>
          <p:cNvPr id="162" name="Google Shape;162;g6f8d416d86_1_335"/>
          <p:cNvSpPr txBox="1"/>
          <p:nvPr/>
        </p:nvSpPr>
        <p:spPr>
          <a:xfrm>
            <a:off x="455725" y="1522700"/>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REST</a:t>
            </a:r>
            <a:endParaRPr sz="1400" b="0" i="0" u="none" strike="noStrike" cap="none">
              <a:solidFill>
                <a:srgbClr val="000000"/>
              </a:solidFill>
              <a:latin typeface="Arial"/>
              <a:ea typeface="Arial"/>
              <a:cs typeface="Arial"/>
              <a:sym typeface="Arial"/>
            </a:endParaRPr>
          </a:p>
        </p:txBody>
      </p:sp>
      <p:sp>
        <p:nvSpPr>
          <p:cNvPr id="163" name="Google Shape;163;g6f8d416d86_1_335"/>
          <p:cNvSpPr txBox="1">
            <a:spLocks noGrp="1"/>
          </p:cNvSpPr>
          <p:nvPr>
            <p:ph type="body" idx="4294967295"/>
          </p:nvPr>
        </p:nvSpPr>
        <p:spPr>
          <a:xfrm>
            <a:off x="5117975" y="1837100"/>
            <a:ext cx="3570300" cy="16677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None/>
            </a:pPr>
            <a:r>
              <a:rPr lang="en-US">
                <a:solidFill>
                  <a:srgbClr val="E69138"/>
                </a:solidFill>
              </a:rPr>
              <a:t>query</a:t>
            </a: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  </a:t>
            </a:r>
            <a:r>
              <a:rPr lang="en-US">
                <a:solidFill>
                  <a:srgbClr val="E69138"/>
                </a:solidFill>
              </a:rPr>
              <a:t>user</a:t>
            </a:r>
            <a:r>
              <a:rPr lang="en-US">
                <a:solidFill>
                  <a:schemeClr val="dk1"/>
                </a:solidFill>
              </a:rPr>
              <a:t>(</a:t>
            </a:r>
            <a:r>
              <a:rPr lang="en-US">
                <a:solidFill>
                  <a:srgbClr val="E69138"/>
                </a:solidFill>
              </a:rPr>
              <a:t>username</a:t>
            </a:r>
            <a:r>
              <a:rPr lang="en-US">
                <a:solidFill>
                  <a:schemeClr val="dk1"/>
                </a:solidFill>
              </a:rPr>
              <a:t>: “ac3805”) {</a:t>
            </a:r>
            <a:endParaRPr>
              <a:solidFill>
                <a:schemeClr val="dk1"/>
              </a:solidFill>
            </a:endParaRPr>
          </a:p>
          <a:p>
            <a:pPr marL="114300" lvl="0" indent="0" algn="l" rtl="0">
              <a:spcBef>
                <a:spcPts val="0"/>
              </a:spcBef>
              <a:spcAft>
                <a:spcPts val="0"/>
              </a:spcAft>
              <a:buNone/>
            </a:pPr>
            <a:r>
              <a:rPr lang="en-US">
                <a:solidFill>
                  <a:schemeClr val="dk1"/>
                </a:solidFill>
              </a:rPr>
              <a:t>    </a:t>
            </a:r>
            <a:r>
              <a:rPr lang="en-US">
                <a:solidFill>
                  <a:srgbClr val="E69138"/>
                </a:solidFill>
              </a:rPr>
              <a:t>name</a:t>
            </a:r>
            <a:endParaRPr>
              <a:solidFill>
                <a:srgbClr val="E69138"/>
              </a:solidFill>
            </a:endParaRPr>
          </a:p>
          <a:p>
            <a:pPr marL="114300" lvl="0" indent="0" algn="l" rtl="0">
              <a:spcBef>
                <a:spcPts val="0"/>
              </a:spcBef>
              <a:spcAft>
                <a:spcPts val="0"/>
              </a:spcAft>
              <a:buNone/>
            </a:pP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a:t>
            </a:r>
            <a:endParaRPr>
              <a:solidFill>
                <a:schemeClr val="dk1"/>
              </a:solidFill>
            </a:endParaRPr>
          </a:p>
        </p:txBody>
      </p:sp>
      <p:sp>
        <p:nvSpPr>
          <p:cNvPr id="164" name="Google Shape;164;g6f8d416d86_1_335"/>
          <p:cNvSpPr txBox="1"/>
          <p:nvPr/>
        </p:nvSpPr>
        <p:spPr>
          <a:xfrm>
            <a:off x="4802050" y="1522700"/>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GraphQL</a:t>
            </a:r>
            <a:endParaRPr sz="1400" b="0" i="0" u="none" strike="noStrike" cap="none">
              <a:solidFill>
                <a:srgbClr val="000000"/>
              </a:solidFill>
              <a:latin typeface="Arial"/>
              <a:ea typeface="Arial"/>
              <a:cs typeface="Arial"/>
              <a:sym typeface="Arial"/>
            </a:endParaRPr>
          </a:p>
        </p:txBody>
      </p:sp>
      <p:sp>
        <p:nvSpPr>
          <p:cNvPr id="165" name="Google Shape;165;g6f8d416d86_1_335"/>
          <p:cNvSpPr txBox="1"/>
          <p:nvPr/>
        </p:nvSpPr>
        <p:spPr>
          <a:xfrm>
            <a:off x="2628900" y="889938"/>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Goal: Get a user’s name</a:t>
            </a:r>
            <a:endParaRPr sz="1400" b="0" i="0" u="none" strike="noStrike" cap="none">
              <a:solidFill>
                <a:srgbClr val="000000"/>
              </a:solidFill>
              <a:latin typeface="Arial"/>
              <a:ea typeface="Arial"/>
              <a:cs typeface="Arial"/>
              <a:sym typeface="Arial"/>
            </a:endParaRPr>
          </a:p>
        </p:txBody>
      </p:sp>
      <p:sp>
        <p:nvSpPr>
          <p:cNvPr id="166" name="Google Shape;166;g6f8d416d86_1_335"/>
          <p:cNvSpPr txBox="1"/>
          <p:nvPr/>
        </p:nvSpPr>
        <p:spPr>
          <a:xfrm rot="-5400000">
            <a:off x="-897975" y="3504800"/>
            <a:ext cx="30189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Response</a:t>
            </a:r>
            <a:endParaRPr sz="1400" b="0" i="0" u="none" strike="noStrike" cap="none">
              <a:solidFill>
                <a:srgbClr val="000000"/>
              </a:solidFill>
              <a:latin typeface="Arial"/>
              <a:ea typeface="Arial"/>
              <a:cs typeface="Arial"/>
              <a:sym typeface="Arial"/>
            </a:endParaRPr>
          </a:p>
        </p:txBody>
      </p:sp>
      <p:sp>
        <p:nvSpPr>
          <p:cNvPr id="167" name="Google Shape;167;g6f8d416d86_1_335"/>
          <p:cNvSpPr txBox="1"/>
          <p:nvPr/>
        </p:nvSpPr>
        <p:spPr>
          <a:xfrm rot="-5400000">
            <a:off x="4126025" y="4182050"/>
            <a:ext cx="16665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Response</a:t>
            </a:r>
            <a:endParaRPr sz="1400" b="0" i="0" u="none" strike="noStrike" cap="none">
              <a:solidFill>
                <a:srgbClr val="000000"/>
              </a:solidFill>
              <a:latin typeface="Arial"/>
              <a:ea typeface="Arial"/>
              <a:cs typeface="Arial"/>
              <a:sym typeface="Arial"/>
            </a:endParaRPr>
          </a:p>
        </p:txBody>
      </p:sp>
      <p:sp>
        <p:nvSpPr>
          <p:cNvPr id="168" name="Google Shape;168;g6f8d416d86_1_335"/>
          <p:cNvSpPr txBox="1"/>
          <p:nvPr/>
        </p:nvSpPr>
        <p:spPr>
          <a:xfrm rot="-5400000">
            <a:off x="4126025" y="2513750"/>
            <a:ext cx="16665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Request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6f8d416d86_1_351"/>
          <p:cNvSpPr txBox="1">
            <a:spLocks noGrp="1"/>
          </p:cNvSpPr>
          <p:nvPr>
            <p:ph type="title"/>
          </p:nvPr>
        </p:nvSpPr>
        <p:spPr>
          <a:xfrm>
            <a:off x="454269" y="225965"/>
            <a:ext cx="8231700" cy="345600"/>
          </a:xfrm>
          <a:prstGeom prst="rect">
            <a:avLst/>
          </a:prstGeom>
          <a:noFill/>
          <a:ln>
            <a:noFill/>
          </a:ln>
        </p:spPr>
        <p:txBody>
          <a:bodyPr spcFirstLastPara="1" wrap="square" lIns="0" tIns="0" rIns="0" bIns="0" anchor="t" anchorCtr="0">
            <a:noAutofit/>
          </a:bodyPr>
          <a:lstStyle/>
          <a:p>
            <a:pPr marL="0" lvl="0" indent="0" algn="l" rtl="0">
              <a:lnSpc>
                <a:spcPct val="127777"/>
              </a:lnSpc>
              <a:spcBef>
                <a:spcPts val="0"/>
              </a:spcBef>
              <a:spcAft>
                <a:spcPts val="0"/>
              </a:spcAft>
              <a:buSzPts val="1800"/>
              <a:buNone/>
            </a:pPr>
            <a:r>
              <a:rPr lang="en-US"/>
              <a:t>Overfetching</a:t>
            </a:r>
            <a:endParaRPr/>
          </a:p>
        </p:txBody>
      </p:sp>
      <p:sp>
        <p:nvSpPr>
          <p:cNvPr id="175" name="Google Shape;175;g6f8d416d86_1_351"/>
          <p:cNvSpPr txBox="1"/>
          <p:nvPr/>
        </p:nvSpPr>
        <p:spPr>
          <a:xfrm>
            <a:off x="113409" y="1759575"/>
            <a:ext cx="57378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REST</a:t>
            </a:r>
            <a:endParaRPr sz="1400" b="0" i="0" u="none" strike="noStrike" cap="none">
              <a:solidFill>
                <a:srgbClr val="000000"/>
              </a:solidFill>
              <a:latin typeface="Arial"/>
              <a:ea typeface="Arial"/>
              <a:cs typeface="Arial"/>
              <a:sym typeface="Arial"/>
            </a:endParaRPr>
          </a:p>
        </p:txBody>
      </p:sp>
      <p:sp>
        <p:nvSpPr>
          <p:cNvPr id="176" name="Google Shape;176;g6f8d416d86_1_351"/>
          <p:cNvSpPr txBox="1">
            <a:spLocks noGrp="1"/>
          </p:cNvSpPr>
          <p:nvPr>
            <p:ph type="body" idx="4294967295"/>
          </p:nvPr>
        </p:nvSpPr>
        <p:spPr>
          <a:xfrm>
            <a:off x="6265221" y="2073975"/>
            <a:ext cx="2765400" cy="2745600"/>
          </a:xfrm>
          <a:prstGeom prst="rect">
            <a:avLst/>
          </a:prstGeom>
          <a:noFill/>
          <a:ln w="9525" cap="flat" cmpd="sng">
            <a:solidFill>
              <a:srgbClr val="000000"/>
            </a:solidFill>
            <a:prstDash val="solid"/>
            <a:round/>
            <a:headEnd type="none" w="sm" len="sm"/>
            <a:tailEnd type="none" w="sm" len="sm"/>
          </a:ln>
        </p:spPr>
        <p:txBody>
          <a:bodyPr spcFirstLastPara="1" wrap="square" lIns="0" tIns="54850" rIns="0" bIns="54850" anchor="ctr" anchorCtr="0">
            <a:noAutofit/>
          </a:bodyPr>
          <a:lstStyle/>
          <a:p>
            <a:pPr marL="114300" lvl="0" indent="0" algn="l" rtl="0">
              <a:spcBef>
                <a:spcPts val="0"/>
              </a:spcBef>
              <a:spcAft>
                <a:spcPts val="0"/>
              </a:spcAft>
              <a:buNone/>
            </a:pPr>
            <a:r>
              <a:rPr lang="en-US">
                <a:solidFill>
                  <a:srgbClr val="E69138"/>
                </a:solidFill>
              </a:rPr>
              <a:t>query</a:t>
            </a: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  </a:t>
            </a:r>
            <a:r>
              <a:rPr lang="en-US">
                <a:solidFill>
                  <a:srgbClr val="E69138"/>
                </a:solidFill>
              </a:rPr>
              <a:t>user</a:t>
            </a:r>
            <a:r>
              <a:rPr lang="en-US">
                <a:solidFill>
                  <a:schemeClr val="dk1"/>
                </a:solidFill>
              </a:rPr>
              <a:t>(</a:t>
            </a:r>
            <a:r>
              <a:rPr lang="en-US">
                <a:solidFill>
                  <a:srgbClr val="E69138"/>
                </a:solidFill>
              </a:rPr>
              <a:t>username</a:t>
            </a:r>
            <a:r>
              <a:rPr lang="en-US">
                <a:solidFill>
                  <a:schemeClr val="dk1"/>
                </a:solidFill>
              </a:rPr>
              <a:t>: “ac3805”) {</a:t>
            </a:r>
            <a:endParaRPr>
              <a:solidFill>
                <a:schemeClr val="dk1"/>
              </a:solidFill>
            </a:endParaRPr>
          </a:p>
          <a:p>
            <a:pPr marL="114300" lvl="0" indent="0" algn="l" rtl="0">
              <a:spcBef>
                <a:spcPts val="0"/>
              </a:spcBef>
              <a:spcAft>
                <a:spcPts val="0"/>
              </a:spcAft>
              <a:buNone/>
            </a:pPr>
            <a:r>
              <a:rPr lang="en-US">
                <a:solidFill>
                  <a:schemeClr val="dk1"/>
                </a:solidFill>
              </a:rPr>
              <a:t>    </a:t>
            </a:r>
            <a:r>
              <a:rPr lang="en-US">
                <a:solidFill>
                  <a:srgbClr val="E69138"/>
                </a:solidFill>
              </a:rPr>
              <a:t>friends</a:t>
            </a:r>
            <a:r>
              <a:rPr lang="en-US">
                <a:solidFill>
                  <a:srgbClr val="000000"/>
                </a:solidFill>
              </a:rPr>
              <a:t>: {</a:t>
            </a:r>
            <a:endParaRPr>
              <a:solidFill>
                <a:srgbClr val="000000"/>
              </a:solidFill>
            </a:endParaRPr>
          </a:p>
          <a:p>
            <a:pPr marL="114300" lvl="0" indent="0" algn="l" rtl="0">
              <a:spcBef>
                <a:spcPts val="0"/>
              </a:spcBef>
              <a:spcAft>
                <a:spcPts val="0"/>
              </a:spcAft>
              <a:buNone/>
            </a:pPr>
            <a:r>
              <a:rPr lang="en-US">
                <a:solidFill>
                  <a:srgbClr val="000000"/>
                </a:solidFill>
              </a:rPr>
              <a:t>      </a:t>
            </a:r>
            <a:r>
              <a:rPr lang="en-US">
                <a:solidFill>
                  <a:srgbClr val="E69138"/>
                </a:solidFill>
              </a:rPr>
              <a:t>name</a:t>
            </a:r>
            <a:endParaRPr>
              <a:solidFill>
                <a:srgbClr val="E69138"/>
              </a:solidFill>
            </a:endParaRPr>
          </a:p>
          <a:p>
            <a:pPr marL="114300" lvl="0" indent="0" algn="l" rtl="0">
              <a:spcBef>
                <a:spcPts val="0"/>
              </a:spcBef>
              <a:spcAft>
                <a:spcPts val="0"/>
              </a:spcAft>
              <a:buNone/>
            </a:pPr>
            <a:r>
              <a:rPr lang="en-US">
                <a:solidFill>
                  <a:srgbClr val="000000"/>
                </a:solidFill>
              </a:rPr>
              <a:t>    }</a:t>
            </a:r>
            <a:endParaRPr>
              <a:solidFill>
                <a:srgbClr val="000000"/>
              </a:solidFill>
            </a:endParaRPr>
          </a:p>
          <a:p>
            <a:pPr marL="114300" lvl="0" indent="0" algn="l" rtl="0">
              <a:spcBef>
                <a:spcPts val="0"/>
              </a:spcBef>
              <a:spcAft>
                <a:spcPts val="0"/>
              </a:spcAft>
              <a:buNone/>
            </a:pPr>
            <a:r>
              <a:rPr lang="en-US">
                <a:solidFill>
                  <a:schemeClr val="dk1"/>
                </a:solidFill>
              </a:rPr>
              <a:t>  }</a:t>
            </a:r>
            <a:endParaRPr>
              <a:solidFill>
                <a:schemeClr val="dk1"/>
              </a:solidFill>
            </a:endParaRPr>
          </a:p>
          <a:p>
            <a:pPr marL="114300" lvl="0" indent="0" algn="l" rtl="0">
              <a:spcBef>
                <a:spcPts val="0"/>
              </a:spcBef>
              <a:spcAft>
                <a:spcPts val="0"/>
              </a:spcAft>
              <a:buNone/>
            </a:pPr>
            <a:r>
              <a:rPr lang="en-US">
                <a:solidFill>
                  <a:schemeClr val="dk1"/>
                </a:solidFill>
              </a:rPr>
              <a:t>}</a:t>
            </a:r>
            <a:endParaRPr>
              <a:solidFill>
                <a:schemeClr val="dk1"/>
              </a:solidFill>
            </a:endParaRPr>
          </a:p>
        </p:txBody>
      </p:sp>
      <p:sp>
        <p:nvSpPr>
          <p:cNvPr id="177" name="Google Shape;177;g6f8d416d86_1_351"/>
          <p:cNvSpPr txBox="1"/>
          <p:nvPr/>
        </p:nvSpPr>
        <p:spPr>
          <a:xfrm>
            <a:off x="5949285" y="1759575"/>
            <a:ext cx="30813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GraphQL</a:t>
            </a:r>
            <a:endParaRPr sz="1400" b="0" i="0" u="none" strike="noStrike" cap="none">
              <a:solidFill>
                <a:srgbClr val="000000"/>
              </a:solidFill>
              <a:latin typeface="Arial"/>
              <a:ea typeface="Arial"/>
              <a:cs typeface="Arial"/>
              <a:sym typeface="Arial"/>
            </a:endParaRPr>
          </a:p>
        </p:txBody>
      </p:sp>
      <p:sp>
        <p:nvSpPr>
          <p:cNvPr id="178" name="Google Shape;178;g6f8d416d86_1_351"/>
          <p:cNvSpPr txBox="1"/>
          <p:nvPr/>
        </p:nvSpPr>
        <p:spPr>
          <a:xfrm>
            <a:off x="2628900" y="889938"/>
            <a:ext cx="38862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Goal: Get a user’s friends’ name</a:t>
            </a:r>
            <a:endParaRPr sz="1400" b="0" i="0" u="none" strike="noStrike" cap="none">
              <a:solidFill>
                <a:srgbClr val="000000"/>
              </a:solidFill>
              <a:latin typeface="Arial"/>
              <a:ea typeface="Arial"/>
              <a:cs typeface="Arial"/>
              <a:sym typeface="Arial"/>
            </a:endParaRPr>
          </a:p>
        </p:txBody>
      </p:sp>
      <p:sp>
        <p:nvSpPr>
          <p:cNvPr id="179" name="Google Shape;179;g6f8d416d86_1_351"/>
          <p:cNvSpPr txBox="1"/>
          <p:nvPr/>
        </p:nvSpPr>
        <p:spPr>
          <a:xfrm rot="-5400000">
            <a:off x="4734763" y="3289637"/>
            <a:ext cx="27435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Request</a:t>
            </a:r>
            <a:endParaRPr sz="1400" b="0" i="0" u="none" strike="noStrike" cap="none">
              <a:solidFill>
                <a:srgbClr val="000000"/>
              </a:solidFill>
              <a:latin typeface="Arial"/>
              <a:ea typeface="Arial"/>
              <a:cs typeface="Arial"/>
              <a:sym typeface="Arial"/>
            </a:endParaRPr>
          </a:p>
        </p:txBody>
      </p:sp>
      <p:sp>
        <p:nvSpPr>
          <p:cNvPr id="180" name="Google Shape;180;g6f8d416d86_1_351"/>
          <p:cNvSpPr txBox="1"/>
          <p:nvPr/>
        </p:nvSpPr>
        <p:spPr>
          <a:xfrm>
            <a:off x="803488" y="2536638"/>
            <a:ext cx="4357800" cy="65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a:t>
            </a:r>
            <a:endParaRPr>
              <a:solidFill>
                <a:schemeClr val="dk1"/>
              </a:solidFill>
            </a:endParaRPr>
          </a:p>
          <a:p>
            <a:pPr marL="0" lvl="0" indent="0" algn="ctr" rtl="0">
              <a:spcBef>
                <a:spcPts val="0"/>
              </a:spcBef>
              <a:spcAft>
                <a:spcPts val="0"/>
              </a:spcAft>
              <a:buNone/>
            </a:pPr>
            <a:r>
              <a:rPr lang="en-US">
                <a:solidFill>
                  <a:schemeClr val="dk1"/>
                </a:solidFill>
              </a:rPr>
              <a:t>“friendUsernames”: ["acj2343", "pl9283", "mm8883"]</a:t>
            </a:r>
            <a:endParaRPr>
              <a:solidFill>
                <a:schemeClr val="dk1"/>
              </a:solidFill>
            </a:endParaRPr>
          </a:p>
          <a:p>
            <a:pPr marL="0" lvl="0" indent="0" algn="ctr" rtl="0">
              <a:spcBef>
                <a:spcPts val="0"/>
              </a:spcBef>
              <a:spcAft>
                <a:spcPts val="0"/>
              </a:spcAft>
              <a:buNone/>
            </a:pPr>
            <a:r>
              <a:rPr lang="en-US">
                <a:solidFill>
                  <a:schemeClr val="dk1"/>
                </a:solidFill>
              </a:rPr>
              <a:t>...</a:t>
            </a:r>
            <a:endParaRPr>
              <a:solidFill>
                <a:schemeClr val="dk1"/>
              </a:solidFill>
            </a:endParaRPr>
          </a:p>
        </p:txBody>
      </p:sp>
      <p:sp>
        <p:nvSpPr>
          <p:cNvPr id="181" name="Google Shape;181;g6f8d416d86_1_351"/>
          <p:cNvSpPr txBox="1"/>
          <p:nvPr/>
        </p:nvSpPr>
        <p:spPr>
          <a:xfrm>
            <a:off x="226113" y="3701350"/>
            <a:ext cx="18375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GET /users/</a:t>
            </a:r>
            <a:r>
              <a:rPr lang="en-US">
                <a:solidFill>
                  <a:schemeClr val="dk1"/>
                </a:solidFill>
              </a:rPr>
              <a:t>acj2343</a:t>
            </a:r>
            <a:endParaRPr sz="1400" b="0" i="0" u="none" strike="noStrike" cap="none">
              <a:solidFill>
                <a:srgbClr val="000000"/>
              </a:solidFill>
              <a:latin typeface="Arial"/>
              <a:ea typeface="Arial"/>
              <a:cs typeface="Arial"/>
              <a:sym typeface="Arial"/>
            </a:endParaRPr>
          </a:p>
        </p:txBody>
      </p:sp>
      <p:sp>
        <p:nvSpPr>
          <p:cNvPr id="182" name="Google Shape;182;g6f8d416d86_1_351"/>
          <p:cNvSpPr txBox="1"/>
          <p:nvPr/>
        </p:nvSpPr>
        <p:spPr>
          <a:xfrm>
            <a:off x="2063636" y="3701350"/>
            <a:ext cx="18375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GET /users/</a:t>
            </a:r>
            <a:r>
              <a:rPr lang="en-US">
                <a:solidFill>
                  <a:schemeClr val="dk1"/>
                </a:solidFill>
              </a:rPr>
              <a:t>pl9283</a:t>
            </a:r>
            <a:endParaRPr sz="1400" b="0" i="0" u="none" strike="noStrike" cap="none">
              <a:solidFill>
                <a:srgbClr val="000000"/>
              </a:solidFill>
              <a:latin typeface="Arial"/>
              <a:ea typeface="Arial"/>
              <a:cs typeface="Arial"/>
              <a:sym typeface="Arial"/>
            </a:endParaRPr>
          </a:p>
        </p:txBody>
      </p:sp>
      <p:sp>
        <p:nvSpPr>
          <p:cNvPr id="183" name="Google Shape;183;g6f8d416d86_1_351"/>
          <p:cNvSpPr txBox="1"/>
          <p:nvPr/>
        </p:nvSpPr>
        <p:spPr>
          <a:xfrm>
            <a:off x="3901160" y="3701350"/>
            <a:ext cx="18375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GET /users/</a:t>
            </a:r>
            <a:r>
              <a:rPr lang="en-US">
                <a:solidFill>
                  <a:schemeClr val="dk1"/>
                </a:solidFill>
              </a:rPr>
              <a:t>mm8883</a:t>
            </a:r>
            <a:endParaRPr sz="1400" b="0" i="0" u="none" strike="noStrike" cap="none">
              <a:solidFill>
                <a:srgbClr val="000000"/>
              </a:solidFill>
              <a:latin typeface="Arial"/>
              <a:ea typeface="Arial"/>
              <a:cs typeface="Arial"/>
              <a:sym typeface="Arial"/>
            </a:endParaRPr>
          </a:p>
        </p:txBody>
      </p:sp>
      <p:sp>
        <p:nvSpPr>
          <p:cNvPr id="184" name="Google Shape;184;g6f8d416d86_1_351"/>
          <p:cNvSpPr txBox="1"/>
          <p:nvPr/>
        </p:nvSpPr>
        <p:spPr>
          <a:xfrm>
            <a:off x="803387" y="2220263"/>
            <a:ext cx="4357800" cy="3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GET /users/ac3805</a:t>
            </a:r>
            <a:endParaRPr sz="1400" b="0" i="0" u="none" strike="noStrike" cap="none">
              <a:solidFill>
                <a:srgbClr val="000000"/>
              </a:solidFill>
              <a:latin typeface="Arial"/>
              <a:ea typeface="Arial"/>
              <a:cs typeface="Arial"/>
              <a:sym typeface="Arial"/>
            </a:endParaRPr>
          </a:p>
        </p:txBody>
      </p:sp>
      <p:cxnSp>
        <p:nvCxnSpPr>
          <p:cNvPr id="185" name="Google Shape;185;g6f8d416d86_1_351"/>
          <p:cNvCxnSpPr>
            <a:stCxn id="180" idx="2"/>
            <a:endCxn id="181" idx="0"/>
          </p:cNvCxnSpPr>
          <p:nvPr/>
        </p:nvCxnSpPr>
        <p:spPr>
          <a:xfrm flipH="1">
            <a:off x="1144888" y="3195138"/>
            <a:ext cx="1837500" cy="506100"/>
          </a:xfrm>
          <a:prstGeom prst="straightConnector1">
            <a:avLst/>
          </a:prstGeom>
          <a:noFill/>
          <a:ln w="38100" cap="flat" cmpd="sng">
            <a:solidFill>
              <a:schemeClr val="dk2"/>
            </a:solidFill>
            <a:prstDash val="solid"/>
            <a:round/>
            <a:headEnd type="none" w="med" len="med"/>
            <a:tailEnd type="triangle" w="med" len="med"/>
          </a:ln>
        </p:spPr>
      </p:cxnSp>
      <p:cxnSp>
        <p:nvCxnSpPr>
          <p:cNvPr id="186" name="Google Shape;186;g6f8d416d86_1_351"/>
          <p:cNvCxnSpPr>
            <a:stCxn id="180" idx="2"/>
            <a:endCxn id="182" idx="0"/>
          </p:cNvCxnSpPr>
          <p:nvPr/>
        </p:nvCxnSpPr>
        <p:spPr>
          <a:xfrm>
            <a:off x="2982388" y="3195138"/>
            <a:ext cx="0" cy="506100"/>
          </a:xfrm>
          <a:prstGeom prst="straightConnector1">
            <a:avLst/>
          </a:prstGeom>
          <a:noFill/>
          <a:ln w="38100" cap="flat" cmpd="sng">
            <a:solidFill>
              <a:schemeClr val="dk2"/>
            </a:solidFill>
            <a:prstDash val="solid"/>
            <a:round/>
            <a:headEnd type="none" w="med" len="med"/>
            <a:tailEnd type="triangle" w="med" len="med"/>
          </a:ln>
        </p:spPr>
      </p:cxnSp>
      <p:cxnSp>
        <p:nvCxnSpPr>
          <p:cNvPr id="187" name="Google Shape;187;g6f8d416d86_1_351"/>
          <p:cNvCxnSpPr>
            <a:stCxn id="180" idx="2"/>
            <a:endCxn id="183" idx="0"/>
          </p:cNvCxnSpPr>
          <p:nvPr/>
        </p:nvCxnSpPr>
        <p:spPr>
          <a:xfrm>
            <a:off x="2982388" y="3195138"/>
            <a:ext cx="1837500" cy="506100"/>
          </a:xfrm>
          <a:prstGeom prst="straightConnector1">
            <a:avLst/>
          </a:prstGeom>
          <a:noFill/>
          <a:ln w="38100" cap="flat" cmpd="sng">
            <a:solidFill>
              <a:schemeClr val="dk2"/>
            </a:solidFill>
            <a:prstDash val="solid"/>
            <a:round/>
            <a:headEnd type="none" w="med" len="med"/>
            <a:tailEnd type="triangle" w="med" len="med"/>
          </a:ln>
        </p:spPr>
      </p:cxnSp>
      <p:sp>
        <p:nvSpPr>
          <p:cNvPr id="188" name="Google Shape;188;g6f8d416d86_1_351"/>
          <p:cNvSpPr txBox="1"/>
          <p:nvPr/>
        </p:nvSpPr>
        <p:spPr>
          <a:xfrm>
            <a:off x="226013" y="4015850"/>
            <a:ext cx="1837500" cy="65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t>…</a:t>
            </a:r>
            <a:endParaRPr/>
          </a:p>
          <a:p>
            <a:pPr marL="0" marR="0" lvl="0" indent="0" algn="ctr" rtl="0">
              <a:lnSpc>
                <a:spcPct val="100000"/>
              </a:lnSpc>
              <a:spcBef>
                <a:spcPts val="0"/>
              </a:spcBef>
              <a:spcAft>
                <a:spcPts val="0"/>
              </a:spcAft>
              <a:buClr>
                <a:srgbClr val="000000"/>
              </a:buClr>
              <a:buSzPts val="1400"/>
              <a:buFont typeface="Arial"/>
              <a:buNone/>
            </a:pPr>
            <a:r>
              <a:rPr lang="en-US"/>
              <a:t>“name”: “Alfred”</a:t>
            </a:r>
            <a:endParaRPr/>
          </a:p>
          <a:p>
            <a:pPr marL="0" marR="0" lvl="0" indent="0" algn="ctr" rtl="0">
              <a:lnSpc>
                <a:spcPct val="100000"/>
              </a:lnSpc>
              <a:spcBef>
                <a:spcPts val="0"/>
              </a:spcBef>
              <a:spcAft>
                <a:spcPts val="0"/>
              </a:spcAft>
              <a:buClr>
                <a:srgbClr val="000000"/>
              </a:buClr>
              <a:buSzPts val="1400"/>
              <a:buFont typeface="Arial"/>
              <a:buNone/>
            </a:pPr>
            <a:r>
              <a:rPr lang="en-US"/>
              <a:t>...</a:t>
            </a:r>
            <a:endParaRPr/>
          </a:p>
        </p:txBody>
      </p:sp>
      <p:sp>
        <p:nvSpPr>
          <p:cNvPr id="189" name="Google Shape;189;g6f8d416d86_1_351"/>
          <p:cNvSpPr txBox="1"/>
          <p:nvPr/>
        </p:nvSpPr>
        <p:spPr>
          <a:xfrm>
            <a:off x="2063537" y="4015850"/>
            <a:ext cx="1837500" cy="65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400"/>
              <a:buFont typeface="Arial"/>
              <a:buNone/>
            </a:pPr>
            <a:r>
              <a:rPr lang="en-US"/>
              <a:t>…</a:t>
            </a:r>
            <a:endParaRPr/>
          </a:p>
          <a:p>
            <a:pPr marL="0" lvl="0" indent="0" algn="ctr" rtl="0">
              <a:spcBef>
                <a:spcPts val="0"/>
              </a:spcBef>
              <a:spcAft>
                <a:spcPts val="0"/>
              </a:spcAft>
              <a:buClr>
                <a:srgbClr val="000000"/>
              </a:buClr>
              <a:buSzPts val="1400"/>
              <a:buFont typeface="Arial"/>
              <a:buNone/>
            </a:pPr>
            <a:r>
              <a:rPr lang="en-US"/>
              <a:t>“name”: “Pat”</a:t>
            </a:r>
            <a:endParaRPr/>
          </a:p>
          <a:p>
            <a:pPr marL="0" lvl="0" indent="0" algn="ctr" rtl="0">
              <a:spcBef>
                <a:spcPts val="0"/>
              </a:spcBef>
              <a:spcAft>
                <a:spcPts val="0"/>
              </a:spcAft>
              <a:buClr>
                <a:srgbClr val="000000"/>
              </a:buClr>
              <a:buSzPts val="1400"/>
              <a:buFont typeface="Arial"/>
              <a:buNone/>
            </a:pPr>
            <a:r>
              <a:rPr lang="en-US"/>
              <a:t>...</a:t>
            </a:r>
            <a:endParaRPr/>
          </a:p>
        </p:txBody>
      </p:sp>
      <p:sp>
        <p:nvSpPr>
          <p:cNvPr id="190" name="Google Shape;190;g6f8d416d86_1_351"/>
          <p:cNvSpPr txBox="1"/>
          <p:nvPr/>
        </p:nvSpPr>
        <p:spPr>
          <a:xfrm>
            <a:off x="3901062" y="4015850"/>
            <a:ext cx="1837500" cy="65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400"/>
              <a:buFont typeface="Arial"/>
              <a:buNone/>
            </a:pPr>
            <a:r>
              <a:rPr lang="en-US"/>
              <a:t>…</a:t>
            </a:r>
            <a:endParaRPr/>
          </a:p>
          <a:p>
            <a:pPr marL="0" lvl="0" indent="0" algn="ctr" rtl="0">
              <a:spcBef>
                <a:spcPts val="0"/>
              </a:spcBef>
              <a:spcAft>
                <a:spcPts val="0"/>
              </a:spcAft>
              <a:buClr>
                <a:srgbClr val="000000"/>
              </a:buClr>
              <a:buSzPts val="1400"/>
              <a:buFont typeface="Arial"/>
              <a:buNone/>
            </a:pPr>
            <a:r>
              <a:rPr lang="en-US"/>
              <a:t>“name”: “Morris”</a:t>
            </a:r>
            <a:endParaRPr/>
          </a:p>
          <a:p>
            <a:pPr marL="0" lvl="0" indent="0" algn="ctr" rtl="0">
              <a:spcBef>
                <a:spcPts val="0"/>
              </a:spcBef>
              <a:spcAft>
                <a:spcPts val="0"/>
              </a:spcAft>
              <a:buClr>
                <a:srgbClr val="000000"/>
              </a:buClr>
              <a:buSzPts val="1400"/>
              <a:buFont typeface="Arial"/>
              <a:buNone/>
            </a:pPr>
            <a:r>
              <a:rPr lang="en-US"/>
              <a:t>...</a:t>
            </a:r>
            <a:endParaRPr/>
          </a:p>
        </p:txBody>
      </p:sp>
      <p:sp>
        <p:nvSpPr>
          <p:cNvPr id="191" name="Google Shape;191;g6f8d416d86_1_351"/>
          <p:cNvSpPr txBox="1"/>
          <p:nvPr/>
        </p:nvSpPr>
        <p:spPr>
          <a:xfrm>
            <a:off x="113376" y="2074085"/>
            <a:ext cx="5737800" cy="274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IBM Security 16x10 Defualt Template">
  <a:themeElements>
    <a:clrScheme name="IBMSecurity_Colors_2016-05-02">
      <a:dk1>
        <a:srgbClr val="1D3649"/>
      </a:dk1>
      <a:lt1>
        <a:srgbClr val="FFFFFF"/>
      </a:lt1>
      <a:dk2>
        <a:srgbClr val="1D3649"/>
      </a:dk2>
      <a:lt2>
        <a:srgbClr val="E0E0E0"/>
      </a:lt2>
      <a:accent1>
        <a:srgbClr val="325C80"/>
      </a:accent1>
      <a:accent2>
        <a:srgbClr val="4178BE"/>
      </a:accent2>
      <a:accent3>
        <a:srgbClr val="C0E6FF"/>
      </a:accent3>
      <a:accent4>
        <a:srgbClr val="5A5A5A"/>
      </a:accent4>
      <a:accent5>
        <a:srgbClr val="777777"/>
      </a:accent5>
      <a:accent6>
        <a:srgbClr val="AEAEAE"/>
      </a:accent6>
      <a:hlink>
        <a:srgbClr val="325C80"/>
      </a:hlink>
      <a:folHlink>
        <a:srgbClr val="325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10322</Words>
  <Application>Microsoft Macintosh PowerPoint</Application>
  <PresentationFormat>On-screen Show (16:10)</PresentationFormat>
  <Paragraphs>1376</Paragraphs>
  <Slides>48</Slides>
  <Notes>48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IBM Security 16x10 Defualt Template</vt:lpstr>
      <vt:lpstr>An Empirical Study of GraphQL Schemas</vt:lpstr>
      <vt:lpstr>PowerPoint Presentation</vt:lpstr>
      <vt:lpstr>GraphQL is a query language for APIs and a runtime for fulfilling those queries...</vt:lpstr>
      <vt:lpstr>PowerPoint Presentation</vt:lpstr>
      <vt:lpstr>PowerPoint Presentation</vt:lpstr>
      <vt:lpstr>With GraphQL…​</vt:lpstr>
      <vt:lpstr>GraphQL Versus REST</vt:lpstr>
      <vt:lpstr>Overfetching</vt:lpstr>
      <vt:lpstr>Overfetching</vt:lpstr>
      <vt:lpstr>PowerPoint Presentation</vt:lpstr>
      <vt:lpstr>PowerPoint Presentation</vt:lpstr>
      <vt:lpstr>Example Schema</vt:lpstr>
      <vt:lpstr>Example Query</vt:lpstr>
      <vt:lpstr>Linear-size query: O(n)</vt:lpstr>
      <vt:lpstr>Linear-size query: O(n x D)</vt:lpstr>
      <vt:lpstr>Polynomial-size: O(n x D2)</vt:lpstr>
      <vt:lpstr>Exponential-size: O(Dn)</vt:lpstr>
      <vt:lpstr>Schema Topology</vt:lpstr>
      <vt:lpstr>Schema Topology Classification</vt:lpstr>
      <vt:lpstr>Schema Spaces</vt:lpstr>
      <vt:lpstr>Commercial Corpus</vt:lpstr>
      <vt:lpstr>GitHub Corpus</vt:lpstr>
      <vt:lpstr>Schema Complexity</vt:lpstr>
      <vt:lpstr>Worst-Case Response Sizes</vt:lpstr>
      <vt:lpstr>Many commercial and open-source GraphQL schemas enable superlinear worst-case response sizes.</vt:lpstr>
      <vt:lpstr>Pagination</vt:lpstr>
      <vt:lpstr>Delimiting Worst-Case Response Sizes through Pagination</vt:lpstr>
      <vt:lpstr>The majority of commercial and open-source GraphQL schemas do not delimit response sizes through pagination.</vt:lpstr>
      <vt:lpstr>Closing remarks</vt:lpstr>
      <vt:lpstr>Findings Summarized</vt:lpstr>
      <vt:lpstr>Bonus slides</vt:lpstr>
      <vt:lpstr>Client perspective</vt:lpstr>
      <vt:lpstr>Provider perspective</vt:lpstr>
      <vt:lpstr>PowerPoint Presentation</vt:lpstr>
      <vt:lpstr>GraphQL 101</vt:lpstr>
      <vt:lpstr>Example Schema</vt:lpstr>
      <vt:lpstr>Example Query</vt:lpstr>
      <vt:lpstr>Example Schema with Slicing</vt:lpstr>
      <vt:lpstr>Example Query with Slicing</vt:lpstr>
      <vt:lpstr>Example Schema with Connections</vt:lpstr>
      <vt:lpstr>Example Query with Connections</vt:lpstr>
      <vt:lpstr>PowerPoint Presentation</vt:lpstr>
      <vt:lpstr>Study</vt:lpstr>
      <vt:lpstr>Schema Characteristics</vt:lpstr>
      <vt:lpstr>Naming Conventions</vt:lpstr>
      <vt:lpstr>Worst-Case Response Sizes</vt:lpstr>
      <vt:lpstr>Threats to Validity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Study of GraphQL Schemas</dc:title>
  <cp:lastModifiedBy>Davis, James</cp:lastModifiedBy>
  <cp:revision>77</cp:revision>
  <dcterms:modified xsi:type="dcterms:W3CDTF">2019-11-02T19:47:19Z</dcterms:modified>
</cp:coreProperties>
</file>