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1"/>
  </p:notesMasterIdLst>
  <p:sldIdLst>
    <p:sldId id="256" r:id="rId2"/>
    <p:sldId id="257" r:id="rId3"/>
    <p:sldId id="316" r:id="rId4"/>
    <p:sldId id="302" r:id="rId5"/>
    <p:sldId id="318" r:id="rId6"/>
    <p:sldId id="303" r:id="rId7"/>
    <p:sldId id="301" r:id="rId8"/>
    <p:sldId id="305" r:id="rId9"/>
    <p:sldId id="307" r:id="rId10"/>
    <p:sldId id="304" r:id="rId11"/>
    <p:sldId id="309" r:id="rId12"/>
    <p:sldId id="310" r:id="rId13"/>
    <p:sldId id="308" r:id="rId14"/>
    <p:sldId id="312" r:id="rId15"/>
    <p:sldId id="311" r:id="rId16"/>
    <p:sldId id="300" r:id="rId17"/>
    <p:sldId id="315" r:id="rId18"/>
    <p:sldId id="317" r:id="rId19"/>
    <p:sldId id="31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ED2F"/>
    <a:srgbClr val="00FA00"/>
    <a:srgbClr val="FF9300"/>
    <a:srgbClr val="E9D456"/>
    <a:srgbClr val="FF40FF"/>
    <a:srgbClr val="009193"/>
    <a:srgbClr val="0096FF"/>
    <a:srgbClr val="009051"/>
    <a:srgbClr val="00FB92"/>
    <a:srgbClr val="76D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98"/>
    <p:restoredTop sz="96197"/>
  </p:normalViewPr>
  <p:slideViewPr>
    <p:cSldViewPr snapToGrid="0">
      <p:cViewPr varScale="1">
        <p:scale>
          <a:sx n="93" d="100"/>
          <a:sy n="93" d="100"/>
        </p:scale>
        <p:origin x="232" y="7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F86E30-EDEB-A040-ACB1-3394BB4913FA}" type="datetimeFigureOut">
              <a:rPr lang="en-US" smtClean="0"/>
              <a:t>6/22/24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0D268-2D6B-D94B-B7A0-C85A52B4E2CE}" type="slidenum">
              <a:rPr lang="en-US" smtClean="0"/>
              <a:t>‹#›</a:t>
            </a:fld>
            <a:endParaRPr lang="en-US"/>
          </a:p>
        </p:txBody>
      </p:sp>
    </p:spTree>
    <p:extLst>
      <p:ext uri="{BB962C8B-B14F-4D97-AF65-F5344CB8AC3E}">
        <p14:creationId xmlns:p14="http://schemas.microsoft.com/office/powerpoint/2010/main" val="1144316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Threat modeled systems enables easier identification of system vulnerability and faster response to attacks</a:t>
            </a:r>
          </a:p>
          <a:p>
            <a:endParaRPr lang="en-US" dirty="0"/>
          </a:p>
        </p:txBody>
      </p:sp>
      <p:sp>
        <p:nvSpPr>
          <p:cNvPr id="4" name="Slide Number Placeholder 3"/>
          <p:cNvSpPr>
            <a:spLocks noGrp="1"/>
          </p:cNvSpPr>
          <p:nvPr>
            <p:ph type="sldNum" sz="quarter" idx="5"/>
          </p:nvPr>
        </p:nvSpPr>
        <p:spPr/>
        <p:txBody>
          <a:bodyPr/>
          <a:lstStyle/>
          <a:p>
            <a:fld id="{8560D268-2D6B-D94B-B7A0-C85A52B4E2CE}" type="slidenum">
              <a:rPr lang="en-US" smtClean="0"/>
              <a:t>3</a:t>
            </a:fld>
            <a:endParaRPr lang="en-US"/>
          </a:p>
        </p:txBody>
      </p:sp>
    </p:spTree>
    <p:extLst>
      <p:ext uri="{BB962C8B-B14F-4D97-AF65-F5344CB8AC3E}">
        <p14:creationId xmlns:p14="http://schemas.microsoft.com/office/powerpoint/2010/main" val="381702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60D268-2D6B-D94B-B7A0-C85A52B4E2CE}" type="slidenum">
              <a:rPr lang="en-US" smtClean="0"/>
              <a:t>4</a:t>
            </a:fld>
            <a:endParaRPr lang="en-US"/>
          </a:p>
        </p:txBody>
      </p:sp>
    </p:spTree>
    <p:extLst>
      <p:ext uri="{BB962C8B-B14F-4D97-AF65-F5344CB8AC3E}">
        <p14:creationId xmlns:p14="http://schemas.microsoft.com/office/powerpoint/2010/main" val="2424418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60D268-2D6B-D94B-B7A0-C85A52B4E2CE}" type="slidenum">
              <a:rPr lang="en-US" smtClean="0"/>
              <a:t>5</a:t>
            </a:fld>
            <a:endParaRPr lang="en-US"/>
          </a:p>
        </p:txBody>
      </p:sp>
    </p:spTree>
    <p:extLst>
      <p:ext uri="{BB962C8B-B14F-4D97-AF65-F5344CB8AC3E}">
        <p14:creationId xmlns:p14="http://schemas.microsoft.com/office/powerpoint/2010/main" val="3446821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that TM provided access to the tool but did not sponsor the project. </a:t>
            </a:r>
          </a:p>
          <a:p>
            <a:endParaRPr lang="en-US" dirty="0"/>
          </a:p>
        </p:txBody>
      </p:sp>
      <p:sp>
        <p:nvSpPr>
          <p:cNvPr id="4" name="Slide Number Placeholder 3"/>
          <p:cNvSpPr>
            <a:spLocks noGrp="1"/>
          </p:cNvSpPr>
          <p:nvPr>
            <p:ph type="sldNum" sz="quarter" idx="5"/>
          </p:nvPr>
        </p:nvSpPr>
        <p:spPr/>
        <p:txBody>
          <a:bodyPr/>
          <a:lstStyle/>
          <a:p>
            <a:fld id="{8560D268-2D6B-D94B-B7A0-C85A52B4E2CE}" type="slidenum">
              <a:rPr lang="en-US" smtClean="0"/>
              <a:t>6</a:t>
            </a:fld>
            <a:endParaRPr lang="en-US"/>
          </a:p>
        </p:txBody>
      </p:sp>
    </p:spTree>
    <p:extLst>
      <p:ext uri="{BB962C8B-B14F-4D97-AF65-F5344CB8AC3E}">
        <p14:creationId xmlns:p14="http://schemas.microsoft.com/office/powerpoint/2010/main" val="2658933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2E983-714F-3924-0D09-336CAF687F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68036B-3061-45C5-0C1D-5C2D5E8533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A6E9D8-92B8-5BDF-861A-FB96032DE4FD}"/>
              </a:ext>
            </a:extLst>
          </p:cNvPr>
          <p:cNvSpPr>
            <a:spLocks noGrp="1"/>
          </p:cNvSpPr>
          <p:nvPr>
            <p:ph type="dt" sz="half" idx="10"/>
          </p:nvPr>
        </p:nvSpPr>
        <p:spPr/>
        <p:txBody>
          <a:bodyPr/>
          <a:lstStyle/>
          <a:p>
            <a:fld id="{79DC96D8-D70C-8645-9204-64A67B36290A}" type="datetime1">
              <a:rPr lang="en-US" smtClean="0"/>
              <a:t>6/22/24</a:t>
            </a:fld>
            <a:endParaRPr lang="en-US"/>
          </a:p>
        </p:txBody>
      </p:sp>
      <p:sp>
        <p:nvSpPr>
          <p:cNvPr id="5" name="Footer Placeholder 4">
            <a:extLst>
              <a:ext uri="{FF2B5EF4-FFF2-40B4-BE49-F238E27FC236}">
                <a16:creationId xmlns:a16="http://schemas.microsoft.com/office/drawing/2014/main" id="{B069CE82-27F9-4DB6-11C8-8E91CB0708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89832E-8057-EE72-5C8C-54DE0B0DF169}"/>
              </a:ext>
            </a:extLst>
          </p:cNvPr>
          <p:cNvSpPr>
            <a:spLocks noGrp="1"/>
          </p:cNvSpPr>
          <p:nvPr>
            <p:ph type="sldNum" sz="quarter" idx="12"/>
          </p:nvPr>
        </p:nvSpPr>
        <p:spPr/>
        <p:txBody>
          <a:bodyPr/>
          <a:lstStyle/>
          <a:p>
            <a:fld id="{87DF3EF8-2148-D24B-9C8C-EDDF0DD82061}" type="slidenum">
              <a:rPr lang="en-US" smtClean="0"/>
              <a:t>‹#›</a:t>
            </a:fld>
            <a:endParaRPr lang="en-US"/>
          </a:p>
        </p:txBody>
      </p:sp>
      <p:sp>
        <p:nvSpPr>
          <p:cNvPr id="7" name="Rectangle 6">
            <a:extLst>
              <a:ext uri="{FF2B5EF4-FFF2-40B4-BE49-F238E27FC236}">
                <a16:creationId xmlns:a16="http://schemas.microsoft.com/office/drawing/2014/main" id="{FCFBA0A8-353E-4F0D-7D38-8D5FBE3C6652}"/>
              </a:ext>
            </a:extLst>
          </p:cNvPr>
          <p:cNvSpPr/>
          <p:nvPr userDrawn="1"/>
        </p:nvSpPr>
        <p:spPr>
          <a:xfrm>
            <a:off x="198783" y="333955"/>
            <a:ext cx="7331102" cy="429370"/>
          </a:xfrm>
          <a:prstGeom prst="rect">
            <a:avLst/>
          </a:prstGeom>
          <a:solidFill>
            <a:schemeClr val="accent4">
              <a:lumMod val="75000"/>
              <a:alpha val="9294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A658865-38CB-AE6F-D2F5-7F7E1C4C0453}"/>
              </a:ext>
            </a:extLst>
          </p:cNvPr>
          <p:cNvSpPr/>
          <p:nvPr userDrawn="1"/>
        </p:nvSpPr>
        <p:spPr>
          <a:xfrm>
            <a:off x="7690237" y="333955"/>
            <a:ext cx="3958424" cy="429370"/>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F95922F-1324-FB6B-6FEC-C5DBAEC7D2DE}"/>
              </a:ext>
            </a:extLst>
          </p:cNvPr>
          <p:cNvSpPr/>
          <p:nvPr userDrawn="1"/>
        </p:nvSpPr>
        <p:spPr>
          <a:xfrm>
            <a:off x="275645" y="6220667"/>
            <a:ext cx="11449878" cy="42937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3735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829FF-E94D-F37F-6DA2-5599BE1929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F28539-3694-DEAF-1130-E955972797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EFBD31-0A97-562B-B603-19BCE993053E}"/>
              </a:ext>
            </a:extLst>
          </p:cNvPr>
          <p:cNvSpPr>
            <a:spLocks noGrp="1"/>
          </p:cNvSpPr>
          <p:nvPr>
            <p:ph type="dt" sz="half" idx="10"/>
          </p:nvPr>
        </p:nvSpPr>
        <p:spPr/>
        <p:txBody>
          <a:bodyPr/>
          <a:lstStyle/>
          <a:p>
            <a:fld id="{3E7DEEF0-2A54-B644-B40E-1191F2DF2AC4}" type="datetime1">
              <a:rPr lang="en-US" smtClean="0"/>
              <a:t>6/22/24</a:t>
            </a:fld>
            <a:endParaRPr lang="en-US"/>
          </a:p>
        </p:txBody>
      </p:sp>
      <p:sp>
        <p:nvSpPr>
          <p:cNvPr id="5" name="Footer Placeholder 4">
            <a:extLst>
              <a:ext uri="{FF2B5EF4-FFF2-40B4-BE49-F238E27FC236}">
                <a16:creationId xmlns:a16="http://schemas.microsoft.com/office/drawing/2014/main" id="{51080602-98F3-8597-864E-FFD1BC7618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CF47B6-A49F-925F-C746-85164056CBC0}"/>
              </a:ext>
            </a:extLst>
          </p:cNvPr>
          <p:cNvSpPr>
            <a:spLocks noGrp="1"/>
          </p:cNvSpPr>
          <p:nvPr>
            <p:ph type="sldNum" sz="quarter" idx="12"/>
          </p:nvPr>
        </p:nvSpPr>
        <p:spPr/>
        <p:txBody>
          <a:bodyPr/>
          <a:lstStyle/>
          <a:p>
            <a:fld id="{87DF3EF8-2148-D24B-9C8C-EDDF0DD82061}" type="slidenum">
              <a:rPr lang="en-US" smtClean="0"/>
              <a:t>‹#›</a:t>
            </a:fld>
            <a:endParaRPr lang="en-US"/>
          </a:p>
        </p:txBody>
      </p:sp>
    </p:spTree>
    <p:extLst>
      <p:ext uri="{BB962C8B-B14F-4D97-AF65-F5344CB8AC3E}">
        <p14:creationId xmlns:p14="http://schemas.microsoft.com/office/powerpoint/2010/main" val="3520215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D06B91-4556-DD62-C8E0-03D3D7568D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009E4C-2CD3-4DB0-9819-FA3BCE1EA2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C2A4BA-67F3-196D-31F6-09D193B16F3B}"/>
              </a:ext>
            </a:extLst>
          </p:cNvPr>
          <p:cNvSpPr>
            <a:spLocks noGrp="1"/>
          </p:cNvSpPr>
          <p:nvPr>
            <p:ph type="dt" sz="half" idx="10"/>
          </p:nvPr>
        </p:nvSpPr>
        <p:spPr/>
        <p:txBody>
          <a:bodyPr/>
          <a:lstStyle/>
          <a:p>
            <a:fld id="{13E5255E-20AC-4444-95D8-F775D2917708}" type="datetime1">
              <a:rPr lang="en-US" smtClean="0"/>
              <a:t>6/22/24</a:t>
            </a:fld>
            <a:endParaRPr lang="en-US"/>
          </a:p>
        </p:txBody>
      </p:sp>
      <p:sp>
        <p:nvSpPr>
          <p:cNvPr id="5" name="Footer Placeholder 4">
            <a:extLst>
              <a:ext uri="{FF2B5EF4-FFF2-40B4-BE49-F238E27FC236}">
                <a16:creationId xmlns:a16="http://schemas.microsoft.com/office/drawing/2014/main" id="{0A3AA0E1-3149-6413-2E1B-DEE8A16678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DC348E-545E-16B5-AB8F-092532E83020}"/>
              </a:ext>
            </a:extLst>
          </p:cNvPr>
          <p:cNvSpPr>
            <a:spLocks noGrp="1"/>
          </p:cNvSpPr>
          <p:nvPr>
            <p:ph type="sldNum" sz="quarter" idx="12"/>
          </p:nvPr>
        </p:nvSpPr>
        <p:spPr/>
        <p:txBody>
          <a:bodyPr/>
          <a:lstStyle/>
          <a:p>
            <a:fld id="{87DF3EF8-2148-D24B-9C8C-EDDF0DD82061}" type="slidenum">
              <a:rPr lang="en-US" smtClean="0"/>
              <a:t>‹#›</a:t>
            </a:fld>
            <a:endParaRPr lang="en-US"/>
          </a:p>
        </p:txBody>
      </p:sp>
    </p:spTree>
    <p:extLst>
      <p:ext uri="{BB962C8B-B14F-4D97-AF65-F5344CB8AC3E}">
        <p14:creationId xmlns:p14="http://schemas.microsoft.com/office/powerpoint/2010/main" val="3821888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C9DAA-7E5E-BC17-B8EE-6D1307169D0D}"/>
              </a:ext>
            </a:extLst>
          </p:cNvPr>
          <p:cNvSpPr>
            <a:spLocks noGrp="1"/>
          </p:cNvSpPr>
          <p:nvPr>
            <p:ph type="title"/>
          </p:nvPr>
        </p:nvSpPr>
        <p:spPr>
          <a:xfrm>
            <a:off x="926123" y="2703879"/>
            <a:ext cx="10515600" cy="1325563"/>
          </a:xfrm>
        </p:spPr>
        <p:txBody>
          <a:bodyPr/>
          <a:lstStyle>
            <a:lvl1pPr>
              <a:defRPr>
                <a:solidFill>
                  <a:schemeClr val="bg1"/>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63C092FD-5359-68E4-FB5B-9D420E064271}"/>
              </a:ext>
            </a:extLst>
          </p:cNvPr>
          <p:cNvSpPr>
            <a:spLocks noGrp="1"/>
          </p:cNvSpPr>
          <p:nvPr>
            <p:ph type="sldNum" sz="quarter" idx="12"/>
          </p:nvPr>
        </p:nvSpPr>
        <p:spPr/>
        <p:txBody>
          <a:bodyPr/>
          <a:lstStyle/>
          <a:p>
            <a:fld id="{87DF3EF8-2148-D24B-9C8C-EDDF0DD82061}" type="slidenum">
              <a:rPr lang="en-US" smtClean="0"/>
              <a:t>‹#›</a:t>
            </a:fld>
            <a:endParaRPr lang="en-US"/>
          </a:p>
        </p:txBody>
      </p:sp>
    </p:spTree>
    <p:extLst>
      <p:ext uri="{BB962C8B-B14F-4D97-AF65-F5344CB8AC3E}">
        <p14:creationId xmlns:p14="http://schemas.microsoft.com/office/powerpoint/2010/main" val="1914953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BE59E-0569-47D2-3453-4192F8CD57BC}"/>
              </a:ext>
            </a:extLst>
          </p:cNvPr>
          <p:cNvSpPr>
            <a:spLocks noGrp="1"/>
          </p:cNvSpPr>
          <p:nvPr>
            <p:ph type="title"/>
          </p:nvPr>
        </p:nvSpPr>
        <p:spPr/>
        <p:txBody>
          <a:bodyPr/>
          <a:lstStyle>
            <a:lvl1pPr>
              <a:defRPr>
                <a:solidFill>
                  <a:schemeClr val="tx1">
                    <a:lumMod val="75000"/>
                    <a:lumOff val="25000"/>
                  </a:schemeClr>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451DE92-C574-BEB3-B4FD-A5ED4945D247}"/>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7AEA0C-6CCB-58DE-60F7-1D227067A102}"/>
              </a:ext>
            </a:extLst>
          </p:cNvPr>
          <p:cNvSpPr>
            <a:spLocks noGrp="1"/>
          </p:cNvSpPr>
          <p:nvPr>
            <p:ph type="dt" sz="half" idx="10"/>
          </p:nvPr>
        </p:nvSpPr>
        <p:spPr/>
        <p:txBody>
          <a:bodyPr/>
          <a:lstStyle/>
          <a:p>
            <a:fld id="{9AD6C39C-FCF9-3349-9111-1C57ABFD2479}" type="datetime1">
              <a:rPr lang="en-US" smtClean="0"/>
              <a:t>6/22/24</a:t>
            </a:fld>
            <a:endParaRPr lang="en-US"/>
          </a:p>
        </p:txBody>
      </p:sp>
      <p:sp>
        <p:nvSpPr>
          <p:cNvPr id="5" name="Footer Placeholder 4">
            <a:extLst>
              <a:ext uri="{FF2B5EF4-FFF2-40B4-BE49-F238E27FC236}">
                <a16:creationId xmlns:a16="http://schemas.microsoft.com/office/drawing/2014/main" id="{549D87A2-26A4-30F6-5526-ECDD038B70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007250-3ABB-186E-B5F0-ABF07AD88E27}"/>
              </a:ext>
            </a:extLst>
          </p:cNvPr>
          <p:cNvSpPr>
            <a:spLocks noGrp="1"/>
          </p:cNvSpPr>
          <p:nvPr>
            <p:ph type="sldNum" sz="quarter" idx="12"/>
          </p:nvPr>
        </p:nvSpPr>
        <p:spPr/>
        <p:txBody>
          <a:bodyPr/>
          <a:lstStyle/>
          <a:p>
            <a:fld id="{87DF3EF8-2148-D24B-9C8C-EDDF0DD82061}" type="slidenum">
              <a:rPr lang="en-US" smtClean="0"/>
              <a:t>‹#›</a:t>
            </a:fld>
            <a:endParaRPr lang="en-US"/>
          </a:p>
        </p:txBody>
      </p:sp>
    </p:spTree>
    <p:extLst>
      <p:ext uri="{BB962C8B-B14F-4D97-AF65-F5344CB8AC3E}">
        <p14:creationId xmlns:p14="http://schemas.microsoft.com/office/powerpoint/2010/main" val="643222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DC6B6-E217-7C82-0FFE-DFFD961C5A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C2D795-CD2D-63DC-F49E-52ED8E21B5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BD38A7-4DA2-5AC8-30DF-59A824DAFAFD}"/>
              </a:ext>
            </a:extLst>
          </p:cNvPr>
          <p:cNvSpPr>
            <a:spLocks noGrp="1"/>
          </p:cNvSpPr>
          <p:nvPr>
            <p:ph type="dt" sz="half" idx="10"/>
          </p:nvPr>
        </p:nvSpPr>
        <p:spPr/>
        <p:txBody>
          <a:bodyPr/>
          <a:lstStyle/>
          <a:p>
            <a:fld id="{88FA63DA-8C59-0F46-9CE0-9DD70DBFAA2F}" type="datetime1">
              <a:rPr lang="en-US" smtClean="0"/>
              <a:t>6/22/24</a:t>
            </a:fld>
            <a:endParaRPr lang="en-US"/>
          </a:p>
        </p:txBody>
      </p:sp>
      <p:sp>
        <p:nvSpPr>
          <p:cNvPr id="5" name="Footer Placeholder 4">
            <a:extLst>
              <a:ext uri="{FF2B5EF4-FFF2-40B4-BE49-F238E27FC236}">
                <a16:creationId xmlns:a16="http://schemas.microsoft.com/office/drawing/2014/main" id="{A8D8FD45-17D3-E4F9-C739-D70CF4887C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9B9FE5-768D-B97E-8E77-1B0D76D9AC48}"/>
              </a:ext>
            </a:extLst>
          </p:cNvPr>
          <p:cNvSpPr>
            <a:spLocks noGrp="1"/>
          </p:cNvSpPr>
          <p:nvPr>
            <p:ph type="sldNum" sz="quarter" idx="12"/>
          </p:nvPr>
        </p:nvSpPr>
        <p:spPr/>
        <p:txBody>
          <a:bodyPr/>
          <a:lstStyle/>
          <a:p>
            <a:fld id="{87DF3EF8-2148-D24B-9C8C-EDDF0DD82061}" type="slidenum">
              <a:rPr lang="en-US" smtClean="0"/>
              <a:t>‹#›</a:t>
            </a:fld>
            <a:endParaRPr lang="en-US"/>
          </a:p>
        </p:txBody>
      </p:sp>
    </p:spTree>
    <p:extLst>
      <p:ext uri="{BB962C8B-B14F-4D97-AF65-F5344CB8AC3E}">
        <p14:creationId xmlns:p14="http://schemas.microsoft.com/office/powerpoint/2010/main" val="119521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A9D44-7763-C0B8-B7B1-A168E97ED0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57D213-EF7A-9986-59CC-A1FA421703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48DBE0-1FFA-8763-B94D-39C6548CD0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4CC0CF-6402-1F8B-1E16-D20E3B85D264}"/>
              </a:ext>
            </a:extLst>
          </p:cNvPr>
          <p:cNvSpPr>
            <a:spLocks noGrp="1"/>
          </p:cNvSpPr>
          <p:nvPr>
            <p:ph type="dt" sz="half" idx="10"/>
          </p:nvPr>
        </p:nvSpPr>
        <p:spPr/>
        <p:txBody>
          <a:bodyPr/>
          <a:lstStyle/>
          <a:p>
            <a:fld id="{1D405053-C0E2-3241-9668-C4C8344D0100}" type="datetime1">
              <a:rPr lang="en-US" smtClean="0"/>
              <a:t>6/22/24</a:t>
            </a:fld>
            <a:endParaRPr lang="en-US"/>
          </a:p>
        </p:txBody>
      </p:sp>
      <p:sp>
        <p:nvSpPr>
          <p:cNvPr id="6" name="Footer Placeholder 5">
            <a:extLst>
              <a:ext uri="{FF2B5EF4-FFF2-40B4-BE49-F238E27FC236}">
                <a16:creationId xmlns:a16="http://schemas.microsoft.com/office/drawing/2014/main" id="{C878FA9E-9C99-333C-A484-D5B69E4ACB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773EEB-07FE-E53F-7231-96FDE8E9DBDB}"/>
              </a:ext>
            </a:extLst>
          </p:cNvPr>
          <p:cNvSpPr>
            <a:spLocks noGrp="1"/>
          </p:cNvSpPr>
          <p:nvPr>
            <p:ph type="sldNum" sz="quarter" idx="12"/>
          </p:nvPr>
        </p:nvSpPr>
        <p:spPr/>
        <p:txBody>
          <a:bodyPr/>
          <a:lstStyle/>
          <a:p>
            <a:fld id="{87DF3EF8-2148-D24B-9C8C-EDDF0DD82061}" type="slidenum">
              <a:rPr lang="en-US" smtClean="0"/>
              <a:t>‹#›</a:t>
            </a:fld>
            <a:endParaRPr lang="en-US"/>
          </a:p>
        </p:txBody>
      </p:sp>
    </p:spTree>
    <p:extLst>
      <p:ext uri="{BB962C8B-B14F-4D97-AF65-F5344CB8AC3E}">
        <p14:creationId xmlns:p14="http://schemas.microsoft.com/office/powerpoint/2010/main" val="11863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4993-1544-BDB5-CDAB-CB8B1779A7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370E3B-7072-1E57-AEFF-016EDF4AF9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D26CF2-BE1A-CBE6-E266-729E614999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347C77-77C7-CA7A-33E0-3D35E10B19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23B7AF-7936-C621-2D33-5E7F6F1C7E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76E9E5-54E9-583B-A638-D69F9514D9D1}"/>
              </a:ext>
            </a:extLst>
          </p:cNvPr>
          <p:cNvSpPr>
            <a:spLocks noGrp="1"/>
          </p:cNvSpPr>
          <p:nvPr>
            <p:ph type="dt" sz="half" idx="10"/>
          </p:nvPr>
        </p:nvSpPr>
        <p:spPr/>
        <p:txBody>
          <a:bodyPr/>
          <a:lstStyle/>
          <a:p>
            <a:fld id="{88F82593-E041-DE41-A7F7-94955933FA77}" type="datetime1">
              <a:rPr lang="en-US" smtClean="0"/>
              <a:t>6/22/24</a:t>
            </a:fld>
            <a:endParaRPr lang="en-US"/>
          </a:p>
        </p:txBody>
      </p:sp>
      <p:sp>
        <p:nvSpPr>
          <p:cNvPr id="8" name="Footer Placeholder 7">
            <a:extLst>
              <a:ext uri="{FF2B5EF4-FFF2-40B4-BE49-F238E27FC236}">
                <a16:creationId xmlns:a16="http://schemas.microsoft.com/office/drawing/2014/main" id="{421F2973-CA6A-E87E-894F-A493A12318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3962C7-4437-4A54-6842-C527AD4BEE41}"/>
              </a:ext>
            </a:extLst>
          </p:cNvPr>
          <p:cNvSpPr>
            <a:spLocks noGrp="1"/>
          </p:cNvSpPr>
          <p:nvPr>
            <p:ph type="sldNum" sz="quarter" idx="12"/>
          </p:nvPr>
        </p:nvSpPr>
        <p:spPr/>
        <p:txBody>
          <a:bodyPr/>
          <a:lstStyle/>
          <a:p>
            <a:fld id="{87DF3EF8-2148-D24B-9C8C-EDDF0DD82061}" type="slidenum">
              <a:rPr lang="en-US" smtClean="0"/>
              <a:t>‹#›</a:t>
            </a:fld>
            <a:endParaRPr lang="en-US"/>
          </a:p>
        </p:txBody>
      </p:sp>
    </p:spTree>
    <p:extLst>
      <p:ext uri="{BB962C8B-B14F-4D97-AF65-F5344CB8AC3E}">
        <p14:creationId xmlns:p14="http://schemas.microsoft.com/office/powerpoint/2010/main" val="3852665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50AFC-E291-3DCB-E053-10F2D61DC5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F1822B-148A-704D-0447-6E67866991B6}"/>
              </a:ext>
            </a:extLst>
          </p:cNvPr>
          <p:cNvSpPr>
            <a:spLocks noGrp="1"/>
          </p:cNvSpPr>
          <p:nvPr>
            <p:ph type="dt" sz="half" idx="10"/>
          </p:nvPr>
        </p:nvSpPr>
        <p:spPr/>
        <p:txBody>
          <a:bodyPr/>
          <a:lstStyle/>
          <a:p>
            <a:fld id="{CB9E815D-807E-524A-AAA2-AD5C6D542696}" type="datetime1">
              <a:rPr lang="en-US" smtClean="0"/>
              <a:t>6/22/24</a:t>
            </a:fld>
            <a:endParaRPr lang="en-US"/>
          </a:p>
        </p:txBody>
      </p:sp>
      <p:sp>
        <p:nvSpPr>
          <p:cNvPr id="4" name="Footer Placeholder 3">
            <a:extLst>
              <a:ext uri="{FF2B5EF4-FFF2-40B4-BE49-F238E27FC236}">
                <a16:creationId xmlns:a16="http://schemas.microsoft.com/office/drawing/2014/main" id="{F3D8BFEE-FC78-2963-6008-BFAEF753AE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EE2D59-DB90-DF40-D173-EEAF7278DAFD}"/>
              </a:ext>
            </a:extLst>
          </p:cNvPr>
          <p:cNvSpPr>
            <a:spLocks noGrp="1"/>
          </p:cNvSpPr>
          <p:nvPr>
            <p:ph type="sldNum" sz="quarter" idx="12"/>
          </p:nvPr>
        </p:nvSpPr>
        <p:spPr/>
        <p:txBody>
          <a:bodyPr/>
          <a:lstStyle/>
          <a:p>
            <a:fld id="{87DF3EF8-2148-D24B-9C8C-EDDF0DD82061}" type="slidenum">
              <a:rPr lang="en-US" smtClean="0"/>
              <a:t>‹#›</a:t>
            </a:fld>
            <a:endParaRPr lang="en-US"/>
          </a:p>
        </p:txBody>
      </p:sp>
    </p:spTree>
    <p:extLst>
      <p:ext uri="{BB962C8B-B14F-4D97-AF65-F5344CB8AC3E}">
        <p14:creationId xmlns:p14="http://schemas.microsoft.com/office/powerpoint/2010/main" val="348815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5D957C-0BB3-4074-563A-74E31F39B56C}"/>
              </a:ext>
            </a:extLst>
          </p:cNvPr>
          <p:cNvSpPr>
            <a:spLocks noGrp="1"/>
          </p:cNvSpPr>
          <p:nvPr>
            <p:ph type="dt" sz="half" idx="10"/>
          </p:nvPr>
        </p:nvSpPr>
        <p:spPr/>
        <p:txBody>
          <a:bodyPr/>
          <a:lstStyle/>
          <a:p>
            <a:fld id="{11A56CB0-90AD-D14B-9FC7-E1E2870EB622}" type="datetime1">
              <a:rPr lang="en-US" smtClean="0"/>
              <a:t>6/22/24</a:t>
            </a:fld>
            <a:endParaRPr lang="en-US"/>
          </a:p>
        </p:txBody>
      </p:sp>
      <p:sp>
        <p:nvSpPr>
          <p:cNvPr id="3" name="Footer Placeholder 2">
            <a:extLst>
              <a:ext uri="{FF2B5EF4-FFF2-40B4-BE49-F238E27FC236}">
                <a16:creationId xmlns:a16="http://schemas.microsoft.com/office/drawing/2014/main" id="{7871CB46-6F3D-C368-29EF-23CD9E581E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C07302-17F5-D295-1372-D753249E0185}"/>
              </a:ext>
            </a:extLst>
          </p:cNvPr>
          <p:cNvSpPr>
            <a:spLocks noGrp="1"/>
          </p:cNvSpPr>
          <p:nvPr>
            <p:ph type="sldNum" sz="quarter" idx="12"/>
          </p:nvPr>
        </p:nvSpPr>
        <p:spPr/>
        <p:txBody>
          <a:bodyPr/>
          <a:lstStyle/>
          <a:p>
            <a:fld id="{87DF3EF8-2148-D24B-9C8C-EDDF0DD82061}" type="slidenum">
              <a:rPr lang="en-US" smtClean="0"/>
              <a:t>‹#›</a:t>
            </a:fld>
            <a:endParaRPr lang="en-US"/>
          </a:p>
        </p:txBody>
      </p:sp>
    </p:spTree>
    <p:extLst>
      <p:ext uri="{BB962C8B-B14F-4D97-AF65-F5344CB8AC3E}">
        <p14:creationId xmlns:p14="http://schemas.microsoft.com/office/powerpoint/2010/main" val="3269455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8FD84-92E5-4CED-4949-054D84050E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0C766A-6A6D-F05C-A877-71D9A406B2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2C4331-2F07-5D8E-32E7-90443DCD5D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97765E-7181-5ACE-8DD9-29A6D2E51C5A}"/>
              </a:ext>
            </a:extLst>
          </p:cNvPr>
          <p:cNvSpPr>
            <a:spLocks noGrp="1"/>
          </p:cNvSpPr>
          <p:nvPr>
            <p:ph type="dt" sz="half" idx="10"/>
          </p:nvPr>
        </p:nvSpPr>
        <p:spPr/>
        <p:txBody>
          <a:bodyPr/>
          <a:lstStyle/>
          <a:p>
            <a:fld id="{D936B3E5-4786-F742-857A-4C598CCFF790}" type="datetime1">
              <a:rPr lang="en-US" smtClean="0"/>
              <a:t>6/22/24</a:t>
            </a:fld>
            <a:endParaRPr lang="en-US"/>
          </a:p>
        </p:txBody>
      </p:sp>
      <p:sp>
        <p:nvSpPr>
          <p:cNvPr id="6" name="Footer Placeholder 5">
            <a:extLst>
              <a:ext uri="{FF2B5EF4-FFF2-40B4-BE49-F238E27FC236}">
                <a16:creationId xmlns:a16="http://schemas.microsoft.com/office/drawing/2014/main" id="{11DB628E-8ED1-0154-82AB-4A161EEC2A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3C3877-0FAD-509D-2E5F-482F95C0BB38}"/>
              </a:ext>
            </a:extLst>
          </p:cNvPr>
          <p:cNvSpPr>
            <a:spLocks noGrp="1"/>
          </p:cNvSpPr>
          <p:nvPr>
            <p:ph type="sldNum" sz="quarter" idx="12"/>
          </p:nvPr>
        </p:nvSpPr>
        <p:spPr/>
        <p:txBody>
          <a:bodyPr/>
          <a:lstStyle/>
          <a:p>
            <a:fld id="{87DF3EF8-2148-D24B-9C8C-EDDF0DD82061}" type="slidenum">
              <a:rPr lang="en-US" smtClean="0"/>
              <a:t>‹#›</a:t>
            </a:fld>
            <a:endParaRPr lang="en-US"/>
          </a:p>
        </p:txBody>
      </p:sp>
    </p:spTree>
    <p:extLst>
      <p:ext uri="{BB962C8B-B14F-4D97-AF65-F5344CB8AC3E}">
        <p14:creationId xmlns:p14="http://schemas.microsoft.com/office/powerpoint/2010/main" val="3602143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6C67D-FF40-F280-007C-E7F62BF27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9A3DCD-2B74-BD5B-0523-33A80D9480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9760FF-C84B-1720-146D-D142C9B1FC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AF5344-385E-5D19-4B1F-13C7936268C1}"/>
              </a:ext>
            </a:extLst>
          </p:cNvPr>
          <p:cNvSpPr>
            <a:spLocks noGrp="1"/>
          </p:cNvSpPr>
          <p:nvPr>
            <p:ph type="dt" sz="half" idx="10"/>
          </p:nvPr>
        </p:nvSpPr>
        <p:spPr/>
        <p:txBody>
          <a:bodyPr/>
          <a:lstStyle/>
          <a:p>
            <a:fld id="{B2F9F94A-2296-9D48-8A1F-EBF1A1DD5D0F}" type="datetime1">
              <a:rPr lang="en-US" smtClean="0"/>
              <a:t>6/22/24</a:t>
            </a:fld>
            <a:endParaRPr lang="en-US"/>
          </a:p>
        </p:txBody>
      </p:sp>
      <p:sp>
        <p:nvSpPr>
          <p:cNvPr id="6" name="Footer Placeholder 5">
            <a:extLst>
              <a:ext uri="{FF2B5EF4-FFF2-40B4-BE49-F238E27FC236}">
                <a16:creationId xmlns:a16="http://schemas.microsoft.com/office/drawing/2014/main" id="{4333E646-88E8-BCDC-85AF-14ECDAA245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DA3DD1-743F-43FB-8DAC-B7FBCC6532E1}"/>
              </a:ext>
            </a:extLst>
          </p:cNvPr>
          <p:cNvSpPr>
            <a:spLocks noGrp="1"/>
          </p:cNvSpPr>
          <p:nvPr>
            <p:ph type="sldNum" sz="quarter" idx="12"/>
          </p:nvPr>
        </p:nvSpPr>
        <p:spPr/>
        <p:txBody>
          <a:bodyPr/>
          <a:lstStyle/>
          <a:p>
            <a:fld id="{87DF3EF8-2148-D24B-9C8C-EDDF0DD82061}" type="slidenum">
              <a:rPr lang="en-US" smtClean="0"/>
              <a:t>‹#›</a:t>
            </a:fld>
            <a:endParaRPr lang="en-US"/>
          </a:p>
        </p:txBody>
      </p:sp>
    </p:spTree>
    <p:extLst>
      <p:ext uri="{BB962C8B-B14F-4D97-AF65-F5344CB8AC3E}">
        <p14:creationId xmlns:p14="http://schemas.microsoft.com/office/powerpoint/2010/main" val="2245563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B9A112-DFC9-7330-B897-4C5BB15C36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EA4544-096C-D67C-87F3-4544606932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C3FCE3-CADF-9082-3B89-C73787829F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4953B3-9E73-BF49-AFE4-7FE6DB069741}" type="datetime1">
              <a:rPr lang="en-US" smtClean="0"/>
              <a:t>6/22/24</a:t>
            </a:fld>
            <a:endParaRPr lang="en-US"/>
          </a:p>
        </p:txBody>
      </p:sp>
      <p:sp>
        <p:nvSpPr>
          <p:cNvPr id="5" name="Footer Placeholder 4">
            <a:extLst>
              <a:ext uri="{FF2B5EF4-FFF2-40B4-BE49-F238E27FC236}">
                <a16:creationId xmlns:a16="http://schemas.microsoft.com/office/drawing/2014/main" id="{1DF0072B-A89D-0817-E694-3FCA887438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D70B89-EB57-9999-746C-BEB30EFD86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F3EF8-2148-D24B-9C8C-EDDF0DD82061}" type="slidenum">
              <a:rPr lang="en-US" smtClean="0"/>
              <a:t>‹#›</a:t>
            </a:fld>
            <a:endParaRPr lang="en-US"/>
          </a:p>
        </p:txBody>
      </p:sp>
    </p:spTree>
    <p:extLst>
      <p:ext uri="{BB962C8B-B14F-4D97-AF65-F5344CB8AC3E}">
        <p14:creationId xmlns:p14="http://schemas.microsoft.com/office/powerpoint/2010/main" val="1992344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emf"/><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hyperlink" Target="mailto:mukher57@purdue.edu" TargetMode="External"/><Relationship Id="rId2" Type="http://schemas.openxmlformats.org/officeDocument/2006/relationships/hyperlink" Target="mailto:joshi110@purdue.edu" TargetMode="External"/><Relationship Id="rId1" Type="http://schemas.openxmlformats.org/officeDocument/2006/relationships/slideLayout" Target="../slideLayouts/slideLayout1.xml"/><Relationship Id="rId5" Type="http://schemas.openxmlformats.org/officeDocument/2006/relationships/hyperlink" Target="mailto:davisjam@purdue.edu" TargetMode="External"/><Relationship Id="rId4" Type="http://schemas.openxmlformats.org/officeDocument/2006/relationships/hyperlink" Target="mailto:kad@purdue.edu"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threatmodeler.com/" TargetMode="External"/><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17251"/>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C5090-15D9-B6BC-1467-77D56052407D}"/>
              </a:ext>
            </a:extLst>
          </p:cNvPr>
          <p:cNvSpPr>
            <a:spLocks noGrp="1"/>
          </p:cNvSpPr>
          <p:nvPr>
            <p:ph type="ctrTitle"/>
          </p:nvPr>
        </p:nvSpPr>
        <p:spPr>
          <a:xfrm>
            <a:off x="612249" y="2617513"/>
            <a:ext cx="11354463" cy="2387600"/>
          </a:xfrm>
        </p:spPr>
        <p:txBody>
          <a:bodyPr>
            <a:noAutofit/>
          </a:bodyPr>
          <a:lstStyle/>
          <a:p>
            <a:r>
              <a:rPr lang="en-US" sz="4800" b="1" dirty="0">
                <a:solidFill>
                  <a:schemeClr val="tx1">
                    <a:lumMod val="75000"/>
                    <a:lumOff val="25000"/>
                  </a:schemeClr>
                </a:solidFill>
                <a:latin typeface=""/>
              </a:rPr>
              <a:t>Introducing Systems Thinking as a Framework for Teaching and Assessing Threat Modeling Competency</a:t>
            </a:r>
            <a:br>
              <a:rPr lang="en-US" sz="4800" b="1" dirty="0">
                <a:solidFill>
                  <a:schemeClr val="tx1">
                    <a:lumMod val="75000"/>
                    <a:lumOff val="25000"/>
                  </a:schemeClr>
                </a:solidFill>
                <a:latin typeface=""/>
              </a:rPr>
            </a:br>
            <a:endParaRPr lang="en-US" sz="4800" b="1" dirty="0">
              <a:solidFill>
                <a:schemeClr val="tx1">
                  <a:lumMod val="75000"/>
                  <a:lumOff val="25000"/>
                </a:schemeClr>
              </a:solidFill>
              <a:latin typeface=""/>
            </a:endParaRPr>
          </a:p>
        </p:txBody>
      </p:sp>
      <p:sp>
        <p:nvSpPr>
          <p:cNvPr id="3" name="Subtitle 2">
            <a:extLst>
              <a:ext uri="{FF2B5EF4-FFF2-40B4-BE49-F238E27FC236}">
                <a16:creationId xmlns:a16="http://schemas.microsoft.com/office/drawing/2014/main" id="{97B70C9F-C410-74A0-F568-180F93E72A67}"/>
              </a:ext>
            </a:extLst>
          </p:cNvPr>
          <p:cNvSpPr>
            <a:spLocks noGrp="1"/>
          </p:cNvSpPr>
          <p:nvPr>
            <p:ph type="subTitle" idx="1"/>
          </p:nvPr>
        </p:nvSpPr>
        <p:spPr>
          <a:xfrm>
            <a:off x="1524000" y="4350326"/>
            <a:ext cx="9144000" cy="1859643"/>
          </a:xfrm>
        </p:spPr>
        <p:txBody>
          <a:bodyPr>
            <a:normAutofit/>
          </a:bodyPr>
          <a:lstStyle/>
          <a:p>
            <a:r>
              <a:rPr lang="en-US" i="1" dirty="0">
                <a:latin typeface="Century Gothic" panose="020B0502020202020204" pitchFamily="34" charset="0"/>
              </a:rPr>
              <a:t>Siddhant S. Joshi, Preeti Mukherjee, Kirsten A. Davis, James C. Davis</a:t>
            </a:r>
          </a:p>
        </p:txBody>
      </p:sp>
      <p:pic>
        <p:nvPicPr>
          <p:cNvPr id="1030" name="Picture 6" descr="Purdue Boilermakers - Wikipedia">
            <a:extLst>
              <a:ext uri="{FF2B5EF4-FFF2-40B4-BE49-F238E27FC236}">
                <a16:creationId xmlns:a16="http://schemas.microsoft.com/office/drawing/2014/main" id="{D4BE285D-D858-56A1-DD6F-FFDC00788E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2048" y="5343282"/>
            <a:ext cx="1410616" cy="753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947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6F031-803B-2B48-CC0F-9861C04F6DB8}"/>
              </a:ext>
            </a:extLst>
          </p:cNvPr>
          <p:cNvSpPr>
            <a:spLocks noGrp="1"/>
          </p:cNvSpPr>
          <p:nvPr>
            <p:ph type="title"/>
          </p:nvPr>
        </p:nvSpPr>
        <p:spPr>
          <a:xfrm>
            <a:off x="154438" y="62755"/>
            <a:ext cx="5493327" cy="761705"/>
          </a:xfrm>
        </p:spPr>
        <p:txBody>
          <a:bodyPr>
            <a:normAutofit fontScale="90000"/>
          </a:bodyPr>
          <a:lstStyle/>
          <a:p>
            <a:r>
              <a:rPr lang="en-US" b="1" dirty="0"/>
              <a:t>Rubric Development</a:t>
            </a:r>
          </a:p>
        </p:txBody>
      </p:sp>
      <p:sp>
        <p:nvSpPr>
          <p:cNvPr id="4" name="Slide Number Placeholder 3">
            <a:extLst>
              <a:ext uri="{FF2B5EF4-FFF2-40B4-BE49-F238E27FC236}">
                <a16:creationId xmlns:a16="http://schemas.microsoft.com/office/drawing/2014/main" id="{A9A04B90-3FFF-0B8B-D505-5B051CB0DF8D}"/>
              </a:ext>
            </a:extLst>
          </p:cNvPr>
          <p:cNvSpPr>
            <a:spLocks noGrp="1"/>
          </p:cNvSpPr>
          <p:nvPr>
            <p:ph type="sldNum" sz="quarter" idx="12"/>
          </p:nvPr>
        </p:nvSpPr>
        <p:spPr/>
        <p:txBody>
          <a:bodyPr/>
          <a:lstStyle/>
          <a:p>
            <a:fld id="{87DF3EF8-2148-D24B-9C8C-EDDF0DD82061}" type="slidenum">
              <a:rPr lang="en-US" smtClean="0"/>
              <a:t>10</a:t>
            </a:fld>
            <a:endParaRPr lang="en-US"/>
          </a:p>
        </p:txBody>
      </p:sp>
      <p:sp>
        <p:nvSpPr>
          <p:cNvPr id="5" name="TextBox 4">
            <a:extLst>
              <a:ext uri="{FF2B5EF4-FFF2-40B4-BE49-F238E27FC236}">
                <a16:creationId xmlns:a16="http://schemas.microsoft.com/office/drawing/2014/main" id="{39A8D5DD-A03F-771F-BCED-F4624903007E}"/>
              </a:ext>
            </a:extLst>
          </p:cNvPr>
          <p:cNvSpPr txBox="1"/>
          <p:nvPr/>
        </p:nvSpPr>
        <p:spPr>
          <a:xfrm>
            <a:off x="7696200" y="1551457"/>
            <a:ext cx="2808573" cy="400110"/>
          </a:xfrm>
          <a:prstGeom prst="rect">
            <a:avLst/>
          </a:prstGeom>
          <a:noFill/>
        </p:spPr>
        <p:txBody>
          <a:bodyPr wrap="square" rtlCol="0">
            <a:spAutoFit/>
          </a:bodyPr>
          <a:lstStyle/>
          <a:p>
            <a:pPr algn="ctr"/>
            <a:r>
              <a:rPr lang="en-US" sz="2000" b="1" dirty="0"/>
              <a:t>Link to the rubric</a:t>
            </a:r>
          </a:p>
        </p:txBody>
      </p:sp>
      <p:sp>
        <p:nvSpPr>
          <p:cNvPr id="7" name="Content Placeholder 2">
            <a:extLst>
              <a:ext uri="{FF2B5EF4-FFF2-40B4-BE49-F238E27FC236}">
                <a16:creationId xmlns:a16="http://schemas.microsoft.com/office/drawing/2014/main" id="{5C4983B1-BD1E-5B64-DB5F-344C304D59C1}"/>
              </a:ext>
            </a:extLst>
          </p:cNvPr>
          <p:cNvSpPr>
            <a:spLocks noGrp="1"/>
          </p:cNvSpPr>
          <p:nvPr>
            <p:ph idx="1"/>
          </p:nvPr>
        </p:nvSpPr>
        <p:spPr>
          <a:xfrm>
            <a:off x="294130" y="824460"/>
            <a:ext cx="5777753" cy="369332"/>
          </a:xfrm>
        </p:spPr>
        <p:txBody>
          <a:bodyPr>
            <a:normAutofit fontScale="92500" lnSpcReduction="10000"/>
          </a:bodyPr>
          <a:lstStyle/>
          <a:p>
            <a:pPr marL="0" indent="0" algn="ctr">
              <a:buNone/>
            </a:pPr>
            <a:r>
              <a:rPr lang="en-US" sz="2400" b="1" dirty="0"/>
              <a:t>Constructs of the rubric</a:t>
            </a:r>
          </a:p>
          <a:p>
            <a:pPr marL="457200" lvl="1" indent="0">
              <a:buNone/>
            </a:pPr>
            <a:endParaRPr lang="en-US" sz="2000" dirty="0"/>
          </a:p>
        </p:txBody>
      </p:sp>
      <p:pic>
        <p:nvPicPr>
          <p:cNvPr id="8" name="Picture 2" descr="What is STRIDE? - DevSecOps Now!!!">
            <a:extLst>
              <a:ext uri="{FF2B5EF4-FFF2-40B4-BE49-F238E27FC236}">
                <a16:creationId xmlns:a16="http://schemas.microsoft.com/office/drawing/2014/main" id="{C7434866-89FB-64C5-7766-CC640B9573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595" y="1390567"/>
            <a:ext cx="3790824" cy="98258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515849CA-F8DC-D8F5-2FE6-70913A01A882}"/>
              </a:ext>
            </a:extLst>
          </p:cNvPr>
          <p:cNvPicPr>
            <a:picLocks noChangeAspect="1"/>
          </p:cNvPicPr>
          <p:nvPr/>
        </p:nvPicPr>
        <p:blipFill rotWithShape="1">
          <a:blip r:embed="rId3"/>
          <a:srcRect b="30124"/>
          <a:stretch/>
        </p:blipFill>
        <p:spPr>
          <a:xfrm>
            <a:off x="1136447" y="3541230"/>
            <a:ext cx="4093120" cy="1540765"/>
          </a:xfrm>
          <a:prstGeom prst="rect">
            <a:avLst/>
          </a:prstGeom>
        </p:spPr>
      </p:pic>
      <p:sp>
        <p:nvSpPr>
          <p:cNvPr id="11" name="TextBox 10">
            <a:extLst>
              <a:ext uri="{FF2B5EF4-FFF2-40B4-BE49-F238E27FC236}">
                <a16:creationId xmlns:a16="http://schemas.microsoft.com/office/drawing/2014/main" id="{3415DBA7-445F-6857-C685-C8CFF17BB2E3}"/>
              </a:ext>
            </a:extLst>
          </p:cNvPr>
          <p:cNvSpPr txBox="1"/>
          <p:nvPr/>
        </p:nvSpPr>
        <p:spPr>
          <a:xfrm>
            <a:off x="-555227" y="1151046"/>
            <a:ext cx="2374372" cy="369332"/>
          </a:xfrm>
          <a:prstGeom prst="rect">
            <a:avLst/>
          </a:prstGeom>
          <a:noFill/>
        </p:spPr>
        <p:txBody>
          <a:bodyPr wrap="square" rtlCol="0">
            <a:spAutoFit/>
          </a:bodyPr>
          <a:lstStyle/>
          <a:p>
            <a:pPr algn="ctr"/>
            <a:r>
              <a:rPr lang="en-US" b="1" dirty="0">
                <a:solidFill>
                  <a:schemeClr val="bg1">
                    <a:lumMod val="50000"/>
                  </a:schemeClr>
                </a:solidFill>
              </a:rPr>
              <a:t>STRIDE</a:t>
            </a:r>
            <a:r>
              <a:rPr lang="en-US" dirty="0">
                <a:solidFill>
                  <a:schemeClr val="bg1">
                    <a:lumMod val="50000"/>
                  </a:schemeClr>
                </a:solidFill>
              </a:rPr>
              <a:t>:</a:t>
            </a:r>
          </a:p>
        </p:txBody>
      </p:sp>
      <p:sp>
        <p:nvSpPr>
          <p:cNvPr id="12" name="TextBox 11">
            <a:extLst>
              <a:ext uri="{FF2B5EF4-FFF2-40B4-BE49-F238E27FC236}">
                <a16:creationId xmlns:a16="http://schemas.microsoft.com/office/drawing/2014/main" id="{30A2E3E9-0716-002E-B50F-A6A8A2E817F7}"/>
              </a:ext>
            </a:extLst>
          </p:cNvPr>
          <p:cNvSpPr txBox="1"/>
          <p:nvPr/>
        </p:nvSpPr>
        <p:spPr>
          <a:xfrm>
            <a:off x="99726" y="3191563"/>
            <a:ext cx="2148345" cy="369332"/>
          </a:xfrm>
          <a:prstGeom prst="rect">
            <a:avLst/>
          </a:prstGeom>
          <a:noFill/>
        </p:spPr>
        <p:txBody>
          <a:bodyPr wrap="none" rtlCol="0">
            <a:spAutoFit/>
          </a:bodyPr>
          <a:lstStyle/>
          <a:p>
            <a:r>
              <a:rPr lang="en-US" b="1" dirty="0">
                <a:solidFill>
                  <a:schemeClr val="accent4">
                    <a:lumMod val="75000"/>
                  </a:schemeClr>
                </a:solidFill>
              </a:rPr>
              <a:t>Systems thinking: </a:t>
            </a:r>
          </a:p>
        </p:txBody>
      </p:sp>
      <p:pic>
        <p:nvPicPr>
          <p:cNvPr id="13" name="Picture 12">
            <a:extLst>
              <a:ext uri="{FF2B5EF4-FFF2-40B4-BE49-F238E27FC236}">
                <a16:creationId xmlns:a16="http://schemas.microsoft.com/office/drawing/2014/main" id="{5172BDEF-B764-8828-419C-4BC824A30719}"/>
              </a:ext>
            </a:extLst>
          </p:cNvPr>
          <p:cNvPicPr>
            <a:picLocks noChangeAspect="1"/>
          </p:cNvPicPr>
          <p:nvPr/>
        </p:nvPicPr>
        <p:blipFill rotWithShape="1">
          <a:blip r:embed="rId4"/>
          <a:srcRect l="10459" t="8850" r="9451" b="9018"/>
          <a:stretch/>
        </p:blipFill>
        <p:spPr>
          <a:xfrm>
            <a:off x="7456911" y="1942302"/>
            <a:ext cx="3598642" cy="3690327"/>
          </a:xfrm>
          <a:prstGeom prst="rect">
            <a:avLst/>
          </a:prstGeom>
        </p:spPr>
      </p:pic>
      <p:sp>
        <p:nvSpPr>
          <p:cNvPr id="14" name="TextBox 13">
            <a:extLst>
              <a:ext uri="{FF2B5EF4-FFF2-40B4-BE49-F238E27FC236}">
                <a16:creationId xmlns:a16="http://schemas.microsoft.com/office/drawing/2014/main" id="{9B299D97-DE79-7F06-CDE3-7AC1E60DF70C}"/>
              </a:ext>
            </a:extLst>
          </p:cNvPr>
          <p:cNvSpPr txBox="1"/>
          <p:nvPr/>
        </p:nvSpPr>
        <p:spPr>
          <a:xfrm>
            <a:off x="161352" y="2464868"/>
            <a:ext cx="6503608" cy="584775"/>
          </a:xfrm>
          <a:prstGeom prst="rect">
            <a:avLst/>
          </a:prstGeom>
          <a:noFill/>
        </p:spPr>
        <p:txBody>
          <a:bodyPr wrap="square" rtlCol="0">
            <a:spAutoFit/>
          </a:bodyPr>
          <a:lstStyle/>
          <a:p>
            <a:pPr marL="285750" indent="-285750">
              <a:buFont typeface="Arial" panose="020B0604020202020204" pitchFamily="34" charset="0"/>
              <a:buChar char="•"/>
            </a:pPr>
            <a:r>
              <a:rPr lang="en-US" sz="1600" b="1" i="1" dirty="0"/>
              <a:t>Modeling phase</a:t>
            </a:r>
            <a:r>
              <a:rPr lang="en-US" sz="1600" dirty="0"/>
              <a:t>: Defining DFD, threats, security req., doc</a:t>
            </a:r>
          </a:p>
          <a:p>
            <a:pPr marL="285750" indent="-285750">
              <a:buFont typeface="Arial" panose="020B0604020202020204" pitchFamily="34" charset="0"/>
              <a:buChar char="•"/>
            </a:pPr>
            <a:r>
              <a:rPr lang="en-US" sz="1600" b="1" i="1" dirty="0"/>
              <a:t>Threat Analysis phase</a:t>
            </a:r>
            <a:r>
              <a:rPr lang="en-US" sz="1600" b="1" dirty="0"/>
              <a:t>: </a:t>
            </a:r>
            <a:r>
              <a:rPr lang="en-US" sz="1600" dirty="0"/>
              <a:t>Threat Analysis for each S-T-R-I-D-E </a:t>
            </a:r>
            <a:endParaRPr lang="en-US" sz="1600" b="1" dirty="0"/>
          </a:p>
        </p:txBody>
      </p:sp>
      <p:sp>
        <p:nvSpPr>
          <p:cNvPr id="16" name="TextBox 15">
            <a:extLst>
              <a:ext uri="{FF2B5EF4-FFF2-40B4-BE49-F238E27FC236}">
                <a16:creationId xmlns:a16="http://schemas.microsoft.com/office/drawing/2014/main" id="{D6E4AA1C-EF3B-A129-1720-E360925AC502}"/>
              </a:ext>
            </a:extLst>
          </p:cNvPr>
          <p:cNvSpPr txBox="1"/>
          <p:nvPr/>
        </p:nvSpPr>
        <p:spPr>
          <a:xfrm>
            <a:off x="631959" y="5090160"/>
            <a:ext cx="6266682" cy="1877437"/>
          </a:xfrm>
          <a:prstGeom prst="rect">
            <a:avLst/>
          </a:prstGeom>
          <a:noFill/>
        </p:spPr>
        <p:txBody>
          <a:bodyPr wrap="square" rtlCol="0">
            <a:spAutoFit/>
          </a:bodyPr>
          <a:lstStyle/>
          <a:p>
            <a:r>
              <a:rPr lang="en-US" sz="1600" b="1" dirty="0"/>
              <a:t>D</a:t>
            </a:r>
            <a:r>
              <a:rPr lang="en-US" sz="1600" dirty="0"/>
              <a:t>: Identifying and analyzing threats and scenarios</a:t>
            </a:r>
          </a:p>
          <a:p>
            <a:r>
              <a:rPr lang="en-US" sz="1600" b="1" dirty="0"/>
              <a:t>S</a:t>
            </a:r>
            <a:r>
              <a:rPr lang="en-US" sz="1600" dirty="0"/>
              <a:t>: Understand component and system level threats</a:t>
            </a:r>
          </a:p>
          <a:p>
            <a:r>
              <a:rPr lang="en-US" sz="1600" b="1" dirty="0"/>
              <a:t>R</a:t>
            </a:r>
            <a:r>
              <a:rPr lang="en-US" sz="1600" dirty="0"/>
              <a:t>: Understand how component threats interact and contribute to system</a:t>
            </a:r>
          </a:p>
          <a:p>
            <a:r>
              <a:rPr lang="en-US" sz="1600" b="1" dirty="0"/>
              <a:t>P</a:t>
            </a:r>
            <a:r>
              <a:rPr lang="en-US" sz="1600" dirty="0"/>
              <a:t>: Understand how threats from multiple attacker perspectives impact component/system</a:t>
            </a:r>
          </a:p>
          <a:p>
            <a:endParaRPr lang="en-US" dirty="0"/>
          </a:p>
        </p:txBody>
      </p:sp>
    </p:spTree>
    <p:extLst>
      <p:ext uri="{BB962C8B-B14F-4D97-AF65-F5344CB8AC3E}">
        <p14:creationId xmlns:p14="http://schemas.microsoft.com/office/powerpoint/2010/main" val="2219061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P spid="11" grpId="0"/>
      <p:bldP spid="12" grpId="0"/>
      <p:bldP spid="14"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6F031-803B-2B48-CC0F-9861C04F6DB8}"/>
              </a:ext>
            </a:extLst>
          </p:cNvPr>
          <p:cNvSpPr>
            <a:spLocks noGrp="1"/>
          </p:cNvSpPr>
          <p:nvPr>
            <p:ph type="title"/>
          </p:nvPr>
        </p:nvSpPr>
        <p:spPr>
          <a:xfrm>
            <a:off x="-4980" y="136525"/>
            <a:ext cx="12690966" cy="785270"/>
          </a:xfrm>
        </p:spPr>
        <p:txBody>
          <a:bodyPr>
            <a:noAutofit/>
          </a:bodyPr>
          <a:lstStyle/>
          <a:p>
            <a:r>
              <a:rPr lang="en-US" sz="3600" b="1" dirty="0"/>
              <a:t>Results: Quant. Diff STRIDE – Both with ST vs No ST performed well</a:t>
            </a:r>
          </a:p>
        </p:txBody>
      </p:sp>
      <p:sp>
        <p:nvSpPr>
          <p:cNvPr id="4" name="Slide Number Placeholder 3">
            <a:extLst>
              <a:ext uri="{FF2B5EF4-FFF2-40B4-BE49-F238E27FC236}">
                <a16:creationId xmlns:a16="http://schemas.microsoft.com/office/drawing/2014/main" id="{A9A04B90-3FFF-0B8B-D505-5B051CB0DF8D}"/>
              </a:ext>
            </a:extLst>
          </p:cNvPr>
          <p:cNvSpPr>
            <a:spLocks noGrp="1"/>
          </p:cNvSpPr>
          <p:nvPr>
            <p:ph type="sldNum" sz="quarter" idx="12"/>
          </p:nvPr>
        </p:nvSpPr>
        <p:spPr/>
        <p:txBody>
          <a:bodyPr/>
          <a:lstStyle/>
          <a:p>
            <a:fld id="{87DF3EF8-2148-D24B-9C8C-EDDF0DD82061}" type="slidenum">
              <a:rPr lang="en-US" smtClean="0"/>
              <a:t>11</a:t>
            </a:fld>
            <a:endParaRPr lang="en-US" dirty="0"/>
          </a:p>
        </p:txBody>
      </p:sp>
      <p:sp>
        <p:nvSpPr>
          <p:cNvPr id="8" name="TextBox 7">
            <a:extLst>
              <a:ext uri="{FF2B5EF4-FFF2-40B4-BE49-F238E27FC236}">
                <a16:creationId xmlns:a16="http://schemas.microsoft.com/office/drawing/2014/main" id="{D27D616A-0837-32F2-3B9C-3DED57C43D1B}"/>
              </a:ext>
            </a:extLst>
          </p:cNvPr>
          <p:cNvSpPr txBox="1"/>
          <p:nvPr/>
        </p:nvSpPr>
        <p:spPr>
          <a:xfrm>
            <a:off x="154438" y="5824221"/>
            <a:ext cx="10390094" cy="1200329"/>
          </a:xfrm>
          <a:prstGeom prst="rect">
            <a:avLst/>
          </a:prstGeom>
          <a:noFill/>
        </p:spPr>
        <p:txBody>
          <a:bodyPr wrap="square" rtlCol="0">
            <a:spAutoFit/>
          </a:bodyPr>
          <a:lstStyle/>
          <a:p>
            <a:endParaRPr lang="en-US" b="1" dirty="0">
              <a:solidFill>
                <a:schemeClr val="bg1">
                  <a:lumMod val="50000"/>
                </a:schemeClr>
              </a:solidFill>
              <a:ea typeface="Calibri" panose="020F0502020204030204" pitchFamily="34" charset="0"/>
            </a:endParaRPr>
          </a:p>
          <a:p>
            <a:pPr marL="285750" indent="-285750">
              <a:buFont typeface="Arial" panose="020B0604020202020204" pitchFamily="34" charset="0"/>
              <a:buChar char="•"/>
            </a:pPr>
            <a:r>
              <a:rPr lang="en-US" b="1" dirty="0">
                <a:solidFill>
                  <a:schemeClr val="accent4">
                    <a:lumMod val="75000"/>
                  </a:schemeClr>
                </a:solidFill>
                <a:ea typeface="Calibri" panose="020F0502020204030204" pitchFamily="34" charset="0"/>
              </a:rPr>
              <a:t>All three groups (with and without systems thinking instruction) performed well on STRIDE: Modeling and Threat Analysis</a:t>
            </a:r>
          </a:p>
          <a:p>
            <a:endParaRPr lang="en-US" b="1" dirty="0">
              <a:solidFill>
                <a:schemeClr val="accent4">
                  <a:lumMod val="75000"/>
                </a:schemeClr>
              </a:solidFill>
              <a:ea typeface="Calibri" panose="020F0502020204030204" pitchFamily="34" charset="0"/>
            </a:endParaRPr>
          </a:p>
        </p:txBody>
      </p:sp>
      <p:sp>
        <p:nvSpPr>
          <p:cNvPr id="9" name="TextBox 8">
            <a:extLst>
              <a:ext uri="{FF2B5EF4-FFF2-40B4-BE49-F238E27FC236}">
                <a16:creationId xmlns:a16="http://schemas.microsoft.com/office/drawing/2014/main" id="{B8362ED1-B199-8165-C48B-7373F219E59C}"/>
              </a:ext>
            </a:extLst>
          </p:cNvPr>
          <p:cNvSpPr txBox="1"/>
          <p:nvPr/>
        </p:nvSpPr>
        <p:spPr>
          <a:xfrm>
            <a:off x="2852633" y="948300"/>
            <a:ext cx="4920317" cy="261610"/>
          </a:xfrm>
          <a:prstGeom prst="rect">
            <a:avLst/>
          </a:prstGeom>
          <a:noFill/>
        </p:spPr>
        <p:txBody>
          <a:bodyPr wrap="square" rtlCol="0">
            <a:spAutoFit/>
          </a:bodyPr>
          <a:lstStyle/>
          <a:p>
            <a:r>
              <a:rPr lang="en-US" sz="1100" b="1" dirty="0"/>
              <a:t>Average scores during modeling and threat analysis phases of STRIDE</a:t>
            </a:r>
          </a:p>
        </p:txBody>
      </p:sp>
      <p:grpSp>
        <p:nvGrpSpPr>
          <p:cNvPr id="21" name="Group 20">
            <a:extLst>
              <a:ext uri="{FF2B5EF4-FFF2-40B4-BE49-F238E27FC236}">
                <a16:creationId xmlns:a16="http://schemas.microsoft.com/office/drawing/2014/main" id="{3F6FC082-8530-A5CE-BE3B-E196F27A4B36}"/>
              </a:ext>
            </a:extLst>
          </p:cNvPr>
          <p:cNvGrpSpPr/>
          <p:nvPr/>
        </p:nvGrpSpPr>
        <p:grpSpPr>
          <a:xfrm>
            <a:off x="9980860" y="2254940"/>
            <a:ext cx="1955253" cy="540475"/>
            <a:chOff x="8890000" y="968947"/>
            <a:chExt cx="2229496" cy="611063"/>
          </a:xfrm>
        </p:grpSpPr>
        <p:sp>
          <p:nvSpPr>
            <p:cNvPr id="15" name="TextBox 14">
              <a:extLst>
                <a:ext uri="{FF2B5EF4-FFF2-40B4-BE49-F238E27FC236}">
                  <a16:creationId xmlns:a16="http://schemas.microsoft.com/office/drawing/2014/main" id="{859F46B5-85D7-F4CA-C041-E0C98038360E}"/>
                </a:ext>
              </a:extLst>
            </p:cNvPr>
            <p:cNvSpPr txBox="1"/>
            <p:nvPr/>
          </p:nvSpPr>
          <p:spPr>
            <a:xfrm>
              <a:off x="9509760" y="968947"/>
              <a:ext cx="1609736" cy="276999"/>
            </a:xfrm>
            <a:prstGeom prst="rect">
              <a:avLst/>
            </a:prstGeom>
            <a:noFill/>
          </p:spPr>
          <p:txBody>
            <a:bodyPr wrap="none" rtlCol="0">
              <a:spAutoFit/>
            </a:bodyPr>
            <a:lstStyle/>
            <a:p>
              <a:r>
                <a:rPr lang="en-US" sz="1200" dirty="0"/>
                <a:t>- No ST Intervention</a:t>
              </a:r>
            </a:p>
          </p:txBody>
        </p:sp>
        <p:sp>
          <p:nvSpPr>
            <p:cNvPr id="16" name="Rectangle 15">
              <a:extLst>
                <a:ext uri="{FF2B5EF4-FFF2-40B4-BE49-F238E27FC236}">
                  <a16:creationId xmlns:a16="http://schemas.microsoft.com/office/drawing/2014/main" id="{CF13E9A2-22E4-0D1E-19EE-434AE51E1436}"/>
                </a:ext>
              </a:extLst>
            </p:cNvPr>
            <p:cNvSpPr/>
            <p:nvPr/>
          </p:nvSpPr>
          <p:spPr>
            <a:xfrm>
              <a:off x="8890000" y="1049963"/>
              <a:ext cx="254000" cy="16168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F37CB47-9324-D6DD-B344-4C8674A26BBA}"/>
                </a:ext>
              </a:extLst>
            </p:cNvPr>
            <p:cNvSpPr/>
            <p:nvPr/>
          </p:nvSpPr>
          <p:spPr>
            <a:xfrm>
              <a:off x="9255760" y="1049963"/>
              <a:ext cx="254000" cy="161680"/>
            </a:xfrm>
            <a:prstGeom prst="rect">
              <a:avLst/>
            </a:prstGeom>
            <a:solidFill>
              <a:srgbClr val="FF93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6DD98A1-5229-123E-8F35-77B22450DF9C}"/>
                </a:ext>
              </a:extLst>
            </p:cNvPr>
            <p:cNvSpPr/>
            <p:nvPr/>
          </p:nvSpPr>
          <p:spPr>
            <a:xfrm>
              <a:off x="9255760" y="1356724"/>
              <a:ext cx="254000" cy="161680"/>
            </a:xfrm>
            <a:prstGeom prst="rect">
              <a:avLst/>
            </a:prstGeom>
            <a:solidFill>
              <a:srgbClr val="90ED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9376FE4-42DC-BAE4-1ED8-FA18FF54945F}"/>
                </a:ext>
              </a:extLst>
            </p:cNvPr>
            <p:cNvSpPr txBox="1"/>
            <p:nvPr/>
          </p:nvSpPr>
          <p:spPr>
            <a:xfrm>
              <a:off x="9539812" y="1303011"/>
              <a:ext cx="1351652" cy="276999"/>
            </a:xfrm>
            <a:prstGeom prst="rect">
              <a:avLst/>
            </a:prstGeom>
            <a:noFill/>
          </p:spPr>
          <p:txBody>
            <a:bodyPr wrap="none" rtlCol="0">
              <a:spAutoFit/>
            </a:bodyPr>
            <a:lstStyle/>
            <a:p>
              <a:r>
                <a:rPr lang="en-US" sz="1200" dirty="0"/>
                <a:t>- ST Intervention</a:t>
              </a:r>
            </a:p>
          </p:txBody>
        </p:sp>
      </p:grpSp>
      <p:pic>
        <p:nvPicPr>
          <p:cNvPr id="23" name="Picture 22">
            <a:extLst>
              <a:ext uri="{FF2B5EF4-FFF2-40B4-BE49-F238E27FC236}">
                <a16:creationId xmlns:a16="http://schemas.microsoft.com/office/drawing/2014/main" id="{FD28E832-BB30-0C72-5DF3-F7295D09605F}"/>
              </a:ext>
            </a:extLst>
          </p:cNvPr>
          <p:cNvPicPr>
            <a:picLocks noChangeAspect="1"/>
          </p:cNvPicPr>
          <p:nvPr/>
        </p:nvPicPr>
        <p:blipFill>
          <a:blip r:embed="rId2"/>
          <a:stretch>
            <a:fillRect/>
          </a:stretch>
        </p:blipFill>
        <p:spPr>
          <a:xfrm>
            <a:off x="2509520" y="1207997"/>
            <a:ext cx="5606544" cy="622300"/>
          </a:xfrm>
          <a:prstGeom prst="rect">
            <a:avLst/>
          </a:prstGeom>
        </p:spPr>
      </p:pic>
      <p:sp>
        <p:nvSpPr>
          <p:cNvPr id="24" name="TextBox 23">
            <a:extLst>
              <a:ext uri="{FF2B5EF4-FFF2-40B4-BE49-F238E27FC236}">
                <a16:creationId xmlns:a16="http://schemas.microsoft.com/office/drawing/2014/main" id="{7F96A239-9DC1-1BD2-BD31-89C0FC293036}"/>
              </a:ext>
            </a:extLst>
          </p:cNvPr>
          <p:cNvSpPr txBox="1"/>
          <p:nvPr/>
        </p:nvSpPr>
        <p:spPr>
          <a:xfrm>
            <a:off x="8116064" y="1259415"/>
            <a:ext cx="5996274" cy="430887"/>
          </a:xfrm>
          <a:prstGeom prst="rect">
            <a:avLst/>
          </a:prstGeom>
          <a:noFill/>
        </p:spPr>
        <p:txBody>
          <a:bodyPr wrap="square" rtlCol="0">
            <a:spAutoFit/>
          </a:bodyPr>
          <a:lstStyle/>
          <a:p>
            <a:pPr marL="285750" indent="-285750">
              <a:buFont typeface="Arial" panose="020B0604020202020204" pitchFamily="34" charset="0"/>
              <a:buChar char="•"/>
            </a:pPr>
            <a:r>
              <a:rPr lang="en-US" sz="1050" i="1" dirty="0"/>
              <a:t>Modeling</a:t>
            </a:r>
            <a:r>
              <a:rPr lang="en-US" sz="1050" dirty="0"/>
              <a:t>: Defining DFD, threats, security req., doc</a:t>
            </a:r>
          </a:p>
          <a:p>
            <a:pPr marL="285750" indent="-285750">
              <a:buFont typeface="Arial" panose="020B0604020202020204" pitchFamily="34" charset="0"/>
              <a:buChar char="•"/>
            </a:pPr>
            <a:r>
              <a:rPr lang="en-US" sz="1050" i="1" dirty="0"/>
              <a:t>Analysis</a:t>
            </a:r>
            <a:r>
              <a:rPr lang="en-US" sz="1050" b="1" dirty="0"/>
              <a:t>: </a:t>
            </a:r>
            <a:r>
              <a:rPr lang="en-US" sz="1050" dirty="0"/>
              <a:t>Threat Analysis for each S-T-R-I-D-E </a:t>
            </a:r>
            <a:endParaRPr lang="en-US" sz="1050" b="1" dirty="0"/>
          </a:p>
        </p:txBody>
      </p:sp>
      <p:sp>
        <p:nvSpPr>
          <p:cNvPr id="28" name="TextBox 27">
            <a:extLst>
              <a:ext uri="{FF2B5EF4-FFF2-40B4-BE49-F238E27FC236}">
                <a16:creationId xmlns:a16="http://schemas.microsoft.com/office/drawing/2014/main" id="{E33837CC-E5DF-9E25-57DA-4F55EA13AF51}"/>
              </a:ext>
            </a:extLst>
          </p:cNvPr>
          <p:cNvSpPr txBox="1"/>
          <p:nvPr/>
        </p:nvSpPr>
        <p:spPr>
          <a:xfrm>
            <a:off x="144478" y="5522281"/>
            <a:ext cx="11893084" cy="646331"/>
          </a:xfrm>
          <a:prstGeom prst="rect">
            <a:avLst/>
          </a:prstGeom>
          <a:noFill/>
        </p:spPr>
        <p:txBody>
          <a:bodyPr wrap="square">
            <a:spAutoFit/>
          </a:bodyPr>
          <a:lstStyle/>
          <a:p>
            <a:pPr marL="285750" indent="-285750">
              <a:buFont typeface="Arial" panose="020B0604020202020204" pitchFamily="34" charset="0"/>
              <a:buChar char="•"/>
            </a:pPr>
            <a:r>
              <a:rPr lang="en-US" b="1" dirty="0">
                <a:solidFill>
                  <a:schemeClr val="bg1">
                    <a:lumMod val="50000"/>
                  </a:schemeClr>
                </a:solidFill>
                <a:ea typeface="Calibri" panose="020F0502020204030204" pitchFamily="34" charset="0"/>
              </a:rPr>
              <a:t>A</a:t>
            </a:r>
            <a:r>
              <a:rPr lang="en-US" sz="1800" b="1" dirty="0">
                <a:solidFill>
                  <a:schemeClr val="bg1">
                    <a:lumMod val="50000"/>
                  </a:schemeClr>
                </a:solidFill>
                <a:effectLst/>
                <a:ea typeface="Calibri" panose="020F0502020204030204" pitchFamily="34" charset="0"/>
              </a:rPr>
              <a:t>verage scores of all three groups in the modeling and threat analysis phases of STRIDE (Figure 3) are close by and consistent (ranging from 2.6 to 3)</a:t>
            </a:r>
            <a:r>
              <a:rPr lang="en-US" b="1" dirty="0">
                <a:solidFill>
                  <a:schemeClr val="bg1">
                    <a:lumMod val="50000"/>
                  </a:schemeClr>
                </a:solidFill>
                <a:effectLst/>
              </a:rPr>
              <a:t> </a:t>
            </a:r>
            <a:endParaRPr lang="en-US" b="1" dirty="0">
              <a:solidFill>
                <a:schemeClr val="bg1">
                  <a:lumMod val="50000"/>
                </a:schemeClr>
              </a:solidFill>
            </a:endParaRPr>
          </a:p>
        </p:txBody>
      </p:sp>
      <p:grpSp>
        <p:nvGrpSpPr>
          <p:cNvPr id="34" name="Group 33">
            <a:extLst>
              <a:ext uri="{FF2B5EF4-FFF2-40B4-BE49-F238E27FC236}">
                <a16:creationId xmlns:a16="http://schemas.microsoft.com/office/drawing/2014/main" id="{8343B392-CEC2-D2A8-C7DF-239FA57FE68E}"/>
              </a:ext>
            </a:extLst>
          </p:cNvPr>
          <p:cNvGrpSpPr/>
          <p:nvPr/>
        </p:nvGrpSpPr>
        <p:grpSpPr>
          <a:xfrm>
            <a:off x="375815" y="1809311"/>
            <a:ext cx="4797199" cy="3745137"/>
            <a:chOff x="1200762" y="1841395"/>
            <a:chExt cx="4349248" cy="3442067"/>
          </a:xfrm>
        </p:grpSpPr>
        <p:grpSp>
          <p:nvGrpSpPr>
            <p:cNvPr id="22" name="Group 21">
              <a:extLst>
                <a:ext uri="{FF2B5EF4-FFF2-40B4-BE49-F238E27FC236}">
                  <a16:creationId xmlns:a16="http://schemas.microsoft.com/office/drawing/2014/main" id="{AA8D054F-04B8-4037-3081-70455931D43B}"/>
                </a:ext>
              </a:extLst>
            </p:cNvPr>
            <p:cNvGrpSpPr/>
            <p:nvPr/>
          </p:nvGrpSpPr>
          <p:grpSpPr>
            <a:xfrm>
              <a:off x="1200762" y="1841395"/>
              <a:ext cx="4349248" cy="3442067"/>
              <a:chOff x="1200762" y="1841395"/>
              <a:chExt cx="4349248" cy="3442067"/>
            </a:xfrm>
          </p:grpSpPr>
          <p:grpSp>
            <p:nvGrpSpPr>
              <p:cNvPr id="6" name="Group 5">
                <a:extLst>
                  <a:ext uri="{FF2B5EF4-FFF2-40B4-BE49-F238E27FC236}">
                    <a16:creationId xmlns:a16="http://schemas.microsoft.com/office/drawing/2014/main" id="{01E43179-BD62-F0C9-70D4-E2C6508DB7CF}"/>
                  </a:ext>
                </a:extLst>
              </p:cNvPr>
              <p:cNvGrpSpPr/>
              <p:nvPr/>
            </p:nvGrpSpPr>
            <p:grpSpPr>
              <a:xfrm>
                <a:off x="1200762" y="1841395"/>
                <a:ext cx="4349248" cy="3442067"/>
                <a:chOff x="1200762" y="1841395"/>
                <a:chExt cx="4349248" cy="3442067"/>
              </a:xfrm>
            </p:grpSpPr>
            <p:pic>
              <p:nvPicPr>
                <p:cNvPr id="5" name="Picture 4" descr="A graph with different colored bars&#10;&#10;Description automatically generated">
                  <a:extLst>
                    <a:ext uri="{FF2B5EF4-FFF2-40B4-BE49-F238E27FC236}">
                      <a16:creationId xmlns:a16="http://schemas.microsoft.com/office/drawing/2014/main" id="{BC2C1629-6EEB-7B20-3F1B-0016CF598946}"/>
                    </a:ext>
                  </a:extLst>
                </p:cNvPr>
                <p:cNvPicPr>
                  <a:picLocks noChangeAspect="1"/>
                </p:cNvPicPr>
                <p:nvPr/>
              </p:nvPicPr>
              <p:blipFill rotWithShape="1">
                <a:blip r:embed="rId3"/>
                <a:srcRect l="5358" t="4288" r="16856" b="4371"/>
                <a:stretch/>
              </p:blipFill>
              <p:spPr bwMode="auto">
                <a:xfrm>
                  <a:off x="1200762" y="1964066"/>
                  <a:ext cx="4349248" cy="3319396"/>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E8859832-598C-7DF3-829A-A7772C8C7780}"/>
                    </a:ext>
                  </a:extLst>
                </p:cNvPr>
                <p:cNvSpPr txBox="1"/>
                <p:nvPr/>
              </p:nvSpPr>
              <p:spPr>
                <a:xfrm>
                  <a:off x="1673170" y="1841395"/>
                  <a:ext cx="1579278" cy="307777"/>
                </a:xfrm>
                <a:prstGeom prst="rect">
                  <a:avLst/>
                </a:prstGeom>
                <a:solidFill>
                  <a:schemeClr val="bg1"/>
                </a:solidFill>
              </p:spPr>
              <p:txBody>
                <a:bodyPr wrap="none" rtlCol="0">
                  <a:spAutoFit/>
                </a:bodyPr>
                <a:lstStyle/>
                <a:p>
                  <a:r>
                    <a:rPr lang="en-US" sz="1400" b="1" dirty="0"/>
                    <a:t>Modeling Phase</a:t>
                  </a:r>
                </a:p>
              </p:txBody>
            </p:sp>
          </p:grpSp>
          <p:sp>
            <p:nvSpPr>
              <p:cNvPr id="12" name="TextBox 11">
                <a:extLst>
                  <a:ext uri="{FF2B5EF4-FFF2-40B4-BE49-F238E27FC236}">
                    <a16:creationId xmlns:a16="http://schemas.microsoft.com/office/drawing/2014/main" id="{0EB4B071-187C-9DC6-D81B-95B374A953E7}"/>
                  </a:ext>
                </a:extLst>
              </p:cNvPr>
              <p:cNvSpPr txBox="1"/>
              <p:nvPr/>
            </p:nvSpPr>
            <p:spPr>
              <a:xfrm>
                <a:off x="3252448" y="4964414"/>
                <a:ext cx="681597" cy="307777"/>
              </a:xfrm>
              <a:prstGeom prst="rect">
                <a:avLst/>
              </a:prstGeom>
              <a:solidFill>
                <a:schemeClr val="bg1"/>
              </a:solidFill>
            </p:spPr>
            <p:txBody>
              <a:bodyPr wrap="none" rtlCol="0">
                <a:spAutoFit/>
              </a:bodyPr>
              <a:lstStyle/>
              <a:p>
                <a:r>
                  <a:rPr lang="en-US" sz="1400" b="1" dirty="0"/>
                  <a:t>Score</a:t>
                </a:r>
              </a:p>
            </p:txBody>
          </p:sp>
          <p:sp>
            <p:nvSpPr>
              <p:cNvPr id="14" name="TextBox 13">
                <a:extLst>
                  <a:ext uri="{FF2B5EF4-FFF2-40B4-BE49-F238E27FC236}">
                    <a16:creationId xmlns:a16="http://schemas.microsoft.com/office/drawing/2014/main" id="{75EFC299-9DD6-0C40-D5A6-3FB11A11ADAC}"/>
                  </a:ext>
                </a:extLst>
              </p:cNvPr>
              <p:cNvSpPr txBox="1"/>
              <p:nvPr/>
            </p:nvSpPr>
            <p:spPr>
              <a:xfrm rot="16200000">
                <a:off x="798248" y="3547347"/>
                <a:ext cx="1112805" cy="307777"/>
              </a:xfrm>
              <a:prstGeom prst="rect">
                <a:avLst/>
              </a:prstGeom>
              <a:solidFill>
                <a:schemeClr val="bg1"/>
              </a:solidFill>
            </p:spPr>
            <p:txBody>
              <a:bodyPr wrap="none" rtlCol="0">
                <a:spAutoFit/>
              </a:bodyPr>
              <a:lstStyle/>
              <a:p>
                <a:r>
                  <a:rPr lang="en-US" sz="1400" b="1" dirty="0"/>
                  <a:t>Frequency</a:t>
                </a:r>
              </a:p>
            </p:txBody>
          </p:sp>
        </p:grpSp>
        <p:sp>
          <p:nvSpPr>
            <p:cNvPr id="27" name="TextBox 26">
              <a:extLst>
                <a:ext uri="{FF2B5EF4-FFF2-40B4-BE49-F238E27FC236}">
                  <a16:creationId xmlns:a16="http://schemas.microsoft.com/office/drawing/2014/main" id="{49F1E1AA-3E08-B3CD-F4B5-EEFC54ED56C8}"/>
                </a:ext>
              </a:extLst>
            </p:cNvPr>
            <p:cNvSpPr txBox="1"/>
            <p:nvPr/>
          </p:nvSpPr>
          <p:spPr>
            <a:xfrm>
              <a:off x="2218657" y="2131152"/>
              <a:ext cx="560627" cy="276999"/>
            </a:xfrm>
            <a:prstGeom prst="rect">
              <a:avLst/>
            </a:prstGeom>
            <a:solidFill>
              <a:schemeClr val="bg1"/>
            </a:solidFill>
          </p:spPr>
          <p:txBody>
            <a:bodyPr wrap="square" rtlCol="0">
              <a:spAutoFit/>
            </a:bodyPr>
            <a:lstStyle/>
            <a:p>
              <a:r>
                <a:rPr lang="en-US" sz="1200" b="1" dirty="0"/>
                <a:t>F’21</a:t>
              </a:r>
            </a:p>
          </p:txBody>
        </p:sp>
        <p:sp>
          <p:nvSpPr>
            <p:cNvPr id="29" name="TextBox 28">
              <a:extLst>
                <a:ext uri="{FF2B5EF4-FFF2-40B4-BE49-F238E27FC236}">
                  <a16:creationId xmlns:a16="http://schemas.microsoft.com/office/drawing/2014/main" id="{EA0B8010-6C6C-D002-84A7-FF11071FD523}"/>
                </a:ext>
              </a:extLst>
            </p:cNvPr>
            <p:cNvSpPr txBox="1"/>
            <p:nvPr/>
          </p:nvSpPr>
          <p:spPr>
            <a:xfrm>
              <a:off x="3240688" y="2149172"/>
              <a:ext cx="679722" cy="276999"/>
            </a:xfrm>
            <a:prstGeom prst="rect">
              <a:avLst/>
            </a:prstGeom>
            <a:solidFill>
              <a:schemeClr val="bg1"/>
            </a:solidFill>
          </p:spPr>
          <p:txBody>
            <a:bodyPr wrap="square" rtlCol="0">
              <a:spAutoFit/>
            </a:bodyPr>
            <a:lstStyle/>
            <a:p>
              <a:r>
                <a:rPr lang="en-US" sz="1200" b="1" dirty="0"/>
                <a:t>S’23</a:t>
              </a:r>
            </a:p>
          </p:txBody>
        </p:sp>
        <p:sp>
          <p:nvSpPr>
            <p:cNvPr id="30" name="TextBox 29">
              <a:extLst>
                <a:ext uri="{FF2B5EF4-FFF2-40B4-BE49-F238E27FC236}">
                  <a16:creationId xmlns:a16="http://schemas.microsoft.com/office/drawing/2014/main" id="{76276947-D861-2ED9-A67A-25770AC3ECA7}"/>
                </a:ext>
              </a:extLst>
            </p:cNvPr>
            <p:cNvSpPr txBox="1"/>
            <p:nvPr/>
          </p:nvSpPr>
          <p:spPr>
            <a:xfrm>
              <a:off x="4336013" y="2131152"/>
              <a:ext cx="550776" cy="276999"/>
            </a:xfrm>
            <a:prstGeom prst="rect">
              <a:avLst/>
            </a:prstGeom>
            <a:solidFill>
              <a:schemeClr val="bg1"/>
            </a:solidFill>
          </p:spPr>
          <p:txBody>
            <a:bodyPr wrap="square" rtlCol="0">
              <a:spAutoFit/>
            </a:bodyPr>
            <a:lstStyle/>
            <a:p>
              <a:r>
                <a:rPr lang="en-US" sz="1200" b="1" dirty="0"/>
                <a:t>F’23</a:t>
              </a:r>
            </a:p>
          </p:txBody>
        </p:sp>
      </p:grpSp>
      <p:grpSp>
        <p:nvGrpSpPr>
          <p:cNvPr id="35" name="Group 34">
            <a:extLst>
              <a:ext uri="{FF2B5EF4-FFF2-40B4-BE49-F238E27FC236}">
                <a16:creationId xmlns:a16="http://schemas.microsoft.com/office/drawing/2014/main" id="{2AE3D0AC-462F-68DA-B2A0-86ABE3A37C73}"/>
              </a:ext>
            </a:extLst>
          </p:cNvPr>
          <p:cNvGrpSpPr/>
          <p:nvPr/>
        </p:nvGrpSpPr>
        <p:grpSpPr>
          <a:xfrm>
            <a:off x="5388451" y="1954736"/>
            <a:ext cx="4512294" cy="3572955"/>
            <a:chOff x="6334215" y="1899697"/>
            <a:chExt cx="4177409" cy="3350623"/>
          </a:xfrm>
        </p:grpSpPr>
        <p:grpSp>
          <p:nvGrpSpPr>
            <p:cNvPr id="25" name="Group 24">
              <a:extLst>
                <a:ext uri="{FF2B5EF4-FFF2-40B4-BE49-F238E27FC236}">
                  <a16:creationId xmlns:a16="http://schemas.microsoft.com/office/drawing/2014/main" id="{CCACA52D-711A-63FD-0638-DF0A72398525}"/>
                </a:ext>
              </a:extLst>
            </p:cNvPr>
            <p:cNvGrpSpPr/>
            <p:nvPr/>
          </p:nvGrpSpPr>
          <p:grpSpPr>
            <a:xfrm>
              <a:off x="6334215" y="1899697"/>
              <a:ext cx="4177409" cy="3350623"/>
              <a:chOff x="6334215" y="1899697"/>
              <a:chExt cx="4177409" cy="3350623"/>
            </a:xfrm>
          </p:grpSpPr>
          <p:grpSp>
            <p:nvGrpSpPr>
              <p:cNvPr id="11" name="Group 10">
                <a:extLst>
                  <a:ext uri="{FF2B5EF4-FFF2-40B4-BE49-F238E27FC236}">
                    <a16:creationId xmlns:a16="http://schemas.microsoft.com/office/drawing/2014/main" id="{817949DC-E71B-8049-963A-116FE9B05686}"/>
                  </a:ext>
                </a:extLst>
              </p:cNvPr>
              <p:cNvGrpSpPr/>
              <p:nvPr/>
            </p:nvGrpSpPr>
            <p:grpSpPr>
              <a:xfrm>
                <a:off x="6383066" y="1899697"/>
                <a:ext cx="4128558" cy="3330718"/>
                <a:chOff x="6383066" y="1899697"/>
                <a:chExt cx="4128558" cy="3330718"/>
              </a:xfrm>
            </p:grpSpPr>
            <p:pic>
              <p:nvPicPr>
                <p:cNvPr id="7" name="Picture 6" descr="A graph with different colored bars&#10;&#10;Description automatically generated">
                  <a:extLst>
                    <a:ext uri="{FF2B5EF4-FFF2-40B4-BE49-F238E27FC236}">
                      <a16:creationId xmlns:a16="http://schemas.microsoft.com/office/drawing/2014/main" id="{5F76D986-44E6-D941-C30E-0C7586ADB35A}"/>
                    </a:ext>
                  </a:extLst>
                </p:cNvPr>
                <p:cNvPicPr>
                  <a:picLocks noChangeAspect="1"/>
                </p:cNvPicPr>
                <p:nvPr/>
              </p:nvPicPr>
              <p:blipFill rotWithShape="1">
                <a:blip r:embed="rId4"/>
                <a:srcRect l="5143" t="3627" r="17500" b="3392"/>
                <a:stretch/>
              </p:blipFill>
              <p:spPr bwMode="auto">
                <a:xfrm>
                  <a:off x="6383066" y="2005329"/>
                  <a:ext cx="4128558" cy="3225086"/>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2D0A31CD-9870-5292-218F-61813C5FC3A7}"/>
                    </a:ext>
                  </a:extLst>
                </p:cNvPr>
                <p:cNvSpPr txBox="1"/>
                <p:nvPr/>
              </p:nvSpPr>
              <p:spPr>
                <a:xfrm>
                  <a:off x="6912866" y="1899697"/>
                  <a:ext cx="2040943" cy="307777"/>
                </a:xfrm>
                <a:prstGeom prst="rect">
                  <a:avLst/>
                </a:prstGeom>
                <a:solidFill>
                  <a:schemeClr val="bg1"/>
                </a:solidFill>
              </p:spPr>
              <p:txBody>
                <a:bodyPr wrap="none" rtlCol="0">
                  <a:spAutoFit/>
                </a:bodyPr>
                <a:lstStyle/>
                <a:p>
                  <a:r>
                    <a:rPr lang="en-US" sz="1400" b="1" dirty="0"/>
                    <a:t>Threat Analysis Phase</a:t>
                  </a:r>
                </a:p>
              </p:txBody>
            </p:sp>
          </p:grpSp>
          <p:sp>
            <p:nvSpPr>
              <p:cNvPr id="13" name="TextBox 12">
                <a:extLst>
                  <a:ext uri="{FF2B5EF4-FFF2-40B4-BE49-F238E27FC236}">
                    <a16:creationId xmlns:a16="http://schemas.microsoft.com/office/drawing/2014/main" id="{CE3FDA47-1CA7-7926-C9E7-7678A0544E60}"/>
                  </a:ext>
                </a:extLst>
              </p:cNvPr>
              <p:cNvSpPr txBox="1"/>
              <p:nvPr/>
            </p:nvSpPr>
            <p:spPr>
              <a:xfrm>
                <a:off x="8501733" y="4942543"/>
                <a:ext cx="681597" cy="307777"/>
              </a:xfrm>
              <a:prstGeom prst="rect">
                <a:avLst/>
              </a:prstGeom>
              <a:solidFill>
                <a:schemeClr val="bg1"/>
              </a:solidFill>
            </p:spPr>
            <p:txBody>
              <a:bodyPr wrap="none" rtlCol="0">
                <a:spAutoFit/>
              </a:bodyPr>
              <a:lstStyle/>
              <a:p>
                <a:r>
                  <a:rPr lang="en-US" sz="1400" b="1" dirty="0"/>
                  <a:t>Score</a:t>
                </a:r>
              </a:p>
            </p:txBody>
          </p:sp>
          <p:sp>
            <p:nvSpPr>
              <p:cNvPr id="19" name="TextBox 18">
                <a:extLst>
                  <a:ext uri="{FF2B5EF4-FFF2-40B4-BE49-F238E27FC236}">
                    <a16:creationId xmlns:a16="http://schemas.microsoft.com/office/drawing/2014/main" id="{8DF2E398-B2FE-6CB5-604C-50129D651B75}"/>
                  </a:ext>
                </a:extLst>
              </p:cNvPr>
              <p:cNvSpPr txBox="1"/>
              <p:nvPr/>
            </p:nvSpPr>
            <p:spPr>
              <a:xfrm rot="16200000">
                <a:off x="5931701" y="3555177"/>
                <a:ext cx="1112805" cy="307777"/>
              </a:xfrm>
              <a:prstGeom prst="rect">
                <a:avLst/>
              </a:prstGeom>
              <a:solidFill>
                <a:schemeClr val="bg1"/>
              </a:solidFill>
            </p:spPr>
            <p:txBody>
              <a:bodyPr wrap="none" rtlCol="0">
                <a:spAutoFit/>
              </a:bodyPr>
              <a:lstStyle/>
              <a:p>
                <a:r>
                  <a:rPr lang="en-US" sz="1400" b="1" dirty="0"/>
                  <a:t>Frequency</a:t>
                </a:r>
              </a:p>
            </p:txBody>
          </p:sp>
        </p:grpSp>
        <p:sp>
          <p:nvSpPr>
            <p:cNvPr id="31" name="TextBox 30">
              <a:extLst>
                <a:ext uri="{FF2B5EF4-FFF2-40B4-BE49-F238E27FC236}">
                  <a16:creationId xmlns:a16="http://schemas.microsoft.com/office/drawing/2014/main" id="{00332C3B-BAFC-EF09-5780-0887B7C9734D}"/>
                </a:ext>
              </a:extLst>
            </p:cNvPr>
            <p:cNvSpPr txBox="1"/>
            <p:nvPr/>
          </p:nvSpPr>
          <p:spPr>
            <a:xfrm>
              <a:off x="7376545" y="2168516"/>
              <a:ext cx="562507" cy="276999"/>
            </a:xfrm>
            <a:prstGeom prst="rect">
              <a:avLst/>
            </a:prstGeom>
            <a:solidFill>
              <a:schemeClr val="bg1"/>
            </a:solidFill>
          </p:spPr>
          <p:txBody>
            <a:bodyPr wrap="square" rtlCol="0">
              <a:spAutoFit/>
            </a:bodyPr>
            <a:lstStyle/>
            <a:p>
              <a:r>
                <a:rPr lang="en-US" sz="1200" b="1" dirty="0"/>
                <a:t>F’21</a:t>
              </a:r>
            </a:p>
          </p:txBody>
        </p:sp>
        <p:sp>
          <p:nvSpPr>
            <p:cNvPr id="32" name="TextBox 31">
              <a:extLst>
                <a:ext uri="{FF2B5EF4-FFF2-40B4-BE49-F238E27FC236}">
                  <a16:creationId xmlns:a16="http://schemas.microsoft.com/office/drawing/2014/main" id="{C1FBA2A3-7844-52B6-722E-D3D704A90EBD}"/>
                </a:ext>
              </a:extLst>
            </p:cNvPr>
            <p:cNvSpPr txBox="1"/>
            <p:nvPr/>
          </p:nvSpPr>
          <p:spPr>
            <a:xfrm>
              <a:off x="8274087" y="2174606"/>
              <a:ext cx="706078" cy="276999"/>
            </a:xfrm>
            <a:prstGeom prst="rect">
              <a:avLst/>
            </a:prstGeom>
            <a:solidFill>
              <a:schemeClr val="bg1"/>
            </a:solidFill>
          </p:spPr>
          <p:txBody>
            <a:bodyPr wrap="square" rtlCol="0">
              <a:spAutoFit/>
            </a:bodyPr>
            <a:lstStyle/>
            <a:p>
              <a:r>
                <a:rPr lang="en-US" sz="1200" b="1" dirty="0"/>
                <a:t>S’23</a:t>
              </a:r>
            </a:p>
          </p:txBody>
        </p:sp>
        <p:sp>
          <p:nvSpPr>
            <p:cNvPr id="33" name="TextBox 32">
              <a:extLst>
                <a:ext uri="{FF2B5EF4-FFF2-40B4-BE49-F238E27FC236}">
                  <a16:creationId xmlns:a16="http://schemas.microsoft.com/office/drawing/2014/main" id="{BD885DC7-4BC5-A764-76E0-6289767EF1EF}"/>
                </a:ext>
              </a:extLst>
            </p:cNvPr>
            <p:cNvSpPr txBox="1"/>
            <p:nvPr/>
          </p:nvSpPr>
          <p:spPr>
            <a:xfrm>
              <a:off x="9361689" y="2192649"/>
              <a:ext cx="562507" cy="276999"/>
            </a:xfrm>
            <a:prstGeom prst="rect">
              <a:avLst/>
            </a:prstGeom>
            <a:solidFill>
              <a:schemeClr val="bg1"/>
            </a:solidFill>
          </p:spPr>
          <p:txBody>
            <a:bodyPr wrap="square" rtlCol="0">
              <a:spAutoFit/>
            </a:bodyPr>
            <a:lstStyle/>
            <a:p>
              <a:r>
                <a:rPr lang="en-US" sz="1200" b="1" dirty="0"/>
                <a:t>F’23</a:t>
              </a:r>
            </a:p>
          </p:txBody>
        </p:sp>
      </p:grpSp>
    </p:spTree>
    <p:extLst>
      <p:ext uri="{BB962C8B-B14F-4D97-AF65-F5344CB8AC3E}">
        <p14:creationId xmlns:p14="http://schemas.microsoft.com/office/powerpoint/2010/main" val="215474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4"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6F031-803B-2B48-CC0F-9861C04F6DB8}"/>
              </a:ext>
            </a:extLst>
          </p:cNvPr>
          <p:cNvSpPr>
            <a:spLocks noGrp="1"/>
          </p:cNvSpPr>
          <p:nvPr>
            <p:ph type="title"/>
          </p:nvPr>
        </p:nvSpPr>
        <p:spPr>
          <a:xfrm>
            <a:off x="0" y="42970"/>
            <a:ext cx="12496800" cy="1013012"/>
          </a:xfrm>
        </p:spPr>
        <p:txBody>
          <a:bodyPr>
            <a:noAutofit/>
          </a:bodyPr>
          <a:lstStyle/>
          <a:p>
            <a:r>
              <a:rPr lang="en-US" sz="3600" b="1" dirty="0"/>
              <a:t>Results: Quant. Diff. – ST group had better component and system-level TM</a:t>
            </a:r>
          </a:p>
        </p:txBody>
      </p:sp>
      <p:sp>
        <p:nvSpPr>
          <p:cNvPr id="4" name="Slide Number Placeholder 3">
            <a:extLst>
              <a:ext uri="{FF2B5EF4-FFF2-40B4-BE49-F238E27FC236}">
                <a16:creationId xmlns:a16="http://schemas.microsoft.com/office/drawing/2014/main" id="{A9A04B90-3FFF-0B8B-D505-5B051CB0DF8D}"/>
              </a:ext>
            </a:extLst>
          </p:cNvPr>
          <p:cNvSpPr>
            <a:spLocks noGrp="1"/>
          </p:cNvSpPr>
          <p:nvPr>
            <p:ph type="sldNum" sz="quarter" idx="12"/>
          </p:nvPr>
        </p:nvSpPr>
        <p:spPr/>
        <p:txBody>
          <a:bodyPr/>
          <a:lstStyle/>
          <a:p>
            <a:fld id="{87DF3EF8-2148-D24B-9C8C-EDDF0DD82061}" type="slidenum">
              <a:rPr lang="en-US" smtClean="0"/>
              <a:t>12</a:t>
            </a:fld>
            <a:endParaRPr lang="en-US" dirty="0"/>
          </a:p>
        </p:txBody>
      </p:sp>
      <p:sp>
        <p:nvSpPr>
          <p:cNvPr id="8" name="TextBox 7">
            <a:extLst>
              <a:ext uri="{FF2B5EF4-FFF2-40B4-BE49-F238E27FC236}">
                <a16:creationId xmlns:a16="http://schemas.microsoft.com/office/drawing/2014/main" id="{D27D616A-0837-32F2-3B9C-3DED57C43D1B}"/>
              </a:ext>
            </a:extLst>
          </p:cNvPr>
          <p:cNvSpPr txBox="1"/>
          <p:nvPr/>
        </p:nvSpPr>
        <p:spPr>
          <a:xfrm>
            <a:off x="154438" y="4996220"/>
            <a:ext cx="10390094" cy="646331"/>
          </a:xfrm>
          <a:prstGeom prst="rect">
            <a:avLst/>
          </a:prstGeom>
          <a:noFill/>
        </p:spPr>
        <p:txBody>
          <a:bodyPr wrap="square" rtlCol="0">
            <a:spAutoFit/>
          </a:bodyPr>
          <a:lstStyle/>
          <a:p>
            <a:endParaRPr lang="en-US" b="1" dirty="0">
              <a:solidFill>
                <a:schemeClr val="bg1">
                  <a:lumMod val="50000"/>
                </a:schemeClr>
              </a:solidFill>
              <a:ea typeface="Calibri" panose="020F0502020204030204" pitchFamily="34" charset="0"/>
            </a:endParaRPr>
          </a:p>
          <a:p>
            <a:pPr marL="285750" indent="-285750">
              <a:buFont typeface="Arial" panose="020B0604020202020204" pitchFamily="34" charset="0"/>
              <a:buChar char="•"/>
            </a:pPr>
            <a:r>
              <a:rPr lang="en-US" b="1" dirty="0">
                <a:solidFill>
                  <a:schemeClr val="accent4">
                    <a:lumMod val="75000"/>
                  </a:schemeClr>
                </a:solidFill>
                <a:ea typeface="Calibri" panose="020F0502020204030204" pitchFamily="34" charset="0"/>
              </a:rPr>
              <a:t>Fall 2023 shifted their focus toward system level Threat Modeling</a:t>
            </a:r>
          </a:p>
        </p:txBody>
      </p:sp>
      <p:sp>
        <p:nvSpPr>
          <p:cNvPr id="10" name="TextBox 9">
            <a:extLst>
              <a:ext uri="{FF2B5EF4-FFF2-40B4-BE49-F238E27FC236}">
                <a16:creationId xmlns:a16="http://schemas.microsoft.com/office/drawing/2014/main" id="{1D25E202-46A9-A3E9-17D0-FB1645D87379}"/>
              </a:ext>
            </a:extLst>
          </p:cNvPr>
          <p:cNvSpPr txBox="1"/>
          <p:nvPr/>
        </p:nvSpPr>
        <p:spPr>
          <a:xfrm>
            <a:off x="613213" y="1758452"/>
            <a:ext cx="5319085" cy="369332"/>
          </a:xfrm>
          <a:prstGeom prst="rect">
            <a:avLst/>
          </a:prstGeom>
          <a:noFill/>
        </p:spPr>
        <p:txBody>
          <a:bodyPr wrap="none" rtlCol="0">
            <a:spAutoFit/>
          </a:bodyPr>
          <a:lstStyle/>
          <a:p>
            <a:r>
              <a:rPr lang="en-US" b="1" dirty="0"/>
              <a:t>Average scores on systems thinking constructs</a:t>
            </a:r>
          </a:p>
        </p:txBody>
      </p:sp>
      <p:grpSp>
        <p:nvGrpSpPr>
          <p:cNvPr id="11" name="Group 10">
            <a:extLst>
              <a:ext uri="{FF2B5EF4-FFF2-40B4-BE49-F238E27FC236}">
                <a16:creationId xmlns:a16="http://schemas.microsoft.com/office/drawing/2014/main" id="{F41754C3-747F-B8A2-C1EC-DA53DF3F1B92}"/>
              </a:ext>
            </a:extLst>
          </p:cNvPr>
          <p:cNvGrpSpPr/>
          <p:nvPr/>
        </p:nvGrpSpPr>
        <p:grpSpPr>
          <a:xfrm>
            <a:off x="9867581" y="704040"/>
            <a:ext cx="1955253" cy="540475"/>
            <a:chOff x="8890000" y="968947"/>
            <a:chExt cx="2229496" cy="611063"/>
          </a:xfrm>
        </p:grpSpPr>
        <p:sp>
          <p:nvSpPr>
            <p:cNvPr id="12" name="TextBox 11">
              <a:extLst>
                <a:ext uri="{FF2B5EF4-FFF2-40B4-BE49-F238E27FC236}">
                  <a16:creationId xmlns:a16="http://schemas.microsoft.com/office/drawing/2014/main" id="{08948DCF-848D-558E-7014-78E713FE7DA4}"/>
                </a:ext>
              </a:extLst>
            </p:cNvPr>
            <p:cNvSpPr txBox="1"/>
            <p:nvPr/>
          </p:nvSpPr>
          <p:spPr>
            <a:xfrm>
              <a:off x="9509760" y="968947"/>
              <a:ext cx="1609736" cy="276999"/>
            </a:xfrm>
            <a:prstGeom prst="rect">
              <a:avLst/>
            </a:prstGeom>
            <a:noFill/>
          </p:spPr>
          <p:txBody>
            <a:bodyPr wrap="none" rtlCol="0">
              <a:spAutoFit/>
            </a:bodyPr>
            <a:lstStyle/>
            <a:p>
              <a:r>
                <a:rPr lang="en-US" sz="1200" dirty="0"/>
                <a:t>- No ST Intervention</a:t>
              </a:r>
            </a:p>
          </p:txBody>
        </p:sp>
        <p:sp>
          <p:nvSpPr>
            <p:cNvPr id="13" name="Rectangle 12">
              <a:extLst>
                <a:ext uri="{FF2B5EF4-FFF2-40B4-BE49-F238E27FC236}">
                  <a16:creationId xmlns:a16="http://schemas.microsoft.com/office/drawing/2014/main" id="{D2CA3887-DE19-1996-1BC4-72C3F26683D4}"/>
                </a:ext>
              </a:extLst>
            </p:cNvPr>
            <p:cNvSpPr/>
            <p:nvPr/>
          </p:nvSpPr>
          <p:spPr>
            <a:xfrm>
              <a:off x="8890000" y="1049963"/>
              <a:ext cx="254000" cy="16168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A648508-03D9-27BA-2AF8-E672B3FE2B25}"/>
                </a:ext>
              </a:extLst>
            </p:cNvPr>
            <p:cNvSpPr/>
            <p:nvPr/>
          </p:nvSpPr>
          <p:spPr>
            <a:xfrm>
              <a:off x="9255760" y="1049963"/>
              <a:ext cx="254000" cy="161680"/>
            </a:xfrm>
            <a:prstGeom prst="rect">
              <a:avLst/>
            </a:prstGeom>
            <a:solidFill>
              <a:srgbClr val="FF93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F93662A-7A14-FB80-55CA-7F0BC408A517}"/>
                </a:ext>
              </a:extLst>
            </p:cNvPr>
            <p:cNvSpPr/>
            <p:nvPr/>
          </p:nvSpPr>
          <p:spPr>
            <a:xfrm>
              <a:off x="9255760" y="1356724"/>
              <a:ext cx="254000" cy="161680"/>
            </a:xfrm>
            <a:prstGeom prst="rect">
              <a:avLst/>
            </a:prstGeom>
            <a:solidFill>
              <a:srgbClr val="90ED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A3B0E95-F071-662A-1118-EB7A3888154C}"/>
                </a:ext>
              </a:extLst>
            </p:cNvPr>
            <p:cNvSpPr txBox="1"/>
            <p:nvPr/>
          </p:nvSpPr>
          <p:spPr>
            <a:xfrm>
              <a:off x="9539812" y="1303011"/>
              <a:ext cx="1351652" cy="276999"/>
            </a:xfrm>
            <a:prstGeom prst="rect">
              <a:avLst/>
            </a:prstGeom>
            <a:noFill/>
          </p:spPr>
          <p:txBody>
            <a:bodyPr wrap="none" rtlCol="0">
              <a:spAutoFit/>
            </a:bodyPr>
            <a:lstStyle/>
            <a:p>
              <a:r>
                <a:rPr lang="en-US" sz="1200" dirty="0"/>
                <a:t>- ST Intervention</a:t>
              </a:r>
            </a:p>
          </p:txBody>
        </p:sp>
      </p:grpSp>
      <p:pic>
        <p:nvPicPr>
          <p:cNvPr id="21" name="Picture 20">
            <a:extLst>
              <a:ext uri="{FF2B5EF4-FFF2-40B4-BE49-F238E27FC236}">
                <a16:creationId xmlns:a16="http://schemas.microsoft.com/office/drawing/2014/main" id="{62B8572D-6EEB-2189-AF1F-134304171FFA}"/>
              </a:ext>
            </a:extLst>
          </p:cNvPr>
          <p:cNvPicPr>
            <a:picLocks noChangeAspect="1"/>
          </p:cNvPicPr>
          <p:nvPr/>
        </p:nvPicPr>
        <p:blipFill>
          <a:blip r:embed="rId2"/>
          <a:stretch>
            <a:fillRect/>
          </a:stretch>
        </p:blipFill>
        <p:spPr>
          <a:xfrm>
            <a:off x="694492" y="2193329"/>
            <a:ext cx="5131553" cy="1555502"/>
          </a:xfrm>
          <a:prstGeom prst="rect">
            <a:avLst/>
          </a:prstGeom>
        </p:spPr>
      </p:pic>
      <p:sp>
        <p:nvSpPr>
          <p:cNvPr id="23" name="TextBox 22">
            <a:extLst>
              <a:ext uri="{FF2B5EF4-FFF2-40B4-BE49-F238E27FC236}">
                <a16:creationId xmlns:a16="http://schemas.microsoft.com/office/drawing/2014/main" id="{FC71C372-31E0-B69B-66D8-45BD997C4B36}"/>
              </a:ext>
            </a:extLst>
          </p:cNvPr>
          <p:cNvSpPr txBox="1"/>
          <p:nvPr/>
        </p:nvSpPr>
        <p:spPr>
          <a:xfrm>
            <a:off x="154438" y="5731153"/>
            <a:ext cx="10390094" cy="646331"/>
          </a:xfrm>
          <a:prstGeom prst="rect">
            <a:avLst/>
          </a:prstGeom>
          <a:noFill/>
        </p:spPr>
        <p:txBody>
          <a:bodyPr wrap="square">
            <a:spAutoFit/>
          </a:bodyPr>
          <a:lstStyle/>
          <a:p>
            <a:pPr marL="285750" indent="-285750">
              <a:buFont typeface="Arial" panose="020B0604020202020204" pitchFamily="34" charset="0"/>
              <a:buChar char="•"/>
            </a:pPr>
            <a:r>
              <a:rPr lang="en-US" b="1" dirty="0">
                <a:solidFill>
                  <a:schemeClr val="bg1">
                    <a:lumMod val="50000"/>
                  </a:schemeClr>
                </a:solidFill>
                <a:ea typeface="Calibri" panose="020F0502020204030204" pitchFamily="34" charset="0"/>
              </a:rPr>
              <a:t>A</a:t>
            </a:r>
            <a:r>
              <a:rPr lang="en-US" sz="1800" b="1" dirty="0">
                <a:solidFill>
                  <a:schemeClr val="bg1">
                    <a:lumMod val="50000"/>
                  </a:schemeClr>
                </a:solidFill>
                <a:effectLst/>
                <a:ea typeface="Calibri" panose="020F0502020204030204" pitchFamily="34" charset="0"/>
              </a:rPr>
              <a:t>lthough Fall 2021 and Spring 2023 students performed well on STRIDE, they had beginner to intermediate-level system thinking performance</a:t>
            </a:r>
            <a:endParaRPr lang="en-US" b="1" dirty="0">
              <a:solidFill>
                <a:schemeClr val="bg1">
                  <a:lumMod val="50000"/>
                </a:schemeClr>
              </a:solidFill>
            </a:endParaRPr>
          </a:p>
        </p:txBody>
      </p:sp>
      <p:grpSp>
        <p:nvGrpSpPr>
          <p:cNvPr id="22" name="Group 21">
            <a:extLst>
              <a:ext uri="{FF2B5EF4-FFF2-40B4-BE49-F238E27FC236}">
                <a16:creationId xmlns:a16="http://schemas.microsoft.com/office/drawing/2014/main" id="{1D700271-106A-11C6-92B8-55F9E9B997F0}"/>
              </a:ext>
            </a:extLst>
          </p:cNvPr>
          <p:cNvGrpSpPr/>
          <p:nvPr/>
        </p:nvGrpSpPr>
        <p:grpSpPr>
          <a:xfrm>
            <a:off x="6259704" y="1204089"/>
            <a:ext cx="5131552" cy="4216007"/>
            <a:chOff x="6048642" y="1165168"/>
            <a:chExt cx="4812840" cy="3889927"/>
          </a:xfrm>
        </p:grpSpPr>
        <p:pic>
          <p:nvPicPr>
            <p:cNvPr id="9" name="Picture 8" descr="A graph with numbers and a number of different colored bars&#10;&#10;Description automatically generated with medium confidence">
              <a:extLst>
                <a:ext uri="{FF2B5EF4-FFF2-40B4-BE49-F238E27FC236}">
                  <a16:creationId xmlns:a16="http://schemas.microsoft.com/office/drawing/2014/main" id="{C5897ABE-5531-79E3-6A15-A949EAE7F9F2}"/>
                </a:ext>
              </a:extLst>
            </p:cNvPr>
            <p:cNvPicPr>
              <a:picLocks noChangeAspect="1"/>
            </p:cNvPicPr>
            <p:nvPr/>
          </p:nvPicPr>
          <p:blipFill rotWithShape="1">
            <a:blip r:embed="rId3"/>
            <a:srcRect l="5143" r="17500" b="4717"/>
            <a:stretch/>
          </p:blipFill>
          <p:spPr bwMode="auto">
            <a:xfrm>
              <a:off x="6096000" y="1165168"/>
              <a:ext cx="4765482" cy="3814646"/>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13A24627-35D5-F673-BC97-AB29A6D24BDE}"/>
                </a:ext>
              </a:extLst>
            </p:cNvPr>
            <p:cNvSpPr txBox="1"/>
            <p:nvPr/>
          </p:nvSpPr>
          <p:spPr>
            <a:xfrm>
              <a:off x="6788653" y="1265528"/>
              <a:ext cx="1683474" cy="307777"/>
            </a:xfrm>
            <a:prstGeom prst="rect">
              <a:avLst/>
            </a:prstGeom>
            <a:solidFill>
              <a:schemeClr val="bg1"/>
            </a:solidFill>
          </p:spPr>
          <p:txBody>
            <a:bodyPr wrap="none" rtlCol="0">
              <a:spAutoFit/>
            </a:bodyPr>
            <a:lstStyle/>
            <a:p>
              <a:r>
                <a:rPr lang="en-US" sz="1400" b="1" dirty="0"/>
                <a:t>Systems Thinking </a:t>
              </a:r>
            </a:p>
          </p:txBody>
        </p:sp>
        <p:grpSp>
          <p:nvGrpSpPr>
            <p:cNvPr id="19" name="Group 18">
              <a:extLst>
                <a:ext uri="{FF2B5EF4-FFF2-40B4-BE49-F238E27FC236}">
                  <a16:creationId xmlns:a16="http://schemas.microsoft.com/office/drawing/2014/main" id="{796B50F0-BAAF-5468-FC34-4A531F8CB0EC}"/>
                </a:ext>
              </a:extLst>
            </p:cNvPr>
            <p:cNvGrpSpPr/>
            <p:nvPr/>
          </p:nvGrpSpPr>
          <p:grpSpPr>
            <a:xfrm>
              <a:off x="6048642" y="1518103"/>
              <a:ext cx="4241392" cy="3536992"/>
              <a:chOff x="6048642" y="1518103"/>
              <a:chExt cx="4241392" cy="3536992"/>
            </a:xfrm>
          </p:grpSpPr>
          <p:sp>
            <p:nvSpPr>
              <p:cNvPr id="5" name="TextBox 4">
                <a:extLst>
                  <a:ext uri="{FF2B5EF4-FFF2-40B4-BE49-F238E27FC236}">
                    <a16:creationId xmlns:a16="http://schemas.microsoft.com/office/drawing/2014/main" id="{C2BB8661-3193-7427-5A0C-7FB04B4A73F7}"/>
                  </a:ext>
                </a:extLst>
              </p:cNvPr>
              <p:cNvSpPr txBox="1"/>
              <p:nvPr/>
            </p:nvSpPr>
            <p:spPr>
              <a:xfrm>
                <a:off x="8478741" y="4726895"/>
                <a:ext cx="736238" cy="328200"/>
              </a:xfrm>
              <a:prstGeom prst="rect">
                <a:avLst/>
              </a:prstGeom>
              <a:solidFill>
                <a:schemeClr val="bg1"/>
              </a:solidFill>
            </p:spPr>
            <p:txBody>
              <a:bodyPr wrap="none" rtlCol="0">
                <a:spAutoFit/>
              </a:bodyPr>
              <a:lstStyle/>
              <a:p>
                <a:r>
                  <a:rPr lang="en-US" sz="1400" b="1" dirty="0"/>
                  <a:t>Score</a:t>
                </a:r>
              </a:p>
            </p:txBody>
          </p:sp>
          <p:sp>
            <p:nvSpPr>
              <p:cNvPr id="6" name="TextBox 5">
                <a:extLst>
                  <a:ext uri="{FF2B5EF4-FFF2-40B4-BE49-F238E27FC236}">
                    <a16:creationId xmlns:a16="http://schemas.microsoft.com/office/drawing/2014/main" id="{6CD6D029-7927-E2D3-F4AE-C49901CA5E7D}"/>
                  </a:ext>
                </a:extLst>
              </p:cNvPr>
              <p:cNvSpPr txBox="1"/>
              <p:nvPr/>
            </p:nvSpPr>
            <p:spPr>
              <a:xfrm rot="16200000">
                <a:off x="5621544" y="3067457"/>
                <a:ext cx="1186646" cy="332450"/>
              </a:xfrm>
              <a:prstGeom prst="rect">
                <a:avLst/>
              </a:prstGeom>
              <a:solidFill>
                <a:schemeClr val="bg1"/>
              </a:solidFill>
            </p:spPr>
            <p:txBody>
              <a:bodyPr wrap="none" rtlCol="0">
                <a:spAutoFit/>
              </a:bodyPr>
              <a:lstStyle/>
              <a:p>
                <a:r>
                  <a:rPr lang="en-US" sz="1400" b="1" dirty="0"/>
                  <a:t>Frequency</a:t>
                </a:r>
              </a:p>
            </p:txBody>
          </p:sp>
          <p:sp>
            <p:nvSpPr>
              <p:cNvPr id="7" name="TextBox 6">
                <a:extLst>
                  <a:ext uri="{FF2B5EF4-FFF2-40B4-BE49-F238E27FC236}">
                    <a16:creationId xmlns:a16="http://schemas.microsoft.com/office/drawing/2014/main" id="{7F93A980-2BE0-5BB2-8003-96967F95D7C4}"/>
                  </a:ext>
                </a:extLst>
              </p:cNvPr>
              <p:cNvSpPr txBox="1"/>
              <p:nvPr/>
            </p:nvSpPr>
            <p:spPr>
              <a:xfrm>
                <a:off x="7256880" y="1527294"/>
                <a:ext cx="607601" cy="295379"/>
              </a:xfrm>
              <a:prstGeom prst="rect">
                <a:avLst/>
              </a:prstGeom>
              <a:solidFill>
                <a:schemeClr val="bg1"/>
              </a:solidFill>
            </p:spPr>
            <p:txBody>
              <a:bodyPr wrap="square" rtlCol="0">
                <a:spAutoFit/>
              </a:bodyPr>
              <a:lstStyle/>
              <a:p>
                <a:r>
                  <a:rPr lang="en-US" sz="1200" b="1" dirty="0"/>
                  <a:t>F’21</a:t>
                </a:r>
              </a:p>
            </p:txBody>
          </p:sp>
          <p:sp>
            <p:nvSpPr>
              <p:cNvPr id="17" name="TextBox 16">
                <a:extLst>
                  <a:ext uri="{FF2B5EF4-FFF2-40B4-BE49-F238E27FC236}">
                    <a16:creationId xmlns:a16="http://schemas.microsoft.com/office/drawing/2014/main" id="{7EE27A43-F17A-F0EF-7D53-4680693AB39C}"/>
                  </a:ext>
                </a:extLst>
              </p:cNvPr>
              <p:cNvSpPr txBox="1"/>
              <p:nvPr/>
            </p:nvSpPr>
            <p:spPr>
              <a:xfrm>
                <a:off x="8360171" y="1527294"/>
                <a:ext cx="736239" cy="276999"/>
              </a:xfrm>
              <a:prstGeom prst="rect">
                <a:avLst/>
              </a:prstGeom>
              <a:solidFill>
                <a:schemeClr val="bg1"/>
              </a:solidFill>
            </p:spPr>
            <p:txBody>
              <a:bodyPr wrap="square" rtlCol="0">
                <a:spAutoFit/>
              </a:bodyPr>
              <a:lstStyle/>
              <a:p>
                <a:r>
                  <a:rPr lang="en-US" sz="1200" b="1" dirty="0"/>
                  <a:t>S’23</a:t>
                </a:r>
              </a:p>
            </p:txBody>
          </p:sp>
          <p:sp>
            <p:nvSpPr>
              <p:cNvPr id="18" name="TextBox 17">
                <a:extLst>
                  <a:ext uri="{FF2B5EF4-FFF2-40B4-BE49-F238E27FC236}">
                    <a16:creationId xmlns:a16="http://schemas.microsoft.com/office/drawing/2014/main" id="{980A095F-D67C-32D5-F741-CE834AF95369}"/>
                  </a:ext>
                </a:extLst>
              </p:cNvPr>
              <p:cNvSpPr txBox="1"/>
              <p:nvPr/>
            </p:nvSpPr>
            <p:spPr>
              <a:xfrm>
                <a:off x="9592100" y="1518103"/>
                <a:ext cx="697934" cy="276999"/>
              </a:xfrm>
              <a:prstGeom prst="rect">
                <a:avLst/>
              </a:prstGeom>
              <a:solidFill>
                <a:schemeClr val="bg1"/>
              </a:solidFill>
            </p:spPr>
            <p:txBody>
              <a:bodyPr wrap="square" rtlCol="0">
                <a:spAutoFit/>
              </a:bodyPr>
              <a:lstStyle/>
              <a:p>
                <a:r>
                  <a:rPr lang="en-US" sz="1200" b="1" dirty="0"/>
                  <a:t>F’23</a:t>
                </a:r>
              </a:p>
            </p:txBody>
          </p:sp>
        </p:grpSp>
      </p:grpSp>
    </p:spTree>
    <p:extLst>
      <p:ext uri="{BB962C8B-B14F-4D97-AF65-F5344CB8AC3E}">
        <p14:creationId xmlns:p14="http://schemas.microsoft.com/office/powerpoint/2010/main" val="201467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6F031-803B-2B48-CC0F-9861C04F6DB8}"/>
              </a:ext>
            </a:extLst>
          </p:cNvPr>
          <p:cNvSpPr>
            <a:spLocks noGrp="1"/>
          </p:cNvSpPr>
          <p:nvPr>
            <p:ph type="title"/>
          </p:nvPr>
        </p:nvSpPr>
        <p:spPr>
          <a:xfrm>
            <a:off x="0" y="150164"/>
            <a:ext cx="11979252" cy="694695"/>
          </a:xfrm>
        </p:spPr>
        <p:txBody>
          <a:bodyPr>
            <a:noAutofit/>
          </a:bodyPr>
          <a:lstStyle/>
          <a:p>
            <a:r>
              <a:rPr lang="en-US" sz="3600" b="1" dirty="0"/>
              <a:t>Results: Qualitative Differences – ST group recognizes how component threats lead to system level threats</a:t>
            </a:r>
          </a:p>
        </p:txBody>
      </p:sp>
      <p:sp>
        <p:nvSpPr>
          <p:cNvPr id="4" name="Slide Number Placeholder 3">
            <a:extLst>
              <a:ext uri="{FF2B5EF4-FFF2-40B4-BE49-F238E27FC236}">
                <a16:creationId xmlns:a16="http://schemas.microsoft.com/office/drawing/2014/main" id="{A9A04B90-3FFF-0B8B-D505-5B051CB0DF8D}"/>
              </a:ext>
            </a:extLst>
          </p:cNvPr>
          <p:cNvSpPr>
            <a:spLocks noGrp="1"/>
          </p:cNvSpPr>
          <p:nvPr>
            <p:ph type="sldNum" sz="quarter" idx="12"/>
          </p:nvPr>
        </p:nvSpPr>
        <p:spPr/>
        <p:txBody>
          <a:bodyPr/>
          <a:lstStyle/>
          <a:p>
            <a:fld id="{87DF3EF8-2148-D24B-9C8C-EDDF0DD82061}" type="slidenum">
              <a:rPr lang="en-US" smtClean="0"/>
              <a:t>13</a:t>
            </a:fld>
            <a:endParaRPr lang="en-US" dirty="0"/>
          </a:p>
        </p:txBody>
      </p:sp>
      <p:sp>
        <p:nvSpPr>
          <p:cNvPr id="5" name="TextBox 4">
            <a:extLst>
              <a:ext uri="{FF2B5EF4-FFF2-40B4-BE49-F238E27FC236}">
                <a16:creationId xmlns:a16="http://schemas.microsoft.com/office/drawing/2014/main" id="{FC8894E9-4AD5-35B0-DB87-DF887E0B02CE}"/>
              </a:ext>
            </a:extLst>
          </p:cNvPr>
          <p:cNvSpPr txBox="1"/>
          <p:nvPr/>
        </p:nvSpPr>
        <p:spPr>
          <a:xfrm>
            <a:off x="0" y="2671571"/>
            <a:ext cx="5536154" cy="2108269"/>
          </a:xfrm>
          <a:prstGeom prst="rect">
            <a:avLst/>
          </a:prstGeom>
          <a:noFill/>
        </p:spPr>
        <p:txBody>
          <a:bodyPr wrap="square">
            <a:spAutoFit/>
          </a:bodyPr>
          <a:lstStyle/>
          <a:p>
            <a:pPr marL="0" marR="0" indent="457200">
              <a:spcBef>
                <a:spcPts val="0"/>
              </a:spcBef>
              <a:spcAft>
                <a:spcPts val="1200"/>
              </a:spcAft>
            </a:pPr>
            <a:r>
              <a:rPr lang="en-US" sz="1300" i="1" kern="100" dirty="0">
                <a:effectLst/>
                <a:latin typeface="Century Gothic" panose="020B0502020202020204" pitchFamily="34" charset="0"/>
                <a:ea typeface="Calibri" panose="020F0502020204030204" pitchFamily="34" charset="0"/>
                <a:cs typeface="Times New Roman" panose="02020603050405020304" pitchFamily="18" charset="0"/>
              </a:rPr>
              <a:t>“</a:t>
            </a:r>
            <a:r>
              <a:rPr lang="en-US" sz="1300" b="1" i="1" kern="100" dirty="0">
                <a:effectLst/>
                <a:latin typeface="Century Gothic" panose="020B0502020202020204" pitchFamily="34" charset="0"/>
                <a:ea typeface="Calibri" panose="020F0502020204030204" pitchFamily="34" charset="0"/>
                <a:cs typeface="Times New Roman" panose="02020603050405020304" pitchFamily="18" charset="0"/>
              </a:rPr>
              <a:t>Risk: </a:t>
            </a:r>
            <a:r>
              <a:rPr lang="en-US" sz="1300" i="1" kern="100" dirty="0">
                <a:effectLst/>
                <a:latin typeface="Century Gothic" panose="020B0502020202020204" pitchFamily="34" charset="0"/>
                <a:ea typeface="Calibri" panose="020F0502020204030204" pitchFamily="34" charset="0"/>
                <a:cs typeface="Times New Roman" panose="02020603050405020304" pitchFamily="18" charset="0"/>
              </a:rPr>
              <a:t>Intruder gets access to our repository’s files.</a:t>
            </a:r>
            <a:endParaRPr lang="en-US" sz="1300" kern="100" dirty="0">
              <a:effectLst/>
              <a:latin typeface="Century Gothic" panose="020B0502020202020204" pitchFamily="34" charset="0"/>
              <a:ea typeface="Calibri" panose="020F0502020204030204" pitchFamily="34" charset="0"/>
              <a:cs typeface="Times New Roman" panose="02020603050405020304" pitchFamily="18" charset="0"/>
            </a:endParaRPr>
          </a:p>
          <a:p>
            <a:pPr marL="457200" marR="0">
              <a:spcBef>
                <a:spcPts val="0"/>
              </a:spcBef>
              <a:spcAft>
                <a:spcPts val="1200"/>
              </a:spcAft>
            </a:pPr>
            <a:r>
              <a:rPr lang="en-US" sz="1300" b="1" i="1" kern="100" dirty="0">
                <a:effectLst/>
                <a:latin typeface="Century Gothic" panose="020B0502020202020204" pitchFamily="34" charset="0"/>
                <a:ea typeface="Calibri" panose="020F0502020204030204" pitchFamily="34" charset="0"/>
                <a:cs typeface="Times New Roman" panose="02020603050405020304" pitchFamily="18" charset="0"/>
              </a:rPr>
              <a:t>Mitigations applied</a:t>
            </a:r>
            <a:r>
              <a:rPr lang="en-US" sz="1300" i="1" kern="100" dirty="0">
                <a:effectLst/>
                <a:latin typeface="Century Gothic" panose="020B0502020202020204" pitchFamily="34" charset="0"/>
                <a:ea typeface="Calibri" panose="020F0502020204030204" pitchFamily="34" charset="0"/>
                <a:cs typeface="Times New Roman" panose="02020603050405020304" pitchFamily="18" charset="0"/>
              </a:rPr>
              <a:t>: </a:t>
            </a:r>
            <a:r>
              <a:rPr lang="en-US" sz="1300" i="1" kern="1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only authenticated users like team members and people who were given access to the repo can view the repo content.</a:t>
            </a:r>
            <a:endParaRPr lang="en-US" sz="1300" kern="100" dirty="0">
              <a:effectLst/>
              <a:latin typeface="Century Gothic" panose="020B0502020202020204" pitchFamily="34" charset="0"/>
              <a:ea typeface="Calibri" panose="020F0502020204030204" pitchFamily="34" charset="0"/>
              <a:cs typeface="Times New Roman" panose="02020603050405020304" pitchFamily="18" charset="0"/>
            </a:endParaRPr>
          </a:p>
          <a:p>
            <a:pPr marL="0" marR="0" indent="457200">
              <a:spcBef>
                <a:spcPts val="0"/>
              </a:spcBef>
              <a:spcAft>
                <a:spcPts val="1200"/>
              </a:spcAft>
            </a:pPr>
            <a:r>
              <a:rPr lang="en-US" sz="1300" b="1" i="1" kern="1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Degree of risk resolution</a:t>
            </a:r>
            <a:r>
              <a:rPr lang="en-US" sz="1300" i="1" kern="1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High</a:t>
            </a:r>
            <a:endParaRPr lang="en-US" sz="1300" kern="100" dirty="0">
              <a:effectLst/>
              <a:latin typeface="Century Gothic" panose="020B0502020202020204" pitchFamily="34" charset="0"/>
              <a:ea typeface="Calibri" panose="020F0502020204030204" pitchFamily="34" charset="0"/>
              <a:cs typeface="Times New Roman" panose="02020603050405020304" pitchFamily="18" charset="0"/>
            </a:endParaRPr>
          </a:p>
          <a:p>
            <a:pPr marL="0" marR="0" indent="457200">
              <a:spcBef>
                <a:spcPts val="0"/>
              </a:spcBef>
              <a:spcAft>
                <a:spcPts val="1200"/>
              </a:spcAft>
            </a:pPr>
            <a:r>
              <a:rPr lang="en-US" sz="1300" b="1" i="1" kern="0" dirty="0">
                <a:effectLst/>
                <a:latin typeface="Century Gothic" panose="020B0502020202020204" pitchFamily="34" charset="0"/>
                <a:ea typeface="Calibri" panose="020F0502020204030204" pitchFamily="34" charset="0"/>
                <a:cs typeface="Times New Roman" panose="02020603050405020304" pitchFamily="18" charset="0"/>
              </a:rPr>
              <a:t>Suggestions for additional mitigations, if needed</a:t>
            </a:r>
            <a:r>
              <a:rPr lang="en-US" sz="1300" i="1" kern="1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N/A.”</a:t>
            </a:r>
            <a:endParaRPr lang="en-US" sz="1300" i="1" kern="100"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endParaRPr>
          </a:p>
          <a:p>
            <a:pPr marL="0" marR="0" indent="457200">
              <a:spcBef>
                <a:spcPts val="0"/>
              </a:spcBef>
              <a:spcAft>
                <a:spcPts val="1200"/>
              </a:spcAft>
            </a:pPr>
            <a:endParaRPr lang="en-US" sz="1300" i="1" kern="1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165EB3D-6138-C373-2E72-7FEFE6C4A5A3}"/>
              </a:ext>
            </a:extLst>
          </p:cNvPr>
          <p:cNvSpPr txBox="1"/>
          <p:nvPr/>
        </p:nvSpPr>
        <p:spPr>
          <a:xfrm>
            <a:off x="1508092" y="1044914"/>
            <a:ext cx="2387192" cy="400110"/>
          </a:xfrm>
          <a:prstGeom prst="rect">
            <a:avLst/>
          </a:prstGeom>
          <a:noFill/>
        </p:spPr>
        <p:txBody>
          <a:bodyPr wrap="none" rtlCol="0">
            <a:spAutoFit/>
          </a:bodyPr>
          <a:lstStyle/>
          <a:p>
            <a:r>
              <a:rPr lang="en-US" sz="2000" b="1" dirty="0"/>
              <a:t>No ST Intervention</a:t>
            </a:r>
          </a:p>
        </p:txBody>
      </p:sp>
      <p:sp>
        <p:nvSpPr>
          <p:cNvPr id="9" name="TextBox 8">
            <a:extLst>
              <a:ext uri="{FF2B5EF4-FFF2-40B4-BE49-F238E27FC236}">
                <a16:creationId xmlns:a16="http://schemas.microsoft.com/office/drawing/2014/main" id="{CC22627A-A5A5-C68B-0A59-AEC1A4200F67}"/>
              </a:ext>
            </a:extLst>
          </p:cNvPr>
          <p:cNvSpPr txBox="1"/>
          <p:nvPr/>
        </p:nvSpPr>
        <p:spPr>
          <a:xfrm>
            <a:off x="154437" y="1445024"/>
            <a:ext cx="5483037" cy="923330"/>
          </a:xfrm>
          <a:prstGeom prst="rect">
            <a:avLst/>
          </a:prstGeom>
          <a:solidFill>
            <a:schemeClr val="tx1">
              <a:lumMod val="75000"/>
              <a:lumOff val="25000"/>
            </a:schemeClr>
          </a:solidFill>
        </p:spPr>
        <p:txBody>
          <a:bodyPr wrap="square">
            <a:spAutoFit/>
          </a:bodyPr>
          <a:lstStyle/>
          <a:p>
            <a:pPr algn="ctr"/>
            <a:r>
              <a:rPr lang="en-US" dirty="0">
                <a:solidFill>
                  <a:schemeClr val="bg1"/>
                </a:solidFill>
                <a:latin typeface="Century Gothic" panose="020B0502020202020204" pitchFamily="34" charset="0"/>
                <a:ea typeface="Calibri" panose="020F0502020204030204" pitchFamily="34" charset="0"/>
              </a:rPr>
              <a:t>Non-intervention teams r</a:t>
            </a:r>
            <a:r>
              <a:rPr lang="en-US" sz="1800" dirty="0">
                <a:solidFill>
                  <a:schemeClr val="bg1"/>
                </a:solidFill>
                <a:effectLst/>
                <a:latin typeface="Century Gothic" panose="020B0502020202020204" pitchFamily="34" charset="0"/>
                <a:ea typeface="Calibri" panose="020F0502020204030204" pitchFamily="34" charset="0"/>
              </a:rPr>
              <a:t>ecognize and mitigate only basic component-level threats</a:t>
            </a:r>
            <a:r>
              <a:rPr lang="en-US" dirty="0">
                <a:solidFill>
                  <a:schemeClr val="bg1"/>
                </a:solidFill>
                <a:effectLst/>
                <a:latin typeface="Century Gothic" panose="020B0502020202020204" pitchFamily="34" charset="0"/>
              </a:rPr>
              <a:t> for Spoofing</a:t>
            </a:r>
            <a:endParaRPr lang="en-US" dirty="0">
              <a:solidFill>
                <a:schemeClr val="bg1"/>
              </a:solidFill>
              <a:latin typeface="Century Gothic" panose="020B0502020202020204" pitchFamily="34" charset="0"/>
            </a:endParaRPr>
          </a:p>
        </p:txBody>
      </p:sp>
      <p:sp>
        <p:nvSpPr>
          <p:cNvPr id="10" name="TextBox 9">
            <a:extLst>
              <a:ext uri="{FF2B5EF4-FFF2-40B4-BE49-F238E27FC236}">
                <a16:creationId xmlns:a16="http://schemas.microsoft.com/office/drawing/2014/main" id="{4AF3A33C-EF68-668A-21D4-3E3E48BEEACB}"/>
              </a:ext>
            </a:extLst>
          </p:cNvPr>
          <p:cNvSpPr txBox="1"/>
          <p:nvPr/>
        </p:nvSpPr>
        <p:spPr>
          <a:xfrm>
            <a:off x="7905834" y="1005826"/>
            <a:ext cx="2557110" cy="400110"/>
          </a:xfrm>
          <a:prstGeom prst="rect">
            <a:avLst/>
          </a:prstGeom>
          <a:noFill/>
        </p:spPr>
        <p:txBody>
          <a:bodyPr wrap="none" rtlCol="0">
            <a:spAutoFit/>
          </a:bodyPr>
          <a:lstStyle/>
          <a:p>
            <a:r>
              <a:rPr lang="en-US" sz="2000" b="1" dirty="0"/>
              <a:t>With ST Intervention</a:t>
            </a:r>
          </a:p>
        </p:txBody>
      </p:sp>
      <p:sp>
        <p:nvSpPr>
          <p:cNvPr id="12" name="TextBox 11">
            <a:extLst>
              <a:ext uri="{FF2B5EF4-FFF2-40B4-BE49-F238E27FC236}">
                <a16:creationId xmlns:a16="http://schemas.microsoft.com/office/drawing/2014/main" id="{F0674BC8-50F4-683D-A41C-64AC5618CB89}"/>
              </a:ext>
            </a:extLst>
          </p:cNvPr>
          <p:cNvSpPr txBox="1"/>
          <p:nvPr/>
        </p:nvSpPr>
        <p:spPr>
          <a:xfrm>
            <a:off x="5390984" y="2377434"/>
            <a:ext cx="6801016" cy="4254434"/>
          </a:xfrm>
          <a:prstGeom prst="rect">
            <a:avLst/>
          </a:prstGeom>
          <a:noFill/>
        </p:spPr>
        <p:txBody>
          <a:bodyPr wrap="square">
            <a:spAutoFit/>
          </a:bodyPr>
          <a:lstStyle/>
          <a:p>
            <a:pPr marL="355600" marR="0">
              <a:spcBef>
                <a:spcPts val="0"/>
              </a:spcBef>
              <a:spcAft>
                <a:spcPts val="120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300" i="1" kern="0" dirty="0">
                <a:effectLst/>
                <a:ea typeface="Calibri" panose="020F0502020204030204" pitchFamily="34" charset="0"/>
                <a:cs typeface="Times New Roman" panose="02020603050405020304" pitchFamily="18" charset="0"/>
              </a:rPr>
              <a:t>“</a:t>
            </a:r>
            <a:r>
              <a:rPr lang="en-US" sz="1300" b="1" i="1" kern="0" dirty="0">
                <a:effectLst/>
                <a:ea typeface="Calibri" panose="020F0502020204030204" pitchFamily="34" charset="0"/>
                <a:cs typeface="Times New Roman" panose="02020603050405020304" pitchFamily="18" charset="0"/>
              </a:rPr>
              <a:t>Risk</a:t>
            </a:r>
            <a:r>
              <a:rPr lang="en-US" sz="1300" i="1" kern="0" dirty="0">
                <a:effectLst/>
                <a:ea typeface="Calibri" panose="020F0502020204030204" pitchFamily="34" charset="0"/>
                <a:cs typeface="Times New Roman" panose="02020603050405020304" pitchFamily="18" charset="0"/>
              </a:rPr>
              <a:t>: Weak Identity, Credential, and Access Management</a:t>
            </a:r>
            <a:endParaRPr lang="en-US" sz="1300" kern="100" dirty="0">
              <a:effectLst/>
              <a:ea typeface="Calibri" panose="020F0502020204030204" pitchFamily="34" charset="0"/>
              <a:cs typeface="Times New Roman" panose="02020603050405020304" pitchFamily="18" charset="0"/>
            </a:endParaRPr>
          </a:p>
          <a:p>
            <a:pPr marL="355600" marR="0">
              <a:spcBef>
                <a:spcPts val="0"/>
              </a:spcBef>
              <a:spcAft>
                <a:spcPts val="120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300" b="1" i="1" kern="0" dirty="0">
                <a:effectLst/>
                <a:ea typeface="Calibri" panose="020F0502020204030204" pitchFamily="34" charset="0"/>
                <a:cs typeface="Times New Roman" panose="02020603050405020304" pitchFamily="18" charset="0"/>
              </a:rPr>
              <a:t>Mitigations applied</a:t>
            </a:r>
            <a:r>
              <a:rPr lang="en-US" sz="1300" i="1" kern="0" dirty="0">
                <a:effectLst/>
                <a:ea typeface="Calibri" panose="020F0502020204030204" pitchFamily="34" charset="0"/>
                <a:cs typeface="Times New Roman" panose="02020603050405020304" pitchFamily="18" charset="0"/>
              </a:rPr>
              <a:t>: Mitigations applied: Use of strong authentication mechanisms (MFA), centralized identity management (AWS IAM), adherence to least privilege principle, AWS CloudWatch monitoring. encryption of data in transit and at rest, and Role-Based Access Control (RBAC).</a:t>
            </a:r>
            <a:endParaRPr lang="en-US" sz="1300" kern="100" dirty="0">
              <a:effectLst/>
              <a:ea typeface="Calibri" panose="020F0502020204030204" pitchFamily="34" charset="0"/>
              <a:cs typeface="Times New Roman" panose="02020603050405020304" pitchFamily="18" charset="0"/>
            </a:endParaRPr>
          </a:p>
          <a:p>
            <a:pPr marL="355600" marR="0">
              <a:spcBef>
                <a:spcPts val="0"/>
              </a:spcBef>
              <a:spcAft>
                <a:spcPts val="120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300" b="1" i="1" kern="0" dirty="0">
                <a:effectLst/>
                <a:ea typeface="Calibri" panose="020F0502020204030204" pitchFamily="34" charset="0"/>
                <a:cs typeface="Times New Roman" panose="02020603050405020304" pitchFamily="18" charset="0"/>
              </a:rPr>
              <a:t>Degree of risk resolution</a:t>
            </a:r>
            <a:r>
              <a:rPr lang="en-US" sz="1300" i="1" kern="0" dirty="0">
                <a:effectLst/>
                <a:ea typeface="Calibri" panose="020F0502020204030204" pitchFamily="34" charset="0"/>
                <a:cs typeface="Times New Roman" panose="02020603050405020304" pitchFamily="18" charset="0"/>
              </a:rPr>
              <a:t>: All team members are required to enable multi-factor authentication with their AWS account. We use AWS IAM to assign roles to users to give them access to specific components within the system. We adhere to a least privilege principle along with RBAC to make sure that all components have access to the minimum needed levels. AWS </a:t>
            </a:r>
            <a:r>
              <a:rPr lang="en-US" sz="1300" i="1" kern="0" dirty="0" err="1">
                <a:effectLst/>
                <a:ea typeface="Calibri" panose="020F0502020204030204" pitchFamily="34" charset="0"/>
                <a:cs typeface="Times New Roman" panose="02020603050405020304" pitchFamily="18" charset="0"/>
              </a:rPr>
              <a:t>DynamoDb</a:t>
            </a:r>
            <a:r>
              <a:rPr lang="en-US" sz="1300" i="1" kern="0" dirty="0">
                <a:effectLst/>
                <a:ea typeface="Calibri" panose="020F0502020204030204" pitchFamily="34" charset="0"/>
                <a:cs typeface="Times New Roman" panose="02020603050405020304" pitchFamily="18" charset="0"/>
              </a:rPr>
              <a:t> and 53 automatically encrypt data at rest and utilize AWS KMS to make sure data is secure. Finally, through AWS Amplify we use HTTPS methods to transfer our data in an encrypted manner. With these mitigations in place, it greatly reduces the chances of unintended user access.</a:t>
            </a:r>
            <a:endParaRPr lang="en-US" sz="1300" kern="100" dirty="0">
              <a:effectLst/>
              <a:ea typeface="Calibri" panose="020F0502020204030204" pitchFamily="34" charset="0"/>
              <a:cs typeface="Times New Roman" panose="02020603050405020304" pitchFamily="18" charset="0"/>
            </a:endParaRPr>
          </a:p>
          <a:p>
            <a:pPr marL="355600" marR="0">
              <a:lnSpc>
                <a:spcPct val="115000"/>
              </a:lnSpc>
              <a:spcBef>
                <a:spcPts val="0"/>
              </a:spcBef>
              <a:spcAft>
                <a:spcPts val="1200"/>
              </a:spcAft>
            </a:pPr>
            <a:r>
              <a:rPr lang="en-US" sz="1300" b="1" i="1" kern="0" dirty="0">
                <a:effectLst/>
                <a:ea typeface="Calibri" panose="020F0502020204030204" pitchFamily="34" charset="0"/>
                <a:cs typeface="Times New Roman" panose="02020603050405020304" pitchFamily="18" charset="0"/>
              </a:rPr>
              <a:t>Suggestions for additional mitigations, if needed</a:t>
            </a:r>
            <a:r>
              <a:rPr lang="en-US" sz="1300" i="1" kern="0" dirty="0">
                <a:effectLst/>
                <a:ea typeface="Calibri" panose="020F0502020204030204" pitchFamily="34" charset="0"/>
                <a:cs typeface="Times New Roman" panose="02020603050405020304" pitchFamily="18" charset="0"/>
              </a:rPr>
              <a:t>: If we were not limited to AWS free tier, we could implement AWS X-Ray to view, filter, and gain insights into that data to identify issues and opportunities for optimization or could use AWS Shield advanced to protect our registry better”</a:t>
            </a:r>
            <a:endParaRPr lang="en-US" sz="1300" kern="100" dirty="0">
              <a:effectLst/>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83EFA8CB-984B-864F-B86B-028EE4713DCA}"/>
              </a:ext>
            </a:extLst>
          </p:cNvPr>
          <p:cNvSpPr txBox="1"/>
          <p:nvPr/>
        </p:nvSpPr>
        <p:spPr>
          <a:xfrm>
            <a:off x="5748794" y="1430020"/>
            <a:ext cx="6154310" cy="923330"/>
          </a:xfrm>
          <a:prstGeom prst="rect">
            <a:avLst/>
          </a:prstGeom>
          <a:solidFill>
            <a:schemeClr val="accent4">
              <a:lumMod val="75000"/>
            </a:schemeClr>
          </a:solidFill>
        </p:spPr>
        <p:txBody>
          <a:bodyPr wrap="square" rtlCol="0">
            <a:spAutoFit/>
          </a:bodyPr>
          <a:lstStyle/>
          <a:p>
            <a:pPr algn="ctr"/>
            <a:r>
              <a:rPr lang="en-US" dirty="0">
                <a:solidFill>
                  <a:schemeClr val="bg1"/>
                </a:solidFill>
                <a:latin typeface="Century Gothic" panose="020B0502020202020204" pitchFamily="34" charset="0"/>
                <a:ea typeface="Times New Roman" panose="02020603050405020304" pitchFamily="18" charset="0"/>
              </a:rPr>
              <a:t>ST intervention teams r</a:t>
            </a:r>
            <a:r>
              <a:rPr lang="en-US" sz="1800" dirty="0">
                <a:solidFill>
                  <a:schemeClr val="bg1"/>
                </a:solidFill>
                <a:effectLst/>
                <a:latin typeface="Century Gothic" panose="020B0502020202020204" pitchFamily="34" charset="0"/>
                <a:ea typeface="Times New Roman" panose="02020603050405020304" pitchFamily="18" charset="0"/>
              </a:rPr>
              <a:t>ecognize multiple threats, vulnerable components, and how their vulnerability can cause issues to the system during Spoofing</a:t>
            </a:r>
            <a:r>
              <a:rPr lang="en-US" dirty="0">
                <a:solidFill>
                  <a:schemeClr val="bg1"/>
                </a:solidFill>
                <a:effectLst/>
                <a:latin typeface="Century Gothic" panose="020B0502020202020204" pitchFamily="34" charset="0"/>
              </a:rPr>
              <a:t> </a:t>
            </a:r>
            <a:endParaRPr lang="en-US"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55788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animBg="1"/>
      <p:bldP spid="10" grpId="0"/>
      <p:bldP spid="12" grpId="0"/>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6F031-803B-2B48-CC0F-9861C04F6DB8}"/>
              </a:ext>
            </a:extLst>
          </p:cNvPr>
          <p:cNvSpPr>
            <a:spLocks noGrp="1"/>
          </p:cNvSpPr>
          <p:nvPr>
            <p:ph type="title"/>
          </p:nvPr>
        </p:nvSpPr>
        <p:spPr>
          <a:xfrm>
            <a:off x="154438" y="62755"/>
            <a:ext cx="11732762" cy="1013012"/>
          </a:xfrm>
        </p:spPr>
        <p:txBody>
          <a:bodyPr>
            <a:normAutofit/>
          </a:bodyPr>
          <a:lstStyle/>
          <a:p>
            <a:r>
              <a:rPr lang="en-US" b="1" dirty="0"/>
              <a:t>Trends and Blind spots during STRIDE - DFD</a:t>
            </a:r>
          </a:p>
        </p:txBody>
      </p:sp>
      <p:sp>
        <p:nvSpPr>
          <p:cNvPr id="4" name="Slide Number Placeholder 3">
            <a:extLst>
              <a:ext uri="{FF2B5EF4-FFF2-40B4-BE49-F238E27FC236}">
                <a16:creationId xmlns:a16="http://schemas.microsoft.com/office/drawing/2014/main" id="{A9A04B90-3FFF-0B8B-D505-5B051CB0DF8D}"/>
              </a:ext>
            </a:extLst>
          </p:cNvPr>
          <p:cNvSpPr>
            <a:spLocks noGrp="1"/>
          </p:cNvSpPr>
          <p:nvPr>
            <p:ph type="sldNum" sz="quarter" idx="12"/>
          </p:nvPr>
        </p:nvSpPr>
        <p:spPr/>
        <p:txBody>
          <a:bodyPr/>
          <a:lstStyle/>
          <a:p>
            <a:fld id="{87DF3EF8-2148-D24B-9C8C-EDDF0DD82061}" type="slidenum">
              <a:rPr lang="en-US" smtClean="0"/>
              <a:t>14</a:t>
            </a:fld>
            <a:endParaRPr lang="en-US"/>
          </a:p>
        </p:txBody>
      </p:sp>
      <p:sp>
        <p:nvSpPr>
          <p:cNvPr id="8" name="TextBox 7">
            <a:extLst>
              <a:ext uri="{FF2B5EF4-FFF2-40B4-BE49-F238E27FC236}">
                <a16:creationId xmlns:a16="http://schemas.microsoft.com/office/drawing/2014/main" id="{6DEAD89F-63CA-E2B4-C78E-B7966364F9EE}"/>
              </a:ext>
            </a:extLst>
          </p:cNvPr>
          <p:cNvSpPr txBox="1"/>
          <p:nvPr/>
        </p:nvSpPr>
        <p:spPr>
          <a:xfrm>
            <a:off x="154438" y="969354"/>
            <a:ext cx="6256522" cy="923330"/>
          </a:xfrm>
          <a:prstGeom prst="rect">
            <a:avLst/>
          </a:prstGeom>
          <a:noFill/>
        </p:spPr>
        <p:txBody>
          <a:bodyPr wrap="square">
            <a:spAutoFit/>
          </a:bodyPr>
          <a:lstStyle/>
          <a:p>
            <a:r>
              <a:rPr lang="en-US" i="1" dirty="0">
                <a:latin typeface="Century Gothic" panose="020B0502020202020204" pitchFamily="34" charset="0"/>
                <a:ea typeface="Calibri" panose="020F0502020204030204" pitchFamily="34" charset="0"/>
              </a:rPr>
              <a:t>ST Intervention teams e</a:t>
            </a:r>
            <a:r>
              <a:rPr lang="en-US" sz="1800" i="1" dirty="0">
                <a:effectLst/>
                <a:latin typeface="Century Gothic" panose="020B0502020202020204" pitchFamily="34" charset="0"/>
                <a:ea typeface="Calibri" panose="020F0502020204030204" pitchFamily="34" charset="0"/>
              </a:rPr>
              <a:t>xhaustively </a:t>
            </a:r>
            <a:r>
              <a:rPr lang="en-US" sz="1800" b="1" i="1" dirty="0">
                <a:effectLst/>
                <a:latin typeface="Century Gothic" panose="020B0502020202020204" pitchFamily="34" charset="0"/>
                <a:ea typeface="Calibri" panose="020F0502020204030204" pitchFamily="34" charset="0"/>
              </a:rPr>
              <a:t>discussed the problematic regions in DFD and potential vulnerability scenarios </a:t>
            </a:r>
            <a:r>
              <a:rPr lang="en-US" sz="1800" i="1" dirty="0">
                <a:effectLst/>
                <a:latin typeface="Century Gothic" panose="020B0502020202020204" pitchFamily="34" charset="0"/>
                <a:ea typeface="Calibri" panose="020F0502020204030204" pitchFamily="34" charset="0"/>
              </a:rPr>
              <a:t>with respect to trust boundaries. </a:t>
            </a:r>
            <a:endParaRPr lang="en-US" i="1" dirty="0">
              <a:latin typeface="Century Gothic" panose="020B0502020202020204" pitchFamily="34" charset="0"/>
            </a:endParaRPr>
          </a:p>
        </p:txBody>
      </p:sp>
      <p:sp>
        <p:nvSpPr>
          <p:cNvPr id="11" name="TextBox 10">
            <a:extLst>
              <a:ext uri="{FF2B5EF4-FFF2-40B4-BE49-F238E27FC236}">
                <a16:creationId xmlns:a16="http://schemas.microsoft.com/office/drawing/2014/main" id="{786D4D7E-01A6-60F3-EBC7-19DF9D6D3D0B}"/>
              </a:ext>
            </a:extLst>
          </p:cNvPr>
          <p:cNvSpPr txBox="1"/>
          <p:nvPr/>
        </p:nvSpPr>
        <p:spPr>
          <a:xfrm>
            <a:off x="6410960" y="969354"/>
            <a:ext cx="5697895" cy="1200329"/>
          </a:xfrm>
          <a:prstGeom prst="rect">
            <a:avLst/>
          </a:prstGeom>
          <a:noFill/>
        </p:spPr>
        <p:txBody>
          <a:bodyPr wrap="square" rtlCol="0">
            <a:spAutoFit/>
          </a:bodyPr>
          <a:lstStyle/>
          <a:p>
            <a:r>
              <a:rPr lang="en-US" sz="1800" i="1" dirty="0">
                <a:effectLst/>
                <a:latin typeface="Century Gothic" panose="020B0502020202020204" pitchFamily="34" charset="0"/>
                <a:ea typeface="Calibri" panose="020F0502020204030204" pitchFamily="34" charset="0"/>
              </a:rPr>
              <a:t>No ST interventions teams </a:t>
            </a:r>
            <a:r>
              <a:rPr lang="en-US" sz="1800" b="1" i="1" dirty="0">
                <a:effectLst/>
                <a:latin typeface="Century Gothic" panose="020B0502020202020204" pitchFamily="34" charset="0"/>
                <a:ea typeface="Calibri" panose="020F0502020204030204" pitchFamily="34" charset="0"/>
              </a:rPr>
              <a:t>did not exhaustively discuss the problematic regions</a:t>
            </a:r>
            <a:r>
              <a:rPr lang="en-US" sz="1800" i="1" dirty="0">
                <a:effectLst/>
                <a:latin typeface="Century Gothic" panose="020B0502020202020204" pitchFamily="34" charset="0"/>
                <a:ea typeface="Calibri" panose="020F0502020204030204" pitchFamily="34" charset="0"/>
              </a:rPr>
              <a:t> </a:t>
            </a:r>
            <a:r>
              <a:rPr lang="en-US" sz="1800" b="1" i="1" dirty="0">
                <a:effectLst/>
                <a:latin typeface="Century Gothic" panose="020B0502020202020204" pitchFamily="34" charset="0"/>
                <a:ea typeface="Calibri" panose="020F0502020204030204" pitchFamily="34" charset="0"/>
              </a:rPr>
              <a:t>in DFD </a:t>
            </a:r>
            <a:r>
              <a:rPr lang="en-US" sz="1800" i="1" dirty="0">
                <a:effectLst/>
                <a:latin typeface="Century Gothic" panose="020B0502020202020204" pitchFamily="34" charset="0"/>
                <a:ea typeface="Calibri" panose="020F0502020204030204" pitchFamily="34" charset="0"/>
              </a:rPr>
              <a:t>and </a:t>
            </a:r>
            <a:r>
              <a:rPr lang="en-US" sz="1800" b="1" i="1" dirty="0">
                <a:effectLst/>
                <a:latin typeface="Century Gothic" panose="020B0502020202020204" pitchFamily="34" charset="0"/>
                <a:ea typeface="Calibri" panose="020F0502020204030204" pitchFamily="34" charset="0"/>
              </a:rPr>
              <a:t>potential vulnerability scenarios </a:t>
            </a:r>
            <a:r>
              <a:rPr lang="en-US" i="1" dirty="0">
                <a:latin typeface="Century Gothic" panose="020B0502020202020204" pitchFamily="34" charset="0"/>
                <a:ea typeface="Calibri" panose="020F0502020204030204" pitchFamily="34" charset="0"/>
              </a:rPr>
              <a:t>for</a:t>
            </a:r>
            <a:r>
              <a:rPr lang="en-US" sz="1800" i="1" dirty="0">
                <a:effectLst/>
                <a:latin typeface="Century Gothic" panose="020B0502020202020204" pitchFamily="34" charset="0"/>
                <a:ea typeface="Calibri" panose="020F0502020204030204" pitchFamily="34" charset="0"/>
              </a:rPr>
              <a:t> trust boundaries </a:t>
            </a:r>
          </a:p>
        </p:txBody>
      </p:sp>
      <p:pic>
        <p:nvPicPr>
          <p:cNvPr id="14" name="Picture 13">
            <a:extLst>
              <a:ext uri="{FF2B5EF4-FFF2-40B4-BE49-F238E27FC236}">
                <a16:creationId xmlns:a16="http://schemas.microsoft.com/office/drawing/2014/main" id="{6B8CDE26-B802-E5B4-A16F-D2A5FD741EBA}"/>
              </a:ext>
            </a:extLst>
          </p:cNvPr>
          <p:cNvPicPr>
            <a:picLocks noChangeAspect="1"/>
          </p:cNvPicPr>
          <p:nvPr/>
        </p:nvPicPr>
        <p:blipFill>
          <a:blip r:embed="rId2"/>
          <a:stretch>
            <a:fillRect/>
          </a:stretch>
        </p:blipFill>
        <p:spPr>
          <a:xfrm>
            <a:off x="6410960" y="2134563"/>
            <a:ext cx="5604929" cy="1418969"/>
          </a:xfrm>
          <a:prstGeom prst="rect">
            <a:avLst/>
          </a:prstGeom>
        </p:spPr>
      </p:pic>
      <p:pic>
        <p:nvPicPr>
          <p:cNvPr id="3" name="Picture 2">
            <a:extLst>
              <a:ext uri="{FF2B5EF4-FFF2-40B4-BE49-F238E27FC236}">
                <a16:creationId xmlns:a16="http://schemas.microsoft.com/office/drawing/2014/main" id="{87080A1E-6C9F-4D53-9D34-5B2CE327EB17}"/>
              </a:ext>
            </a:extLst>
          </p:cNvPr>
          <p:cNvPicPr>
            <a:picLocks noChangeAspect="1"/>
          </p:cNvPicPr>
          <p:nvPr/>
        </p:nvPicPr>
        <p:blipFill>
          <a:blip r:embed="rId3"/>
          <a:stretch>
            <a:fillRect/>
          </a:stretch>
        </p:blipFill>
        <p:spPr>
          <a:xfrm>
            <a:off x="83145" y="1982366"/>
            <a:ext cx="6186064" cy="4229248"/>
          </a:xfrm>
          <a:prstGeom prst="rect">
            <a:avLst/>
          </a:prstGeom>
        </p:spPr>
      </p:pic>
    </p:spTree>
    <p:extLst>
      <p:ext uri="{BB962C8B-B14F-4D97-AF65-F5344CB8AC3E}">
        <p14:creationId xmlns:p14="http://schemas.microsoft.com/office/powerpoint/2010/main" val="27807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6F031-803B-2B48-CC0F-9861C04F6DB8}"/>
              </a:ext>
            </a:extLst>
          </p:cNvPr>
          <p:cNvSpPr>
            <a:spLocks noGrp="1"/>
          </p:cNvSpPr>
          <p:nvPr>
            <p:ph type="title"/>
          </p:nvPr>
        </p:nvSpPr>
        <p:spPr>
          <a:xfrm>
            <a:off x="154438" y="62755"/>
            <a:ext cx="5493327" cy="1013012"/>
          </a:xfrm>
        </p:spPr>
        <p:txBody>
          <a:bodyPr>
            <a:normAutofit/>
          </a:bodyPr>
          <a:lstStyle/>
          <a:p>
            <a:r>
              <a:rPr lang="en-US" b="1" dirty="0"/>
              <a:t>Conclusion </a:t>
            </a:r>
          </a:p>
        </p:txBody>
      </p:sp>
      <p:sp>
        <p:nvSpPr>
          <p:cNvPr id="4" name="Slide Number Placeholder 3">
            <a:extLst>
              <a:ext uri="{FF2B5EF4-FFF2-40B4-BE49-F238E27FC236}">
                <a16:creationId xmlns:a16="http://schemas.microsoft.com/office/drawing/2014/main" id="{A9A04B90-3FFF-0B8B-D505-5B051CB0DF8D}"/>
              </a:ext>
            </a:extLst>
          </p:cNvPr>
          <p:cNvSpPr>
            <a:spLocks noGrp="1"/>
          </p:cNvSpPr>
          <p:nvPr>
            <p:ph type="sldNum" sz="quarter" idx="12"/>
          </p:nvPr>
        </p:nvSpPr>
        <p:spPr/>
        <p:txBody>
          <a:bodyPr/>
          <a:lstStyle/>
          <a:p>
            <a:fld id="{87DF3EF8-2148-D24B-9C8C-EDDF0DD82061}" type="slidenum">
              <a:rPr lang="en-US" smtClean="0"/>
              <a:t>15</a:t>
            </a:fld>
            <a:endParaRPr lang="en-US"/>
          </a:p>
        </p:txBody>
      </p:sp>
      <p:sp>
        <p:nvSpPr>
          <p:cNvPr id="5" name="TextBox 4">
            <a:extLst>
              <a:ext uri="{FF2B5EF4-FFF2-40B4-BE49-F238E27FC236}">
                <a16:creationId xmlns:a16="http://schemas.microsoft.com/office/drawing/2014/main" id="{34808F58-7761-F3AE-3979-A6805EE3A9E7}"/>
              </a:ext>
            </a:extLst>
          </p:cNvPr>
          <p:cNvSpPr txBox="1"/>
          <p:nvPr/>
        </p:nvSpPr>
        <p:spPr>
          <a:xfrm>
            <a:off x="1804946" y="1704973"/>
            <a:ext cx="9919694" cy="1015663"/>
          </a:xfrm>
          <a:prstGeom prst="rect">
            <a:avLst/>
          </a:prstGeom>
          <a:solidFill>
            <a:schemeClr val="accent4">
              <a:lumMod val="75000"/>
            </a:schemeClr>
          </a:solidFill>
        </p:spPr>
        <p:txBody>
          <a:bodyPr wrap="square">
            <a:spAutoFit/>
          </a:bodyPr>
          <a:lstStyle/>
          <a:p>
            <a:pPr algn="ctr"/>
            <a:r>
              <a:rPr lang="en-US" sz="2000" dirty="0">
                <a:solidFill>
                  <a:schemeClr val="bg1"/>
                </a:solidFill>
                <a:ea typeface="Times New Roman" panose="02020603050405020304" pitchFamily="18" charset="0"/>
              </a:rPr>
              <a:t>S</a:t>
            </a:r>
            <a:r>
              <a:rPr lang="en-US" sz="2000" dirty="0">
                <a:solidFill>
                  <a:schemeClr val="bg1"/>
                </a:solidFill>
                <a:effectLst/>
                <a:ea typeface="Times New Roman" panose="02020603050405020304" pitchFamily="18" charset="0"/>
              </a:rPr>
              <a:t>tudent teams who had systems thinking as well as STRIDE instruction were able to identify both system-level and component-level threats in their team projects and attempted to address them. </a:t>
            </a:r>
            <a:endParaRPr lang="en-US" sz="2000" dirty="0">
              <a:solidFill>
                <a:schemeClr val="bg1"/>
              </a:solidFill>
            </a:endParaRPr>
          </a:p>
        </p:txBody>
      </p:sp>
      <p:sp>
        <p:nvSpPr>
          <p:cNvPr id="7" name="TextBox 6">
            <a:extLst>
              <a:ext uri="{FF2B5EF4-FFF2-40B4-BE49-F238E27FC236}">
                <a16:creationId xmlns:a16="http://schemas.microsoft.com/office/drawing/2014/main" id="{02273F38-DFD7-E076-65E3-1052C856FB72}"/>
              </a:ext>
            </a:extLst>
          </p:cNvPr>
          <p:cNvSpPr txBox="1"/>
          <p:nvPr/>
        </p:nvSpPr>
        <p:spPr>
          <a:xfrm>
            <a:off x="1804946" y="3241818"/>
            <a:ext cx="9652882" cy="1015663"/>
          </a:xfrm>
          <a:prstGeom prst="rect">
            <a:avLst/>
          </a:prstGeom>
          <a:solidFill>
            <a:schemeClr val="bg1">
              <a:lumMod val="50000"/>
            </a:schemeClr>
          </a:solidFill>
        </p:spPr>
        <p:txBody>
          <a:bodyPr wrap="square">
            <a:spAutoFit/>
          </a:bodyPr>
          <a:lstStyle/>
          <a:p>
            <a:pPr algn="ctr"/>
            <a:r>
              <a:rPr lang="en-US" sz="2000" dirty="0">
                <a:solidFill>
                  <a:schemeClr val="bg1"/>
                </a:solidFill>
              </a:rPr>
              <a:t>Incorporating systems thinking questions in student assignments of threat modeling can be useful in identifying trends and blind spots in the security case deliverables  </a:t>
            </a:r>
          </a:p>
        </p:txBody>
      </p:sp>
      <p:sp>
        <p:nvSpPr>
          <p:cNvPr id="8" name="TextBox 7">
            <a:extLst>
              <a:ext uri="{FF2B5EF4-FFF2-40B4-BE49-F238E27FC236}">
                <a16:creationId xmlns:a16="http://schemas.microsoft.com/office/drawing/2014/main" id="{08DF6789-D00D-4289-E173-89D99935B4CA}"/>
              </a:ext>
            </a:extLst>
          </p:cNvPr>
          <p:cNvSpPr txBox="1"/>
          <p:nvPr/>
        </p:nvSpPr>
        <p:spPr>
          <a:xfrm>
            <a:off x="1832775" y="5057612"/>
            <a:ext cx="9597223" cy="707886"/>
          </a:xfrm>
          <a:prstGeom prst="rect">
            <a:avLst/>
          </a:prstGeom>
          <a:solidFill>
            <a:schemeClr val="tx1">
              <a:lumMod val="75000"/>
              <a:lumOff val="25000"/>
            </a:schemeClr>
          </a:solidFill>
        </p:spPr>
        <p:txBody>
          <a:bodyPr wrap="square">
            <a:spAutoFit/>
          </a:bodyPr>
          <a:lstStyle/>
          <a:p>
            <a:pPr algn="ctr"/>
            <a:r>
              <a:rPr lang="en-US" sz="2000" dirty="0">
                <a:solidFill>
                  <a:schemeClr val="bg1"/>
                </a:solidFill>
              </a:rPr>
              <a:t>System thinking can be used as a supplementary skill along with threat modeling to help system level threat modeling</a:t>
            </a:r>
          </a:p>
        </p:txBody>
      </p:sp>
      <p:pic>
        <p:nvPicPr>
          <p:cNvPr id="9" name="Picture 8">
            <a:extLst>
              <a:ext uri="{FF2B5EF4-FFF2-40B4-BE49-F238E27FC236}">
                <a16:creationId xmlns:a16="http://schemas.microsoft.com/office/drawing/2014/main" id="{8090D28E-F608-776D-0B9C-BA711B6D28E7}"/>
              </a:ext>
            </a:extLst>
          </p:cNvPr>
          <p:cNvPicPr>
            <a:picLocks noChangeAspect="1"/>
          </p:cNvPicPr>
          <p:nvPr/>
        </p:nvPicPr>
        <p:blipFill>
          <a:blip r:embed="rId2"/>
          <a:stretch>
            <a:fillRect/>
          </a:stretch>
        </p:blipFill>
        <p:spPr>
          <a:xfrm>
            <a:off x="323979" y="1444510"/>
            <a:ext cx="1315944" cy="1315944"/>
          </a:xfrm>
          <a:prstGeom prst="rect">
            <a:avLst/>
          </a:prstGeom>
        </p:spPr>
      </p:pic>
      <p:pic>
        <p:nvPicPr>
          <p:cNvPr id="10" name="Picture 9">
            <a:extLst>
              <a:ext uri="{FF2B5EF4-FFF2-40B4-BE49-F238E27FC236}">
                <a16:creationId xmlns:a16="http://schemas.microsoft.com/office/drawing/2014/main" id="{1D8B126C-0EC0-9EE6-4ABA-E239F18CAE85}"/>
              </a:ext>
            </a:extLst>
          </p:cNvPr>
          <p:cNvPicPr>
            <a:picLocks noChangeAspect="1"/>
          </p:cNvPicPr>
          <p:nvPr/>
        </p:nvPicPr>
        <p:blipFill>
          <a:blip r:embed="rId3"/>
          <a:stretch>
            <a:fillRect/>
          </a:stretch>
        </p:blipFill>
        <p:spPr>
          <a:xfrm>
            <a:off x="404141" y="3241818"/>
            <a:ext cx="1235782" cy="1235782"/>
          </a:xfrm>
          <a:prstGeom prst="rect">
            <a:avLst/>
          </a:prstGeom>
        </p:spPr>
      </p:pic>
      <p:pic>
        <p:nvPicPr>
          <p:cNvPr id="11" name="Picture 10">
            <a:extLst>
              <a:ext uri="{FF2B5EF4-FFF2-40B4-BE49-F238E27FC236}">
                <a16:creationId xmlns:a16="http://schemas.microsoft.com/office/drawing/2014/main" id="{74299E53-21DE-A803-298F-745B80D22D27}"/>
              </a:ext>
            </a:extLst>
          </p:cNvPr>
          <p:cNvPicPr>
            <a:picLocks noChangeAspect="1"/>
          </p:cNvPicPr>
          <p:nvPr/>
        </p:nvPicPr>
        <p:blipFill>
          <a:blip r:embed="rId4"/>
          <a:stretch>
            <a:fillRect/>
          </a:stretch>
        </p:blipFill>
        <p:spPr>
          <a:xfrm>
            <a:off x="484298" y="4917859"/>
            <a:ext cx="1235783" cy="1235783"/>
          </a:xfrm>
          <a:prstGeom prst="rect">
            <a:avLst/>
          </a:prstGeom>
        </p:spPr>
      </p:pic>
    </p:spTree>
    <p:extLst>
      <p:ext uri="{BB962C8B-B14F-4D97-AF65-F5344CB8AC3E}">
        <p14:creationId xmlns:p14="http://schemas.microsoft.com/office/powerpoint/2010/main" val="128704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C5090-15D9-B6BC-1467-77D56052407D}"/>
              </a:ext>
            </a:extLst>
          </p:cNvPr>
          <p:cNvSpPr>
            <a:spLocks noGrp="1"/>
          </p:cNvSpPr>
          <p:nvPr>
            <p:ph type="ctrTitle"/>
          </p:nvPr>
        </p:nvSpPr>
        <p:spPr>
          <a:xfrm>
            <a:off x="695859" y="3304309"/>
            <a:ext cx="11354463" cy="2210067"/>
          </a:xfrm>
        </p:spPr>
        <p:txBody>
          <a:bodyPr>
            <a:noAutofit/>
          </a:bodyPr>
          <a:lstStyle/>
          <a:p>
            <a:r>
              <a:rPr lang="en-US" sz="2800" i="1" dirty="0">
                <a:latin typeface="Century Gothic" panose="020B0502020202020204" pitchFamily="34" charset="0"/>
              </a:rPr>
              <a:t>Siddhant S. Joshi - </a:t>
            </a:r>
            <a:r>
              <a:rPr lang="en-US" sz="2800" i="1" dirty="0">
                <a:latin typeface="Century Gothic" panose="020B0502020202020204" pitchFamily="34" charset="0"/>
                <a:hlinkClick r:id="rId2"/>
              </a:rPr>
              <a:t>joshi110@purdue.edu</a:t>
            </a:r>
            <a:r>
              <a:rPr lang="en-US" sz="2800" i="1" dirty="0">
                <a:latin typeface="Century Gothic" panose="020B0502020202020204" pitchFamily="34" charset="0"/>
              </a:rPr>
              <a:t>  </a:t>
            </a:r>
            <a:br>
              <a:rPr lang="en-US" sz="2800" i="1" dirty="0">
                <a:latin typeface="Century Gothic" panose="020B0502020202020204" pitchFamily="34" charset="0"/>
              </a:rPr>
            </a:br>
            <a:r>
              <a:rPr lang="en-US" sz="2800" i="1" dirty="0">
                <a:latin typeface="Century Gothic" panose="020B0502020202020204" pitchFamily="34" charset="0"/>
              </a:rPr>
              <a:t>Preeti Mukherjee – </a:t>
            </a:r>
            <a:r>
              <a:rPr lang="en-US" sz="2800" i="1" dirty="0">
                <a:latin typeface="Century Gothic" panose="020B0502020202020204" pitchFamily="34" charset="0"/>
                <a:hlinkClick r:id="rId3"/>
              </a:rPr>
              <a:t>mukher57@purdue.edu</a:t>
            </a:r>
            <a:r>
              <a:rPr lang="en-US" sz="2800" i="1" dirty="0">
                <a:latin typeface="Century Gothic" panose="020B0502020202020204" pitchFamily="34" charset="0"/>
              </a:rPr>
              <a:t> </a:t>
            </a:r>
            <a:br>
              <a:rPr lang="en-US" sz="2800" i="1" dirty="0">
                <a:latin typeface="Century Gothic" panose="020B0502020202020204" pitchFamily="34" charset="0"/>
              </a:rPr>
            </a:br>
            <a:r>
              <a:rPr lang="en-US" sz="2800" i="1" dirty="0">
                <a:latin typeface="Century Gothic" panose="020B0502020202020204" pitchFamily="34" charset="0"/>
              </a:rPr>
              <a:t>Dr. Kirsten A. Davis – </a:t>
            </a:r>
            <a:r>
              <a:rPr lang="en-US" sz="2800" i="1" dirty="0">
                <a:latin typeface="Century Gothic" panose="020B0502020202020204" pitchFamily="34" charset="0"/>
                <a:hlinkClick r:id="rId4"/>
              </a:rPr>
              <a:t>kad@purdue.edu</a:t>
            </a:r>
            <a:r>
              <a:rPr lang="en-US" sz="2800" i="1" dirty="0">
                <a:latin typeface="Century Gothic" panose="020B0502020202020204" pitchFamily="34" charset="0"/>
              </a:rPr>
              <a:t> </a:t>
            </a:r>
            <a:br>
              <a:rPr lang="en-US" sz="2800" i="1" dirty="0">
                <a:latin typeface="Century Gothic" panose="020B0502020202020204" pitchFamily="34" charset="0"/>
              </a:rPr>
            </a:br>
            <a:r>
              <a:rPr lang="en-US" sz="2800" i="1" dirty="0">
                <a:latin typeface="Century Gothic" panose="020B0502020202020204" pitchFamily="34" charset="0"/>
              </a:rPr>
              <a:t>Dr. James C. Davis – </a:t>
            </a:r>
            <a:r>
              <a:rPr lang="en-US" sz="2800" i="1" dirty="0">
                <a:latin typeface="Century Gothic" panose="020B0502020202020204" pitchFamily="34" charset="0"/>
                <a:hlinkClick r:id="rId5"/>
              </a:rPr>
              <a:t>davisjam@purdue.edu</a:t>
            </a:r>
            <a:r>
              <a:rPr lang="en-US" sz="2800" i="1" dirty="0">
                <a:latin typeface="Century Gothic" panose="020B0502020202020204" pitchFamily="34" charset="0"/>
              </a:rPr>
              <a:t> </a:t>
            </a:r>
            <a:endParaRPr lang="en-US" sz="6600" b="1" dirty="0">
              <a:solidFill>
                <a:schemeClr val="tx1">
                  <a:lumMod val="75000"/>
                  <a:lumOff val="25000"/>
                </a:schemeClr>
              </a:solidFill>
              <a:latin typeface=""/>
            </a:endParaRPr>
          </a:p>
        </p:txBody>
      </p:sp>
      <p:sp>
        <p:nvSpPr>
          <p:cNvPr id="7" name="TextBox 6">
            <a:extLst>
              <a:ext uri="{FF2B5EF4-FFF2-40B4-BE49-F238E27FC236}">
                <a16:creationId xmlns:a16="http://schemas.microsoft.com/office/drawing/2014/main" id="{6D56EF37-6D43-6337-7673-CA275B9F7785}"/>
              </a:ext>
            </a:extLst>
          </p:cNvPr>
          <p:cNvSpPr txBox="1"/>
          <p:nvPr/>
        </p:nvSpPr>
        <p:spPr>
          <a:xfrm>
            <a:off x="460332" y="1512607"/>
            <a:ext cx="11485419" cy="2123658"/>
          </a:xfrm>
          <a:prstGeom prst="rect">
            <a:avLst/>
          </a:prstGeom>
          <a:noFill/>
        </p:spPr>
        <p:txBody>
          <a:bodyPr wrap="square">
            <a:spAutoFit/>
          </a:bodyPr>
          <a:lstStyle/>
          <a:p>
            <a:pPr algn="ctr"/>
            <a:r>
              <a:rPr kumimoji="0" lang="en-US" sz="4400" b="1" i="0" u="none" strike="noStrike" kern="1200" cap="none" spc="0" normalizeH="0" baseline="0" noProof="0" dirty="0">
                <a:ln>
                  <a:noFill/>
                </a:ln>
                <a:solidFill>
                  <a:prstClr val="black">
                    <a:lumMod val="75000"/>
                    <a:lumOff val="25000"/>
                  </a:prstClr>
                </a:solidFill>
                <a:effectLst/>
                <a:uLnTx/>
                <a:uFillTx/>
                <a:latin typeface=""/>
                <a:ea typeface="+mj-ea"/>
                <a:cs typeface="+mj-cs"/>
              </a:rPr>
              <a:t>Introducing Systems Thinking as a Framework for Teaching and Assessing Threat Modeling Competency</a:t>
            </a:r>
            <a:endParaRPr lang="en-US" sz="1600" dirty="0"/>
          </a:p>
        </p:txBody>
      </p:sp>
    </p:spTree>
    <p:extLst>
      <p:ext uri="{BB962C8B-B14F-4D97-AF65-F5344CB8AC3E}">
        <p14:creationId xmlns:p14="http://schemas.microsoft.com/office/powerpoint/2010/main" val="735828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3730F-74DC-BA6C-CA31-0FB5475A8B2F}"/>
              </a:ext>
            </a:extLst>
          </p:cNvPr>
          <p:cNvSpPr>
            <a:spLocks noGrp="1"/>
          </p:cNvSpPr>
          <p:nvPr>
            <p:ph type="title"/>
          </p:nvPr>
        </p:nvSpPr>
        <p:spPr/>
        <p:txBody>
          <a:bodyPr/>
          <a:lstStyle/>
          <a:p>
            <a:r>
              <a:rPr lang="en-US" dirty="0"/>
              <a:t>Bonus Slides</a:t>
            </a:r>
          </a:p>
        </p:txBody>
      </p:sp>
      <p:sp>
        <p:nvSpPr>
          <p:cNvPr id="3" name="Slide Number Placeholder 2">
            <a:extLst>
              <a:ext uri="{FF2B5EF4-FFF2-40B4-BE49-F238E27FC236}">
                <a16:creationId xmlns:a16="http://schemas.microsoft.com/office/drawing/2014/main" id="{4059EABC-3CA5-698B-71BD-07E4BC8239EA}"/>
              </a:ext>
            </a:extLst>
          </p:cNvPr>
          <p:cNvSpPr>
            <a:spLocks noGrp="1"/>
          </p:cNvSpPr>
          <p:nvPr>
            <p:ph type="sldNum" sz="quarter" idx="12"/>
          </p:nvPr>
        </p:nvSpPr>
        <p:spPr/>
        <p:txBody>
          <a:bodyPr/>
          <a:lstStyle/>
          <a:p>
            <a:fld id="{87DF3EF8-2148-D24B-9C8C-EDDF0DD82061}" type="slidenum">
              <a:rPr lang="en-US" smtClean="0"/>
              <a:t>17</a:t>
            </a:fld>
            <a:endParaRPr lang="en-US"/>
          </a:p>
        </p:txBody>
      </p:sp>
    </p:spTree>
    <p:extLst>
      <p:ext uri="{BB962C8B-B14F-4D97-AF65-F5344CB8AC3E}">
        <p14:creationId xmlns:p14="http://schemas.microsoft.com/office/powerpoint/2010/main" val="419608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6F031-803B-2B48-CC0F-9861C04F6DB8}"/>
              </a:ext>
            </a:extLst>
          </p:cNvPr>
          <p:cNvSpPr>
            <a:spLocks noGrp="1"/>
          </p:cNvSpPr>
          <p:nvPr>
            <p:ph type="title"/>
          </p:nvPr>
        </p:nvSpPr>
        <p:spPr>
          <a:xfrm>
            <a:off x="154438" y="62755"/>
            <a:ext cx="11732762" cy="1013012"/>
          </a:xfrm>
        </p:spPr>
        <p:txBody>
          <a:bodyPr>
            <a:normAutofit/>
          </a:bodyPr>
          <a:lstStyle/>
          <a:p>
            <a:r>
              <a:rPr lang="en-US" b="1" dirty="0"/>
              <a:t>PASTA, OCTAVE, LINDDUN, and STRIDE</a:t>
            </a:r>
          </a:p>
        </p:txBody>
      </p:sp>
      <p:sp>
        <p:nvSpPr>
          <p:cNvPr id="4" name="Slide Number Placeholder 3">
            <a:extLst>
              <a:ext uri="{FF2B5EF4-FFF2-40B4-BE49-F238E27FC236}">
                <a16:creationId xmlns:a16="http://schemas.microsoft.com/office/drawing/2014/main" id="{A9A04B90-3FFF-0B8B-D505-5B051CB0DF8D}"/>
              </a:ext>
            </a:extLst>
          </p:cNvPr>
          <p:cNvSpPr>
            <a:spLocks noGrp="1"/>
          </p:cNvSpPr>
          <p:nvPr>
            <p:ph type="sldNum" sz="quarter" idx="12"/>
          </p:nvPr>
        </p:nvSpPr>
        <p:spPr/>
        <p:txBody>
          <a:bodyPr/>
          <a:lstStyle/>
          <a:p>
            <a:fld id="{87DF3EF8-2148-D24B-9C8C-EDDF0DD82061}" type="slidenum">
              <a:rPr lang="en-US" smtClean="0"/>
              <a:t>18</a:t>
            </a:fld>
            <a:endParaRPr lang="en-US" dirty="0"/>
          </a:p>
        </p:txBody>
      </p:sp>
      <p:sp>
        <p:nvSpPr>
          <p:cNvPr id="7" name="TextBox 6">
            <a:extLst>
              <a:ext uri="{FF2B5EF4-FFF2-40B4-BE49-F238E27FC236}">
                <a16:creationId xmlns:a16="http://schemas.microsoft.com/office/drawing/2014/main" id="{DACBB68E-8D2F-9F9F-6AD0-95AD145975AF}"/>
              </a:ext>
            </a:extLst>
          </p:cNvPr>
          <p:cNvSpPr txBox="1"/>
          <p:nvPr/>
        </p:nvSpPr>
        <p:spPr>
          <a:xfrm>
            <a:off x="154438" y="1075767"/>
            <a:ext cx="7244846" cy="5909310"/>
          </a:xfrm>
          <a:prstGeom prst="rect">
            <a:avLst/>
          </a:prstGeom>
          <a:noFill/>
        </p:spPr>
        <p:txBody>
          <a:bodyPr wrap="square" rtlCol="0">
            <a:spAutoFit/>
          </a:bodyPr>
          <a:lstStyle/>
          <a:p>
            <a:r>
              <a:rPr lang="en-US" b="1" dirty="0"/>
              <a:t>Process for Attack Simulation &amp; Threat Analysis (PASTA)</a:t>
            </a:r>
          </a:p>
          <a:p>
            <a:pPr marL="285750" indent="-285750">
              <a:buFont typeface="Arial" panose="020B0604020202020204" pitchFamily="34" charset="0"/>
              <a:buChar char="•"/>
            </a:pPr>
            <a:r>
              <a:rPr lang="en-US" dirty="0"/>
              <a:t>Combines business and technical objectives together  </a:t>
            </a:r>
          </a:p>
          <a:p>
            <a:pPr marL="285750" indent="-285750">
              <a:buFont typeface="Arial" panose="020B0604020202020204" pitchFamily="34" charset="0"/>
              <a:buChar char="•"/>
            </a:pPr>
            <a:r>
              <a:rPr lang="en-US" dirty="0"/>
              <a:t>TM is at a strategic level by involving key decision-makers in the organization </a:t>
            </a:r>
          </a:p>
          <a:p>
            <a:pPr marL="285750" indent="-285750">
              <a:buFont typeface="Arial" panose="020B0604020202020204" pitchFamily="34" charset="0"/>
              <a:buChar char="•"/>
            </a:pPr>
            <a:r>
              <a:rPr lang="en-US" dirty="0"/>
              <a:t>Emphasizes attacker perspective</a:t>
            </a:r>
          </a:p>
          <a:p>
            <a:pPr marL="285750" indent="-285750">
              <a:buFont typeface="Arial" panose="020B0604020202020204" pitchFamily="34" charset="0"/>
              <a:buChar char="•"/>
            </a:pPr>
            <a:r>
              <a:rPr lang="en-US" dirty="0"/>
              <a:t>Asset-oriented: Organization can derive the impact of threats using simulated attacks </a:t>
            </a:r>
          </a:p>
          <a:p>
            <a:pPr marL="285750" indent="-285750">
              <a:buFont typeface="Arial" panose="020B0604020202020204" pitchFamily="34" charset="0"/>
              <a:buChar char="•"/>
            </a:pPr>
            <a:endParaRPr lang="en-US" dirty="0"/>
          </a:p>
          <a:p>
            <a:r>
              <a:rPr lang="en-US" b="1" dirty="0"/>
              <a:t>Operationally Critical Threat, Asset, and Vulnerability Evaluation (OCTAVE)</a:t>
            </a:r>
          </a:p>
          <a:p>
            <a:pPr marL="285750" indent="-285750">
              <a:buFont typeface="Arial" panose="020B0604020202020204" pitchFamily="34" charset="0"/>
              <a:buChar char="•"/>
            </a:pPr>
            <a:r>
              <a:rPr lang="en-US" dirty="0"/>
              <a:t>Assess mission-level threats from an organizational standpoint </a:t>
            </a:r>
          </a:p>
          <a:p>
            <a:pPr marL="285750" indent="-285750">
              <a:buFont typeface="Arial" panose="020B0604020202020204" pitchFamily="34" charset="0"/>
              <a:buChar char="•"/>
            </a:pPr>
            <a:r>
              <a:rPr lang="en-US" dirty="0"/>
              <a:t>May not focus on granular technological risks </a:t>
            </a:r>
          </a:p>
          <a:p>
            <a:pPr marL="285750" indent="-285750">
              <a:buFont typeface="Arial" panose="020B0604020202020204" pitchFamily="34" charset="0"/>
              <a:buChar char="•"/>
            </a:pPr>
            <a:endParaRPr lang="en-US" dirty="0"/>
          </a:p>
          <a:p>
            <a:r>
              <a:rPr lang="en-US" b="1" dirty="0" err="1"/>
              <a:t>Linkability</a:t>
            </a:r>
            <a:r>
              <a:rPr lang="en-US" b="1" dirty="0"/>
              <a:t>, Identifiability, Non-repudiation, Detectability, Information Disclosure, Content Unawareness, and Non-compliance (LINDDUN)</a:t>
            </a:r>
          </a:p>
          <a:p>
            <a:pPr marL="285750" indent="-285750">
              <a:buFont typeface="Arial" panose="020B0604020202020204" pitchFamily="34" charset="0"/>
              <a:buChar char="•"/>
            </a:pPr>
            <a:r>
              <a:rPr lang="en-US" dirty="0"/>
              <a:t>Uses a threat tree catalog that encompasses a wide variety of known and common attack paths or access points for each threat category </a:t>
            </a:r>
          </a:p>
          <a:p>
            <a:pPr marL="285750" indent="-285750">
              <a:buFont typeface="Arial" panose="020B0604020202020204" pitchFamily="34" charset="0"/>
              <a:buChar char="•"/>
            </a:pPr>
            <a:r>
              <a:rPr lang="en-US" dirty="0"/>
              <a:t>Employed to mitigate privacy threats </a:t>
            </a:r>
            <a:endParaRPr lang="en-US" b="1" dirty="0"/>
          </a:p>
          <a:p>
            <a:pPr marL="285750" indent="-285750">
              <a:buFont typeface="Arial" panose="020B0604020202020204" pitchFamily="34" charset="0"/>
              <a:buChar char="•"/>
            </a:pPr>
            <a:endParaRPr lang="en-US" b="1" dirty="0"/>
          </a:p>
        </p:txBody>
      </p:sp>
      <p:sp>
        <p:nvSpPr>
          <p:cNvPr id="6" name="TextBox 5">
            <a:extLst>
              <a:ext uri="{FF2B5EF4-FFF2-40B4-BE49-F238E27FC236}">
                <a16:creationId xmlns:a16="http://schemas.microsoft.com/office/drawing/2014/main" id="{8AA90EE8-F729-52A2-0B97-8C500A75F0AE}"/>
              </a:ext>
            </a:extLst>
          </p:cNvPr>
          <p:cNvSpPr txBox="1"/>
          <p:nvPr/>
        </p:nvSpPr>
        <p:spPr>
          <a:xfrm>
            <a:off x="7735615" y="1730899"/>
            <a:ext cx="4301947" cy="3416320"/>
          </a:xfrm>
          <a:prstGeom prst="rect">
            <a:avLst/>
          </a:prstGeom>
          <a:noFill/>
          <a:ln w="38100">
            <a:solidFill>
              <a:schemeClr val="accent4">
                <a:lumMod val="75000"/>
              </a:schemeClr>
            </a:solidFill>
          </a:ln>
        </p:spPr>
        <p:txBody>
          <a:bodyPr wrap="square">
            <a:spAutoFit/>
          </a:bodyPr>
          <a:lstStyle/>
          <a:p>
            <a:pPr marL="285750" indent="-285750">
              <a:buFont typeface="Arial" panose="020B0604020202020204" pitchFamily="34" charset="0"/>
              <a:buChar char="•"/>
            </a:pPr>
            <a:r>
              <a:rPr lang="en-US" dirty="0"/>
              <a:t>Along with attacker perspective, STRIDE also focuses on threats posed to its components based on how the system is designed. </a:t>
            </a:r>
          </a:p>
          <a:p>
            <a:pPr marL="285750" indent="-285750">
              <a:buFont typeface="Arial" panose="020B0604020202020204" pitchFamily="34" charset="0"/>
              <a:buChar char="•"/>
            </a:pPr>
            <a:r>
              <a:rPr lang="en-US" dirty="0"/>
              <a:t>STRIDE focuses primarily on technical objectives </a:t>
            </a:r>
          </a:p>
          <a:p>
            <a:pPr marL="285750" indent="-285750">
              <a:buFont typeface="Arial" panose="020B0604020202020204" pitchFamily="34" charset="0"/>
              <a:buChar char="•"/>
            </a:pPr>
            <a:r>
              <a:rPr lang="en-US" dirty="0"/>
              <a:t>STRIDE can be used for large-and-small scale projects (flexible WRT organization or software)</a:t>
            </a:r>
          </a:p>
          <a:p>
            <a:pPr marL="285750" indent="-285750">
              <a:buFont typeface="Arial" panose="020B0604020202020204" pitchFamily="34" charset="0"/>
              <a:buChar char="•"/>
            </a:pPr>
            <a:r>
              <a:rPr lang="en-US" dirty="0"/>
              <a:t>STRIDE is commonly used in industry due to well documented process. </a:t>
            </a:r>
          </a:p>
        </p:txBody>
      </p:sp>
      <p:sp>
        <p:nvSpPr>
          <p:cNvPr id="10" name="TextBox 9">
            <a:extLst>
              <a:ext uri="{FF2B5EF4-FFF2-40B4-BE49-F238E27FC236}">
                <a16:creationId xmlns:a16="http://schemas.microsoft.com/office/drawing/2014/main" id="{FE82DE50-20A3-D7B7-C128-3F33759266D1}"/>
              </a:ext>
            </a:extLst>
          </p:cNvPr>
          <p:cNvSpPr txBox="1"/>
          <p:nvPr/>
        </p:nvSpPr>
        <p:spPr>
          <a:xfrm>
            <a:off x="9207062" y="1376855"/>
            <a:ext cx="885179" cy="369332"/>
          </a:xfrm>
          <a:prstGeom prst="rect">
            <a:avLst/>
          </a:prstGeom>
          <a:noFill/>
        </p:spPr>
        <p:txBody>
          <a:bodyPr wrap="none" rtlCol="0">
            <a:spAutoFit/>
          </a:bodyPr>
          <a:lstStyle/>
          <a:p>
            <a:r>
              <a:rPr lang="en-US" b="1" dirty="0"/>
              <a:t>STRIDE</a:t>
            </a:r>
          </a:p>
        </p:txBody>
      </p:sp>
    </p:spTree>
    <p:extLst>
      <p:ext uri="{BB962C8B-B14F-4D97-AF65-F5344CB8AC3E}">
        <p14:creationId xmlns:p14="http://schemas.microsoft.com/office/powerpoint/2010/main" val="379923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animBg="1"/>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6F031-803B-2B48-CC0F-9861C04F6DB8}"/>
              </a:ext>
            </a:extLst>
          </p:cNvPr>
          <p:cNvSpPr>
            <a:spLocks noGrp="1"/>
          </p:cNvSpPr>
          <p:nvPr>
            <p:ph type="title"/>
          </p:nvPr>
        </p:nvSpPr>
        <p:spPr>
          <a:xfrm>
            <a:off x="154438" y="62755"/>
            <a:ext cx="11732762" cy="1013012"/>
          </a:xfrm>
        </p:spPr>
        <p:txBody>
          <a:bodyPr>
            <a:normAutofit fontScale="90000"/>
          </a:bodyPr>
          <a:lstStyle/>
          <a:p>
            <a:r>
              <a:rPr lang="en-US" b="1" dirty="0"/>
              <a:t>Trends and </a:t>
            </a:r>
            <a:r>
              <a:rPr lang="en-US" b="1" dirty="0" err="1"/>
              <a:t>Blindspots</a:t>
            </a:r>
            <a:r>
              <a:rPr lang="en-US" b="1" dirty="0"/>
              <a:t> during Systems Thinking</a:t>
            </a:r>
          </a:p>
        </p:txBody>
      </p:sp>
      <p:sp>
        <p:nvSpPr>
          <p:cNvPr id="4" name="Slide Number Placeholder 3">
            <a:extLst>
              <a:ext uri="{FF2B5EF4-FFF2-40B4-BE49-F238E27FC236}">
                <a16:creationId xmlns:a16="http://schemas.microsoft.com/office/drawing/2014/main" id="{A9A04B90-3FFF-0B8B-D505-5B051CB0DF8D}"/>
              </a:ext>
            </a:extLst>
          </p:cNvPr>
          <p:cNvSpPr>
            <a:spLocks noGrp="1"/>
          </p:cNvSpPr>
          <p:nvPr>
            <p:ph type="sldNum" sz="quarter" idx="12"/>
          </p:nvPr>
        </p:nvSpPr>
        <p:spPr/>
        <p:txBody>
          <a:bodyPr/>
          <a:lstStyle/>
          <a:p>
            <a:fld id="{87DF3EF8-2148-D24B-9C8C-EDDF0DD82061}" type="slidenum">
              <a:rPr lang="en-US" smtClean="0"/>
              <a:t>19</a:t>
            </a:fld>
            <a:endParaRPr lang="en-US"/>
          </a:p>
        </p:txBody>
      </p:sp>
      <p:sp>
        <p:nvSpPr>
          <p:cNvPr id="7" name="TextBox 6">
            <a:extLst>
              <a:ext uri="{FF2B5EF4-FFF2-40B4-BE49-F238E27FC236}">
                <a16:creationId xmlns:a16="http://schemas.microsoft.com/office/drawing/2014/main" id="{DACBB68E-8D2F-9F9F-6AD0-95AD145975AF}"/>
              </a:ext>
            </a:extLst>
          </p:cNvPr>
          <p:cNvSpPr txBox="1"/>
          <p:nvPr/>
        </p:nvSpPr>
        <p:spPr>
          <a:xfrm>
            <a:off x="2487121" y="1609277"/>
            <a:ext cx="801823" cy="369332"/>
          </a:xfrm>
          <a:prstGeom prst="rect">
            <a:avLst/>
          </a:prstGeom>
          <a:noFill/>
        </p:spPr>
        <p:txBody>
          <a:bodyPr wrap="none" rtlCol="0">
            <a:spAutoFit/>
          </a:bodyPr>
          <a:lstStyle/>
          <a:p>
            <a:r>
              <a:rPr lang="en-US" b="1" dirty="0"/>
              <a:t>Trend</a:t>
            </a:r>
          </a:p>
        </p:txBody>
      </p:sp>
      <p:sp>
        <p:nvSpPr>
          <p:cNvPr id="8" name="TextBox 7">
            <a:extLst>
              <a:ext uri="{FF2B5EF4-FFF2-40B4-BE49-F238E27FC236}">
                <a16:creationId xmlns:a16="http://schemas.microsoft.com/office/drawing/2014/main" id="{0BF09676-571C-8839-8FA4-8C9F40CF3AE1}"/>
              </a:ext>
            </a:extLst>
          </p:cNvPr>
          <p:cNvSpPr txBox="1"/>
          <p:nvPr/>
        </p:nvSpPr>
        <p:spPr>
          <a:xfrm>
            <a:off x="7782007" y="1609277"/>
            <a:ext cx="1191352" cy="369332"/>
          </a:xfrm>
          <a:prstGeom prst="rect">
            <a:avLst/>
          </a:prstGeom>
          <a:noFill/>
        </p:spPr>
        <p:txBody>
          <a:bodyPr wrap="none" rtlCol="0">
            <a:spAutoFit/>
          </a:bodyPr>
          <a:lstStyle/>
          <a:p>
            <a:r>
              <a:rPr lang="en-US" b="1" dirty="0"/>
              <a:t>Blindspot</a:t>
            </a:r>
          </a:p>
        </p:txBody>
      </p:sp>
      <p:sp>
        <p:nvSpPr>
          <p:cNvPr id="9" name="TextBox 8">
            <a:extLst>
              <a:ext uri="{FF2B5EF4-FFF2-40B4-BE49-F238E27FC236}">
                <a16:creationId xmlns:a16="http://schemas.microsoft.com/office/drawing/2014/main" id="{FBB251FF-6D2A-127B-8978-A7C1809FCCAA}"/>
              </a:ext>
            </a:extLst>
          </p:cNvPr>
          <p:cNvSpPr txBox="1"/>
          <p:nvPr/>
        </p:nvSpPr>
        <p:spPr>
          <a:xfrm>
            <a:off x="1012199" y="1978609"/>
            <a:ext cx="4024997" cy="2031325"/>
          </a:xfrm>
          <a:prstGeom prst="rect">
            <a:avLst/>
          </a:prstGeom>
          <a:noFill/>
        </p:spPr>
        <p:txBody>
          <a:bodyPr wrap="square" rtlCol="0">
            <a:spAutoFit/>
          </a:bodyPr>
          <a:lstStyle/>
          <a:p>
            <a:r>
              <a:rPr lang="en-US" sz="1800" i="1" dirty="0">
                <a:effectLst/>
                <a:ea typeface="Calibri" panose="020F0502020204030204" pitchFamily="34" charset="0"/>
              </a:rPr>
              <a:t>Most teams from </a:t>
            </a:r>
            <a:r>
              <a:rPr lang="en-US" b="1" i="1" dirty="0">
                <a:ea typeface="Calibri" panose="020F0502020204030204" pitchFamily="34" charset="0"/>
              </a:rPr>
              <a:t>with ST intervention</a:t>
            </a:r>
            <a:r>
              <a:rPr lang="en-US" sz="1800" b="1" i="1" dirty="0">
                <a:effectLst/>
                <a:ea typeface="Calibri" panose="020F0502020204030204" pitchFamily="34" charset="0"/>
              </a:rPr>
              <a:t> identified system-level threats and/or emergent threats arising due to interaction between components</a:t>
            </a:r>
            <a:r>
              <a:rPr lang="en-US" sz="1800" i="1" dirty="0">
                <a:effectLst/>
                <a:ea typeface="Calibri" panose="020F0502020204030204" pitchFamily="34" charset="0"/>
              </a:rPr>
              <a:t> and scored high on systems thinking constructs of Systems and Relationships</a:t>
            </a:r>
            <a:r>
              <a:rPr lang="en-US" i="1" dirty="0">
                <a:effectLst/>
              </a:rPr>
              <a:t> </a:t>
            </a:r>
            <a:endParaRPr lang="en-US" i="1" dirty="0"/>
          </a:p>
        </p:txBody>
      </p:sp>
      <p:sp>
        <p:nvSpPr>
          <p:cNvPr id="11" name="TextBox 10">
            <a:extLst>
              <a:ext uri="{FF2B5EF4-FFF2-40B4-BE49-F238E27FC236}">
                <a16:creationId xmlns:a16="http://schemas.microsoft.com/office/drawing/2014/main" id="{D44706B8-169A-3CEE-563F-B8B4B4F78D6F}"/>
              </a:ext>
            </a:extLst>
          </p:cNvPr>
          <p:cNvSpPr txBox="1"/>
          <p:nvPr/>
        </p:nvSpPr>
        <p:spPr>
          <a:xfrm>
            <a:off x="6020819" y="1944974"/>
            <a:ext cx="5103412" cy="2308324"/>
          </a:xfrm>
          <a:prstGeom prst="rect">
            <a:avLst/>
          </a:prstGeom>
          <a:noFill/>
        </p:spPr>
        <p:txBody>
          <a:bodyPr wrap="square">
            <a:spAutoFit/>
          </a:bodyPr>
          <a:lstStyle/>
          <a:p>
            <a:r>
              <a:rPr lang="en-US" i="1" dirty="0"/>
              <a:t>Teams from </a:t>
            </a:r>
            <a:r>
              <a:rPr lang="en-US" b="1" i="1" dirty="0"/>
              <a:t>either did not discuss system-level threats, or interaction threats, or discussed them very minimally </a:t>
            </a:r>
            <a:r>
              <a:rPr lang="en-US" i="1" dirty="0"/>
              <a:t>(e.g., mentioned only in security requirements). Instead, they chose to focus only on component threats. These teams scored between beginner and intermediate on S and R </a:t>
            </a:r>
          </a:p>
        </p:txBody>
      </p:sp>
    </p:spTree>
    <p:extLst>
      <p:ext uri="{BB962C8B-B14F-4D97-AF65-F5344CB8AC3E}">
        <p14:creationId xmlns:p14="http://schemas.microsoft.com/office/powerpoint/2010/main" val="120784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41">
            <a:extLst>
              <a:ext uri="{FF2B5EF4-FFF2-40B4-BE49-F238E27FC236}">
                <a16:creationId xmlns:a16="http://schemas.microsoft.com/office/drawing/2014/main" id="{126645EE-EE6C-705C-D6FA-D6DFFD14ABF7}"/>
              </a:ext>
            </a:extLst>
          </p:cNvPr>
          <p:cNvSpPr>
            <a:spLocks noGrp="1"/>
          </p:cNvSpPr>
          <p:nvPr>
            <p:ph type="sldNum" sz="quarter" idx="12"/>
          </p:nvPr>
        </p:nvSpPr>
        <p:spPr/>
        <p:txBody>
          <a:bodyPr/>
          <a:lstStyle/>
          <a:p>
            <a:fld id="{87DF3EF8-2148-D24B-9C8C-EDDF0DD82061}" type="slidenum">
              <a:rPr lang="en-US" smtClean="0"/>
              <a:t>2</a:t>
            </a:fld>
            <a:endParaRPr lang="en-US"/>
          </a:p>
        </p:txBody>
      </p:sp>
      <p:sp>
        <p:nvSpPr>
          <p:cNvPr id="2" name="Title 1">
            <a:extLst>
              <a:ext uri="{FF2B5EF4-FFF2-40B4-BE49-F238E27FC236}">
                <a16:creationId xmlns:a16="http://schemas.microsoft.com/office/drawing/2014/main" id="{B649F3E1-B0E0-CE3A-87AB-55F81B8AF5EF}"/>
              </a:ext>
            </a:extLst>
          </p:cNvPr>
          <p:cNvSpPr>
            <a:spLocks noGrp="1"/>
          </p:cNvSpPr>
          <p:nvPr>
            <p:ph type="title"/>
          </p:nvPr>
        </p:nvSpPr>
        <p:spPr>
          <a:xfrm>
            <a:off x="492981" y="269428"/>
            <a:ext cx="10860819" cy="825761"/>
          </a:xfrm>
        </p:spPr>
        <p:txBody>
          <a:bodyPr>
            <a:normAutofit/>
          </a:bodyPr>
          <a:lstStyle/>
          <a:p>
            <a:r>
              <a:rPr lang="en-US" b="1" dirty="0">
                <a:solidFill>
                  <a:schemeClr val="tx1">
                    <a:lumMod val="75000"/>
                    <a:lumOff val="25000"/>
                  </a:schemeClr>
                </a:solidFill>
              </a:rPr>
              <a:t>Background</a:t>
            </a:r>
          </a:p>
        </p:txBody>
      </p:sp>
      <p:pic>
        <p:nvPicPr>
          <p:cNvPr id="24" name="Picture 23">
            <a:extLst>
              <a:ext uri="{FF2B5EF4-FFF2-40B4-BE49-F238E27FC236}">
                <a16:creationId xmlns:a16="http://schemas.microsoft.com/office/drawing/2014/main" id="{9AAB519A-89D0-FE31-2FE8-04D7547E46FA}"/>
              </a:ext>
            </a:extLst>
          </p:cNvPr>
          <p:cNvPicPr>
            <a:picLocks noChangeAspect="1"/>
          </p:cNvPicPr>
          <p:nvPr/>
        </p:nvPicPr>
        <p:blipFill>
          <a:blip r:embed="rId2"/>
          <a:stretch>
            <a:fillRect/>
          </a:stretch>
        </p:blipFill>
        <p:spPr>
          <a:xfrm>
            <a:off x="492981" y="1149550"/>
            <a:ext cx="2715491" cy="2715491"/>
          </a:xfrm>
          <a:prstGeom prst="rect">
            <a:avLst/>
          </a:prstGeom>
        </p:spPr>
      </p:pic>
      <p:sp>
        <p:nvSpPr>
          <p:cNvPr id="28" name="TextBox 27">
            <a:extLst>
              <a:ext uri="{FF2B5EF4-FFF2-40B4-BE49-F238E27FC236}">
                <a16:creationId xmlns:a16="http://schemas.microsoft.com/office/drawing/2014/main" id="{8094BA2F-F3EE-05D7-6FF8-50BAF5DECC39}"/>
              </a:ext>
            </a:extLst>
          </p:cNvPr>
          <p:cNvSpPr txBox="1"/>
          <p:nvPr/>
        </p:nvSpPr>
        <p:spPr>
          <a:xfrm>
            <a:off x="492981" y="3940399"/>
            <a:ext cx="2715491" cy="1569660"/>
          </a:xfrm>
          <a:prstGeom prst="rect">
            <a:avLst/>
          </a:prstGeom>
          <a:noFill/>
        </p:spPr>
        <p:txBody>
          <a:bodyPr wrap="square" rtlCol="0">
            <a:spAutoFit/>
          </a:bodyPr>
          <a:lstStyle/>
          <a:p>
            <a:pPr algn="ctr"/>
            <a:r>
              <a:rPr lang="en-US" sz="2400" dirty="0"/>
              <a:t>Cybersecurity threats arise due to flaws in software</a:t>
            </a:r>
          </a:p>
        </p:txBody>
      </p:sp>
      <p:pic>
        <p:nvPicPr>
          <p:cNvPr id="36" name="Picture 35">
            <a:extLst>
              <a:ext uri="{FF2B5EF4-FFF2-40B4-BE49-F238E27FC236}">
                <a16:creationId xmlns:a16="http://schemas.microsoft.com/office/drawing/2014/main" id="{CB99EEA9-02BD-F860-5E34-F88A4ABDB19D}"/>
              </a:ext>
            </a:extLst>
          </p:cNvPr>
          <p:cNvPicPr>
            <a:picLocks noChangeAspect="1"/>
          </p:cNvPicPr>
          <p:nvPr/>
        </p:nvPicPr>
        <p:blipFill>
          <a:blip r:embed="rId3"/>
          <a:stretch>
            <a:fillRect/>
          </a:stretch>
        </p:blipFill>
        <p:spPr>
          <a:xfrm>
            <a:off x="4756483" y="1340391"/>
            <a:ext cx="2333811" cy="2333811"/>
          </a:xfrm>
          <a:prstGeom prst="rect">
            <a:avLst/>
          </a:prstGeom>
        </p:spPr>
      </p:pic>
      <p:sp>
        <p:nvSpPr>
          <p:cNvPr id="37" name="TextBox 36">
            <a:extLst>
              <a:ext uri="{FF2B5EF4-FFF2-40B4-BE49-F238E27FC236}">
                <a16:creationId xmlns:a16="http://schemas.microsoft.com/office/drawing/2014/main" id="{4084B5FE-94A0-69BF-551B-43DC88717219}"/>
              </a:ext>
            </a:extLst>
          </p:cNvPr>
          <p:cNvSpPr txBox="1"/>
          <p:nvPr/>
        </p:nvSpPr>
        <p:spPr>
          <a:xfrm>
            <a:off x="4565642" y="3673684"/>
            <a:ext cx="2715491" cy="1938992"/>
          </a:xfrm>
          <a:prstGeom prst="rect">
            <a:avLst/>
          </a:prstGeom>
          <a:noFill/>
        </p:spPr>
        <p:txBody>
          <a:bodyPr wrap="square" rtlCol="0">
            <a:spAutoFit/>
          </a:bodyPr>
          <a:lstStyle/>
          <a:p>
            <a:pPr algn="ctr"/>
            <a:r>
              <a:rPr lang="en-US" sz="2400" dirty="0"/>
              <a:t>Massive losses can take place due to cybersecurity threats</a:t>
            </a:r>
          </a:p>
        </p:txBody>
      </p:sp>
      <p:pic>
        <p:nvPicPr>
          <p:cNvPr id="40" name="Picture 39">
            <a:extLst>
              <a:ext uri="{FF2B5EF4-FFF2-40B4-BE49-F238E27FC236}">
                <a16:creationId xmlns:a16="http://schemas.microsoft.com/office/drawing/2014/main" id="{833DC675-C245-C8A0-5703-DD9407E7DAD8}"/>
              </a:ext>
            </a:extLst>
          </p:cNvPr>
          <p:cNvPicPr>
            <a:picLocks noChangeAspect="1"/>
          </p:cNvPicPr>
          <p:nvPr/>
        </p:nvPicPr>
        <p:blipFill>
          <a:blip r:embed="rId4"/>
          <a:stretch>
            <a:fillRect/>
          </a:stretch>
        </p:blipFill>
        <p:spPr>
          <a:xfrm>
            <a:off x="8638305" y="1055978"/>
            <a:ext cx="2331720" cy="2331720"/>
          </a:xfrm>
          <a:prstGeom prst="rect">
            <a:avLst/>
          </a:prstGeom>
        </p:spPr>
      </p:pic>
      <p:sp>
        <p:nvSpPr>
          <p:cNvPr id="43" name="TextBox 42">
            <a:extLst>
              <a:ext uri="{FF2B5EF4-FFF2-40B4-BE49-F238E27FC236}">
                <a16:creationId xmlns:a16="http://schemas.microsoft.com/office/drawing/2014/main" id="{D351EC78-EF07-E671-FA3A-A1087C73DC33}"/>
              </a:ext>
            </a:extLst>
          </p:cNvPr>
          <p:cNvSpPr txBox="1"/>
          <p:nvPr/>
        </p:nvSpPr>
        <p:spPr>
          <a:xfrm>
            <a:off x="7997453" y="3635980"/>
            <a:ext cx="3929878" cy="2308324"/>
          </a:xfrm>
          <a:prstGeom prst="rect">
            <a:avLst/>
          </a:prstGeom>
          <a:noFill/>
        </p:spPr>
        <p:txBody>
          <a:bodyPr wrap="square" rtlCol="0">
            <a:spAutoFit/>
          </a:bodyPr>
          <a:lstStyle/>
          <a:p>
            <a:pPr algn="ctr"/>
            <a:r>
              <a:rPr lang="en-US" sz="2400" dirty="0"/>
              <a:t>US Gov Executive Order and NIST* emphasize the need for Threat Modeling (TM) skill to improve nation’s cybersecurity</a:t>
            </a:r>
          </a:p>
        </p:txBody>
      </p:sp>
      <p:sp>
        <p:nvSpPr>
          <p:cNvPr id="3" name="TextBox 2">
            <a:extLst>
              <a:ext uri="{FF2B5EF4-FFF2-40B4-BE49-F238E27FC236}">
                <a16:creationId xmlns:a16="http://schemas.microsoft.com/office/drawing/2014/main" id="{5E7887F4-B026-5A2A-D6D4-F91AC056FB2A}"/>
              </a:ext>
            </a:extLst>
          </p:cNvPr>
          <p:cNvSpPr txBox="1"/>
          <p:nvPr/>
        </p:nvSpPr>
        <p:spPr>
          <a:xfrm>
            <a:off x="7997453" y="6588572"/>
            <a:ext cx="5850846" cy="276999"/>
          </a:xfrm>
          <a:prstGeom prst="rect">
            <a:avLst/>
          </a:prstGeom>
          <a:noFill/>
        </p:spPr>
        <p:txBody>
          <a:bodyPr wrap="square" rtlCol="0">
            <a:spAutoFit/>
          </a:bodyPr>
          <a:lstStyle/>
          <a:p>
            <a:r>
              <a:rPr lang="en-US" sz="1200" dirty="0"/>
              <a:t>*2021 US Executive Order (14028) and NIST (NISTIR 8397) </a:t>
            </a:r>
          </a:p>
        </p:txBody>
      </p:sp>
    </p:spTree>
    <p:extLst>
      <p:ext uri="{BB962C8B-B14F-4D97-AF65-F5344CB8AC3E}">
        <p14:creationId xmlns:p14="http://schemas.microsoft.com/office/powerpoint/2010/main" val="285028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7" grpId="0"/>
      <p:bldP spid="43"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41">
            <a:extLst>
              <a:ext uri="{FF2B5EF4-FFF2-40B4-BE49-F238E27FC236}">
                <a16:creationId xmlns:a16="http://schemas.microsoft.com/office/drawing/2014/main" id="{126645EE-EE6C-705C-D6FA-D6DFFD14ABF7}"/>
              </a:ext>
            </a:extLst>
          </p:cNvPr>
          <p:cNvSpPr>
            <a:spLocks noGrp="1"/>
          </p:cNvSpPr>
          <p:nvPr>
            <p:ph type="sldNum" sz="quarter" idx="12"/>
          </p:nvPr>
        </p:nvSpPr>
        <p:spPr/>
        <p:txBody>
          <a:bodyPr/>
          <a:lstStyle/>
          <a:p>
            <a:fld id="{87DF3EF8-2148-D24B-9C8C-EDDF0DD82061}" type="slidenum">
              <a:rPr lang="en-US" smtClean="0"/>
              <a:t>3</a:t>
            </a:fld>
            <a:endParaRPr lang="en-US"/>
          </a:p>
        </p:txBody>
      </p:sp>
      <p:sp>
        <p:nvSpPr>
          <p:cNvPr id="2" name="Title 1">
            <a:extLst>
              <a:ext uri="{FF2B5EF4-FFF2-40B4-BE49-F238E27FC236}">
                <a16:creationId xmlns:a16="http://schemas.microsoft.com/office/drawing/2014/main" id="{B649F3E1-B0E0-CE3A-87AB-55F81B8AF5EF}"/>
              </a:ext>
            </a:extLst>
          </p:cNvPr>
          <p:cNvSpPr>
            <a:spLocks noGrp="1"/>
          </p:cNvSpPr>
          <p:nvPr>
            <p:ph type="title"/>
          </p:nvPr>
        </p:nvSpPr>
        <p:spPr>
          <a:xfrm>
            <a:off x="129093" y="32485"/>
            <a:ext cx="12192000" cy="825761"/>
          </a:xfrm>
        </p:spPr>
        <p:txBody>
          <a:bodyPr>
            <a:normAutofit/>
          </a:bodyPr>
          <a:lstStyle/>
          <a:p>
            <a:r>
              <a:rPr lang="en-US" sz="3600" b="1" dirty="0">
                <a:solidFill>
                  <a:schemeClr val="tx1">
                    <a:lumMod val="75000"/>
                    <a:lumOff val="25000"/>
                  </a:schemeClr>
                </a:solidFill>
              </a:rPr>
              <a:t>Background- Why we need threat modeling skills?</a:t>
            </a:r>
          </a:p>
        </p:txBody>
      </p:sp>
      <p:sp>
        <p:nvSpPr>
          <p:cNvPr id="3" name="TextBox 2">
            <a:extLst>
              <a:ext uri="{FF2B5EF4-FFF2-40B4-BE49-F238E27FC236}">
                <a16:creationId xmlns:a16="http://schemas.microsoft.com/office/drawing/2014/main" id="{CA026DB8-5529-A335-CA83-09F6F3B451FD}"/>
              </a:ext>
            </a:extLst>
          </p:cNvPr>
          <p:cNvSpPr txBox="1"/>
          <p:nvPr/>
        </p:nvSpPr>
        <p:spPr>
          <a:xfrm>
            <a:off x="1" y="5736800"/>
            <a:ext cx="6297380" cy="1200329"/>
          </a:xfrm>
          <a:prstGeom prst="rect">
            <a:avLst/>
          </a:prstGeom>
          <a:noFill/>
        </p:spPr>
        <p:txBody>
          <a:bodyPr wrap="square" rtlCol="0">
            <a:spAutoFit/>
          </a:bodyPr>
          <a:lstStyle/>
          <a:p>
            <a:pPr algn="ctr"/>
            <a:r>
              <a:rPr lang="en-US" b="1" dirty="0"/>
              <a:t>Template/automated approaches </a:t>
            </a:r>
            <a:r>
              <a:rPr lang="en-US" dirty="0"/>
              <a:t>for TM provide a baseline defense for SQL injection, but </a:t>
            </a:r>
            <a:r>
              <a:rPr lang="en-US" b="1" dirty="0"/>
              <a:t>TM helps secure as per unique properties of a system</a:t>
            </a:r>
          </a:p>
          <a:p>
            <a:endParaRPr lang="en-US" dirty="0"/>
          </a:p>
        </p:txBody>
      </p:sp>
      <p:pic>
        <p:nvPicPr>
          <p:cNvPr id="4" name="Picture 3">
            <a:extLst>
              <a:ext uri="{FF2B5EF4-FFF2-40B4-BE49-F238E27FC236}">
                <a16:creationId xmlns:a16="http://schemas.microsoft.com/office/drawing/2014/main" id="{ED541143-F677-BBC2-C1B8-3395CA10AA2D}"/>
              </a:ext>
            </a:extLst>
          </p:cNvPr>
          <p:cNvPicPr>
            <a:picLocks noChangeAspect="1"/>
          </p:cNvPicPr>
          <p:nvPr/>
        </p:nvPicPr>
        <p:blipFill>
          <a:blip r:embed="rId3"/>
          <a:stretch>
            <a:fillRect/>
          </a:stretch>
        </p:blipFill>
        <p:spPr>
          <a:xfrm>
            <a:off x="1739738" y="567237"/>
            <a:ext cx="2306782" cy="2306782"/>
          </a:xfrm>
          <a:prstGeom prst="rect">
            <a:avLst/>
          </a:prstGeom>
        </p:spPr>
      </p:pic>
      <p:sp>
        <p:nvSpPr>
          <p:cNvPr id="5" name="TextBox 4">
            <a:extLst>
              <a:ext uri="{FF2B5EF4-FFF2-40B4-BE49-F238E27FC236}">
                <a16:creationId xmlns:a16="http://schemas.microsoft.com/office/drawing/2014/main" id="{FD5797E1-DE14-0F8E-AA5C-DE676E2DA5C4}"/>
              </a:ext>
            </a:extLst>
          </p:cNvPr>
          <p:cNvSpPr txBox="1"/>
          <p:nvPr/>
        </p:nvSpPr>
        <p:spPr>
          <a:xfrm>
            <a:off x="618108" y="2762440"/>
            <a:ext cx="4635413" cy="646331"/>
          </a:xfrm>
          <a:prstGeom prst="rect">
            <a:avLst/>
          </a:prstGeom>
          <a:noFill/>
        </p:spPr>
        <p:txBody>
          <a:bodyPr wrap="square" rtlCol="0">
            <a:spAutoFit/>
          </a:bodyPr>
          <a:lstStyle/>
          <a:p>
            <a:pPr algn="ctr"/>
            <a:r>
              <a:rPr lang="en-US" b="1" dirty="0"/>
              <a:t>SQL injection</a:t>
            </a:r>
            <a:r>
              <a:rPr lang="en-US" dirty="0"/>
              <a:t>: Attacker inserts malicious code into database servers </a:t>
            </a:r>
          </a:p>
        </p:txBody>
      </p:sp>
      <p:sp>
        <p:nvSpPr>
          <p:cNvPr id="6" name="TextBox 5">
            <a:extLst>
              <a:ext uri="{FF2B5EF4-FFF2-40B4-BE49-F238E27FC236}">
                <a16:creationId xmlns:a16="http://schemas.microsoft.com/office/drawing/2014/main" id="{18713DA0-3D42-120B-E6F9-3EE712026C9D}"/>
              </a:ext>
            </a:extLst>
          </p:cNvPr>
          <p:cNvSpPr txBox="1"/>
          <p:nvPr/>
        </p:nvSpPr>
        <p:spPr>
          <a:xfrm>
            <a:off x="5635391" y="2587527"/>
            <a:ext cx="6297380" cy="1200329"/>
          </a:xfrm>
          <a:prstGeom prst="rect">
            <a:avLst/>
          </a:prstGeom>
          <a:noFill/>
        </p:spPr>
        <p:txBody>
          <a:bodyPr wrap="square" rtlCol="0">
            <a:spAutoFit/>
          </a:bodyPr>
          <a:lstStyle/>
          <a:p>
            <a:pPr algn="ctr"/>
            <a:r>
              <a:rPr lang="en-US" b="1" dirty="0"/>
              <a:t>Damage</a:t>
            </a:r>
            <a:r>
              <a:rPr lang="en-US" dirty="0"/>
              <a:t>: Unauthorized access to sensitive information, username and passwords personally identifiable information intellectual property, or trade secrets, etc. Massive fines for data breach </a:t>
            </a:r>
          </a:p>
        </p:txBody>
      </p:sp>
      <p:pic>
        <p:nvPicPr>
          <p:cNvPr id="7" name="Picture 6">
            <a:extLst>
              <a:ext uri="{FF2B5EF4-FFF2-40B4-BE49-F238E27FC236}">
                <a16:creationId xmlns:a16="http://schemas.microsoft.com/office/drawing/2014/main" id="{3482656E-44DE-3C8E-3B57-1F6D8354996A}"/>
              </a:ext>
            </a:extLst>
          </p:cNvPr>
          <p:cNvPicPr>
            <a:picLocks noChangeAspect="1"/>
          </p:cNvPicPr>
          <p:nvPr/>
        </p:nvPicPr>
        <p:blipFill>
          <a:blip r:embed="rId4"/>
          <a:stretch>
            <a:fillRect/>
          </a:stretch>
        </p:blipFill>
        <p:spPr>
          <a:xfrm>
            <a:off x="7677277" y="720881"/>
            <a:ext cx="1866646" cy="1866646"/>
          </a:xfrm>
          <a:prstGeom prst="rect">
            <a:avLst/>
          </a:prstGeom>
        </p:spPr>
      </p:pic>
      <p:pic>
        <p:nvPicPr>
          <p:cNvPr id="8" name="Picture 7">
            <a:extLst>
              <a:ext uri="{FF2B5EF4-FFF2-40B4-BE49-F238E27FC236}">
                <a16:creationId xmlns:a16="http://schemas.microsoft.com/office/drawing/2014/main" id="{4164B36A-6E37-7DEF-5246-3D2C7DA32FB0}"/>
              </a:ext>
            </a:extLst>
          </p:cNvPr>
          <p:cNvPicPr>
            <a:picLocks noChangeAspect="1"/>
          </p:cNvPicPr>
          <p:nvPr/>
        </p:nvPicPr>
        <p:blipFill>
          <a:blip r:embed="rId5"/>
          <a:stretch>
            <a:fillRect/>
          </a:stretch>
        </p:blipFill>
        <p:spPr>
          <a:xfrm>
            <a:off x="8115528" y="3842711"/>
            <a:ext cx="1866672" cy="1866672"/>
          </a:xfrm>
          <a:prstGeom prst="rect">
            <a:avLst/>
          </a:prstGeom>
        </p:spPr>
      </p:pic>
      <p:sp>
        <p:nvSpPr>
          <p:cNvPr id="10" name="TextBox 9">
            <a:extLst>
              <a:ext uri="{FF2B5EF4-FFF2-40B4-BE49-F238E27FC236}">
                <a16:creationId xmlns:a16="http://schemas.microsoft.com/office/drawing/2014/main" id="{1BFB5008-5EA1-705D-FB7F-D519EFF14F89}"/>
              </a:ext>
            </a:extLst>
          </p:cNvPr>
          <p:cNvSpPr txBox="1"/>
          <p:nvPr/>
        </p:nvSpPr>
        <p:spPr>
          <a:xfrm>
            <a:off x="6514285" y="5675454"/>
            <a:ext cx="5178952" cy="923330"/>
          </a:xfrm>
          <a:prstGeom prst="rect">
            <a:avLst/>
          </a:prstGeom>
          <a:noFill/>
        </p:spPr>
        <p:txBody>
          <a:bodyPr wrap="square">
            <a:spAutoFit/>
          </a:bodyPr>
          <a:lstStyle/>
          <a:p>
            <a:pPr algn="ctr"/>
            <a:r>
              <a:rPr lang="en-US" b="1" dirty="0"/>
              <a:t>Continuous Threat Modeling</a:t>
            </a:r>
            <a:r>
              <a:rPr lang="en-US" dirty="0"/>
              <a:t>: TM helps update model for technical software changes and new vulnerabilities. </a:t>
            </a:r>
          </a:p>
        </p:txBody>
      </p:sp>
      <p:pic>
        <p:nvPicPr>
          <p:cNvPr id="11" name="Picture 10">
            <a:extLst>
              <a:ext uri="{FF2B5EF4-FFF2-40B4-BE49-F238E27FC236}">
                <a16:creationId xmlns:a16="http://schemas.microsoft.com/office/drawing/2014/main" id="{A5CBEFBF-29D5-2C33-25A1-D9E9983F322A}"/>
              </a:ext>
            </a:extLst>
          </p:cNvPr>
          <p:cNvPicPr>
            <a:picLocks noChangeAspect="1"/>
          </p:cNvPicPr>
          <p:nvPr/>
        </p:nvPicPr>
        <p:blipFill>
          <a:blip r:embed="rId6"/>
          <a:stretch>
            <a:fillRect/>
          </a:stretch>
        </p:blipFill>
        <p:spPr>
          <a:xfrm>
            <a:off x="1926083" y="3605740"/>
            <a:ext cx="1934091" cy="1934091"/>
          </a:xfrm>
          <a:prstGeom prst="rect">
            <a:avLst/>
          </a:prstGeom>
        </p:spPr>
      </p:pic>
    </p:spTree>
    <p:extLst>
      <p:ext uri="{BB962C8B-B14F-4D97-AF65-F5344CB8AC3E}">
        <p14:creationId xmlns:p14="http://schemas.microsoft.com/office/powerpoint/2010/main" val="397883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41">
            <a:extLst>
              <a:ext uri="{FF2B5EF4-FFF2-40B4-BE49-F238E27FC236}">
                <a16:creationId xmlns:a16="http://schemas.microsoft.com/office/drawing/2014/main" id="{126645EE-EE6C-705C-D6FA-D6DFFD14ABF7}"/>
              </a:ext>
            </a:extLst>
          </p:cNvPr>
          <p:cNvSpPr>
            <a:spLocks noGrp="1"/>
          </p:cNvSpPr>
          <p:nvPr>
            <p:ph type="sldNum" sz="quarter" idx="12"/>
          </p:nvPr>
        </p:nvSpPr>
        <p:spPr/>
        <p:txBody>
          <a:bodyPr/>
          <a:lstStyle/>
          <a:p>
            <a:fld id="{87DF3EF8-2148-D24B-9C8C-EDDF0DD82061}" type="slidenum">
              <a:rPr lang="en-US" smtClean="0"/>
              <a:t>4</a:t>
            </a:fld>
            <a:endParaRPr lang="en-US"/>
          </a:p>
        </p:txBody>
      </p:sp>
      <p:sp>
        <p:nvSpPr>
          <p:cNvPr id="2" name="Title 1">
            <a:extLst>
              <a:ext uri="{FF2B5EF4-FFF2-40B4-BE49-F238E27FC236}">
                <a16:creationId xmlns:a16="http://schemas.microsoft.com/office/drawing/2014/main" id="{B649F3E1-B0E0-CE3A-87AB-55F81B8AF5EF}"/>
              </a:ext>
            </a:extLst>
          </p:cNvPr>
          <p:cNvSpPr>
            <a:spLocks noGrp="1"/>
          </p:cNvSpPr>
          <p:nvPr>
            <p:ph type="title"/>
          </p:nvPr>
        </p:nvSpPr>
        <p:spPr>
          <a:xfrm>
            <a:off x="287241" y="155847"/>
            <a:ext cx="10860819" cy="825761"/>
          </a:xfrm>
        </p:spPr>
        <p:txBody>
          <a:bodyPr>
            <a:normAutofit/>
          </a:bodyPr>
          <a:lstStyle/>
          <a:p>
            <a:r>
              <a:rPr lang="en-US" b="1" dirty="0">
                <a:solidFill>
                  <a:schemeClr val="tx1">
                    <a:lumMod val="75000"/>
                    <a:lumOff val="25000"/>
                  </a:schemeClr>
                </a:solidFill>
              </a:rPr>
              <a:t>Threat Modeling</a:t>
            </a:r>
          </a:p>
        </p:txBody>
      </p:sp>
      <p:pic>
        <p:nvPicPr>
          <p:cNvPr id="3" name="Picture 2">
            <a:extLst>
              <a:ext uri="{FF2B5EF4-FFF2-40B4-BE49-F238E27FC236}">
                <a16:creationId xmlns:a16="http://schemas.microsoft.com/office/drawing/2014/main" id="{86B6DDE6-0EF5-6A56-2B9B-C08F3C30B5D9}"/>
              </a:ext>
            </a:extLst>
          </p:cNvPr>
          <p:cNvPicPr>
            <a:picLocks noChangeAspect="1"/>
          </p:cNvPicPr>
          <p:nvPr/>
        </p:nvPicPr>
        <p:blipFill>
          <a:blip r:embed="rId3"/>
          <a:stretch>
            <a:fillRect/>
          </a:stretch>
        </p:blipFill>
        <p:spPr>
          <a:xfrm>
            <a:off x="679958" y="981608"/>
            <a:ext cx="1368477" cy="1368477"/>
          </a:xfrm>
          <a:prstGeom prst="rect">
            <a:avLst/>
          </a:prstGeom>
        </p:spPr>
      </p:pic>
      <p:sp>
        <p:nvSpPr>
          <p:cNvPr id="5" name="TextBox 4">
            <a:extLst>
              <a:ext uri="{FF2B5EF4-FFF2-40B4-BE49-F238E27FC236}">
                <a16:creationId xmlns:a16="http://schemas.microsoft.com/office/drawing/2014/main" id="{E7861F60-42CF-3613-1FF8-F2AB58276C70}"/>
              </a:ext>
            </a:extLst>
          </p:cNvPr>
          <p:cNvSpPr txBox="1"/>
          <p:nvPr/>
        </p:nvSpPr>
        <p:spPr>
          <a:xfrm>
            <a:off x="2261552" y="1138575"/>
            <a:ext cx="9518072" cy="769441"/>
          </a:xfrm>
          <a:prstGeom prst="rect">
            <a:avLst/>
          </a:prstGeom>
          <a:noFill/>
        </p:spPr>
        <p:txBody>
          <a:bodyPr wrap="square">
            <a:spAutoFit/>
          </a:bodyPr>
          <a:lstStyle/>
          <a:p>
            <a:r>
              <a:rPr lang="en-US" sz="2200" b="1" dirty="0">
                <a:solidFill>
                  <a:schemeClr val="accent4">
                    <a:lumMod val="75000"/>
                  </a:schemeClr>
                </a:solidFill>
              </a:rPr>
              <a:t>Threat Modeling (TM)</a:t>
            </a:r>
            <a:r>
              <a:rPr lang="en-US" sz="2200" b="1" dirty="0"/>
              <a:t> </a:t>
            </a:r>
            <a:r>
              <a:rPr lang="en-US" sz="2200" dirty="0"/>
              <a:t>is a software security analysis approach to </a:t>
            </a:r>
            <a:r>
              <a:rPr lang="en-US" sz="2200" i="1" dirty="0"/>
              <a:t>identifying</a:t>
            </a:r>
            <a:r>
              <a:rPr lang="en-US" sz="2200" dirty="0"/>
              <a:t>, </a:t>
            </a:r>
            <a:r>
              <a:rPr lang="en-US" sz="2200" i="1" dirty="0"/>
              <a:t>mapping</a:t>
            </a:r>
            <a:r>
              <a:rPr lang="en-US" sz="2200" dirty="0"/>
              <a:t>, and </a:t>
            </a:r>
            <a:r>
              <a:rPr lang="en-US" sz="2200" i="1" dirty="0"/>
              <a:t>mitigating </a:t>
            </a:r>
            <a:r>
              <a:rPr lang="en-US" sz="2200" dirty="0"/>
              <a:t>design-level security problems</a:t>
            </a:r>
            <a:r>
              <a:rPr lang="en-US" sz="2200" i="1" dirty="0"/>
              <a:t>.  </a:t>
            </a:r>
          </a:p>
        </p:txBody>
      </p:sp>
      <p:sp>
        <p:nvSpPr>
          <p:cNvPr id="7" name="TextBox 6">
            <a:extLst>
              <a:ext uri="{FF2B5EF4-FFF2-40B4-BE49-F238E27FC236}">
                <a16:creationId xmlns:a16="http://schemas.microsoft.com/office/drawing/2014/main" id="{0D5880F1-95E2-BAAA-E222-1374DDF4480B}"/>
              </a:ext>
            </a:extLst>
          </p:cNvPr>
          <p:cNvSpPr txBox="1"/>
          <p:nvPr/>
        </p:nvSpPr>
        <p:spPr>
          <a:xfrm>
            <a:off x="317332" y="4079636"/>
            <a:ext cx="4843948" cy="400110"/>
          </a:xfrm>
          <a:prstGeom prst="rect">
            <a:avLst/>
          </a:prstGeom>
          <a:solidFill>
            <a:schemeClr val="bg1">
              <a:lumMod val="50000"/>
            </a:schemeClr>
          </a:solidFill>
        </p:spPr>
        <p:txBody>
          <a:bodyPr wrap="square" rtlCol="0">
            <a:spAutoFit/>
          </a:bodyPr>
          <a:lstStyle/>
          <a:p>
            <a:pPr algn="ctr"/>
            <a:r>
              <a:rPr lang="en-US" sz="2000" b="1" dirty="0">
                <a:solidFill>
                  <a:schemeClr val="bg1"/>
                </a:solidFill>
              </a:rPr>
              <a:t>Gaps in Teaching Threat Modeling</a:t>
            </a:r>
          </a:p>
        </p:txBody>
      </p:sp>
      <p:pic>
        <p:nvPicPr>
          <p:cNvPr id="2050" name="Picture 2" descr="What is STRIDE? - DevSecOps Now!!!">
            <a:extLst>
              <a:ext uri="{FF2B5EF4-FFF2-40B4-BE49-F238E27FC236}">
                <a16:creationId xmlns:a16="http://schemas.microsoft.com/office/drawing/2014/main" id="{9C6F4628-6265-D9ED-4E71-8B5FFC5100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332" y="2669171"/>
            <a:ext cx="3567953" cy="98258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B3C95C5-F454-CC5D-0E56-0CE944C6D790}"/>
              </a:ext>
            </a:extLst>
          </p:cNvPr>
          <p:cNvSpPr txBox="1"/>
          <p:nvPr/>
        </p:nvSpPr>
        <p:spPr>
          <a:xfrm>
            <a:off x="3819542" y="2662948"/>
            <a:ext cx="8273846" cy="769441"/>
          </a:xfrm>
          <a:prstGeom prst="rect">
            <a:avLst/>
          </a:prstGeom>
          <a:noFill/>
        </p:spPr>
        <p:txBody>
          <a:bodyPr wrap="square" rtlCol="0">
            <a:spAutoFit/>
          </a:bodyPr>
          <a:lstStyle/>
          <a:p>
            <a:pPr algn="ctr"/>
            <a:r>
              <a:rPr lang="en-US" sz="2200" b="1" dirty="0">
                <a:solidFill>
                  <a:schemeClr val="accent4">
                    <a:lumMod val="75000"/>
                  </a:schemeClr>
                </a:solidFill>
              </a:rPr>
              <a:t>STRIDE</a:t>
            </a:r>
            <a:r>
              <a:rPr lang="en-US" sz="2200" dirty="0"/>
              <a:t> is a popular and mature TM framework used in the industry and for teaching TM</a:t>
            </a:r>
          </a:p>
        </p:txBody>
      </p:sp>
      <p:pic>
        <p:nvPicPr>
          <p:cNvPr id="9" name="Picture 8">
            <a:extLst>
              <a:ext uri="{FF2B5EF4-FFF2-40B4-BE49-F238E27FC236}">
                <a16:creationId xmlns:a16="http://schemas.microsoft.com/office/drawing/2014/main" id="{00D33BE4-1844-C3F5-FDB4-C4ADD8DBA234}"/>
              </a:ext>
            </a:extLst>
          </p:cNvPr>
          <p:cNvPicPr>
            <a:picLocks noChangeAspect="1"/>
          </p:cNvPicPr>
          <p:nvPr/>
        </p:nvPicPr>
        <p:blipFill>
          <a:blip r:embed="rId5"/>
          <a:stretch>
            <a:fillRect/>
          </a:stretch>
        </p:blipFill>
        <p:spPr>
          <a:xfrm>
            <a:off x="434147" y="4499054"/>
            <a:ext cx="1614288" cy="1614288"/>
          </a:xfrm>
          <a:prstGeom prst="rect">
            <a:avLst/>
          </a:prstGeom>
        </p:spPr>
      </p:pic>
      <p:sp>
        <p:nvSpPr>
          <p:cNvPr id="10" name="TextBox 9">
            <a:extLst>
              <a:ext uri="{FF2B5EF4-FFF2-40B4-BE49-F238E27FC236}">
                <a16:creationId xmlns:a16="http://schemas.microsoft.com/office/drawing/2014/main" id="{0A3593F9-CC4A-532D-C4A9-649EAFB9699A}"/>
              </a:ext>
            </a:extLst>
          </p:cNvPr>
          <p:cNvSpPr txBox="1"/>
          <p:nvPr/>
        </p:nvSpPr>
        <p:spPr>
          <a:xfrm>
            <a:off x="2048435" y="4721508"/>
            <a:ext cx="3236259" cy="1477328"/>
          </a:xfrm>
          <a:prstGeom prst="rect">
            <a:avLst/>
          </a:prstGeom>
          <a:noFill/>
        </p:spPr>
        <p:txBody>
          <a:bodyPr wrap="square" rtlCol="0">
            <a:spAutoFit/>
          </a:bodyPr>
          <a:lstStyle/>
          <a:p>
            <a:pPr algn="ctr"/>
            <a:r>
              <a:rPr lang="en-US" dirty="0"/>
              <a:t>Current TM frameworks do not focus on </a:t>
            </a:r>
            <a:r>
              <a:rPr lang="en-US" b="1" dirty="0"/>
              <a:t>system-level</a:t>
            </a:r>
            <a:r>
              <a:rPr lang="en-US" dirty="0"/>
              <a:t> and </a:t>
            </a:r>
            <a:r>
              <a:rPr lang="en-US" b="1" dirty="0"/>
              <a:t>emergent threats arising due to connection between components</a:t>
            </a:r>
          </a:p>
        </p:txBody>
      </p:sp>
      <p:pic>
        <p:nvPicPr>
          <p:cNvPr id="11" name="Picture 10">
            <a:extLst>
              <a:ext uri="{FF2B5EF4-FFF2-40B4-BE49-F238E27FC236}">
                <a16:creationId xmlns:a16="http://schemas.microsoft.com/office/drawing/2014/main" id="{413F84FC-7D81-37C6-2D76-8B64170999B5}"/>
              </a:ext>
            </a:extLst>
          </p:cNvPr>
          <p:cNvPicPr>
            <a:picLocks noChangeAspect="1"/>
          </p:cNvPicPr>
          <p:nvPr/>
        </p:nvPicPr>
        <p:blipFill>
          <a:blip r:embed="rId6"/>
          <a:stretch>
            <a:fillRect/>
          </a:stretch>
        </p:blipFill>
        <p:spPr>
          <a:xfrm>
            <a:off x="6096000" y="4721508"/>
            <a:ext cx="1315944" cy="1315944"/>
          </a:xfrm>
          <a:prstGeom prst="rect">
            <a:avLst/>
          </a:prstGeom>
        </p:spPr>
      </p:pic>
      <p:sp>
        <p:nvSpPr>
          <p:cNvPr id="12" name="TextBox 11">
            <a:extLst>
              <a:ext uri="{FF2B5EF4-FFF2-40B4-BE49-F238E27FC236}">
                <a16:creationId xmlns:a16="http://schemas.microsoft.com/office/drawing/2014/main" id="{9A0BA2D0-6D1B-BE1A-8B50-8BDD5322428E}"/>
              </a:ext>
            </a:extLst>
          </p:cNvPr>
          <p:cNvSpPr txBox="1"/>
          <p:nvPr/>
        </p:nvSpPr>
        <p:spPr>
          <a:xfrm>
            <a:off x="7384508" y="4721508"/>
            <a:ext cx="4138128" cy="1754326"/>
          </a:xfrm>
          <a:prstGeom prst="rect">
            <a:avLst/>
          </a:prstGeom>
          <a:noFill/>
        </p:spPr>
        <p:txBody>
          <a:bodyPr wrap="square" rtlCol="0">
            <a:spAutoFit/>
          </a:bodyPr>
          <a:lstStyle/>
          <a:p>
            <a:pPr algn="ctr"/>
            <a:r>
              <a:rPr lang="en-US" dirty="0"/>
              <a:t>Using </a:t>
            </a:r>
            <a:r>
              <a:rPr lang="en-US" b="1" dirty="0"/>
              <a:t>systems thinking approach in conjunction with STRIDE</a:t>
            </a:r>
            <a:r>
              <a:rPr lang="en-US" dirty="0"/>
              <a:t> may help account for system and emergent threats. Need a rubric that can assess STRIDE and Systems thinking performance</a:t>
            </a:r>
          </a:p>
        </p:txBody>
      </p:sp>
      <p:sp>
        <p:nvSpPr>
          <p:cNvPr id="14" name="TextBox 13">
            <a:extLst>
              <a:ext uri="{FF2B5EF4-FFF2-40B4-BE49-F238E27FC236}">
                <a16:creationId xmlns:a16="http://schemas.microsoft.com/office/drawing/2014/main" id="{B7A556C2-41E8-71B0-98F3-6843E42B44C5}"/>
              </a:ext>
            </a:extLst>
          </p:cNvPr>
          <p:cNvSpPr txBox="1"/>
          <p:nvPr/>
        </p:nvSpPr>
        <p:spPr>
          <a:xfrm>
            <a:off x="6456511" y="4079636"/>
            <a:ext cx="5066125" cy="400110"/>
          </a:xfrm>
          <a:prstGeom prst="rect">
            <a:avLst/>
          </a:prstGeom>
          <a:solidFill>
            <a:schemeClr val="tx1">
              <a:lumMod val="75000"/>
              <a:lumOff val="25000"/>
            </a:schemeClr>
          </a:solidFill>
        </p:spPr>
        <p:txBody>
          <a:bodyPr wrap="square" rtlCol="0">
            <a:spAutoFit/>
          </a:bodyPr>
          <a:lstStyle/>
          <a:p>
            <a:pPr algn="ctr"/>
            <a:r>
              <a:rPr lang="en-US" sz="2000" b="1" dirty="0">
                <a:solidFill>
                  <a:schemeClr val="bg1"/>
                </a:solidFill>
              </a:rPr>
              <a:t>Purpose</a:t>
            </a:r>
          </a:p>
        </p:txBody>
      </p:sp>
    </p:spTree>
    <p:extLst>
      <p:ext uri="{BB962C8B-B14F-4D97-AF65-F5344CB8AC3E}">
        <p14:creationId xmlns:p14="http://schemas.microsoft.com/office/powerpoint/2010/main" val="2604069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bldP spid="10" grpId="0"/>
      <p:bldP spid="12" grpId="0"/>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41">
            <a:extLst>
              <a:ext uri="{FF2B5EF4-FFF2-40B4-BE49-F238E27FC236}">
                <a16:creationId xmlns:a16="http://schemas.microsoft.com/office/drawing/2014/main" id="{126645EE-EE6C-705C-D6FA-D6DFFD14ABF7}"/>
              </a:ext>
            </a:extLst>
          </p:cNvPr>
          <p:cNvSpPr>
            <a:spLocks noGrp="1"/>
          </p:cNvSpPr>
          <p:nvPr>
            <p:ph type="sldNum" sz="quarter" idx="12"/>
          </p:nvPr>
        </p:nvSpPr>
        <p:spPr/>
        <p:txBody>
          <a:bodyPr/>
          <a:lstStyle/>
          <a:p>
            <a:fld id="{87DF3EF8-2148-D24B-9C8C-EDDF0DD82061}" type="slidenum">
              <a:rPr lang="en-US" smtClean="0"/>
              <a:t>5</a:t>
            </a:fld>
            <a:endParaRPr lang="en-US"/>
          </a:p>
        </p:txBody>
      </p:sp>
      <p:sp>
        <p:nvSpPr>
          <p:cNvPr id="2" name="Title 1">
            <a:extLst>
              <a:ext uri="{FF2B5EF4-FFF2-40B4-BE49-F238E27FC236}">
                <a16:creationId xmlns:a16="http://schemas.microsoft.com/office/drawing/2014/main" id="{B649F3E1-B0E0-CE3A-87AB-55F81B8AF5EF}"/>
              </a:ext>
            </a:extLst>
          </p:cNvPr>
          <p:cNvSpPr>
            <a:spLocks noGrp="1"/>
          </p:cNvSpPr>
          <p:nvPr>
            <p:ph type="title"/>
          </p:nvPr>
        </p:nvSpPr>
        <p:spPr>
          <a:xfrm>
            <a:off x="492981" y="269428"/>
            <a:ext cx="10860819" cy="825761"/>
          </a:xfrm>
        </p:spPr>
        <p:txBody>
          <a:bodyPr>
            <a:normAutofit/>
          </a:bodyPr>
          <a:lstStyle/>
          <a:p>
            <a:r>
              <a:rPr lang="en-US" b="1" dirty="0">
                <a:solidFill>
                  <a:schemeClr val="tx1">
                    <a:lumMod val="75000"/>
                    <a:lumOff val="25000"/>
                  </a:schemeClr>
                </a:solidFill>
              </a:rPr>
              <a:t>Gaps and state of knowledge</a:t>
            </a:r>
          </a:p>
        </p:txBody>
      </p:sp>
      <p:pic>
        <p:nvPicPr>
          <p:cNvPr id="3" name="Picture 2">
            <a:extLst>
              <a:ext uri="{FF2B5EF4-FFF2-40B4-BE49-F238E27FC236}">
                <a16:creationId xmlns:a16="http://schemas.microsoft.com/office/drawing/2014/main" id="{E77618C2-46F9-FBC9-1B09-9C7750B804AC}"/>
              </a:ext>
            </a:extLst>
          </p:cNvPr>
          <p:cNvPicPr>
            <a:picLocks noChangeAspect="1"/>
          </p:cNvPicPr>
          <p:nvPr/>
        </p:nvPicPr>
        <p:blipFill>
          <a:blip r:embed="rId3"/>
          <a:stretch>
            <a:fillRect/>
          </a:stretch>
        </p:blipFill>
        <p:spPr>
          <a:xfrm>
            <a:off x="452820" y="1183089"/>
            <a:ext cx="1882589" cy="1882589"/>
          </a:xfrm>
          <a:prstGeom prst="rect">
            <a:avLst/>
          </a:prstGeom>
        </p:spPr>
      </p:pic>
      <p:sp>
        <p:nvSpPr>
          <p:cNvPr id="4" name="TextBox 3">
            <a:extLst>
              <a:ext uri="{FF2B5EF4-FFF2-40B4-BE49-F238E27FC236}">
                <a16:creationId xmlns:a16="http://schemas.microsoft.com/office/drawing/2014/main" id="{B0474C43-2374-F322-DBC1-043F47012214}"/>
              </a:ext>
            </a:extLst>
          </p:cNvPr>
          <p:cNvSpPr txBox="1"/>
          <p:nvPr/>
        </p:nvSpPr>
        <p:spPr>
          <a:xfrm>
            <a:off x="2163537" y="1322256"/>
            <a:ext cx="2770910" cy="1477328"/>
          </a:xfrm>
          <a:prstGeom prst="rect">
            <a:avLst/>
          </a:prstGeom>
          <a:noFill/>
        </p:spPr>
        <p:txBody>
          <a:bodyPr wrap="square" rtlCol="0">
            <a:spAutoFit/>
          </a:bodyPr>
          <a:lstStyle/>
          <a:p>
            <a:pPr algn="ctr"/>
            <a:r>
              <a:rPr lang="en-US" dirty="0"/>
              <a:t>Many current TM approaches do not emphasize threats arising due to interconnections</a:t>
            </a:r>
          </a:p>
        </p:txBody>
      </p:sp>
      <p:pic>
        <p:nvPicPr>
          <p:cNvPr id="5" name="Picture 4">
            <a:extLst>
              <a:ext uri="{FF2B5EF4-FFF2-40B4-BE49-F238E27FC236}">
                <a16:creationId xmlns:a16="http://schemas.microsoft.com/office/drawing/2014/main" id="{7BE80AA7-9A3A-140D-B350-F6CE581F9FA0}"/>
              </a:ext>
            </a:extLst>
          </p:cNvPr>
          <p:cNvPicPr>
            <a:picLocks noChangeAspect="1"/>
          </p:cNvPicPr>
          <p:nvPr/>
        </p:nvPicPr>
        <p:blipFill>
          <a:blip r:embed="rId4"/>
          <a:stretch>
            <a:fillRect/>
          </a:stretch>
        </p:blipFill>
        <p:spPr>
          <a:xfrm>
            <a:off x="6213527" y="1095189"/>
            <a:ext cx="2088055" cy="2088055"/>
          </a:xfrm>
          <a:prstGeom prst="rect">
            <a:avLst/>
          </a:prstGeom>
        </p:spPr>
      </p:pic>
      <p:sp>
        <p:nvSpPr>
          <p:cNvPr id="6" name="TextBox 5">
            <a:extLst>
              <a:ext uri="{FF2B5EF4-FFF2-40B4-BE49-F238E27FC236}">
                <a16:creationId xmlns:a16="http://schemas.microsoft.com/office/drawing/2014/main" id="{357B4FD7-B66F-C631-546B-03136638572B}"/>
              </a:ext>
            </a:extLst>
          </p:cNvPr>
          <p:cNvSpPr txBox="1"/>
          <p:nvPr/>
        </p:nvSpPr>
        <p:spPr>
          <a:xfrm>
            <a:off x="8242739" y="1285662"/>
            <a:ext cx="3496441" cy="1477328"/>
          </a:xfrm>
          <a:prstGeom prst="rect">
            <a:avLst/>
          </a:prstGeom>
          <a:noFill/>
        </p:spPr>
        <p:txBody>
          <a:bodyPr wrap="square" rtlCol="0">
            <a:spAutoFit/>
          </a:bodyPr>
          <a:lstStyle/>
          <a:p>
            <a:pPr algn="ctr"/>
            <a:r>
              <a:rPr lang="en-US" dirty="0"/>
              <a:t>Systems research suggests that designing for component threats limits the ability to design for emergent system level behaviors</a:t>
            </a:r>
          </a:p>
        </p:txBody>
      </p:sp>
      <p:sp>
        <p:nvSpPr>
          <p:cNvPr id="7" name="TextBox 6">
            <a:extLst>
              <a:ext uri="{FF2B5EF4-FFF2-40B4-BE49-F238E27FC236}">
                <a16:creationId xmlns:a16="http://schemas.microsoft.com/office/drawing/2014/main" id="{04DBCD50-192D-72C0-D169-A2958B13F540}"/>
              </a:ext>
            </a:extLst>
          </p:cNvPr>
          <p:cNvSpPr txBox="1"/>
          <p:nvPr/>
        </p:nvSpPr>
        <p:spPr>
          <a:xfrm>
            <a:off x="8740098" y="4095011"/>
            <a:ext cx="2913993" cy="1754326"/>
          </a:xfrm>
          <a:prstGeom prst="rect">
            <a:avLst/>
          </a:prstGeom>
          <a:noFill/>
        </p:spPr>
        <p:txBody>
          <a:bodyPr wrap="square" rtlCol="0">
            <a:spAutoFit/>
          </a:bodyPr>
          <a:lstStyle/>
          <a:p>
            <a:pPr algn="ctr"/>
            <a:r>
              <a:rPr lang="en-US" dirty="0"/>
              <a:t>A systems approach to TM can help anticipate component level threats, threats due to interconnections, and system-oriented threats</a:t>
            </a:r>
          </a:p>
        </p:txBody>
      </p:sp>
      <p:pic>
        <p:nvPicPr>
          <p:cNvPr id="8" name="Picture 7">
            <a:extLst>
              <a:ext uri="{FF2B5EF4-FFF2-40B4-BE49-F238E27FC236}">
                <a16:creationId xmlns:a16="http://schemas.microsoft.com/office/drawing/2014/main" id="{4312D0C5-1E41-2180-2348-956F751CA88B}"/>
              </a:ext>
            </a:extLst>
          </p:cNvPr>
          <p:cNvPicPr>
            <a:picLocks noChangeAspect="1"/>
          </p:cNvPicPr>
          <p:nvPr/>
        </p:nvPicPr>
        <p:blipFill>
          <a:blip r:embed="rId5"/>
          <a:stretch>
            <a:fillRect/>
          </a:stretch>
        </p:blipFill>
        <p:spPr>
          <a:xfrm>
            <a:off x="523020" y="4005197"/>
            <a:ext cx="1882590" cy="1882590"/>
          </a:xfrm>
          <a:prstGeom prst="rect">
            <a:avLst/>
          </a:prstGeom>
        </p:spPr>
      </p:pic>
      <p:sp>
        <p:nvSpPr>
          <p:cNvPr id="9" name="TextBox 8">
            <a:extLst>
              <a:ext uri="{FF2B5EF4-FFF2-40B4-BE49-F238E27FC236}">
                <a16:creationId xmlns:a16="http://schemas.microsoft.com/office/drawing/2014/main" id="{56011393-08D9-9525-3C2C-F02F2AD319DD}"/>
              </a:ext>
            </a:extLst>
          </p:cNvPr>
          <p:cNvSpPr txBox="1"/>
          <p:nvPr/>
        </p:nvSpPr>
        <p:spPr>
          <a:xfrm>
            <a:off x="2335409" y="3873459"/>
            <a:ext cx="2821230" cy="2031325"/>
          </a:xfrm>
          <a:prstGeom prst="rect">
            <a:avLst/>
          </a:prstGeom>
          <a:noFill/>
        </p:spPr>
        <p:txBody>
          <a:bodyPr wrap="square" rtlCol="0">
            <a:spAutoFit/>
          </a:bodyPr>
          <a:lstStyle/>
          <a:p>
            <a:pPr algn="ctr"/>
            <a:r>
              <a:rPr lang="en-US" dirty="0"/>
              <a:t>Many current TM approaches can be prone to threat explosion when a new component is added to the system. Rework maybe necessary</a:t>
            </a:r>
          </a:p>
        </p:txBody>
      </p:sp>
      <p:pic>
        <p:nvPicPr>
          <p:cNvPr id="10" name="Picture 9">
            <a:extLst>
              <a:ext uri="{FF2B5EF4-FFF2-40B4-BE49-F238E27FC236}">
                <a16:creationId xmlns:a16="http://schemas.microsoft.com/office/drawing/2014/main" id="{9141472C-2902-EC31-658D-1287B6CA0B28}"/>
              </a:ext>
            </a:extLst>
          </p:cNvPr>
          <p:cNvPicPr>
            <a:picLocks noChangeAspect="1"/>
          </p:cNvPicPr>
          <p:nvPr/>
        </p:nvPicPr>
        <p:blipFill>
          <a:blip r:embed="rId6"/>
          <a:stretch>
            <a:fillRect/>
          </a:stretch>
        </p:blipFill>
        <p:spPr>
          <a:xfrm>
            <a:off x="6427952" y="3974447"/>
            <a:ext cx="2182648" cy="2182648"/>
          </a:xfrm>
          <a:prstGeom prst="rect">
            <a:avLst/>
          </a:prstGeom>
        </p:spPr>
      </p:pic>
    </p:spTree>
    <p:extLst>
      <p:ext uri="{BB962C8B-B14F-4D97-AF65-F5344CB8AC3E}">
        <p14:creationId xmlns:p14="http://schemas.microsoft.com/office/powerpoint/2010/main" val="1444719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6F031-803B-2B48-CC0F-9861C04F6DB8}"/>
              </a:ext>
            </a:extLst>
          </p:cNvPr>
          <p:cNvSpPr>
            <a:spLocks noGrp="1"/>
          </p:cNvSpPr>
          <p:nvPr>
            <p:ph type="title"/>
          </p:nvPr>
        </p:nvSpPr>
        <p:spPr>
          <a:xfrm>
            <a:off x="154438" y="62755"/>
            <a:ext cx="5493327" cy="1013012"/>
          </a:xfrm>
        </p:spPr>
        <p:txBody>
          <a:bodyPr/>
          <a:lstStyle/>
          <a:p>
            <a:r>
              <a:rPr lang="en-US" b="1" dirty="0"/>
              <a:t>Context</a:t>
            </a:r>
          </a:p>
        </p:txBody>
      </p:sp>
      <p:sp>
        <p:nvSpPr>
          <p:cNvPr id="4" name="Slide Number Placeholder 3">
            <a:extLst>
              <a:ext uri="{FF2B5EF4-FFF2-40B4-BE49-F238E27FC236}">
                <a16:creationId xmlns:a16="http://schemas.microsoft.com/office/drawing/2014/main" id="{A9A04B90-3FFF-0B8B-D505-5B051CB0DF8D}"/>
              </a:ext>
            </a:extLst>
          </p:cNvPr>
          <p:cNvSpPr>
            <a:spLocks noGrp="1"/>
          </p:cNvSpPr>
          <p:nvPr>
            <p:ph type="sldNum" sz="quarter" idx="12"/>
          </p:nvPr>
        </p:nvSpPr>
        <p:spPr/>
        <p:txBody>
          <a:bodyPr/>
          <a:lstStyle/>
          <a:p>
            <a:fld id="{87DF3EF8-2148-D24B-9C8C-EDDF0DD82061}" type="slidenum">
              <a:rPr lang="en-US" smtClean="0"/>
              <a:t>6</a:t>
            </a:fld>
            <a:endParaRPr lang="en-US" dirty="0"/>
          </a:p>
        </p:txBody>
      </p:sp>
      <p:pic>
        <p:nvPicPr>
          <p:cNvPr id="7" name="Picture 6">
            <a:extLst>
              <a:ext uri="{FF2B5EF4-FFF2-40B4-BE49-F238E27FC236}">
                <a16:creationId xmlns:a16="http://schemas.microsoft.com/office/drawing/2014/main" id="{B90DA50C-7217-D96A-0D15-F60CE506AED8}"/>
              </a:ext>
            </a:extLst>
          </p:cNvPr>
          <p:cNvPicPr>
            <a:picLocks noChangeAspect="1"/>
          </p:cNvPicPr>
          <p:nvPr/>
        </p:nvPicPr>
        <p:blipFill>
          <a:blip r:embed="rId3"/>
          <a:stretch>
            <a:fillRect/>
          </a:stretch>
        </p:blipFill>
        <p:spPr>
          <a:xfrm>
            <a:off x="680096" y="993694"/>
            <a:ext cx="1298388" cy="1298388"/>
          </a:xfrm>
          <a:prstGeom prst="rect">
            <a:avLst/>
          </a:prstGeom>
        </p:spPr>
      </p:pic>
      <p:sp>
        <p:nvSpPr>
          <p:cNvPr id="8" name="TextBox 7">
            <a:extLst>
              <a:ext uri="{FF2B5EF4-FFF2-40B4-BE49-F238E27FC236}">
                <a16:creationId xmlns:a16="http://schemas.microsoft.com/office/drawing/2014/main" id="{AD9662BF-9CD3-DFD5-1AAC-C8E557B3695B}"/>
              </a:ext>
            </a:extLst>
          </p:cNvPr>
          <p:cNvSpPr txBox="1"/>
          <p:nvPr/>
        </p:nvSpPr>
        <p:spPr>
          <a:xfrm>
            <a:off x="2299447" y="879677"/>
            <a:ext cx="9738115" cy="1754326"/>
          </a:xfrm>
          <a:prstGeom prst="rect">
            <a:avLst/>
          </a:prstGeom>
          <a:noFill/>
        </p:spPr>
        <p:txBody>
          <a:bodyPr wrap="square" rtlCol="0">
            <a:spAutoFit/>
          </a:bodyPr>
          <a:lstStyle/>
          <a:p>
            <a:r>
              <a:rPr lang="en-US" dirty="0"/>
              <a:t>3 credit Software Engineering (SWE) Course offered to 3</a:t>
            </a:r>
            <a:r>
              <a:rPr lang="en-US" baseline="30000" dirty="0"/>
              <a:t>rd</a:t>
            </a:r>
            <a:r>
              <a:rPr lang="en-US" dirty="0"/>
              <a:t> and 4</a:t>
            </a:r>
            <a:r>
              <a:rPr lang="en-US" baseline="30000" dirty="0"/>
              <a:t>th</a:t>
            </a:r>
            <a:r>
              <a:rPr lang="en-US" dirty="0"/>
              <a:t> Year ECE students at Purdue University. </a:t>
            </a:r>
          </a:p>
          <a:p>
            <a:pPr marL="285750" indent="-285750">
              <a:buFont typeface="Arial" panose="020B0604020202020204" pitchFamily="34" charset="0"/>
              <a:buChar char="•"/>
            </a:pPr>
            <a:r>
              <a:rPr lang="en-US" dirty="0"/>
              <a:t>Learning outcomes: Software design techniques, SWE methodologies, cybersecurity design</a:t>
            </a:r>
          </a:p>
          <a:p>
            <a:pPr marL="285750" indent="-285750">
              <a:buFont typeface="Arial" panose="020B0604020202020204" pitchFamily="34" charset="0"/>
              <a:buChar char="•"/>
            </a:pPr>
            <a:r>
              <a:rPr lang="en-US" dirty="0"/>
              <a:t>Semester long SWE project: 3 to 4 students per group (75 – 90 students per offering)</a:t>
            </a:r>
          </a:p>
          <a:p>
            <a:endParaRPr lang="en-US" dirty="0"/>
          </a:p>
        </p:txBody>
      </p:sp>
      <p:sp>
        <p:nvSpPr>
          <p:cNvPr id="9" name="TextBox 8">
            <a:extLst>
              <a:ext uri="{FF2B5EF4-FFF2-40B4-BE49-F238E27FC236}">
                <a16:creationId xmlns:a16="http://schemas.microsoft.com/office/drawing/2014/main" id="{B35CC62C-CAE6-0E22-FFEC-1C8CDD4CB1BD}"/>
              </a:ext>
            </a:extLst>
          </p:cNvPr>
          <p:cNvSpPr txBox="1"/>
          <p:nvPr/>
        </p:nvSpPr>
        <p:spPr>
          <a:xfrm>
            <a:off x="357536" y="3355179"/>
            <a:ext cx="11476928" cy="369332"/>
          </a:xfrm>
          <a:prstGeom prst="rect">
            <a:avLst/>
          </a:prstGeom>
          <a:solidFill>
            <a:schemeClr val="tx1">
              <a:lumMod val="75000"/>
              <a:lumOff val="25000"/>
            </a:schemeClr>
          </a:solidFill>
        </p:spPr>
        <p:txBody>
          <a:bodyPr wrap="square" rtlCol="0">
            <a:spAutoFit/>
          </a:bodyPr>
          <a:lstStyle/>
          <a:p>
            <a:pPr algn="ctr"/>
            <a:r>
              <a:rPr lang="en-US" b="1" dirty="0">
                <a:solidFill>
                  <a:schemeClr val="bg1"/>
                </a:solidFill>
              </a:rPr>
              <a:t>Differences in ST intervention vs No intervention</a:t>
            </a:r>
          </a:p>
        </p:txBody>
      </p:sp>
      <p:sp>
        <p:nvSpPr>
          <p:cNvPr id="11" name="TextBox 10">
            <a:extLst>
              <a:ext uri="{FF2B5EF4-FFF2-40B4-BE49-F238E27FC236}">
                <a16:creationId xmlns:a16="http://schemas.microsoft.com/office/drawing/2014/main" id="{436A35B4-977D-A74B-BE30-9A9B0B6FA732}"/>
              </a:ext>
            </a:extLst>
          </p:cNvPr>
          <p:cNvSpPr txBox="1"/>
          <p:nvPr/>
        </p:nvSpPr>
        <p:spPr>
          <a:xfrm>
            <a:off x="7875026" y="5116891"/>
            <a:ext cx="3959438" cy="1200329"/>
          </a:xfrm>
          <a:prstGeom prst="rect">
            <a:avLst/>
          </a:prstGeom>
          <a:noFill/>
        </p:spPr>
        <p:txBody>
          <a:bodyPr wrap="square" rtlCol="0">
            <a:spAutoFit/>
          </a:bodyPr>
          <a:lstStyle/>
          <a:p>
            <a:pPr algn="ctr"/>
            <a:r>
              <a:rPr lang="en-US" dirty="0"/>
              <a:t>Assessment: Updated project assessment on security analysis to include rationale for TM steps</a:t>
            </a:r>
          </a:p>
          <a:p>
            <a:pPr marL="285750" indent="-285750" algn="ctr">
              <a:buFont typeface="Arial" panose="020B0604020202020204" pitchFamily="34" charset="0"/>
              <a:buChar char="•"/>
            </a:pPr>
            <a:endParaRPr lang="en-US" dirty="0"/>
          </a:p>
        </p:txBody>
      </p:sp>
      <p:pic>
        <p:nvPicPr>
          <p:cNvPr id="12" name="Picture 11">
            <a:extLst>
              <a:ext uri="{FF2B5EF4-FFF2-40B4-BE49-F238E27FC236}">
                <a16:creationId xmlns:a16="http://schemas.microsoft.com/office/drawing/2014/main" id="{74DD1B98-610C-7393-4D92-BC552E4FE4FD}"/>
              </a:ext>
            </a:extLst>
          </p:cNvPr>
          <p:cNvPicPr>
            <a:picLocks noChangeAspect="1"/>
          </p:cNvPicPr>
          <p:nvPr/>
        </p:nvPicPr>
        <p:blipFill>
          <a:blip r:embed="rId4"/>
          <a:stretch>
            <a:fillRect/>
          </a:stretch>
        </p:blipFill>
        <p:spPr>
          <a:xfrm>
            <a:off x="1059290" y="3939526"/>
            <a:ext cx="1177365" cy="1177365"/>
          </a:xfrm>
          <a:prstGeom prst="rect">
            <a:avLst/>
          </a:prstGeom>
        </p:spPr>
      </p:pic>
      <p:sp>
        <p:nvSpPr>
          <p:cNvPr id="13" name="TextBox 12">
            <a:extLst>
              <a:ext uri="{FF2B5EF4-FFF2-40B4-BE49-F238E27FC236}">
                <a16:creationId xmlns:a16="http://schemas.microsoft.com/office/drawing/2014/main" id="{443BC90B-7D07-1C07-2DF5-052284899DDB}"/>
              </a:ext>
            </a:extLst>
          </p:cNvPr>
          <p:cNvSpPr txBox="1"/>
          <p:nvPr/>
        </p:nvSpPr>
        <p:spPr>
          <a:xfrm>
            <a:off x="357536" y="5213375"/>
            <a:ext cx="3148716" cy="1323439"/>
          </a:xfrm>
          <a:prstGeom prst="rect">
            <a:avLst/>
          </a:prstGeom>
          <a:noFill/>
        </p:spPr>
        <p:txBody>
          <a:bodyPr wrap="square" rtlCol="0">
            <a:spAutoFit/>
          </a:bodyPr>
          <a:lstStyle/>
          <a:p>
            <a:pPr algn="ctr"/>
            <a:r>
              <a:rPr lang="en-US" sz="1600" dirty="0"/>
              <a:t>Instructor included a learning module on Threat Modeling that integrated both STRIDE and Systems thinking</a:t>
            </a:r>
          </a:p>
          <a:p>
            <a:endParaRPr lang="en-US" sz="1600" dirty="0"/>
          </a:p>
        </p:txBody>
      </p:sp>
      <p:pic>
        <p:nvPicPr>
          <p:cNvPr id="14" name="Picture 13">
            <a:extLst>
              <a:ext uri="{FF2B5EF4-FFF2-40B4-BE49-F238E27FC236}">
                <a16:creationId xmlns:a16="http://schemas.microsoft.com/office/drawing/2014/main" id="{B124B872-7D40-315F-E6DF-E5C0B5DD04E3}"/>
              </a:ext>
            </a:extLst>
          </p:cNvPr>
          <p:cNvPicPr>
            <a:picLocks noChangeAspect="1"/>
          </p:cNvPicPr>
          <p:nvPr/>
        </p:nvPicPr>
        <p:blipFill>
          <a:blip r:embed="rId5"/>
          <a:stretch>
            <a:fillRect/>
          </a:stretch>
        </p:blipFill>
        <p:spPr>
          <a:xfrm>
            <a:off x="4757432" y="3861006"/>
            <a:ext cx="1373809" cy="1373809"/>
          </a:xfrm>
          <a:prstGeom prst="rect">
            <a:avLst/>
          </a:prstGeom>
        </p:spPr>
      </p:pic>
      <p:sp>
        <p:nvSpPr>
          <p:cNvPr id="16" name="TextBox 15">
            <a:extLst>
              <a:ext uri="{FF2B5EF4-FFF2-40B4-BE49-F238E27FC236}">
                <a16:creationId xmlns:a16="http://schemas.microsoft.com/office/drawing/2014/main" id="{553CA200-D65E-F817-B511-ADC4E982E1AB}"/>
              </a:ext>
            </a:extLst>
          </p:cNvPr>
          <p:cNvSpPr txBox="1"/>
          <p:nvPr/>
        </p:nvSpPr>
        <p:spPr>
          <a:xfrm>
            <a:off x="3777727" y="5213375"/>
            <a:ext cx="3695368" cy="1323439"/>
          </a:xfrm>
          <a:prstGeom prst="rect">
            <a:avLst/>
          </a:prstGeom>
          <a:noFill/>
        </p:spPr>
        <p:txBody>
          <a:bodyPr wrap="square">
            <a:spAutoFit/>
          </a:bodyPr>
          <a:lstStyle/>
          <a:p>
            <a:pPr algn="ctr"/>
            <a:r>
              <a:rPr lang="en-US" sz="1600" dirty="0"/>
              <a:t>Students had access to </a:t>
            </a:r>
            <a:r>
              <a:rPr lang="en-US" sz="1600" dirty="0" err="1"/>
              <a:t>ThreatModeler</a:t>
            </a:r>
            <a:r>
              <a:rPr lang="en-US" sz="1600" dirty="0"/>
              <a:t> platform (</a:t>
            </a:r>
            <a:r>
              <a:rPr lang="en-US" sz="1600" dirty="0">
                <a:hlinkClick r:id="rId6"/>
              </a:rPr>
              <a:t>https://threatmodeler.com/</a:t>
            </a:r>
            <a:r>
              <a:rPr lang="en-US" sz="1600" dirty="0"/>
              <a:t>) to build their system models, identify threats, and suggest mitigations. </a:t>
            </a:r>
          </a:p>
        </p:txBody>
      </p:sp>
      <p:pic>
        <p:nvPicPr>
          <p:cNvPr id="17" name="Picture 16">
            <a:extLst>
              <a:ext uri="{FF2B5EF4-FFF2-40B4-BE49-F238E27FC236}">
                <a16:creationId xmlns:a16="http://schemas.microsoft.com/office/drawing/2014/main" id="{3E004BF0-EE50-E3E3-E9A0-4DBBB454E3F7}"/>
              </a:ext>
            </a:extLst>
          </p:cNvPr>
          <p:cNvPicPr>
            <a:picLocks noChangeAspect="1"/>
          </p:cNvPicPr>
          <p:nvPr/>
        </p:nvPicPr>
        <p:blipFill>
          <a:blip r:embed="rId7"/>
          <a:stretch>
            <a:fillRect/>
          </a:stretch>
        </p:blipFill>
        <p:spPr>
          <a:xfrm>
            <a:off x="9098059" y="3861006"/>
            <a:ext cx="1167075" cy="1167075"/>
          </a:xfrm>
          <a:prstGeom prst="rect">
            <a:avLst/>
          </a:prstGeom>
        </p:spPr>
      </p:pic>
      <p:pic>
        <p:nvPicPr>
          <p:cNvPr id="18" name="Picture 17">
            <a:extLst>
              <a:ext uri="{FF2B5EF4-FFF2-40B4-BE49-F238E27FC236}">
                <a16:creationId xmlns:a16="http://schemas.microsoft.com/office/drawing/2014/main" id="{AD737B32-5CCE-2379-B468-D667A8343B1C}"/>
              </a:ext>
            </a:extLst>
          </p:cNvPr>
          <p:cNvPicPr>
            <a:picLocks noChangeAspect="1"/>
          </p:cNvPicPr>
          <p:nvPr/>
        </p:nvPicPr>
        <p:blipFill>
          <a:blip r:embed="rId8"/>
          <a:stretch>
            <a:fillRect/>
          </a:stretch>
        </p:blipFill>
        <p:spPr>
          <a:xfrm>
            <a:off x="2576318" y="2772179"/>
            <a:ext cx="356013" cy="356013"/>
          </a:xfrm>
          <a:prstGeom prst="rect">
            <a:avLst/>
          </a:prstGeom>
        </p:spPr>
      </p:pic>
      <p:sp>
        <p:nvSpPr>
          <p:cNvPr id="19" name="TextBox 18">
            <a:extLst>
              <a:ext uri="{FF2B5EF4-FFF2-40B4-BE49-F238E27FC236}">
                <a16:creationId xmlns:a16="http://schemas.microsoft.com/office/drawing/2014/main" id="{AB594B0A-3EDE-5E06-DB44-F6FEC6DB8EBB}"/>
              </a:ext>
            </a:extLst>
          </p:cNvPr>
          <p:cNvSpPr txBox="1"/>
          <p:nvPr/>
        </p:nvSpPr>
        <p:spPr>
          <a:xfrm>
            <a:off x="2932331" y="2720164"/>
            <a:ext cx="4573688" cy="369332"/>
          </a:xfrm>
          <a:prstGeom prst="rect">
            <a:avLst/>
          </a:prstGeom>
          <a:noFill/>
        </p:spPr>
        <p:txBody>
          <a:bodyPr wrap="none" rtlCol="0">
            <a:spAutoFit/>
          </a:bodyPr>
          <a:lstStyle/>
          <a:p>
            <a:r>
              <a:rPr lang="en-US" dirty="0"/>
              <a:t>Systems thinking intervention -  Fall 2023</a:t>
            </a:r>
          </a:p>
        </p:txBody>
      </p:sp>
      <p:sp>
        <p:nvSpPr>
          <p:cNvPr id="20" name="TextBox 19">
            <a:extLst>
              <a:ext uri="{FF2B5EF4-FFF2-40B4-BE49-F238E27FC236}">
                <a16:creationId xmlns:a16="http://schemas.microsoft.com/office/drawing/2014/main" id="{EA61497C-9DA1-4425-4FE4-D27245A425A4}"/>
              </a:ext>
            </a:extLst>
          </p:cNvPr>
          <p:cNvSpPr txBox="1"/>
          <p:nvPr/>
        </p:nvSpPr>
        <p:spPr>
          <a:xfrm>
            <a:off x="2901101" y="2353481"/>
            <a:ext cx="5954815" cy="369332"/>
          </a:xfrm>
          <a:prstGeom prst="rect">
            <a:avLst/>
          </a:prstGeom>
          <a:noFill/>
        </p:spPr>
        <p:txBody>
          <a:bodyPr wrap="square" rtlCol="0">
            <a:spAutoFit/>
          </a:bodyPr>
          <a:lstStyle/>
          <a:p>
            <a:r>
              <a:rPr lang="en-US" dirty="0"/>
              <a:t>Systems thinking intervention – Fall 2021, Spring 2023</a:t>
            </a:r>
          </a:p>
        </p:txBody>
      </p:sp>
      <p:pic>
        <p:nvPicPr>
          <p:cNvPr id="21" name="Picture 20">
            <a:extLst>
              <a:ext uri="{FF2B5EF4-FFF2-40B4-BE49-F238E27FC236}">
                <a16:creationId xmlns:a16="http://schemas.microsoft.com/office/drawing/2014/main" id="{D28DA125-4457-6AEC-8AEA-CC82247FA0CE}"/>
              </a:ext>
            </a:extLst>
          </p:cNvPr>
          <p:cNvPicPr>
            <a:picLocks noChangeAspect="1"/>
          </p:cNvPicPr>
          <p:nvPr/>
        </p:nvPicPr>
        <p:blipFill>
          <a:blip r:embed="rId9"/>
          <a:stretch>
            <a:fillRect/>
          </a:stretch>
        </p:blipFill>
        <p:spPr>
          <a:xfrm>
            <a:off x="2590034" y="2409097"/>
            <a:ext cx="311067" cy="311067"/>
          </a:xfrm>
          <a:prstGeom prst="rect">
            <a:avLst/>
          </a:prstGeom>
        </p:spPr>
      </p:pic>
    </p:spTree>
    <p:extLst>
      <p:ext uri="{BB962C8B-B14F-4D97-AF65-F5344CB8AC3E}">
        <p14:creationId xmlns:p14="http://schemas.microsoft.com/office/powerpoint/2010/main" val="1402717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1" grpId="0"/>
      <p:bldP spid="13" grpId="0"/>
      <p:bldP spid="16" grpId="0"/>
      <p:bldP spid="19"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6F031-803B-2B48-CC0F-9861C04F6DB8}"/>
              </a:ext>
            </a:extLst>
          </p:cNvPr>
          <p:cNvSpPr>
            <a:spLocks noGrp="1"/>
          </p:cNvSpPr>
          <p:nvPr>
            <p:ph type="title"/>
          </p:nvPr>
        </p:nvSpPr>
        <p:spPr>
          <a:xfrm>
            <a:off x="3498273" y="1099992"/>
            <a:ext cx="5493327" cy="1325563"/>
          </a:xfrm>
        </p:spPr>
        <p:txBody>
          <a:bodyPr/>
          <a:lstStyle/>
          <a:p>
            <a:r>
              <a:rPr lang="en-US" b="1" dirty="0"/>
              <a:t>Research Question</a:t>
            </a:r>
          </a:p>
        </p:txBody>
      </p:sp>
      <p:sp>
        <p:nvSpPr>
          <p:cNvPr id="3" name="Content Placeholder 2">
            <a:extLst>
              <a:ext uri="{FF2B5EF4-FFF2-40B4-BE49-F238E27FC236}">
                <a16:creationId xmlns:a16="http://schemas.microsoft.com/office/drawing/2014/main" id="{87A4BBD6-D8EF-8410-6022-2C57181ECAA8}"/>
              </a:ext>
            </a:extLst>
          </p:cNvPr>
          <p:cNvSpPr>
            <a:spLocks noGrp="1"/>
          </p:cNvSpPr>
          <p:nvPr>
            <p:ph idx="1"/>
          </p:nvPr>
        </p:nvSpPr>
        <p:spPr>
          <a:xfrm>
            <a:off x="838200" y="2099551"/>
            <a:ext cx="10515600" cy="3074699"/>
          </a:xfrm>
        </p:spPr>
        <p:txBody>
          <a:bodyPr/>
          <a:lstStyle/>
          <a:p>
            <a:pPr marL="0" indent="0" algn="ctr">
              <a:buNone/>
            </a:pPr>
            <a:r>
              <a:rPr lang="en-US" sz="3600" dirty="0">
                <a:solidFill>
                  <a:schemeClr val="accent4">
                    <a:lumMod val="75000"/>
                  </a:schemeClr>
                </a:solidFill>
              </a:rPr>
              <a:t>To what extent do upper-level software engineering students with and without systems thinking instruction practice systems thinking while applying the STRIDE threat modeling framework? </a:t>
            </a:r>
          </a:p>
          <a:p>
            <a:endParaRPr lang="en-US" dirty="0"/>
          </a:p>
        </p:txBody>
      </p:sp>
      <p:sp>
        <p:nvSpPr>
          <p:cNvPr id="4" name="Slide Number Placeholder 3">
            <a:extLst>
              <a:ext uri="{FF2B5EF4-FFF2-40B4-BE49-F238E27FC236}">
                <a16:creationId xmlns:a16="http://schemas.microsoft.com/office/drawing/2014/main" id="{A9A04B90-3FFF-0B8B-D505-5B051CB0DF8D}"/>
              </a:ext>
            </a:extLst>
          </p:cNvPr>
          <p:cNvSpPr>
            <a:spLocks noGrp="1"/>
          </p:cNvSpPr>
          <p:nvPr>
            <p:ph type="sldNum" sz="quarter" idx="12"/>
          </p:nvPr>
        </p:nvSpPr>
        <p:spPr/>
        <p:txBody>
          <a:bodyPr/>
          <a:lstStyle/>
          <a:p>
            <a:fld id="{87DF3EF8-2148-D24B-9C8C-EDDF0DD82061}" type="slidenum">
              <a:rPr lang="en-US" smtClean="0"/>
              <a:t>7</a:t>
            </a:fld>
            <a:endParaRPr lang="en-US"/>
          </a:p>
        </p:txBody>
      </p:sp>
    </p:spTree>
    <p:extLst>
      <p:ext uri="{BB962C8B-B14F-4D97-AF65-F5344CB8AC3E}">
        <p14:creationId xmlns:p14="http://schemas.microsoft.com/office/powerpoint/2010/main" val="2716033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6F031-803B-2B48-CC0F-9861C04F6DB8}"/>
              </a:ext>
            </a:extLst>
          </p:cNvPr>
          <p:cNvSpPr>
            <a:spLocks noGrp="1"/>
          </p:cNvSpPr>
          <p:nvPr>
            <p:ph type="title"/>
          </p:nvPr>
        </p:nvSpPr>
        <p:spPr>
          <a:xfrm>
            <a:off x="154438" y="62755"/>
            <a:ext cx="5493327" cy="1013012"/>
          </a:xfrm>
        </p:spPr>
        <p:txBody>
          <a:bodyPr>
            <a:normAutofit/>
          </a:bodyPr>
          <a:lstStyle/>
          <a:p>
            <a:r>
              <a:rPr lang="en-US" b="1" dirty="0"/>
              <a:t>Methods</a:t>
            </a:r>
          </a:p>
        </p:txBody>
      </p:sp>
      <p:sp>
        <p:nvSpPr>
          <p:cNvPr id="4" name="Slide Number Placeholder 3">
            <a:extLst>
              <a:ext uri="{FF2B5EF4-FFF2-40B4-BE49-F238E27FC236}">
                <a16:creationId xmlns:a16="http://schemas.microsoft.com/office/drawing/2014/main" id="{A9A04B90-3FFF-0B8B-D505-5B051CB0DF8D}"/>
              </a:ext>
            </a:extLst>
          </p:cNvPr>
          <p:cNvSpPr>
            <a:spLocks noGrp="1"/>
          </p:cNvSpPr>
          <p:nvPr>
            <p:ph type="sldNum" sz="quarter" idx="12"/>
          </p:nvPr>
        </p:nvSpPr>
        <p:spPr/>
        <p:txBody>
          <a:bodyPr/>
          <a:lstStyle/>
          <a:p>
            <a:fld id="{87DF3EF8-2148-D24B-9C8C-EDDF0DD82061}" type="slidenum">
              <a:rPr lang="en-US" smtClean="0"/>
              <a:t>8</a:t>
            </a:fld>
            <a:endParaRPr lang="en-US" dirty="0"/>
          </a:p>
        </p:txBody>
      </p:sp>
      <p:sp>
        <p:nvSpPr>
          <p:cNvPr id="5" name="TextBox 4">
            <a:extLst>
              <a:ext uri="{FF2B5EF4-FFF2-40B4-BE49-F238E27FC236}">
                <a16:creationId xmlns:a16="http://schemas.microsoft.com/office/drawing/2014/main" id="{EE3378DE-D453-C0B8-1C5A-131E48548E7A}"/>
              </a:ext>
            </a:extLst>
          </p:cNvPr>
          <p:cNvSpPr txBox="1"/>
          <p:nvPr/>
        </p:nvSpPr>
        <p:spPr>
          <a:xfrm>
            <a:off x="154438" y="3319325"/>
            <a:ext cx="4153289" cy="2308324"/>
          </a:xfrm>
          <a:prstGeom prst="rect">
            <a:avLst/>
          </a:prstGeom>
          <a:noFill/>
        </p:spPr>
        <p:txBody>
          <a:bodyPr wrap="square" rtlCol="0">
            <a:spAutoFit/>
          </a:bodyPr>
          <a:lstStyle/>
          <a:p>
            <a:r>
              <a:rPr lang="en-US" b="1" dirty="0"/>
              <a:t>Data: </a:t>
            </a:r>
            <a:r>
              <a:rPr lang="en-US" dirty="0"/>
              <a:t>Security analysis deliverable from course project</a:t>
            </a:r>
          </a:p>
          <a:p>
            <a:pPr marL="285750" indent="-285750">
              <a:buFont typeface="Arial" panose="020B0604020202020204" pitchFamily="34" charset="0"/>
              <a:buChar char="•"/>
            </a:pPr>
            <a:r>
              <a:rPr lang="en-US" dirty="0"/>
              <a:t>Data Flow Diagram (DFD) with Trust Boundaries</a:t>
            </a:r>
          </a:p>
          <a:p>
            <a:pPr marL="285750" indent="-285750">
              <a:buFont typeface="Arial" panose="020B0604020202020204" pitchFamily="34" charset="0"/>
              <a:buChar char="•"/>
            </a:pPr>
            <a:r>
              <a:rPr lang="en-US" dirty="0"/>
              <a:t>STRIDE Threats</a:t>
            </a:r>
          </a:p>
          <a:p>
            <a:pPr marL="285750" indent="-285750">
              <a:buFont typeface="Arial" panose="020B0604020202020204" pitchFamily="34" charset="0"/>
              <a:buChar char="•"/>
            </a:pPr>
            <a:r>
              <a:rPr lang="en-US" dirty="0"/>
              <a:t>Threat Model</a:t>
            </a:r>
          </a:p>
          <a:p>
            <a:pPr marL="285750" indent="-285750">
              <a:buFont typeface="Arial" panose="020B0604020202020204" pitchFamily="34" charset="0"/>
              <a:buChar char="•"/>
            </a:pPr>
            <a:r>
              <a:rPr lang="en-US" dirty="0"/>
              <a:t>Mitigations</a:t>
            </a:r>
          </a:p>
          <a:p>
            <a:pPr marL="285750" indent="-285750">
              <a:buFont typeface="Arial" panose="020B0604020202020204" pitchFamily="34" charset="0"/>
              <a:buChar char="•"/>
            </a:pPr>
            <a:r>
              <a:rPr lang="en-US" dirty="0"/>
              <a:t>Threats not mitigated + rationale</a:t>
            </a:r>
          </a:p>
        </p:txBody>
      </p:sp>
      <p:sp>
        <p:nvSpPr>
          <p:cNvPr id="7" name="TextBox 6">
            <a:extLst>
              <a:ext uri="{FF2B5EF4-FFF2-40B4-BE49-F238E27FC236}">
                <a16:creationId xmlns:a16="http://schemas.microsoft.com/office/drawing/2014/main" id="{93B237E4-7EA6-3461-D03B-6C171E6A02AA}"/>
              </a:ext>
            </a:extLst>
          </p:cNvPr>
          <p:cNvSpPr txBox="1"/>
          <p:nvPr/>
        </p:nvSpPr>
        <p:spPr>
          <a:xfrm>
            <a:off x="868492" y="1070549"/>
            <a:ext cx="1922321" cy="369332"/>
          </a:xfrm>
          <a:prstGeom prst="rect">
            <a:avLst/>
          </a:prstGeom>
          <a:noFill/>
        </p:spPr>
        <p:txBody>
          <a:bodyPr wrap="none" rtlCol="0">
            <a:spAutoFit/>
          </a:bodyPr>
          <a:lstStyle/>
          <a:p>
            <a:r>
              <a:rPr lang="en-US" b="1" dirty="0"/>
              <a:t>Data collection</a:t>
            </a:r>
          </a:p>
        </p:txBody>
      </p:sp>
      <p:pic>
        <p:nvPicPr>
          <p:cNvPr id="8" name="Picture 7">
            <a:extLst>
              <a:ext uri="{FF2B5EF4-FFF2-40B4-BE49-F238E27FC236}">
                <a16:creationId xmlns:a16="http://schemas.microsoft.com/office/drawing/2014/main" id="{2735E9B9-28AD-9783-D3C1-A3D4D217CF2D}"/>
              </a:ext>
            </a:extLst>
          </p:cNvPr>
          <p:cNvPicPr>
            <a:picLocks noChangeAspect="1"/>
          </p:cNvPicPr>
          <p:nvPr/>
        </p:nvPicPr>
        <p:blipFill>
          <a:blip r:embed="rId2"/>
          <a:stretch>
            <a:fillRect/>
          </a:stretch>
        </p:blipFill>
        <p:spPr>
          <a:xfrm>
            <a:off x="868492" y="1409842"/>
            <a:ext cx="1939365" cy="1939365"/>
          </a:xfrm>
          <a:prstGeom prst="rect">
            <a:avLst/>
          </a:prstGeom>
        </p:spPr>
      </p:pic>
      <p:sp>
        <p:nvSpPr>
          <p:cNvPr id="9" name="Right Arrow 8">
            <a:extLst>
              <a:ext uri="{FF2B5EF4-FFF2-40B4-BE49-F238E27FC236}">
                <a16:creationId xmlns:a16="http://schemas.microsoft.com/office/drawing/2014/main" id="{CD12690E-C035-F175-5421-89A24C058123}"/>
              </a:ext>
            </a:extLst>
          </p:cNvPr>
          <p:cNvSpPr/>
          <p:nvPr/>
        </p:nvSpPr>
        <p:spPr>
          <a:xfrm>
            <a:off x="3527613" y="1945341"/>
            <a:ext cx="905436" cy="59376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7A1E64F-50CA-2190-C95F-F070BC310F8E}"/>
              </a:ext>
            </a:extLst>
          </p:cNvPr>
          <p:cNvSpPr txBox="1"/>
          <p:nvPr/>
        </p:nvSpPr>
        <p:spPr>
          <a:xfrm>
            <a:off x="5062840" y="1048730"/>
            <a:ext cx="1694695" cy="369332"/>
          </a:xfrm>
          <a:prstGeom prst="rect">
            <a:avLst/>
          </a:prstGeom>
          <a:noFill/>
        </p:spPr>
        <p:txBody>
          <a:bodyPr wrap="none" rtlCol="0">
            <a:spAutoFit/>
          </a:bodyPr>
          <a:lstStyle/>
          <a:p>
            <a:r>
              <a:rPr lang="en-US" b="1"/>
              <a:t>Data Analysis</a:t>
            </a:r>
            <a:endParaRPr lang="en-US" b="1" dirty="0"/>
          </a:p>
        </p:txBody>
      </p:sp>
      <p:pic>
        <p:nvPicPr>
          <p:cNvPr id="11" name="Picture 10">
            <a:extLst>
              <a:ext uri="{FF2B5EF4-FFF2-40B4-BE49-F238E27FC236}">
                <a16:creationId xmlns:a16="http://schemas.microsoft.com/office/drawing/2014/main" id="{CAB1D463-A294-489B-2CAD-10D633D06212}"/>
              </a:ext>
            </a:extLst>
          </p:cNvPr>
          <p:cNvPicPr>
            <a:picLocks noChangeAspect="1"/>
          </p:cNvPicPr>
          <p:nvPr/>
        </p:nvPicPr>
        <p:blipFill>
          <a:blip r:embed="rId3"/>
          <a:stretch>
            <a:fillRect/>
          </a:stretch>
        </p:blipFill>
        <p:spPr>
          <a:xfrm>
            <a:off x="5161733" y="1391024"/>
            <a:ext cx="2037976" cy="2037976"/>
          </a:xfrm>
          <a:prstGeom prst="rect">
            <a:avLst/>
          </a:prstGeom>
        </p:spPr>
      </p:pic>
      <p:sp>
        <p:nvSpPr>
          <p:cNvPr id="12" name="TextBox 11">
            <a:extLst>
              <a:ext uri="{FF2B5EF4-FFF2-40B4-BE49-F238E27FC236}">
                <a16:creationId xmlns:a16="http://schemas.microsoft.com/office/drawing/2014/main" id="{896A7D25-34D1-8AC3-7F70-B4235A1EBB1C}"/>
              </a:ext>
            </a:extLst>
          </p:cNvPr>
          <p:cNvSpPr txBox="1"/>
          <p:nvPr/>
        </p:nvSpPr>
        <p:spPr>
          <a:xfrm>
            <a:off x="4433049" y="3323045"/>
            <a:ext cx="3908311" cy="3139321"/>
          </a:xfrm>
          <a:prstGeom prst="rect">
            <a:avLst/>
          </a:prstGeom>
          <a:noFill/>
        </p:spPr>
        <p:txBody>
          <a:bodyPr wrap="square" rtlCol="0">
            <a:spAutoFit/>
          </a:bodyPr>
          <a:lstStyle/>
          <a:p>
            <a:r>
              <a:rPr lang="en-US" b="1" dirty="0"/>
              <a:t>Developed two analytical rubrics </a:t>
            </a:r>
            <a:r>
              <a:rPr lang="en-US" dirty="0"/>
              <a:t>(1) STRIDE TM and (2) Systems thinking</a:t>
            </a:r>
          </a:p>
          <a:p>
            <a:endParaRPr lang="en-US" dirty="0"/>
          </a:p>
          <a:p>
            <a:r>
              <a:rPr lang="en-US" b="1" dirty="0"/>
              <a:t>Used the rubrics to score security analysis deliverable </a:t>
            </a:r>
            <a:r>
              <a:rPr lang="en-US" dirty="0"/>
              <a:t>for STRIDE TM and systems thinking performance</a:t>
            </a:r>
          </a:p>
          <a:p>
            <a:endParaRPr lang="en-US" dirty="0"/>
          </a:p>
          <a:p>
            <a:r>
              <a:rPr lang="en-US" dirty="0"/>
              <a:t>Scores on a scale of 0 - 3</a:t>
            </a:r>
          </a:p>
          <a:p>
            <a:endParaRPr lang="en-US" dirty="0"/>
          </a:p>
        </p:txBody>
      </p:sp>
      <p:sp>
        <p:nvSpPr>
          <p:cNvPr id="13" name="Right Arrow 12">
            <a:extLst>
              <a:ext uri="{FF2B5EF4-FFF2-40B4-BE49-F238E27FC236}">
                <a16:creationId xmlns:a16="http://schemas.microsoft.com/office/drawing/2014/main" id="{FCFBF6EB-508E-9214-B81D-4D6516320F1A}"/>
              </a:ext>
            </a:extLst>
          </p:cNvPr>
          <p:cNvSpPr/>
          <p:nvPr/>
        </p:nvSpPr>
        <p:spPr>
          <a:xfrm>
            <a:off x="8225119" y="2026023"/>
            <a:ext cx="905436" cy="59376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94EB10AE-C307-7869-FA01-6300D24396F9}"/>
              </a:ext>
            </a:extLst>
          </p:cNvPr>
          <p:cNvPicPr>
            <a:picLocks noChangeAspect="1"/>
          </p:cNvPicPr>
          <p:nvPr/>
        </p:nvPicPr>
        <p:blipFill>
          <a:blip r:embed="rId4"/>
          <a:stretch>
            <a:fillRect/>
          </a:stretch>
        </p:blipFill>
        <p:spPr>
          <a:xfrm>
            <a:off x="9982200" y="1278074"/>
            <a:ext cx="1928301" cy="1928301"/>
          </a:xfrm>
          <a:prstGeom prst="rect">
            <a:avLst/>
          </a:prstGeom>
        </p:spPr>
      </p:pic>
      <p:sp>
        <p:nvSpPr>
          <p:cNvPr id="15" name="TextBox 14">
            <a:extLst>
              <a:ext uri="{FF2B5EF4-FFF2-40B4-BE49-F238E27FC236}">
                <a16:creationId xmlns:a16="http://schemas.microsoft.com/office/drawing/2014/main" id="{5CD1B91B-6282-2623-E245-C4EA11509F76}"/>
              </a:ext>
            </a:extLst>
          </p:cNvPr>
          <p:cNvSpPr txBox="1"/>
          <p:nvPr/>
        </p:nvSpPr>
        <p:spPr>
          <a:xfrm>
            <a:off x="10090334" y="998813"/>
            <a:ext cx="931665" cy="369332"/>
          </a:xfrm>
          <a:prstGeom prst="rect">
            <a:avLst/>
          </a:prstGeom>
          <a:noFill/>
        </p:spPr>
        <p:txBody>
          <a:bodyPr wrap="none" rtlCol="0">
            <a:spAutoFit/>
          </a:bodyPr>
          <a:lstStyle/>
          <a:p>
            <a:r>
              <a:rPr lang="en-US" b="1" dirty="0"/>
              <a:t>Results</a:t>
            </a:r>
          </a:p>
        </p:txBody>
      </p:sp>
      <p:sp>
        <p:nvSpPr>
          <p:cNvPr id="16" name="TextBox 15">
            <a:extLst>
              <a:ext uri="{FF2B5EF4-FFF2-40B4-BE49-F238E27FC236}">
                <a16:creationId xmlns:a16="http://schemas.microsoft.com/office/drawing/2014/main" id="{96E58874-4914-7249-AFFC-11545BB2DB65}"/>
              </a:ext>
            </a:extLst>
          </p:cNvPr>
          <p:cNvSpPr txBox="1"/>
          <p:nvPr/>
        </p:nvSpPr>
        <p:spPr>
          <a:xfrm>
            <a:off x="9232751" y="3429000"/>
            <a:ext cx="2913529" cy="3139321"/>
          </a:xfrm>
          <a:prstGeom prst="rect">
            <a:avLst/>
          </a:prstGeom>
          <a:noFill/>
        </p:spPr>
        <p:txBody>
          <a:bodyPr wrap="square" rtlCol="0">
            <a:spAutoFit/>
          </a:bodyPr>
          <a:lstStyle/>
          <a:p>
            <a:r>
              <a:rPr lang="en-US" b="1" dirty="0"/>
              <a:t>Highlight qualitative and quantitative differences for ST intervention vs no intervention </a:t>
            </a:r>
          </a:p>
          <a:p>
            <a:pPr marL="285750" indent="-285750">
              <a:buFont typeface="Arial" panose="020B0604020202020204" pitchFamily="34" charset="0"/>
              <a:buChar char="•"/>
            </a:pPr>
            <a:r>
              <a:rPr lang="en-US" dirty="0"/>
              <a:t>STRIDE TM </a:t>
            </a:r>
          </a:p>
          <a:p>
            <a:pPr marL="285750" indent="-285750">
              <a:buFont typeface="Arial" panose="020B0604020202020204" pitchFamily="34" charset="0"/>
              <a:buChar char="•"/>
            </a:pPr>
            <a:r>
              <a:rPr lang="en-US" dirty="0"/>
              <a:t> Systems thinking performance</a:t>
            </a:r>
          </a:p>
          <a:p>
            <a:endParaRPr lang="en-US" dirty="0"/>
          </a:p>
          <a:p>
            <a:r>
              <a:rPr lang="en-US" b="1" dirty="0"/>
              <a:t>Identify trends and  blind-spots </a:t>
            </a:r>
            <a:r>
              <a:rPr lang="en-US" dirty="0"/>
              <a:t>in teams’ threat modeling </a:t>
            </a:r>
          </a:p>
        </p:txBody>
      </p:sp>
      <p:sp>
        <p:nvSpPr>
          <p:cNvPr id="19" name="TextBox 18">
            <a:extLst>
              <a:ext uri="{FF2B5EF4-FFF2-40B4-BE49-F238E27FC236}">
                <a16:creationId xmlns:a16="http://schemas.microsoft.com/office/drawing/2014/main" id="{BD6124EA-23D1-B832-30FC-62AF5834CA99}"/>
              </a:ext>
            </a:extLst>
          </p:cNvPr>
          <p:cNvSpPr txBox="1"/>
          <p:nvPr/>
        </p:nvSpPr>
        <p:spPr>
          <a:xfrm>
            <a:off x="134537" y="5644991"/>
            <a:ext cx="4029272" cy="923330"/>
          </a:xfrm>
          <a:prstGeom prst="rect">
            <a:avLst/>
          </a:prstGeom>
          <a:noFill/>
        </p:spPr>
        <p:txBody>
          <a:bodyPr wrap="square">
            <a:spAutoFit/>
          </a:bodyPr>
          <a:lstStyle/>
          <a:p>
            <a:r>
              <a:rPr lang="en-US" b="1" dirty="0"/>
              <a:t>Participants:</a:t>
            </a:r>
            <a:r>
              <a:rPr lang="en-US" dirty="0"/>
              <a:t> 5 teams Fall 2021, Spring 2023, and Fall 2023 each.</a:t>
            </a:r>
          </a:p>
          <a:p>
            <a:pPr marL="285750" indent="-285750">
              <a:buFont typeface="Arial" panose="020B0604020202020204" pitchFamily="34" charset="0"/>
              <a:buChar char="•"/>
            </a:pPr>
            <a:r>
              <a:rPr lang="en-US" dirty="0"/>
              <a:t>Junior and Seniors from ECE</a:t>
            </a:r>
          </a:p>
        </p:txBody>
      </p:sp>
    </p:spTree>
    <p:extLst>
      <p:ext uri="{BB962C8B-B14F-4D97-AF65-F5344CB8AC3E}">
        <p14:creationId xmlns:p14="http://schemas.microsoft.com/office/powerpoint/2010/main" val="149663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animBg="1"/>
      <p:bldP spid="10" grpId="0"/>
      <p:bldP spid="12" grpId="0"/>
      <p:bldP spid="13" grpId="0" animBg="1"/>
      <p:bldP spid="15" grpId="0"/>
      <p:bldP spid="16"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80AA2F-3D7A-21FE-A462-CCF1A28F85EE}"/>
              </a:ext>
            </a:extLst>
          </p:cNvPr>
          <p:cNvSpPr>
            <a:spLocks noGrp="1"/>
          </p:cNvSpPr>
          <p:nvPr>
            <p:ph idx="1"/>
          </p:nvPr>
        </p:nvSpPr>
        <p:spPr>
          <a:xfrm>
            <a:off x="236967" y="1425388"/>
            <a:ext cx="5777753" cy="4351338"/>
          </a:xfrm>
        </p:spPr>
        <p:txBody>
          <a:bodyPr>
            <a:normAutofit/>
          </a:bodyPr>
          <a:lstStyle/>
          <a:p>
            <a:pPr marL="0" indent="0">
              <a:buNone/>
            </a:pPr>
            <a:r>
              <a:rPr lang="en-US" sz="2400" b="1" dirty="0"/>
              <a:t>New Prompt for Fall 2023 assignment</a:t>
            </a:r>
          </a:p>
        </p:txBody>
      </p:sp>
      <p:sp>
        <p:nvSpPr>
          <p:cNvPr id="4" name="Slide Number Placeholder 3">
            <a:extLst>
              <a:ext uri="{FF2B5EF4-FFF2-40B4-BE49-F238E27FC236}">
                <a16:creationId xmlns:a16="http://schemas.microsoft.com/office/drawing/2014/main" id="{3EA602FD-245A-2E8A-1CC9-523C2E0FC9EF}"/>
              </a:ext>
            </a:extLst>
          </p:cNvPr>
          <p:cNvSpPr>
            <a:spLocks noGrp="1"/>
          </p:cNvSpPr>
          <p:nvPr>
            <p:ph type="sldNum" sz="quarter" idx="12"/>
          </p:nvPr>
        </p:nvSpPr>
        <p:spPr/>
        <p:txBody>
          <a:bodyPr/>
          <a:lstStyle/>
          <a:p>
            <a:fld id="{87DF3EF8-2148-D24B-9C8C-EDDF0DD82061}" type="slidenum">
              <a:rPr lang="en-US" smtClean="0"/>
              <a:t>9</a:t>
            </a:fld>
            <a:endParaRPr lang="en-US"/>
          </a:p>
        </p:txBody>
      </p:sp>
      <p:sp>
        <p:nvSpPr>
          <p:cNvPr id="7" name="Title 1">
            <a:extLst>
              <a:ext uri="{FF2B5EF4-FFF2-40B4-BE49-F238E27FC236}">
                <a16:creationId xmlns:a16="http://schemas.microsoft.com/office/drawing/2014/main" id="{4797362E-F617-8D04-3C32-FAEB55B030ED}"/>
              </a:ext>
            </a:extLst>
          </p:cNvPr>
          <p:cNvSpPr>
            <a:spLocks noGrp="1"/>
          </p:cNvSpPr>
          <p:nvPr>
            <p:ph type="title"/>
          </p:nvPr>
        </p:nvSpPr>
        <p:spPr>
          <a:xfrm>
            <a:off x="154438" y="62755"/>
            <a:ext cx="7447633" cy="1013012"/>
          </a:xfrm>
        </p:spPr>
        <p:txBody>
          <a:bodyPr>
            <a:normAutofit/>
          </a:bodyPr>
          <a:lstStyle/>
          <a:p>
            <a:r>
              <a:rPr lang="en-US" b="1" dirty="0"/>
              <a:t>Methods: Data Collection </a:t>
            </a:r>
          </a:p>
        </p:txBody>
      </p:sp>
      <p:pic>
        <p:nvPicPr>
          <p:cNvPr id="2" name="Picture 1" descr="A screenshot of a white background&#10;&#10;Description automatically generated">
            <a:extLst>
              <a:ext uri="{FF2B5EF4-FFF2-40B4-BE49-F238E27FC236}">
                <a16:creationId xmlns:a16="http://schemas.microsoft.com/office/drawing/2014/main" id="{ECABBCC1-4444-FCB4-218B-545F15C301E5}"/>
              </a:ext>
            </a:extLst>
          </p:cNvPr>
          <p:cNvPicPr>
            <a:picLocks noChangeAspect="1"/>
          </p:cNvPicPr>
          <p:nvPr/>
        </p:nvPicPr>
        <p:blipFill>
          <a:blip r:embed="rId2"/>
          <a:stretch>
            <a:fillRect/>
          </a:stretch>
        </p:blipFill>
        <p:spPr>
          <a:xfrm>
            <a:off x="236967" y="1912320"/>
            <a:ext cx="7089926" cy="1797595"/>
          </a:xfrm>
          <a:prstGeom prst="rect">
            <a:avLst/>
          </a:prstGeom>
        </p:spPr>
      </p:pic>
      <p:pic>
        <p:nvPicPr>
          <p:cNvPr id="5" name="Picture 4" descr="A close-up of black text&#10;&#10;Description automatically generated">
            <a:extLst>
              <a:ext uri="{FF2B5EF4-FFF2-40B4-BE49-F238E27FC236}">
                <a16:creationId xmlns:a16="http://schemas.microsoft.com/office/drawing/2014/main" id="{D443D729-8AFB-CB6E-1E76-B4A4BD129F19}"/>
              </a:ext>
            </a:extLst>
          </p:cNvPr>
          <p:cNvPicPr>
            <a:picLocks noChangeAspect="1"/>
          </p:cNvPicPr>
          <p:nvPr/>
        </p:nvPicPr>
        <p:blipFill>
          <a:blip r:embed="rId3"/>
          <a:stretch>
            <a:fillRect/>
          </a:stretch>
        </p:blipFill>
        <p:spPr>
          <a:xfrm>
            <a:off x="154438" y="3773265"/>
            <a:ext cx="7338384" cy="1013012"/>
          </a:xfrm>
          <a:prstGeom prst="rect">
            <a:avLst/>
          </a:prstGeom>
        </p:spPr>
      </p:pic>
      <p:pic>
        <p:nvPicPr>
          <p:cNvPr id="6" name="Picture 5" descr="A black text on a white background&#10;&#10;Description automatically generated">
            <a:extLst>
              <a:ext uri="{FF2B5EF4-FFF2-40B4-BE49-F238E27FC236}">
                <a16:creationId xmlns:a16="http://schemas.microsoft.com/office/drawing/2014/main" id="{0705108A-07AD-8499-066B-C4FA80E844B8}"/>
              </a:ext>
            </a:extLst>
          </p:cNvPr>
          <p:cNvPicPr>
            <a:picLocks noChangeAspect="1"/>
          </p:cNvPicPr>
          <p:nvPr/>
        </p:nvPicPr>
        <p:blipFill>
          <a:blip r:embed="rId4"/>
          <a:stretch>
            <a:fillRect/>
          </a:stretch>
        </p:blipFill>
        <p:spPr>
          <a:xfrm>
            <a:off x="236967" y="4834086"/>
            <a:ext cx="7447633" cy="1201590"/>
          </a:xfrm>
          <a:prstGeom prst="rect">
            <a:avLst/>
          </a:prstGeom>
        </p:spPr>
      </p:pic>
      <p:sp>
        <p:nvSpPr>
          <p:cNvPr id="9" name="Right Brace 8">
            <a:extLst>
              <a:ext uri="{FF2B5EF4-FFF2-40B4-BE49-F238E27FC236}">
                <a16:creationId xmlns:a16="http://schemas.microsoft.com/office/drawing/2014/main" id="{8E459F90-1197-6734-9524-997B628CBACF}"/>
              </a:ext>
            </a:extLst>
          </p:cNvPr>
          <p:cNvSpPr/>
          <p:nvPr/>
        </p:nvSpPr>
        <p:spPr>
          <a:xfrm>
            <a:off x="7183003" y="1404771"/>
            <a:ext cx="1048870" cy="4610288"/>
          </a:xfrm>
          <a:prstGeom prst="rightBrac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D72DFE09-9CA0-9E22-B91E-3834699C5319}"/>
              </a:ext>
            </a:extLst>
          </p:cNvPr>
          <p:cNvSpPr txBox="1"/>
          <p:nvPr/>
        </p:nvSpPr>
        <p:spPr>
          <a:xfrm>
            <a:off x="8270112" y="1892897"/>
            <a:ext cx="3424175" cy="3416320"/>
          </a:xfrm>
          <a:prstGeom prst="rect">
            <a:avLst/>
          </a:prstGeom>
          <a:noFill/>
        </p:spPr>
        <p:txBody>
          <a:bodyPr wrap="square" rtlCol="0">
            <a:spAutoFit/>
          </a:bodyPr>
          <a:lstStyle/>
          <a:p>
            <a:r>
              <a:rPr lang="en-US" dirty="0"/>
              <a:t>Prompts to evaluate if teams' performed systems thinking during STRIDE Threat Modeling.</a:t>
            </a:r>
          </a:p>
          <a:p>
            <a:endParaRPr lang="en-US" dirty="0"/>
          </a:p>
          <a:p>
            <a:pPr marL="285750" indent="-285750">
              <a:buFont typeface="Arial" panose="020B0604020202020204" pitchFamily="34" charset="0"/>
              <a:buChar char="•"/>
            </a:pPr>
            <a:r>
              <a:rPr lang="en-US" dirty="0"/>
              <a:t>Threats relationship between components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Threats from multiple attacker perspectives</a:t>
            </a:r>
          </a:p>
          <a:p>
            <a:endParaRPr lang="en-US" dirty="0"/>
          </a:p>
          <a:p>
            <a:pPr marL="285750" indent="-285750">
              <a:buFont typeface="Arial" panose="020B0604020202020204" pitchFamily="34" charset="0"/>
              <a:buChar char="•"/>
            </a:pPr>
            <a:r>
              <a:rPr lang="en-US" dirty="0"/>
              <a:t>System-level threats</a:t>
            </a:r>
          </a:p>
        </p:txBody>
      </p:sp>
    </p:spTree>
    <p:extLst>
      <p:ext uri="{BB962C8B-B14F-4D97-AF65-F5344CB8AC3E}">
        <p14:creationId xmlns:p14="http://schemas.microsoft.com/office/powerpoint/2010/main" val="3769242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7523</TotalTime>
  <Words>1745</Words>
  <Application>Microsoft Macintosh PowerPoint</Application>
  <PresentationFormat>Widescreen</PresentationFormat>
  <Paragraphs>182</Paragraphs>
  <Slides>19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Times New Roman</vt:lpstr>
      <vt:lpstr>Office Theme</vt:lpstr>
      <vt:lpstr>Introducing Systems Thinking as a Framework for Teaching and Assessing Threat Modeling Competency </vt:lpstr>
      <vt:lpstr>Background</vt:lpstr>
      <vt:lpstr>Background- Why we need threat modeling skills?</vt:lpstr>
      <vt:lpstr>Threat Modeling</vt:lpstr>
      <vt:lpstr>Gaps and state of knowledge</vt:lpstr>
      <vt:lpstr>Context</vt:lpstr>
      <vt:lpstr>Research Question</vt:lpstr>
      <vt:lpstr>Methods</vt:lpstr>
      <vt:lpstr>Methods: Data Collection </vt:lpstr>
      <vt:lpstr>Rubric Development</vt:lpstr>
      <vt:lpstr>Results: Quant. Diff STRIDE – Both with ST vs No ST performed well</vt:lpstr>
      <vt:lpstr>Results: Quant. Diff. – ST group had better component and system-level TM</vt:lpstr>
      <vt:lpstr>Results: Qualitative Differences – ST group recognizes how component threats lead to system level threats</vt:lpstr>
      <vt:lpstr>Trends and Blind spots during STRIDE - DFD</vt:lpstr>
      <vt:lpstr>Conclusion </vt:lpstr>
      <vt:lpstr>Siddhant S. Joshi - joshi110@purdue.edu   Preeti Mukherjee – mukher57@purdue.edu  Dr. Kirsten A. Davis – kad@purdue.edu  Dr. James C. Davis – davisjam@purdue.edu </vt:lpstr>
      <vt:lpstr>Bonus Slides</vt:lpstr>
      <vt:lpstr>PASTA, OCTAVE, LINDDUN, and STRIDE</vt:lpstr>
      <vt:lpstr>Trends and Blindspots during Systems Thinking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connection between other-oriented abilities and systems thinking while solving sociotechnical problems</dc:title>
  <dc:creator>Joshi, Siddhant Sanjay</dc:creator>
  <cp:lastModifiedBy>Siddhant Sanjay Joshi</cp:lastModifiedBy>
  <cp:revision>130</cp:revision>
  <dcterms:created xsi:type="dcterms:W3CDTF">2023-12-06T21:49:45Z</dcterms:created>
  <dcterms:modified xsi:type="dcterms:W3CDTF">2024-06-22T17:33:22Z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2023-12-06T22:21:47Z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d76c21da-da48-4095-bfd7-c2cb02eef953</vt:lpwstr>
  </property>
  <property fmtid="{D5CDD505-2E9C-101B-9397-08002B2CF9AE}" pid="8" name="MSIP_Label_4044bd30-2ed7-4c9d-9d12-46200872a97b_ContentBits">
    <vt:lpwstr>0</vt:lpwstr>
  </property>
</Properties>
</file>