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39_43D3D901.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4"/>
  </p:notesMasterIdLst>
  <p:sldIdLst>
    <p:sldId id="263" r:id="rId2"/>
    <p:sldId id="312" r:id="rId3"/>
    <p:sldId id="314" r:id="rId4"/>
    <p:sldId id="345" r:id="rId5"/>
    <p:sldId id="313" r:id="rId6"/>
    <p:sldId id="344" r:id="rId7"/>
    <p:sldId id="351" r:id="rId8"/>
    <p:sldId id="343" r:id="rId9"/>
    <p:sldId id="341" r:id="rId10"/>
    <p:sldId id="346" r:id="rId11"/>
    <p:sldId id="347" r:id="rId12"/>
    <p:sldId id="342" r:id="rId13"/>
    <p:sldId id="348" r:id="rId14"/>
    <p:sldId id="349" r:id="rId15"/>
    <p:sldId id="350" r:id="rId16"/>
    <p:sldId id="302" r:id="rId17"/>
    <p:sldId id="339" r:id="rId18"/>
    <p:sldId id="340" r:id="rId19"/>
    <p:sldId id="296" r:id="rId20"/>
    <p:sldId id="352" r:id="rId21"/>
    <p:sldId id="353" r:id="rId22"/>
    <p:sldId id="31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5AB068-7A7A-4130-A1E8-3F1CCEB972C9}">
          <p14:sldIdLst>
            <p14:sldId id="263"/>
            <p14:sldId id="312"/>
            <p14:sldId id="314"/>
            <p14:sldId id="345"/>
            <p14:sldId id="313"/>
            <p14:sldId id="344"/>
            <p14:sldId id="351"/>
            <p14:sldId id="343"/>
            <p14:sldId id="341"/>
            <p14:sldId id="346"/>
            <p14:sldId id="347"/>
            <p14:sldId id="342"/>
            <p14:sldId id="348"/>
            <p14:sldId id="349"/>
            <p14:sldId id="350"/>
            <p14:sldId id="302"/>
            <p14:sldId id="339"/>
            <p14:sldId id="340"/>
            <p14:sldId id="296"/>
            <p14:sldId id="352"/>
            <p14:sldId id="353"/>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46DF65-FC31-D530-4750-28EAE3646999}" name="Arinze, Lexy Chiwete" initials="ALC" userId="S::larinze@purdue.edu::bf69c246-46a5-4cac-80c2-9febcfef652c" providerId="AD"/>
  <p188:author id="{D391B268-5EE8-D404-2763-F835E6FB19CD}" name="Aravind Kumar Machiry" initials="AM" userId="S::amachiry@purdue.edu::61a28cd2-5712-4a6d-98f1-42b082c9dc57" providerId="AD"/>
  <p188:author id="{56639388-FCF7-8068-FC44-CE1BACD2A7A3}" name="Amusuo, Paschal Chukwuebuk" initials="APC" userId="S::pamusuo@purdue.edu::7dff2cd1-484a-42a3-834a-12fd88b46653" providerId="AD"/>
  <p188:author id="{23FFB2F9-B20B-F3D9-E2CF-8A1B6FB546FE}" name="Davis, James C" initials="DC" userId="S::davisjam@purdue.edu::84778d94-b1cc-4a48-87ce-749e1d7d6e72" providerId="AD"/>
  <p188:author id="{0B9208FC-F3DB-F1CC-577E-8114C3D7C815}" name="Ben Arie Tanay" initials="" userId="S::btanay@purdue.edu::04c32ebe-fb3a-4525-a856-7dbf35a2241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vis, James C" initials="DJC" lastIdx="3" clrIdx="0">
    <p:extLst>
      <p:ext uri="{19B8F6BF-5375-455C-9EA6-DF929625EA0E}">
        <p15:presenceInfo xmlns:p15="http://schemas.microsoft.com/office/powerpoint/2012/main" userId="S::davisjam@purdue.edu::84778d94-b1cc-4a48-87ce-749e1d7d6e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B78"/>
    <a:srgbClr val="237C9D"/>
    <a:srgbClr val="FFFBF1"/>
    <a:srgbClr val="FE6D73"/>
    <a:srgbClr val="48CFAE"/>
    <a:srgbClr val="FFD899"/>
    <a:srgbClr val="FFF3DF"/>
    <a:srgbClr val="A4E7D6"/>
    <a:srgbClr val="49CFAE"/>
    <a:srgbClr val="49CE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115"/>
    <p:restoredTop sz="71419"/>
  </p:normalViewPr>
  <p:slideViewPr>
    <p:cSldViewPr snapToGrid="0">
      <p:cViewPr varScale="1">
        <p:scale>
          <a:sx n="84" d="100"/>
          <a:sy n="84" d="100"/>
        </p:scale>
        <p:origin x="1456"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39_43D3D901.xml><?xml version="1.0" encoding="utf-8"?>
<p188:cmLst xmlns:a="http://schemas.openxmlformats.org/drawingml/2006/main" xmlns:r="http://schemas.openxmlformats.org/officeDocument/2006/relationships" xmlns:p188="http://schemas.microsoft.com/office/powerpoint/2018/8/main">
  <p188:cm id="{7A937C7F-602F-3042-9523-B59AE633E6AB}" authorId="{23FFB2F9-B20B-F3D9-E2CF-8A1B6FB546FE}" created="2024-06-13T14:46:32.120">
    <pc:sldMkLst xmlns:pc="http://schemas.microsoft.com/office/powerpoint/2013/main/command">
      <pc:docMk/>
      <pc:sldMk cId="1137957121" sldId="313"/>
    </pc:sldMkLst>
    <p188:txBody>
      <a:bodyPr/>
      <a:lstStyle/>
      <a:p>
        <a:r>
          <a:rPr lang="en-US"/>
          <a:t>If you have 20 minutes, then spend some of them articulating that prior work instead of skipping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8B4C4-0720-F64E-9EEE-9472CF165DC6}" type="datetimeFigureOut">
              <a:t>6/23/24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209F92-05EE-6F4A-AD9C-ED35F0F76927}" type="slidenum">
              <a:t>‹#›</a:t>
            </a:fld>
            <a:endParaRPr lang="en-US"/>
          </a:p>
        </p:txBody>
      </p:sp>
    </p:spTree>
    <p:extLst>
      <p:ext uri="{BB962C8B-B14F-4D97-AF65-F5344CB8AC3E}">
        <p14:creationId xmlns:p14="http://schemas.microsoft.com/office/powerpoint/2010/main" val="52455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a:t>
            </a:fld>
            <a:endParaRPr lang="en-US"/>
          </a:p>
        </p:txBody>
      </p:sp>
    </p:spTree>
    <p:extLst>
      <p:ext uri="{BB962C8B-B14F-4D97-AF65-F5344CB8AC3E}">
        <p14:creationId xmlns:p14="http://schemas.microsoft.com/office/powerpoint/2010/main" val="662186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10</a:t>
            </a:fld>
            <a:endParaRPr lang="en-US"/>
          </a:p>
        </p:txBody>
      </p:sp>
    </p:spTree>
    <p:extLst>
      <p:ext uri="{BB962C8B-B14F-4D97-AF65-F5344CB8AC3E}">
        <p14:creationId xmlns:p14="http://schemas.microsoft.com/office/powerpoint/2010/main" val="280498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11</a:t>
            </a:fld>
            <a:endParaRPr lang="en-US"/>
          </a:p>
        </p:txBody>
      </p:sp>
    </p:spTree>
    <p:extLst>
      <p:ext uri="{BB962C8B-B14F-4D97-AF65-F5344CB8AC3E}">
        <p14:creationId xmlns:p14="http://schemas.microsoft.com/office/powerpoint/2010/main" val="1153653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12</a:t>
            </a:fld>
            <a:endParaRPr lang="en-US"/>
          </a:p>
        </p:txBody>
      </p:sp>
    </p:spTree>
    <p:extLst>
      <p:ext uri="{BB962C8B-B14F-4D97-AF65-F5344CB8AC3E}">
        <p14:creationId xmlns:p14="http://schemas.microsoft.com/office/powerpoint/2010/main" val="3044361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13</a:t>
            </a:fld>
            <a:endParaRPr lang="en-US"/>
          </a:p>
        </p:txBody>
      </p:sp>
    </p:spTree>
    <p:extLst>
      <p:ext uri="{BB962C8B-B14F-4D97-AF65-F5344CB8AC3E}">
        <p14:creationId xmlns:p14="http://schemas.microsoft.com/office/powerpoint/2010/main" val="27142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14</a:t>
            </a:fld>
            <a:endParaRPr lang="en-US"/>
          </a:p>
        </p:txBody>
      </p:sp>
    </p:spTree>
    <p:extLst>
      <p:ext uri="{BB962C8B-B14F-4D97-AF65-F5344CB8AC3E}">
        <p14:creationId xmlns:p14="http://schemas.microsoft.com/office/powerpoint/2010/main" val="22586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15</a:t>
            </a:fld>
            <a:endParaRPr lang="en-US"/>
          </a:p>
        </p:txBody>
      </p:sp>
    </p:spTree>
    <p:extLst>
      <p:ext uri="{BB962C8B-B14F-4D97-AF65-F5344CB8AC3E}">
        <p14:creationId xmlns:p14="http://schemas.microsoft.com/office/powerpoint/2010/main" val="2555054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First, as a research group, we underestimated the level of maturity and nuance with which undergraduate students would relate to LLMs. Interviewees were aware of the hazards of LLMs, such as the accuracy of generated content, the ethical dilemma of plagiarism, and the many societal, corporate, and individual perspectives on intellectual property theft. What tasks students deemed worthy of LLM aid varied between responses as well. Tasks that some students considered “grunt work” and felt comfortable assigning the LLM to solve, others felt was meaningful work and insisted in doing themselves.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response to RQ1, we found that all interviewees used LLMs for coding support. More than half of the interviewees also used LLMs for writing support (e.g., emails and reports) or idea generation, both technical and conceptual. A significant minority of students also used LLMs as project managers. These findings are significant because although some previous studies have explored how students could use LLMs in their academic pursuits [12], this study is the first to observe how engineering students use LLMs in a context that both mandates but does not restrict their usage to particular use cases. Additionally, project management manifested as a unique use case from this study, which has not been observed in previous relevant literature. This discovery may be related to the large scope of the course project, as well as the lack of formal project management training in the curriculum. </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Our findings reaffirm the background literature’s mention of challenges related to LLM usage in academia like over-reliance and generated content bias [13]. However, they present new educational challenges not outlined in previous literature, namely the issue of feeling the need to have prerequisite knowledge before interacting with LLMs. What knowledge, precisely, is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Our findings on the usage of LLMs in a software engineering course can help educators explore the role of this emerging technology in their respective academic settings.</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p:txBody>
      </p:sp>
      <p:sp>
        <p:nvSpPr>
          <p:cNvPr id="4" name="Slide Number Placeholder 3"/>
          <p:cNvSpPr>
            <a:spLocks noGrp="1"/>
          </p:cNvSpPr>
          <p:nvPr>
            <p:ph type="sldNum" sz="quarter" idx="5"/>
          </p:nvPr>
        </p:nvSpPr>
        <p:spPr/>
        <p:txBody>
          <a:bodyPr/>
          <a:lstStyle/>
          <a:p>
            <a:fld id="{FF209F92-05EE-6F4A-AD9C-ED35F0F76927}" type="slidenum">
              <a:rPr lang="en-US"/>
              <a:t>16</a:t>
            </a:fld>
            <a:endParaRPr lang="en-US"/>
          </a:p>
        </p:txBody>
      </p:sp>
    </p:spTree>
    <p:extLst>
      <p:ext uri="{BB962C8B-B14F-4D97-AF65-F5344CB8AC3E}">
        <p14:creationId xmlns:p14="http://schemas.microsoft.com/office/powerpoint/2010/main" val="3834352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Students will use LLMs regardless of policy, so we would like to understand how LLMs can be safely integrated into lower-level courses without hurting the learning outcomes of students new to programming. We believe many such similar investigations across different contexts (e.g., university type, </a:t>
            </a:r>
            <a:r>
              <a:rPr lang="en-US" dirty="0" err="1"/>
              <a:t>classsize</a:t>
            </a:r>
            <a:r>
              <a:rPr lang="en-US" dirty="0"/>
              <a:t>, student demographic variations) are necessary to understand the right time to </a:t>
            </a:r>
            <a:r>
              <a:rPr lang="en-US" dirty="0" err="1"/>
              <a:t>introduceLLM’s</a:t>
            </a:r>
            <a:r>
              <a:rPr lang="en-US" dirty="0"/>
              <a:t> in computer engineering curricula because LLMs when used effectively appear to have the potential to foster better learning outcomes.</a:t>
            </a:r>
          </a:p>
          <a:p>
            <a:pPr marL="228600" indent="-228600">
              <a:buAutoNum type="arabicPeriod"/>
            </a:pPr>
            <a:r>
              <a:rPr lang="en-US" dirty="0"/>
              <a:t>We see opportunity in studying student interactions with LLMs like ChatGPT as a source of feedback for a course. Prior studies have looked at the conversations that software engineers have with ChatGPT [42] and provided feedback on the behaviors and needs of practitioners. Similar studies can be conducted in educational contexts with students to uncover how student interactions with LLM’s influence quality of students work product like assignments, </a:t>
            </a:r>
            <a:r>
              <a:rPr lang="en-US" dirty="0" err="1"/>
              <a:t>projects,learning</a:t>
            </a:r>
            <a:r>
              <a:rPr lang="en-US" dirty="0"/>
              <a:t> outcomes, </a:t>
            </a:r>
            <a:r>
              <a:rPr lang="en-US" dirty="0" err="1"/>
              <a:t>etc</a:t>
            </a:r>
            <a:r>
              <a:rPr lang="en-US" dirty="0"/>
              <a:t> To effect this, a university would need a custom LLM (or a </a:t>
            </a:r>
            <a:r>
              <a:rPr lang="en-US" dirty="0" err="1"/>
              <a:t>custominterface</a:t>
            </a:r>
            <a:r>
              <a:rPr lang="en-US" dirty="0"/>
              <a:t> to a commercial LLM) that would anonymize, track, and summarize student queries to help instructors understand opportunities for improvement</a:t>
            </a:r>
          </a:p>
        </p:txBody>
      </p:sp>
      <p:sp>
        <p:nvSpPr>
          <p:cNvPr id="4" name="Slide Number Placeholder 3"/>
          <p:cNvSpPr>
            <a:spLocks noGrp="1"/>
          </p:cNvSpPr>
          <p:nvPr>
            <p:ph type="sldNum" sz="quarter" idx="5"/>
          </p:nvPr>
        </p:nvSpPr>
        <p:spPr/>
        <p:txBody>
          <a:bodyPr/>
          <a:lstStyle/>
          <a:p>
            <a:fld id="{FF209F92-05EE-6F4A-AD9C-ED35F0F76927}" type="slidenum">
              <a:rPr lang="en-US" smtClean="0"/>
              <a:t>17</a:t>
            </a:fld>
            <a:endParaRPr lang="en-US"/>
          </a:p>
        </p:txBody>
      </p:sp>
    </p:spTree>
    <p:extLst>
      <p:ext uri="{BB962C8B-B14F-4D97-AF65-F5344CB8AC3E}">
        <p14:creationId xmlns:p14="http://schemas.microsoft.com/office/powerpoint/2010/main" val="3181080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18</a:t>
            </a:fld>
            <a:endParaRPr lang="en-US"/>
          </a:p>
        </p:txBody>
      </p:sp>
    </p:spTree>
    <p:extLst>
      <p:ext uri="{BB962C8B-B14F-4D97-AF65-F5344CB8AC3E}">
        <p14:creationId xmlns:p14="http://schemas.microsoft.com/office/powerpoint/2010/main" val="3626684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(Explain the benefit, but also spend time talking about the hazard of this capability – sample speech:)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Similar to any technological advancement, there are educational challenges inherent in the use of LLMs, including students' overreliance, issues of plagiarism, and biases in the generated content [21]. These challenges highlight the need for policies and guidelines towards the responsible use of LLMs. Educational institutions are actively engaged in deliberations to determine the most effective strategies for incorporating LLMs into their curricula</a:t>
            </a:r>
          </a:p>
        </p:txBody>
      </p:sp>
      <p:sp>
        <p:nvSpPr>
          <p:cNvPr id="4" name="Slide Number Placeholder 3"/>
          <p:cNvSpPr>
            <a:spLocks noGrp="1"/>
          </p:cNvSpPr>
          <p:nvPr>
            <p:ph type="sldNum" sz="quarter" idx="5"/>
          </p:nvPr>
        </p:nvSpPr>
        <p:spPr/>
        <p:txBody>
          <a:bodyPr/>
          <a:lstStyle/>
          <a:p>
            <a:fld id="{FF209F92-05EE-6F4A-AD9C-ED35F0F76927}" type="slidenum">
              <a:rPr lang="en-US"/>
              <a:t>20</a:t>
            </a:fld>
            <a:endParaRPr lang="en-US"/>
          </a:p>
        </p:txBody>
      </p:sp>
    </p:spTree>
    <p:extLst>
      <p:ext uri="{BB962C8B-B14F-4D97-AF65-F5344CB8AC3E}">
        <p14:creationId xmlns:p14="http://schemas.microsoft.com/office/powerpoint/2010/main" val="1959313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ffectLst/>
              </a:rPr>
              <a:t>LLMs as transformative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Large Language Models (LLMs) have begun to influence software engineering practice since the public release of GitHub's Copilot and </a:t>
            </a:r>
            <a:r>
              <a:rPr lang="en-US" dirty="0" err="1">
                <a:effectLst/>
              </a:rPr>
              <a:t>OpenAI's</a:t>
            </a:r>
            <a:r>
              <a:rPr lang="en-US" dirty="0">
                <a:effectLst/>
              </a:rPr>
              <a:t> ChatGPT in 2022. Tools built on LLM technology could revolutionize the way software engineering is practiced, offering interactive “assistants” that can answer questions and prototype software. It falls to software engineering educators to teach future software engineers how to use such tools well, by incorporating them into their pedagogy.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effectLst/>
              </a:rPr>
              <a:t>Large Language Models (LLMs) are </a:t>
            </a:r>
            <a:r>
              <a:rPr lang="en-US" dirty="0">
                <a:solidFill>
                  <a:srgbClr val="1F1F1F"/>
                </a:solidFill>
                <a:effectLst/>
              </a:rPr>
              <a:t>a recent advancement in natural language processing </a:t>
            </a:r>
            <a:r>
              <a:rPr lang="en-US" dirty="0">
                <a:solidFill>
                  <a:srgbClr val="000000"/>
                </a:solidFill>
                <a:effectLst/>
              </a:rPr>
              <a:t>(NLP). </a:t>
            </a:r>
            <a:r>
              <a:rPr lang="en-US" dirty="0">
                <a:solidFill>
                  <a:srgbClr val="1F1F1F"/>
                </a:solidFill>
                <a:effectLst/>
              </a:rPr>
              <a:t>These models are trained on large amount of textual data to understand and generate human-like language [7]. While early language models primarily focused on text generation (e.g., advertising copy), LLMs can tackle more complex tasks [1]. One application of interest is in interacting with computer programs, i.e., software, which can be represented with specialized text [14]. </a:t>
            </a:r>
            <a:endParaRPr lang="en-US" dirty="0"/>
          </a:p>
          <a:p>
            <a:br>
              <a:rPr lang="en-US" dirty="0">
                <a:effectLst/>
              </a:rPr>
            </a:br>
            <a:r>
              <a:rPr lang="en-US" b="1" dirty="0">
                <a:effectLst/>
              </a:rPr>
              <a:t>Academia:</a:t>
            </a:r>
          </a:p>
          <a:p>
            <a:r>
              <a:rPr lang="en-US" dirty="0">
                <a:effectLst/>
              </a:rPr>
              <a:t>While some institutions have banned ChatGPT, other institutions have opted to issue guidelines for its use. Additionally, researchers have proposed strategies to address potential issues in the educational and professional use of LLMs. As of yet, there have been few studies that report on the use of LLMs in the classroom. It is, therefore, important to evaluate students’ perception of LLMs and possible ways of adapting the computing curriculum to these shifting paradigms. </a:t>
            </a:r>
          </a:p>
          <a:p>
            <a:endParaRPr lang="en-US" dirty="0"/>
          </a:p>
        </p:txBody>
      </p:sp>
      <p:sp>
        <p:nvSpPr>
          <p:cNvPr id="4" name="Slide Number Placeholder 3"/>
          <p:cNvSpPr>
            <a:spLocks noGrp="1"/>
          </p:cNvSpPr>
          <p:nvPr>
            <p:ph type="sldNum" sz="quarter" idx="5"/>
          </p:nvPr>
        </p:nvSpPr>
        <p:spPr/>
        <p:txBody>
          <a:bodyPr/>
          <a:lstStyle/>
          <a:p>
            <a:fld id="{FF209F92-05EE-6F4A-AD9C-ED35F0F76927}" type="slidenum">
              <a:rPr lang="en-US"/>
              <a:t>2</a:t>
            </a:fld>
            <a:endParaRPr lang="en-US"/>
          </a:p>
        </p:txBody>
      </p:sp>
    </p:spTree>
    <p:extLst>
      <p:ext uri="{BB962C8B-B14F-4D97-AF65-F5344CB8AC3E}">
        <p14:creationId xmlns:p14="http://schemas.microsoft.com/office/powerpoint/2010/main" val="814760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21</a:t>
            </a:fld>
            <a:endParaRPr lang="en-US"/>
          </a:p>
        </p:txBody>
      </p:sp>
    </p:spTree>
    <p:extLst>
      <p:ext uri="{BB962C8B-B14F-4D97-AF65-F5344CB8AC3E}">
        <p14:creationId xmlns:p14="http://schemas.microsoft.com/office/powerpoint/2010/main" val="3188237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“ECE 461: Software Engineering” is a senior-level course for electrical and computer engineering students at Purdue University [36]. The prerequisite coursework is two courses in programming and one course in data structures and algorithms, all taught in C. Most students have also taken a course in Python programming. The course learning outcomes are (1) an 6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effectLst/>
              </a:rPr>
            </a:br>
            <a:r>
              <a:rPr lang="en-US">
                <a:effectLst/>
              </a:rPr>
              <a:t>(1) An understanding of common models of the software engineering process (e.g., agile methods, plan-based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(2) </a:t>
            </a:r>
            <a:r>
              <a:rPr lang="en-US"/>
              <a:t>T</a:t>
            </a:r>
            <a:r>
              <a:rPr lang="en-US">
                <a:effectLst/>
              </a:rPr>
              <a:t>he ability to conduct the software engineering process (e.g., requirements elicitation, project specification, design, implementation, validation, maintenance and evolution, re-use, and security analysis); and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rPr>
              <a:t>(3) an understanding of the social aspects of software engineering, (e.g., teamwork and ethics).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effectLst/>
            </a:endParaRPr>
          </a:p>
          <a:p>
            <a:r>
              <a:rPr lang="en-US">
                <a:effectLst/>
              </a:rPr>
              <a:t>The course uses project-based learning [37] to teach these learning outcomes. Students work on a course project in small teams in teams of four that spans the entire 16-week semester. The project has two phases. Phase 1 takes 4 weeks. After Phase 1, the teams exchange projects (to simulate brownfield engineering [38]) and undertake the 12-week Phase 2 on top of another team’s implementation of Phase 1. During Phase 1, the students are applying concepts they have learned in previous coursework, such as file I/O and command-line interfaces. In Phase 2, the course staff provide support as students self-learn modern software engineering practices (e.g., continuous integration and continuous deployment) and cloud computing technologies (e.g., component selection and integration via infrastructure-as-code). The majority of the implementation is required to be done in TypeScript, a programming language that is not covered in the curriculum. </a:t>
            </a:r>
          </a:p>
          <a:p>
            <a:endParaRPr lang="en-US"/>
          </a:p>
        </p:txBody>
      </p:sp>
      <p:sp>
        <p:nvSpPr>
          <p:cNvPr id="4" name="Slide Number Placeholder 3"/>
          <p:cNvSpPr>
            <a:spLocks noGrp="1"/>
          </p:cNvSpPr>
          <p:nvPr>
            <p:ph type="sldNum" sz="quarter" idx="5"/>
          </p:nvPr>
        </p:nvSpPr>
        <p:spPr/>
        <p:txBody>
          <a:bodyPr/>
          <a:lstStyle/>
          <a:p>
            <a:fld id="{FF209F92-05EE-6F4A-AD9C-ED35F0F76927}" type="slidenum">
              <a:rPr lang="en-US"/>
              <a:t>22</a:t>
            </a:fld>
            <a:endParaRPr lang="en-US"/>
          </a:p>
        </p:txBody>
      </p:sp>
    </p:spTree>
    <p:extLst>
      <p:ext uri="{BB962C8B-B14F-4D97-AF65-F5344CB8AC3E}">
        <p14:creationId xmlns:p14="http://schemas.microsoft.com/office/powerpoint/2010/main" val="177828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effectLst/>
              </a:rPr>
              <a:t>(Explain the benefit, but also spend time talking about the hazard of this capability – sample speech:)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Similar to any technological advancement, there are educational challenges inherent in the use of LLMs, including students' overreliance, issues of plagiarism, and biases in the generated content [21]. These challenges highlight the need for policies and guidelines towards the responsible use of LLMs. Educational institutions are actively engaged in deliberations to determine the most effective strategies for incorporating LLMs into their curricula</a:t>
            </a:r>
          </a:p>
        </p:txBody>
      </p:sp>
      <p:sp>
        <p:nvSpPr>
          <p:cNvPr id="4" name="Slide Number Placeholder 3"/>
          <p:cNvSpPr>
            <a:spLocks noGrp="1"/>
          </p:cNvSpPr>
          <p:nvPr>
            <p:ph type="sldNum" sz="quarter" idx="5"/>
          </p:nvPr>
        </p:nvSpPr>
        <p:spPr/>
        <p:txBody>
          <a:bodyPr/>
          <a:lstStyle/>
          <a:p>
            <a:fld id="{FF209F92-05EE-6F4A-AD9C-ED35F0F76927}" type="slidenum">
              <a:rPr lang="en-US"/>
              <a:t>3</a:t>
            </a:fld>
            <a:endParaRPr lang="en-US"/>
          </a:p>
        </p:txBody>
      </p:sp>
    </p:spTree>
    <p:extLst>
      <p:ext uri="{BB962C8B-B14F-4D97-AF65-F5344CB8AC3E}">
        <p14:creationId xmlns:p14="http://schemas.microsoft.com/office/powerpoint/2010/main" val="880680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Similar to any technological advancement, there are educational challenges inherent in the use of LLMs, including students' overreliance, issues of plagiarism, and biases in the generated content [21]. These challenges highlight the need for policies and guidelines towards the responsible use of LLMs. Educational institutions are actively engaged in deliberations to determine the most effective strategies for incorporating LLMs into their curricula</a:t>
            </a:r>
          </a:p>
        </p:txBody>
      </p:sp>
      <p:sp>
        <p:nvSpPr>
          <p:cNvPr id="4" name="Slide Number Placeholder 3"/>
          <p:cNvSpPr>
            <a:spLocks noGrp="1"/>
          </p:cNvSpPr>
          <p:nvPr>
            <p:ph type="sldNum" sz="quarter" idx="5"/>
          </p:nvPr>
        </p:nvSpPr>
        <p:spPr/>
        <p:txBody>
          <a:bodyPr/>
          <a:lstStyle/>
          <a:p>
            <a:fld id="{FF209F92-05EE-6F4A-AD9C-ED35F0F76927}" type="slidenum">
              <a:rPr lang="en-US"/>
              <a:t>4</a:t>
            </a:fld>
            <a:endParaRPr lang="en-US"/>
          </a:p>
        </p:txBody>
      </p:sp>
    </p:spTree>
    <p:extLst>
      <p:ext uri="{BB962C8B-B14F-4D97-AF65-F5344CB8AC3E}">
        <p14:creationId xmlns:p14="http://schemas.microsoft.com/office/powerpoint/2010/main" val="2786988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Prior studies on how students use LLMs in the classroom have focused on introductory courses when students are first learning programming languages. There has been less research on upper-level undergraduate students, particularly in a project-based classroom setting. Given the various roles that LLMs can play in software engineering projects [34], [16], [35], we wanted to understand how undergraduates studying software engineering approach the use of LLMs in their projects and their perceptions of how LLMs impact the overall project outcomes. Our study contributes insights into LLM use at the stage when students are moving beyond learning programming to applying these skills in a software engineering project.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F209F92-05EE-6F4A-AD9C-ED35F0F76927}" type="slidenum">
              <a:rPr lang="en-US"/>
              <a:t>5</a:t>
            </a:fld>
            <a:endParaRPr lang="en-US"/>
          </a:p>
        </p:txBody>
      </p:sp>
    </p:spTree>
    <p:extLst>
      <p:ext uri="{BB962C8B-B14F-4D97-AF65-F5344CB8AC3E}">
        <p14:creationId xmlns:p14="http://schemas.microsoft.com/office/powerpoint/2010/main" val="278698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rPr>
              <a:t>Prereqs</a:t>
            </a:r>
            <a:r>
              <a:rPr lang="en-US" dirty="0">
                <a:effectLst/>
              </a:rPr>
              <a:t>: upper-level ECE class for those who already know how to code.</a:t>
            </a:r>
          </a:p>
          <a:p>
            <a:endParaRPr lang="en-US" dirty="0">
              <a:effectLst/>
            </a:endParaRPr>
          </a:p>
          <a:p>
            <a:r>
              <a:rPr lang="en-US" dirty="0">
                <a:effectLst/>
              </a:rPr>
              <a:t>Assessments: heavily project-oriented</a:t>
            </a:r>
          </a:p>
          <a:p>
            <a:endParaRPr lang="en-US" dirty="0">
              <a:effectLst/>
            </a:endParaRPr>
          </a:p>
          <a:p>
            <a:r>
              <a:rPr lang="en-US" dirty="0">
                <a:effectLst/>
              </a:rPr>
              <a:t>AI: acknowledges LLM impact on SWED landscape; opens pandora’s box</a:t>
            </a:r>
          </a:p>
        </p:txBody>
      </p:sp>
      <p:sp>
        <p:nvSpPr>
          <p:cNvPr id="4" name="Slide Number Placeholder 3"/>
          <p:cNvSpPr>
            <a:spLocks noGrp="1"/>
          </p:cNvSpPr>
          <p:nvPr>
            <p:ph type="sldNum" sz="quarter" idx="5"/>
          </p:nvPr>
        </p:nvSpPr>
        <p:spPr/>
        <p:txBody>
          <a:bodyPr/>
          <a:lstStyle/>
          <a:p>
            <a:fld id="{FF209F92-05EE-6F4A-AD9C-ED35F0F76927}" type="slidenum">
              <a:rPr lang="en-US" smtClean="0"/>
              <a:t>6</a:t>
            </a:fld>
            <a:endParaRPr lang="en-US"/>
          </a:p>
        </p:txBody>
      </p:sp>
    </p:spTree>
    <p:extLst>
      <p:ext uri="{BB962C8B-B14F-4D97-AF65-F5344CB8AC3E}">
        <p14:creationId xmlns:p14="http://schemas.microsoft.com/office/powerpoint/2010/main" val="118254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effectLst/>
              </a:rPr>
              <a:t>Prereqs</a:t>
            </a:r>
            <a:r>
              <a:rPr lang="en-US" dirty="0">
                <a:effectLst/>
              </a:rPr>
              <a:t>: upper-level ECE class for those who already know how to code.</a:t>
            </a:r>
          </a:p>
          <a:p>
            <a:endParaRPr lang="en-US" dirty="0">
              <a:effectLst/>
            </a:endParaRPr>
          </a:p>
          <a:p>
            <a:r>
              <a:rPr lang="en-US" dirty="0">
                <a:effectLst/>
              </a:rPr>
              <a:t>Assessments: heavily project-oriented</a:t>
            </a:r>
          </a:p>
          <a:p>
            <a:endParaRPr lang="en-US" dirty="0">
              <a:effectLst/>
            </a:endParaRPr>
          </a:p>
          <a:p>
            <a:r>
              <a:rPr lang="en-US" dirty="0">
                <a:effectLst/>
              </a:rPr>
              <a:t>AI: acknowledges LLM impact on SWED landscape; opens pandora’s box</a:t>
            </a:r>
          </a:p>
        </p:txBody>
      </p:sp>
      <p:sp>
        <p:nvSpPr>
          <p:cNvPr id="4" name="Slide Number Placeholder 3"/>
          <p:cNvSpPr>
            <a:spLocks noGrp="1"/>
          </p:cNvSpPr>
          <p:nvPr>
            <p:ph type="sldNum" sz="quarter" idx="5"/>
          </p:nvPr>
        </p:nvSpPr>
        <p:spPr/>
        <p:txBody>
          <a:bodyPr/>
          <a:lstStyle/>
          <a:p>
            <a:fld id="{FF209F92-05EE-6F4A-AD9C-ED35F0F76927}" type="slidenum">
              <a:rPr lang="en-US" smtClean="0"/>
              <a:t>7</a:t>
            </a:fld>
            <a:endParaRPr lang="en-US"/>
          </a:p>
        </p:txBody>
      </p:sp>
    </p:spTree>
    <p:extLst>
      <p:ext uri="{BB962C8B-B14F-4D97-AF65-F5344CB8AC3E}">
        <p14:creationId xmlns:p14="http://schemas.microsoft.com/office/powerpoint/2010/main" val="10649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8</a:t>
            </a:fld>
            <a:endParaRPr lang="en-US"/>
          </a:p>
        </p:txBody>
      </p:sp>
    </p:spTree>
    <p:extLst>
      <p:ext uri="{BB962C8B-B14F-4D97-AF65-F5344CB8AC3E}">
        <p14:creationId xmlns:p14="http://schemas.microsoft.com/office/powerpoint/2010/main" val="74185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rPr>
              <a:t>This work was funded by an “AI in Teaching and Learning” grant from the Purdue Office of the Provost.</a:t>
            </a:r>
          </a:p>
          <a:p>
            <a:endParaRPr lang="en-US">
              <a:effectLst/>
            </a:endParaRPr>
          </a:p>
          <a:p>
            <a:r>
              <a:rPr lang="en-US">
                <a:effectLst/>
              </a:rPr>
              <a:t>The work of Ben Arie Tanay and Lexy Arinze was supported by the Purdue Engineering Education Explorers Program.</a:t>
            </a:r>
          </a:p>
          <a:p>
            <a:endParaRPr lang="en-US">
              <a:effectLst/>
            </a:endParaRPr>
          </a:p>
          <a:p>
            <a:r>
              <a:rPr lang="en-US">
                <a:effectLst/>
              </a:rPr>
              <a:t>The work of Siddhant S. Joshi was supported by an ECE Elmore grant promoting cybersecurity in the computer engineering curriculum.</a:t>
            </a:r>
          </a:p>
        </p:txBody>
      </p:sp>
      <p:sp>
        <p:nvSpPr>
          <p:cNvPr id="4" name="Slide Number Placeholder 3"/>
          <p:cNvSpPr>
            <a:spLocks noGrp="1"/>
          </p:cNvSpPr>
          <p:nvPr>
            <p:ph type="sldNum" sz="quarter" idx="5"/>
          </p:nvPr>
        </p:nvSpPr>
        <p:spPr/>
        <p:txBody>
          <a:bodyPr/>
          <a:lstStyle/>
          <a:p>
            <a:fld id="{FF209F92-05EE-6F4A-AD9C-ED35F0F76927}" type="slidenum">
              <a:rPr lang="en-US" smtClean="0"/>
              <a:t>9</a:t>
            </a:fld>
            <a:endParaRPr lang="en-US"/>
          </a:p>
        </p:txBody>
      </p:sp>
    </p:spTree>
    <p:extLst>
      <p:ext uri="{BB962C8B-B14F-4D97-AF65-F5344CB8AC3E}">
        <p14:creationId xmlns:p14="http://schemas.microsoft.com/office/powerpoint/2010/main" val="880625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sp>
        <p:nvSpPr>
          <p:cNvPr id="251918" name="Rectangle 14"/>
          <p:cNvSpPr>
            <a:spLocks noGrp="1" noChangeArrowheads="1"/>
          </p:cNvSpPr>
          <p:nvPr>
            <p:ph type="subTitle" idx="1"/>
          </p:nvPr>
        </p:nvSpPr>
        <p:spPr>
          <a:xfrm>
            <a:off x="1308100" y="3235325"/>
            <a:ext cx="64008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a:t>Click to edit Master subtitle style</a:t>
            </a:r>
          </a:p>
        </p:txBody>
      </p:sp>
      <p:sp>
        <p:nvSpPr>
          <p:cNvPr id="251914" name="Rectangle 10"/>
          <p:cNvSpPr>
            <a:spLocks noGrp="1" noChangeArrowheads="1"/>
          </p:cNvSpPr>
          <p:nvPr>
            <p:ph type="ctrTitle" hasCustomPrompt="1"/>
          </p:nvPr>
        </p:nvSpPr>
        <p:spPr>
          <a:xfrm>
            <a:off x="1127125" y="2078038"/>
            <a:ext cx="7031038"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16760" y="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0" name="Slide Number Placeholder 4">
            <a:extLst>
              <a:ext uri="{FF2B5EF4-FFF2-40B4-BE49-F238E27FC236}">
                <a16:creationId xmlns:a16="http://schemas.microsoft.com/office/drawing/2014/main" id="{5F3C42A2-A875-7F49-9930-886B64F2621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423260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77148" y="1305004"/>
            <a:ext cx="8557768" cy="5166916"/>
          </a:xfrm>
        </p:spPr>
        <p:txBody>
          <a:bodyPr/>
          <a:lstStyle>
            <a:lvl2pPr>
              <a:defRPr/>
            </a:lvl2pPr>
            <a:lvl3pPr>
              <a:defRPr/>
            </a:lvl3pPr>
          </a:lstStyle>
          <a:p>
            <a:pPr lvl="0"/>
            <a:r>
              <a:rPr lang="en-US" altLang="ko-KR"/>
              <a:t>Words</a:t>
            </a:r>
            <a:endParaRPr lang="ko-KR" altLang="en-US"/>
          </a:p>
          <a:p>
            <a:pPr lvl="1"/>
            <a:r>
              <a:rPr lang="en-US" altLang="ko-KR"/>
              <a:t>Words</a:t>
            </a:r>
            <a:endParaRPr lang="ko-KR" altLang="en-US"/>
          </a:p>
          <a:p>
            <a:pPr lvl="2"/>
            <a:r>
              <a:rPr lang="en-US" altLang="ko-KR"/>
              <a:t>Words</a:t>
            </a:r>
          </a:p>
          <a:p>
            <a:pPr lvl="3"/>
            <a:r>
              <a:rPr lang="en-US" altLang="ko-KR"/>
              <a:t>Words</a:t>
            </a:r>
          </a:p>
          <a:p>
            <a:pPr lvl="4"/>
            <a:r>
              <a:rPr lang="en-US" altLang="ko-KR"/>
              <a:t>Words</a:t>
            </a:r>
            <a:endParaRPr lang="ko-KR" altLang="en-US"/>
          </a:p>
        </p:txBody>
      </p:sp>
      <p:sp>
        <p:nvSpPr>
          <p:cNvPr id="5" name="제목 1"/>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277148" y="756603"/>
            <a:ext cx="8557769" cy="0"/>
          </a:xfrm>
          <a:prstGeom prst="line">
            <a:avLst/>
          </a:prstGeom>
          <a:noFill/>
          <a:ln w="38100">
            <a:solidFill>
              <a:schemeClr val="accent1"/>
            </a:solidFill>
            <a:miter lim="800000"/>
            <a:headEnd/>
            <a:tailEnd/>
          </a:ln>
          <a:effectLst/>
        </p:spPr>
        <p:txBody>
          <a:bodyPr wrap="none"/>
          <a:lstStyle/>
          <a:p>
            <a:endParaRPr lang="ko-KR" altLang="en-US"/>
          </a:p>
        </p:txBody>
      </p:sp>
      <p:sp>
        <p:nvSpPr>
          <p:cNvPr id="7" name="Slide Number Placeholder 4">
            <a:extLst>
              <a:ext uri="{FF2B5EF4-FFF2-40B4-BE49-F238E27FC236}">
                <a16:creationId xmlns:a16="http://schemas.microsoft.com/office/drawing/2014/main" id="{010635A2-0953-8C4C-807B-9F1EE80A1BF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3328718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484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a:t>Words</a:t>
            </a:r>
          </a:p>
          <a:p>
            <a:pPr lvl="1"/>
            <a:r>
              <a:rPr lang="en-US" altLang="ko-KR"/>
              <a:t>Words</a:t>
            </a:r>
          </a:p>
          <a:p>
            <a:pPr lvl="2"/>
            <a:r>
              <a:rPr lang="en-US" altLang="ko-KR"/>
              <a:t>Words</a:t>
            </a:r>
          </a:p>
          <a:p>
            <a:pPr lvl="3"/>
            <a:r>
              <a:rPr lang="en-US" altLang="ko-KR"/>
              <a:t>Words</a:t>
            </a:r>
          </a:p>
          <a:p>
            <a:pPr lvl="4"/>
            <a:r>
              <a:rPr lang="en-US" altLang="ko-KR"/>
              <a:t>Words</a:t>
            </a:r>
            <a:endParaRPr lang="ko-KR" altLang="en-US"/>
          </a:p>
        </p:txBody>
      </p:sp>
      <p:sp>
        <p:nvSpPr>
          <p:cNvPr id="4" name="내용 개체 틀 3"/>
          <p:cNvSpPr>
            <a:spLocks noGrp="1"/>
          </p:cNvSpPr>
          <p:nvPr>
            <p:ph sz="half" idx="2" hasCustomPrompt="1"/>
          </p:nvPr>
        </p:nvSpPr>
        <p:spPr>
          <a:xfrm>
            <a:off x="4675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a:t>Words</a:t>
            </a:r>
          </a:p>
          <a:p>
            <a:pPr lvl="1"/>
            <a:r>
              <a:rPr lang="en-US" altLang="ko-KR"/>
              <a:t>Words</a:t>
            </a:r>
          </a:p>
          <a:p>
            <a:pPr lvl="2"/>
            <a:r>
              <a:rPr lang="en-US" altLang="ko-KR"/>
              <a:t>Words</a:t>
            </a:r>
          </a:p>
          <a:p>
            <a:pPr lvl="3"/>
            <a:r>
              <a:rPr lang="en-US" altLang="ko-KR"/>
              <a:t>Words</a:t>
            </a:r>
          </a:p>
          <a:p>
            <a:pPr lvl="4"/>
            <a:r>
              <a:rPr lang="en-US" altLang="ko-KR"/>
              <a:t>Words</a:t>
            </a:r>
            <a:endParaRPr lang="ko-KR" altLang="en-US"/>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9" name="Slide Number Placeholder 4">
            <a:extLst>
              <a:ext uri="{FF2B5EF4-FFF2-40B4-BE49-F238E27FC236}">
                <a16:creationId xmlns:a16="http://schemas.microsoft.com/office/drawing/2014/main" id="{3596EAF3-2266-1C40-896A-50BCE8F3A592}"/>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69469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85800" y="2747963"/>
            <a:ext cx="7772400" cy="1362075"/>
          </a:xfrm>
          <a:ln>
            <a:noFill/>
          </a:ln>
        </p:spPr>
        <p:txBody>
          <a:bodyPr anchor="t"/>
          <a:lstStyle>
            <a:lvl1pPr algn="ctr">
              <a:defRPr sz="4000" b="0" cap="none"/>
            </a:lvl1pPr>
          </a:lstStyle>
          <a:p>
            <a:r>
              <a:rPr lang="en-US" altLang="ko-KR"/>
              <a:t>Section heading</a:t>
            </a:r>
            <a:endParaRPr lang="ko-KR" altLang="en-US"/>
          </a:p>
        </p:txBody>
      </p:sp>
      <p:sp>
        <p:nvSpPr>
          <p:cNvPr id="5" name="Line 66">
            <a:extLst>
              <a:ext uri="{FF2B5EF4-FFF2-40B4-BE49-F238E27FC236}">
                <a16:creationId xmlns:a16="http://schemas.microsoft.com/office/drawing/2014/main" id="{5A7CBECB-F891-1E49-A038-D12E9EBD544E}"/>
              </a:ext>
            </a:extLst>
          </p:cNvPr>
          <p:cNvSpPr>
            <a:spLocks noChangeShapeType="1"/>
          </p:cNvSpPr>
          <p:nvPr userDrawn="1"/>
        </p:nvSpPr>
        <p:spPr bwMode="auto">
          <a:xfrm flipV="1">
            <a:off x="-57794"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6" name="Line 66">
            <a:extLst>
              <a:ext uri="{FF2B5EF4-FFF2-40B4-BE49-F238E27FC236}">
                <a16:creationId xmlns:a16="http://schemas.microsoft.com/office/drawing/2014/main" id="{A0F4931F-670B-5345-A445-E4A05AED83C7}"/>
              </a:ext>
            </a:extLst>
          </p:cNvPr>
          <p:cNvSpPr>
            <a:spLocks noChangeShapeType="1"/>
          </p:cNvSpPr>
          <p:nvPr userDrawn="1"/>
        </p:nvSpPr>
        <p:spPr bwMode="auto">
          <a:xfrm flipV="1">
            <a:off x="-78517"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Slide Number Placeholder 4">
            <a:extLst>
              <a:ext uri="{FF2B5EF4-FFF2-40B4-BE49-F238E27FC236}">
                <a16:creationId xmlns:a16="http://schemas.microsoft.com/office/drawing/2014/main" id="{8B85C08C-FD8D-C643-B13D-155D9A63D59A}"/>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90925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457200" y="1258655"/>
            <a:ext cx="4040188"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Left title</a:t>
            </a:r>
            <a:endParaRPr lang="ko-KR" altLang="en-US"/>
          </a:p>
        </p:txBody>
      </p:sp>
      <p:sp>
        <p:nvSpPr>
          <p:cNvPr id="4" name="내용 개체 틀 3"/>
          <p:cNvSpPr>
            <a:spLocks noGrp="1"/>
          </p:cNvSpPr>
          <p:nvPr>
            <p:ph sz="half" idx="2" hasCustomPrompt="1"/>
          </p:nvPr>
        </p:nvSpPr>
        <p:spPr>
          <a:xfrm>
            <a:off x="457200" y="1898417"/>
            <a:ext cx="4040188"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Words</a:t>
            </a:r>
            <a:endParaRPr lang="ko-KR" altLang="en-US"/>
          </a:p>
        </p:txBody>
      </p:sp>
      <p:sp>
        <p:nvSpPr>
          <p:cNvPr id="5" name="텍스트 개체 틀 4"/>
          <p:cNvSpPr>
            <a:spLocks noGrp="1"/>
          </p:cNvSpPr>
          <p:nvPr>
            <p:ph type="body" sz="quarter" idx="3" hasCustomPrompt="1"/>
          </p:nvPr>
        </p:nvSpPr>
        <p:spPr>
          <a:xfrm>
            <a:off x="4645025" y="1258655"/>
            <a:ext cx="4041775"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Right title</a:t>
            </a:r>
            <a:endParaRPr lang="ko-KR" altLang="en-US"/>
          </a:p>
        </p:txBody>
      </p:sp>
      <p:sp>
        <p:nvSpPr>
          <p:cNvPr id="6" name="내용 개체 틀 5"/>
          <p:cNvSpPr>
            <a:spLocks noGrp="1"/>
          </p:cNvSpPr>
          <p:nvPr>
            <p:ph sz="quarter" idx="4" hasCustomPrompt="1"/>
          </p:nvPr>
        </p:nvSpPr>
        <p:spPr>
          <a:xfrm>
            <a:off x="4645025" y="1898417"/>
            <a:ext cx="4041775"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Words</a:t>
            </a:r>
            <a:endParaRPr lang="ko-KR" altLang="en-US"/>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Title</a:t>
            </a:r>
            <a:endParaRPr lang="ko-KR" altLang="en-US"/>
          </a:p>
        </p:txBody>
      </p:sp>
      <p:sp>
        <p:nvSpPr>
          <p:cNvPr id="11" name="Slide Number Placeholder 4">
            <a:extLst>
              <a:ext uri="{FF2B5EF4-FFF2-40B4-BE49-F238E27FC236}">
                <a16:creationId xmlns:a16="http://schemas.microsoft.com/office/drawing/2014/main" id="{9B355AFC-141A-4E45-A581-13630ADD3A56}"/>
              </a:ext>
            </a:extLst>
          </p:cNvPr>
          <p:cNvSpPr>
            <a:spLocks noGrp="1"/>
          </p:cNvSpPr>
          <p:nvPr>
            <p:ph type="sldNum" sz="quarter" idx="11"/>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7216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7" name="Slide Number Placeholder 4">
            <a:extLst>
              <a:ext uri="{FF2B5EF4-FFF2-40B4-BE49-F238E27FC236}">
                <a16:creationId xmlns:a16="http://schemas.microsoft.com/office/drawing/2014/main" id="{6ABDBE64-F9E8-B742-A7A4-414B9EF73E5D}"/>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173529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877888"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5204723"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877887" y="3596647"/>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5204723" y="3616525"/>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877819" y="213987"/>
            <a:ext cx="3136900" cy="550603"/>
          </a:xfrm>
        </p:spPr>
        <p:txBody>
          <a:bodyPr/>
          <a:lstStyle>
            <a:lvl1pPr marL="0" indent="0" algn="ctr">
              <a:buNone/>
              <a:defRPr sz="3200"/>
            </a:lvl1pPr>
          </a:lstStyle>
          <a:p>
            <a:pPr lvl="0"/>
            <a:r>
              <a:rPr lang="en-US"/>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5205344" y="213987"/>
            <a:ext cx="3136900" cy="550603"/>
          </a:xfrm>
        </p:spPr>
        <p:txBody>
          <a:bodyPr/>
          <a:lstStyle>
            <a:lvl1pPr marL="0" indent="0" algn="ctr">
              <a:buNone/>
              <a:defRPr sz="3200"/>
            </a:lvl1pPr>
          </a:lstStyle>
          <a:p>
            <a:pPr lvl="0"/>
            <a:r>
              <a:rPr lang="en-US"/>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877819" y="6093410"/>
            <a:ext cx="3136900" cy="550603"/>
          </a:xfrm>
        </p:spPr>
        <p:txBody>
          <a:bodyPr/>
          <a:lstStyle>
            <a:lvl1pPr marL="0" indent="0" algn="ctr">
              <a:buNone/>
              <a:defRPr sz="3200"/>
            </a:lvl1pPr>
          </a:lstStyle>
          <a:p>
            <a:pPr lvl="0"/>
            <a:r>
              <a:rPr lang="en-US"/>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5205344" y="6093410"/>
            <a:ext cx="3136900" cy="550603"/>
          </a:xfrm>
        </p:spPr>
        <p:txBody>
          <a:bodyPr/>
          <a:lstStyle>
            <a:lvl1pPr marL="0" indent="0" algn="ctr">
              <a:buNone/>
              <a:defRPr sz="3200"/>
            </a:lvl1pPr>
          </a:lstStyle>
          <a:p>
            <a:pPr lvl="0"/>
            <a:r>
              <a:rPr lang="en-US"/>
              <a:t>Title</a:t>
            </a:r>
          </a:p>
        </p:txBody>
      </p:sp>
      <p:sp>
        <p:nvSpPr>
          <p:cNvPr id="14" name="Slide Number Placeholder 4">
            <a:extLst>
              <a:ext uri="{FF2B5EF4-FFF2-40B4-BE49-F238E27FC236}">
                <a16:creationId xmlns:a16="http://schemas.microsoft.com/office/drawing/2014/main" id="{A66D64DC-EDD3-FD46-B93B-F8B818A43F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82239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a:t>Title</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Remarks</a:t>
            </a:r>
            <a:endParaRPr lang="ko-KR" altLang="en-US"/>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11" name="Slide Number Placeholder 4">
            <a:extLst>
              <a:ext uri="{FF2B5EF4-FFF2-40B4-BE49-F238E27FC236}">
                <a16:creationId xmlns:a16="http://schemas.microsoft.com/office/drawing/2014/main" id="{68A78BD7-835C-4B42-B0A0-24D4E1AA390B}"/>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66996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595200" y="106023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a:t>Contribution 1</a:t>
            </a:r>
            <a:r>
              <a:rPr lang="en-US" b="1" u="none"/>
              <a:t>		Details</a:t>
            </a:r>
          </a:p>
          <a:p>
            <a:pPr lvl="0"/>
            <a:endParaRPr lang="en-US" b="1" u="none"/>
          </a:p>
          <a:p>
            <a:pPr lvl="0"/>
            <a:endParaRPr lang="en-US" b="1" u="none"/>
          </a:p>
          <a:p>
            <a:pPr lvl="0"/>
            <a:endParaRPr lang="en-US" b="1" u="none"/>
          </a:p>
          <a:p>
            <a:pPr lvl="0"/>
            <a:endParaRPr lang="en-US"/>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1761066" y="1749288"/>
            <a:ext cx="1456267"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3843866" y="1749288"/>
            <a:ext cx="1456267"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595200" y="312988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a:t>Contribution 2</a:t>
            </a:r>
            <a:r>
              <a:rPr lang="en-US" b="1" u="none"/>
              <a:t>		Details</a:t>
            </a:r>
          </a:p>
          <a:p>
            <a:pPr lvl="0"/>
            <a:endParaRPr lang="en-US" b="1" u="none"/>
          </a:p>
          <a:p>
            <a:pPr lvl="0"/>
            <a:endParaRPr lang="en-US" b="1" u="none"/>
          </a:p>
          <a:p>
            <a:pPr lvl="0"/>
            <a:endParaRPr lang="en-US" b="1" u="none"/>
          </a:p>
          <a:p>
            <a:pPr lvl="0"/>
            <a:endParaRPr lang="en-US"/>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1761066" y="3818938"/>
            <a:ext cx="1456267"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3843866" y="3818938"/>
            <a:ext cx="1456267" cy="914400"/>
          </a:xfrm>
        </p:spPr>
        <p:txBody>
          <a:bodyPr/>
          <a:lstStyle/>
          <a:p>
            <a:endParaRPr lang="en-US"/>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a:t>Summary of contributions</a:t>
            </a:r>
            <a:endParaRPr lang="ko-KR" altLang="en-US"/>
          </a:p>
        </p:txBody>
      </p:sp>
      <p:sp>
        <p:nvSpPr>
          <p:cNvPr id="13" name="Slide Number Placeholder 4">
            <a:extLst>
              <a:ext uri="{FF2B5EF4-FFF2-40B4-BE49-F238E27FC236}">
                <a16:creationId xmlns:a16="http://schemas.microsoft.com/office/drawing/2014/main" id="{218A7F7C-A154-3640-88AE-9E855B94CC3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262595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1"/>
          <a:stretch>
            <a:fillRect/>
          </a:stretch>
        </p:blipFill>
        <p:spPr>
          <a:xfrm>
            <a:off x="8746670" y="6562249"/>
            <a:ext cx="292555" cy="156273"/>
          </a:xfrm>
          <a:prstGeom prst="rect">
            <a:avLst/>
          </a:prstGeom>
        </p:spPr>
      </p:pic>
      <p:sp>
        <p:nvSpPr>
          <p:cNvPr id="5" name="Slide Number Placeholder 4">
            <a:extLst>
              <a:ext uri="{FF2B5EF4-FFF2-40B4-BE49-F238E27FC236}">
                <a16:creationId xmlns:a16="http://schemas.microsoft.com/office/drawing/2014/main" id="{00ABD288-7B20-F443-BAE8-CBAAD13A464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B45DA-9A0D-DC49-8E02-F30A5DDC21C3}" type="slidenum">
              <a:t>‹#›</a:t>
            </a:fld>
            <a:endParaRPr lang="en-US"/>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ftr="0" dt="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2.jp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png"/><Relationship Id="rId2" Type="http://schemas.openxmlformats.org/officeDocument/2006/relationships/notesSlide" Target="../notesSlides/notesSlide18.xml"/><Relationship Id="rId16" Type="http://schemas.openxmlformats.org/officeDocument/2006/relationships/hyperlink" Target="mailto:joshi110@purdue.edu" TargetMode="External"/><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2.jpeg"/><Relationship Id="rId5" Type="http://schemas.openxmlformats.org/officeDocument/2006/relationships/image" Target="../media/image6.png"/><Relationship Id="rId15" Type="http://schemas.openxmlformats.org/officeDocument/2006/relationships/hyperlink" Target="mailto:larinze@purdue.edu" TargetMode="External"/><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sv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18/10/relationships/comments" Target="../comments/modernComment_139_43D3D901.xm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665802" y="671989"/>
            <a:ext cx="7806225" cy="1545298"/>
          </a:xfrm>
        </p:spPr>
        <p:txBody>
          <a:bodyPr vert="horz" lIns="91440" tIns="45720" rIns="91440" bIns="45720" rtlCol="0" anchor="t">
            <a:normAutofit fontScale="92500" lnSpcReduction="10000"/>
          </a:bodyPr>
          <a:lstStyle/>
          <a:p>
            <a:br>
              <a:rPr lang="en-US" sz="2800" b="1" dirty="0">
                <a:effectLst/>
              </a:rPr>
            </a:br>
            <a:r>
              <a:rPr lang="en-US" sz="2800" b="1" dirty="0">
                <a:effectLst/>
              </a:rPr>
              <a:t>An Exploratory Study on Upper-Level Computing Students’ Use of Large Language Models as Tools in a Semester-Long Project</a:t>
            </a:r>
          </a:p>
        </p:txBody>
      </p:sp>
      <p:sp>
        <p:nvSpPr>
          <p:cNvPr id="17" name="TextBox 16">
            <a:extLst>
              <a:ext uri="{FF2B5EF4-FFF2-40B4-BE49-F238E27FC236}">
                <a16:creationId xmlns:a16="http://schemas.microsoft.com/office/drawing/2014/main" id="{608C86A9-87EB-B462-3580-B2B62BDB6DB6}"/>
              </a:ext>
            </a:extLst>
          </p:cNvPr>
          <p:cNvSpPr txBox="1"/>
          <p:nvPr/>
        </p:nvSpPr>
        <p:spPr>
          <a:xfrm>
            <a:off x="903566" y="2889277"/>
            <a:ext cx="7330699" cy="1200329"/>
          </a:xfrm>
          <a:prstGeom prst="rect">
            <a:avLst/>
          </a:prstGeom>
          <a:noFill/>
        </p:spPr>
        <p:txBody>
          <a:bodyPr wrap="square" lIns="91440" tIns="45720" rIns="91440" bIns="45720" rtlCol="0" anchor="t">
            <a:spAutoFit/>
          </a:bodyPr>
          <a:lstStyle/>
          <a:p>
            <a:pPr algn="ctr"/>
            <a:r>
              <a:rPr lang="en-US" sz="2400" i="1" dirty="0"/>
              <a:t>Ben A. Tanay, Lexy Arinze, Siddhant S. Joshi,</a:t>
            </a:r>
          </a:p>
          <a:p>
            <a:pPr algn="ctr"/>
            <a:r>
              <a:rPr lang="en-US" sz="2400" i="1" dirty="0"/>
              <a:t>Kirsten A. Davis, and James C. Davis</a:t>
            </a:r>
          </a:p>
          <a:p>
            <a:pPr algn="ctr"/>
            <a:endParaRPr lang="en-US" sz="2400" i="1" dirty="0"/>
          </a:p>
        </p:txBody>
      </p:sp>
      <p:pic>
        <p:nvPicPr>
          <p:cNvPr id="13" name="Picture 2" descr="Electrical and Computer Engineering Black and Gold Co-Brand Logo">
            <a:extLst>
              <a:ext uri="{FF2B5EF4-FFF2-40B4-BE49-F238E27FC236}">
                <a16:creationId xmlns:a16="http://schemas.microsoft.com/office/drawing/2014/main" id="{95D59741-A723-BCA4-653C-5A1CF757C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182" y="5532278"/>
            <a:ext cx="1858015" cy="120033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urdue and Engineering Education Logos — INSPIRE Research Institute for Pre-College  Engineering">
            <a:extLst>
              <a:ext uri="{FF2B5EF4-FFF2-40B4-BE49-F238E27FC236}">
                <a16:creationId xmlns:a16="http://schemas.microsoft.com/office/drawing/2014/main" id="{41A9FD7A-5440-1E57-6FDC-1E83CB0B1C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924" y="5532278"/>
            <a:ext cx="2105010" cy="1103961"/>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a:t>
            </a:fld>
            <a:endParaRPr lang="en-US"/>
          </a:p>
        </p:txBody>
      </p:sp>
      <p:pic>
        <p:nvPicPr>
          <p:cNvPr id="4" name="Picture 3" descr="A logo for a global learning institute&#10;&#10;Description automatically generated">
            <a:extLst>
              <a:ext uri="{FF2B5EF4-FFF2-40B4-BE49-F238E27FC236}">
                <a16:creationId xmlns:a16="http://schemas.microsoft.com/office/drawing/2014/main" id="{947BB75B-653E-CE8C-9408-06ADF8741678}"/>
              </a:ext>
            </a:extLst>
          </p:cNvPr>
          <p:cNvPicPr>
            <a:picLocks noChangeAspect="1"/>
          </p:cNvPicPr>
          <p:nvPr/>
        </p:nvPicPr>
        <p:blipFill>
          <a:blip r:embed="rId13"/>
          <a:stretch>
            <a:fillRect/>
          </a:stretch>
        </p:blipFill>
        <p:spPr>
          <a:xfrm>
            <a:off x="4235445" y="5532278"/>
            <a:ext cx="2533977" cy="1070979"/>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38325285-2A07-A1ED-A2B2-0946F1D90251}"/>
              </a:ext>
            </a:extLst>
          </p:cNvPr>
          <p:cNvPicPr>
            <a:picLocks noChangeAspect="1"/>
          </p:cNvPicPr>
          <p:nvPr/>
        </p:nvPicPr>
        <p:blipFill>
          <a:blip r:embed="rId14"/>
          <a:stretch>
            <a:fillRect/>
          </a:stretch>
        </p:blipFill>
        <p:spPr>
          <a:xfrm>
            <a:off x="6841670" y="5532278"/>
            <a:ext cx="2057401" cy="885825"/>
          </a:xfrm>
          <a:prstGeom prst="rect">
            <a:avLst/>
          </a:prstGeom>
        </p:spPr>
      </p:pic>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FB109-E8E7-756C-E846-E03FB5E96B3B}"/>
              </a:ext>
            </a:extLst>
          </p:cNvPr>
          <p:cNvSpPr txBox="1"/>
          <p:nvPr/>
        </p:nvSpPr>
        <p:spPr>
          <a:xfrm>
            <a:off x="396360" y="2372138"/>
            <a:ext cx="8383746" cy="2554545"/>
          </a:xfrm>
          <a:prstGeom prst="rect">
            <a:avLst/>
          </a:prstGeom>
          <a:noFill/>
        </p:spPr>
        <p:txBody>
          <a:bodyPr wrap="square" rtlCol="0">
            <a:spAutoFit/>
          </a:bodyPr>
          <a:lstStyle/>
          <a:p>
            <a:r>
              <a:rPr lang="en-US" sz="3200" i="1" dirty="0"/>
              <a:t>“I just straight up asked [ChatGPT], ‘</a:t>
            </a:r>
            <a:r>
              <a:rPr lang="en-US" sz="3200" i="1" u="sng" dirty="0"/>
              <a:t>Give me TypeScript code</a:t>
            </a:r>
            <a:r>
              <a:rPr lang="en-US" sz="3200" i="1" dirty="0"/>
              <a:t> which fetches whether dependencies are constrained or non-constrained,’ based on the earlier interactions that I already did.’”</a:t>
            </a:r>
          </a:p>
        </p:txBody>
      </p:sp>
      <p:sp>
        <p:nvSpPr>
          <p:cNvPr id="6" name="Round Diagonal Corner Rectangle 5">
            <a:extLst>
              <a:ext uri="{FF2B5EF4-FFF2-40B4-BE49-F238E27FC236}">
                <a16:creationId xmlns:a16="http://schemas.microsoft.com/office/drawing/2014/main" id="{0D00104D-C930-64F8-FD09-5BF7ADF68E68}"/>
              </a:ext>
            </a:extLst>
          </p:cNvPr>
          <p:cNvSpPr/>
          <p:nvPr/>
        </p:nvSpPr>
        <p:spPr>
          <a:xfrm>
            <a:off x="396360" y="4926683"/>
            <a:ext cx="8351280" cy="806869"/>
          </a:xfrm>
          <a:prstGeom prst="round2DiagRect">
            <a:avLst/>
          </a:prstGeom>
          <a:solidFill>
            <a:srgbClr val="237C9D">
              <a:alpha val="9035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Technical aid - programming support</a:t>
            </a:r>
          </a:p>
        </p:txBody>
      </p:sp>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488043" y="496318"/>
            <a:ext cx="6200380" cy="1545298"/>
          </a:xfrm>
        </p:spPr>
        <p:txBody>
          <a:bodyPr vert="horz" lIns="91440" tIns="45720" rIns="91440" bIns="45720" rtlCol="0" anchor="t">
            <a:noAutofit/>
          </a:bodyPr>
          <a:lstStyle/>
          <a:p>
            <a:r>
              <a:rPr lang="en-US" sz="3200" dirty="0">
                <a:solidFill>
                  <a:srgbClr val="237C9D"/>
                </a:solidFill>
                <a:latin typeface="+mj-lt"/>
              </a:rPr>
              <a:t>RQ #1: How do students integrate LLMs into coursework when policies allow unrestricted access?</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10</a:t>
            </a:fld>
            <a:endParaRPr lang="en-US"/>
          </a:p>
        </p:txBody>
      </p:sp>
      <p:sp>
        <p:nvSpPr>
          <p:cNvPr id="8" name="Round Diagonal Corner Rectangle 7">
            <a:extLst>
              <a:ext uri="{FF2B5EF4-FFF2-40B4-BE49-F238E27FC236}">
                <a16:creationId xmlns:a16="http://schemas.microsoft.com/office/drawing/2014/main" id="{105B5A95-A696-29E7-BEB4-7791F2EF8D67}"/>
              </a:ext>
            </a:extLst>
          </p:cNvPr>
          <p:cNvSpPr/>
          <p:nvPr/>
        </p:nvSpPr>
        <p:spPr>
          <a:xfrm>
            <a:off x="396360" y="5794049"/>
            <a:ext cx="8383746" cy="806869"/>
          </a:xfrm>
          <a:prstGeom prst="round2DiagRect">
            <a:avLst/>
          </a:prstGeom>
          <a:solidFill>
            <a:srgbClr val="FFCB78">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“Standard” prompt engineering</a:t>
            </a:r>
          </a:p>
        </p:txBody>
      </p:sp>
    </p:spTree>
    <p:extLst>
      <p:ext uri="{BB962C8B-B14F-4D97-AF65-F5344CB8AC3E}">
        <p14:creationId xmlns:p14="http://schemas.microsoft.com/office/powerpoint/2010/main" val="276134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FB109-E8E7-756C-E846-E03FB5E96B3B}"/>
              </a:ext>
            </a:extLst>
          </p:cNvPr>
          <p:cNvSpPr txBox="1"/>
          <p:nvPr/>
        </p:nvSpPr>
        <p:spPr>
          <a:xfrm>
            <a:off x="396360" y="2372138"/>
            <a:ext cx="8383746" cy="2062103"/>
          </a:xfrm>
          <a:prstGeom prst="rect">
            <a:avLst/>
          </a:prstGeom>
          <a:noFill/>
        </p:spPr>
        <p:txBody>
          <a:bodyPr wrap="square" rtlCol="0">
            <a:spAutoFit/>
          </a:bodyPr>
          <a:lstStyle/>
          <a:p>
            <a:r>
              <a:rPr lang="en-US" sz="3200" i="1" dirty="0"/>
              <a:t>“I told ChatGPT, ‘</a:t>
            </a:r>
            <a:r>
              <a:rPr lang="en-US" sz="3200" i="1" u="sng" dirty="0"/>
              <a:t>you are a project manager</a:t>
            </a:r>
            <a:r>
              <a:rPr lang="en-US" sz="3200" i="1" dirty="0"/>
              <a:t>. Propose a timeline and split the work to four people.’ And it correctly identified a front-end, back-end, DevOps, and security person.”</a:t>
            </a:r>
          </a:p>
        </p:txBody>
      </p:sp>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488043" y="496318"/>
            <a:ext cx="6200380" cy="1545298"/>
          </a:xfrm>
        </p:spPr>
        <p:txBody>
          <a:bodyPr vert="horz" lIns="91440" tIns="45720" rIns="91440" bIns="45720" rtlCol="0" anchor="t">
            <a:noAutofit/>
          </a:bodyPr>
          <a:lstStyle/>
          <a:p>
            <a:r>
              <a:rPr lang="en-US" sz="3200" dirty="0">
                <a:solidFill>
                  <a:srgbClr val="237C9D"/>
                </a:solidFill>
                <a:latin typeface="+mj-lt"/>
              </a:rPr>
              <a:t>RQ #1: How do students integrate LLMs into coursework when policies allow unrestricted access?</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11</a:t>
            </a:fld>
            <a:endParaRPr lang="en-US"/>
          </a:p>
        </p:txBody>
      </p:sp>
      <p:sp>
        <p:nvSpPr>
          <p:cNvPr id="8" name="Round Diagonal Corner Rectangle 7">
            <a:extLst>
              <a:ext uri="{FF2B5EF4-FFF2-40B4-BE49-F238E27FC236}">
                <a16:creationId xmlns:a16="http://schemas.microsoft.com/office/drawing/2014/main" id="{346A0883-5D9F-EE59-BABC-C9C53E6FBC3D}"/>
              </a:ext>
            </a:extLst>
          </p:cNvPr>
          <p:cNvSpPr/>
          <p:nvPr/>
        </p:nvSpPr>
        <p:spPr>
          <a:xfrm>
            <a:off x="396360" y="4926683"/>
            <a:ext cx="8351280" cy="806869"/>
          </a:xfrm>
          <a:prstGeom prst="round2DiagRect">
            <a:avLst/>
          </a:prstGeom>
          <a:solidFill>
            <a:srgbClr val="237C9D">
              <a:alpha val="9035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Professional aid – project manager</a:t>
            </a:r>
          </a:p>
        </p:txBody>
      </p:sp>
      <p:sp>
        <p:nvSpPr>
          <p:cNvPr id="9" name="Round Diagonal Corner Rectangle 8">
            <a:extLst>
              <a:ext uri="{FF2B5EF4-FFF2-40B4-BE49-F238E27FC236}">
                <a16:creationId xmlns:a16="http://schemas.microsoft.com/office/drawing/2014/main" id="{D4C2158F-BDFA-403E-509F-C44D916CCFA4}"/>
              </a:ext>
            </a:extLst>
          </p:cNvPr>
          <p:cNvSpPr/>
          <p:nvPr/>
        </p:nvSpPr>
        <p:spPr>
          <a:xfrm>
            <a:off x="396360" y="5794049"/>
            <a:ext cx="8383746" cy="806869"/>
          </a:xfrm>
          <a:prstGeom prst="round2DiagRect">
            <a:avLst/>
          </a:prstGeom>
          <a:solidFill>
            <a:srgbClr val="FFCB78">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Identity assignment/roleplay</a:t>
            </a:r>
          </a:p>
        </p:txBody>
      </p:sp>
    </p:spTree>
    <p:extLst>
      <p:ext uri="{BB962C8B-B14F-4D97-AF65-F5344CB8AC3E}">
        <p14:creationId xmlns:p14="http://schemas.microsoft.com/office/powerpoint/2010/main" val="48401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12</a:t>
            </a:fld>
            <a:endParaRPr lang="en-US"/>
          </a:p>
        </p:txBody>
      </p:sp>
      <p:graphicFrame>
        <p:nvGraphicFramePr>
          <p:cNvPr id="5" name="Content Placeholder 12">
            <a:extLst>
              <a:ext uri="{FF2B5EF4-FFF2-40B4-BE49-F238E27FC236}">
                <a16:creationId xmlns:a16="http://schemas.microsoft.com/office/drawing/2014/main" id="{F59B176F-F8A2-07AD-F06D-B7DE2B7867E5}"/>
              </a:ext>
            </a:extLst>
          </p:cNvPr>
          <p:cNvGraphicFramePr>
            <a:graphicFrameLocks/>
          </p:cNvGraphicFramePr>
          <p:nvPr>
            <p:extLst>
              <p:ext uri="{D42A27DB-BD31-4B8C-83A1-F6EECF244321}">
                <p14:modId xmlns:p14="http://schemas.microsoft.com/office/powerpoint/2010/main" val="190955595"/>
              </p:ext>
            </p:extLst>
          </p:nvPr>
        </p:nvGraphicFramePr>
        <p:xfrm>
          <a:off x="214414" y="2548165"/>
          <a:ext cx="8556624" cy="3942080"/>
        </p:xfrm>
        <a:graphic>
          <a:graphicData uri="http://schemas.openxmlformats.org/drawingml/2006/table">
            <a:tbl>
              <a:tblPr firstRow="1" bandRow="1">
                <a:tableStyleId>{5C22544A-7EE6-4342-B048-85BDC9FD1C3A}</a:tableStyleId>
              </a:tblPr>
              <a:tblGrid>
                <a:gridCol w="1342643">
                  <a:extLst>
                    <a:ext uri="{9D8B030D-6E8A-4147-A177-3AD203B41FA5}">
                      <a16:colId xmlns:a16="http://schemas.microsoft.com/office/drawing/2014/main" val="4189008570"/>
                    </a:ext>
                  </a:extLst>
                </a:gridCol>
                <a:gridCol w="2419109">
                  <a:extLst>
                    <a:ext uri="{9D8B030D-6E8A-4147-A177-3AD203B41FA5}">
                      <a16:colId xmlns:a16="http://schemas.microsoft.com/office/drawing/2014/main" val="2661634409"/>
                    </a:ext>
                  </a:extLst>
                </a:gridCol>
                <a:gridCol w="4456253">
                  <a:extLst>
                    <a:ext uri="{9D8B030D-6E8A-4147-A177-3AD203B41FA5}">
                      <a16:colId xmlns:a16="http://schemas.microsoft.com/office/drawing/2014/main" val="2226892974"/>
                    </a:ext>
                  </a:extLst>
                </a:gridCol>
                <a:gridCol w="338619">
                  <a:extLst>
                    <a:ext uri="{9D8B030D-6E8A-4147-A177-3AD203B41FA5}">
                      <a16:colId xmlns:a16="http://schemas.microsoft.com/office/drawing/2014/main" val="123338231"/>
                    </a:ext>
                  </a:extLst>
                </a:gridCol>
              </a:tblGrid>
              <a:tr h="370840">
                <a:tc>
                  <a:txBody>
                    <a:bodyPr/>
                    <a:lstStyle/>
                    <a:p>
                      <a:r>
                        <a:rPr lang="en-US" dirty="0"/>
                        <a:t>Theme</a:t>
                      </a:r>
                    </a:p>
                  </a:txBody>
                  <a:tcPr>
                    <a:solidFill>
                      <a:srgbClr val="FFD899"/>
                    </a:solidFill>
                  </a:tcPr>
                </a:tc>
                <a:tc>
                  <a:txBody>
                    <a:bodyPr/>
                    <a:lstStyle/>
                    <a:p>
                      <a:r>
                        <a:rPr lang="en-US" dirty="0"/>
                        <a:t>Subtheme</a:t>
                      </a:r>
                    </a:p>
                  </a:txBody>
                  <a:tcPr>
                    <a:solidFill>
                      <a:srgbClr val="FFD899"/>
                    </a:solidFill>
                  </a:tcPr>
                </a:tc>
                <a:tc>
                  <a:txBody>
                    <a:bodyPr/>
                    <a:lstStyle/>
                    <a:p>
                      <a:r>
                        <a:rPr lang="en-US" dirty="0"/>
                        <a:t>Examples</a:t>
                      </a:r>
                    </a:p>
                  </a:txBody>
                  <a:tcPr>
                    <a:solidFill>
                      <a:srgbClr val="FFD899"/>
                    </a:solidFill>
                  </a:tcPr>
                </a:tc>
                <a:tc>
                  <a:txBody>
                    <a:bodyPr/>
                    <a:lstStyle/>
                    <a:p>
                      <a:r>
                        <a:rPr lang="en-US" i="1" dirty="0"/>
                        <a:t>n</a:t>
                      </a:r>
                    </a:p>
                  </a:txBody>
                  <a:tcPr>
                    <a:solidFill>
                      <a:srgbClr val="FFD899"/>
                    </a:solidFill>
                  </a:tcPr>
                </a:tc>
                <a:extLst>
                  <a:ext uri="{0D108BD9-81ED-4DB2-BD59-A6C34878D82A}">
                    <a16:rowId xmlns:a16="http://schemas.microsoft.com/office/drawing/2014/main" val="3017792530"/>
                  </a:ext>
                </a:extLst>
              </a:tr>
              <a:tr h="370840">
                <a:tc rowSpan="2">
                  <a:txBody>
                    <a:bodyPr/>
                    <a:lstStyle/>
                    <a:p>
                      <a:r>
                        <a:rPr lang="en-US" dirty="0"/>
                        <a:t>Accessibility</a:t>
                      </a:r>
                    </a:p>
                  </a:txBody>
                  <a:tcPr>
                    <a:solidFill>
                      <a:srgbClr val="FFF3DF"/>
                    </a:solidFill>
                  </a:tcPr>
                </a:tc>
                <a:tc>
                  <a:txBody>
                    <a:bodyPr/>
                    <a:lstStyle/>
                    <a:p>
                      <a:r>
                        <a:rPr lang="en-US" dirty="0"/>
                        <a:t>Information gathering</a:t>
                      </a:r>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students to research and gather intelligence more efficiently</a:t>
                      </a:r>
                    </a:p>
                  </a:txBody>
                  <a:tcPr>
                    <a:solidFill>
                      <a:srgbClr val="FFF3DF"/>
                    </a:solidFill>
                  </a:tcPr>
                </a:tc>
                <a:tc>
                  <a:txBody>
                    <a:bodyPr/>
                    <a:lstStyle/>
                    <a:p>
                      <a:r>
                        <a:rPr lang="en-US" dirty="0"/>
                        <a:t>8</a:t>
                      </a:r>
                    </a:p>
                  </a:txBody>
                  <a:tcPr>
                    <a:solidFill>
                      <a:srgbClr val="FFF3DF"/>
                    </a:solidFill>
                  </a:tcPr>
                </a:tc>
                <a:extLst>
                  <a:ext uri="{0D108BD9-81ED-4DB2-BD59-A6C34878D82A}">
                    <a16:rowId xmlns:a16="http://schemas.microsoft.com/office/drawing/2014/main" val="814583952"/>
                  </a:ext>
                </a:extLst>
              </a:tr>
              <a:tr h="370840">
                <a:tc vMerge="1">
                  <a:txBody>
                    <a:bodyPr/>
                    <a:lstStyle/>
                    <a:p>
                      <a:endParaRPr lang="en-US" dirty="0"/>
                    </a:p>
                  </a:txBody>
                  <a:tcPr/>
                </a:tc>
                <a:tc>
                  <a:txBody>
                    <a:bodyPr/>
                    <a:lstStyle/>
                    <a:p>
                      <a:r>
                        <a:rPr lang="en-US" dirty="0"/>
                        <a:t>Solution speed</a:t>
                      </a:r>
                    </a:p>
                  </a:txBody>
                  <a:tcPr>
                    <a:solidFill>
                      <a:srgbClr val="FFFB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Allows students to design successful project elements faster</a:t>
                      </a:r>
                    </a:p>
                  </a:txBody>
                  <a:tcPr>
                    <a:solidFill>
                      <a:srgbClr val="FFFBF1"/>
                    </a:solidFill>
                  </a:tcPr>
                </a:tc>
                <a:tc>
                  <a:txBody>
                    <a:bodyPr/>
                    <a:lstStyle/>
                    <a:p>
                      <a:r>
                        <a:rPr lang="en-US" dirty="0"/>
                        <a:t>8</a:t>
                      </a:r>
                    </a:p>
                  </a:txBody>
                  <a:tcPr>
                    <a:solidFill>
                      <a:srgbClr val="FFFBF1"/>
                    </a:solidFill>
                  </a:tcPr>
                </a:tc>
                <a:extLst>
                  <a:ext uri="{0D108BD9-81ED-4DB2-BD59-A6C34878D82A}">
                    <a16:rowId xmlns:a16="http://schemas.microsoft.com/office/drawing/2014/main" val="203016812"/>
                  </a:ext>
                </a:extLst>
              </a:tr>
              <a:tr h="370840">
                <a:tc rowSpan="2">
                  <a:txBody>
                    <a:bodyPr/>
                    <a:lstStyle/>
                    <a:p>
                      <a:r>
                        <a:rPr lang="en-US" dirty="0"/>
                        <a:t>Knowledge</a:t>
                      </a:r>
                    </a:p>
                  </a:txBody>
                  <a:tcPr>
                    <a:solidFill>
                      <a:srgbClr val="FFF3DF"/>
                    </a:solidFill>
                  </a:tcPr>
                </a:tc>
                <a:tc>
                  <a:txBody>
                    <a:bodyPr/>
                    <a:lstStyle/>
                    <a:p>
                      <a:r>
                        <a:rPr lang="en-US" dirty="0"/>
                        <a:t>Knowledge retention</a:t>
                      </a:r>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 hurt their ability to retain novel concepts</a:t>
                      </a:r>
                    </a:p>
                  </a:txBody>
                  <a:tcPr>
                    <a:solidFill>
                      <a:srgbClr val="FFF3DF"/>
                    </a:solidFill>
                  </a:tcPr>
                </a:tc>
                <a:tc>
                  <a:txBody>
                    <a:bodyPr/>
                    <a:lstStyle/>
                    <a:p>
                      <a:r>
                        <a:rPr lang="en-US" dirty="0"/>
                        <a:t>8</a:t>
                      </a:r>
                    </a:p>
                  </a:txBody>
                  <a:tcPr>
                    <a:solidFill>
                      <a:srgbClr val="FFF3DF"/>
                    </a:solidFill>
                  </a:tcPr>
                </a:tc>
                <a:extLst>
                  <a:ext uri="{0D108BD9-81ED-4DB2-BD59-A6C34878D82A}">
                    <a16:rowId xmlns:a16="http://schemas.microsoft.com/office/drawing/2014/main" val="4110639206"/>
                  </a:ext>
                </a:extLst>
              </a:tr>
              <a:tr h="370840">
                <a:tc vMerge="1">
                  <a:txBody>
                    <a:bodyPr/>
                    <a:lstStyle/>
                    <a:p>
                      <a:endParaRPr lang="en-US" dirty="0"/>
                    </a:p>
                  </a:txBody>
                  <a:tcPr/>
                </a:tc>
                <a:tc>
                  <a:txBody>
                    <a:bodyPr/>
                    <a:lstStyle/>
                    <a:p>
                      <a:r>
                        <a:rPr lang="en-US" dirty="0"/>
                        <a:t>Pre-requisite knowledge</a:t>
                      </a:r>
                    </a:p>
                  </a:txBody>
                  <a:tcPr>
                    <a:solidFill>
                      <a:srgbClr val="FFFB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 be ineffective if users do have base-level understanding of certain topics</a:t>
                      </a:r>
                    </a:p>
                  </a:txBody>
                  <a:tcPr>
                    <a:solidFill>
                      <a:srgbClr val="FFFBF1"/>
                    </a:solidFill>
                  </a:tcPr>
                </a:tc>
                <a:tc>
                  <a:txBody>
                    <a:bodyPr/>
                    <a:lstStyle/>
                    <a:p>
                      <a:r>
                        <a:rPr lang="en-US" dirty="0"/>
                        <a:t>6</a:t>
                      </a:r>
                    </a:p>
                  </a:txBody>
                  <a:tcPr>
                    <a:solidFill>
                      <a:srgbClr val="FFFBF1"/>
                    </a:solidFill>
                  </a:tcPr>
                </a:tc>
                <a:extLst>
                  <a:ext uri="{0D108BD9-81ED-4DB2-BD59-A6C34878D82A}">
                    <a16:rowId xmlns:a16="http://schemas.microsoft.com/office/drawing/2014/main" val="2327062510"/>
                  </a:ext>
                </a:extLst>
              </a:tr>
              <a:tr h="370840">
                <a:tc rowSpan="2">
                  <a:txBody>
                    <a:bodyPr/>
                    <a:lstStyle/>
                    <a:p>
                      <a:r>
                        <a:rPr lang="en-US" dirty="0"/>
                        <a:t>Autonomy</a:t>
                      </a:r>
                    </a:p>
                  </a:txBody>
                  <a:tcPr>
                    <a:solidFill>
                      <a:srgbClr val="FFF3DF"/>
                    </a:solidFill>
                  </a:tcPr>
                </a:tc>
                <a:tc>
                  <a:txBody>
                    <a:bodyPr/>
                    <a:lstStyle/>
                    <a:p>
                      <a:r>
                        <a:rPr lang="en-US" dirty="0"/>
                        <a:t>Self-sufficiency</a:t>
                      </a:r>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Allowed students to decrease their reliance on help from course staff</a:t>
                      </a:r>
                    </a:p>
                  </a:txBody>
                  <a:tcPr>
                    <a:solidFill>
                      <a:srgbClr val="FFF3DF"/>
                    </a:solidFill>
                  </a:tcPr>
                </a:tc>
                <a:tc>
                  <a:txBody>
                    <a:bodyPr/>
                    <a:lstStyle/>
                    <a:p>
                      <a:r>
                        <a:rPr lang="en-US" dirty="0"/>
                        <a:t>4</a:t>
                      </a:r>
                    </a:p>
                  </a:txBody>
                  <a:tcPr>
                    <a:solidFill>
                      <a:srgbClr val="FFF3DF"/>
                    </a:solidFill>
                  </a:tcPr>
                </a:tc>
                <a:extLst>
                  <a:ext uri="{0D108BD9-81ED-4DB2-BD59-A6C34878D82A}">
                    <a16:rowId xmlns:a16="http://schemas.microsoft.com/office/drawing/2014/main" val="3977481473"/>
                  </a:ext>
                </a:extLst>
              </a:tr>
              <a:tr h="370840">
                <a:tc vMerge="1">
                  <a:txBody>
                    <a:bodyPr/>
                    <a:lstStyle/>
                    <a:p>
                      <a:endParaRPr lang="en-US" dirty="0"/>
                    </a:p>
                  </a:txBody>
                  <a:tcPr/>
                </a:tc>
                <a:tc>
                  <a:txBody>
                    <a:bodyPr/>
                    <a:lstStyle/>
                    <a:p>
                      <a:r>
                        <a:rPr lang="en-US" dirty="0"/>
                        <a:t>Over-reliance</a:t>
                      </a:r>
                    </a:p>
                  </a:txBody>
                  <a:tcPr>
                    <a:solidFill>
                      <a:srgbClr val="FFFB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Using LLMs may create a dependency on the technology for solutions.</a:t>
                      </a:r>
                    </a:p>
                  </a:txBody>
                  <a:tcPr>
                    <a:solidFill>
                      <a:srgbClr val="FFFBF1"/>
                    </a:solidFill>
                  </a:tcPr>
                </a:tc>
                <a:tc>
                  <a:txBody>
                    <a:bodyPr/>
                    <a:lstStyle/>
                    <a:p>
                      <a:r>
                        <a:rPr lang="en-US" dirty="0"/>
                        <a:t>3</a:t>
                      </a:r>
                    </a:p>
                  </a:txBody>
                  <a:tcPr>
                    <a:solidFill>
                      <a:srgbClr val="FFFBF1"/>
                    </a:solidFill>
                  </a:tcPr>
                </a:tc>
                <a:extLst>
                  <a:ext uri="{0D108BD9-81ED-4DB2-BD59-A6C34878D82A}">
                    <a16:rowId xmlns:a16="http://schemas.microsoft.com/office/drawing/2014/main" val="1068741282"/>
                  </a:ext>
                </a:extLst>
              </a:tr>
            </a:tbl>
          </a:graphicData>
        </a:graphic>
      </p:graphicFrame>
      <p:sp>
        <p:nvSpPr>
          <p:cNvPr id="9" name="Subtitle 1">
            <a:extLst>
              <a:ext uri="{FF2B5EF4-FFF2-40B4-BE49-F238E27FC236}">
                <a16:creationId xmlns:a16="http://schemas.microsoft.com/office/drawing/2014/main" id="{C8800A64-7682-2612-42E2-71A1B7D1DF1B}"/>
              </a:ext>
            </a:extLst>
          </p:cNvPr>
          <p:cNvSpPr txBox="1">
            <a:spLocks/>
          </p:cNvSpPr>
          <p:nvPr/>
        </p:nvSpPr>
        <p:spPr>
          <a:xfrm>
            <a:off x="290602" y="496318"/>
            <a:ext cx="8556625" cy="1545298"/>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Clr>
                <a:schemeClr val="accent2"/>
              </a:buClr>
              <a:buFont typeface="Times" pitchFamily="18" charset="0"/>
              <a:buNone/>
              <a:defRPr sz="1800" kern="1200">
                <a:solidFill>
                  <a:srgbClr val="000000"/>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3200" dirty="0">
                <a:solidFill>
                  <a:srgbClr val="237C9D"/>
                </a:solidFill>
                <a:latin typeface="+mj-lt"/>
              </a:rPr>
              <a:t>RQ #2</a:t>
            </a:r>
          </a:p>
          <a:p>
            <a:r>
              <a:rPr lang="en-US" sz="3200" dirty="0">
                <a:solidFill>
                  <a:srgbClr val="237C9D"/>
                </a:solidFill>
                <a:latin typeface="+mj-lt"/>
              </a:rPr>
              <a:t>How does the use of LLMs influence students’ perceptions of their learning?</a:t>
            </a:r>
          </a:p>
        </p:txBody>
      </p:sp>
    </p:spTree>
    <p:extLst>
      <p:ext uri="{BB962C8B-B14F-4D97-AF65-F5344CB8AC3E}">
        <p14:creationId xmlns:p14="http://schemas.microsoft.com/office/powerpoint/2010/main" val="3100482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FB109-E8E7-756C-E846-E03FB5E96B3B}"/>
              </a:ext>
            </a:extLst>
          </p:cNvPr>
          <p:cNvSpPr txBox="1"/>
          <p:nvPr/>
        </p:nvSpPr>
        <p:spPr>
          <a:xfrm>
            <a:off x="396360" y="2372138"/>
            <a:ext cx="8383746" cy="2554545"/>
          </a:xfrm>
          <a:prstGeom prst="rect">
            <a:avLst/>
          </a:prstGeom>
          <a:noFill/>
        </p:spPr>
        <p:txBody>
          <a:bodyPr wrap="square" rtlCol="0">
            <a:spAutoFit/>
          </a:bodyPr>
          <a:lstStyle/>
          <a:p>
            <a:r>
              <a:rPr lang="en-US" sz="3200" i="1" dirty="0"/>
              <a:t>“</a:t>
            </a:r>
            <a:r>
              <a:rPr lang="en-US" sz="3200" i="1" u="sng" dirty="0"/>
              <a:t>I’m getting two to three times as much done [by using Copilot] as I would [have by] writing every line</a:t>
            </a:r>
            <a:r>
              <a:rPr lang="en-US" sz="3200" i="1" dirty="0"/>
              <a:t>. I typed the comment and then in five seconds I have ten lines of function versus taking two minutes to write ten lines [myself].</a:t>
            </a:r>
          </a:p>
        </p:txBody>
      </p:sp>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488043" y="496318"/>
            <a:ext cx="6200380" cy="1545298"/>
          </a:xfrm>
        </p:spPr>
        <p:txBody>
          <a:bodyPr vert="horz" lIns="91440" tIns="45720" rIns="91440" bIns="45720" rtlCol="0" anchor="t">
            <a:noAutofit/>
          </a:bodyPr>
          <a:lstStyle/>
          <a:p>
            <a:r>
              <a:rPr lang="en-US" sz="3200" dirty="0">
                <a:solidFill>
                  <a:srgbClr val="237C9D"/>
                </a:solidFill>
                <a:latin typeface="+mj-lt"/>
              </a:rPr>
              <a:t>RQ #2: How does the use of LLMs influence students’ perceptions of their learning?</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13</a:t>
            </a:fld>
            <a:endParaRPr lang="en-US"/>
          </a:p>
        </p:txBody>
      </p:sp>
      <p:sp>
        <p:nvSpPr>
          <p:cNvPr id="8" name="Round Diagonal Corner Rectangle 7">
            <a:extLst>
              <a:ext uri="{FF2B5EF4-FFF2-40B4-BE49-F238E27FC236}">
                <a16:creationId xmlns:a16="http://schemas.microsoft.com/office/drawing/2014/main" id="{62688982-708A-8538-9839-62E24C4F586E}"/>
              </a:ext>
            </a:extLst>
          </p:cNvPr>
          <p:cNvSpPr/>
          <p:nvPr/>
        </p:nvSpPr>
        <p:spPr>
          <a:xfrm>
            <a:off x="396360" y="4926683"/>
            <a:ext cx="8351280" cy="806869"/>
          </a:xfrm>
          <a:prstGeom prst="round2DiagRect">
            <a:avLst/>
          </a:prstGeom>
          <a:solidFill>
            <a:srgbClr val="237C9D">
              <a:alpha val="9035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Accessibility – speed of solution</a:t>
            </a:r>
          </a:p>
        </p:txBody>
      </p:sp>
      <p:sp>
        <p:nvSpPr>
          <p:cNvPr id="9" name="Round Diagonal Corner Rectangle 8">
            <a:extLst>
              <a:ext uri="{FF2B5EF4-FFF2-40B4-BE49-F238E27FC236}">
                <a16:creationId xmlns:a16="http://schemas.microsoft.com/office/drawing/2014/main" id="{4106BC41-42BC-AB7E-AA13-79D090108B46}"/>
              </a:ext>
            </a:extLst>
          </p:cNvPr>
          <p:cNvSpPr/>
          <p:nvPr/>
        </p:nvSpPr>
        <p:spPr>
          <a:xfrm>
            <a:off x="396360" y="5794049"/>
            <a:ext cx="8383746" cy="806869"/>
          </a:xfrm>
          <a:prstGeom prst="round2DiagRect">
            <a:avLst/>
          </a:prstGeom>
          <a:solidFill>
            <a:srgbClr val="FFCB78">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Productivity tool</a:t>
            </a:r>
          </a:p>
        </p:txBody>
      </p:sp>
    </p:spTree>
    <p:extLst>
      <p:ext uri="{BB962C8B-B14F-4D97-AF65-F5344CB8AC3E}">
        <p14:creationId xmlns:p14="http://schemas.microsoft.com/office/powerpoint/2010/main" val="2942667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FB109-E8E7-756C-E846-E03FB5E96B3B}"/>
              </a:ext>
            </a:extLst>
          </p:cNvPr>
          <p:cNvSpPr txBox="1"/>
          <p:nvPr/>
        </p:nvSpPr>
        <p:spPr>
          <a:xfrm>
            <a:off x="396360" y="2372138"/>
            <a:ext cx="8383746" cy="2062103"/>
          </a:xfrm>
          <a:prstGeom prst="rect">
            <a:avLst/>
          </a:prstGeom>
          <a:noFill/>
        </p:spPr>
        <p:txBody>
          <a:bodyPr wrap="square" rtlCol="0">
            <a:spAutoFit/>
          </a:bodyPr>
          <a:lstStyle/>
          <a:p>
            <a:r>
              <a:rPr lang="en-US" sz="3200" i="1" dirty="0"/>
              <a:t>“But if I’m doing the technical side of things, trying to complete a task that I already planned out, I don’t really retain those methods as well. </a:t>
            </a:r>
            <a:r>
              <a:rPr lang="en-US" sz="3200" i="1" u="sng" dirty="0"/>
              <a:t>I’m just trying to make it work</a:t>
            </a:r>
            <a:r>
              <a:rPr lang="en-US" sz="3200" i="1" dirty="0"/>
              <a:t>.”</a:t>
            </a:r>
          </a:p>
        </p:txBody>
      </p:sp>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488043" y="496318"/>
            <a:ext cx="6200380" cy="1545298"/>
          </a:xfrm>
        </p:spPr>
        <p:txBody>
          <a:bodyPr vert="horz" lIns="91440" tIns="45720" rIns="91440" bIns="45720" rtlCol="0" anchor="t">
            <a:noAutofit/>
          </a:bodyPr>
          <a:lstStyle/>
          <a:p>
            <a:r>
              <a:rPr lang="en-US" sz="3200" dirty="0">
                <a:solidFill>
                  <a:srgbClr val="237C9D"/>
                </a:solidFill>
                <a:latin typeface="+mj-lt"/>
              </a:rPr>
              <a:t>RQ #2: How does the use of LLMs influence students’ perceptions of their learning?</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14</a:t>
            </a:fld>
            <a:endParaRPr lang="en-US"/>
          </a:p>
        </p:txBody>
      </p:sp>
      <p:sp>
        <p:nvSpPr>
          <p:cNvPr id="8" name="Round Diagonal Corner Rectangle 7">
            <a:extLst>
              <a:ext uri="{FF2B5EF4-FFF2-40B4-BE49-F238E27FC236}">
                <a16:creationId xmlns:a16="http://schemas.microsoft.com/office/drawing/2014/main" id="{3478F3F1-AEBA-FCB5-4F53-1CC50E4441E4}"/>
              </a:ext>
            </a:extLst>
          </p:cNvPr>
          <p:cNvSpPr/>
          <p:nvPr/>
        </p:nvSpPr>
        <p:spPr>
          <a:xfrm>
            <a:off x="396360" y="4926683"/>
            <a:ext cx="8351280" cy="806869"/>
          </a:xfrm>
          <a:prstGeom prst="round2DiagRect">
            <a:avLst/>
          </a:prstGeom>
          <a:solidFill>
            <a:srgbClr val="237C9D">
              <a:alpha val="9035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Knowledge – retention issues</a:t>
            </a:r>
          </a:p>
        </p:txBody>
      </p:sp>
      <p:sp>
        <p:nvSpPr>
          <p:cNvPr id="9" name="Round Diagonal Corner Rectangle 8">
            <a:extLst>
              <a:ext uri="{FF2B5EF4-FFF2-40B4-BE49-F238E27FC236}">
                <a16:creationId xmlns:a16="http://schemas.microsoft.com/office/drawing/2014/main" id="{F904EF9D-FE50-E545-2C81-22A46F74BBD0}"/>
              </a:ext>
            </a:extLst>
          </p:cNvPr>
          <p:cNvSpPr/>
          <p:nvPr/>
        </p:nvSpPr>
        <p:spPr>
          <a:xfrm>
            <a:off x="396360" y="5794049"/>
            <a:ext cx="8383746" cy="806869"/>
          </a:xfrm>
          <a:prstGeom prst="round2DiagRect">
            <a:avLst/>
          </a:prstGeom>
          <a:solidFill>
            <a:srgbClr val="FFCB78">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Shift in achievement goal orientations</a:t>
            </a:r>
          </a:p>
        </p:txBody>
      </p:sp>
    </p:spTree>
    <p:extLst>
      <p:ext uri="{BB962C8B-B14F-4D97-AF65-F5344CB8AC3E}">
        <p14:creationId xmlns:p14="http://schemas.microsoft.com/office/powerpoint/2010/main" val="2977575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FB109-E8E7-756C-E846-E03FB5E96B3B}"/>
              </a:ext>
            </a:extLst>
          </p:cNvPr>
          <p:cNvSpPr txBox="1"/>
          <p:nvPr/>
        </p:nvSpPr>
        <p:spPr>
          <a:xfrm>
            <a:off x="396360" y="2372138"/>
            <a:ext cx="8383746" cy="2554545"/>
          </a:xfrm>
          <a:prstGeom prst="rect">
            <a:avLst/>
          </a:prstGeom>
          <a:noFill/>
        </p:spPr>
        <p:txBody>
          <a:bodyPr wrap="square" rtlCol="0">
            <a:spAutoFit/>
          </a:bodyPr>
          <a:lstStyle/>
          <a:p>
            <a:r>
              <a:rPr lang="en-US" sz="3200" i="1" dirty="0"/>
              <a:t>“But I know that if you introduce [LLMs] too early, </a:t>
            </a:r>
            <a:r>
              <a:rPr lang="en-US" sz="3200" i="1" u="sng" dirty="0"/>
              <a:t>people are just going to use it to generate code, and, especially at the lower-level classes</a:t>
            </a:r>
            <a:r>
              <a:rPr lang="en-US" sz="3200" i="1" dirty="0"/>
              <a:t> like data structures, you can get through that class just by using LLMs to create code for you.”</a:t>
            </a:r>
          </a:p>
        </p:txBody>
      </p:sp>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1488043" y="496318"/>
            <a:ext cx="6200380" cy="1545298"/>
          </a:xfrm>
        </p:spPr>
        <p:txBody>
          <a:bodyPr vert="horz" lIns="91440" tIns="45720" rIns="91440" bIns="45720" rtlCol="0" anchor="t">
            <a:noAutofit/>
          </a:bodyPr>
          <a:lstStyle/>
          <a:p>
            <a:r>
              <a:rPr lang="en-US" sz="3200" dirty="0">
                <a:solidFill>
                  <a:srgbClr val="237C9D"/>
                </a:solidFill>
                <a:latin typeface="+mj-lt"/>
              </a:rPr>
              <a:t>RQ #2: How does the use of LLMs influence students’ perceptions of their learning?</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15</a:t>
            </a:fld>
            <a:endParaRPr lang="en-US"/>
          </a:p>
        </p:txBody>
      </p:sp>
      <p:sp>
        <p:nvSpPr>
          <p:cNvPr id="8" name="Round Diagonal Corner Rectangle 7">
            <a:extLst>
              <a:ext uri="{FF2B5EF4-FFF2-40B4-BE49-F238E27FC236}">
                <a16:creationId xmlns:a16="http://schemas.microsoft.com/office/drawing/2014/main" id="{9C68DCB3-5709-1B3C-A039-394C98BCCF11}"/>
              </a:ext>
            </a:extLst>
          </p:cNvPr>
          <p:cNvSpPr/>
          <p:nvPr/>
        </p:nvSpPr>
        <p:spPr>
          <a:xfrm>
            <a:off x="396360" y="4926683"/>
            <a:ext cx="8351280" cy="806869"/>
          </a:xfrm>
          <a:prstGeom prst="round2DiagRect">
            <a:avLst/>
          </a:prstGeom>
          <a:solidFill>
            <a:srgbClr val="237C9D">
              <a:alpha val="9035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Autonomy – over-reliance</a:t>
            </a:r>
          </a:p>
        </p:txBody>
      </p:sp>
      <p:sp>
        <p:nvSpPr>
          <p:cNvPr id="9" name="Round Diagonal Corner Rectangle 8">
            <a:extLst>
              <a:ext uri="{FF2B5EF4-FFF2-40B4-BE49-F238E27FC236}">
                <a16:creationId xmlns:a16="http://schemas.microsoft.com/office/drawing/2014/main" id="{A7ECAFA5-ADD6-2865-5409-1BD39868ECCD}"/>
              </a:ext>
            </a:extLst>
          </p:cNvPr>
          <p:cNvSpPr/>
          <p:nvPr/>
        </p:nvSpPr>
        <p:spPr>
          <a:xfrm>
            <a:off x="396360" y="5794049"/>
            <a:ext cx="8383746" cy="806869"/>
          </a:xfrm>
          <a:prstGeom prst="round2DiagRect">
            <a:avLst/>
          </a:prstGeom>
          <a:solidFill>
            <a:srgbClr val="FFCB78">
              <a:alpha val="9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dirty="0">
                <a:solidFill>
                  <a:srgbClr val="FFFBF1"/>
                </a:solidFill>
              </a:rPr>
              <a:t>Why is this an issue?</a:t>
            </a:r>
          </a:p>
        </p:txBody>
      </p:sp>
    </p:spTree>
    <p:extLst>
      <p:ext uri="{BB962C8B-B14F-4D97-AF65-F5344CB8AC3E}">
        <p14:creationId xmlns:p14="http://schemas.microsoft.com/office/powerpoint/2010/main" val="54661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1123795-DCE6-9457-9A37-E92A2D29CEF8}"/>
              </a:ext>
            </a:extLst>
          </p:cNvPr>
          <p:cNvSpPr>
            <a:spLocks noGrp="1"/>
          </p:cNvSpPr>
          <p:nvPr>
            <p:ph idx="1"/>
          </p:nvPr>
        </p:nvSpPr>
        <p:spPr>
          <a:xfrm>
            <a:off x="138574" y="1319200"/>
            <a:ext cx="8866852" cy="5166916"/>
          </a:xfrm>
        </p:spPr>
        <p:txBody>
          <a:bodyPr>
            <a:normAutofit/>
          </a:bodyPr>
          <a:lstStyle/>
          <a:p>
            <a:r>
              <a:rPr lang="en-US" sz="2400" dirty="0"/>
              <a:t>Students were thoughtful and mature in understanding of LLM use</a:t>
            </a:r>
          </a:p>
          <a:p>
            <a:r>
              <a:rPr lang="en-US" sz="2400" dirty="0" err="1"/>
              <a:t>SWEng</a:t>
            </a:r>
            <a:r>
              <a:rPr lang="en-US" sz="2400" dirty="0"/>
              <a:t> work – and LLM use – is more than just code</a:t>
            </a:r>
          </a:p>
          <a:p>
            <a:r>
              <a:rPr lang="en-US" sz="2400" dirty="0"/>
              <a:t>Do LLMs require prerequisite knowledge of fundamentals?</a:t>
            </a:r>
          </a:p>
          <a:p>
            <a:pPr marL="0" indent="0">
              <a:buNone/>
            </a:pPr>
            <a:endParaRPr lang="en-US" sz="2400" dirty="0"/>
          </a:p>
          <a:p>
            <a:pPr marL="0" indent="0" algn="ctr">
              <a:buNone/>
            </a:pPr>
            <a:r>
              <a:rPr lang="en-US" sz="4000" b="1" i="1" u="sng" dirty="0"/>
              <a:t>Lots of opportunity for classroom impact and further research</a:t>
            </a:r>
          </a:p>
        </p:txBody>
      </p:sp>
      <p:grpSp>
        <p:nvGrpSpPr>
          <p:cNvPr id="6" name="Group 5">
            <a:extLst>
              <a:ext uri="{FF2B5EF4-FFF2-40B4-BE49-F238E27FC236}">
                <a16:creationId xmlns:a16="http://schemas.microsoft.com/office/drawing/2014/main" id="{E96394F4-8059-A218-EF4D-6952A7C69C71}"/>
              </a:ext>
            </a:extLst>
          </p:cNvPr>
          <p:cNvGrpSpPr/>
          <p:nvPr/>
        </p:nvGrpSpPr>
        <p:grpSpPr>
          <a:xfrm>
            <a:off x="0" y="5342675"/>
            <a:ext cx="2057401" cy="1525485"/>
            <a:chOff x="0" y="7044155"/>
            <a:chExt cx="4303004" cy="3280002"/>
          </a:xfrm>
        </p:grpSpPr>
        <p:sp>
          <p:nvSpPr>
            <p:cNvPr id="7" name="Freeform 12">
              <a:extLst>
                <a:ext uri="{FF2B5EF4-FFF2-40B4-BE49-F238E27FC236}">
                  <a16:creationId xmlns:a16="http://schemas.microsoft.com/office/drawing/2014/main" id="{17237C24-EA44-F7CF-CD7E-42F425F2A768}"/>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13">
              <a:extLst>
                <a:ext uri="{FF2B5EF4-FFF2-40B4-BE49-F238E27FC236}">
                  <a16:creationId xmlns:a16="http://schemas.microsoft.com/office/drawing/2014/main" id="{FA96F62F-7210-A260-E252-9FAAE5178835}"/>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0" name="Freeform 14">
              <a:extLst>
                <a:ext uri="{FF2B5EF4-FFF2-40B4-BE49-F238E27FC236}">
                  <a16:creationId xmlns:a16="http://schemas.microsoft.com/office/drawing/2014/main" id="{7EF6774D-516B-4CAE-4179-57E67ABEC278}"/>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5">
              <a:extLst>
                <a:ext uri="{FF2B5EF4-FFF2-40B4-BE49-F238E27FC236}">
                  <a16:creationId xmlns:a16="http://schemas.microsoft.com/office/drawing/2014/main" id="{C6DD0FDC-C6E1-03C2-46B0-7AF471AE63A6}"/>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6">
              <a:extLst>
                <a:ext uri="{FF2B5EF4-FFF2-40B4-BE49-F238E27FC236}">
                  <a16:creationId xmlns:a16="http://schemas.microsoft.com/office/drawing/2014/main" id="{3661A374-1E0C-CDF1-8A37-83AF2E76EFBF}"/>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Freeform 17">
              <a:extLst>
                <a:ext uri="{FF2B5EF4-FFF2-40B4-BE49-F238E27FC236}">
                  <a16:creationId xmlns:a16="http://schemas.microsoft.com/office/drawing/2014/main" id="{F09DDA09-25E7-799B-4F00-FE36F45C5D0F}"/>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5" name="Freeform 18">
              <a:extLst>
                <a:ext uri="{FF2B5EF4-FFF2-40B4-BE49-F238E27FC236}">
                  <a16:creationId xmlns:a16="http://schemas.microsoft.com/office/drawing/2014/main" id="{3EC4CCE1-B16D-3EA4-6EA4-78F53AE16D39}"/>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Freeform 19">
              <a:extLst>
                <a:ext uri="{FF2B5EF4-FFF2-40B4-BE49-F238E27FC236}">
                  <a16:creationId xmlns:a16="http://schemas.microsoft.com/office/drawing/2014/main" id="{6658DA34-E189-9F5F-16E6-A02EC2793318}"/>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sp>
        <p:nvSpPr>
          <p:cNvPr id="19" name="Title 2">
            <a:extLst>
              <a:ext uri="{FF2B5EF4-FFF2-40B4-BE49-F238E27FC236}">
                <a16:creationId xmlns:a16="http://schemas.microsoft.com/office/drawing/2014/main" id="{35F6645A-C235-B3B0-E811-4113A8F1AF8A}"/>
              </a:ext>
            </a:extLst>
          </p:cNvPr>
          <p:cNvSpPr>
            <a:spLocks noGrp="1"/>
          </p:cNvSpPr>
          <p:nvPr>
            <p:ph type="title"/>
          </p:nvPr>
        </p:nvSpPr>
        <p:spPr>
          <a:xfrm>
            <a:off x="277148" y="118428"/>
            <a:ext cx="8589704" cy="638175"/>
          </a:xfrm>
        </p:spPr>
        <p:txBody>
          <a:bodyPr>
            <a:noAutofit/>
          </a:bodyPr>
          <a:lstStyle/>
          <a:p>
            <a:r>
              <a:rPr lang="en-US" sz="3200" dirty="0">
                <a:solidFill>
                  <a:srgbClr val="237C9D"/>
                </a:solidFill>
                <a:latin typeface="+mj-lt"/>
              </a:rPr>
              <a:t>Discussion &amp; Conclusions</a:t>
            </a:r>
          </a:p>
        </p:txBody>
      </p:sp>
      <p:sp>
        <p:nvSpPr>
          <p:cNvPr id="3" name="Slide Number Placeholder 2">
            <a:extLst>
              <a:ext uri="{FF2B5EF4-FFF2-40B4-BE49-F238E27FC236}">
                <a16:creationId xmlns:a16="http://schemas.microsoft.com/office/drawing/2014/main" id="{141376AB-D20F-D7AF-93FC-D4B4CCFD79CC}"/>
              </a:ext>
            </a:extLst>
          </p:cNvPr>
          <p:cNvSpPr>
            <a:spLocks noGrp="1"/>
          </p:cNvSpPr>
          <p:nvPr>
            <p:ph type="sldNum" sz="quarter" idx="4"/>
          </p:nvPr>
        </p:nvSpPr>
        <p:spPr/>
        <p:txBody>
          <a:bodyPr/>
          <a:lstStyle/>
          <a:p>
            <a:fld id="{B7EB45DA-9A0D-DC49-8E02-F30A5DDC21C3}" type="slidenum">
              <a:rPr lang="en-US" smtClean="0"/>
              <a:t>16</a:t>
            </a:fld>
            <a:endParaRPr lang="en-US"/>
          </a:p>
        </p:txBody>
      </p:sp>
    </p:spTree>
    <p:extLst>
      <p:ext uri="{BB962C8B-B14F-4D97-AF65-F5344CB8AC3E}">
        <p14:creationId xmlns:p14="http://schemas.microsoft.com/office/powerpoint/2010/main" val="259965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E9A998-5274-F381-CC35-11C9C5E7F1B1}"/>
              </a:ext>
            </a:extLst>
          </p:cNvPr>
          <p:cNvSpPr>
            <a:spLocks noGrp="1"/>
          </p:cNvSpPr>
          <p:nvPr>
            <p:ph idx="1"/>
          </p:nvPr>
        </p:nvSpPr>
        <p:spPr>
          <a:xfrm>
            <a:off x="293116" y="1133457"/>
            <a:ext cx="8557768" cy="5166916"/>
          </a:xfrm>
        </p:spPr>
        <p:txBody>
          <a:bodyPr>
            <a:normAutofit/>
          </a:bodyPr>
          <a:lstStyle/>
          <a:p>
            <a:r>
              <a:rPr lang="en-US" sz="2400" dirty="0"/>
              <a:t>Investigate how usage of LLM’s influence the learning of students earlier in the curriculum, at the freshman and sophomore levels.</a:t>
            </a:r>
          </a:p>
          <a:p>
            <a:r>
              <a:rPr lang="en-US" sz="2400" dirty="0"/>
              <a:t>Studying student interactions with LLMs like ChatGPT as a source of feedback for a course.</a:t>
            </a:r>
          </a:p>
        </p:txBody>
      </p:sp>
      <p:sp>
        <p:nvSpPr>
          <p:cNvPr id="3" name="Title 2">
            <a:extLst>
              <a:ext uri="{FF2B5EF4-FFF2-40B4-BE49-F238E27FC236}">
                <a16:creationId xmlns:a16="http://schemas.microsoft.com/office/drawing/2014/main" id="{C3AADF72-008F-F7A3-9A85-6F77CCB3CBC7}"/>
              </a:ext>
            </a:extLst>
          </p:cNvPr>
          <p:cNvSpPr>
            <a:spLocks noGrp="1"/>
          </p:cNvSpPr>
          <p:nvPr>
            <p:ph type="title"/>
          </p:nvPr>
        </p:nvSpPr>
        <p:spPr>
          <a:xfrm>
            <a:off x="277148" y="118428"/>
            <a:ext cx="8589704" cy="638175"/>
          </a:xfrm>
        </p:spPr>
        <p:txBody>
          <a:bodyPr>
            <a:noAutofit/>
          </a:bodyPr>
          <a:lstStyle/>
          <a:p>
            <a:r>
              <a:rPr lang="en-US" sz="3200" dirty="0">
                <a:solidFill>
                  <a:srgbClr val="237C9D"/>
                </a:solidFill>
                <a:latin typeface="+mj-lt"/>
              </a:rPr>
              <a:t>Future Work</a:t>
            </a:r>
          </a:p>
        </p:txBody>
      </p:sp>
      <p:sp>
        <p:nvSpPr>
          <p:cNvPr id="5" name="Slide Number Placeholder 4">
            <a:extLst>
              <a:ext uri="{FF2B5EF4-FFF2-40B4-BE49-F238E27FC236}">
                <a16:creationId xmlns:a16="http://schemas.microsoft.com/office/drawing/2014/main" id="{E95C10C9-18BB-99B1-5442-3768074717ED}"/>
              </a:ext>
            </a:extLst>
          </p:cNvPr>
          <p:cNvSpPr>
            <a:spLocks noGrp="1"/>
          </p:cNvSpPr>
          <p:nvPr>
            <p:ph type="sldNum" sz="quarter" idx="4"/>
          </p:nvPr>
        </p:nvSpPr>
        <p:spPr/>
        <p:txBody>
          <a:bodyPr/>
          <a:lstStyle/>
          <a:p>
            <a:fld id="{B7EB45DA-9A0D-DC49-8E02-F30A5DDC21C3}" type="slidenum">
              <a:rPr lang="en-US" smtClean="0"/>
              <a:t>17</a:t>
            </a:fld>
            <a:endParaRPr lang="en-US"/>
          </a:p>
        </p:txBody>
      </p:sp>
    </p:spTree>
    <p:extLst>
      <p:ext uri="{BB962C8B-B14F-4D97-AF65-F5344CB8AC3E}">
        <p14:creationId xmlns:p14="http://schemas.microsoft.com/office/powerpoint/2010/main" val="202699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665802" y="671989"/>
            <a:ext cx="7806225" cy="1545298"/>
          </a:xfrm>
        </p:spPr>
        <p:txBody>
          <a:bodyPr vert="horz" lIns="91440" tIns="45720" rIns="91440" bIns="45720" rtlCol="0" anchor="t">
            <a:normAutofit fontScale="92500" lnSpcReduction="10000"/>
          </a:bodyPr>
          <a:lstStyle/>
          <a:p>
            <a:br>
              <a:rPr lang="en-US" sz="2800" b="1" dirty="0">
                <a:effectLst/>
              </a:rPr>
            </a:br>
            <a:r>
              <a:rPr lang="en-US" sz="2800" b="1" dirty="0">
                <a:effectLst/>
              </a:rPr>
              <a:t>An Exploratory Study on Upper-Level Computing Students’ Use of Large Language Models as Tools in a Semester-Long Project</a:t>
            </a: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91F2895C-1EEC-B7B5-ADF3-D9453598E228}"/>
              </a:ext>
            </a:extLst>
          </p:cNvPr>
          <p:cNvSpPr>
            <a:spLocks noGrp="1"/>
          </p:cNvSpPr>
          <p:nvPr>
            <p:ph type="sldNum" sz="quarter" idx="4"/>
          </p:nvPr>
        </p:nvSpPr>
        <p:spPr/>
        <p:txBody>
          <a:bodyPr/>
          <a:lstStyle/>
          <a:p>
            <a:fld id="{B7EB45DA-9A0D-DC49-8E02-F30A5DDC21C3}" type="slidenum">
              <a:rPr lang="en-US" smtClean="0"/>
              <a:t>18</a:t>
            </a:fld>
            <a:endParaRPr lang="en-US"/>
          </a:p>
        </p:txBody>
      </p:sp>
      <p:pic>
        <p:nvPicPr>
          <p:cNvPr id="4" name="Picture 2" descr="Electrical and Computer Engineering Black and Gold Co-Brand Logo">
            <a:extLst>
              <a:ext uri="{FF2B5EF4-FFF2-40B4-BE49-F238E27FC236}">
                <a16:creationId xmlns:a16="http://schemas.microsoft.com/office/drawing/2014/main" id="{F71C4F20-6202-8A82-72ED-752A40388A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5182" y="5532278"/>
            <a:ext cx="1858015" cy="1200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urdue and Engineering Education Logos — INSPIRE Research Institute for Pre-College  Engineering">
            <a:extLst>
              <a:ext uri="{FF2B5EF4-FFF2-40B4-BE49-F238E27FC236}">
                <a16:creationId xmlns:a16="http://schemas.microsoft.com/office/drawing/2014/main" id="{E4B1FC4F-10BC-6DD3-B577-DCC997DF39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924" y="5532278"/>
            <a:ext cx="2105010" cy="11039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for a global learning institute&#10;&#10;Description automatically generated">
            <a:extLst>
              <a:ext uri="{FF2B5EF4-FFF2-40B4-BE49-F238E27FC236}">
                <a16:creationId xmlns:a16="http://schemas.microsoft.com/office/drawing/2014/main" id="{4A978D80-645B-61BB-0261-3953C5DBD2EC}"/>
              </a:ext>
            </a:extLst>
          </p:cNvPr>
          <p:cNvPicPr>
            <a:picLocks noChangeAspect="1"/>
          </p:cNvPicPr>
          <p:nvPr/>
        </p:nvPicPr>
        <p:blipFill>
          <a:blip r:embed="rId13"/>
          <a:stretch>
            <a:fillRect/>
          </a:stretch>
        </p:blipFill>
        <p:spPr>
          <a:xfrm>
            <a:off x="4235445" y="5532278"/>
            <a:ext cx="2533977" cy="1070979"/>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A7426F96-2584-5DE2-A8ED-C1D8D9180388}"/>
              </a:ext>
            </a:extLst>
          </p:cNvPr>
          <p:cNvPicPr>
            <a:picLocks noChangeAspect="1"/>
          </p:cNvPicPr>
          <p:nvPr/>
        </p:nvPicPr>
        <p:blipFill>
          <a:blip r:embed="rId14"/>
          <a:stretch>
            <a:fillRect/>
          </a:stretch>
        </p:blipFill>
        <p:spPr>
          <a:xfrm>
            <a:off x="6841670" y="5532278"/>
            <a:ext cx="2057401" cy="885825"/>
          </a:xfrm>
          <a:prstGeom prst="rect">
            <a:avLst/>
          </a:prstGeom>
        </p:spPr>
      </p:pic>
      <p:graphicFrame>
        <p:nvGraphicFramePr>
          <p:cNvPr id="10" name="Table 9">
            <a:extLst>
              <a:ext uri="{FF2B5EF4-FFF2-40B4-BE49-F238E27FC236}">
                <a16:creationId xmlns:a16="http://schemas.microsoft.com/office/drawing/2014/main" id="{2DFEA792-D195-9EE7-B982-C5E212BCAB29}"/>
              </a:ext>
            </a:extLst>
          </p:cNvPr>
          <p:cNvGraphicFramePr>
            <a:graphicFrameLocks noGrp="1"/>
          </p:cNvGraphicFramePr>
          <p:nvPr>
            <p:extLst>
              <p:ext uri="{D42A27DB-BD31-4B8C-83A1-F6EECF244321}">
                <p14:modId xmlns:p14="http://schemas.microsoft.com/office/powerpoint/2010/main" val="3729212356"/>
              </p:ext>
            </p:extLst>
          </p:nvPr>
        </p:nvGraphicFramePr>
        <p:xfrm>
          <a:off x="32467" y="2444525"/>
          <a:ext cx="9079852" cy="2590800"/>
        </p:xfrm>
        <a:graphic>
          <a:graphicData uri="http://schemas.openxmlformats.org/drawingml/2006/table">
            <a:tbl>
              <a:tblPr firstRow="1" bandRow="1">
                <a:tableStyleId>{5940675A-B579-460E-94D1-54222C63F5DA}</a:tableStyleId>
              </a:tblPr>
              <a:tblGrid>
                <a:gridCol w="4539926">
                  <a:extLst>
                    <a:ext uri="{9D8B030D-6E8A-4147-A177-3AD203B41FA5}">
                      <a16:colId xmlns:a16="http://schemas.microsoft.com/office/drawing/2014/main" val="3814605600"/>
                    </a:ext>
                  </a:extLst>
                </a:gridCol>
                <a:gridCol w="4539926">
                  <a:extLst>
                    <a:ext uri="{9D8B030D-6E8A-4147-A177-3AD203B41FA5}">
                      <a16:colId xmlns:a16="http://schemas.microsoft.com/office/drawing/2014/main" val="19711519"/>
                    </a:ext>
                  </a:extLst>
                </a:gridCol>
              </a:tblGrid>
              <a:tr h="370840">
                <a:tc>
                  <a:txBody>
                    <a:bodyPr/>
                    <a:lstStyle/>
                    <a:p>
                      <a:pPr algn="r"/>
                      <a:r>
                        <a:rPr lang="en-US" sz="2800" dirty="0"/>
                        <a:t>Ben A. Tanay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err="1"/>
                        <a:t>btanay@purdue.edu</a:t>
                      </a:r>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25603146"/>
                  </a:ext>
                </a:extLst>
              </a:tr>
              <a:tr h="370840">
                <a:tc>
                  <a:txBody>
                    <a:bodyPr/>
                    <a:lstStyle/>
                    <a:p>
                      <a:pPr algn="r"/>
                      <a:r>
                        <a:rPr lang="en-US" sz="2800" dirty="0"/>
                        <a:t>Lexy Arinze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u="none" dirty="0">
                          <a:hlinkClick r:id="rId15"/>
                        </a:rPr>
                        <a:t>larinze@purdue.edu</a:t>
                      </a:r>
                      <a:endParaRPr lang="en-US" sz="2800" u="non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7186559"/>
                  </a:ext>
                </a:extLst>
              </a:tr>
              <a:tr h="370840">
                <a:tc>
                  <a:txBody>
                    <a:bodyPr/>
                    <a:lstStyle/>
                    <a:p>
                      <a:pPr algn="r"/>
                      <a:r>
                        <a:rPr lang="en-US" sz="2800" dirty="0"/>
                        <a:t>Siddhant S. Joshi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u="none" dirty="0">
                          <a:hlinkClick r:id="rId16"/>
                        </a:rPr>
                        <a:t>joshi110@purdue.edu</a:t>
                      </a:r>
                      <a:endParaRPr lang="en-US" sz="2800" u="none"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86874850"/>
                  </a:ext>
                </a:extLst>
              </a:tr>
              <a:tr h="370840">
                <a:tc>
                  <a:txBody>
                    <a:bodyPr/>
                    <a:lstStyle/>
                    <a:p>
                      <a:pPr algn="r"/>
                      <a:r>
                        <a:rPr lang="en-US" sz="2800" dirty="0"/>
                        <a:t>Kirsten A. Davis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err="1"/>
                        <a:t>kad@purdue.edu</a:t>
                      </a:r>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1420843"/>
                  </a:ext>
                </a:extLst>
              </a:tr>
              <a:tr h="370840">
                <a:tc>
                  <a:txBody>
                    <a:bodyPr/>
                    <a:lstStyle/>
                    <a:p>
                      <a:pPr algn="r"/>
                      <a:r>
                        <a:rPr lang="en-US" sz="2800" dirty="0"/>
                        <a:t>James C. Davis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800" dirty="0" err="1"/>
                        <a:t>davisjam@purdue.edu</a:t>
                      </a:r>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5390834"/>
                  </a:ext>
                </a:extLst>
              </a:tr>
            </a:tbl>
          </a:graphicData>
        </a:graphic>
      </p:graphicFrame>
    </p:spTree>
    <p:extLst>
      <p:ext uri="{BB962C8B-B14F-4D97-AF65-F5344CB8AC3E}">
        <p14:creationId xmlns:p14="http://schemas.microsoft.com/office/powerpoint/2010/main" val="1437929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49DBA-0F5D-80FF-A7A7-B94209DA8359}"/>
              </a:ext>
            </a:extLst>
          </p:cNvPr>
          <p:cNvSpPr>
            <a:spLocks noGrp="1"/>
          </p:cNvSpPr>
          <p:nvPr>
            <p:ph type="title"/>
          </p:nvPr>
        </p:nvSpPr>
        <p:spPr/>
        <p:txBody>
          <a:bodyPr/>
          <a:lstStyle/>
          <a:p>
            <a:r>
              <a:rPr lang="en-US">
                <a:latin typeface="Calibri"/>
                <a:cs typeface="Calibri"/>
              </a:rPr>
              <a:t>Bonus Slides</a:t>
            </a:r>
            <a:endParaRPr lang="en-US"/>
          </a:p>
        </p:txBody>
      </p:sp>
      <p:sp>
        <p:nvSpPr>
          <p:cNvPr id="4" name="Slide Number Placeholder 3">
            <a:extLst>
              <a:ext uri="{FF2B5EF4-FFF2-40B4-BE49-F238E27FC236}">
                <a16:creationId xmlns:a16="http://schemas.microsoft.com/office/drawing/2014/main" id="{BF611A4B-6355-946F-2908-02E95E8374C4}"/>
              </a:ext>
            </a:extLst>
          </p:cNvPr>
          <p:cNvSpPr>
            <a:spLocks noGrp="1"/>
          </p:cNvSpPr>
          <p:nvPr>
            <p:ph type="sldNum" sz="quarter" idx="4"/>
          </p:nvPr>
        </p:nvSpPr>
        <p:spPr/>
        <p:txBody>
          <a:bodyPr/>
          <a:lstStyle/>
          <a:p>
            <a:fld id="{B7EB45DA-9A0D-DC49-8E02-F30A5DDC21C3}" type="slidenum">
              <a:rPr lang="en-US" smtClean="0"/>
              <a:t>19</a:t>
            </a:fld>
            <a:endParaRPr lang="en-US"/>
          </a:p>
        </p:txBody>
      </p:sp>
    </p:spTree>
    <p:extLst>
      <p:ext uri="{BB962C8B-B14F-4D97-AF65-F5344CB8AC3E}">
        <p14:creationId xmlns:p14="http://schemas.microsoft.com/office/powerpoint/2010/main" val="180625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22DD05-485E-BA6B-4B37-D867508ACF15}"/>
              </a:ext>
            </a:extLst>
          </p:cNvPr>
          <p:cNvSpPr>
            <a:spLocks noGrp="1"/>
          </p:cNvSpPr>
          <p:nvPr>
            <p:ph type="title"/>
          </p:nvPr>
        </p:nvSpPr>
        <p:spPr>
          <a:xfrm>
            <a:off x="277148" y="118428"/>
            <a:ext cx="8589704" cy="638175"/>
          </a:xfrm>
        </p:spPr>
        <p:txBody>
          <a:bodyPr>
            <a:noAutofit/>
          </a:bodyPr>
          <a:lstStyle/>
          <a:p>
            <a:r>
              <a:rPr lang="en-US" sz="3200" dirty="0">
                <a:solidFill>
                  <a:srgbClr val="237C9D"/>
                </a:solidFill>
                <a:latin typeface="+mj-lt"/>
              </a:rPr>
              <a:t>What are Large Language Models (LLMs)?</a:t>
            </a:r>
          </a:p>
        </p:txBody>
      </p:sp>
      <p:grpSp>
        <p:nvGrpSpPr>
          <p:cNvPr id="5" name="Group 2">
            <a:extLst>
              <a:ext uri="{FF2B5EF4-FFF2-40B4-BE49-F238E27FC236}">
                <a16:creationId xmlns:a16="http://schemas.microsoft.com/office/drawing/2014/main" id="{74857130-8532-DA6E-CA35-E03D60344F74}"/>
              </a:ext>
            </a:extLst>
          </p:cNvPr>
          <p:cNvGrpSpPr/>
          <p:nvPr/>
        </p:nvGrpSpPr>
        <p:grpSpPr>
          <a:xfrm>
            <a:off x="518203" y="4369728"/>
            <a:ext cx="3284797" cy="675072"/>
            <a:chOff x="0" y="0"/>
            <a:chExt cx="1592438" cy="270714"/>
          </a:xfrm>
        </p:grpSpPr>
        <p:sp>
          <p:nvSpPr>
            <p:cNvPr id="6" name="Freeform 3">
              <a:extLst>
                <a:ext uri="{FF2B5EF4-FFF2-40B4-BE49-F238E27FC236}">
                  <a16:creationId xmlns:a16="http://schemas.microsoft.com/office/drawing/2014/main" id="{CEB3D90B-1BE5-DF8D-A12A-092C04BC7AD5}"/>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7" name="TextBox 4">
              <a:extLst>
                <a:ext uri="{FF2B5EF4-FFF2-40B4-BE49-F238E27FC236}">
                  <a16:creationId xmlns:a16="http://schemas.microsoft.com/office/drawing/2014/main" id="{13AF0AD2-3B7F-AF48-D929-98C429C7501F}"/>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grpSp>
        <p:nvGrpSpPr>
          <p:cNvPr id="8" name="Group 19">
            <a:extLst>
              <a:ext uri="{FF2B5EF4-FFF2-40B4-BE49-F238E27FC236}">
                <a16:creationId xmlns:a16="http://schemas.microsoft.com/office/drawing/2014/main" id="{A3ED0FEE-EE10-CD0C-F6EA-B07F23F69B73}"/>
              </a:ext>
            </a:extLst>
          </p:cNvPr>
          <p:cNvGrpSpPr/>
          <p:nvPr/>
        </p:nvGrpSpPr>
        <p:grpSpPr>
          <a:xfrm>
            <a:off x="518203" y="3149295"/>
            <a:ext cx="3284797" cy="675072"/>
            <a:chOff x="0" y="0"/>
            <a:chExt cx="1592438" cy="270714"/>
          </a:xfrm>
        </p:grpSpPr>
        <p:sp>
          <p:nvSpPr>
            <p:cNvPr id="11" name="Freeform 20">
              <a:extLst>
                <a:ext uri="{FF2B5EF4-FFF2-40B4-BE49-F238E27FC236}">
                  <a16:creationId xmlns:a16="http://schemas.microsoft.com/office/drawing/2014/main" id="{26A745CF-07E5-D772-FCC9-A9601E306EAE}"/>
                </a:ext>
              </a:extLst>
            </p:cNvPr>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txBody>
            <a:bodyPr/>
            <a:lstStyle/>
            <a:p>
              <a:endParaRPr lang="en-US"/>
            </a:p>
          </p:txBody>
        </p:sp>
        <p:sp>
          <p:nvSpPr>
            <p:cNvPr id="12" name="TextBox 21">
              <a:extLst>
                <a:ext uri="{FF2B5EF4-FFF2-40B4-BE49-F238E27FC236}">
                  <a16:creationId xmlns:a16="http://schemas.microsoft.com/office/drawing/2014/main" id="{9DD5CBB7-1EDD-8CA3-3913-7F9E911F8172}"/>
                </a:ext>
              </a:extLst>
            </p:cNvPr>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3" name="TextBox 22">
            <a:extLst>
              <a:ext uri="{FF2B5EF4-FFF2-40B4-BE49-F238E27FC236}">
                <a16:creationId xmlns:a16="http://schemas.microsoft.com/office/drawing/2014/main" id="{9BC40833-72E2-FFF5-13FB-C6B7F2ED81E5}"/>
              </a:ext>
            </a:extLst>
          </p:cNvPr>
          <p:cNvSpPr txBox="1"/>
          <p:nvPr/>
        </p:nvSpPr>
        <p:spPr>
          <a:xfrm>
            <a:off x="910129" y="2734797"/>
            <a:ext cx="3098144" cy="1058751"/>
          </a:xfrm>
          <a:prstGeom prst="rect">
            <a:avLst/>
          </a:prstGeom>
        </p:spPr>
        <p:txBody>
          <a:bodyPr lIns="0" tIns="0" rIns="0" bIns="0" rtlCol="0" anchor="t">
            <a:spAutoFit/>
          </a:bodyPr>
          <a:lstStyle/>
          <a:p>
            <a:pPr marL="0" indent="0">
              <a:lnSpc>
                <a:spcPct val="200000"/>
              </a:lnSpc>
              <a:buNone/>
            </a:pPr>
            <a:r>
              <a:rPr lang="en-US" sz="4000" b="1" dirty="0">
                <a:solidFill>
                  <a:schemeClr val="accent4"/>
                </a:solidFill>
              </a:rPr>
              <a:t>Industry</a:t>
            </a:r>
          </a:p>
        </p:txBody>
      </p:sp>
      <p:sp>
        <p:nvSpPr>
          <p:cNvPr id="14" name="TextBox 23">
            <a:extLst>
              <a:ext uri="{FF2B5EF4-FFF2-40B4-BE49-F238E27FC236}">
                <a16:creationId xmlns:a16="http://schemas.microsoft.com/office/drawing/2014/main" id="{CB8021DE-41C2-6636-055D-CC0175C08EBC}"/>
              </a:ext>
            </a:extLst>
          </p:cNvPr>
          <p:cNvSpPr txBox="1"/>
          <p:nvPr/>
        </p:nvSpPr>
        <p:spPr>
          <a:xfrm>
            <a:off x="864640" y="3911475"/>
            <a:ext cx="3098144" cy="1058751"/>
          </a:xfrm>
          <a:prstGeom prst="rect">
            <a:avLst/>
          </a:prstGeom>
        </p:spPr>
        <p:txBody>
          <a:bodyPr lIns="0" tIns="0" rIns="0" bIns="0" rtlCol="0" anchor="t">
            <a:spAutoFit/>
          </a:bodyPr>
          <a:lstStyle/>
          <a:p>
            <a:pPr marL="0" indent="0">
              <a:lnSpc>
                <a:spcPct val="200000"/>
              </a:lnSpc>
              <a:buNone/>
            </a:pPr>
            <a:r>
              <a:rPr lang="en-US" sz="4000" b="1" dirty="0">
                <a:solidFill>
                  <a:schemeClr val="accent4"/>
                </a:solidFill>
              </a:rPr>
              <a:t>Academia</a:t>
            </a:r>
          </a:p>
        </p:txBody>
      </p:sp>
      <p:sp>
        <p:nvSpPr>
          <p:cNvPr id="16" name="TextBox 25">
            <a:extLst>
              <a:ext uri="{FF2B5EF4-FFF2-40B4-BE49-F238E27FC236}">
                <a16:creationId xmlns:a16="http://schemas.microsoft.com/office/drawing/2014/main" id="{1C73D07D-B57F-AD97-8A58-EFD7F35BD351}"/>
              </a:ext>
            </a:extLst>
          </p:cNvPr>
          <p:cNvSpPr txBox="1"/>
          <p:nvPr/>
        </p:nvSpPr>
        <p:spPr>
          <a:xfrm>
            <a:off x="3962784" y="3096760"/>
            <a:ext cx="4580180" cy="738728"/>
          </a:xfrm>
          <a:prstGeom prst="rect">
            <a:avLst/>
          </a:prstGeom>
        </p:spPr>
        <p:txBody>
          <a:bodyPr wrap="square" lIns="0" tIns="0" rIns="0" bIns="0" rtlCol="0" anchor="t">
            <a:spAutoFit/>
          </a:bodyPr>
          <a:lstStyle/>
          <a:p>
            <a:pPr algn="l">
              <a:lnSpc>
                <a:spcPts val="2879"/>
              </a:lnSpc>
            </a:pPr>
            <a:r>
              <a:rPr lang="en-US" sz="2400" dirty="0">
                <a:solidFill>
                  <a:srgbClr val="545454"/>
                </a:solidFill>
                <a:latin typeface="Calibri" panose="020F0502020204030204" pitchFamily="34" charset="0"/>
                <a:ea typeface="Calibri" panose="020F0502020204030204" pitchFamily="34" charset="0"/>
                <a:cs typeface="Calibri" panose="020F0502020204030204" pitchFamily="34" charset="0"/>
              </a:rPr>
              <a:t>Large Language Models (LLMs) are transforming SW Eng practice</a:t>
            </a:r>
          </a:p>
        </p:txBody>
      </p:sp>
      <p:sp>
        <p:nvSpPr>
          <p:cNvPr id="17" name="TextBox 25">
            <a:extLst>
              <a:ext uri="{FF2B5EF4-FFF2-40B4-BE49-F238E27FC236}">
                <a16:creationId xmlns:a16="http://schemas.microsoft.com/office/drawing/2014/main" id="{96F8660E-0A28-3CDF-DD07-5130C15530A4}"/>
              </a:ext>
            </a:extLst>
          </p:cNvPr>
          <p:cNvSpPr txBox="1"/>
          <p:nvPr/>
        </p:nvSpPr>
        <p:spPr>
          <a:xfrm>
            <a:off x="3962784" y="4473609"/>
            <a:ext cx="6713943" cy="360163"/>
          </a:xfrm>
          <a:prstGeom prst="rect">
            <a:avLst/>
          </a:prstGeom>
        </p:spPr>
        <p:txBody>
          <a:bodyPr lIns="0" tIns="0" rIns="0" bIns="0" rtlCol="0" anchor="t">
            <a:spAutoFit/>
          </a:bodyPr>
          <a:lstStyle/>
          <a:p>
            <a:pPr algn="l">
              <a:lnSpc>
                <a:spcPts val="2879"/>
              </a:lnSpc>
            </a:pPr>
            <a:r>
              <a:rPr lang="en-US" sz="2400" dirty="0">
                <a:solidFill>
                  <a:srgbClr val="545454"/>
                </a:solidFill>
                <a:latin typeface="Calibri" panose="020F0502020204030204" pitchFamily="34" charset="0"/>
                <a:ea typeface="Calibri" panose="020F0502020204030204" pitchFamily="34" charset="0"/>
                <a:cs typeface="Calibri" panose="020F0502020204030204" pitchFamily="34" charset="0"/>
              </a:rPr>
              <a:t>To ban or not to ban?</a:t>
            </a:r>
          </a:p>
        </p:txBody>
      </p:sp>
      <p:grpSp>
        <p:nvGrpSpPr>
          <p:cNvPr id="28" name="Group 27">
            <a:extLst>
              <a:ext uri="{FF2B5EF4-FFF2-40B4-BE49-F238E27FC236}">
                <a16:creationId xmlns:a16="http://schemas.microsoft.com/office/drawing/2014/main" id="{64168B87-C226-AE8C-702C-B5F9EBB50B15}"/>
              </a:ext>
            </a:extLst>
          </p:cNvPr>
          <p:cNvGrpSpPr/>
          <p:nvPr/>
        </p:nvGrpSpPr>
        <p:grpSpPr>
          <a:xfrm>
            <a:off x="0" y="5342675"/>
            <a:ext cx="2057401" cy="1525485"/>
            <a:chOff x="0" y="7044155"/>
            <a:chExt cx="4303004" cy="3280002"/>
          </a:xfrm>
        </p:grpSpPr>
        <p:sp>
          <p:nvSpPr>
            <p:cNvPr id="20" name="Freeform 12">
              <a:extLst>
                <a:ext uri="{FF2B5EF4-FFF2-40B4-BE49-F238E27FC236}">
                  <a16:creationId xmlns:a16="http://schemas.microsoft.com/office/drawing/2014/main" id="{5D7A6BC9-9948-080E-B403-4B2F11904945}"/>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13">
              <a:extLst>
                <a:ext uri="{FF2B5EF4-FFF2-40B4-BE49-F238E27FC236}">
                  <a16:creationId xmlns:a16="http://schemas.microsoft.com/office/drawing/2014/main" id="{AE6CAB7D-AEA3-6311-A98D-16F2CD970A84}"/>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2" name="Freeform 14">
              <a:extLst>
                <a:ext uri="{FF2B5EF4-FFF2-40B4-BE49-F238E27FC236}">
                  <a16:creationId xmlns:a16="http://schemas.microsoft.com/office/drawing/2014/main" id="{189C31A6-CD05-10E9-AD48-D3CB5C160276}"/>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3" name="Freeform 15">
              <a:extLst>
                <a:ext uri="{FF2B5EF4-FFF2-40B4-BE49-F238E27FC236}">
                  <a16:creationId xmlns:a16="http://schemas.microsoft.com/office/drawing/2014/main" id="{EC913E23-3320-D46D-29B0-EE07B7930C8B}"/>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4" name="Freeform 16">
              <a:extLst>
                <a:ext uri="{FF2B5EF4-FFF2-40B4-BE49-F238E27FC236}">
                  <a16:creationId xmlns:a16="http://schemas.microsoft.com/office/drawing/2014/main" id="{B330081A-4B78-E673-F6AF-7BF8FD7832F0}"/>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5" name="Freeform 17">
              <a:extLst>
                <a:ext uri="{FF2B5EF4-FFF2-40B4-BE49-F238E27FC236}">
                  <a16:creationId xmlns:a16="http://schemas.microsoft.com/office/drawing/2014/main" id="{71ACA157-8319-D9F1-8C44-0008494D2BCA}"/>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6" name="Freeform 18">
              <a:extLst>
                <a:ext uri="{FF2B5EF4-FFF2-40B4-BE49-F238E27FC236}">
                  <a16:creationId xmlns:a16="http://schemas.microsoft.com/office/drawing/2014/main" id="{B18B782A-BFE7-48E4-564D-0D0C372C0ED6}"/>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7" name="Freeform 19">
              <a:extLst>
                <a:ext uri="{FF2B5EF4-FFF2-40B4-BE49-F238E27FC236}">
                  <a16:creationId xmlns:a16="http://schemas.microsoft.com/office/drawing/2014/main" id="{FF8B4EC4-190C-7632-7B02-1E6589E29A18}"/>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sp>
        <p:nvSpPr>
          <p:cNvPr id="29" name="TextBox 10">
            <a:extLst>
              <a:ext uri="{FF2B5EF4-FFF2-40B4-BE49-F238E27FC236}">
                <a16:creationId xmlns:a16="http://schemas.microsoft.com/office/drawing/2014/main" id="{B51BC87A-AA30-D75C-A73A-FC2BCDCD2E02}"/>
              </a:ext>
            </a:extLst>
          </p:cNvPr>
          <p:cNvSpPr txBox="1"/>
          <p:nvPr/>
        </p:nvSpPr>
        <p:spPr>
          <a:xfrm>
            <a:off x="442887" y="1019476"/>
            <a:ext cx="8258223" cy="872034"/>
          </a:xfrm>
          <a:prstGeom prst="rect">
            <a:avLst/>
          </a:prstGeom>
        </p:spPr>
        <p:txBody>
          <a:bodyPr wrap="square" lIns="0" tIns="0" rIns="0" bIns="0" rtlCol="0" anchor="t">
            <a:spAutoFit/>
          </a:bodyPr>
          <a:lstStyle/>
          <a:p>
            <a:pPr>
              <a:lnSpc>
                <a:spcPts val="3360"/>
              </a:lnSpc>
            </a:pPr>
            <a:r>
              <a:rPr lang="en-US" sz="3200" dirty="0">
                <a:solidFill>
                  <a:schemeClr val="accent6">
                    <a:lumMod val="75000"/>
                  </a:schemeClr>
                </a:solidFill>
              </a:rPr>
              <a:t>Models trained on large amount of textual data to understand and generate human-like language.</a:t>
            </a:r>
          </a:p>
        </p:txBody>
      </p:sp>
      <p:pic>
        <p:nvPicPr>
          <p:cNvPr id="18" name="Picture 22" descr="Copilot 96 Icon | Octicons (GitHub) Iconpack | GitHub">
            <a:extLst>
              <a:ext uri="{FF2B5EF4-FFF2-40B4-BE49-F238E27FC236}">
                <a16:creationId xmlns:a16="http://schemas.microsoft.com/office/drawing/2014/main" id="{E54349E8-0E0A-0F2A-578C-53962358C8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223" y="2012729"/>
            <a:ext cx="740199" cy="77988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FCE00AB0-2C48-22EE-A90E-6FC98582BC6F}"/>
              </a:ext>
            </a:extLst>
          </p:cNvPr>
          <p:cNvPicPr>
            <a:picLocks noChangeAspect="1"/>
          </p:cNvPicPr>
          <p:nvPr/>
        </p:nvPicPr>
        <p:blipFill>
          <a:blip r:embed="rId10"/>
          <a:stretch>
            <a:fillRect/>
          </a:stretch>
        </p:blipFill>
        <p:spPr>
          <a:xfrm>
            <a:off x="2870873" y="1982620"/>
            <a:ext cx="1520906" cy="855510"/>
          </a:xfrm>
          <a:prstGeom prst="rect">
            <a:avLst/>
          </a:prstGeom>
        </p:spPr>
      </p:pic>
      <p:sp>
        <p:nvSpPr>
          <p:cNvPr id="2" name="Slide Number Placeholder 1">
            <a:extLst>
              <a:ext uri="{FF2B5EF4-FFF2-40B4-BE49-F238E27FC236}">
                <a16:creationId xmlns:a16="http://schemas.microsoft.com/office/drawing/2014/main" id="{E39CE6D0-A549-E982-BEAB-477595F8CE43}"/>
              </a:ext>
            </a:extLst>
          </p:cNvPr>
          <p:cNvSpPr>
            <a:spLocks noGrp="1"/>
          </p:cNvSpPr>
          <p:nvPr>
            <p:ph type="sldNum" sz="quarter" idx="4"/>
          </p:nvPr>
        </p:nvSpPr>
        <p:spPr/>
        <p:txBody>
          <a:bodyPr/>
          <a:lstStyle/>
          <a:p>
            <a:fld id="{B7EB45DA-9A0D-DC49-8E02-F30A5DDC21C3}" type="slidenum">
              <a:rPr lang="en-US" smtClean="0"/>
              <a:t>2</a:t>
            </a:fld>
            <a:endParaRPr lang="en-US"/>
          </a:p>
        </p:txBody>
      </p:sp>
    </p:spTree>
    <p:extLst>
      <p:ext uri="{BB962C8B-B14F-4D97-AF65-F5344CB8AC3E}">
        <p14:creationId xmlns:p14="http://schemas.microsoft.com/office/powerpoint/2010/main" val="396827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par>
                                <p:cTn id="12" presetID="10"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3">
            <a:extLst>
              <a:ext uri="{FF2B5EF4-FFF2-40B4-BE49-F238E27FC236}">
                <a16:creationId xmlns:a16="http://schemas.microsoft.com/office/drawing/2014/main" id="{C0AFA090-1547-D123-02DF-9948F2A1C670}"/>
              </a:ext>
            </a:extLst>
          </p:cNvPr>
          <p:cNvGrpSpPr/>
          <p:nvPr/>
        </p:nvGrpSpPr>
        <p:grpSpPr>
          <a:xfrm>
            <a:off x="47808" y="107643"/>
            <a:ext cx="3100506" cy="2318315"/>
            <a:chOff x="0" y="0"/>
            <a:chExt cx="1736053" cy="812800"/>
          </a:xfrm>
        </p:grpSpPr>
        <p:sp>
          <p:nvSpPr>
            <p:cNvPr id="8" name="Freeform 4">
              <a:extLst>
                <a:ext uri="{FF2B5EF4-FFF2-40B4-BE49-F238E27FC236}">
                  <a16:creationId xmlns:a16="http://schemas.microsoft.com/office/drawing/2014/main" id="{20908C50-0575-9C40-BE51-174492E33A25}"/>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a:p>
          </p:txBody>
        </p:sp>
        <p:sp>
          <p:nvSpPr>
            <p:cNvPr id="9" name="TextBox 5">
              <a:extLst>
                <a:ext uri="{FF2B5EF4-FFF2-40B4-BE49-F238E27FC236}">
                  <a16:creationId xmlns:a16="http://schemas.microsoft.com/office/drawing/2014/main" id="{CD2F77B8-20FD-F193-1E61-72F2DAEEED1A}"/>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9">
            <a:extLst>
              <a:ext uri="{FF2B5EF4-FFF2-40B4-BE49-F238E27FC236}">
                <a16:creationId xmlns:a16="http://schemas.microsoft.com/office/drawing/2014/main" id="{264158B6-0800-1EBC-1AEF-04CAE802250B}"/>
              </a:ext>
            </a:extLst>
          </p:cNvPr>
          <p:cNvSpPr txBox="1"/>
          <p:nvPr/>
        </p:nvSpPr>
        <p:spPr>
          <a:xfrm>
            <a:off x="96284" y="174193"/>
            <a:ext cx="2944678" cy="2185214"/>
          </a:xfrm>
          <a:prstGeom prst="rect">
            <a:avLst/>
          </a:prstGeom>
          <a:noFill/>
        </p:spPr>
        <p:txBody>
          <a:bodyPr wrap="square" rtlCol="0">
            <a:spAutoFit/>
          </a:bodyPr>
          <a:lstStyle/>
          <a:p>
            <a:r>
              <a:rPr lang="en-US" sz="3400" b="1" dirty="0"/>
              <a:t>GitHub Copilot solving a programming task.</a:t>
            </a:r>
          </a:p>
        </p:txBody>
      </p:sp>
      <p:grpSp>
        <p:nvGrpSpPr>
          <p:cNvPr id="11" name="Group 10">
            <a:extLst>
              <a:ext uri="{FF2B5EF4-FFF2-40B4-BE49-F238E27FC236}">
                <a16:creationId xmlns:a16="http://schemas.microsoft.com/office/drawing/2014/main" id="{71DF416A-0202-6D8B-7989-1B1B858484EA}"/>
              </a:ext>
            </a:extLst>
          </p:cNvPr>
          <p:cNvGrpSpPr/>
          <p:nvPr/>
        </p:nvGrpSpPr>
        <p:grpSpPr>
          <a:xfrm>
            <a:off x="0" y="5286692"/>
            <a:ext cx="2057401" cy="1525485"/>
            <a:chOff x="0" y="7044155"/>
            <a:chExt cx="4303004" cy="3280002"/>
          </a:xfrm>
        </p:grpSpPr>
        <p:sp>
          <p:nvSpPr>
            <p:cNvPr id="12" name="Freeform 12">
              <a:extLst>
                <a:ext uri="{FF2B5EF4-FFF2-40B4-BE49-F238E27FC236}">
                  <a16:creationId xmlns:a16="http://schemas.microsoft.com/office/drawing/2014/main" id="{BC4661E8-C758-C368-E742-8FF8B849EF8B}"/>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5D7BB6C1-91F7-2480-DF59-244134AA8670}"/>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Freeform 14">
              <a:extLst>
                <a:ext uri="{FF2B5EF4-FFF2-40B4-BE49-F238E27FC236}">
                  <a16:creationId xmlns:a16="http://schemas.microsoft.com/office/drawing/2014/main" id="{8B5CE449-5517-565F-4834-6E0F865C7000}"/>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5" name="Freeform 15">
              <a:extLst>
                <a:ext uri="{FF2B5EF4-FFF2-40B4-BE49-F238E27FC236}">
                  <a16:creationId xmlns:a16="http://schemas.microsoft.com/office/drawing/2014/main" id="{05E4D6B4-8764-A05C-C244-93B1F84489AA}"/>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6" name="Freeform 16">
              <a:extLst>
                <a:ext uri="{FF2B5EF4-FFF2-40B4-BE49-F238E27FC236}">
                  <a16:creationId xmlns:a16="http://schemas.microsoft.com/office/drawing/2014/main" id="{96071A52-B41B-4080-E403-29F799DA6068}"/>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7" name="Freeform 17">
              <a:extLst>
                <a:ext uri="{FF2B5EF4-FFF2-40B4-BE49-F238E27FC236}">
                  <a16:creationId xmlns:a16="http://schemas.microsoft.com/office/drawing/2014/main" id="{66E9B31D-1CA5-6D3C-AFD0-95D6FA252584}"/>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0D515849-B6E3-6E94-0652-66E215095EE6}"/>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19">
              <a:extLst>
                <a:ext uri="{FF2B5EF4-FFF2-40B4-BE49-F238E27FC236}">
                  <a16:creationId xmlns:a16="http://schemas.microsoft.com/office/drawing/2014/main" id="{17288AB6-C653-8087-C9E2-97250575E197}"/>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sp>
        <p:nvSpPr>
          <p:cNvPr id="6" name="Slide Number Placeholder 5">
            <a:extLst>
              <a:ext uri="{FF2B5EF4-FFF2-40B4-BE49-F238E27FC236}">
                <a16:creationId xmlns:a16="http://schemas.microsoft.com/office/drawing/2014/main" id="{93F500C4-9EBA-A536-D4B4-CCB5F5A25713}"/>
              </a:ext>
            </a:extLst>
          </p:cNvPr>
          <p:cNvSpPr>
            <a:spLocks noGrp="1"/>
          </p:cNvSpPr>
          <p:nvPr>
            <p:ph type="sldNum" sz="quarter" idx="4"/>
          </p:nvPr>
        </p:nvSpPr>
        <p:spPr/>
        <p:txBody>
          <a:bodyPr/>
          <a:lstStyle/>
          <a:p>
            <a:fld id="{B7EB45DA-9A0D-DC49-8E02-F30A5DDC21C3}" type="slidenum">
              <a:rPr lang="en-US" smtClean="0"/>
              <a:t>20</a:t>
            </a:fld>
            <a:endParaRPr lang="en-US"/>
          </a:p>
        </p:txBody>
      </p:sp>
      <p:pic>
        <p:nvPicPr>
          <p:cNvPr id="2" name="Picture 1" descr="A screenshot of a computer program&#10;&#10;Description automatically generated">
            <a:extLst>
              <a:ext uri="{FF2B5EF4-FFF2-40B4-BE49-F238E27FC236}">
                <a16:creationId xmlns:a16="http://schemas.microsoft.com/office/drawing/2014/main" id="{0943D049-D17F-8363-6465-F292BE80A1F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6288" y="2751471"/>
            <a:ext cx="8049062" cy="3787441"/>
          </a:xfrm>
          <a:prstGeom prst="rect">
            <a:avLst/>
          </a:prstGeom>
        </p:spPr>
      </p:pic>
    </p:spTree>
    <p:extLst>
      <p:ext uri="{BB962C8B-B14F-4D97-AF65-F5344CB8AC3E}">
        <p14:creationId xmlns:p14="http://schemas.microsoft.com/office/powerpoint/2010/main" val="3759698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290602" y="496318"/>
            <a:ext cx="8556625" cy="1545298"/>
          </a:xfrm>
        </p:spPr>
        <p:txBody>
          <a:bodyPr vert="horz" lIns="91440" tIns="45720" rIns="91440" bIns="45720" rtlCol="0" anchor="t">
            <a:noAutofit/>
          </a:bodyPr>
          <a:lstStyle/>
          <a:p>
            <a:r>
              <a:rPr lang="en-US" sz="3200" dirty="0">
                <a:solidFill>
                  <a:srgbClr val="237C9D"/>
                </a:solidFill>
                <a:effectLst/>
                <a:latin typeface="+mj-lt"/>
              </a:rPr>
              <a:t>Data Collection: Demographics</a:t>
            </a: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21</a:t>
            </a:fld>
            <a:endParaRPr lang="en-US"/>
          </a:p>
        </p:txBody>
      </p:sp>
      <p:graphicFrame>
        <p:nvGraphicFramePr>
          <p:cNvPr id="5" name="Content Placeholder 26">
            <a:extLst>
              <a:ext uri="{FF2B5EF4-FFF2-40B4-BE49-F238E27FC236}">
                <a16:creationId xmlns:a16="http://schemas.microsoft.com/office/drawing/2014/main" id="{886CB3E0-7AE4-1394-5BD8-06C0FC7DB86D}"/>
              </a:ext>
            </a:extLst>
          </p:cNvPr>
          <p:cNvGraphicFramePr>
            <a:graphicFrameLocks/>
          </p:cNvGraphicFramePr>
          <p:nvPr>
            <p:extLst>
              <p:ext uri="{D42A27DB-BD31-4B8C-83A1-F6EECF244321}">
                <p14:modId xmlns:p14="http://schemas.microsoft.com/office/powerpoint/2010/main" val="2596990656"/>
              </p:ext>
            </p:extLst>
          </p:nvPr>
        </p:nvGraphicFramePr>
        <p:xfrm>
          <a:off x="2518961" y="1417320"/>
          <a:ext cx="4099906" cy="4023360"/>
        </p:xfrm>
        <a:graphic>
          <a:graphicData uri="http://schemas.openxmlformats.org/drawingml/2006/table">
            <a:tbl>
              <a:tblPr firstRow="1" bandRow="1">
                <a:tableStyleId>{93296810-A885-4BE3-A3E7-6D5BEEA58F35}</a:tableStyleId>
              </a:tblPr>
              <a:tblGrid>
                <a:gridCol w="2298462">
                  <a:extLst>
                    <a:ext uri="{9D8B030D-6E8A-4147-A177-3AD203B41FA5}">
                      <a16:colId xmlns:a16="http://schemas.microsoft.com/office/drawing/2014/main" val="612462714"/>
                    </a:ext>
                  </a:extLst>
                </a:gridCol>
                <a:gridCol w="1801444">
                  <a:extLst>
                    <a:ext uri="{9D8B030D-6E8A-4147-A177-3AD203B41FA5}">
                      <a16:colId xmlns:a16="http://schemas.microsoft.com/office/drawing/2014/main" val="16046924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Content Section</a:t>
                      </a:r>
                    </a:p>
                  </a:txBody>
                  <a:tcPr>
                    <a:solidFill>
                      <a:srgbClr val="FFCB78">
                        <a:alpha val="7529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Questions</a:t>
                      </a:r>
                    </a:p>
                  </a:txBody>
                  <a:tcPr>
                    <a:solidFill>
                      <a:srgbClr val="FFCB78">
                        <a:alpha val="75294"/>
                      </a:srgbClr>
                    </a:solidFill>
                  </a:tcPr>
                </a:tc>
                <a:extLst>
                  <a:ext uri="{0D108BD9-81ED-4DB2-BD59-A6C34878D82A}">
                    <a16:rowId xmlns:a16="http://schemas.microsoft.com/office/drawing/2014/main" val="283407325"/>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u="none" dirty="0">
                          <a:solidFill>
                            <a:srgbClr val="FFFBF1"/>
                          </a:solidFill>
                        </a:rPr>
                        <a:t>Major</a:t>
                      </a:r>
                    </a:p>
                  </a:txBody>
                  <a:tcPr anchor="ctr">
                    <a:solidFill>
                      <a:srgbClr val="237C9D">
                        <a:alpha val="90000"/>
                      </a:srgbClr>
                    </a:solidFill>
                  </a:tcPr>
                </a:tc>
                <a:tc hMerge="1">
                  <a:txBody>
                    <a:bodyPr/>
                    <a:lstStyle/>
                    <a:p>
                      <a:endParaRPr lang="en-US" dirty="0"/>
                    </a:p>
                  </a:txBody>
                  <a:tcPr>
                    <a:solidFill>
                      <a:srgbClr val="FFCB78">
                        <a:alpha val="24706"/>
                      </a:srgbClr>
                    </a:solidFill>
                  </a:tcPr>
                </a:tc>
                <a:extLst>
                  <a:ext uri="{0D108BD9-81ED-4DB2-BD59-A6C34878D82A}">
                    <a16:rowId xmlns:a16="http://schemas.microsoft.com/office/drawing/2014/main" val="327054640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Computer engineering</a:t>
                      </a:r>
                    </a:p>
                  </a:txBody>
                  <a:tcPr>
                    <a:solidFill>
                      <a:srgbClr val="FFCB78">
                        <a:alpha val="24706"/>
                      </a:srgbClr>
                    </a:solidFill>
                  </a:tcPr>
                </a:tc>
                <a:tc>
                  <a:txBody>
                    <a:bodyPr/>
                    <a:lstStyle/>
                    <a:p>
                      <a:r>
                        <a:rPr lang="en-US" dirty="0"/>
                        <a:t>9</a:t>
                      </a:r>
                    </a:p>
                  </a:txBody>
                  <a:tcPr>
                    <a:solidFill>
                      <a:srgbClr val="FFCB78">
                        <a:alpha val="24706"/>
                      </a:srgbClr>
                    </a:solidFill>
                  </a:tcPr>
                </a:tc>
                <a:extLst>
                  <a:ext uri="{0D108BD9-81ED-4DB2-BD59-A6C34878D82A}">
                    <a16:rowId xmlns:a16="http://schemas.microsoft.com/office/drawing/2014/main" val="789410800"/>
                  </a:ext>
                </a:extLst>
              </a:tr>
              <a:tr h="0">
                <a:tc>
                  <a:txBody>
                    <a:bodyPr/>
                    <a:lstStyle/>
                    <a:p>
                      <a:r>
                        <a:rPr lang="en-US" dirty="0"/>
                        <a:t>Other</a:t>
                      </a:r>
                    </a:p>
                  </a:txBody>
                  <a:tcPr>
                    <a:solidFill>
                      <a:srgbClr val="FFCB78">
                        <a:alpha val="10196"/>
                      </a:srgbClr>
                    </a:solidFill>
                  </a:tcPr>
                </a:tc>
                <a:tc>
                  <a:txBody>
                    <a:bodyPr/>
                    <a:lstStyle/>
                    <a:p>
                      <a:r>
                        <a:rPr lang="en-US" dirty="0"/>
                        <a:t>0</a:t>
                      </a:r>
                    </a:p>
                  </a:txBody>
                  <a:tcPr>
                    <a:solidFill>
                      <a:srgbClr val="FFCB78">
                        <a:alpha val="10196"/>
                      </a:srgbClr>
                    </a:solidFill>
                  </a:tcPr>
                </a:tc>
                <a:extLst>
                  <a:ext uri="{0D108BD9-81ED-4DB2-BD59-A6C34878D82A}">
                    <a16:rowId xmlns:a16="http://schemas.microsoft.com/office/drawing/2014/main" val="2406390488"/>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u="none" dirty="0">
                          <a:solidFill>
                            <a:srgbClr val="FFFBF1"/>
                          </a:solidFill>
                        </a:rPr>
                        <a:t>Class Standing</a:t>
                      </a:r>
                    </a:p>
                  </a:txBody>
                  <a:tcPr anchor="ctr">
                    <a:solidFill>
                      <a:srgbClr val="237C9D">
                        <a:alpha val="90000"/>
                      </a:srgbClr>
                    </a:solidFill>
                  </a:tcPr>
                </a:tc>
                <a:tc hMerge="1">
                  <a:txBody>
                    <a:bodyPr/>
                    <a:lstStyle/>
                    <a:p>
                      <a:endParaRPr lang="en-US" dirty="0"/>
                    </a:p>
                  </a:txBody>
                  <a:tcPr>
                    <a:solidFill>
                      <a:srgbClr val="FFCB78">
                        <a:alpha val="25098"/>
                      </a:srgbClr>
                    </a:solidFill>
                  </a:tcPr>
                </a:tc>
                <a:extLst>
                  <a:ext uri="{0D108BD9-81ED-4DB2-BD59-A6C34878D82A}">
                    <a16:rowId xmlns:a16="http://schemas.microsoft.com/office/drawing/2014/main" val="250103034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Senior</a:t>
                      </a:r>
                    </a:p>
                  </a:txBody>
                  <a:tcPr>
                    <a:solidFill>
                      <a:srgbClr val="FFCB78">
                        <a:alpha val="25098"/>
                      </a:srgbClr>
                    </a:solidFill>
                  </a:tcPr>
                </a:tc>
                <a:tc>
                  <a:txBody>
                    <a:bodyPr/>
                    <a:lstStyle/>
                    <a:p>
                      <a:r>
                        <a:rPr lang="en-US" dirty="0"/>
                        <a:t>7</a:t>
                      </a:r>
                    </a:p>
                  </a:txBody>
                  <a:tcPr>
                    <a:solidFill>
                      <a:srgbClr val="FFCB78">
                        <a:alpha val="25098"/>
                      </a:srgbClr>
                    </a:solidFill>
                  </a:tcPr>
                </a:tc>
                <a:extLst>
                  <a:ext uri="{0D108BD9-81ED-4DB2-BD59-A6C34878D82A}">
                    <a16:rowId xmlns:a16="http://schemas.microsoft.com/office/drawing/2014/main" val="603051099"/>
                  </a:ext>
                </a:extLst>
              </a:tr>
              <a:tr h="0">
                <a:tc>
                  <a:txBody>
                    <a:bodyPr/>
                    <a:lstStyle/>
                    <a:p>
                      <a:r>
                        <a:rPr lang="en-US" dirty="0"/>
                        <a:t>Junior</a:t>
                      </a:r>
                    </a:p>
                  </a:txBody>
                  <a:tcPr>
                    <a:solidFill>
                      <a:srgbClr val="FFFBF1">
                        <a:alpha val="25098"/>
                      </a:srgbClr>
                    </a:solidFill>
                  </a:tcPr>
                </a:tc>
                <a:tc>
                  <a:txBody>
                    <a:bodyPr/>
                    <a:lstStyle/>
                    <a:p>
                      <a:r>
                        <a:rPr lang="en-US" dirty="0"/>
                        <a:t>2</a:t>
                      </a:r>
                    </a:p>
                  </a:txBody>
                  <a:tcPr>
                    <a:solidFill>
                      <a:srgbClr val="FFFBF1">
                        <a:alpha val="25098"/>
                      </a:srgbClr>
                    </a:solidFill>
                  </a:tcPr>
                </a:tc>
                <a:extLst>
                  <a:ext uri="{0D108BD9-81ED-4DB2-BD59-A6C34878D82A}">
                    <a16:rowId xmlns:a16="http://schemas.microsoft.com/office/drawing/2014/main" val="1027821875"/>
                  </a:ext>
                </a:extLst>
              </a:tr>
              <a:tr h="0">
                <a:tc>
                  <a:txBody>
                    <a:bodyPr/>
                    <a:lstStyle/>
                    <a:p>
                      <a:r>
                        <a:rPr lang="en-US" dirty="0"/>
                        <a:t>Other</a:t>
                      </a:r>
                    </a:p>
                  </a:txBody>
                  <a:tcPr>
                    <a:solidFill>
                      <a:srgbClr val="FFCB78">
                        <a:alpha val="25098"/>
                      </a:srgbClr>
                    </a:solidFill>
                  </a:tcPr>
                </a:tc>
                <a:tc>
                  <a:txBody>
                    <a:bodyPr/>
                    <a:lstStyle/>
                    <a:p>
                      <a:r>
                        <a:rPr lang="en-US" dirty="0"/>
                        <a:t>0</a:t>
                      </a:r>
                    </a:p>
                  </a:txBody>
                  <a:tcPr>
                    <a:solidFill>
                      <a:srgbClr val="FFCB78">
                        <a:alpha val="25098"/>
                      </a:srgbClr>
                    </a:solidFill>
                  </a:tcPr>
                </a:tc>
                <a:extLst>
                  <a:ext uri="{0D108BD9-81ED-4DB2-BD59-A6C34878D82A}">
                    <a16:rowId xmlns:a16="http://schemas.microsoft.com/office/drawing/2014/main" val="1266476032"/>
                  </a:ext>
                </a:extLst>
              </a:tr>
              <a:tr h="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u="none" dirty="0">
                          <a:solidFill>
                            <a:srgbClr val="FFFBF1"/>
                          </a:solidFill>
                        </a:rPr>
                        <a:t>Gender</a:t>
                      </a:r>
                    </a:p>
                  </a:txBody>
                  <a:tcPr anchor="ctr">
                    <a:solidFill>
                      <a:srgbClr val="237C9D">
                        <a:alpha val="90000"/>
                      </a:srgbClr>
                    </a:solidFill>
                  </a:tcPr>
                </a:tc>
                <a:tc hMerge="1">
                  <a:txBody>
                    <a:bodyPr/>
                    <a:lstStyle/>
                    <a:p>
                      <a:endParaRPr lang="en-US" dirty="0"/>
                    </a:p>
                  </a:txBody>
                  <a:tcPr>
                    <a:solidFill>
                      <a:srgbClr val="FFCB78">
                        <a:alpha val="25098"/>
                      </a:srgbClr>
                    </a:solidFill>
                  </a:tcPr>
                </a:tc>
                <a:extLst>
                  <a:ext uri="{0D108BD9-81ED-4DB2-BD59-A6C34878D82A}">
                    <a16:rowId xmlns:a16="http://schemas.microsoft.com/office/drawing/2014/main" val="359298036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a:t>
                      </a:r>
                    </a:p>
                  </a:txBody>
                  <a:tcPr>
                    <a:solidFill>
                      <a:srgbClr val="FFCB78">
                        <a:alpha val="25098"/>
                      </a:srgbClr>
                    </a:solidFill>
                  </a:tcPr>
                </a:tc>
                <a:tc>
                  <a:txBody>
                    <a:bodyPr/>
                    <a:lstStyle/>
                    <a:p>
                      <a:r>
                        <a:rPr lang="en-US" dirty="0"/>
                        <a:t>9</a:t>
                      </a:r>
                    </a:p>
                  </a:txBody>
                  <a:tcPr>
                    <a:solidFill>
                      <a:srgbClr val="FFCB78">
                        <a:alpha val="25098"/>
                      </a:srgbClr>
                    </a:solidFill>
                  </a:tcPr>
                </a:tc>
                <a:extLst>
                  <a:ext uri="{0D108BD9-81ED-4DB2-BD59-A6C34878D82A}">
                    <a16:rowId xmlns:a16="http://schemas.microsoft.com/office/drawing/2014/main" val="3190811494"/>
                  </a:ext>
                </a:extLst>
              </a:tr>
              <a:tr h="0">
                <a:tc>
                  <a:txBody>
                    <a:bodyPr/>
                    <a:lstStyle/>
                    <a:p>
                      <a:r>
                        <a:rPr lang="en-US" dirty="0"/>
                        <a:t>Other</a:t>
                      </a:r>
                    </a:p>
                  </a:txBody>
                  <a:tcPr>
                    <a:solidFill>
                      <a:srgbClr val="FFCB78">
                        <a:alpha val="10000"/>
                      </a:srgbClr>
                    </a:solidFill>
                  </a:tcPr>
                </a:tc>
                <a:tc>
                  <a:txBody>
                    <a:bodyPr/>
                    <a:lstStyle/>
                    <a:p>
                      <a:r>
                        <a:rPr lang="en-US" dirty="0"/>
                        <a:t>0</a:t>
                      </a:r>
                    </a:p>
                  </a:txBody>
                  <a:tcPr>
                    <a:solidFill>
                      <a:srgbClr val="FFCB78">
                        <a:alpha val="10000"/>
                      </a:srgbClr>
                    </a:solidFill>
                  </a:tcPr>
                </a:tc>
                <a:extLst>
                  <a:ext uri="{0D108BD9-81ED-4DB2-BD59-A6C34878D82A}">
                    <a16:rowId xmlns:a16="http://schemas.microsoft.com/office/drawing/2014/main" val="676220612"/>
                  </a:ext>
                </a:extLst>
              </a:tr>
            </a:tbl>
          </a:graphicData>
        </a:graphic>
      </p:graphicFrame>
    </p:spTree>
    <p:extLst>
      <p:ext uri="{BB962C8B-B14F-4D97-AF65-F5344CB8AC3E}">
        <p14:creationId xmlns:p14="http://schemas.microsoft.com/office/powerpoint/2010/main" val="1429999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287B8DF-3887-8A41-7C5A-825EECD2404B}"/>
              </a:ext>
            </a:extLst>
          </p:cNvPr>
          <p:cNvSpPr>
            <a:spLocks noGrp="1"/>
          </p:cNvSpPr>
          <p:nvPr>
            <p:ph idx="1"/>
          </p:nvPr>
        </p:nvSpPr>
        <p:spPr/>
        <p:txBody>
          <a:bodyPr>
            <a:normAutofit/>
          </a:bodyPr>
          <a:lstStyle/>
          <a:p>
            <a:r>
              <a:rPr lang="en-US" sz="2400"/>
              <a:t>Senior-level course for ECE students</a:t>
            </a:r>
          </a:p>
          <a:p>
            <a:r>
              <a:rPr lang="en-US" sz="2400"/>
              <a:t>Prereqs: 2 courses in programming, 1 course in algorithms</a:t>
            </a:r>
          </a:p>
          <a:p>
            <a:r>
              <a:rPr lang="en-US" sz="2400"/>
              <a:t>Learning outcomes:</a:t>
            </a:r>
          </a:p>
          <a:p>
            <a:pPr lvl="1"/>
            <a:r>
              <a:rPr lang="en-US" sz="2000"/>
              <a:t>U</a:t>
            </a:r>
            <a:r>
              <a:rPr lang="en-US" sz="2000">
                <a:effectLst/>
              </a:rPr>
              <a:t>nderstanding of common models of the software engineering process</a:t>
            </a:r>
          </a:p>
          <a:p>
            <a:pPr lvl="1"/>
            <a:r>
              <a:rPr lang="en-US" sz="2000"/>
              <a:t>T</a:t>
            </a:r>
            <a:r>
              <a:rPr lang="en-US" sz="2000">
                <a:effectLst/>
              </a:rPr>
              <a:t>he ability to conduct the software engineering process</a:t>
            </a:r>
          </a:p>
          <a:p>
            <a:pPr lvl="1"/>
            <a:r>
              <a:rPr lang="en-US" sz="2000"/>
              <a:t>U</a:t>
            </a:r>
            <a:r>
              <a:rPr lang="en-US" sz="2000">
                <a:effectLst/>
              </a:rPr>
              <a:t>nderstanding of the social aspects of software engineering</a:t>
            </a:r>
          </a:p>
          <a:p>
            <a:r>
              <a:rPr lang="en-US" sz="2400"/>
              <a:t>Approach: Project-based learning</a:t>
            </a:r>
          </a:p>
          <a:p>
            <a:pPr lvl="1"/>
            <a:r>
              <a:rPr lang="en-US" sz="2000"/>
              <a:t>16-week project</a:t>
            </a:r>
          </a:p>
          <a:p>
            <a:pPr lvl="1"/>
            <a:r>
              <a:rPr lang="en-US" sz="2000"/>
              <a:t>Two phases: CLI </a:t>
            </a:r>
            <a:r>
              <a:rPr lang="en-US" sz="2000">
                <a:sym typeface="Wingdings" pitchFamily="2" charset="2"/>
              </a:rPr>
              <a:t> </a:t>
            </a:r>
            <a:r>
              <a:rPr lang="en-US" sz="2000" i="1">
                <a:sym typeface="Wingdings" pitchFamily="2" charset="2"/>
              </a:rPr>
              <a:t>Handoff</a:t>
            </a:r>
            <a:r>
              <a:rPr lang="en-US" sz="2000">
                <a:sym typeface="Wingdings" pitchFamily="2" charset="2"/>
              </a:rPr>
              <a:t>  Web service deployed to AWS</a:t>
            </a:r>
            <a:endParaRPr lang="en-US" sz="2000">
              <a:effectLst/>
            </a:endParaRPr>
          </a:p>
          <a:p>
            <a:endParaRPr lang="en-US" sz="2400"/>
          </a:p>
          <a:p>
            <a:r>
              <a:rPr lang="en-US" sz="2400"/>
              <a:t>Peer institutions offer similar courses at junior or senior level</a:t>
            </a:r>
          </a:p>
          <a:p>
            <a:endParaRPr lang="en-US" sz="2200"/>
          </a:p>
          <a:p>
            <a:pPr lvl="1"/>
            <a:endParaRPr lang="en-US" sz="2000"/>
          </a:p>
        </p:txBody>
      </p:sp>
      <p:sp>
        <p:nvSpPr>
          <p:cNvPr id="4" name="Title 3">
            <a:extLst>
              <a:ext uri="{FF2B5EF4-FFF2-40B4-BE49-F238E27FC236}">
                <a16:creationId xmlns:a16="http://schemas.microsoft.com/office/drawing/2014/main" id="{8A470442-4D10-E016-FBD8-752ABB886189}"/>
              </a:ext>
            </a:extLst>
          </p:cNvPr>
          <p:cNvSpPr>
            <a:spLocks noGrp="1"/>
          </p:cNvSpPr>
          <p:nvPr>
            <p:ph type="title"/>
          </p:nvPr>
        </p:nvSpPr>
        <p:spPr/>
        <p:txBody>
          <a:bodyPr>
            <a:normAutofit fontScale="90000"/>
          </a:bodyPr>
          <a:lstStyle/>
          <a:p>
            <a:r>
              <a:rPr lang="en-US"/>
              <a:t>About ECE 461 – Software Engineering</a:t>
            </a:r>
          </a:p>
        </p:txBody>
      </p:sp>
      <p:sp>
        <p:nvSpPr>
          <p:cNvPr id="2" name="Slide Number Placeholder 1">
            <a:extLst>
              <a:ext uri="{FF2B5EF4-FFF2-40B4-BE49-F238E27FC236}">
                <a16:creationId xmlns:a16="http://schemas.microsoft.com/office/drawing/2014/main" id="{42CCAEB6-34F9-B928-22A3-CAA97F357750}"/>
              </a:ext>
            </a:extLst>
          </p:cNvPr>
          <p:cNvSpPr>
            <a:spLocks noGrp="1"/>
          </p:cNvSpPr>
          <p:nvPr>
            <p:ph type="sldNum" sz="quarter" idx="4"/>
          </p:nvPr>
        </p:nvSpPr>
        <p:spPr/>
        <p:txBody>
          <a:bodyPr/>
          <a:lstStyle/>
          <a:p>
            <a:fld id="{B7EB45DA-9A0D-DC49-8E02-F30A5DDC21C3}" type="slidenum">
              <a:rPr lang="en-US" smtClean="0"/>
              <a:t>22</a:t>
            </a:fld>
            <a:endParaRPr lang="en-US"/>
          </a:p>
        </p:txBody>
      </p:sp>
    </p:spTree>
    <p:extLst>
      <p:ext uri="{BB962C8B-B14F-4D97-AF65-F5344CB8AC3E}">
        <p14:creationId xmlns:p14="http://schemas.microsoft.com/office/powerpoint/2010/main" val="145851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BD2BE4-D6B3-C915-8C6A-89567DF0FB04}"/>
              </a:ext>
            </a:extLst>
          </p:cNvPr>
          <p:cNvPicPr>
            <a:picLocks noChangeAspect="1"/>
          </p:cNvPicPr>
          <p:nvPr/>
        </p:nvPicPr>
        <p:blipFill>
          <a:blip r:embed="rId3"/>
          <a:stretch>
            <a:fillRect/>
          </a:stretch>
        </p:blipFill>
        <p:spPr>
          <a:xfrm>
            <a:off x="2780830" y="107642"/>
            <a:ext cx="5413953" cy="6704535"/>
          </a:xfrm>
          <a:prstGeom prst="rect">
            <a:avLst/>
          </a:prstGeom>
        </p:spPr>
      </p:pic>
      <p:grpSp>
        <p:nvGrpSpPr>
          <p:cNvPr id="7" name="Group 3">
            <a:extLst>
              <a:ext uri="{FF2B5EF4-FFF2-40B4-BE49-F238E27FC236}">
                <a16:creationId xmlns:a16="http://schemas.microsoft.com/office/drawing/2014/main" id="{C0AFA090-1547-D123-02DF-9948F2A1C670}"/>
              </a:ext>
            </a:extLst>
          </p:cNvPr>
          <p:cNvGrpSpPr/>
          <p:nvPr/>
        </p:nvGrpSpPr>
        <p:grpSpPr>
          <a:xfrm>
            <a:off x="47808" y="107643"/>
            <a:ext cx="2767397" cy="2318315"/>
            <a:chOff x="0" y="0"/>
            <a:chExt cx="1736053" cy="812800"/>
          </a:xfrm>
        </p:grpSpPr>
        <p:sp>
          <p:nvSpPr>
            <p:cNvPr id="8" name="Freeform 4">
              <a:extLst>
                <a:ext uri="{FF2B5EF4-FFF2-40B4-BE49-F238E27FC236}">
                  <a16:creationId xmlns:a16="http://schemas.microsoft.com/office/drawing/2014/main" id="{20908C50-0575-9C40-BE51-174492E33A25}"/>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48CFAE"/>
            </a:solidFill>
          </p:spPr>
          <p:txBody>
            <a:bodyPr/>
            <a:lstStyle/>
            <a:p>
              <a:endParaRPr lang="en-US"/>
            </a:p>
          </p:txBody>
        </p:sp>
        <p:sp>
          <p:nvSpPr>
            <p:cNvPr id="9" name="TextBox 5">
              <a:extLst>
                <a:ext uri="{FF2B5EF4-FFF2-40B4-BE49-F238E27FC236}">
                  <a16:creationId xmlns:a16="http://schemas.microsoft.com/office/drawing/2014/main" id="{CD2F77B8-20FD-F193-1E61-72F2DAEEED1A}"/>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9">
            <a:extLst>
              <a:ext uri="{FF2B5EF4-FFF2-40B4-BE49-F238E27FC236}">
                <a16:creationId xmlns:a16="http://schemas.microsoft.com/office/drawing/2014/main" id="{264158B6-0800-1EBC-1AEF-04CAE802250B}"/>
              </a:ext>
            </a:extLst>
          </p:cNvPr>
          <p:cNvSpPr txBox="1"/>
          <p:nvPr/>
        </p:nvSpPr>
        <p:spPr>
          <a:xfrm>
            <a:off x="96284" y="174193"/>
            <a:ext cx="2944678" cy="2185214"/>
          </a:xfrm>
          <a:prstGeom prst="rect">
            <a:avLst/>
          </a:prstGeom>
          <a:noFill/>
        </p:spPr>
        <p:txBody>
          <a:bodyPr wrap="square" rtlCol="0">
            <a:spAutoFit/>
          </a:bodyPr>
          <a:lstStyle/>
          <a:p>
            <a:r>
              <a:rPr lang="en-US" sz="3400" b="1" dirty="0"/>
              <a:t>ChatGPT solving a programming task.</a:t>
            </a:r>
          </a:p>
        </p:txBody>
      </p:sp>
      <p:grpSp>
        <p:nvGrpSpPr>
          <p:cNvPr id="11" name="Group 10">
            <a:extLst>
              <a:ext uri="{FF2B5EF4-FFF2-40B4-BE49-F238E27FC236}">
                <a16:creationId xmlns:a16="http://schemas.microsoft.com/office/drawing/2014/main" id="{71DF416A-0202-6D8B-7989-1B1B858484EA}"/>
              </a:ext>
            </a:extLst>
          </p:cNvPr>
          <p:cNvGrpSpPr/>
          <p:nvPr/>
        </p:nvGrpSpPr>
        <p:grpSpPr>
          <a:xfrm>
            <a:off x="0" y="5286692"/>
            <a:ext cx="2057401" cy="1525485"/>
            <a:chOff x="0" y="7044155"/>
            <a:chExt cx="4303004" cy="3280002"/>
          </a:xfrm>
        </p:grpSpPr>
        <p:sp>
          <p:nvSpPr>
            <p:cNvPr id="12" name="Freeform 12">
              <a:extLst>
                <a:ext uri="{FF2B5EF4-FFF2-40B4-BE49-F238E27FC236}">
                  <a16:creationId xmlns:a16="http://schemas.microsoft.com/office/drawing/2014/main" id="{BC4661E8-C758-C368-E742-8FF8B849EF8B}"/>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5D7BB6C1-91F7-2480-DF59-244134AA8670}"/>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4" name="Freeform 14">
              <a:extLst>
                <a:ext uri="{FF2B5EF4-FFF2-40B4-BE49-F238E27FC236}">
                  <a16:creationId xmlns:a16="http://schemas.microsoft.com/office/drawing/2014/main" id="{8B5CE449-5517-565F-4834-6E0F865C7000}"/>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Freeform 15">
              <a:extLst>
                <a:ext uri="{FF2B5EF4-FFF2-40B4-BE49-F238E27FC236}">
                  <a16:creationId xmlns:a16="http://schemas.microsoft.com/office/drawing/2014/main" id="{05E4D6B4-8764-A05C-C244-93B1F84489AA}"/>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Freeform 16">
              <a:extLst>
                <a:ext uri="{FF2B5EF4-FFF2-40B4-BE49-F238E27FC236}">
                  <a16:creationId xmlns:a16="http://schemas.microsoft.com/office/drawing/2014/main" id="{96071A52-B41B-4080-E403-29F799DA6068}"/>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7" name="Freeform 17">
              <a:extLst>
                <a:ext uri="{FF2B5EF4-FFF2-40B4-BE49-F238E27FC236}">
                  <a16:creationId xmlns:a16="http://schemas.microsoft.com/office/drawing/2014/main" id="{66E9B31D-1CA5-6D3C-AFD0-95D6FA252584}"/>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0D515849-B6E3-6E94-0652-66E215095EE6}"/>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9" name="Freeform 19">
              <a:extLst>
                <a:ext uri="{FF2B5EF4-FFF2-40B4-BE49-F238E27FC236}">
                  <a16:creationId xmlns:a16="http://schemas.microsoft.com/office/drawing/2014/main" id="{17288AB6-C653-8087-C9E2-97250575E197}"/>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6" name="Slide Number Placeholder 5">
            <a:extLst>
              <a:ext uri="{FF2B5EF4-FFF2-40B4-BE49-F238E27FC236}">
                <a16:creationId xmlns:a16="http://schemas.microsoft.com/office/drawing/2014/main" id="{93F500C4-9EBA-A536-D4B4-CCB5F5A25713}"/>
              </a:ext>
            </a:extLst>
          </p:cNvPr>
          <p:cNvSpPr>
            <a:spLocks noGrp="1"/>
          </p:cNvSpPr>
          <p:nvPr>
            <p:ph type="sldNum" sz="quarter" idx="4"/>
          </p:nvPr>
        </p:nvSpPr>
        <p:spPr/>
        <p:txBody>
          <a:bodyPr/>
          <a:lstStyle/>
          <a:p>
            <a:fld id="{B7EB45DA-9A0D-DC49-8E02-F30A5DDC21C3}" type="slidenum">
              <a:rPr lang="en-US" smtClean="0"/>
              <a:t>3</a:t>
            </a:fld>
            <a:endParaRPr lang="en-US"/>
          </a:p>
        </p:txBody>
      </p:sp>
    </p:spTree>
    <p:extLst>
      <p:ext uri="{BB962C8B-B14F-4D97-AF65-F5344CB8AC3E}">
        <p14:creationId xmlns:p14="http://schemas.microsoft.com/office/powerpoint/2010/main" val="1585868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120F56-B30B-3E0C-9714-0A1F7F5B12C5}"/>
              </a:ext>
            </a:extLst>
          </p:cNvPr>
          <p:cNvSpPr>
            <a:spLocks noGrp="1"/>
          </p:cNvSpPr>
          <p:nvPr>
            <p:ph type="title"/>
          </p:nvPr>
        </p:nvSpPr>
        <p:spPr/>
        <p:txBody>
          <a:bodyPr>
            <a:noAutofit/>
          </a:bodyPr>
          <a:lstStyle/>
          <a:p>
            <a:r>
              <a:rPr lang="en-US" sz="3200" dirty="0">
                <a:solidFill>
                  <a:srgbClr val="237C9D"/>
                </a:solidFill>
                <a:latin typeface="+mj-lt"/>
              </a:rPr>
              <a:t>Challenges</a:t>
            </a:r>
            <a:endParaRPr lang="en-US" sz="3200" dirty="0"/>
          </a:p>
        </p:txBody>
      </p:sp>
      <p:grpSp>
        <p:nvGrpSpPr>
          <p:cNvPr id="23" name="Group 22">
            <a:extLst>
              <a:ext uri="{FF2B5EF4-FFF2-40B4-BE49-F238E27FC236}">
                <a16:creationId xmlns:a16="http://schemas.microsoft.com/office/drawing/2014/main" id="{7388C48D-F1F8-E923-F8E2-45310AD4F34C}"/>
              </a:ext>
            </a:extLst>
          </p:cNvPr>
          <p:cNvGrpSpPr/>
          <p:nvPr/>
        </p:nvGrpSpPr>
        <p:grpSpPr>
          <a:xfrm>
            <a:off x="1665357" y="1495957"/>
            <a:ext cx="5153432" cy="737162"/>
            <a:chOff x="2379732" y="1633179"/>
            <a:chExt cx="5153432" cy="737162"/>
          </a:xfrm>
        </p:grpSpPr>
        <p:grpSp>
          <p:nvGrpSpPr>
            <p:cNvPr id="7" name="Group 3">
              <a:extLst>
                <a:ext uri="{FF2B5EF4-FFF2-40B4-BE49-F238E27FC236}">
                  <a16:creationId xmlns:a16="http://schemas.microsoft.com/office/drawing/2014/main" id="{E8F8EB11-6778-CDC5-FAC7-DC575C2E8A87}"/>
                </a:ext>
              </a:extLst>
            </p:cNvPr>
            <p:cNvGrpSpPr/>
            <p:nvPr/>
          </p:nvGrpSpPr>
          <p:grpSpPr>
            <a:xfrm>
              <a:off x="2379732" y="1633179"/>
              <a:ext cx="5153432" cy="737162"/>
              <a:chOff x="0" y="0"/>
              <a:chExt cx="1736053" cy="812800"/>
            </a:xfrm>
          </p:grpSpPr>
          <p:sp>
            <p:nvSpPr>
              <p:cNvPr id="8" name="Freeform 4">
                <a:extLst>
                  <a:ext uri="{FF2B5EF4-FFF2-40B4-BE49-F238E27FC236}">
                    <a16:creationId xmlns:a16="http://schemas.microsoft.com/office/drawing/2014/main" id="{66AE1F5B-B711-8F3B-4B8E-24BA7F121100}"/>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227C9D"/>
              </a:solidFill>
            </p:spPr>
            <p:txBody>
              <a:bodyPr/>
              <a:lstStyle/>
              <a:p>
                <a:endParaRPr lang="en-US" dirty="0"/>
              </a:p>
            </p:txBody>
          </p:sp>
          <p:sp>
            <p:nvSpPr>
              <p:cNvPr id="9" name="TextBox 5">
                <a:extLst>
                  <a:ext uri="{FF2B5EF4-FFF2-40B4-BE49-F238E27FC236}">
                    <a16:creationId xmlns:a16="http://schemas.microsoft.com/office/drawing/2014/main" id="{E7CF6F9D-BADB-1869-CE99-CB412BF483EF}"/>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33">
              <a:extLst>
                <a:ext uri="{FF2B5EF4-FFF2-40B4-BE49-F238E27FC236}">
                  <a16:creationId xmlns:a16="http://schemas.microsoft.com/office/drawing/2014/main" id="{EBE9F0E1-4F34-3642-11CC-D9AFE214A91E}"/>
                </a:ext>
              </a:extLst>
            </p:cNvPr>
            <p:cNvSpPr txBox="1"/>
            <p:nvPr/>
          </p:nvSpPr>
          <p:spPr>
            <a:xfrm>
              <a:off x="2617636" y="1826961"/>
              <a:ext cx="3676975" cy="354456"/>
            </a:xfrm>
            <a:prstGeom prst="rect">
              <a:avLst/>
            </a:prstGeom>
          </p:spPr>
          <p:txBody>
            <a:bodyPr lIns="0" tIns="0" rIns="0" bIns="0" rtlCol="0" anchor="t">
              <a:spAutoFit/>
            </a:bodyPr>
            <a:lstStyle/>
            <a:p>
              <a:pPr>
                <a:lnSpc>
                  <a:spcPts val="2730"/>
                </a:lnSpc>
              </a:pPr>
              <a:r>
                <a:rPr lang="en-US" sz="2800" dirty="0">
                  <a:solidFill>
                    <a:srgbClr val="FFFFFF"/>
                  </a:solidFill>
                  <a:ea typeface="Calibri" panose="020F0502020204030204" pitchFamily="34" charset="0"/>
                  <a:cs typeface="Calibri" panose="020F0502020204030204" pitchFamily="34" charset="0"/>
                </a:rPr>
                <a:t>Overreliance</a:t>
              </a:r>
            </a:p>
          </p:txBody>
        </p:sp>
      </p:grpSp>
      <p:grpSp>
        <p:nvGrpSpPr>
          <p:cNvPr id="58" name="Group 57">
            <a:extLst>
              <a:ext uri="{FF2B5EF4-FFF2-40B4-BE49-F238E27FC236}">
                <a16:creationId xmlns:a16="http://schemas.microsoft.com/office/drawing/2014/main" id="{4B9A54D0-C5F9-E8A7-6695-D56CCAD84B86}"/>
              </a:ext>
            </a:extLst>
          </p:cNvPr>
          <p:cNvGrpSpPr/>
          <p:nvPr/>
        </p:nvGrpSpPr>
        <p:grpSpPr>
          <a:xfrm>
            <a:off x="0" y="5286692"/>
            <a:ext cx="2057401" cy="1525485"/>
            <a:chOff x="0" y="7044155"/>
            <a:chExt cx="4303004" cy="3280002"/>
          </a:xfrm>
        </p:grpSpPr>
        <p:sp>
          <p:nvSpPr>
            <p:cNvPr id="59" name="Freeform 12">
              <a:extLst>
                <a:ext uri="{FF2B5EF4-FFF2-40B4-BE49-F238E27FC236}">
                  <a16:creationId xmlns:a16="http://schemas.microsoft.com/office/drawing/2014/main" id="{1A938680-ECF3-3DB7-0ACB-375DC273DC9F}"/>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0" name="Freeform 13">
              <a:extLst>
                <a:ext uri="{FF2B5EF4-FFF2-40B4-BE49-F238E27FC236}">
                  <a16:creationId xmlns:a16="http://schemas.microsoft.com/office/drawing/2014/main" id="{D46A112C-251F-CA6C-28D1-361087A8F5F1}"/>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1" name="Freeform 14">
              <a:extLst>
                <a:ext uri="{FF2B5EF4-FFF2-40B4-BE49-F238E27FC236}">
                  <a16:creationId xmlns:a16="http://schemas.microsoft.com/office/drawing/2014/main" id="{8AF03F5C-A53D-60A2-1652-3882016A86BA}"/>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2" name="Freeform 15">
              <a:extLst>
                <a:ext uri="{FF2B5EF4-FFF2-40B4-BE49-F238E27FC236}">
                  <a16:creationId xmlns:a16="http://schemas.microsoft.com/office/drawing/2014/main" id="{43709434-AFBD-0B7F-AB12-EE7E07AE6A5A}"/>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3" name="Freeform 16">
              <a:extLst>
                <a:ext uri="{FF2B5EF4-FFF2-40B4-BE49-F238E27FC236}">
                  <a16:creationId xmlns:a16="http://schemas.microsoft.com/office/drawing/2014/main" id="{8ED1D233-D333-05CB-60CB-CC566D379607}"/>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4" name="Freeform 17">
              <a:extLst>
                <a:ext uri="{FF2B5EF4-FFF2-40B4-BE49-F238E27FC236}">
                  <a16:creationId xmlns:a16="http://schemas.microsoft.com/office/drawing/2014/main" id="{89761ECE-24B0-50A0-2ACE-FFA3FC93DB93}"/>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5" name="Freeform 18">
              <a:extLst>
                <a:ext uri="{FF2B5EF4-FFF2-40B4-BE49-F238E27FC236}">
                  <a16:creationId xmlns:a16="http://schemas.microsoft.com/office/drawing/2014/main" id="{FAA16FB3-71BD-EFE6-F653-A4C218FAFE6D}"/>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6" name="Freeform 19">
              <a:extLst>
                <a:ext uri="{FF2B5EF4-FFF2-40B4-BE49-F238E27FC236}">
                  <a16:creationId xmlns:a16="http://schemas.microsoft.com/office/drawing/2014/main" id="{60EE78D0-4658-6AE9-2F0D-14F657C4E48F}"/>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grpSp>
        <p:nvGrpSpPr>
          <p:cNvPr id="24" name="Group 23">
            <a:extLst>
              <a:ext uri="{FF2B5EF4-FFF2-40B4-BE49-F238E27FC236}">
                <a16:creationId xmlns:a16="http://schemas.microsoft.com/office/drawing/2014/main" id="{92B0997C-A35E-7902-B893-C7D0FA8529CB}"/>
              </a:ext>
            </a:extLst>
          </p:cNvPr>
          <p:cNvGrpSpPr/>
          <p:nvPr/>
        </p:nvGrpSpPr>
        <p:grpSpPr>
          <a:xfrm>
            <a:off x="1665357" y="2676988"/>
            <a:ext cx="5153432" cy="737162"/>
            <a:chOff x="2379732" y="1633179"/>
            <a:chExt cx="5153432" cy="737162"/>
          </a:xfrm>
        </p:grpSpPr>
        <p:grpSp>
          <p:nvGrpSpPr>
            <p:cNvPr id="25" name="Group 3">
              <a:extLst>
                <a:ext uri="{FF2B5EF4-FFF2-40B4-BE49-F238E27FC236}">
                  <a16:creationId xmlns:a16="http://schemas.microsoft.com/office/drawing/2014/main" id="{F69EEFF9-63BF-E6C9-877A-633FBBE451C8}"/>
                </a:ext>
              </a:extLst>
            </p:cNvPr>
            <p:cNvGrpSpPr/>
            <p:nvPr/>
          </p:nvGrpSpPr>
          <p:grpSpPr>
            <a:xfrm>
              <a:off x="2379732" y="1633179"/>
              <a:ext cx="5153432" cy="737162"/>
              <a:chOff x="0" y="0"/>
              <a:chExt cx="1736053" cy="812800"/>
            </a:xfrm>
          </p:grpSpPr>
          <p:sp>
            <p:nvSpPr>
              <p:cNvPr id="27" name="Freeform 4">
                <a:extLst>
                  <a:ext uri="{FF2B5EF4-FFF2-40B4-BE49-F238E27FC236}">
                    <a16:creationId xmlns:a16="http://schemas.microsoft.com/office/drawing/2014/main" id="{C40B9713-5B8E-A230-D49B-C539B6F370BB}"/>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227C9D"/>
              </a:solidFill>
            </p:spPr>
            <p:txBody>
              <a:bodyPr/>
              <a:lstStyle/>
              <a:p>
                <a:endParaRPr lang="en-US" dirty="0"/>
              </a:p>
            </p:txBody>
          </p:sp>
          <p:sp>
            <p:nvSpPr>
              <p:cNvPr id="28" name="TextBox 5">
                <a:extLst>
                  <a:ext uri="{FF2B5EF4-FFF2-40B4-BE49-F238E27FC236}">
                    <a16:creationId xmlns:a16="http://schemas.microsoft.com/office/drawing/2014/main" id="{DF690E27-FA60-268C-3723-DBC2939A2E99}"/>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26" name="TextBox 33">
              <a:extLst>
                <a:ext uri="{FF2B5EF4-FFF2-40B4-BE49-F238E27FC236}">
                  <a16:creationId xmlns:a16="http://schemas.microsoft.com/office/drawing/2014/main" id="{F808B20E-A867-FF83-BDDE-4EB6DA4C8346}"/>
                </a:ext>
              </a:extLst>
            </p:cNvPr>
            <p:cNvSpPr txBox="1"/>
            <p:nvPr/>
          </p:nvSpPr>
          <p:spPr>
            <a:xfrm>
              <a:off x="2617636" y="1854104"/>
              <a:ext cx="3676975" cy="354456"/>
            </a:xfrm>
            <a:prstGeom prst="rect">
              <a:avLst/>
            </a:prstGeom>
          </p:spPr>
          <p:txBody>
            <a:bodyPr lIns="0" tIns="0" rIns="0" bIns="0" rtlCol="0" anchor="t">
              <a:spAutoFit/>
            </a:bodyPr>
            <a:lstStyle/>
            <a:p>
              <a:pPr algn="l">
                <a:lnSpc>
                  <a:spcPts val="2730"/>
                </a:lnSpc>
              </a:pPr>
              <a:r>
                <a:rPr lang="en-US" sz="2800" dirty="0">
                  <a:solidFill>
                    <a:srgbClr val="FFFFFF"/>
                  </a:solidFill>
                  <a:ea typeface="Calibri" panose="020F0502020204030204" pitchFamily="34" charset="0"/>
                  <a:cs typeface="Calibri" panose="020F0502020204030204" pitchFamily="34" charset="0"/>
                </a:rPr>
                <a:t>Plagiarism</a:t>
              </a:r>
            </a:p>
          </p:txBody>
        </p:sp>
      </p:grpSp>
      <p:grpSp>
        <p:nvGrpSpPr>
          <p:cNvPr id="29" name="Group 28">
            <a:extLst>
              <a:ext uri="{FF2B5EF4-FFF2-40B4-BE49-F238E27FC236}">
                <a16:creationId xmlns:a16="http://schemas.microsoft.com/office/drawing/2014/main" id="{9956B8CF-22B1-2D35-8489-C6F8A4F71D45}"/>
              </a:ext>
            </a:extLst>
          </p:cNvPr>
          <p:cNvGrpSpPr/>
          <p:nvPr/>
        </p:nvGrpSpPr>
        <p:grpSpPr>
          <a:xfrm>
            <a:off x="1665357" y="3823465"/>
            <a:ext cx="5153432" cy="737162"/>
            <a:chOff x="2379732" y="1633179"/>
            <a:chExt cx="5153432" cy="737162"/>
          </a:xfrm>
        </p:grpSpPr>
        <p:grpSp>
          <p:nvGrpSpPr>
            <p:cNvPr id="30" name="Group 3">
              <a:extLst>
                <a:ext uri="{FF2B5EF4-FFF2-40B4-BE49-F238E27FC236}">
                  <a16:creationId xmlns:a16="http://schemas.microsoft.com/office/drawing/2014/main" id="{4CCA0247-153F-2D49-8B6D-92D55C9FD1B5}"/>
                </a:ext>
              </a:extLst>
            </p:cNvPr>
            <p:cNvGrpSpPr/>
            <p:nvPr/>
          </p:nvGrpSpPr>
          <p:grpSpPr>
            <a:xfrm>
              <a:off x="2379732" y="1633179"/>
              <a:ext cx="5153432" cy="737162"/>
              <a:chOff x="0" y="0"/>
              <a:chExt cx="1736053" cy="812800"/>
            </a:xfrm>
          </p:grpSpPr>
          <p:sp>
            <p:nvSpPr>
              <p:cNvPr id="32" name="Freeform 4">
                <a:extLst>
                  <a:ext uri="{FF2B5EF4-FFF2-40B4-BE49-F238E27FC236}">
                    <a16:creationId xmlns:a16="http://schemas.microsoft.com/office/drawing/2014/main" id="{54B87ED4-0F4A-11BD-7274-BF524CEB3073}"/>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227C9D"/>
              </a:solidFill>
            </p:spPr>
            <p:txBody>
              <a:bodyPr/>
              <a:lstStyle/>
              <a:p>
                <a:endParaRPr lang="en-US" dirty="0"/>
              </a:p>
            </p:txBody>
          </p:sp>
          <p:sp>
            <p:nvSpPr>
              <p:cNvPr id="33" name="TextBox 5">
                <a:extLst>
                  <a:ext uri="{FF2B5EF4-FFF2-40B4-BE49-F238E27FC236}">
                    <a16:creationId xmlns:a16="http://schemas.microsoft.com/office/drawing/2014/main" id="{E4F96BAB-3390-C0B7-97F3-9E1AE5B0FC4A}"/>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3">
              <a:extLst>
                <a:ext uri="{FF2B5EF4-FFF2-40B4-BE49-F238E27FC236}">
                  <a16:creationId xmlns:a16="http://schemas.microsoft.com/office/drawing/2014/main" id="{F5C8780B-EAA1-EABF-7175-1C8BD5E088D7}"/>
                </a:ext>
              </a:extLst>
            </p:cNvPr>
            <p:cNvSpPr txBox="1"/>
            <p:nvPr/>
          </p:nvSpPr>
          <p:spPr>
            <a:xfrm>
              <a:off x="2617636" y="1824532"/>
              <a:ext cx="4677624" cy="354456"/>
            </a:xfrm>
            <a:prstGeom prst="rect">
              <a:avLst/>
            </a:prstGeom>
          </p:spPr>
          <p:txBody>
            <a:bodyPr wrap="square" lIns="0" tIns="0" rIns="0" bIns="0" rtlCol="0" anchor="t">
              <a:spAutoFit/>
            </a:bodyPr>
            <a:lstStyle/>
            <a:p>
              <a:pPr>
                <a:lnSpc>
                  <a:spcPts val="2730"/>
                </a:lnSpc>
              </a:pPr>
              <a:r>
                <a:rPr lang="en-US" sz="2800" dirty="0">
                  <a:solidFill>
                    <a:srgbClr val="FFFFFF"/>
                  </a:solidFill>
                  <a:ea typeface="Calibri" panose="020F0502020204030204" pitchFamily="34" charset="0"/>
                  <a:cs typeface="Calibri" panose="020F0502020204030204" pitchFamily="34" charset="0"/>
                </a:rPr>
                <a:t>Biases in the generated content </a:t>
              </a:r>
            </a:p>
          </p:txBody>
        </p:sp>
      </p:grpSp>
    </p:spTree>
    <p:extLst>
      <p:ext uri="{BB962C8B-B14F-4D97-AF65-F5344CB8AC3E}">
        <p14:creationId xmlns:p14="http://schemas.microsoft.com/office/powerpoint/2010/main" val="86193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561292-67A9-B71D-51FE-FDC5F755F1CF}"/>
              </a:ext>
            </a:extLst>
          </p:cNvPr>
          <p:cNvSpPr>
            <a:spLocks noGrp="1"/>
          </p:cNvSpPr>
          <p:nvPr>
            <p:ph idx="1"/>
          </p:nvPr>
        </p:nvSpPr>
        <p:spPr>
          <a:xfrm>
            <a:off x="383362" y="873906"/>
            <a:ext cx="8557768" cy="520436"/>
          </a:xfrm>
        </p:spPr>
        <p:txBody>
          <a:bodyPr>
            <a:normAutofit/>
          </a:bodyPr>
          <a:lstStyle/>
          <a:p>
            <a:pPr marL="0" indent="0">
              <a:buNone/>
            </a:pPr>
            <a:r>
              <a:rPr lang="en-US" sz="2400" i="1" dirty="0"/>
              <a:t>Prior work focuses on novices – what about advanced students?</a:t>
            </a:r>
          </a:p>
        </p:txBody>
      </p:sp>
      <p:grpSp>
        <p:nvGrpSpPr>
          <p:cNvPr id="7" name="Group 3">
            <a:extLst>
              <a:ext uri="{FF2B5EF4-FFF2-40B4-BE49-F238E27FC236}">
                <a16:creationId xmlns:a16="http://schemas.microsoft.com/office/drawing/2014/main" id="{E8F8EB11-6778-CDC5-FAC7-DC575C2E8A87}"/>
              </a:ext>
            </a:extLst>
          </p:cNvPr>
          <p:cNvGrpSpPr/>
          <p:nvPr/>
        </p:nvGrpSpPr>
        <p:grpSpPr>
          <a:xfrm>
            <a:off x="2365445" y="1387854"/>
            <a:ext cx="5153432" cy="2416835"/>
            <a:chOff x="0" y="0"/>
            <a:chExt cx="1736053" cy="812800"/>
          </a:xfrm>
        </p:grpSpPr>
        <p:sp>
          <p:nvSpPr>
            <p:cNvPr id="8" name="Freeform 4">
              <a:extLst>
                <a:ext uri="{FF2B5EF4-FFF2-40B4-BE49-F238E27FC236}">
                  <a16:creationId xmlns:a16="http://schemas.microsoft.com/office/drawing/2014/main" id="{66AE1F5B-B711-8F3B-4B8E-24BA7F121100}"/>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227C9D"/>
            </a:solidFill>
          </p:spPr>
          <p:txBody>
            <a:bodyPr/>
            <a:lstStyle/>
            <a:p>
              <a:endParaRPr lang="en-US" dirty="0"/>
            </a:p>
          </p:txBody>
        </p:sp>
        <p:sp>
          <p:nvSpPr>
            <p:cNvPr id="9" name="TextBox 5">
              <a:extLst>
                <a:ext uri="{FF2B5EF4-FFF2-40B4-BE49-F238E27FC236}">
                  <a16:creationId xmlns:a16="http://schemas.microsoft.com/office/drawing/2014/main" id="{E7CF6F9D-BADB-1869-CE99-CB412BF483EF}"/>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2">
            <a:extLst>
              <a:ext uri="{FF2B5EF4-FFF2-40B4-BE49-F238E27FC236}">
                <a16:creationId xmlns:a16="http://schemas.microsoft.com/office/drawing/2014/main" id="{6C485F72-847E-1431-F8A6-BB03CBB2BD34}"/>
              </a:ext>
            </a:extLst>
          </p:cNvPr>
          <p:cNvGrpSpPr/>
          <p:nvPr/>
        </p:nvGrpSpPr>
        <p:grpSpPr>
          <a:xfrm>
            <a:off x="2365445" y="4137935"/>
            <a:ext cx="5153432" cy="2416835"/>
            <a:chOff x="0" y="0"/>
            <a:chExt cx="1736053" cy="812800"/>
          </a:xfrm>
        </p:grpSpPr>
        <p:sp>
          <p:nvSpPr>
            <p:cNvPr id="11" name="Freeform 13">
              <a:extLst>
                <a:ext uri="{FF2B5EF4-FFF2-40B4-BE49-F238E27FC236}">
                  <a16:creationId xmlns:a16="http://schemas.microsoft.com/office/drawing/2014/main" id="{9610CAE0-07A6-5990-2D1D-768E0A0A6AAB}"/>
                </a:ext>
              </a:extLst>
            </p:cNvPr>
            <p:cNvSpPr/>
            <p:nvPr/>
          </p:nvSpPr>
          <p:spPr>
            <a:xfrm>
              <a:off x="0" y="0"/>
              <a:ext cx="1736053" cy="812800"/>
            </a:xfrm>
            <a:custGeom>
              <a:avLst/>
              <a:gdLst/>
              <a:ahLst/>
              <a:cxnLst/>
              <a:rect l="l" t="t" r="r" b="b"/>
              <a:pathLst>
                <a:path w="1736053" h="812800">
                  <a:moveTo>
                    <a:pt x="58726" y="0"/>
                  </a:moveTo>
                  <a:lnTo>
                    <a:pt x="1677327" y="0"/>
                  </a:lnTo>
                  <a:cubicBezTo>
                    <a:pt x="1692902" y="0"/>
                    <a:pt x="1707840" y="6187"/>
                    <a:pt x="1718853" y="17200"/>
                  </a:cubicBezTo>
                  <a:cubicBezTo>
                    <a:pt x="1729866" y="28214"/>
                    <a:pt x="1736053" y="43151"/>
                    <a:pt x="1736053" y="58726"/>
                  </a:cubicBezTo>
                  <a:lnTo>
                    <a:pt x="1736053" y="754074"/>
                  </a:lnTo>
                  <a:cubicBezTo>
                    <a:pt x="1736053" y="786508"/>
                    <a:pt x="1709761" y="812800"/>
                    <a:pt x="1677327" y="812800"/>
                  </a:cubicBezTo>
                  <a:lnTo>
                    <a:pt x="58726" y="812800"/>
                  </a:lnTo>
                  <a:cubicBezTo>
                    <a:pt x="43151" y="812800"/>
                    <a:pt x="28214" y="806613"/>
                    <a:pt x="17200" y="795600"/>
                  </a:cubicBezTo>
                  <a:cubicBezTo>
                    <a:pt x="6187" y="784586"/>
                    <a:pt x="0" y="769649"/>
                    <a:pt x="0" y="754074"/>
                  </a:cubicBezTo>
                  <a:lnTo>
                    <a:pt x="0" y="58726"/>
                  </a:lnTo>
                  <a:cubicBezTo>
                    <a:pt x="0" y="43151"/>
                    <a:pt x="6187" y="28214"/>
                    <a:pt x="17200" y="17200"/>
                  </a:cubicBezTo>
                  <a:cubicBezTo>
                    <a:pt x="28214" y="6187"/>
                    <a:pt x="43151" y="0"/>
                    <a:pt x="58726" y="0"/>
                  </a:cubicBezTo>
                  <a:close/>
                </a:path>
              </a:pathLst>
            </a:custGeom>
            <a:solidFill>
              <a:srgbClr val="227C9D"/>
            </a:solidFill>
          </p:spPr>
          <p:txBody>
            <a:bodyPr/>
            <a:lstStyle/>
            <a:p>
              <a:endParaRPr lang="en-US"/>
            </a:p>
          </p:txBody>
        </p:sp>
        <p:sp>
          <p:nvSpPr>
            <p:cNvPr id="12" name="TextBox 14">
              <a:extLst>
                <a:ext uri="{FF2B5EF4-FFF2-40B4-BE49-F238E27FC236}">
                  <a16:creationId xmlns:a16="http://schemas.microsoft.com/office/drawing/2014/main" id="{D940B6BC-2D6F-C80E-6DF0-297C5B9CC843}"/>
                </a:ext>
              </a:extLst>
            </p:cNvPr>
            <p:cNvSpPr txBox="1"/>
            <p:nvPr/>
          </p:nvSpPr>
          <p:spPr>
            <a:xfrm>
              <a:off x="0" y="-38100"/>
              <a:ext cx="1736053"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5">
            <a:extLst>
              <a:ext uri="{FF2B5EF4-FFF2-40B4-BE49-F238E27FC236}">
                <a16:creationId xmlns:a16="http://schemas.microsoft.com/office/drawing/2014/main" id="{5A2DDB70-1A7C-0C4A-645A-777590994FC2}"/>
              </a:ext>
            </a:extLst>
          </p:cNvPr>
          <p:cNvGrpSpPr/>
          <p:nvPr/>
        </p:nvGrpSpPr>
        <p:grpSpPr>
          <a:xfrm>
            <a:off x="1762251" y="1992063"/>
            <a:ext cx="1206388" cy="1208417"/>
            <a:chOff x="0" y="0"/>
            <a:chExt cx="812800" cy="812800"/>
          </a:xfrm>
        </p:grpSpPr>
        <p:sp>
          <p:nvSpPr>
            <p:cNvPr id="14" name="Freeform 16">
              <a:extLst>
                <a:ext uri="{FF2B5EF4-FFF2-40B4-BE49-F238E27FC236}">
                  <a16:creationId xmlns:a16="http://schemas.microsoft.com/office/drawing/2014/main" id="{45E8FE2B-D67E-81BE-7AC9-52B9ECAFB16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a:p>
          </p:txBody>
        </p:sp>
        <p:sp>
          <p:nvSpPr>
            <p:cNvPr id="15" name="TextBox 17">
              <a:extLst>
                <a:ext uri="{FF2B5EF4-FFF2-40B4-BE49-F238E27FC236}">
                  <a16:creationId xmlns:a16="http://schemas.microsoft.com/office/drawing/2014/main" id="{7EE28079-62BB-6159-63B1-FE05F3E9C43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6" name="Group 18">
            <a:extLst>
              <a:ext uri="{FF2B5EF4-FFF2-40B4-BE49-F238E27FC236}">
                <a16:creationId xmlns:a16="http://schemas.microsoft.com/office/drawing/2014/main" id="{71569CE8-44A0-0552-0A26-818E0FE74B9E}"/>
              </a:ext>
            </a:extLst>
          </p:cNvPr>
          <p:cNvGrpSpPr/>
          <p:nvPr/>
        </p:nvGrpSpPr>
        <p:grpSpPr>
          <a:xfrm>
            <a:off x="1762251" y="4742144"/>
            <a:ext cx="1206388" cy="1208417"/>
            <a:chOff x="0" y="0"/>
            <a:chExt cx="812800" cy="812800"/>
          </a:xfrm>
        </p:grpSpPr>
        <p:sp>
          <p:nvSpPr>
            <p:cNvPr id="17" name="Freeform 19">
              <a:extLst>
                <a:ext uri="{FF2B5EF4-FFF2-40B4-BE49-F238E27FC236}">
                  <a16:creationId xmlns:a16="http://schemas.microsoft.com/office/drawing/2014/main" id="{A66F31CB-D91E-F4DD-63B4-CF81129803D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txBody>
            <a:bodyPr/>
            <a:lstStyle/>
            <a:p>
              <a:endParaRPr lang="en-US" dirty="0"/>
            </a:p>
          </p:txBody>
        </p:sp>
        <p:sp>
          <p:nvSpPr>
            <p:cNvPr id="18" name="TextBox 20">
              <a:extLst>
                <a:ext uri="{FF2B5EF4-FFF2-40B4-BE49-F238E27FC236}">
                  <a16:creationId xmlns:a16="http://schemas.microsoft.com/office/drawing/2014/main" id="{0DE1A31D-0CEE-674D-DD45-9F6D8A1C51A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1" name="TextBox 33">
            <a:extLst>
              <a:ext uri="{FF2B5EF4-FFF2-40B4-BE49-F238E27FC236}">
                <a16:creationId xmlns:a16="http://schemas.microsoft.com/office/drawing/2014/main" id="{EBE9F0E1-4F34-3642-11CC-D9AFE214A91E}"/>
              </a:ext>
            </a:extLst>
          </p:cNvPr>
          <p:cNvSpPr txBox="1"/>
          <p:nvPr/>
        </p:nvSpPr>
        <p:spPr>
          <a:xfrm>
            <a:off x="3266513" y="1898543"/>
            <a:ext cx="3676975" cy="1384995"/>
          </a:xfrm>
          <a:prstGeom prst="rect">
            <a:avLst/>
          </a:prstGeom>
        </p:spPr>
        <p:txBody>
          <a:bodyPr lIns="0" tIns="0" rIns="0" bIns="0" rtlCol="0" anchor="t">
            <a:spAutoFit/>
          </a:bodyPr>
          <a:lstStyle/>
          <a:p>
            <a:pPr algn="l">
              <a:lnSpc>
                <a:spcPts val="2730"/>
              </a:lnSpc>
            </a:pPr>
            <a:r>
              <a:rPr lang="en-US" sz="2400" dirty="0">
                <a:solidFill>
                  <a:srgbClr val="FFFFFF"/>
                </a:solidFill>
                <a:ea typeface="Calibri" panose="020F0502020204030204" pitchFamily="34" charset="0"/>
                <a:cs typeface="Calibri" panose="020F0502020204030204" pitchFamily="34" charset="0"/>
              </a:rPr>
              <a:t>How do students integrate LLMs into coursework when policies allow unrestricted access? </a:t>
            </a:r>
          </a:p>
        </p:txBody>
      </p:sp>
      <p:sp>
        <p:nvSpPr>
          <p:cNvPr id="22" name="TextBox 36">
            <a:extLst>
              <a:ext uri="{FF2B5EF4-FFF2-40B4-BE49-F238E27FC236}">
                <a16:creationId xmlns:a16="http://schemas.microsoft.com/office/drawing/2014/main" id="{02B502F2-DE83-C922-33F8-720C23F347BE}"/>
              </a:ext>
            </a:extLst>
          </p:cNvPr>
          <p:cNvSpPr txBox="1"/>
          <p:nvPr/>
        </p:nvSpPr>
        <p:spPr>
          <a:xfrm>
            <a:off x="2050485" y="2460852"/>
            <a:ext cx="635995" cy="354456"/>
          </a:xfrm>
          <a:prstGeom prst="rect">
            <a:avLst/>
          </a:prstGeom>
        </p:spPr>
        <p:txBody>
          <a:bodyPr wrap="square" lIns="0" tIns="0" rIns="0" bIns="0" rtlCol="0" anchor="t">
            <a:spAutoFit/>
          </a:bodyPr>
          <a:lstStyle/>
          <a:p>
            <a:pPr algn="l">
              <a:lnSpc>
                <a:spcPts val="2730"/>
              </a:lnSpc>
            </a:pPr>
            <a:r>
              <a:rPr lang="en-US" sz="2800" b="1" dirty="0">
                <a:solidFill>
                  <a:srgbClr val="FFFFFF"/>
                </a:solidFill>
                <a:latin typeface="+mj-lt"/>
              </a:rPr>
              <a:t>RQ1</a:t>
            </a:r>
          </a:p>
        </p:txBody>
      </p:sp>
      <p:sp>
        <p:nvSpPr>
          <p:cNvPr id="56" name="TextBox 36">
            <a:extLst>
              <a:ext uri="{FF2B5EF4-FFF2-40B4-BE49-F238E27FC236}">
                <a16:creationId xmlns:a16="http://schemas.microsoft.com/office/drawing/2014/main" id="{D3069B75-30AB-4A80-D7AA-D363FCE9EFFF}"/>
              </a:ext>
            </a:extLst>
          </p:cNvPr>
          <p:cNvSpPr txBox="1"/>
          <p:nvPr/>
        </p:nvSpPr>
        <p:spPr>
          <a:xfrm>
            <a:off x="2023362" y="5228979"/>
            <a:ext cx="684165" cy="354456"/>
          </a:xfrm>
          <a:prstGeom prst="rect">
            <a:avLst/>
          </a:prstGeom>
        </p:spPr>
        <p:txBody>
          <a:bodyPr wrap="square" lIns="0" tIns="0" rIns="0" bIns="0" rtlCol="0" anchor="t">
            <a:spAutoFit/>
          </a:bodyPr>
          <a:lstStyle/>
          <a:p>
            <a:pPr algn="l">
              <a:lnSpc>
                <a:spcPts val="2730"/>
              </a:lnSpc>
            </a:pPr>
            <a:r>
              <a:rPr lang="en-US" sz="2800" b="1" dirty="0">
                <a:solidFill>
                  <a:srgbClr val="FFFFFF"/>
                </a:solidFill>
                <a:latin typeface="+mj-lt"/>
              </a:rPr>
              <a:t>RQ2</a:t>
            </a:r>
          </a:p>
        </p:txBody>
      </p:sp>
      <p:sp>
        <p:nvSpPr>
          <p:cNvPr id="57" name="TextBox 33">
            <a:extLst>
              <a:ext uri="{FF2B5EF4-FFF2-40B4-BE49-F238E27FC236}">
                <a16:creationId xmlns:a16="http://schemas.microsoft.com/office/drawing/2014/main" id="{D08E8EA8-EED2-37EF-42A2-0DB9A7D95AF3}"/>
              </a:ext>
            </a:extLst>
          </p:cNvPr>
          <p:cNvSpPr txBox="1"/>
          <p:nvPr/>
        </p:nvSpPr>
        <p:spPr>
          <a:xfrm>
            <a:off x="3266513" y="4777648"/>
            <a:ext cx="3676975" cy="1038746"/>
          </a:xfrm>
          <a:prstGeom prst="rect">
            <a:avLst/>
          </a:prstGeom>
        </p:spPr>
        <p:txBody>
          <a:bodyPr lIns="0" tIns="0" rIns="0" bIns="0" rtlCol="0" anchor="t">
            <a:spAutoFit/>
          </a:bodyPr>
          <a:lstStyle/>
          <a:p>
            <a:pPr algn="l">
              <a:lnSpc>
                <a:spcPts val="2730"/>
              </a:lnSpc>
            </a:pPr>
            <a:r>
              <a:rPr lang="en-US" sz="2400" dirty="0">
                <a:solidFill>
                  <a:srgbClr val="FFFFFF"/>
                </a:solidFill>
                <a:ea typeface="Calibri" panose="020F0502020204030204" pitchFamily="34" charset="0"/>
                <a:cs typeface="Calibri" panose="020F0502020204030204" pitchFamily="34" charset="0"/>
              </a:rPr>
              <a:t>How does the use of LLMs influence students’ perceptions of their learning?</a:t>
            </a:r>
          </a:p>
        </p:txBody>
      </p:sp>
      <p:grpSp>
        <p:nvGrpSpPr>
          <p:cNvPr id="58" name="Group 57">
            <a:extLst>
              <a:ext uri="{FF2B5EF4-FFF2-40B4-BE49-F238E27FC236}">
                <a16:creationId xmlns:a16="http://schemas.microsoft.com/office/drawing/2014/main" id="{4B9A54D0-C5F9-E8A7-6695-D56CCAD84B86}"/>
              </a:ext>
            </a:extLst>
          </p:cNvPr>
          <p:cNvGrpSpPr/>
          <p:nvPr/>
        </p:nvGrpSpPr>
        <p:grpSpPr>
          <a:xfrm>
            <a:off x="0" y="5286692"/>
            <a:ext cx="2057401" cy="1525485"/>
            <a:chOff x="0" y="7044155"/>
            <a:chExt cx="4303004" cy="3280002"/>
          </a:xfrm>
        </p:grpSpPr>
        <p:sp>
          <p:nvSpPr>
            <p:cNvPr id="59" name="Freeform 12">
              <a:extLst>
                <a:ext uri="{FF2B5EF4-FFF2-40B4-BE49-F238E27FC236}">
                  <a16:creationId xmlns:a16="http://schemas.microsoft.com/office/drawing/2014/main" id="{1A938680-ECF3-3DB7-0ACB-375DC273DC9F}"/>
                </a:ext>
              </a:extLst>
            </p:cNvPr>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0" name="Freeform 13">
              <a:extLst>
                <a:ext uri="{FF2B5EF4-FFF2-40B4-BE49-F238E27FC236}">
                  <a16:creationId xmlns:a16="http://schemas.microsoft.com/office/drawing/2014/main" id="{D46A112C-251F-CA6C-28D1-361087A8F5F1}"/>
                </a:ext>
              </a:extLst>
            </p:cNvPr>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1" name="Freeform 14">
              <a:extLst>
                <a:ext uri="{FF2B5EF4-FFF2-40B4-BE49-F238E27FC236}">
                  <a16:creationId xmlns:a16="http://schemas.microsoft.com/office/drawing/2014/main" id="{8AF03F5C-A53D-60A2-1652-3882016A86BA}"/>
                </a:ext>
              </a:extLst>
            </p:cNvPr>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2" name="Freeform 15">
              <a:extLst>
                <a:ext uri="{FF2B5EF4-FFF2-40B4-BE49-F238E27FC236}">
                  <a16:creationId xmlns:a16="http://schemas.microsoft.com/office/drawing/2014/main" id="{43709434-AFBD-0B7F-AB12-EE7E07AE6A5A}"/>
                </a:ext>
              </a:extLst>
            </p:cNvPr>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3" name="Freeform 16">
              <a:extLst>
                <a:ext uri="{FF2B5EF4-FFF2-40B4-BE49-F238E27FC236}">
                  <a16:creationId xmlns:a16="http://schemas.microsoft.com/office/drawing/2014/main" id="{8ED1D233-D333-05CB-60CB-CC566D379607}"/>
                </a:ext>
              </a:extLst>
            </p:cNvPr>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4" name="Freeform 17">
              <a:extLst>
                <a:ext uri="{FF2B5EF4-FFF2-40B4-BE49-F238E27FC236}">
                  <a16:creationId xmlns:a16="http://schemas.microsoft.com/office/drawing/2014/main" id="{89761ECE-24B0-50A0-2ACE-FFA3FC93DB93}"/>
                </a:ext>
              </a:extLst>
            </p:cNvPr>
            <p:cNvSpPr/>
            <p:nvPr/>
          </p:nvSpPr>
          <p:spPr>
            <a:xfrm rot="-10800000">
              <a:off x="2135386"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5" name="Freeform 18">
              <a:extLst>
                <a:ext uri="{FF2B5EF4-FFF2-40B4-BE49-F238E27FC236}">
                  <a16:creationId xmlns:a16="http://schemas.microsoft.com/office/drawing/2014/main" id="{FAA16FB3-71BD-EFE6-F653-A4C218FAFE6D}"/>
                </a:ext>
              </a:extLst>
            </p:cNvPr>
            <p:cNvSpPr/>
            <p:nvPr/>
          </p:nvSpPr>
          <p:spPr>
            <a:xfrm>
              <a:off x="2135386"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6" name="Freeform 19">
              <a:extLst>
                <a:ext uri="{FF2B5EF4-FFF2-40B4-BE49-F238E27FC236}">
                  <a16:creationId xmlns:a16="http://schemas.microsoft.com/office/drawing/2014/main" id="{60EE78D0-4658-6AE9-2F0D-14F657C4E48F}"/>
                </a:ext>
              </a:extLst>
            </p:cNvPr>
            <p:cNvSpPr/>
            <p:nvPr/>
          </p:nvSpPr>
          <p:spPr>
            <a:xfrm rot="5400000">
              <a:off x="3219195"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24" name="Title 2">
            <a:extLst>
              <a:ext uri="{FF2B5EF4-FFF2-40B4-BE49-F238E27FC236}">
                <a16:creationId xmlns:a16="http://schemas.microsoft.com/office/drawing/2014/main" id="{45FB7035-055E-33E7-8C90-8BD07147113A}"/>
              </a:ext>
            </a:extLst>
          </p:cNvPr>
          <p:cNvSpPr>
            <a:spLocks noGrp="1"/>
          </p:cNvSpPr>
          <p:nvPr>
            <p:ph type="title"/>
          </p:nvPr>
        </p:nvSpPr>
        <p:spPr>
          <a:xfrm>
            <a:off x="277148" y="118428"/>
            <a:ext cx="8589704" cy="638175"/>
          </a:xfrm>
        </p:spPr>
        <p:txBody>
          <a:bodyPr>
            <a:noAutofit/>
          </a:bodyPr>
          <a:lstStyle/>
          <a:p>
            <a:r>
              <a:rPr lang="en-US" sz="3200" dirty="0">
                <a:solidFill>
                  <a:srgbClr val="237C9D"/>
                </a:solidFill>
                <a:latin typeface="+mj-lt"/>
              </a:rPr>
              <a:t>Research Questions</a:t>
            </a:r>
          </a:p>
        </p:txBody>
      </p:sp>
      <p:sp>
        <p:nvSpPr>
          <p:cNvPr id="3" name="Slide Number Placeholder 2">
            <a:extLst>
              <a:ext uri="{FF2B5EF4-FFF2-40B4-BE49-F238E27FC236}">
                <a16:creationId xmlns:a16="http://schemas.microsoft.com/office/drawing/2014/main" id="{2D3CF154-EEE0-2E28-AFA1-98E881503155}"/>
              </a:ext>
            </a:extLst>
          </p:cNvPr>
          <p:cNvSpPr>
            <a:spLocks noGrp="1"/>
          </p:cNvSpPr>
          <p:nvPr>
            <p:ph type="sldNum" sz="quarter" idx="4"/>
          </p:nvPr>
        </p:nvSpPr>
        <p:spPr/>
        <p:txBody>
          <a:bodyPr/>
          <a:lstStyle/>
          <a:p>
            <a:fld id="{B7EB45DA-9A0D-DC49-8E02-F30A5DDC21C3}" type="slidenum">
              <a:rPr lang="en-US" smtClean="0"/>
              <a:t>5</a:t>
            </a:fld>
            <a:endParaRPr lang="en-US"/>
          </a:p>
        </p:txBody>
      </p:sp>
    </p:spTree>
    <p:extLst>
      <p:ext uri="{BB962C8B-B14F-4D97-AF65-F5344CB8AC3E}">
        <p14:creationId xmlns:p14="http://schemas.microsoft.com/office/powerpoint/2010/main" val="113795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56" grpId="0"/>
      <p:bldP spid="57" grpId="0"/>
    </p:bld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6</a:t>
            </a:fld>
            <a:endParaRPr lang="en-US"/>
          </a:p>
        </p:txBody>
      </p:sp>
      <p:sp>
        <p:nvSpPr>
          <p:cNvPr id="4" name="Content Placeholder 1">
            <a:extLst>
              <a:ext uri="{FF2B5EF4-FFF2-40B4-BE49-F238E27FC236}">
                <a16:creationId xmlns:a16="http://schemas.microsoft.com/office/drawing/2014/main" id="{624C4904-738C-5EB0-F7EA-F15C07ADCCF2}"/>
              </a:ext>
            </a:extLst>
          </p:cNvPr>
          <p:cNvSpPr txBox="1">
            <a:spLocks/>
          </p:cNvSpPr>
          <p:nvPr/>
        </p:nvSpPr>
        <p:spPr>
          <a:xfrm>
            <a:off x="259101" y="1554918"/>
            <a:ext cx="8557768" cy="480143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3400" b="1" dirty="0">
                <a:latin typeface="+mn-lt"/>
              </a:rPr>
              <a:t>Pre-requisites</a:t>
            </a:r>
          </a:p>
          <a:p>
            <a:pPr marL="0" indent="0">
              <a:buFont typeface="Arial" panose="020B0604020202020204" pitchFamily="34" charset="0"/>
              <a:buNone/>
            </a:pPr>
            <a:r>
              <a:rPr lang="en-US" sz="3400" i="1" dirty="0">
                <a:latin typeface="+mn-lt"/>
              </a:rPr>
              <a:t>“Data Structures; or commensurate experience with instructor approval.”</a:t>
            </a:r>
            <a:endParaRPr lang="en-US" sz="3400" b="1" dirty="0">
              <a:latin typeface="+mn-lt"/>
            </a:endParaRPr>
          </a:p>
          <a:p>
            <a:pPr marL="0" indent="0">
              <a:buFont typeface="Arial" panose="020B0604020202020204" pitchFamily="34" charset="0"/>
              <a:buNone/>
            </a:pPr>
            <a:r>
              <a:rPr lang="en-US" sz="3400" b="1" dirty="0">
                <a:latin typeface="+mn-lt"/>
              </a:rPr>
              <a:t>Assessments</a:t>
            </a:r>
          </a:p>
          <a:p>
            <a:pPr marL="0" indent="0">
              <a:buFont typeface="Arial" panose="020B0604020202020204" pitchFamily="34" charset="0"/>
              <a:buNone/>
            </a:pPr>
            <a:r>
              <a:rPr lang="en-US" sz="3400" i="1" dirty="0">
                <a:latin typeface="+mn-lt"/>
              </a:rPr>
              <a:t>“This course has three kinds of assessments: homework assignments (20%), a semester-long project (70%), and a final exam (10%).”</a:t>
            </a:r>
            <a:endParaRPr lang="en-US" sz="3400" b="1" i="1" dirty="0">
              <a:latin typeface="+mn-lt"/>
            </a:endParaRPr>
          </a:p>
          <a:p>
            <a:pPr marL="0" indent="0">
              <a:buFont typeface="Arial" panose="020B0604020202020204" pitchFamily="34" charset="0"/>
              <a:buNone/>
            </a:pPr>
            <a:r>
              <a:rPr lang="en-US" sz="3400" b="1" dirty="0">
                <a:latin typeface="+mn-lt"/>
              </a:rPr>
              <a:t>Academic Integrity: Generative AI and LLMs</a:t>
            </a:r>
          </a:p>
          <a:p>
            <a:pPr marL="0" indent="0">
              <a:buFont typeface="Arial" panose="020B0604020202020204" pitchFamily="34" charset="0"/>
              <a:buNone/>
            </a:pPr>
            <a:r>
              <a:rPr lang="en-US" sz="3400" i="1" dirty="0">
                <a:latin typeface="+mn-lt"/>
              </a:rPr>
              <a:t>“Despite their limitations, [LLM] tools are already transforming the discipline of software engineering…”</a:t>
            </a:r>
          </a:p>
          <a:p>
            <a:pPr marL="0" indent="0">
              <a:buFont typeface="Arial" panose="020B0604020202020204" pitchFamily="34" charset="0"/>
              <a:buNone/>
            </a:pPr>
            <a:r>
              <a:rPr lang="en-US" sz="3400" i="1" dirty="0">
                <a:latin typeface="+mn-lt"/>
              </a:rPr>
              <a:t>“Therefore, the use of these tools is mandatory… You will be required to use such tools as a part of your project, in a manner that you and your team will determine.”</a:t>
            </a:r>
          </a:p>
          <a:p>
            <a:pPr marL="0" indent="0">
              <a:buFont typeface="Arial" panose="020B0604020202020204" pitchFamily="34" charset="0"/>
              <a:buNone/>
            </a:pPr>
            <a:endParaRPr lang="en-US" sz="3200" i="1" dirty="0">
              <a:latin typeface="+mn-lt"/>
            </a:endParaRPr>
          </a:p>
          <a:p>
            <a:pPr marL="0" indent="0">
              <a:buFont typeface="Arial" panose="020B0604020202020204" pitchFamily="34" charset="0"/>
              <a:buNone/>
            </a:pPr>
            <a:endParaRPr lang="en-US" sz="3600" dirty="0"/>
          </a:p>
        </p:txBody>
      </p:sp>
      <p:sp>
        <p:nvSpPr>
          <p:cNvPr id="7" name="Title 2">
            <a:extLst>
              <a:ext uri="{FF2B5EF4-FFF2-40B4-BE49-F238E27FC236}">
                <a16:creationId xmlns:a16="http://schemas.microsoft.com/office/drawing/2014/main" id="{589630E9-62B3-91C4-3F07-7289E2E88D89}"/>
              </a:ext>
            </a:extLst>
          </p:cNvPr>
          <p:cNvSpPr txBox="1">
            <a:spLocks/>
          </p:cNvSpPr>
          <p:nvPr/>
        </p:nvSpPr>
        <p:spPr bwMode="black">
          <a:xfrm>
            <a:off x="1488043" y="118428"/>
            <a:ext cx="6200380" cy="1436490"/>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3600" kern="1200" cap="none" spc="200" baseline="0">
                <a:solidFill>
                  <a:srgbClr val="000000"/>
                </a:solidFill>
                <a:latin typeface="Calibri" panose="020F0502020204030204" pitchFamily="34" charset="0"/>
                <a:ea typeface="+mj-ea"/>
                <a:cs typeface="Calibri" panose="020F0502020204030204" pitchFamily="34" charset="0"/>
              </a:defRPr>
            </a:lvl1pPr>
          </a:lstStyle>
          <a:p>
            <a:r>
              <a:rPr lang="en-US" sz="3200" dirty="0">
                <a:solidFill>
                  <a:srgbClr val="237C9D"/>
                </a:solidFill>
                <a:latin typeface="+mj-lt"/>
              </a:rPr>
              <a:t>Software Engineering Syllabus</a:t>
            </a:r>
          </a:p>
        </p:txBody>
      </p:sp>
    </p:spTree>
    <p:extLst>
      <p:ext uri="{BB962C8B-B14F-4D97-AF65-F5344CB8AC3E}">
        <p14:creationId xmlns:p14="http://schemas.microsoft.com/office/powerpoint/2010/main" val="3750516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589630E9-62B3-91C4-3F07-7289E2E88D89}"/>
              </a:ext>
            </a:extLst>
          </p:cNvPr>
          <p:cNvSpPr txBox="1">
            <a:spLocks/>
          </p:cNvSpPr>
          <p:nvPr/>
        </p:nvSpPr>
        <p:spPr bwMode="black">
          <a:xfrm>
            <a:off x="1124148" y="118428"/>
            <a:ext cx="6895703" cy="1436490"/>
          </a:xfrm>
          <a:prstGeom prst="rect">
            <a:avLst/>
          </a:prstGeom>
          <a:solidFill>
            <a:srgbClr val="FFFFFF"/>
          </a:solidFill>
          <a:ln w="31750" cap="sq">
            <a:no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3600" kern="1200" cap="none" spc="200" baseline="0">
                <a:solidFill>
                  <a:srgbClr val="000000"/>
                </a:solidFill>
                <a:latin typeface="Calibri" panose="020F0502020204030204" pitchFamily="34" charset="0"/>
                <a:ea typeface="+mj-ea"/>
                <a:cs typeface="Calibri" panose="020F0502020204030204" pitchFamily="34" charset="0"/>
              </a:defRPr>
            </a:lvl1pPr>
          </a:lstStyle>
          <a:p>
            <a:r>
              <a:rPr lang="en-US" sz="3200" dirty="0">
                <a:solidFill>
                  <a:srgbClr val="237C9D"/>
                </a:solidFill>
                <a:latin typeface="+mj-lt"/>
              </a:rPr>
              <a:t>Software Engineering Schedule</a:t>
            </a: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7</a:t>
            </a:fld>
            <a:endParaRPr lang="en-US"/>
          </a:p>
        </p:txBody>
      </p:sp>
      <p:grpSp>
        <p:nvGrpSpPr>
          <p:cNvPr id="15" name="Group 14">
            <a:extLst>
              <a:ext uri="{FF2B5EF4-FFF2-40B4-BE49-F238E27FC236}">
                <a16:creationId xmlns:a16="http://schemas.microsoft.com/office/drawing/2014/main" id="{096D956F-4EE7-C246-5F57-4C3119B8BC36}"/>
              </a:ext>
            </a:extLst>
          </p:cNvPr>
          <p:cNvGrpSpPr/>
          <p:nvPr/>
        </p:nvGrpSpPr>
        <p:grpSpPr>
          <a:xfrm>
            <a:off x="578307" y="1192192"/>
            <a:ext cx="8102631" cy="5181600"/>
            <a:chOff x="645006" y="1554918"/>
            <a:chExt cx="8102631" cy="3848502"/>
          </a:xfrm>
        </p:grpSpPr>
        <p:graphicFrame>
          <p:nvGraphicFramePr>
            <p:cNvPr id="12" name="Content Placeholder 26">
              <a:extLst>
                <a:ext uri="{FF2B5EF4-FFF2-40B4-BE49-F238E27FC236}">
                  <a16:creationId xmlns:a16="http://schemas.microsoft.com/office/drawing/2014/main" id="{8B6BDD1E-C31D-0E05-E029-9C12DA29FD23}"/>
                </a:ext>
              </a:extLst>
            </p:cNvPr>
            <p:cNvGraphicFramePr>
              <a:graphicFrameLocks/>
            </p:cNvGraphicFramePr>
            <p:nvPr>
              <p:extLst>
                <p:ext uri="{D42A27DB-BD31-4B8C-83A1-F6EECF244321}">
                  <p14:modId xmlns:p14="http://schemas.microsoft.com/office/powerpoint/2010/main" val="2736800910"/>
                </p:ext>
              </p:extLst>
            </p:nvPr>
          </p:nvGraphicFramePr>
          <p:xfrm>
            <a:off x="4894502" y="1554918"/>
            <a:ext cx="3853135" cy="3848502"/>
          </p:xfrm>
          <a:graphic>
            <a:graphicData uri="http://schemas.openxmlformats.org/drawingml/2006/table">
              <a:tbl>
                <a:tblPr firstRow="1" bandRow="1">
                  <a:tableStyleId>{93296810-A885-4BE3-A3E7-6D5BEEA58F35}</a:tableStyleId>
                </a:tblPr>
                <a:tblGrid>
                  <a:gridCol w="866941">
                    <a:extLst>
                      <a:ext uri="{9D8B030D-6E8A-4147-A177-3AD203B41FA5}">
                        <a16:colId xmlns:a16="http://schemas.microsoft.com/office/drawing/2014/main" val="612462714"/>
                      </a:ext>
                    </a:extLst>
                  </a:gridCol>
                  <a:gridCol w="2986194">
                    <a:extLst>
                      <a:ext uri="{9D8B030D-6E8A-4147-A177-3AD203B41FA5}">
                        <a16:colId xmlns:a16="http://schemas.microsoft.com/office/drawing/2014/main" val="160469242"/>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Week</a:t>
                        </a:r>
                      </a:p>
                    </a:txBody>
                    <a:tcPr>
                      <a:solidFill>
                        <a:srgbClr val="FFCB78">
                          <a:alpha val="7529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Course Event</a:t>
                        </a:r>
                      </a:p>
                    </a:txBody>
                    <a:tcPr>
                      <a:solidFill>
                        <a:srgbClr val="FFCB78">
                          <a:alpha val="75294"/>
                        </a:srgbClr>
                      </a:solidFill>
                    </a:tcPr>
                  </a:tc>
                  <a:extLst>
                    <a:ext uri="{0D108BD9-81ED-4DB2-BD59-A6C34878D82A}">
                      <a16:rowId xmlns:a16="http://schemas.microsoft.com/office/drawing/2014/main" val="283407325"/>
                    </a:ext>
                  </a:extLst>
                </a:tr>
                <a:tr h="185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rgbClr val="FFFBF1"/>
                            </a:solidFill>
                          </a:rPr>
                          <a:t>9</a:t>
                        </a:r>
                      </a:p>
                    </a:txBody>
                    <a:tcPr>
                      <a:solidFill>
                        <a:srgbClr val="237C9D">
                          <a:alpha val="90000"/>
                        </a:srgbClr>
                      </a:solidFill>
                    </a:tcPr>
                  </a:tc>
                  <a:tc>
                    <a:txBody>
                      <a:bodyPr/>
                      <a:lstStyle/>
                      <a:p>
                        <a:r>
                          <a:rPr lang="en-US" sz="2200" b="1" dirty="0">
                            <a:solidFill>
                              <a:srgbClr val="FFFBF1"/>
                            </a:solidFill>
                          </a:rPr>
                          <a:t>INTERVIEW ROUND 1</a:t>
                        </a:r>
                      </a:p>
                      <a:p>
                        <a:pPr algn="r"/>
                        <a:r>
                          <a:rPr lang="en-US" sz="2200" i="1" dirty="0">
                            <a:solidFill>
                              <a:srgbClr val="FFFBF1"/>
                            </a:solidFill>
                          </a:rPr>
                          <a:t>Data collection begins</a:t>
                        </a:r>
                      </a:p>
                    </a:txBody>
                    <a:tcPr>
                      <a:solidFill>
                        <a:srgbClr val="237C9D">
                          <a:alpha val="90000"/>
                        </a:srgbClr>
                      </a:solidFill>
                    </a:tcPr>
                  </a:tc>
                  <a:extLst>
                    <a:ext uri="{0D108BD9-81ED-4DB2-BD59-A6C34878D82A}">
                      <a16:rowId xmlns:a16="http://schemas.microsoft.com/office/drawing/2014/main" val="789410800"/>
                    </a:ext>
                  </a:extLst>
                </a:tr>
                <a:tr h="185127">
                  <a:tc>
                    <a:txBody>
                      <a:bodyPr/>
                      <a:lstStyle/>
                      <a:p>
                        <a:r>
                          <a:rPr lang="en-US" sz="2200" dirty="0">
                            <a:solidFill>
                              <a:srgbClr val="FFFBF1"/>
                            </a:solidFill>
                          </a:rPr>
                          <a:t>10</a:t>
                        </a:r>
                      </a:p>
                    </a:txBody>
                    <a:tcPr>
                      <a:solidFill>
                        <a:srgbClr val="237C9D">
                          <a:alpha val="90000"/>
                        </a:srgbClr>
                      </a:solidFill>
                    </a:tcPr>
                  </a:tc>
                  <a:tc>
                    <a:txBody>
                      <a:bodyPr/>
                      <a:lstStyle/>
                      <a:p>
                        <a:r>
                          <a:rPr lang="en-US" sz="2200" b="1" dirty="0">
                            <a:solidFill>
                              <a:srgbClr val="FFFBF1"/>
                            </a:solidFill>
                          </a:rPr>
                          <a:t>INTERVIEW ROUND 1</a:t>
                        </a:r>
                      </a:p>
                      <a:p>
                        <a:pPr algn="r"/>
                        <a:r>
                          <a:rPr lang="en-US" sz="2200" i="1" dirty="0">
                            <a:solidFill>
                              <a:srgbClr val="FFFBF1"/>
                            </a:solidFill>
                          </a:rPr>
                          <a:t>Data collection ends</a:t>
                        </a:r>
                      </a:p>
                    </a:txBody>
                    <a:tcPr>
                      <a:solidFill>
                        <a:srgbClr val="237C9D">
                          <a:alpha val="90000"/>
                        </a:srgbClr>
                      </a:solidFill>
                    </a:tcPr>
                  </a:tc>
                  <a:extLst>
                    <a:ext uri="{0D108BD9-81ED-4DB2-BD59-A6C34878D82A}">
                      <a16:rowId xmlns:a16="http://schemas.microsoft.com/office/drawing/2014/main" val="2406390488"/>
                    </a:ext>
                  </a:extLst>
                </a:tr>
                <a:tr h="185127">
                  <a:tc>
                    <a:txBody>
                      <a:bodyPr/>
                      <a:lstStyle/>
                      <a:p>
                        <a:r>
                          <a:rPr lang="en-US" sz="2200" dirty="0"/>
                          <a:t>11</a:t>
                        </a:r>
                      </a:p>
                    </a:txBody>
                    <a:tcPr>
                      <a:solidFill>
                        <a:srgbClr val="FFCB78">
                          <a:alpha val="25098"/>
                        </a:srgbClr>
                      </a:solidFill>
                    </a:tcPr>
                  </a:tc>
                  <a:tc>
                    <a:txBody>
                      <a:bodyPr/>
                      <a:lstStyle/>
                      <a:p>
                        <a:endParaRPr lang="en-US" sz="2200" dirty="0"/>
                      </a:p>
                    </a:txBody>
                    <a:tcPr>
                      <a:solidFill>
                        <a:srgbClr val="FFCB78">
                          <a:alpha val="25098"/>
                        </a:srgbClr>
                      </a:solidFill>
                    </a:tcPr>
                  </a:tc>
                  <a:extLst>
                    <a:ext uri="{0D108BD9-81ED-4DB2-BD59-A6C34878D82A}">
                      <a16:rowId xmlns:a16="http://schemas.microsoft.com/office/drawing/2014/main" val="147321631"/>
                    </a:ext>
                  </a:extLst>
                </a:tr>
                <a:tr h="185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12</a:t>
                        </a:r>
                      </a:p>
                    </a:txBody>
                    <a:tcPr>
                      <a:solidFill>
                        <a:srgbClr val="FFCB78">
                          <a:alpha val="10000"/>
                        </a:srgbClr>
                      </a:solidFill>
                    </a:tcPr>
                  </a:tc>
                  <a:tc>
                    <a:txBody>
                      <a:bodyPr/>
                      <a:lstStyle/>
                      <a:p>
                        <a:endParaRPr lang="en-US" sz="2200" dirty="0"/>
                      </a:p>
                    </a:txBody>
                    <a:tcPr>
                      <a:solidFill>
                        <a:srgbClr val="FFCB78">
                          <a:alpha val="10000"/>
                        </a:srgbClr>
                      </a:solidFill>
                    </a:tcPr>
                  </a:tc>
                  <a:extLst>
                    <a:ext uri="{0D108BD9-81ED-4DB2-BD59-A6C34878D82A}">
                      <a16:rowId xmlns:a16="http://schemas.microsoft.com/office/drawing/2014/main" val="603051099"/>
                    </a:ext>
                  </a:extLst>
                </a:tr>
                <a:tr h="185127">
                  <a:tc>
                    <a:txBody>
                      <a:bodyPr/>
                      <a:lstStyle/>
                      <a:p>
                        <a:r>
                          <a:rPr lang="en-US" sz="2200" dirty="0"/>
                          <a:t>13</a:t>
                        </a:r>
                      </a:p>
                    </a:txBody>
                    <a:tcPr>
                      <a:solidFill>
                        <a:srgbClr val="FFCB78">
                          <a:alpha val="25098"/>
                        </a:srgbClr>
                      </a:solidFill>
                    </a:tcPr>
                  </a:tc>
                  <a:tc>
                    <a:txBody>
                      <a:bodyPr/>
                      <a:lstStyle/>
                      <a:p>
                        <a:endParaRPr lang="en-US" sz="2200" dirty="0"/>
                      </a:p>
                    </a:txBody>
                    <a:tcPr>
                      <a:solidFill>
                        <a:srgbClr val="FFCB78">
                          <a:alpha val="25098"/>
                        </a:srgbClr>
                      </a:solidFill>
                    </a:tcPr>
                  </a:tc>
                  <a:extLst>
                    <a:ext uri="{0D108BD9-81ED-4DB2-BD59-A6C34878D82A}">
                      <a16:rowId xmlns:a16="http://schemas.microsoft.com/office/drawing/2014/main" val="1027821875"/>
                    </a:ext>
                  </a:extLst>
                </a:tr>
                <a:tr h="185127">
                  <a:tc>
                    <a:txBody>
                      <a:bodyPr/>
                      <a:lstStyle/>
                      <a:p>
                        <a:r>
                          <a:rPr lang="en-US" sz="2200" dirty="0"/>
                          <a:t>14</a:t>
                        </a:r>
                      </a:p>
                    </a:txBody>
                    <a:tcPr>
                      <a:solidFill>
                        <a:srgbClr val="FFCB78">
                          <a:alpha val="10000"/>
                        </a:srgbClr>
                      </a:solidFill>
                    </a:tcPr>
                  </a:tc>
                  <a:tc>
                    <a:txBody>
                      <a:bodyPr/>
                      <a:lstStyle/>
                      <a:p>
                        <a:endParaRPr lang="en-US" sz="2200" dirty="0"/>
                      </a:p>
                    </a:txBody>
                    <a:tcPr>
                      <a:solidFill>
                        <a:srgbClr val="FFCB78">
                          <a:alpha val="10000"/>
                        </a:srgbClr>
                      </a:solidFill>
                    </a:tcPr>
                  </a:tc>
                  <a:extLst>
                    <a:ext uri="{0D108BD9-81ED-4DB2-BD59-A6C34878D82A}">
                      <a16:rowId xmlns:a16="http://schemas.microsoft.com/office/drawing/2014/main" val="1266476032"/>
                    </a:ext>
                  </a:extLst>
                </a:tr>
                <a:tr h="185127">
                  <a:tc>
                    <a:txBody>
                      <a:bodyPr/>
                      <a:lstStyle/>
                      <a:p>
                        <a:r>
                          <a:rPr lang="en-US" sz="2200" dirty="0">
                            <a:solidFill>
                              <a:srgbClr val="FFFBF1"/>
                            </a:solidFill>
                          </a:rPr>
                          <a:t>15</a:t>
                        </a:r>
                      </a:p>
                    </a:txBody>
                    <a:tcPr>
                      <a:solidFill>
                        <a:srgbClr val="237C9D">
                          <a:alpha val="90000"/>
                        </a:srgbClr>
                      </a:solidFill>
                    </a:tcPr>
                  </a:tc>
                  <a:tc>
                    <a:txBody>
                      <a:bodyPr/>
                      <a:lstStyle/>
                      <a:p>
                        <a:r>
                          <a:rPr lang="en-US" sz="2200" b="1" dirty="0">
                            <a:solidFill>
                              <a:srgbClr val="FFFBF1"/>
                            </a:solidFill>
                          </a:rPr>
                          <a:t>INTERVIEW ROUND 2</a:t>
                        </a:r>
                      </a:p>
                      <a:p>
                        <a:pPr algn="r"/>
                        <a:r>
                          <a:rPr lang="en-US" sz="2200" i="1" dirty="0">
                            <a:solidFill>
                              <a:srgbClr val="FFFBF1"/>
                            </a:solidFill>
                          </a:rPr>
                          <a:t>Data collection begins</a:t>
                        </a:r>
                      </a:p>
                    </a:txBody>
                    <a:tcPr>
                      <a:solidFill>
                        <a:srgbClr val="237C9D">
                          <a:alpha val="90000"/>
                        </a:srgbClr>
                      </a:solidFill>
                    </a:tcPr>
                  </a:tc>
                  <a:extLst>
                    <a:ext uri="{0D108BD9-81ED-4DB2-BD59-A6C34878D82A}">
                      <a16:rowId xmlns:a16="http://schemas.microsoft.com/office/drawing/2014/main" val="2826476618"/>
                    </a:ext>
                  </a:extLst>
                </a:tr>
                <a:tr h="185127">
                  <a:tc>
                    <a:txBody>
                      <a:bodyPr/>
                      <a:lstStyle/>
                      <a:p>
                        <a:r>
                          <a:rPr lang="en-US" sz="2200" dirty="0">
                            <a:solidFill>
                              <a:srgbClr val="FFFBF1"/>
                            </a:solidFill>
                          </a:rPr>
                          <a:t>16</a:t>
                        </a:r>
                      </a:p>
                    </a:txBody>
                    <a:tcPr>
                      <a:solidFill>
                        <a:srgbClr val="237C9D">
                          <a:alpha val="90000"/>
                        </a:srgbClr>
                      </a:solidFill>
                    </a:tcPr>
                  </a:tc>
                  <a:tc>
                    <a:txBody>
                      <a:bodyPr/>
                      <a:lstStyle/>
                      <a:p>
                        <a:r>
                          <a:rPr lang="en-US" sz="2200" b="1" dirty="0">
                            <a:solidFill>
                              <a:srgbClr val="FFFBF1"/>
                            </a:solidFill>
                          </a:rPr>
                          <a:t>INTERVIEW ROUND 2</a:t>
                        </a:r>
                      </a:p>
                      <a:p>
                        <a:pPr algn="r"/>
                        <a:r>
                          <a:rPr lang="en-US" sz="2200" i="1" dirty="0">
                            <a:solidFill>
                              <a:srgbClr val="FFFBF1"/>
                            </a:solidFill>
                          </a:rPr>
                          <a:t>Data collection ends</a:t>
                        </a:r>
                      </a:p>
                    </a:txBody>
                    <a:tcPr>
                      <a:solidFill>
                        <a:srgbClr val="237C9D">
                          <a:alpha val="90000"/>
                        </a:srgbClr>
                      </a:solidFill>
                    </a:tcPr>
                  </a:tc>
                  <a:extLst>
                    <a:ext uri="{0D108BD9-81ED-4DB2-BD59-A6C34878D82A}">
                      <a16:rowId xmlns:a16="http://schemas.microsoft.com/office/drawing/2014/main" val="322251057"/>
                    </a:ext>
                  </a:extLst>
                </a:tr>
              </a:tbl>
            </a:graphicData>
          </a:graphic>
        </p:graphicFrame>
        <p:graphicFrame>
          <p:nvGraphicFramePr>
            <p:cNvPr id="14" name="Content Placeholder 26">
              <a:extLst>
                <a:ext uri="{FF2B5EF4-FFF2-40B4-BE49-F238E27FC236}">
                  <a16:creationId xmlns:a16="http://schemas.microsoft.com/office/drawing/2014/main" id="{DC27DA02-9C92-6335-6A3A-CA60B9503A77}"/>
                </a:ext>
              </a:extLst>
            </p:cNvPr>
            <p:cNvGraphicFramePr>
              <a:graphicFrameLocks/>
            </p:cNvGraphicFramePr>
            <p:nvPr>
              <p:extLst>
                <p:ext uri="{D42A27DB-BD31-4B8C-83A1-F6EECF244321}">
                  <p14:modId xmlns:p14="http://schemas.microsoft.com/office/powerpoint/2010/main" val="4224676196"/>
                </p:ext>
              </p:extLst>
            </p:nvPr>
          </p:nvGraphicFramePr>
          <p:xfrm>
            <a:off x="645006" y="1554918"/>
            <a:ext cx="3853135" cy="3848502"/>
          </p:xfrm>
          <a:graphic>
            <a:graphicData uri="http://schemas.openxmlformats.org/drawingml/2006/table">
              <a:tbl>
                <a:tblPr firstRow="1" bandRow="1">
                  <a:tableStyleId>{93296810-A885-4BE3-A3E7-6D5BEEA58F35}</a:tableStyleId>
                </a:tblPr>
                <a:tblGrid>
                  <a:gridCol w="845379">
                    <a:extLst>
                      <a:ext uri="{9D8B030D-6E8A-4147-A177-3AD203B41FA5}">
                        <a16:colId xmlns:a16="http://schemas.microsoft.com/office/drawing/2014/main" val="612462714"/>
                      </a:ext>
                    </a:extLst>
                  </a:gridCol>
                  <a:gridCol w="3007756">
                    <a:extLst>
                      <a:ext uri="{9D8B030D-6E8A-4147-A177-3AD203B41FA5}">
                        <a16:colId xmlns:a16="http://schemas.microsoft.com/office/drawing/2014/main" val="160469242"/>
                      </a:ext>
                    </a:extLst>
                  </a:gridCol>
                </a:tblGrid>
                <a:tr h="488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Week</a:t>
                        </a:r>
                      </a:p>
                    </a:txBody>
                    <a:tcPr>
                      <a:solidFill>
                        <a:srgbClr val="FFCB78">
                          <a:alpha val="7529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Course Event</a:t>
                        </a:r>
                      </a:p>
                    </a:txBody>
                    <a:tcPr>
                      <a:solidFill>
                        <a:srgbClr val="FFCB78">
                          <a:alpha val="75294"/>
                        </a:srgbClr>
                      </a:solidFill>
                    </a:tcPr>
                  </a:tc>
                  <a:extLst>
                    <a:ext uri="{0D108BD9-81ED-4DB2-BD59-A6C34878D82A}">
                      <a16:rowId xmlns:a16="http://schemas.microsoft.com/office/drawing/2014/main" val="283407325"/>
                    </a:ext>
                  </a:extLst>
                </a:tr>
                <a:tr h="879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rgbClr val="FFFBF1"/>
                            </a:solidFill>
                          </a:rPr>
                          <a:t>1</a:t>
                        </a:r>
                      </a:p>
                    </a:txBody>
                    <a:tcPr>
                      <a:solidFill>
                        <a:srgbClr val="237C9D">
                          <a:alpha val="90000"/>
                        </a:srgbClr>
                      </a:solidFill>
                    </a:tcPr>
                  </a:tc>
                  <a:tc>
                    <a:txBody>
                      <a:bodyPr/>
                      <a:lstStyle/>
                      <a:p>
                        <a:r>
                          <a:rPr lang="en-US" sz="2200" b="1" dirty="0">
                            <a:solidFill>
                              <a:srgbClr val="FFFBF1"/>
                            </a:solidFill>
                          </a:rPr>
                          <a:t>PHASE 1</a:t>
                        </a:r>
                      </a:p>
                      <a:p>
                        <a:pPr algn="r"/>
                        <a:r>
                          <a:rPr lang="en-US" sz="2200" i="1" dirty="0">
                            <a:solidFill>
                              <a:srgbClr val="FFFBF1"/>
                            </a:solidFill>
                          </a:rPr>
                          <a:t>Project begins</a:t>
                        </a:r>
                      </a:p>
                    </a:txBody>
                    <a:tcPr>
                      <a:solidFill>
                        <a:srgbClr val="237C9D">
                          <a:alpha val="90000"/>
                        </a:srgbClr>
                      </a:solidFill>
                    </a:tcPr>
                  </a:tc>
                  <a:extLst>
                    <a:ext uri="{0D108BD9-81ED-4DB2-BD59-A6C34878D82A}">
                      <a16:rowId xmlns:a16="http://schemas.microsoft.com/office/drawing/2014/main" val="789410800"/>
                    </a:ext>
                  </a:extLst>
                </a:tr>
                <a:tr h="488830">
                  <a:tc>
                    <a:txBody>
                      <a:bodyPr/>
                      <a:lstStyle/>
                      <a:p>
                        <a:r>
                          <a:rPr lang="en-US" sz="2200" dirty="0"/>
                          <a:t>2</a:t>
                        </a:r>
                      </a:p>
                    </a:txBody>
                    <a:tcPr>
                      <a:solidFill>
                        <a:srgbClr val="FFCB78">
                          <a:alpha val="10196"/>
                        </a:srgbClr>
                      </a:solidFill>
                    </a:tcPr>
                  </a:tc>
                  <a:tc>
                    <a:txBody>
                      <a:bodyPr/>
                      <a:lstStyle/>
                      <a:p>
                        <a:endParaRPr lang="en-US" sz="2200" dirty="0"/>
                      </a:p>
                    </a:txBody>
                    <a:tcPr>
                      <a:solidFill>
                        <a:srgbClr val="FFCB78">
                          <a:alpha val="10196"/>
                        </a:srgbClr>
                      </a:solidFill>
                    </a:tcPr>
                  </a:tc>
                  <a:extLst>
                    <a:ext uri="{0D108BD9-81ED-4DB2-BD59-A6C34878D82A}">
                      <a16:rowId xmlns:a16="http://schemas.microsoft.com/office/drawing/2014/main" val="2406390488"/>
                    </a:ext>
                  </a:extLst>
                </a:tr>
                <a:tr h="488830">
                  <a:tc>
                    <a:txBody>
                      <a:bodyPr/>
                      <a:lstStyle/>
                      <a:p>
                        <a:r>
                          <a:rPr lang="en-US" sz="2200" dirty="0"/>
                          <a:t>3</a:t>
                        </a:r>
                      </a:p>
                    </a:txBody>
                    <a:tcPr>
                      <a:solidFill>
                        <a:srgbClr val="FFCB78">
                          <a:alpha val="25098"/>
                        </a:srgbClr>
                      </a:solidFill>
                    </a:tcPr>
                  </a:tc>
                  <a:tc>
                    <a:txBody>
                      <a:bodyPr/>
                      <a:lstStyle/>
                      <a:p>
                        <a:endParaRPr lang="en-US" sz="2200" dirty="0"/>
                      </a:p>
                    </a:txBody>
                    <a:tcPr>
                      <a:solidFill>
                        <a:srgbClr val="FFCB78">
                          <a:alpha val="25098"/>
                        </a:srgbClr>
                      </a:solidFill>
                    </a:tcPr>
                  </a:tc>
                  <a:extLst>
                    <a:ext uri="{0D108BD9-81ED-4DB2-BD59-A6C34878D82A}">
                      <a16:rowId xmlns:a16="http://schemas.microsoft.com/office/drawing/2014/main" val="147321631"/>
                    </a:ext>
                  </a:extLst>
                </a:tr>
                <a:tr h="4888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4</a:t>
                        </a:r>
                      </a:p>
                    </a:txBody>
                    <a:tcPr>
                      <a:solidFill>
                        <a:srgbClr val="FFCB78">
                          <a:alpha val="10000"/>
                        </a:srgbClr>
                      </a:solidFill>
                    </a:tcPr>
                  </a:tc>
                  <a:tc>
                    <a:txBody>
                      <a:bodyPr/>
                      <a:lstStyle/>
                      <a:p>
                        <a:endParaRPr lang="en-US" sz="2200" dirty="0"/>
                      </a:p>
                    </a:txBody>
                    <a:tcPr>
                      <a:solidFill>
                        <a:srgbClr val="FFCB78">
                          <a:alpha val="10000"/>
                        </a:srgbClr>
                      </a:solidFill>
                    </a:tcPr>
                  </a:tc>
                  <a:extLst>
                    <a:ext uri="{0D108BD9-81ED-4DB2-BD59-A6C34878D82A}">
                      <a16:rowId xmlns:a16="http://schemas.microsoft.com/office/drawing/2014/main" val="603051099"/>
                    </a:ext>
                  </a:extLst>
                </a:tr>
                <a:tr h="879895">
                  <a:tc>
                    <a:txBody>
                      <a:bodyPr/>
                      <a:lstStyle/>
                      <a:p>
                        <a:r>
                          <a:rPr lang="en-US" sz="2200" dirty="0">
                            <a:solidFill>
                              <a:srgbClr val="FFFBF1"/>
                            </a:solidFill>
                          </a:rPr>
                          <a:t>5</a:t>
                        </a:r>
                      </a:p>
                    </a:txBody>
                    <a:tcPr>
                      <a:solidFill>
                        <a:srgbClr val="237C9D">
                          <a:alpha val="90000"/>
                        </a:srgbClr>
                      </a:solidFill>
                    </a:tcPr>
                  </a:tc>
                  <a:tc>
                    <a:txBody>
                      <a:bodyPr/>
                      <a:lstStyle/>
                      <a:p>
                        <a:r>
                          <a:rPr lang="en-US" sz="2200" b="1" dirty="0">
                            <a:solidFill>
                              <a:srgbClr val="FFFBF1"/>
                            </a:solidFill>
                          </a:rPr>
                          <a:t>PHASE 2</a:t>
                        </a:r>
                      </a:p>
                      <a:p>
                        <a:pPr algn="r"/>
                        <a:r>
                          <a:rPr lang="en-US" sz="2200" i="1" dirty="0">
                            <a:solidFill>
                              <a:srgbClr val="FFFBF1"/>
                            </a:solidFill>
                          </a:rPr>
                          <a:t>Project swap</a:t>
                        </a:r>
                      </a:p>
                    </a:txBody>
                    <a:tcPr>
                      <a:solidFill>
                        <a:srgbClr val="237C9D">
                          <a:alpha val="90000"/>
                        </a:srgbClr>
                      </a:solidFill>
                    </a:tcPr>
                  </a:tc>
                  <a:extLst>
                    <a:ext uri="{0D108BD9-81ED-4DB2-BD59-A6C34878D82A}">
                      <a16:rowId xmlns:a16="http://schemas.microsoft.com/office/drawing/2014/main" val="1027821875"/>
                    </a:ext>
                  </a:extLst>
                </a:tr>
                <a:tr h="488830">
                  <a:tc>
                    <a:txBody>
                      <a:bodyPr/>
                      <a:lstStyle/>
                      <a:p>
                        <a:r>
                          <a:rPr lang="en-US" sz="2200" dirty="0"/>
                          <a:t>6</a:t>
                        </a:r>
                      </a:p>
                    </a:txBody>
                    <a:tcPr>
                      <a:solidFill>
                        <a:srgbClr val="FFCB78">
                          <a:alpha val="10000"/>
                        </a:srgbClr>
                      </a:solidFill>
                    </a:tcPr>
                  </a:tc>
                  <a:tc>
                    <a:txBody>
                      <a:bodyPr/>
                      <a:lstStyle/>
                      <a:p>
                        <a:endParaRPr lang="en-US" sz="2200" dirty="0"/>
                      </a:p>
                    </a:txBody>
                    <a:tcPr>
                      <a:solidFill>
                        <a:srgbClr val="FFCB78">
                          <a:alpha val="10000"/>
                        </a:srgbClr>
                      </a:solidFill>
                    </a:tcPr>
                  </a:tc>
                  <a:extLst>
                    <a:ext uri="{0D108BD9-81ED-4DB2-BD59-A6C34878D82A}">
                      <a16:rowId xmlns:a16="http://schemas.microsoft.com/office/drawing/2014/main" val="1266476032"/>
                    </a:ext>
                  </a:extLst>
                </a:tr>
                <a:tr h="488830">
                  <a:tc>
                    <a:txBody>
                      <a:bodyPr/>
                      <a:lstStyle/>
                      <a:p>
                        <a:r>
                          <a:rPr lang="en-US" sz="2200" dirty="0"/>
                          <a:t>7</a:t>
                        </a:r>
                      </a:p>
                    </a:txBody>
                    <a:tcPr>
                      <a:solidFill>
                        <a:srgbClr val="FFCB78">
                          <a:alpha val="25098"/>
                        </a:srgbClr>
                      </a:solidFill>
                    </a:tcPr>
                  </a:tc>
                  <a:tc>
                    <a:txBody>
                      <a:bodyPr/>
                      <a:lstStyle/>
                      <a:p>
                        <a:endParaRPr lang="en-US" sz="2200" dirty="0"/>
                      </a:p>
                    </a:txBody>
                    <a:tcPr>
                      <a:solidFill>
                        <a:srgbClr val="FFCB78">
                          <a:alpha val="25098"/>
                        </a:srgbClr>
                      </a:solidFill>
                    </a:tcPr>
                  </a:tc>
                  <a:extLst>
                    <a:ext uri="{0D108BD9-81ED-4DB2-BD59-A6C34878D82A}">
                      <a16:rowId xmlns:a16="http://schemas.microsoft.com/office/drawing/2014/main" val="2826476618"/>
                    </a:ext>
                  </a:extLst>
                </a:tr>
                <a:tr h="488830">
                  <a:tc>
                    <a:txBody>
                      <a:bodyPr/>
                      <a:lstStyle/>
                      <a:p>
                        <a:r>
                          <a:rPr lang="en-US" sz="2200" dirty="0"/>
                          <a:t>8</a:t>
                        </a:r>
                      </a:p>
                    </a:txBody>
                    <a:tcPr>
                      <a:solidFill>
                        <a:srgbClr val="FFCB78">
                          <a:alpha val="10000"/>
                        </a:srgbClr>
                      </a:solidFill>
                    </a:tcPr>
                  </a:tc>
                  <a:tc>
                    <a:txBody>
                      <a:bodyPr/>
                      <a:lstStyle/>
                      <a:p>
                        <a:endParaRPr lang="en-US" sz="2200" dirty="0"/>
                      </a:p>
                    </a:txBody>
                    <a:tcPr>
                      <a:solidFill>
                        <a:srgbClr val="FFCB78">
                          <a:alpha val="10000"/>
                        </a:srgbClr>
                      </a:solidFill>
                    </a:tcPr>
                  </a:tc>
                  <a:extLst>
                    <a:ext uri="{0D108BD9-81ED-4DB2-BD59-A6C34878D82A}">
                      <a16:rowId xmlns:a16="http://schemas.microsoft.com/office/drawing/2014/main" val="322251057"/>
                    </a:ext>
                  </a:extLst>
                </a:tr>
              </a:tbl>
            </a:graphicData>
          </a:graphic>
        </p:graphicFrame>
      </p:grpSp>
    </p:spTree>
    <p:extLst>
      <p:ext uri="{BB962C8B-B14F-4D97-AF65-F5344CB8AC3E}">
        <p14:creationId xmlns:p14="http://schemas.microsoft.com/office/powerpoint/2010/main" val="124685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290602" y="496318"/>
            <a:ext cx="8556625" cy="1545298"/>
          </a:xfrm>
        </p:spPr>
        <p:txBody>
          <a:bodyPr vert="horz" lIns="91440" tIns="45720" rIns="91440" bIns="45720" rtlCol="0" anchor="t">
            <a:noAutofit/>
          </a:bodyPr>
          <a:lstStyle/>
          <a:p>
            <a:r>
              <a:rPr lang="en-US" sz="3200" dirty="0">
                <a:solidFill>
                  <a:srgbClr val="237C9D"/>
                </a:solidFill>
                <a:effectLst/>
                <a:latin typeface="+mj-lt"/>
              </a:rPr>
              <a:t>Data Collection: Interview Protocol</a:t>
            </a: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8</a:t>
            </a:fld>
            <a:endParaRPr lang="en-US"/>
          </a:p>
        </p:txBody>
      </p:sp>
      <p:graphicFrame>
        <p:nvGraphicFramePr>
          <p:cNvPr id="5" name="Content Placeholder 26">
            <a:extLst>
              <a:ext uri="{FF2B5EF4-FFF2-40B4-BE49-F238E27FC236}">
                <a16:creationId xmlns:a16="http://schemas.microsoft.com/office/drawing/2014/main" id="{886CB3E0-7AE4-1394-5BD8-06C0FC7DB86D}"/>
              </a:ext>
            </a:extLst>
          </p:cNvPr>
          <p:cNvGraphicFramePr>
            <a:graphicFrameLocks/>
          </p:cNvGraphicFramePr>
          <p:nvPr>
            <p:extLst>
              <p:ext uri="{D42A27DB-BD31-4B8C-83A1-F6EECF244321}">
                <p14:modId xmlns:p14="http://schemas.microsoft.com/office/powerpoint/2010/main" val="2790440082"/>
              </p:ext>
            </p:extLst>
          </p:nvPr>
        </p:nvGraphicFramePr>
        <p:xfrm>
          <a:off x="290602" y="1158075"/>
          <a:ext cx="8556627" cy="5198275"/>
        </p:xfrm>
        <a:graphic>
          <a:graphicData uri="http://schemas.openxmlformats.org/drawingml/2006/table">
            <a:tbl>
              <a:tblPr firstRow="1" bandRow="1">
                <a:tableStyleId>{93296810-A885-4BE3-A3E7-6D5BEEA58F35}</a:tableStyleId>
              </a:tblPr>
              <a:tblGrid>
                <a:gridCol w="1840354">
                  <a:extLst>
                    <a:ext uri="{9D8B030D-6E8A-4147-A177-3AD203B41FA5}">
                      <a16:colId xmlns:a16="http://schemas.microsoft.com/office/drawing/2014/main" val="612462714"/>
                    </a:ext>
                  </a:extLst>
                </a:gridCol>
                <a:gridCol w="1442397">
                  <a:extLst>
                    <a:ext uri="{9D8B030D-6E8A-4147-A177-3AD203B41FA5}">
                      <a16:colId xmlns:a16="http://schemas.microsoft.com/office/drawing/2014/main" val="160469242"/>
                    </a:ext>
                  </a:extLst>
                </a:gridCol>
                <a:gridCol w="5273876">
                  <a:extLst>
                    <a:ext uri="{9D8B030D-6E8A-4147-A177-3AD203B41FA5}">
                      <a16:colId xmlns:a16="http://schemas.microsoft.com/office/drawing/2014/main" val="3940607195"/>
                    </a:ext>
                  </a:extLst>
                </a:gridCol>
              </a:tblGrid>
              <a:tr h="433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Content Section</a:t>
                      </a:r>
                    </a:p>
                  </a:txBody>
                  <a:tcPr>
                    <a:solidFill>
                      <a:srgbClr val="FFCB78">
                        <a:alpha val="7529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Questions</a:t>
                      </a:r>
                    </a:p>
                  </a:txBody>
                  <a:tcPr>
                    <a:solidFill>
                      <a:srgbClr val="FFCB78">
                        <a:alpha val="75294"/>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Questions (Paraphrased)</a:t>
                      </a:r>
                    </a:p>
                  </a:txBody>
                  <a:tcPr>
                    <a:solidFill>
                      <a:srgbClr val="FFCB78">
                        <a:alpha val="75294"/>
                      </a:srgbClr>
                    </a:solidFill>
                  </a:tcPr>
                </a:tc>
                <a:extLst>
                  <a:ext uri="{0D108BD9-81ED-4DB2-BD59-A6C34878D82A}">
                    <a16:rowId xmlns:a16="http://schemas.microsoft.com/office/drawing/2014/main" val="283407325"/>
                  </a:ext>
                </a:extLst>
              </a:tr>
              <a:tr h="433001">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u="none" dirty="0">
                          <a:solidFill>
                            <a:srgbClr val="FFFBF1"/>
                          </a:solidFill>
                        </a:rPr>
                        <a:t>Interview Round 1 (Weeks 9-10)</a:t>
                      </a:r>
                    </a:p>
                  </a:txBody>
                  <a:tcPr anchor="ctr">
                    <a:solidFill>
                      <a:srgbClr val="237C9D">
                        <a:alpha val="90000"/>
                      </a:srgbClr>
                    </a:solidFill>
                  </a:tcPr>
                </a:tc>
                <a:tc hMerge="1">
                  <a:txBody>
                    <a:bodyPr/>
                    <a:lstStyle/>
                    <a:p>
                      <a:endParaRPr lang="en-US" dirty="0"/>
                    </a:p>
                  </a:txBody>
                  <a:tcPr>
                    <a:solidFill>
                      <a:srgbClr val="FFCB78">
                        <a:alpha val="24706"/>
                      </a:srgbClr>
                    </a:solidFill>
                  </a:tcPr>
                </a:tc>
                <a:tc hMerge="1">
                  <a:txBody>
                    <a:bodyPr/>
                    <a:lstStyle/>
                    <a:p>
                      <a:endParaRPr lang="en-US"/>
                    </a:p>
                  </a:txBody>
                  <a:tcPr/>
                </a:tc>
                <a:extLst>
                  <a:ext uri="{0D108BD9-81ED-4DB2-BD59-A6C34878D82A}">
                    <a16:rowId xmlns:a16="http://schemas.microsoft.com/office/drawing/2014/main" val="3270546409"/>
                  </a:ext>
                </a:extLst>
              </a:tr>
              <a:tr h="4330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Past Experiences</a:t>
                      </a:r>
                    </a:p>
                  </a:txBody>
                  <a:tcPr>
                    <a:solidFill>
                      <a:srgbClr val="FFCB78">
                        <a:alpha val="24706"/>
                      </a:srgbClr>
                    </a:solidFill>
                  </a:tcPr>
                </a:tc>
                <a:tc>
                  <a:txBody>
                    <a:bodyPr/>
                    <a:lstStyle/>
                    <a:p>
                      <a:r>
                        <a:rPr lang="en-US" dirty="0"/>
                        <a:t>6</a:t>
                      </a:r>
                    </a:p>
                  </a:txBody>
                  <a:tcPr>
                    <a:solidFill>
                      <a:srgbClr val="FFCB78">
                        <a:alpha val="24706"/>
                      </a:srgbClr>
                    </a:solidFill>
                  </a:tcPr>
                </a:tc>
                <a:tc>
                  <a:txBody>
                    <a:bodyPr/>
                    <a:lstStyle/>
                    <a:p>
                      <a:r>
                        <a:rPr lang="en-US" dirty="0"/>
                        <a:t>How did you first find out about LLMs?</a:t>
                      </a:r>
                    </a:p>
                  </a:txBody>
                  <a:tcPr>
                    <a:solidFill>
                      <a:srgbClr val="FFCB78">
                        <a:alpha val="24706"/>
                      </a:srgbClr>
                    </a:solidFill>
                  </a:tcPr>
                </a:tc>
                <a:extLst>
                  <a:ext uri="{0D108BD9-81ED-4DB2-BD59-A6C34878D82A}">
                    <a16:rowId xmlns:a16="http://schemas.microsoft.com/office/drawing/2014/main" val="789410800"/>
                  </a:ext>
                </a:extLst>
              </a:tr>
              <a:tr h="433001">
                <a:tc>
                  <a:txBody>
                    <a:bodyPr/>
                    <a:lstStyle/>
                    <a:p>
                      <a:r>
                        <a:rPr lang="en-US" dirty="0"/>
                        <a:t>Use Cases</a:t>
                      </a:r>
                    </a:p>
                  </a:txBody>
                  <a:tcPr>
                    <a:solidFill>
                      <a:srgbClr val="FFCB78">
                        <a:alpha val="10196"/>
                      </a:srgbClr>
                    </a:solidFill>
                  </a:tcPr>
                </a:tc>
                <a:tc>
                  <a:txBody>
                    <a:bodyPr/>
                    <a:lstStyle/>
                    <a:p>
                      <a:r>
                        <a:rPr lang="en-US" dirty="0"/>
                        <a:t>6</a:t>
                      </a:r>
                    </a:p>
                  </a:txBody>
                  <a:tcPr>
                    <a:solidFill>
                      <a:srgbClr val="FFCB78">
                        <a:alpha val="10196"/>
                      </a:srgbClr>
                    </a:solidFill>
                  </a:tcPr>
                </a:tc>
                <a:tc>
                  <a:txBody>
                    <a:bodyPr/>
                    <a:lstStyle/>
                    <a:p>
                      <a:r>
                        <a:rPr lang="en-US" dirty="0"/>
                        <a:t>Tell us about your typical use of LLMs in this project.</a:t>
                      </a:r>
                    </a:p>
                  </a:txBody>
                  <a:tcPr>
                    <a:solidFill>
                      <a:srgbClr val="FFCB78">
                        <a:alpha val="10196"/>
                      </a:srgbClr>
                    </a:solidFill>
                  </a:tcPr>
                </a:tc>
                <a:extLst>
                  <a:ext uri="{0D108BD9-81ED-4DB2-BD59-A6C34878D82A}">
                    <a16:rowId xmlns:a16="http://schemas.microsoft.com/office/drawing/2014/main" val="2406390488"/>
                  </a:ext>
                </a:extLst>
              </a:tr>
              <a:tr h="747372">
                <a:tc>
                  <a:txBody>
                    <a:bodyPr/>
                    <a:lstStyle/>
                    <a:p>
                      <a:r>
                        <a:rPr lang="en-US" dirty="0"/>
                        <a:t>Interpretation</a:t>
                      </a:r>
                    </a:p>
                  </a:txBody>
                  <a:tcPr>
                    <a:solidFill>
                      <a:srgbClr val="FFCB78">
                        <a:alpha val="25098"/>
                      </a:srgbClr>
                    </a:solidFill>
                  </a:tcPr>
                </a:tc>
                <a:tc>
                  <a:txBody>
                    <a:bodyPr/>
                    <a:lstStyle/>
                    <a:p>
                      <a:r>
                        <a:rPr lang="en-US" dirty="0"/>
                        <a:t>3</a:t>
                      </a:r>
                    </a:p>
                  </a:txBody>
                  <a:tcPr>
                    <a:solidFill>
                      <a:srgbClr val="FFCB78">
                        <a:alpha val="25098"/>
                      </a:srgbClr>
                    </a:solidFill>
                  </a:tcPr>
                </a:tc>
                <a:tc>
                  <a:txBody>
                    <a:bodyPr/>
                    <a:lstStyle/>
                    <a:p>
                      <a:r>
                        <a:rPr lang="en-US" dirty="0"/>
                        <a:t>How do you think using LLMs influences your learning experiences?</a:t>
                      </a:r>
                    </a:p>
                  </a:txBody>
                  <a:tcPr>
                    <a:solidFill>
                      <a:srgbClr val="FFCB78">
                        <a:alpha val="25098"/>
                      </a:srgbClr>
                    </a:solidFill>
                  </a:tcPr>
                </a:tc>
                <a:extLst>
                  <a:ext uri="{0D108BD9-81ED-4DB2-BD59-A6C34878D82A}">
                    <a16:rowId xmlns:a16="http://schemas.microsoft.com/office/drawing/2014/main" val="147321631"/>
                  </a:ext>
                </a:extLst>
              </a:tr>
              <a:tr h="476783">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u="none" dirty="0">
                          <a:solidFill>
                            <a:srgbClr val="FFFBF1"/>
                          </a:solidFill>
                        </a:rPr>
                        <a:t>Interview Round 2 (Weeks 15-16)</a:t>
                      </a:r>
                    </a:p>
                  </a:txBody>
                  <a:tcPr anchor="ctr">
                    <a:solidFill>
                      <a:srgbClr val="237C9D">
                        <a:alpha val="90000"/>
                      </a:srgbClr>
                    </a:solidFill>
                  </a:tcPr>
                </a:tc>
                <a:tc hMerge="1">
                  <a:txBody>
                    <a:bodyPr/>
                    <a:lstStyle/>
                    <a:p>
                      <a:endParaRPr lang="en-US" dirty="0"/>
                    </a:p>
                  </a:txBody>
                  <a:tcPr>
                    <a:solidFill>
                      <a:srgbClr val="FFCB78">
                        <a:alpha val="25098"/>
                      </a:srgbClr>
                    </a:solidFill>
                  </a:tcPr>
                </a:tc>
                <a:tc hMerge="1">
                  <a:txBody>
                    <a:bodyPr/>
                    <a:lstStyle/>
                    <a:p>
                      <a:endParaRPr lang="en-US"/>
                    </a:p>
                  </a:txBody>
                  <a:tcPr/>
                </a:tc>
                <a:extLst>
                  <a:ext uri="{0D108BD9-81ED-4DB2-BD59-A6C34878D82A}">
                    <a16:rowId xmlns:a16="http://schemas.microsoft.com/office/drawing/2014/main" val="2501030341"/>
                  </a:ext>
                </a:extLst>
              </a:tr>
              <a:tr h="7473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Past Experiences</a:t>
                      </a:r>
                    </a:p>
                  </a:txBody>
                  <a:tcPr>
                    <a:solidFill>
                      <a:srgbClr val="FFCB78">
                        <a:alpha val="25098"/>
                      </a:srgbClr>
                    </a:solidFill>
                  </a:tcPr>
                </a:tc>
                <a:tc>
                  <a:txBody>
                    <a:bodyPr/>
                    <a:lstStyle/>
                    <a:p>
                      <a:r>
                        <a:rPr lang="en-US" dirty="0"/>
                        <a:t>2</a:t>
                      </a:r>
                    </a:p>
                  </a:txBody>
                  <a:tcPr>
                    <a:solidFill>
                      <a:srgbClr val="FFCB78">
                        <a:alpha val="25098"/>
                      </a:srgbClr>
                    </a:solidFill>
                  </a:tcPr>
                </a:tc>
                <a:tc>
                  <a:txBody>
                    <a:bodyPr/>
                    <a:lstStyle/>
                    <a:p>
                      <a:r>
                        <a:rPr lang="en-US" dirty="0"/>
                        <a:t>How have your impressions of LLMs changed throughout the course?</a:t>
                      </a:r>
                    </a:p>
                  </a:txBody>
                  <a:tcPr>
                    <a:solidFill>
                      <a:srgbClr val="FFCB78">
                        <a:alpha val="25098"/>
                      </a:srgbClr>
                    </a:solidFill>
                  </a:tcPr>
                </a:tc>
                <a:extLst>
                  <a:ext uri="{0D108BD9-81ED-4DB2-BD59-A6C34878D82A}">
                    <a16:rowId xmlns:a16="http://schemas.microsoft.com/office/drawing/2014/main" val="603051099"/>
                  </a:ext>
                </a:extLst>
              </a:tr>
              <a:tr h="747372">
                <a:tc>
                  <a:txBody>
                    <a:bodyPr/>
                    <a:lstStyle/>
                    <a:p>
                      <a:r>
                        <a:rPr lang="en-US" dirty="0"/>
                        <a:t>Use Cases</a:t>
                      </a:r>
                    </a:p>
                  </a:txBody>
                  <a:tcPr>
                    <a:solidFill>
                      <a:srgbClr val="FFFBF1">
                        <a:alpha val="25098"/>
                      </a:srgbClr>
                    </a:solidFill>
                  </a:tcPr>
                </a:tc>
                <a:tc>
                  <a:txBody>
                    <a:bodyPr/>
                    <a:lstStyle/>
                    <a:p>
                      <a:r>
                        <a:rPr lang="en-US" dirty="0"/>
                        <a:t>11</a:t>
                      </a:r>
                    </a:p>
                  </a:txBody>
                  <a:tcPr>
                    <a:solidFill>
                      <a:srgbClr val="FFFBF1">
                        <a:alpha val="25098"/>
                      </a:srgbClr>
                    </a:solidFill>
                  </a:tcPr>
                </a:tc>
                <a:tc>
                  <a:txBody>
                    <a:bodyPr/>
                    <a:lstStyle/>
                    <a:p>
                      <a:r>
                        <a:rPr lang="en-US" dirty="0"/>
                        <a:t>How did you use LLMs differently between project phases?</a:t>
                      </a:r>
                    </a:p>
                  </a:txBody>
                  <a:tcPr>
                    <a:solidFill>
                      <a:srgbClr val="FFFBF1">
                        <a:alpha val="25098"/>
                      </a:srgbClr>
                    </a:solidFill>
                  </a:tcPr>
                </a:tc>
                <a:extLst>
                  <a:ext uri="{0D108BD9-81ED-4DB2-BD59-A6C34878D82A}">
                    <a16:rowId xmlns:a16="http://schemas.microsoft.com/office/drawing/2014/main" val="1027821875"/>
                  </a:ext>
                </a:extLst>
              </a:tr>
              <a:tr h="747372">
                <a:tc>
                  <a:txBody>
                    <a:bodyPr/>
                    <a:lstStyle/>
                    <a:p>
                      <a:r>
                        <a:rPr lang="en-US" dirty="0"/>
                        <a:t>Interpretation</a:t>
                      </a:r>
                    </a:p>
                  </a:txBody>
                  <a:tcPr>
                    <a:solidFill>
                      <a:srgbClr val="FFCB78">
                        <a:alpha val="25098"/>
                      </a:srgbClr>
                    </a:solidFill>
                  </a:tcPr>
                </a:tc>
                <a:tc>
                  <a:txBody>
                    <a:bodyPr/>
                    <a:lstStyle/>
                    <a:p>
                      <a:r>
                        <a:rPr lang="en-US" dirty="0"/>
                        <a:t>5</a:t>
                      </a:r>
                    </a:p>
                  </a:txBody>
                  <a:tcPr>
                    <a:solidFill>
                      <a:srgbClr val="FFCB78">
                        <a:alpha val="25098"/>
                      </a:srgbClr>
                    </a:solidFill>
                  </a:tcPr>
                </a:tc>
                <a:tc>
                  <a:txBody>
                    <a:bodyPr/>
                    <a:lstStyle/>
                    <a:p>
                      <a:r>
                        <a:rPr lang="en-US" dirty="0"/>
                        <a:t>How do you expect to apply your experiences with LLMs in your future work?</a:t>
                      </a:r>
                    </a:p>
                  </a:txBody>
                  <a:tcPr>
                    <a:solidFill>
                      <a:srgbClr val="FFCB78">
                        <a:alpha val="25098"/>
                      </a:srgbClr>
                    </a:solidFill>
                  </a:tcPr>
                </a:tc>
                <a:extLst>
                  <a:ext uri="{0D108BD9-81ED-4DB2-BD59-A6C34878D82A}">
                    <a16:rowId xmlns:a16="http://schemas.microsoft.com/office/drawing/2014/main" val="1266476032"/>
                  </a:ext>
                </a:extLst>
              </a:tr>
            </a:tbl>
          </a:graphicData>
        </a:graphic>
      </p:graphicFrame>
    </p:spTree>
    <p:extLst>
      <p:ext uri="{BB962C8B-B14F-4D97-AF65-F5344CB8AC3E}">
        <p14:creationId xmlns:p14="http://schemas.microsoft.com/office/powerpoint/2010/main" val="400821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610390-B9F9-1640-9974-0C21350E01C9}"/>
              </a:ext>
            </a:extLst>
          </p:cNvPr>
          <p:cNvSpPr>
            <a:spLocks noGrp="1"/>
          </p:cNvSpPr>
          <p:nvPr>
            <p:ph type="subTitle" idx="1"/>
          </p:nvPr>
        </p:nvSpPr>
        <p:spPr>
          <a:xfrm>
            <a:off x="290602" y="496318"/>
            <a:ext cx="8556625" cy="1545298"/>
          </a:xfrm>
        </p:spPr>
        <p:txBody>
          <a:bodyPr vert="horz" lIns="91440" tIns="45720" rIns="91440" bIns="45720" rtlCol="0" anchor="t">
            <a:noAutofit/>
          </a:bodyPr>
          <a:lstStyle/>
          <a:p>
            <a:r>
              <a:rPr lang="en-US" sz="3200" dirty="0">
                <a:solidFill>
                  <a:srgbClr val="237C9D"/>
                </a:solidFill>
                <a:effectLst/>
                <a:latin typeface="+mj-lt"/>
              </a:rPr>
              <a:t>RQ #1</a:t>
            </a:r>
          </a:p>
          <a:p>
            <a:r>
              <a:rPr lang="en-US" sz="3200" dirty="0">
                <a:solidFill>
                  <a:srgbClr val="237C9D"/>
                </a:solidFill>
                <a:latin typeface="+mj-lt"/>
              </a:rPr>
              <a:t>How do students integrate LLMs into coursework when policies allow unrestricted access?</a:t>
            </a:r>
            <a:endParaRPr lang="en-US" sz="3200" dirty="0">
              <a:solidFill>
                <a:srgbClr val="237C9D"/>
              </a:solidFill>
              <a:effectLst/>
              <a:latin typeface="+mj-lt"/>
            </a:endParaRPr>
          </a:p>
        </p:txBody>
      </p:sp>
      <p:grpSp>
        <p:nvGrpSpPr>
          <p:cNvPr id="26" name="Group 25">
            <a:extLst>
              <a:ext uri="{FF2B5EF4-FFF2-40B4-BE49-F238E27FC236}">
                <a16:creationId xmlns:a16="http://schemas.microsoft.com/office/drawing/2014/main" id="{AFF68067-3A5C-996F-3D37-37B3E1004387}"/>
              </a:ext>
            </a:extLst>
          </p:cNvPr>
          <p:cNvGrpSpPr/>
          <p:nvPr/>
        </p:nvGrpSpPr>
        <p:grpSpPr>
          <a:xfrm>
            <a:off x="7688424" y="0"/>
            <a:ext cx="1455576" cy="992636"/>
            <a:chOff x="14386813" y="0"/>
            <a:chExt cx="4335235" cy="3251427"/>
          </a:xfrm>
        </p:grpSpPr>
        <p:sp>
          <p:nvSpPr>
            <p:cNvPr id="16" name="Freeform 22">
              <a:extLst>
                <a:ext uri="{FF2B5EF4-FFF2-40B4-BE49-F238E27FC236}">
                  <a16:creationId xmlns:a16="http://schemas.microsoft.com/office/drawing/2014/main" id="{150D1B52-2DA4-7664-96F2-458D964BAF2C}"/>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8" name="Freeform 23">
              <a:extLst>
                <a:ext uri="{FF2B5EF4-FFF2-40B4-BE49-F238E27FC236}">
                  <a16:creationId xmlns:a16="http://schemas.microsoft.com/office/drawing/2014/main" id="{DAA93CF1-C0C3-AC91-7E53-47347D0DAF54}"/>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9" name="Freeform 24">
              <a:extLst>
                <a:ext uri="{FF2B5EF4-FFF2-40B4-BE49-F238E27FC236}">
                  <a16:creationId xmlns:a16="http://schemas.microsoft.com/office/drawing/2014/main" id="{989A6D20-7DC0-F1E1-DB1C-0A9B900245FB}"/>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Freeform 25">
              <a:extLst>
                <a:ext uri="{FF2B5EF4-FFF2-40B4-BE49-F238E27FC236}">
                  <a16:creationId xmlns:a16="http://schemas.microsoft.com/office/drawing/2014/main" id="{47A39959-2AF0-1D5E-F953-4ABEAAB9B30F}"/>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2" name="Freeform 26">
              <a:extLst>
                <a:ext uri="{FF2B5EF4-FFF2-40B4-BE49-F238E27FC236}">
                  <a16:creationId xmlns:a16="http://schemas.microsoft.com/office/drawing/2014/main" id="{FFC10293-D59A-0F15-C0CB-9276A2D6682C}"/>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3" name="Freeform 27">
              <a:extLst>
                <a:ext uri="{FF2B5EF4-FFF2-40B4-BE49-F238E27FC236}">
                  <a16:creationId xmlns:a16="http://schemas.microsoft.com/office/drawing/2014/main" id="{4347DDEF-F054-521B-C357-175348DC0047}"/>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4" name="Freeform 28">
              <a:extLst>
                <a:ext uri="{FF2B5EF4-FFF2-40B4-BE49-F238E27FC236}">
                  <a16:creationId xmlns:a16="http://schemas.microsoft.com/office/drawing/2014/main" id="{FF1D0562-4491-C850-6767-4E4D4E8C14D8}"/>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25" name="Freeform 29">
              <a:extLst>
                <a:ext uri="{FF2B5EF4-FFF2-40B4-BE49-F238E27FC236}">
                  <a16:creationId xmlns:a16="http://schemas.microsoft.com/office/drawing/2014/main" id="{9366326E-F180-55B5-0181-DE6CFB36BA6C}"/>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grpSp>
        <p:nvGrpSpPr>
          <p:cNvPr id="47" name="Group 46">
            <a:extLst>
              <a:ext uri="{FF2B5EF4-FFF2-40B4-BE49-F238E27FC236}">
                <a16:creationId xmlns:a16="http://schemas.microsoft.com/office/drawing/2014/main" id="{8A3B5C42-76ED-DD5A-6A2E-5F8143D5E8C2}"/>
              </a:ext>
            </a:extLst>
          </p:cNvPr>
          <p:cNvGrpSpPr/>
          <p:nvPr/>
        </p:nvGrpSpPr>
        <p:grpSpPr>
          <a:xfrm flipH="1">
            <a:off x="32467" y="36145"/>
            <a:ext cx="1455576" cy="992636"/>
            <a:chOff x="14386813" y="0"/>
            <a:chExt cx="4335235" cy="3251427"/>
          </a:xfrm>
        </p:grpSpPr>
        <p:sp>
          <p:nvSpPr>
            <p:cNvPr id="48" name="Freeform 22">
              <a:extLst>
                <a:ext uri="{FF2B5EF4-FFF2-40B4-BE49-F238E27FC236}">
                  <a16:creationId xmlns:a16="http://schemas.microsoft.com/office/drawing/2014/main" id="{CCD3A936-C850-E8B2-E5DF-12B4E5695690}"/>
                </a:ext>
              </a:extLst>
            </p:cNvPr>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9" name="Freeform 23">
              <a:extLst>
                <a:ext uri="{FF2B5EF4-FFF2-40B4-BE49-F238E27FC236}">
                  <a16:creationId xmlns:a16="http://schemas.microsoft.com/office/drawing/2014/main" id="{5D84B708-9470-F0D2-D0DF-C3D1E31AC493}"/>
                </a:ext>
              </a:extLst>
            </p:cNvPr>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0" name="Freeform 24">
              <a:extLst>
                <a:ext uri="{FF2B5EF4-FFF2-40B4-BE49-F238E27FC236}">
                  <a16:creationId xmlns:a16="http://schemas.microsoft.com/office/drawing/2014/main" id="{35341DA6-C5FC-9BA2-36AB-9D55E19AFCA9}"/>
                </a:ext>
              </a:extLst>
            </p:cNvPr>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1" name="Freeform 25">
              <a:extLst>
                <a:ext uri="{FF2B5EF4-FFF2-40B4-BE49-F238E27FC236}">
                  <a16:creationId xmlns:a16="http://schemas.microsoft.com/office/drawing/2014/main" id="{293331D3-81D1-94D3-EFED-7FD2D415C1CB}"/>
                </a:ext>
              </a:extLst>
            </p:cNvPr>
            <p:cNvSpPr/>
            <p:nvPr/>
          </p:nvSpPr>
          <p:spPr>
            <a:xfrm rot="-5400000">
              <a:off x="14386813"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2" name="Freeform 26">
              <a:extLst>
                <a:ext uri="{FF2B5EF4-FFF2-40B4-BE49-F238E27FC236}">
                  <a16:creationId xmlns:a16="http://schemas.microsoft.com/office/drawing/2014/main" id="{9F018A4D-0941-43F4-2DFA-86317FF48FA7}"/>
                </a:ext>
              </a:extLst>
            </p:cNvPr>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3" name="Freeform 27">
              <a:extLst>
                <a:ext uri="{FF2B5EF4-FFF2-40B4-BE49-F238E27FC236}">
                  <a16:creationId xmlns:a16="http://schemas.microsoft.com/office/drawing/2014/main" id="{1289C7D5-3DA8-0E80-6339-FC6F5CC3F5D2}"/>
                </a:ext>
              </a:extLst>
            </p:cNvPr>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4" name="Freeform 28">
              <a:extLst>
                <a:ext uri="{FF2B5EF4-FFF2-40B4-BE49-F238E27FC236}">
                  <a16:creationId xmlns:a16="http://schemas.microsoft.com/office/drawing/2014/main" id="{46D260EB-C7FA-F98D-F078-ECD569925AD5}"/>
                </a:ext>
              </a:extLst>
            </p:cNvPr>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5" name="Freeform 29">
              <a:extLst>
                <a:ext uri="{FF2B5EF4-FFF2-40B4-BE49-F238E27FC236}">
                  <a16:creationId xmlns:a16="http://schemas.microsoft.com/office/drawing/2014/main" id="{F6B2F69B-476A-D2F9-98E8-140B171477AF}"/>
                </a:ext>
              </a:extLst>
            </p:cNvPr>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sp>
        <p:nvSpPr>
          <p:cNvPr id="3" name="Slide Number Placeholder 2">
            <a:extLst>
              <a:ext uri="{FF2B5EF4-FFF2-40B4-BE49-F238E27FC236}">
                <a16:creationId xmlns:a16="http://schemas.microsoft.com/office/drawing/2014/main" id="{141073E2-3C6D-1680-347E-A196348EC2CC}"/>
              </a:ext>
            </a:extLst>
          </p:cNvPr>
          <p:cNvSpPr>
            <a:spLocks noGrp="1"/>
          </p:cNvSpPr>
          <p:nvPr>
            <p:ph type="sldNum" sz="quarter" idx="4"/>
          </p:nvPr>
        </p:nvSpPr>
        <p:spPr/>
        <p:txBody>
          <a:bodyPr/>
          <a:lstStyle/>
          <a:p>
            <a:fld id="{B7EB45DA-9A0D-DC49-8E02-F30A5DDC21C3}" type="slidenum">
              <a:rPr lang="en-US" smtClean="0"/>
              <a:t>9</a:t>
            </a:fld>
            <a:endParaRPr lang="en-US"/>
          </a:p>
        </p:txBody>
      </p:sp>
      <p:graphicFrame>
        <p:nvGraphicFramePr>
          <p:cNvPr id="4" name="Content Placeholder 21">
            <a:extLst>
              <a:ext uri="{FF2B5EF4-FFF2-40B4-BE49-F238E27FC236}">
                <a16:creationId xmlns:a16="http://schemas.microsoft.com/office/drawing/2014/main" id="{91856761-9D73-679B-FE4A-9371B67155D7}"/>
              </a:ext>
            </a:extLst>
          </p:cNvPr>
          <p:cNvGraphicFramePr>
            <a:graphicFrameLocks/>
          </p:cNvGraphicFramePr>
          <p:nvPr>
            <p:extLst>
              <p:ext uri="{D42A27DB-BD31-4B8C-83A1-F6EECF244321}">
                <p14:modId xmlns:p14="http://schemas.microsoft.com/office/powerpoint/2010/main" val="226627286"/>
              </p:ext>
            </p:extLst>
          </p:nvPr>
        </p:nvGraphicFramePr>
        <p:xfrm>
          <a:off x="290601" y="2277110"/>
          <a:ext cx="8556625" cy="3337560"/>
        </p:xfrm>
        <a:graphic>
          <a:graphicData uri="http://schemas.openxmlformats.org/drawingml/2006/table">
            <a:tbl>
              <a:tblPr firstRow="1" bandRow="1">
                <a:tableStyleId>{5C22544A-7EE6-4342-B048-85BDC9FD1C3A}</a:tableStyleId>
              </a:tblPr>
              <a:tblGrid>
                <a:gridCol w="1688670">
                  <a:extLst>
                    <a:ext uri="{9D8B030D-6E8A-4147-A177-3AD203B41FA5}">
                      <a16:colId xmlns:a16="http://schemas.microsoft.com/office/drawing/2014/main" val="1010097091"/>
                    </a:ext>
                  </a:extLst>
                </a:gridCol>
                <a:gridCol w="2177254">
                  <a:extLst>
                    <a:ext uri="{9D8B030D-6E8A-4147-A177-3AD203B41FA5}">
                      <a16:colId xmlns:a16="http://schemas.microsoft.com/office/drawing/2014/main" val="158981420"/>
                    </a:ext>
                  </a:extLst>
                </a:gridCol>
                <a:gridCol w="4375231">
                  <a:extLst>
                    <a:ext uri="{9D8B030D-6E8A-4147-A177-3AD203B41FA5}">
                      <a16:colId xmlns:a16="http://schemas.microsoft.com/office/drawing/2014/main" val="2864412511"/>
                    </a:ext>
                  </a:extLst>
                </a:gridCol>
                <a:gridCol w="315470">
                  <a:extLst>
                    <a:ext uri="{9D8B030D-6E8A-4147-A177-3AD203B41FA5}">
                      <a16:colId xmlns:a16="http://schemas.microsoft.com/office/drawing/2014/main" val="875414277"/>
                    </a:ext>
                  </a:extLst>
                </a:gridCol>
              </a:tblGrid>
              <a:tr h="370840">
                <a:tc>
                  <a:txBody>
                    <a:bodyPr/>
                    <a:lstStyle/>
                    <a:p>
                      <a:r>
                        <a:rPr lang="en-US" dirty="0"/>
                        <a:t>Themes</a:t>
                      </a:r>
                    </a:p>
                  </a:txBody>
                  <a:tcPr>
                    <a:solidFill>
                      <a:srgbClr val="FFD899"/>
                    </a:solidFill>
                  </a:tcPr>
                </a:tc>
                <a:tc>
                  <a:txBody>
                    <a:bodyPr/>
                    <a:lstStyle/>
                    <a:p>
                      <a:r>
                        <a:rPr lang="en-US" dirty="0"/>
                        <a:t>Subtheme</a:t>
                      </a:r>
                    </a:p>
                  </a:txBody>
                  <a:tcPr>
                    <a:solidFill>
                      <a:srgbClr val="FFD899"/>
                    </a:solidFill>
                  </a:tcPr>
                </a:tc>
                <a:tc>
                  <a:txBody>
                    <a:bodyPr/>
                    <a:lstStyle/>
                    <a:p>
                      <a:r>
                        <a:rPr lang="en-US" dirty="0"/>
                        <a:t>Examples</a:t>
                      </a:r>
                    </a:p>
                  </a:txBody>
                  <a:tcPr>
                    <a:solidFill>
                      <a:srgbClr val="FFD899"/>
                    </a:solidFill>
                  </a:tcPr>
                </a:tc>
                <a:tc>
                  <a:txBody>
                    <a:bodyPr/>
                    <a:lstStyle/>
                    <a:p>
                      <a:r>
                        <a:rPr lang="en-US" i="1" dirty="0"/>
                        <a:t>n</a:t>
                      </a:r>
                    </a:p>
                  </a:txBody>
                  <a:tcPr>
                    <a:solidFill>
                      <a:srgbClr val="FFD899"/>
                    </a:solidFill>
                  </a:tcPr>
                </a:tc>
                <a:extLst>
                  <a:ext uri="{0D108BD9-81ED-4DB2-BD59-A6C34878D82A}">
                    <a16:rowId xmlns:a16="http://schemas.microsoft.com/office/drawing/2014/main" val="3214660950"/>
                  </a:ext>
                </a:extLst>
              </a:tr>
              <a:tr h="370840">
                <a:tc rowSpan="4">
                  <a:txBody>
                    <a:bodyPr/>
                    <a:lstStyle/>
                    <a:p>
                      <a:r>
                        <a:rPr lang="en-US" dirty="0"/>
                        <a:t>Technical Aid</a:t>
                      </a:r>
                    </a:p>
                  </a:txBody>
                  <a:tcPr>
                    <a:solidFill>
                      <a:srgbClr val="FFF3DF"/>
                    </a:solidFill>
                  </a:tcPr>
                </a:tc>
                <a:tc rowSpan="2">
                  <a:txBody>
                    <a:bodyPr/>
                    <a:lstStyle/>
                    <a:p>
                      <a:r>
                        <a:rPr lang="en-US" dirty="0"/>
                        <a:t>Programming support</a:t>
                      </a:r>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Writing or editing code</a:t>
                      </a:r>
                    </a:p>
                  </a:txBody>
                  <a:tcPr>
                    <a:solidFill>
                      <a:srgbClr val="FFCB78">
                        <a:alpha val="25000"/>
                      </a:srgbClr>
                    </a:solidFill>
                  </a:tcPr>
                </a:tc>
                <a:tc rowSpan="2">
                  <a:txBody>
                    <a:bodyPr/>
                    <a:lstStyle/>
                    <a:p>
                      <a:r>
                        <a:rPr lang="en-US" dirty="0"/>
                        <a:t>9</a:t>
                      </a:r>
                    </a:p>
                  </a:txBody>
                  <a:tcPr>
                    <a:solidFill>
                      <a:srgbClr val="FFF3DF"/>
                    </a:solidFill>
                  </a:tcPr>
                </a:tc>
                <a:extLst>
                  <a:ext uri="{0D108BD9-81ED-4DB2-BD59-A6C34878D82A}">
                    <a16:rowId xmlns:a16="http://schemas.microsoft.com/office/drawing/2014/main" val="3927410004"/>
                  </a:ext>
                </a:extLst>
              </a:tr>
              <a:tr h="370840">
                <a:tc vMerge="1">
                  <a:txBody>
                    <a:bodyPr/>
                    <a:lstStyle/>
                    <a:p>
                      <a:endParaRPr lang="en-US" dirty="0"/>
                    </a:p>
                  </a:txBody>
                  <a:tcPr/>
                </a:tc>
                <a:tc vMerge="1">
                  <a:txBody>
                    <a:bodyPr/>
                    <a:lstStyle/>
                    <a:p>
                      <a:endParaRPr lang="en-US" dirty="0"/>
                    </a:p>
                  </a:txBody>
                  <a:tcPr/>
                </a:tc>
                <a:tc>
                  <a:txBody>
                    <a:bodyPr/>
                    <a:lstStyle/>
                    <a:p>
                      <a:r>
                        <a:rPr lang="en-US" dirty="0"/>
                        <a:t>learning SWE concepts</a:t>
                      </a:r>
                    </a:p>
                  </a:txBody>
                  <a:tcPr>
                    <a:solidFill>
                      <a:srgbClr val="FFCB78">
                        <a:alpha val="10000"/>
                      </a:srgbClr>
                    </a:solidFill>
                  </a:tcPr>
                </a:tc>
                <a:tc vMerge="1">
                  <a:txBody>
                    <a:bodyPr/>
                    <a:lstStyle/>
                    <a:p>
                      <a:endParaRPr lang="en-US" dirty="0"/>
                    </a:p>
                  </a:txBody>
                  <a:tcPr/>
                </a:tc>
                <a:extLst>
                  <a:ext uri="{0D108BD9-81ED-4DB2-BD59-A6C34878D82A}">
                    <a16:rowId xmlns:a16="http://schemas.microsoft.com/office/drawing/2014/main" val="1081745176"/>
                  </a:ext>
                </a:extLst>
              </a:tr>
              <a:tr h="370840">
                <a:tc vMerge="1">
                  <a:txBody>
                    <a:bodyPr/>
                    <a:lstStyle/>
                    <a:p>
                      <a:endParaRPr lang="en-US" dirty="0"/>
                    </a:p>
                  </a:txBody>
                  <a:tcPr/>
                </a:tc>
                <a:tc rowSpan="2">
                  <a:txBody>
                    <a:bodyPr/>
                    <a:lstStyle/>
                    <a:p>
                      <a:r>
                        <a:rPr lang="en-US" dirty="0"/>
                        <a:t>Idea generation</a:t>
                      </a:r>
                    </a:p>
                  </a:txBody>
                  <a:tcPr>
                    <a:solidFill>
                      <a:srgbClr val="FFFBF1"/>
                    </a:solidFill>
                  </a:tcPr>
                </a:tc>
                <a:tc>
                  <a:txBody>
                    <a:bodyPr/>
                    <a:lstStyle/>
                    <a:p>
                      <a:r>
                        <a:rPr lang="en-US" dirty="0"/>
                        <a:t>Designing a system</a:t>
                      </a:r>
                    </a:p>
                  </a:txBody>
                  <a:tcPr>
                    <a:solidFill>
                      <a:srgbClr val="FFCB78">
                        <a:alpha val="25000"/>
                      </a:srgbClr>
                    </a:solidFill>
                  </a:tcPr>
                </a:tc>
                <a:tc rowSpan="2">
                  <a:txBody>
                    <a:bodyPr/>
                    <a:lstStyle/>
                    <a:p>
                      <a:r>
                        <a:rPr lang="en-US" dirty="0"/>
                        <a:t>5</a:t>
                      </a:r>
                    </a:p>
                  </a:txBody>
                  <a:tcPr>
                    <a:solidFill>
                      <a:srgbClr val="FFFBF1"/>
                    </a:solidFill>
                  </a:tcPr>
                </a:tc>
                <a:extLst>
                  <a:ext uri="{0D108BD9-81ED-4DB2-BD59-A6C34878D82A}">
                    <a16:rowId xmlns:a16="http://schemas.microsoft.com/office/drawing/2014/main" val="3571937738"/>
                  </a:ext>
                </a:extLst>
              </a:tr>
              <a:tr h="370840">
                <a:tc vMerge="1">
                  <a:txBody>
                    <a:bodyPr/>
                    <a:lstStyle/>
                    <a:p>
                      <a:endParaRPr lang="en-US" dirty="0"/>
                    </a:p>
                  </a:txBody>
                  <a:tcPr/>
                </a:tc>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Conceptualizing complex problems</a:t>
                      </a:r>
                    </a:p>
                  </a:txBody>
                  <a:tcPr>
                    <a:solidFill>
                      <a:srgbClr val="FFFBF1"/>
                    </a:solidFill>
                  </a:tcPr>
                </a:tc>
                <a:tc vMerge="1">
                  <a:txBody>
                    <a:bodyPr/>
                    <a:lstStyle/>
                    <a:p>
                      <a:endParaRPr lang="en-US" dirty="0"/>
                    </a:p>
                  </a:txBody>
                  <a:tcPr/>
                </a:tc>
                <a:extLst>
                  <a:ext uri="{0D108BD9-81ED-4DB2-BD59-A6C34878D82A}">
                    <a16:rowId xmlns:a16="http://schemas.microsoft.com/office/drawing/2014/main" val="1123271945"/>
                  </a:ext>
                </a:extLst>
              </a:tr>
              <a:tr h="370840">
                <a:tc rowSpan="4">
                  <a:txBody>
                    <a:bodyPr/>
                    <a:lstStyle/>
                    <a:p>
                      <a:r>
                        <a:rPr lang="en-US" dirty="0"/>
                        <a:t>Professional Aid</a:t>
                      </a:r>
                    </a:p>
                  </a:txBody>
                  <a:tcPr>
                    <a:solidFill>
                      <a:srgbClr val="FFF3DF"/>
                    </a:solidFill>
                  </a:tcPr>
                </a:tc>
                <a:tc rowSpan="2">
                  <a:txBody>
                    <a:bodyPr/>
                    <a:lstStyle/>
                    <a:p>
                      <a:r>
                        <a:rPr lang="en-US" dirty="0"/>
                        <a:t>Writing support</a:t>
                      </a:r>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Emailing instructional faculty</a:t>
                      </a:r>
                    </a:p>
                  </a:txBody>
                  <a:tcPr>
                    <a:solidFill>
                      <a:srgbClr val="FFF3DF"/>
                    </a:solidFill>
                  </a:tcPr>
                </a:tc>
                <a:tc rowSpan="2">
                  <a:txBody>
                    <a:bodyPr/>
                    <a:lstStyle/>
                    <a:p>
                      <a:r>
                        <a:rPr lang="en-US" dirty="0"/>
                        <a:t>6</a:t>
                      </a:r>
                    </a:p>
                  </a:txBody>
                  <a:tcPr>
                    <a:solidFill>
                      <a:srgbClr val="FFF3DF"/>
                    </a:solidFill>
                  </a:tcPr>
                </a:tc>
                <a:extLst>
                  <a:ext uri="{0D108BD9-81ED-4DB2-BD59-A6C34878D82A}">
                    <a16:rowId xmlns:a16="http://schemas.microsoft.com/office/drawing/2014/main" val="2907887518"/>
                  </a:ext>
                </a:extLst>
              </a:tr>
              <a:tr h="370840">
                <a:tc vMerge="1">
                  <a:txBody>
                    <a:bodyPr/>
                    <a:lstStyle/>
                    <a:p>
                      <a:endParaRPr lang="en-US" dirty="0"/>
                    </a:p>
                  </a:txBody>
                  <a:tcPr/>
                </a:tc>
                <a:tc vMerge="1">
                  <a:txBody>
                    <a:bodyPr/>
                    <a:lstStyle/>
                    <a:p>
                      <a:endParaRPr lang="en-US" dirty="0"/>
                    </a:p>
                  </a:txBody>
                  <a:tcPr>
                    <a:solidFill>
                      <a:srgbClr val="FFF3D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Completing writing assignments</a:t>
                      </a:r>
                    </a:p>
                  </a:txBody>
                  <a:tcPr>
                    <a:solidFill>
                      <a:srgbClr val="FFFBF1"/>
                    </a:solidFill>
                  </a:tcPr>
                </a:tc>
                <a:tc vMerge="1">
                  <a:txBody>
                    <a:bodyPr/>
                    <a:lstStyle/>
                    <a:p>
                      <a:endParaRPr lang="en-US" dirty="0"/>
                    </a:p>
                  </a:txBody>
                  <a:tcPr/>
                </a:tc>
                <a:extLst>
                  <a:ext uri="{0D108BD9-81ED-4DB2-BD59-A6C34878D82A}">
                    <a16:rowId xmlns:a16="http://schemas.microsoft.com/office/drawing/2014/main" val="1816917323"/>
                  </a:ext>
                </a:extLst>
              </a:tr>
              <a:tr h="370840">
                <a:tc vMerge="1">
                  <a:txBody>
                    <a:bodyPr/>
                    <a:lstStyle/>
                    <a:p>
                      <a:endParaRPr lang="en-US" dirty="0"/>
                    </a:p>
                  </a:txBody>
                  <a:tcPr/>
                </a:tc>
                <a:tc rowSpan="2">
                  <a:txBody>
                    <a:bodyPr/>
                    <a:lstStyle/>
                    <a:p>
                      <a:r>
                        <a:rPr lang="en-US" dirty="0"/>
                        <a:t>Project management</a:t>
                      </a:r>
                    </a:p>
                  </a:txBody>
                  <a:tcPr>
                    <a:solidFill>
                      <a:srgbClr val="FFFBF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Establishing division of labor</a:t>
                      </a:r>
                    </a:p>
                  </a:txBody>
                  <a:tcPr>
                    <a:solidFill>
                      <a:srgbClr val="FFCB78">
                        <a:alpha val="25000"/>
                      </a:srgbClr>
                    </a:solidFill>
                  </a:tcPr>
                </a:tc>
                <a:tc rowSpan="2">
                  <a:txBody>
                    <a:bodyPr/>
                    <a:lstStyle/>
                    <a:p>
                      <a:r>
                        <a:rPr lang="en-US" dirty="0"/>
                        <a:t>3</a:t>
                      </a:r>
                    </a:p>
                  </a:txBody>
                  <a:tcPr>
                    <a:solidFill>
                      <a:srgbClr val="FFFBF1"/>
                    </a:solidFill>
                  </a:tcPr>
                </a:tc>
                <a:extLst>
                  <a:ext uri="{0D108BD9-81ED-4DB2-BD59-A6C34878D82A}">
                    <a16:rowId xmlns:a16="http://schemas.microsoft.com/office/drawing/2014/main" val="570235822"/>
                  </a:ext>
                </a:extLst>
              </a:tr>
              <a:tr h="370840">
                <a:tc vMerge="1">
                  <a:txBody>
                    <a:bodyPr/>
                    <a:lstStyle/>
                    <a:p>
                      <a:endParaRPr lang="en-US" dirty="0"/>
                    </a:p>
                  </a:txBody>
                  <a:tcPr/>
                </a:tc>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Setting project milestones</a:t>
                      </a:r>
                    </a:p>
                  </a:txBody>
                  <a:tcPr>
                    <a:solidFill>
                      <a:srgbClr val="FFCB78">
                        <a:alpha val="10000"/>
                      </a:srgbClr>
                    </a:solidFill>
                  </a:tcPr>
                </a:tc>
                <a:tc vMerge="1">
                  <a:txBody>
                    <a:bodyPr/>
                    <a:lstStyle/>
                    <a:p>
                      <a:endParaRPr lang="en-US" dirty="0"/>
                    </a:p>
                  </a:txBody>
                  <a:tcPr/>
                </a:tc>
                <a:extLst>
                  <a:ext uri="{0D108BD9-81ED-4DB2-BD59-A6C34878D82A}">
                    <a16:rowId xmlns:a16="http://schemas.microsoft.com/office/drawing/2014/main" val="4119204050"/>
                  </a:ext>
                </a:extLst>
              </a:tr>
            </a:tbl>
          </a:graphicData>
        </a:graphic>
      </p:graphicFrame>
    </p:spTree>
    <p:extLst>
      <p:ext uri="{BB962C8B-B14F-4D97-AF65-F5344CB8AC3E}">
        <p14:creationId xmlns:p14="http://schemas.microsoft.com/office/powerpoint/2010/main" val="3313152812"/>
      </p:ext>
    </p:extLst>
  </p:cSld>
  <p:clrMapOvr>
    <a:masterClrMapping/>
  </p:clrMapOvr>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577843-0252-164E-9900-50E04AC84376}">
  <we:reference id="wa104381063" version="1.0.0.1" store="en-001"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9236</TotalTime>
  <Words>3482</Words>
  <Application>Microsoft Macintosh PowerPoint</Application>
  <PresentationFormat>On-screen Show (4:3)</PresentationFormat>
  <Paragraphs>347</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vt:lpstr>
      <vt:lpstr>Times New Roman</vt:lpstr>
      <vt:lpstr>Purdue1</vt:lpstr>
      <vt:lpstr>PowerPoint Presentation</vt:lpstr>
      <vt:lpstr>What are Large Language Models (LLMs)?</vt:lpstr>
      <vt:lpstr>PowerPoint Presentation</vt:lpstr>
      <vt:lpstr>Challenges</vt:lpstr>
      <vt:lpstr>Research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 &amp; Conclusions</vt:lpstr>
      <vt:lpstr>Future Work</vt:lpstr>
      <vt:lpstr>PowerPoint Presentation</vt:lpstr>
      <vt:lpstr>Bonus Slides</vt:lpstr>
      <vt:lpstr>PowerPoint Presentation</vt:lpstr>
      <vt:lpstr>PowerPoint Presentation</vt:lpstr>
      <vt:lpstr>About ECE 461 – Software Engineering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Bowers, Anna K</dc:creator>
  <cp:keywords/>
  <dc:description/>
  <cp:lastModifiedBy>Davis, James C</cp:lastModifiedBy>
  <cp:revision>1536</cp:revision>
  <dcterms:created xsi:type="dcterms:W3CDTF">2020-02-21T23:00:33Z</dcterms:created>
  <dcterms:modified xsi:type="dcterms:W3CDTF">2024-06-23T21:48:32Z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2023-01-07T23:35:00Z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a3ef48dd-a39a-4e76-836e-4011798cf6bc</vt:lpwstr>
  </property>
  <property fmtid="{D5CDD505-2E9C-101B-9397-08002B2CF9AE}" pid="8" name="MSIP_Label_4044bd30-2ed7-4c9d-9d12-46200872a97b_ContentBits">
    <vt:lpwstr>0</vt:lpwstr>
  </property>
</Properties>
</file>