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830" r:id="rId2"/>
    <p:sldId id="1068" r:id="rId3"/>
    <p:sldId id="1034" r:id="rId4"/>
    <p:sldId id="1035" r:id="rId5"/>
    <p:sldId id="1063" r:id="rId6"/>
    <p:sldId id="1064" r:id="rId7"/>
    <p:sldId id="1039" r:id="rId8"/>
    <p:sldId id="1041" r:id="rId9"/>
    <p:sldId id="1043" r:id="rId10"/>
    <p:sldId id="1046" r:id="rId11"/>
    <p:sldId id="1080" r:id="rId12"/>
    <p:sldId id="1061" r:id="rId13"/>
    <p:sldId id="1072" r:id="rId14"/>
    <p:sldId id="1073" r:id="rId15"/>
    <p:sldId id="1049" r:id="rId16"/>
    <p:sldId id="1050" r:id="rId17"/>
    <p:sldId id="1084" r:id="rId18"/>
    <p:sldId id="1074" r:id="rId19"/>
    <p:sldId id="1087" r:id="rId20"/>
    <p:sldId id="1052" r:id="rId21"/>
    <p:sldId id="1071" r:id="rId22"/>
    <p:sldId id="1085" r:id="rId23"/>
    <p:sldId id="1019" r:id="rId24"/>
    <p:sldId id="1086" r:id="rId25"/>
    <p:sldId id="295" r:id="rId26"/>
    <p:sldId id="1054" r:id="rId27"/>
    <p:sldId id="1040" r:id="rId28"/>
    <p:sldId id="1058" r:id="rId29"/>
    <p:sldId id="1059" r:id="rId30"/>
    <p:sldId id="1082" r:id="rId31"/>
    <p:sldId id="1088" r:id="rId32"/>
    <p:sldId id="1078" r:id="rId33"/>
    <p:sldId id="1077" r:id="rId34"/>
    <p:sldId id="1053" r:id="rId35"/>
    <p:sldId id="1081" r:id="rId36"/>
    <p:sldId id="1089" r:id="rId37"/>
    <p:sldId id="1075" r:id="rId38"/>
    <p:sldId id="1076" r:id="rId39"/>
    <p:sldId id="1048" r:id="rId40"/>
    <p:sldId id="1079" r:id="rId41"/>
    <p:sldId id="1083" r:id="rId42"/>
    <p:sldId id="1062" r:id="rId43"/>
    <p:sldId id="1047" r:id="rId44"/>
  </p:sldIdLst>
  <p:sldSz cx="9144000" cy="6858000" type="screen4x3"/>
  <p:notesSz cx="6794500" cy="99314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Davis" initials="JD" lastIdx="3" clrIdx="0">
    <p:extLst>
      <p:ext uri="{19B8F6BF-5375-455C-9EA6-DF929625EA0E}">
        <p15:presenceInfo xmlns:p15="http://schemas.microsoft.com/office/powerpoint/2012/main" userId="c00031561e964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728"/>
    <a:srgbClr val="000000"/>
    <a:srgbClr val="008F00"/>
    <a:srgbClr val="B9CDE5"/>
    <a:srgbClr val="92D050"/>
    <a:srgbClr val="2C2BFA"/>
    <a:srgbClr val="EAEEF4"/>
    <a:srgbClr val="F9CC65"/>
    <a:srgbClr val="FFCC66"/>
    <a:srgbClr val="5A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4" autoAdjust="0"/>
    <p:restoredTop sz="88016" autoAdjust="0"/>
  </p:normalViewPr>
  <p:slideViewPr>
    <p:cSldViewPr snapToGrid="0">
      <p:cViewPr varScale="1">
        <p:scale>
          <a:sx n="110" d="100"/>
          <a:sy n="110" d="100"/>
        </p:scale>
        <p:origin x="1072" y="176"/>
      </p:cViewPr>
      <p:guideLst>
        <p:guide orient="horz" pos="792"/>
        <p:guide pos="2880"/>
      </p:guideLst>
    </p:cSldViewPr>
  </p:slideViewPr>
  <p:outlineViewPr>
    <p:cViewPr>
      <p:scale>
        <a:sx n="33" d="100"/>
        <a:sy n="33" d="100"/>
      </p:scale>
      <p:origin x="0" y="-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832" y="200"/>
      </p:cViewPr>
      <p:guideLst>
        <p:guide orient="horz" pos="3127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boxsrv\jamie\Dropbox\Grad%20School\Conferences\ESEC-FSE%202018\Presentation%20materials\ReDoS%20dem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ropbox/Grad%20School/Conferences/ESEC-FSE%202018/Presentation%20materials/Vuln%20curv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ropbox/Grad%20School/Conferences/ESEC-FSE%202018/Presentation%20materials/Heuristic%20Accurac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ropbox/Grad%20School/Conferences/ESEC-FSE%202018/Presentation%20materials/Heuristic%20Accurac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ropbox/Grad%20School/Conferences/ESEC-FSE%202018/Presentation%20materials/Fix%20Strateg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ropbox/Grad%20School/Conferences/ESEC-FSE%202018/Presentation%20materials/Fix%20Strateg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ropbox/Grad%20School/Conferences/ESEC-FSE%202018/Presentation%20materials/ReDoS%20Regex%20Domai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>
                <a:solidFill>
                  <a:schemeClr val="tx1"/>
                </a:solidFill>
              </a:rPr>
              <a:t>ReDoS</a:t>
            </a:r>
            <a:r>
              <a:rPr lang="en-US" sz="2000" b="1" dirty="0">
                <a:solidFill>
                  <a:schemeClr val="tx1"/>
                </a:solidFill>
              </a:rPr>
              <a:t> attack on our Node.js</a:t>
            </a:r>
            <a:r>
              <a:rPr lang="en-US" sz="2000" b="1" baseline="0" dirty="0">
                <a:solidFill>
                  <a:schemeClr val="tx1"/>
                </a:solidFill>
              </a:rPr>
              <a:t> server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</c:v>
                </c:pt>
              </c:strCache>
            </c:strRef>
          </c:tx>
          <c:spPr>
            <a:ln w="63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6341.68</c:v>
                </c:pt>
                <c:pt idx="1">
                  <c:v>6433.87</c:v>
                </c:pt>
                <c:pt idx="2">
                  <c:v>6588.36</c:v>
                </c:pt>
                <c:pt idx="3">
                  <c:v>6221.36</c:v>
                </c:pt>
                <c:pt idx="4">
                  <c:v>6612.59</c:v>
                </c:pt>
                <c:pt idx="5">
                  <c:v>663.98</c:v>
                </c:pt>
                <c:pt idx="6">
                  <c:v>20.36</c:v>
                </c:pt>
                <c:pt idx="7">
                  <c:v>20.13</c:v>
                </c:pt>
                <c:pt idx="8">
                  <c:v>17.36</c:v>
                </c:pt>
                <c:pt idx="9">
                  <c:v>18.55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20-426F-A538-E2A1D7960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931368"/>
        <c:axId val="401936944"/>
      </c:scatterChart>
      <c:valAx>
        <c:axId val="401931368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36944"/>
        <c:crosses val="autoZero"/>
        <c:crossBetween val="midCat"/>
      </c:valAx>
      <c:valAx>
        <c:axId val="401936944"/>
        <c:scaling>
          <c:orientation val="minMax"/>
          <c:max val="8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Throughput</a:t>
                </a:r>
              </a:p>
            </c:rich>
          </c:tx>
          <c:layout>
            <c:manualLayout>
              <c:xMode val="edge"/>
              <c:yMode val="edge"/>
              <c:x val="9.0742895652958008E-3"/>
              <c:y val="0.22267051426506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31368"/>
        <c:crosses val="autoZero"/>
        <c:crossBetween val="midCat"/>
        <c:majorUnit val="20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Exponential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5C-AA4D-B4C9-0ADD9D13D3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Quadratic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Sheet1!$C$2:$C$31</c:f>
              <c:numCache>
                <c:formatCode>General</c:formatCode>
                <c:ptCount val="3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5C-AA4D-B4C9-0ADD9D13D3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yVal>
            <c:numRef>
              <c:f>Sheet1!$D$2:$D$31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5C-AA4D-B4C9-0ADD9D13D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407679"/>
        <c:axId val="1809949391"/>
      </c:scatterChart>
      <c:valAx>
        <c:axId val="17174076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949391"/>
        <c:crosses val="autoZero"/>
        <c:crossBetween val="midCat"/>
      </c:valAx>
      <c:valAx>
        <c:axId val="180994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407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/>
                </a:solidFill>
              </a:rPr>
              <a:t>Degree of vulnerability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Exponential</c:v>
                </c:pt>
                <c:pt idx="1">
                  <c:v>n^2</c:v>
                </c:pt>
                <c:pt idx="2">
                  <c:v>n^3</c:v>
                </c:pt>
                <c:pt idx="3">
                  <c:v>n^4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74</c:v>
                </c:pt>
                <c:pt idx="2">
                  <c:v>15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7-40A3-9F47-CBF7CE175A29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pypi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Exponential</c:v>
                </c:pt>
                <c:pt idx="1">
                  <c:v>n^2</c:v>
                </c:pt>
                <c:pt idx="2">
                  <c:v>n^3</c:v>
                </c:pt>
                <c:pt idx="3">
                  <c:v>n^4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</c:v>
                </c:pt>
                <c:pt idx="1">
                  <c:v>76</c:v>
                </c:pt>
                <c:pt idx="2">
                  <c:v>15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D7-40A3-9F47-CBF7CE175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960416"/>
        <c:axId val="444968616"/>
      </c:barChart>
      <c:catAx>
        <c:axId val="4449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68616"/>
        <c:crosses val="autoZero"/>
        <c:auto val="1"/>
        <c:lblAlgn val="ctr"/>
        <c:lblOffset val="100"/>
        <c:noMultiLvlLbl val="0"/>
      </c:catAx>
      <c:valAx>
        <c:axId val="444968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>
                    <a:solidFill>
                      <a:schemeClr val="tx1"/>
                    </a:solidFill>
                  </a:rPr>
                  <a:t>% of ReDoS regexes</a:t>
                </a:r>
              </a:p>
            </c:rich>
          </c:tx>
          <c:layout>
            <c:manualLayout>
              <c:xMode val="edge"/>
              <c:yMode val="edge"/>
              <c:x val="1.4540035702084514E-3"/>
              <c:y val="0.148399379960641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6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11522852356583"/>
          <c:y val="0.87578233224565771"/>
          <c:w val="0.47304552153161761"/>
          <c:h val="0.10733650471753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% ReDoS</a:t>
            </a:r>
            <a:r>
              <a:rPr lang="en-US" sz="2800" baseline="0" dirty="0">
                <a:solidFill>
                  <a:schemeClr val="tx1"/>
                </a:solidFill>
              </a:rPr>
              <a:t> Regexes</a:t>
            </a:r>
            <a:endParaRPr lang="en-US" sz="2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Sheet1!$A$14:$A$16</c:f>
              <c:strCache>
                <c:ptCount val="3"/>
                <c:pt idx="0">
                  <c:v>SH</c:v>
                </c:pt>
                <c:pt idx="1">
                  <c:v>QOD</c:v>
                </c:pt>
                <c:pt idx="2">
                  <c:v>QOA</c:v>
                </c:pt>
              </c:strCache>
            </c:strRef>
          </c:cat>
          <c:val>
            <c:numRef>
              <c:f>Sheet1!$B$14:$B$16</c:f>
              <c:numCache>
                <c:formatCode>General</c:formatCode>
                <c:ptCount val="3"/>
                <c:pt idx="0">
                  <c:v>12</c:v>
                </c:pt>
                <c:pt idx="1">
                  <c:v>1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B-C04C-B65A-61E968A57FDB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Sheet1!$A$14:$A$16</c:f>
              <c:strCache>
                <c:ptCount val="3"/>
                <c:pt idx="0">
                  <c:v>SH</c:v>
                </c:pt>
                <c:pt idx="1">
                  <c:v>QOD</c:v>
                </c:pt>
                <c:pt idx="2">
                  <c:v>QOA</c:v>
                </c:pt>
              </c:strCache>
            </c:strRef>
          </c:cat>
          <c:val>
            <c:numRef>
              <c:f>Sheet1!$C$14:$C$16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B-C04C-B65A-61E968A57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008639"/>
        <c:axId val="1827010319"/>
      </c:barChart>
      <c:catAx>
        <c:axId val="18270086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010319"/>
        <c:crosses val="autoZero"/>
        <c:auto val="1"/>
        <c:lblAlgn val="ctr"/>
        <c:lblOffset val="100"/>
        <c:noMultiLvlLbl val="0"/>
      </c:catAx>
      <c:valAx>
        <c:axId val="182701031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0086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% False Positives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Sheet1!$A$19:$A$21</c:f>
              <c:strCache>
                <c:ptCount val="3"/>
                <c:pt idx="0">
                  <c:v>SH</c:v>
                </c:pt>
                <c:pt idx="1">
                  <c:v>QOD</c:v>
                </c:pt>
                <c:pt idx="2">
                  <c:v>QOA</c:v>
                </c:pt>
              </c:strCache>
            </c:strRef>
          </c:cat>
          <c:val>
            <c:numRef>
              <c:f>Sheet1!$B$19:$B$21</c:f>
              <c:numCache>
                <c:formatCode>General</c:formatCode>
                <c:ptCount val="3"/>
                <c:pt idx="0">
                  <c:v>94</c:v>
                </c:pt>
                <c:pt idx="1">
                  <c:v>97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D-044E-B31E-FD9DCFF53D98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Sheet1!$A$19:$A$21</c:f>
              <c:strCache>
                <c:ptCount val="3"/>
                <c:pt idx="0">
                  <c:v>SH</c:v>
                </c:pt>
                <c:pt idx="1">
                  <c:v>QOD</c:v>
                </c:pt>
                <c:pt idx="2">
                  <c:v>QOA</c:v>
                </c:pt>
              </c:strCache>
            </c:strRef>
          </c:cat>
          <c:val>
            <c:numRef>
              <c:f>Sheet1!$C$19:$C$21</c:f>
              <c:numCache>
                <c:formatCode>General</c:formatCode>
                <c:ptCount val="3"/>
                <c:pt idx="0">
                  <c:v>98</c:v>
                </c:pt>
                <c:pt idx="1">
                  <c:v>95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DD-044E-B31E-FD9DCFF53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8333487"/>
        <c:axId val="1823394127"/>
      </c:barChart>
      <c:catAx>
        <c:axId val="17183334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394127"/>
        <c:crosses val="autoZero"/>
        <c:auto val="1"/>
        <c:lblAlgn val="ctr"/>
        <c:lblOffset val="100"/>
        <c:noMultiLvlLbl val="0"/>
      </c:catAx>
      <c:valAx>
        <c:axId val="182339412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333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/>
                </a:solidFill>
              </a:rPr>
              <a:t>Historic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Trim</c:v>
                </c:pt>
                <c:pt idx="1">
                  <c:v>Revise</c:v>
                </c:pt>
                <c:pt idx="2">
                  <c:v>Replace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9-1546-875A-E14C93879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018911"/>
        <c:axId val="1880020591"/>
      </c:barChart>
      <c:catAx>
        <c:axId val="188001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020591"/>
        <c:crosses val="autoZero"/>
        <c:auto val="1"/>
        <c:lblAlgn val="ctr"/>
        <c:lblOffset val="100"/>
        <c:noMultiLvlLbl val="0"/>
      </c:catAx>
      <c:valAx>
        <c:axId val="188002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018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/>
                </a:solidFill>
              </a:rPr>
              <a:t>New Fixes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Sheet1!$B$4:$D$4</c:f>
              <c:strCache>
                <c:ptCount val="3"/>
                <c:pt idx="0">
                  <c:v>Trim</c:v>
                </c:pt>
                <c:pt idx="1">
                  <c:v>Revise</c:v>
                </c:pt>
                <c:pt idx="2">
                  <c:v>Replace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3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9-0E44-BAB2-6AE7A463B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8582639"/>
        <c:axId val="1879996015"/>
      </c:barChart>
      <c:catAx>
        <c:axId val="171858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996015"/>
        <c:crosses val="autoZero"/>
        <c:auto val="1"/>
        <c:lblAlgn val="ctr"/>
        <c:lblOffset val="100"/>
        <c:noMultiLvlLbl val="0"/>
      </c:catAx>
      <c:valAx>
        <c:axId val="187999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8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/>
                </a:solidFill>
              </a:rPr>
              <a:t>% ReDoS Regexes In</a:t>
            </a:r>
            <a:r>
              <a:rPr lang="en-US" sz="3200" baseline="0" dirty="0">
                <a:solidFill>
                  <a:schemeClr val="tx1"/>
                </a:solidFill>
              </a:rPr>
              <a:t> Each Domain</a:t>
            </a:r>
            <a:endParaRPr lang="en-US" sz="3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718526037619757E-2"/>
          <c:y val="0.16089657515409381"/>
          <c:w val="0.91463556602580909"/>
          <c:h val="0.525211637952278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(Sheet1!$A$2:$A$3,Sheet1!$A$5:$A$6,Sheet1!$A$8)</c:f>
              <c:strCache>
                <c:ptCount val="5"/>
                <c:pt idx="0">
                  <c:v>Email</c:v>
                </c:pt>
                <c:pt idx="1">
                  <c:v>User-agent string</c:v>
                </c:pt>
                <c:pt idx="2">
                  <c:v>HTML</c:v>
                </c:pt>
                <c:pt idx="3">
                  <c:v>URL</c:v>
                </c:pt>
                <c:pt idx="4">
                  <c:v>Number</c:v>
                </c:pt>
              </c:strCache>
            </c:strRef>
          </c:cat>
          <c:val>
            <c:numRef>
              <c:f>(Sheet1!$B$2:$B$3,Sheet1!$B$5:$B$6,Sheet1!$B$8)</c:f>
              <c:numCache>
                <c:formatCode>General</c:formatCode>
                <c:ptCount val="5"/>
                <c:pt idx="0">
                  <c:v>6.9</c:v>
                </c:pt>
                <c:pt idx="1">
                  <c:v>5.9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7-014D-802C-7CA8ECA59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pypi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(Sheet1!$A$2:$A$3,Sheet1!$A$5:$A$6,Sheet1!$A$8)</c:f>
              <c:strCache>
                <c:ptCount val="5"/>
                <c:pt idx="0">
                  <c:v>Email</c:v>
                </c:pt>
                <c:pt idx="1">
                  <c:v>User-agent string</c:v>
                </c:pt>
                <c:pt idx="2">
                  <c:v>HTML</c:v>
                </c:pt>
                <c:pt idx="3">
                  <c:v>URL</c:v>
                </c:pt>
                <c:pt idx="4">
                  <c:v>Number</c:v>
                </c:pt>
              </c:strCache>
            </c:strRef>
          </c:cat>
          <c:val>
            <c:numRef>
              <c:f>(Sheet1!$C$2:$C$3,Sheet1!$C$5:$C$6,Sheet1!$C$8)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67-014D-802C-7CA8ECA59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82255"/>
        <c:axId val="1821783935"/>
      </c:barChart>
      <c:catAx>
        <c:axId val="18217822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1783935"/>
        <c:crosses val="autoZero"/>
        <c:auto val="1"/>
        <c:lblAlgn val="ctr"/>
        <c:lblOffset val="100"/>
        <c:noMultiLvlLbl val="0"/>
      </c:catAx>
      <c:valAx>
        <c:axId val="182178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78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3983" cy="49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t" anchorCtr="0" compatLnSpc="1">
            <a:prstTxWarp prst="textNoShape">
              <a:avLst/>
            </a:prstTxWarp>
          </a:bodyPr>
          <a:lstStyle>
            <a:lvl1pPr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20" y="3"/>
            <a:ext cx="2943983" cy="49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t" anchorCtr="0" compatLnSpc="1">
            <a:prstTxWarp prst="textNoShape">
              <a:avLst/>
            </a:prstTxWarp>
          </a:bodyPr>
          <a:lstStyle>
            <a:lvl1pPr algn="r"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5835"/>
            <a:ext cx="2943983" cy="4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b" anchorCtr="0" compatLnSpc="1">
            <a:prstTxWarp prst="textNoShape">
              <a:avLst/>
            </a:prstTxWarp>
          </a:bodyPr>
          <a:lstStyle>
            <a:lvl1pPr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20" y="9435835"/>
            <a:ext cx="2943983" cy="4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b" anchorCtr="0" compatLnSpc="1">
            <a:prstTxWarp prst="textNoShape">
              <a:avLst/>
            </a:prstTxWarp>
          </a:bodyPr>
          <a:lstStyle>
            <a:lvl1pPr algn="r"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AD81696D-F659-47AA-BF9A-8E4C52DB61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65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522" y="0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0861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22" y="9460861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fld id="{D291D712-58E1-4FFA-8A47-8D821F11B4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BD7CE-4578-49B6-8172-DB1E95F2E70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546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/>
              <a:t>ReDoS is an understudied denial of service vector that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/>
              <a:t>takes advantage of the worst-case execution time of the regex engines in most mainstream programming languages.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/>
              <a:t>16:15 - 16:37</a:t>
            </a:r>
          </a:p>
        </p:txBody>
      </p:sp>
    </p:spTree>
    <p:extLst>
      <p:ext uri="{BB962C8B-B14F-4D97-AF65-F5344CB8AC3E}">
        <p14:creationId xmlns:p14="http://schemas.microsoft.com/office/powerpoint/2010/main" val="318918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ReDoS Regexes</a:t>
            </a:r>
          </a:p>
          <a:p>
            <a:r>
              <a:rPr lang="en-US" b="0" dirty="0"/>
              <a:t>Talk through flowchart.</a:t>
            </a:r>
          </a:p>
          <a:p>
            <a:endParaRPr lang="en-US" b="0" dirty="0"/>
          </a:p>
          <a:p>
            <a:r>
              <a:rPr lang="en-US" b="0" dirty="0"/>
              <a:t>From this we learn that ReDoS regexes occur a lot in practice – thousands of ReDoS regexes occurring in over 10K modules.</a:t>
            </a:r>
          </a:p>
          <a:p>
            <a:r>
              <a:rPr lang="en-US" b="0" dirty="0"/>
              <a:t>ReDoS regexes make these modules, as well as any modules and applications that depend on them, potentially vulnerable to ReDoS.</a:t>
            </a:r>
          </a:p>
          <a:p>
            <a:endParaRPr lang="en-US" b="1" dirty="0"/>
          </a:p>
          <a:p>
            <a:r>
              <a:rPr lang="en-US" b="1" dirty="0"/>
              <a:t>2. Degree</a:t>
            </a:r>
          </a:p>
          <a:p>
            <a:r>
              <a:rPr lang="en-US" b="0" dirty="0"/>
              <a:t>We wanted to know how concerned developers should be about these regexes.</a:t>
            </a:r>
          </a:p>
          <a:p>
            <a:r>
              <a:rPr lang="en-US" b="0" dirty="0"/>
              <a:t>Exponential behavior is rather more problematic than polynomial behavior.</a:t>
            </a:r>
          </a:p>
          <a:p>
            <a:r>
              <a:rPr lang="en-US" b="0" dirty="0"/>
              <a:t>We measured match time on varying-length inputs.</a:t>
            </a:r>
          </a:p>
          <a:p>
            <a:r>
              <a:rPr lang="en-US" b="0" dirty="0"/>
              <a:t>Then we fitted exponential and polynomial curves to the data.</a:t>
            </a:r>
          </a:p>
          <a:p>
            <a:r>
              <a:rPr lang="en-US" b="0" dirty="0"/>
              <a:t>We chose the curve of best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614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This figure shows...</a:t>
            </a:r>
          </a:p>
          <a:p>
            <a:r>
              <a:rPr lang="en-US" b="0" dirty="0"/>
              <a:t>x-axis: empirical curve</a:t>
            </a:r>
          </a:p>
          <a:p>
            <a:r>
              <a:rPr lang="en-US" b="0" dirty="0"/>
              <a:t>y-axis is percent of ReDoS regexes with that curve</a:t>
            </a:r>
          </a:p>
          <a:p>
            <a:r>
              <a:rPr lang="en-US" b="0" dirty="0"/>
              <a:t>orange is npm, maroon is </a:t>
            </a:r>
            <a:r>
              <a:rPr lang="en-US" b="0" dirty="0" err="1"/>
              <a:t>pypi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Most ReDoS regexes exhibit quadratic behavior as the input length increases.</a:t>
            </a:r>
          </a:p>
          <a:p>
            <a:r>
              <a:rPr lang="en-US" dirty="0"/>
              <a:t>Exponential-time ReDoS regexes are rare.</a:t>
            </a:r>
          </a:p>
          <a:p>
            <a:r>
              <a:rPr lang="en-US" dirty="0"/>
              <a:t>Trends similar in npm and </a:t>
            </a:r>
            <a:r>
              <a:rPr lang="en-US" dirty="0" err="1"/>
              <a:t>pypi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89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These prominent ReDoS regexes have the potential to affect millions of applications.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Transition</a:t>
            </a:r>
            <a:endParaRPr lang="en-US" b="0" baseline="0" dirty="0"/>
          </a:p>
          <a:p>
            <a:r>
              <a:rPr lang="en-US" dirty="0"/>
              <a:t>In summary, in this theme we used state-of-the-art ReDoS regex detectors to determine the incidence of ReDoS regexes in npm and </a:t>
            </a:r>
            <a:r>
              <a:rPr lang="en-US" dirty="0" err="1"/>
              <a:t>pypi</a:t>
            </a:r>
            <a:r>
              <a:rPr lang="en-US" dirty="0"/>
              <a:t> ecosystems.</a:t>
            </a:r>
          </a:p>
          <a:p>
            <a:r>
              <a:rPr lang="en-US" dirty="0"/>
              <a:t>But most developers don't use these state-of-the-art tools.</a:t>
            </a:r>
          </a:p>
          <a:p>
            <a:r>
              <a:rPr lang="en-US" dirty="0"/>
              <a:t>Instead, they rely on heuristics to check whether or not their regexes are 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87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second theme we identified these heuristics and examined their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986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Finding Heuristics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reviewed ~10 reputable reference books purchased from Amazon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And the advice given on several prominent websites dedicated to regexes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What they said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Avoid nested stars – this is the root cause of the exponential example we </a:t>
            </a:r>
            <a:r>
              <a:rPr lang="en-US" dirty="0"/>
              <a:t>discussed earlier.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heuristic is widely used; an npm module called “safe-regex” uses it and gets about 20M DL/mo.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Vague language</a:t>
            </a:r>
            <a:r>
              <a:rPr lang="en-US" b="0" dirty="0"/>
              <a:t>: Operationalize</a:t>
            </a:r>
            <a:r>
              <a:rPr lang="en-US" dirty="0"/>
              <a:t> into two 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270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Axes</a:t>
            </a:r>
            <a:endParaRPr lang="en-US" b="0" dirty="0"/>
          </a:p>
          <a:p>
            <a:r>
              <a:rPr lang="en-US" b="0" dirty="0"/>
              <a:t>X-axis: Each heuristic</a:t>
            </a:r>
          </a:p>
          <a:p>
            <a:r>
              <a:rPr lang="en-US" b="0" dirty="0"/>
              <a:t>Y-axis: Percentage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Few false negatives</a:t>
            </a:r>
          </a:p>
          <a:p>
            <a:r>
              <a:rPr lang="en-US" dirty="0"/>
              <a:t>In total we capture about 81-85% of the ReDoS regexes in our dataset.</a:t>
            </a:r>
          </a:p>
          <a:p>
            <a:endParaRPr lang="en-US" dirty="0"/>
          </a:p>
          <a:p>
            <a:r>
              <a:rPr lang="en-US" b="1" dirty="0"/>
              <a:t>High false positives</a:t>
            </a:r>
          </a:p>
          <a:p>
            <a:r>
              <a:rPr lang="en-US" dirty="0"/>
              <a:t>Speaks to the power of the ReDoS regex detectors we used in the first theme.</a:t>
            </a:r>
          </a:p>
          <a:p>
            <a:r>
              <a:rPr lang="en-US" dirty="0"/>
              <a:t>We therefore recommend that developers adopt those tools, and to this end have published our drivers on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68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Maintainer</a:t>
            </a:r>
          </a:p>
          <a:p>
            <a:pPr lvl="0"/>
            <a:r>
              <a:rPr lang="en-US" b="0" dirty="0"/>
              <a:t>20 M</a:t>
            </a:r>
            <a:r>
              <a:rPr lang="en-US" dirty="0"/>
              <a:t> DL/month</a:t>
            </a:r>
          </a:p>
          <a:p>
            <a:pPr lvl="0"/>
            <a:r>
              <a:rPr lang="en-US" dirty="0"/>
              <a:t>Last week I published the first release in 4 years, fixing some false negatives in the star height heuristic.</a:t>
            </a:r>
          </a:p>
          <a:p>
            <a:endParaRPr lang="en-US" dirty="0"/>
          </a:p>
          <a:p>
            <a:r>
              <a:rPr lang="en-US" b="1" dirty="0"/>
              <a:t>Transition</a:t>
            </a:r>
          </a:p>
          <a:p>
            <a:r>
              <a:rPr lang="en-US" dirty="0"/>
              <a:t>So,</a:t>
            </a:r>
          </a:p>
          <a:p>
            <a:r>
              <a:rPr lang="en-US" dirty="0"/>
              <a:t>In the first theme we studied the incidence of ReDoS regexes in the wild,</a:t>
            </a:r>
          </a:p>
          <a:p>
            <a:r>
              <a:rPr lang="en-US" dirty="0"/>
              <a:t>and in this theme we studied how developers currently detect ReDoS regexes.</a:t>
            </a:r>
          </a:p>
          <a:p>
            <a:endParaRPr lang="en-US" dirty="0"/>
          </a:p>
          <a:p>
            <a:r>
              <a:rPr lang="en-US" dirty="0"/>
              <a:t>We also wanted to know how developers repair ReDoS regexes when they learn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531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 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751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you a taste of the problem faced by developers,</a:t>
            </a:r>
          </a:p>
          <a:p>
            <a:r>
              <a:rPr lang="en-US" dirty="0"/>
              <a:t>here are some of the ReDoS regexes that we reported.</a:t>
            </a:r>
          </a:p>
          <a:p>
            <a:r>
              <a:rPr lang="en-US" dirty="0"/>
              <a:t>They are long, and they are complicated.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We wanted to know how developers go about fixing ReDoS vulnerabilities like these ones,</a:t>
            </a:r>
          </a:p>
          <a:p>
            <a:r>
              <a:rPr lang="en-US" sz="1200" dirty="0">
                <a:latin typeface="Calibri" panose="020F0502020204030204" pitchFamily="34" charset="0"/>
              </a:rPr>
              <a:t>in order to inform future research on automatic ReDoS regex amelioration.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685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 1</a:t>
            </a:r>
          </a:p>
          <a:p>
            <a:r>
              <a:rPr lang="en-US" dirty="0"/>
              <a:t>CVE: General DB for security vulnerabilities in software</a:t>
            </a:r>
          </a:p>
          <a:p>
            <a:r>
              <a:rPr lang="en-US" dirty="0" err="1"/>
              <a:t>Snyk.io</a:t>
            </a:r>
            <a:r>
              <a:rPr lang="en-US" dirty="0"/>
              <a:t>: Module-specific security vulnerability DB that includes npm and </a:t>
            </a:r>
            <a:r>
              <a:rPr lang="en-US" dirty="0" err="1"/>
              <a:t>pypi</a:t>
            </a:r>
            <a:r>
              <a:rPr lang="en-US" dirty="0"/>
              <a:t> modules.</a:t>
            </a:r>
          </a:p>
          <a:p>
            <a:endParaRPr lang="en-US" dirty="0"/>
          </a:p>
          <a:p>
            <a:r>
              <a:rPr lang="en-US" b="1" dirty="0"/>
              <a:t>Part 2:</a:t>
            </a:r>
            <a:r>
              <a:rPr lang="en-US" dirty="0"/>
              <a:t> We selected modules based on:</a:t>
            </a:r>
          </a:p>
          <a:p>
            <a:r>
              <a:rPr lang="en-US" dirty="0"/>
              <a:t>- Downloaded &gt;1000 times/month</a:t>
            </a:r>
          </a:p>
          <a:p>
            <a:r>
              <a:rPr lang="en-US" dirty="0"/>
              <a:t>- Manual inspection for seriousness (potential for ReDoS exploitability)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915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sym typeface="Wingdings" pitchFamily="2" charset="2"/>
              </a:rPr>
              <a:t>1. The key ingredient for ReDoS is a ReDoS regex.</a:t>
            </a:r>
          </a:p>
          <a:p>
            <a:r>
              <a:rPr lang="en-US" i="0" dirty="0">
                <a:sym typeface="Wingdings" pitchFamily="2" charset="2"/>
              </a:rPr>
              <a:t>We found that, to our surprise, that...</a:t>
            </a:r>
          </a:p>
          <a:p>
            <a:endParaRPr lang="en-US" i="0" dirty="0">
              <a:sym typeface="Wingdings" pitchFamily="2" charset="2"/>
            </a:endParaRPr>
          </a:p>
          <a:p>
            <a:r>
              <a:rPr lang="en-US" i="0" dirty="0">
                <a:sym typeface="Wingdings" pitchFamily="2" charset="2"/>
              </a:rPr>
              <a:t>but thousands of ReDoS regexes used in practice today.</a:t>
            </a:r>
          </a:p>
          <a:p>
            <a:endParaRPr lang="en-US" i="0" dirty="0">
              <a:sym typeface="Wingdings" pitchFamily="2" charset="2"/>
            </a:endParaRPr>
          </a:p>
          <a:p>
            <a:r>
              <a:rPr lang="en-US" b="1" i="0" dirty="0" err="1">
                <a:sym typeface="Wingdings" pitchFamily="2" charset="2"/>
              </a:rPr>
              <a:t>Takehome</a:t>
            </a:r>
            <a:r>
              <a:rPr lang="en-US" b="1" i="0" dirty="0">
                <a:sym typeface="Wingdings" pitchFamily="2" charset="2"/>
              </a:rPr>
              <a:t> message</a:t>
            </a:r>
            <a:endParaRPr lang="en-US" b="0" i="0" dirty="0">
              <a:sym typeface="Wingdings" pitchFamily="2" charset="2"/>
            </a:endParaRPr>
          </a:p>
          <a:p>
            <a:r>
              <a:rPr lang="en-US" b="0" i="0" dirty="0">
                <a:sym typeface="Wingdings" pitchFamily="2" charset="2"/>
              </a:rPr>
              <a:t>We believe our study shows that: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ym typeface="Wingdings" pitchFamily="2" charset="2"/>
              </a:rPr>
              <a:t>ReDoS is a very real problem in practice, and that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ym typeface="Wingdings" pitchFamily="2" charset="2"/>
              </a:rPr>
              <a:t>The practitioner community needs better tools to detect and repair ReDoS regexes.</a:t>
            </a:r>
            <a:endParaRPr lang="en-US" b="1" i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31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is taken from a discussion we had with the Django development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325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We observed different trends in the strategies used by developers in the historic data vs. after our disclosures.</a:t>
            </a:r>
          </a:p>
          <a:p>
            <a:endParaRPr lang="en-US" b="1" dirty="0"/>
          </a:p>
          <a:p>
            <a:r>
              <a:rPr lang="en-US" b="1" dirty="0"/>
              <a:t>Axes</a:t>
            </a:r>
            <a:endParaRPr lang="en-US" b="0" dirty="0"/>
          </a:p>
          <a:p>
            <a:r>
              <a:rPr lang="en-US" b="0" dirty="0"/>
              <a:t>X-axis: Fix strategy</a:t>
            </a:r>
          </a:p>
          <a:p>
            <a:r>
              <a:rPr lang="en-US" b="0" dirty="0"/>
              <a:t>Y-axis: Number of times it was used</a:t>
            </a:r>
            <a:endParaRPr lang="en-US" b="1" dirty="0"/>
          </a:p>
          <a:p>
            <a:endParaRPr lang="en-US" b="1" dirty="0"/>
          </a:p>
          <a:p>
            <a:r>
              <a:rPr lang="en-US" b="0" dirty="0"/>
              <a:t>In total there are 37 historical fixes, with most in Revise but more than 5 of the others.</a:t>
            </a:r>
          </a:p>
          <a:p>
            <a:endParaRPr lang="en-US" b="0" dirty="0"/>
          </a:p>
          <a:p>
            <a:r>
              <a:rPr lang="en-US" b="0" dirty="0"/>
              <a:t>Compare that to the 48 fixes resulting from our disclosures.</a:t>
            </a:r>
          </a:p>
          <a:p>
            <a:endParaRPr lang="en-US" dirty="0"/>
          </a:p>
          <a:p>
            <a:r>
              <a:rPr lang="en-US" b="1" dirty="0"/>
              <a:t>Decrease in Trim</a:t>
            </a:r>
            <a:endParaRPr lang="en-US" b="0" dirty="0"/>
          </a:p>
          <a:p>
            <a:r>
              <a:rPr lang="en-US" b="0" dirty="0"/>
              <a:t>Developers exposed to all 3 fix strategies opted not to Trim</a:t>
            </a:r>
          </a:p>
          <a:p>
            <a:endParaRPr lang="en-US" b="0" dirty="0"/>
          </a:p>
          <a:p>
            <a:r>
              <a:rPr lang="en-US" b="1" dirty="0"/>
              <a:t>Correctness</a:t>
            </a:r>
          </a:p>
          <a:p>
            <a:endParaRPr lang="en-US" b="1" dirty="0"/>
          </a:p>
          <a:p>
            <a:r>
              <a:rPr lang="en-US" b="0" dirty="0"/>
              <a:t>So...fixing ReDoS regexes seems to be pretty hard for developers to do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769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Of course, our work has some limitations.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 want to highlight two of them.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Reachability</a:t>
            </a: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Did not consider reachability of ReDoS regexes, in part for reasons of scale.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This is complicated by the fact that we were analyzing modules rather than applications,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Even if a regex were reachable from a module API that does not tell us how an application will </a:t>
            </a:r>
            <a:r>
              <a:rPr lang="en-US" b="1" dirty="0"/>
              <a:t>use</a:t>
            </a:r>
            <a:r>
              <a:rPr lang="en-US" b="0" dirty="0"/>
              <a:t> that module.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experience suggests that regexes are commonly used for input validation, but this would be worth revisiting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ReDoS regex == ReDoS?</a:t>
            </a: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This is not just about reachability; it concerns </a:t>
            </a:r>
            <a:r>
              <a:rPr lang="en-US" b="1" dirty="0"/>
              <a:t>deployment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ReDoS generally requires an application containing a ReDoS regex to be </a:t>
            </a:r>
            <a:r>
              <a:rPr lang="en-US" b="1" dirty="0"/>
              <a:t>deployed</a:t>
            </a:r>
            <a:r>
              <a:rPr lang="en-US" b="0" dirty="0"/>
              <a:t> on a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that handles untrusted input.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It would be interesting to study how modules are used and whether we can predict their usage context based on README, the APIs they use, etc.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Despite these limitations, we believe that having ReDoS regexes in your module or application is a liability, whether or not they are currently </a:t>
            </a:r>
            <a:r>
              <a:rPr lang="en-US" b="1" dirty="0"/>
              <a:t>reachable</a:t>
            </a:r>
            <a:r>
              <a:rPr lang="en-US" b="0" dirty="0"/>
              <a:t> by user input, or </a:t>
            </a:r>
            <a:r>
              <a:rPr lang="en-US" b="1" dirty="0"/>
              <a:t>deployed</a:t>
            </a:r>
            <a:r>
              <a:rPr lang="en-US" b="0" dirty="0"/>
              <a:t> on a server today.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This is because in our regex corpus we found </a:t>
            </a:r>
            <a:r>
              <a:rPr lang="en-US" b="1" dirty="0"/>
              <a:t>many</a:t>
            </a:r>
            <a:r>
              <a:rPr lang="en-US" b="0" dirty="0"/>
              <a:t> examples of regexes that appear to be copy/pasted from one module to another, or derived from </a:t>
            </a:r>
            <a:r>
              <a:rPr lang="en-US" b="0" dirty="0" err="1"/>
              <a:t>StackOverflow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In one case a ReDoS regex was duplicated over 2000 times.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Thus, a ReDoS regex used in a safe context can easily pollute code used in a sensitive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0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ym typeface="Wingdings" pitchFamily="2" charset="2"/>
              </a:rPr>
              <a:t>Slide, then:</a:t>
            </a:r>
          </a:p>
          <a:p>
            <a:endParaRPr lang="en-US" b="1" i="0" dirty="0">
              <a:sym typeface="Wingdings" pitchFamily="2" charset="2"/>
            </a:endParaRPr>
          </a:p>
          <a:p>
            <a:r>
              <a:rPr lang="en-US" b="1" i="0" dirty="0" err="1">
                <a:sym typeface="Wingdings" pitchFamily="2" charset="2"/>
              </a:rPr>
              <a:t>Takehome</a:t>
            </a:r>
            <a:r>
              <a:rPr lang="en-US" b="1" i="0" dirty="0">
                <a:sym typeface="Wingdings" pitchFamily="2" charset="2"/>
              </a:rPr>
              <a:t> message</a:t>
            </a:r>
            <a:endParaRPr lang="en-US" b="0" i="0" dirty="0">
              <a:sym typeface="Wingdings" pitchFamily="2" charset="2"/>
            </a:endParaRPr>
          </a:p>
          <a:p>
            <a:r>
              <a:rPr lang="en-US" b="0" i="0" dirty="0">
                <a:sym typeface="Wingdings" pitchFamily="2" charset="2"/>
              </a:rPr>
              <a:t>We believe our study shows that: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ym typeface="Wingdings" pitchFamily="2" charset="2"/>
              </a:rPr>
              <a:t>ReDoS is a very real problem in practice, and that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ym typeface="Wingdings" pitchFamily="2" charset="2"/>
              </a:rPr>
              <a:t>The practitioner community needs better tools to detect and repair ReDoS regexes.</a:t>
            </a:r>
            <a:endParaRPr lang="en-US" b="1" i="0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897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only considering regexes that use linear-time features that happen to be implemented in a super-linear fashion.</a:t>
            </a:r>
          </a:p>
          <a:p>
            <a:r>
              <a:rPr lang="en-US" dirty="0"/>
              <a:t>Super-linear features are out of scope -- those that describe</a:t>
            </a:r>
            <a:r>
              <a:rPr lang="en-US" baseline="0" dirty="0"/>
              <a:t> languages that are not </a:t>
            </a:r>
            <a:r>
              <a:rPr lang="en-US" dirty="0"/>
              <a:t>truly “regular”</a:t>
            </a:r>
            <a:r>
              <a:rPr lang="en-US" baseline="0" dirty="0"/>
              <a:t>.</a:t>
            </a:r>
          </a:p>
          <a:p>
            <a:r>
              <a:rPr lang="en-US" baseline="0" dirty="0"/>
              <a:t>(Regexes are not “Regular expressions“ in the automata theory sense)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Constrained graph reachability problem</a:t>
            </a:r>
          </a:p>
          <a:p>
            <a:endParaRPr lang="en-US" dirty="0"/>
          </a:p>
          <a:p>
            <a:r>
              <a:rPr lang="en-US" dirty="0"/>
              <a:t>We ignore super-linear regex features for practical</a:t>
            </a:r>
            <a:r>
              <a:rPr lang="en-US" baseline="0" dirty="0"/>
              <a:t> reasons and on a matter of principle.</a:t>
            </a:r>
          </a:p>
          <a:p>
            <a:r>
              <a:rPr lang="en-US" b="1" dirty="0"/>
              <a:t>Practically</a:t>
            </a:r>
            <a:r>
              <a:rPr lang="en-US" dirty="0"/>
              <a:t>, there are not detectors</a:t>
            </a:r>
            <a:r>
              <a:rPr lang="en-US" baseline="0" dirty="0"/>
              <a:t> for these super-linear features, and this is an empirical study rather than a theoretical one.</a:t>
            </a:r>
          </a:p>
          <a:p>
            <a:endParaRPr lang="en-US" dirty="0"/>
          </a:p>
          <a:p>
            <a:r>
              <a:rPr lang="en-US" dirty="0"/>
              <a:t>On</a:t>
            </a:r>
            <a:r>
              <a:rPr lang="en-US" baseline="0" dirty="0"/>
              <a:t> </a:t>
            </a:r>
            <a:r>
              <a:rPr lang="en-US" b="1" baseline="0" dirty="0"/>
              <a:t>principle</a:t>
            </a:r>
            <a:r>
              <a:rPr lang="en-US" baseline="0" dirty="0"/>
              <a:t>, we think developers who use super-linear regex features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“probably know what they’re doing” – these are advanced features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Have opted into something that </a:t>
            </a:r>
            <a:r>
              <a:rPr lang="en-US" b="1" baseline="0" dirty="0"/>
              <a:t>can’t</a:t>
            </a:r>
            <a:r>
              <a:rPr lang="en-US" b="0" baseline="0" dirty="0"/>
              <a:t> be done in linear time in general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Contrast that with developers who are using linear-time regex features who happen to be using a regex engine that implements them in super-linear time.</a:t>
            </a:r>
          </a:p>
          <a:p>
            <a:pPr marL="0" indent="0">
              <a:buFontTx/>
              <a:buNone/>
            </a:pPr>
            <a:r>
              <a:rPr lang="en-US" b="0" baseline="0" dirty="0"/>
              <a:t>We think this situation is more likely to happen, and more surprising to developers, and thus it is of more concern.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05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Dotted line: Unique regexes in modules</a:t>
            </a:r>
          </a:p>
          <a:p>
            <a:r>
              <a:rPr lang="en-US" dirty="0"/>
              <a:t>45% of npm and 35% of </a:t>
            </a:r>
            <a:r>
              <a:rPr lang="en-US" dirty="0" err="1"/>
              <a:t>pypi</a:t>
            </a:r>
            <a:r>
              <a:rPr lang="en-US" dirty="0"/>
              <a:t> modules contain at least one regex</a:t>
            </a:r>
          </a:p>
          <a:p>
            <a:r>
              <a:rPr lang="en-US" dirty="0"/>
              <a:t>15% of npm and 5% of </a:t>
            </a:r>
            <a:r>
              <a:rPr lang="en-US" dirty="0" err="1"/>
              <a:t>pypi</a:t>
            </a:r>
            <a:r>
              <a:rPr lang="en-US" dirty="0"/>
              <a:t> modules contain at least 10 regexes</a:t>
            </a:r>
          </a:p>
          <a:p>
            <a:endParaRPr lang="en-US" dirty="0"/>
          </a:p>
          <a:p>
            <a:r>
              <a:rPr lang="en-US" b="1" dirty="0"/>
              <a:t>Solid line: ReDoS regex module appearances</a:t>
            </a:r>
          </a:p>
          <a:p>
            <a:r>
              <a:rPr lang="en-US" b="0" dirty="0"/>
              <a:t>85% of ReDoS regexes in </a:t>
            </a:r>
            <a:r>
              <a:rPr lang="en-US" b="0" dirty="0" err="1"/>
              <a:t>pypi</a:t>
            </a:r>
            <a:r>
              <a:rPr lang="en-US" b="0" dirty="0"/>
              <a:t> appear in 1 module. The most frequently appearing ReDoS regexes appear in less than 100 modules.</a:t>
            </a:r>
          </a:p>
          <a:p>
            <a:r>
              <a:rPr lang="en-US" b="0" dirty="0"/>
              <a:t>65% of ReDoS regexes in npm appear in 1 module. The most frequently appearing </a:t>
            </a:r>
            <a:r>
              <a:rPr lang="en-US" b="0" dirty="0" err="1"/>
              <a:t>RedoS</a:t>
            </a:r>
            <a:r>
              <a:rPr lang="en-US" b="0" dirty="0"/>
              <a:t> regexes appear in </a:t>
            </a:r>
            <a:r>
              <a:rPr lang="en-US" b="0" i="0" dirty="0"/>
              <a:t>thousands</a:t>
            </a:r>
            <a:r>
              <a:rPr lang="en-US" b="0" dirty="0"/>
              <a:t> of modules.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401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latin typeface="Gill Sans MT" panose="020B0502020104020203" pitchFamily="34" charset="77"/>
              </a:rPr>
              <a:t>To the best of our knowledge this is the first attempt in the literature to characterize what regexes are being used for.</a:t>
            </a:r>
            <a:endParaRPr lang="en-US" sz="1200" b="1" dirty="0">
              <a:latin typeface="Gill Sans MT" panose="020B0502020104020203" pitchFamily="34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Gill Sans MT" panose="020B0502020104020203" pitchFamily="34" charset="77"/>
              </a:rPr>
              <a:t>Methodology</a:t>
            </a:r>
            <a:endParaRPr lang="en-US" sz="1200" b="0" dirty="0">
              <a:latin typeface="Gill Sans MT" panose="020B0502020104020203" pitchFamily="34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dirty="0">
              <a:latin typeface="Gill Sans MT" panose="020B0502020104020203" pitchFamily="34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Gill Sans MT" panose="020B0502020104020203" pitchFamily="34" charset="77"/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2153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dirty="0"/>
              <a:t>The “total” is the number of patches</a:t>
            </a:r>
            <a:r>
              <a:rPr lang="en-US" baseline="0" dirty="0"/>
              <a:t>.</a:t>
            </a:r>
            <a:endParaRPr lang="en-US" dirty="0"/>
          </a:p>
          <a:p>
            <a:pPr rtl="0" eaLnBrk="1" fontAlgn="ctr" latinLnBrk="1" hangingPunct="1"/>
            <a:r>
              <a:rPr lang="en-US" dirty="0"/>
              <a:t>In</a:t>
            </a:r>
            <a:r>
              <a:rPr lang="en-US" baseline="0" dirty="0"/>
              <a:t> the “New” fixes, some cases multiple fix strategies approaches were taken (e.g. trim + revise).</a:t>
            </a:r>
          </a:p>
          <a:p>
            <a:pPr rtl="0" eaLnBrk="1" fontAlgn="ctr" latinLnBrk="1" hangingPunct="1"/>
            <a:r>
              <a:rPr lang="en-US" baseline="0" dirty="0"/>
              <a:t>We counted them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984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Reachability</a:t>
            </a: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Did not consider reachability of ReDoS regexes.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experience suggests that regexes are commonly used for input validation, but this would be worth revisiting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Generalizability</a:t>
            </a:r>
            <a:r>
              <a:rPr lang="en-US" b="0" dirty="0"/>
              <a:t>: B</a:t>
            </a:r>
            <a:r>
              <a:rPr lang="en-US" dirty="0"/>
              <a:t>eyond “scripting” languages?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080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Scales</a:t>
            </a:r>
          </a:p>
          <a:p>
            <a:r>
              <a:rPr lang="en-US" dirty="0"/>
              <a:t>npm: Downloads and LoC both go into the millions</a:t>
            </a:r>
          </a:p>
          <a:p>
            <a:r>
              <a:rPr lang="en-US" dirty="0" err="1"/>
              <a:t>pypi</a:t>
            </a:r>
            <a:r>
              <a:rPr lang="en-US" dirty="0"/>
              <a:t>: Downloads in the millions, LoC in the 100Ks</a:t>
            </a:r>
          </a:p>
          <a:p>
            <a:endParaRPr lang="en-US" dirty="0"/>
          </a:p>
          <a:p>
            <a:r>
              <a:rPr lang="en-US" dirty="0"/>
              <a:t>Similar patterns in </a:t>
            </a:r>
            <a:r>
              <a:rPr lang="en-US" dirty="0" err="1"/>
              <a:t>pypi</a:t>
            </a:r>
            <a:r>
              <a:rPr lang="en-US" dirty="0"/>
              <a:t>, though on a smaller scale.</a:t>
            </a:r>
          </a:p>
          <a:p>
            <a:r>
              <a:rPr lang="en-US" dirty="0"/>
              <a:t>LoC from the </a:t>
            </a:r>
            <a:r>
              <a:rPr lang="en-US" dirty="0" err="1"/>
              <a:t>cloc</a:t>
            </a:r>
            <a:r>
              <a:rPr lang="en-US" dirty="0"/>
              <a:t> tool, applied to the .</a:t>
            </a:r>
            <a:r>
              <a:rPr lang="en-US" dirty="0" err="1"/>
              <a:t>js</a:t>
            </a:r>
            <a:r>
              <a:rPr lang="en-US" dirty="0"/>
              <a:t> and .</a:t>
            </a:r>
            <a:r>
              <a:rPr lang="en-US" dirty="0" err="1"/>
              <a:t>py</a:t>
            </a:r>
            <a:r>
              <a:rPr lang="en-US" dirty="0"/>
              <a:t> files we considered in our scans.</a:t>
            </a:r>
          </a:p>
          <a:p>
            <a:endParaRPr lang="en-US" dirty="0"/>
          </a:p>
          <a:p>
            <a:r>
              <a:rPr lang="en-US" dirty="0"/>
              <a:t>TODO: Do ReDoS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Gill Sans MT" panose="020B0502020104020203" pitchFamily="34" charset="77"/>
              </a:rPr>
              <a:t>Let me start by introducing some background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891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patterns in </a:t>
            </a:r>
            <a:r>
              <a:rPr lang="en-US" dirty="0" err="1"/>
              <a:t>pypi</a:t>
            </a:r>
            <a:r>
              <a:rPr lang="en-US" dirty="0"/>
              <a:t>, though on a smaller scale.</a:t>
            </a:r>
          </a:p>
          <a:p>
            <a:r>
              <a:rPr lang="en-US" dirty="0"/>
              <a:t>LoC from the </a:t>
            </a:r>
            <a:r>
              <a:rPr lang="en-US" dirty="0" err="1"/>
              <a:t>cloc</a:t>
            </a:r>
            <a:r>
              <a:rPr lang="en-US" dirty="0"/>
              <a:t> tool, applied to the .</a:t>
            </a:r>
            <a:r>
              <a:rPr lang="en-US" dirty="0" err="1"/>
              <a:t>js</a:t>
            </a:r>
            <a:r>
              <a:rPr lang="en-US" dirty="0"/>
              <a:t> and .</a:t>
            </a:r>
            <a:r>
              <a:rPr lang="en-US" dirty="0" err="1"/>
              <a:t>py</a:t>
            </a:r>
            <a:r>
              <a:rPr lang="en-US" dirty="0"/>
              <a:t> files we considered in our scans.</a:t>
            </a:r>
          </a:p>
          <a:p>
            <a:endParaRPr lang="en-US" dirty="0"/>
          </a:p>
          <a:p>
            <a:r>
              <a:rPr lang="en-US" dirty="0"/>
              <a:t>TODO: Do ReDoS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263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false negatives -- it appears that these three types of anti-patterns describe most if not all SL regexes captured by the SL regex detectors</a:t>
            </a:r>
          </a:p>
          <a:p>
            <a:endParaRPr lang="en-US" dirty="0"/>
          </a:p>
          <a:p>
            <a:r>
              <a:rPr lang="en-US" dirty="0"/>
              <a:t>High false positives -- speaks to the benefits of the more sophisticated analyses available in the SL regex detectors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896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SL regexes exhibit quadratic or cubic behavior as the input increases.</a:t>
            </a:r>
          </a:p>
          <a:p>
            <a:r>
              <a:rPr lang="en-US" dirty="0"/>
              <a:t>Exponential-time SL regexes are rare.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938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paper we describe the breakdown of the SL regexes by type: exponential or polynomial, and by the degree of the polynomial.</a:t>
            </a:r>
          </a:p>
          <a:p>
            <a:r>
              <a:rPr lang="en-US" dirty="0" err="1"/>
              <a:t>Exp</a:t>
            </a:r>
            <a:r>
              <a:rPr lang="en-US" dirty="0"/>
              <a:t>-time	6%</a:t>
            </a:r>
          </a:p>
          <a:p>
            <a:r>
              <a:rPr lang="en-US" dirty="0"/>
              <a:t>n^2 	75%</a:t>
            </a:r>
          </a:p>
          <a:p>
            <a:r>
              <a:rPr lang="en-US" dirty="0"/>
              <a:t>N^3	15%</a:t>
            </a:r>
          </a:p>
          <a:p>
            <a:r>
              <a:rPr lang="en-US" dirty="0"/>
              <a:t>N^4	1%</a:t>
            </a:r>
          </a:p>
          <a:p>
            <a:r>
              <a:rPr lang="en-US" dirty="0" err="1"/>
              <a:t>N^b</a:t>
            </a:r>
            <a:r>
              <a:rPr lang="en-US" dirty="0"/>
              <a:t>&gt;4	2%</a:t>
            </a:r>
          </a:p>
          <a:p>
            <a:endParaRPr lang="en-US" dirty="0"/>
          </a:p>
          <a:p>
            <a:r>
              <a:rPr lang="en-US" dirty="0"/>
              <a:t>Python core*: Similar to the example “comment line” regex from earlier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35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Language</a:t>
            </a:r>
            <a:r>
              <a:rPr lang="en-US" dirty="0"/>
              <a:t>: a subset of all possible strings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ReDoS regex has worst-case exponential-time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8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this worst-case exponential-time behavior is</a:t>
            </a:r>
          </a:p>
          <a:p>
            <a:r>
              <a:rPr lang="en-US" dirty="0"/>
              <a:t>due to how the regex engines in most programming languages are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22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ReDoS regex is a special kind of regex whose worst-case behavior</a:t>
            </a:r>
          </a:p>
          <a:p>
            <a:r>
              <a:rPr lang="en-US" dirty="0"/>
              <a:t>Is polynomial or exponential in most regex engines.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98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Suppose the server is using Microsoft’s ReDoS regex for usernames that I mentioned earlier.</a:t>
            </a:r>
          </a:p>
          <a:p>
            <a:endParaRPr lang="en-US" baseline="0" dirty="0"/>
          </a:p>
          <a:p>
            <a:r>
              <a:rPr lang="en-US" baseline="0" dirty="0"/>
              <a:t>Killing a server: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Users like Susie are sad.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this is Outlook mail, then millions of customers can’t check their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66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know the basics of ReDoS.</a:t>
            </a:r>
          </a:p>
          <a:p>
            <a:endParaRPr lang="en-US" dirty="0"/>
          </a:p>
          <a:p>
            <a:r>
              <a:rPr lang="en-US" dirty="0"/>
              <a:t>As it turns out, automata theorists and security researchers have spent a lot of time describing the mechanisms of ReDoS.</a:t>
            </a:r>
          </a:p>
          <a:p>
            <a:endParaRPr lang="en-US" dirty="0"/>
          </a:p>
          <a:p>
            <a:r>
              <a:rPr lang="en-US" dirty="0"/>
              <a:t>What the literature is missing is a software engineering perspective:</a:t>
            </a:r>
          </a:p>
          <a:p>
            <a:r>
              <a:rPr lang="en-US" dirty="0"/>
              <a:t>- Is ReDoS a problem that actually happens in the wild?</a:t>
            </a:r>
          </a:p>
          <a:p>
            <a:r>
              <a:rPr lang="en-US" dirty="0"/>
              <a:t>- How do developers currently identify ReDoS regexes?</a:t>
            </a:r>
          </a:p>
          <a:p>
            <a:r>
              <a:rPr lang="en-US" dirty="0"/>
              <a:t>- How do developers fix ReDoS regexes?</a:t>
            </a:r>
          </a:p>
          <a:p>
            <a:endParaRPr lang="en-US" dirty="0"/>
          </a:p>
          <a:p>
            <a:r>
              <a:rPr lang="en-US" dirty="0"/>
              <a:t>The literature is silent!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402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Walk through the flow-chart</a:t>
            </a:r>
          </a:p>
          <a:p>
            <a:r>
              <a:rPr lang="en-US" b="1" dirty="0"/>
              <a:t>GitHub: </a:t>
            </a:r>
            <a:r>
              <a:rPr lang="en-US" b="0" dirty="0"/>
              <a:t>Anything that was “git clone-able”, which in the vast majority of cases meant the modules were hosted on GitHub</a:t>
            </a:r>
          </a:p>
          <a:p>
            <a:endParaRPr lang="en-US" b="0" dirty="0"/>
          </a:p>
          <a:p>
            <a:r>
              <a:rPr lang="en-US" b="1" dirty="0"/>
              <a:t>Python</a:t>
            </a:r>
          </a:p>
          <a:p>
            <a:r>
              <a:rPr lang="en-US" b="0" dirty="0"/>
              <a:t>We also repeated this analysis for the Python module ecosystem to see if our findings would generalize to another context.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00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235325"/>
            <a:ext cx="6400800" cy="1881188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2519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27125" y="2078038"/>
            <a:ext cx="7031038" cy="874712"/>
          </a:xfrm>
        </p:spPr>
        <p:txBody>
          <a:bodyPr/>
          <a:lstStyle>
            <a:lvl1pPr algn="ctr">
              <a:defRPr sz="3600">
                <a:solidFill>
                  <a:srgbClr val="000000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3FEFA3-8A82-6844-88D4-95E07E779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59" y="6210323"/>
            <a:ext cx="3593683" cy="484047"/>
          </a:xfrm>
          <a:prstGeom prst="rect">
            <a:avLst/>
          </a:prstGeom>
        </p:spPr>
      </p:pic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44FC41B1-856D-154F-84BA-1815B4473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7700" y="128588"/>
            <a:ext cx="2146300" cy="5807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8800" y="128588"/>
            <a:ext cx="6286500" cy="5807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E69-A85D-4A9D-93FA-CE80B39B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3200" dirty="0">
                <a:solidFill>
                  <a:srgbClr val="8B1E41"/>
                </a:solidFill>
                <a:latin typeface="Gill Sans MT" panose="020B05020201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B177-BC83-4647-8582-B575939CA41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2400" dirty="0">
                <a:solidFill>
                  <a:srgbClr val="F47933"/>
                </a:solidFill>
                <a:latin typeface="Gill Sans MT" panose="020B0502020104020203" pitchFamily="34" charset="0"/>
              </a:rPr>
              <a:t>Body text</a:t>
            </a:r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1F111E2-444A-AE44-801B-76D31A643D8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77CC9A09-EC20-2047-B1DC-1775971979B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7148" y="1305004"/>
            <a:ext cx="8557768" cy="5166916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  <a:p>
            <a:pPr lvl="1"/>
            <a:r>
              <a:rPr lang="en-US" altLang="ko-KR" dirty="0"/>
              <a:t>Words</a:t>
            </a:r>
            <a:endParaRPr lang="ko-KR" altLang="en-US" dirty="0"/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67B3E873-1394-3543-8BD2-2C910090EC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9636" y="756603"/>
            <a:ext cx="8564729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ctr">
              <a:defRPr sz="4000" b="0" cap="none"/>
            </a:lvl1pPr>
          </a:lstStyle>
          <a:p>
            <a:r>
              <a:rPr lang="en-US" altLang="ko-KR" dirty="0"/>
              <a:t>Section heading</a:t>
            </a:r>
            <a:endParaRPr lang="ko-KR" altLang="en-US" dirty="0"/>
          </a:p>
        </p:txBody>
      </p:sp>
      <p:sp>
        <p:nvSpPr>
          <p:cNvPr id="9" name="Line 66">
            <a:extLst>
              <a:ext uri="{FF2B5EF4-FFF2-40B4-BE49-F238E27FC236}">
                <a16:creationId xmlns:a16="http://schemas.microsoft.com/office/drawing/2014/main" id="{87E42EAD-4F5C-5A42-B931-D99FFA8FD6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8B3D954D-743C-CE49-92BC-A2821350F3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58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749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299B08-215C-6449-B3F9-1A0AD0C27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43238AEC-E676-EF48-A1EE-CE1856C5DB8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9636" y="756603"/>
            <a:ext cx="8564729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-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Left title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Right title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5324D7-CC7E-054E-9C45-DBD5F9F6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Line 66">
            <a:extLst>
              <a:ext uri="{FF2B5EF4-FFF2-40B4-BE49-F238E27FC236}">
                <a16:creationId xmlns:a16="http://schemas.microsoft.com/office/drawing/2014/main" id="{2473502F-33E0-294C-B0A7-D634CB78173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9636" y="756603"/>
            <a:ext cx="8564729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0BEB9CD9-A5B1-4E4A-BBB2-72E1946F20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6">
            <a:extLst>
              <a:ext uri="{FF2B5EF4-FFF2-40B4-BE49-F238E27FC236}">
                <a16:creationId xmlns:a16="http://schemas.microsoft.com/office/drawing/2014/main" id="{4F37413C-F173-824F-B61D-98D90860CED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3" name="Line 66">
            <a:extLst>
              <a:ext uri="{FF2B5EF4-FFF2-40B4-BE49-F238E27FC236}">
                <a16:creationId xmlns:a16="http://schemas.microsoft.com/office/drawing/2014/main" id="{FB15882D-DCCC-7943-B2BD-4E65304CFBC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0F3ED26C-BA8F-FF4F-AE42-088993C8BDB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7459A6C9-1895-6441-9AC8-69CD38D23F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00138" y="128588"/>
            <a:ext cx="804386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24" y="957532"/>
            <a:ext cx="8557768" cy="555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ln>
            <a:noFill/>
          </a:ln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400" b="0">
          <a:solidFill>
            <a:srgbClr val="050523"/>
          </a:solidFill>
          <a:latin typeface="Gill Sans MT" panose="020B0502020104020203" pitchFamily="34" charset="77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200">
          <a:solidFill>
            <a:srgbClr val="050523"/>
          </a:solidFill>
          <a:latin typeface="Gill Sans MT" panose="020B0502020104020203" pitchFamily="34" charset="77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Calibri" pitchFamily="34" charset="0"/>
        <a:buChar char="−"/>
        <a:defRPr sz="2000">
          <a:solidFill>
            <a:srgbClr val="050523"/>
          </a:solidFill>
          <a:latin typeface="Gill Sans MT" panose="020B0502020104020203" pitchFamily="34" charset="77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Gill Sans MT" panose="020B0502020104020203" pitchFamily="34" charset="77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Gill Sans MT" panose="020B0502020104020203" pitchFamily="34" charset="77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23.wdp"/><Relationship Id="rId5" Type="http://schemas.openxmlformats.org/officeDocument/2006/relationships/image" Target="../media/image23.png"/><Relationship Id="rId15" Type="http://schemas.microsoft.com/office/2007/relationships/hdphoto" Target="../media/hdphoto25.wdp"/><Relationship Id="rId10" Type="http://schemas.microsoft.com/office/2007/relationships/hdphoto" Target="../media/hdphoto22.wdp"/><Relationship Id="rId19" Type="http://schemas.openxmlformats.org/officeDocument/2006/relationships/image" Target="../media/image33.png"/><Relationship Id="rId4" Type="http://schemas.microsoft.com/office/2007/relationships/hdphoto" Target="../media/hdphoto21.wdp"/><Relationship Id="rId9" Type="http://schemas.openxmlformats.org/officeDocument/2006/relationships/image" Target="../media/image27.png"/><Relationship Id="rId14" Type="http://schemas.microsoft.com/office/2007/relationships/hdphoto" Target="../media/hdphoto2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.jpeg"/><Relationship Id="rId7" Type="http://schemas.microsoft.com/office/2007/relationships/hdphoto" Target="../media/hdphoto2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hart" Target="../charts/chart2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microsoft.com/office/2007/relationships/hdphoto" Target="../media/hdphoto2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hart" Target="../charts/chart4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chart" Target="../charts/chart5.xml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0.wdp"/><Relationship Id="rId18" Type="http://schemas.microsoft.com/office/2007/relationships/hdphoto" Target="../media/hdphoto13.wdp"/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12" Type="http://schemas.microsoft.com/office/2007/relationships/hdphoto" Target="../media/hdphoto9.wdp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2.wdp"/><Relationship Id="rId10" Type="http://schemas.microsoft.com/office/2007/relationships/hdphoto" Target="../media/hdphoto7.wdp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4.wdp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3" Type="http://schemas.openxmlformats.org/officeDocument/2006/relationships/image" Target="../media/image44.jpeg"/><Relationship Id="rId7" Type="http://schemas.openxmlformats.org/officeDocument/2006/relationships/image" Target="../media/image4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0.jpeg"/><Relationship Id="rId5" Type="http://schemas.openxmlformats.org/officeDocument/2006/relationships/image" Target="../media/image46.jpeg"/><Relationship Id="rId10" Type="http://schemas.microsoft.com/office/2007/relationships/hdphoto" Target="../media/hdphoto27.wdp"/><Relationship Id="rId4" Type="http://schemas.openxmlformats.org/officeDocument/2006/relationships/image" Target="../media/image45.jpeg"/><Relationship Id="rId9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jpeg"/><Relationship Id="rId3" Type="http://schemas.openxmlformats.org/officeDocument/2006/relationships/chart" Target="../charts/chart8.xml"/><Relationship Id="rId7" Type="http://schemas.openxmlformats.org/officeDocument/2006/relationships/image" Target="../media/image46.jpeg"/><Relationship Id="rId12" Type="http://schemas.microsoft.com/office/2007/relationships/hdphoto" Target="../media/hdphoto27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49.png"/><Relationship Id="rId5" Type="http://schemas.openxmlformats.org/officeDocument/2006/relationships/image" Target="../media/image44.jpeg"/><Relationship Id="rId15" Type="http://schemas.openxmlformats.org/officeDocument/2006/relationships/image" Target="../media/image30.png"/><Relationship Id="rId10" Type="http://schemas.microsoft.com/office/2007/relationships/hdphoto" Target="../media/hdphoto26.wdp"/><Relationship Id="rId4" Type="http://schemas.openxmlformats.org/officeDocument/2006/relationships/image" Target="../media/image41.jpeg"/><Relationship Id="rId9" Type="http://schemas.openxmlformats.org/officeDocument/2006/relationships/image" Target="../media/image48.png"/><Relationship Id="rId1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openxmlformats.org/officeDocument/2006/relationships/image" Target="../media/image11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12" Type="http://schemas.microsoft.com/office/2007/relationships/hdphoto" Target="../media/hdphoto20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21.png"/><Relationship Id="rId5" Type="http://schemas.microsoft.com/office/2007/relationships/hdphoto" Target="../media/hdphoto17.wdp"/><Relationship Id="rId10" Type="http://schemas.microsoft.com/office/2007/relationships/hdphoto" Target="../media/hdphoto19.wdp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ChangeArrowheads="1"/>
          </p:cNvSpPr>
          <p:nvPr/>
        </p:nvSpPr>
        <p:spPr bwMode="auto">
          <a:xfrm>
            <a:off x="2202550" y="3495367"/>
            <a:ext cx="5907024" cy="219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latin typeface="Gill Sans MT" panose="020B0502020104020203" pitchFamily="34" charset="77"/>
                <a:cs typeface="Calibri" panose="020F0502020204030204" pitchFamily="34" charset="0"/>
              </a:rPr>
              <a:t>James Davis           </a:t>
            </a:r>
            <a:r>
              <a:rPr lang="en-US" sz="2400" dirty="0">
                <a:latin typeface="Gill Sans MT" panose="020B0502020104020203" pitchFamily="34" charset="77"/>
                <a:cs typeface="Calibri" panose="020F0502020204030204" pitchFamily="34" charset="0"/>
              </a:rPr>
              <a:t>Christy Coghlan</a:t>
            </a:r>
          </a:p>
          <a:p>
            <a:endParaRPr lang="en-US" sz="2400" dirty="0">
              <a:latin typeface="Gill Sans MT" panose="020B0502020104020203" pitchFamily="34" charset="77"/>
              <a:cs typeface="Calibri" panose="020F0502020204030204" pitchFamily="34" charset="0"/>
            </a:endParaRPr>
          </a:p>
          <a:p>
            <a:endParaRPr lang="en-US" sz="2400" dirty="0">
              <a:latin typeface="Gill Sans MT" panose="020B0502020104020203" pitchFamily="34" charset="77"/>
              <a:cs typeface="Calibri" panose="020F0502020204030204" pitchFamily="34" charset="0"/>
            </a:endParaRPr>
          </a:p>
          <a:p>
            <a:endParaRPr lang="en-US" sz="2400" dirty="0">
              <a:latin typeface="Gill Sans MT" panose="020B0502020104020203" pitchFamily="34" charset="77"/>
              <a:cs typeface="Calibri" panose="020F0502020204030204" pitchFamily="34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Calibri" panose="020F0502020204030204" pitchFamily="34" charset="0"/>
              </a:rPr>
              <a:t>Francisco Servant       Dongyoon Lee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132" y="1350439"/>
            <a:ext cx="8731972" cy="148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 dirty="0">
                <a:latin typeface="Gill Sans MT" panose="020B0502020104020203" pitchFamily="34" charset="77"/>
                <a:cs typeface="Calibri" panose="020F0502020204030204" pitchFamily="34" charset="0"/>
              </a:rPr>
              <a:t>The Impact of Regular Expression Denial of Service (ReDoS) in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4D1E-3107-A844-A51D-A520B69BA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80" y="81024"/>
            <a:ext cx="2109024" cy="682744"/>
          </a:xfrm>
          <a:prstGeom prst="rect">
            <a:avLst/>
          </a:prstGeom>
        </p:spPr>
      </p:pic>
      <p:pic>
        <p:nvPicPr>
          <p:cNvPr id="1026" name="Picture 2" descr="https://people.cs.vt.edu/~dongyoon/images/08170028_Dongyoon_small.jpg">
            <a:extLst>
              <a:ext uri="{FF2B5EF4-FFF2-40B4-BE49-F238E27FC236}">
                <a16:creationId xmlns:a16="http://schemas.microsoft.com/office/drawing/2014/main" id="{838CDD0E-A731-0844-A8BA-3A9ED528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19" y="5046898"/>
            <a:ext cx="1175822" cy="149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ancisco Servant">
            <a:extLst>
              <a:ext uri="{FF2B5EF4-FFF2-40B4-BE49-F238E27FC236}">
                <a16:creationId xmlns:a16="http://schemas.microsoft.com/office/drawing/2014/main" id="{31CC90B8-09BD-F346-A3AB-8FD16B81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95" y="4979338"/>
            <a:ext cx="1143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isty Coghlan">
            <a:extLst>
              <a:ext uri="{FF2B5EF4-FFF2-40B4-BE49-F238E27FC236}">
                <a16:creationId xmlns:a16="http://schemas.microsoft.com/office/drawing/2014/main" id="{CF538789-CCFD-E64C-A28D-2E316AB14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6" r="34696"/>
          <a:stretch/>
        </p:blipFill>
        <p:spPr bwMode="auto">
          <a:xfrm>
            <a:off x="6961160" y="3242932"/>
            <a:ext cx="1246150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ing">
            <a:extLst>
              <a:ext uri="{FF2B5EF4-FFF2-40B4-BE49-F238E27FC236}">
                <a16:creationId xmlns:a16="http://schemas.microsoft.com/office/drawing/2014/main" id="{A057B53D-7ACC-5E45-94B6-6DFE526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7" y="3118493"/>
            <a:ext cx="1216576" cy="16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89BFC-F10D-CF44-BE2F-6CB53CB2E200}"/>
              </a:ext>
            </a:extLst>
          </p:cNvPr>
          <p:cNvSpPr txBox="1"/>
          <p:nvPr/>
        </p:nvSpPr>
        <p:spPr>
          <a:xfrm>
            <a:off x="138896" y="223083"/>
            <a:ext cx="2664255" cy="39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</a:rPr>
              <a:t>Distinguished paper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Image result for funnel cartoon">
            <a:extLst>
              <a:ext uri="{FF2B5EF4-FFF2-40B4-BE49-F238E27FC236}">
                <a16:creationId xmlns:a16="http://schemas.microsoft.com/office/drawing/2014/main" id="{4ECE9986-D53C-5140-83C6-712DA5FBB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09" b="80899" l="2646" r="94709">
                        <a14:foregroundMark x1="7937" y1="17228" x2="49735" y2="22846"/>
                        <a14:foregroundMark x1="49735" y1="22846" x2="9524" y2="23596"/>
                        <a14:foregroundMark x1="9524" y1="23596" x2="56085" y2="34831"/>
                        <a14:foregroundMark x1="56085" y1="34831" x2="46032" y2="77903"/>
                        <a14:foregroundMark x1="89947" y1="33708" x2="94709" y2="20599"/>
                        <a14:foregroundMark x1="56614" y1="14232" x2="32275" y2="13483"/>
                        <a14:foregroundMark x1="4621" y1="29213" x2="6349" y2="31835"/>
                        <a14:foregroundMark x1="8999" y1="25486" x2="46032" y2="19101"/>
                        <a14:foregroundMark x1="46032" y1="19101" x2="58201" y2="32959"/>
                        <a14:foregroundMark x1="46561" y1="80899" x2="46561" y2="80899"/>
                        <a14:backgroundMark x1="0" y1="23970" x2="0" y2="29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51" b="14786"/>
          <a:stretch/>
        </p:blipFill>
        <p:spPr bwMode="auto">
          <a:xfrm>
            <a:off x="1870847" y="4241523"/>
            <a:ext cx="1200150" cy="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410C14-CFB3-E042-97FE-5BD302E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Collecting</a:t>
            </a:r>
            <a:r>
              <a:rPr lang="en-US" dirty="0"/>
              <a:t> Regexes</a:t>
            </a:r>
          </a:p>
        </p:txBody>
      </p:sp>
      <p:pic>
        <p:nvPicPr>
          <p:cNvPr id="1026" name="Picture 2" descr="Image result for npm wombat">
            <a:extLst>
              <a:ext uri="{FF2B5EF4-FFF2-40B4-BE49-F238E27FC236}">
                <a16:creationId xmlns:a16="http://schemas.microsoft.com/office/drawing/2014/main" id="{74CAC584-152F-2141-BD1A-E640C429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6" y="2405586"/>
            <a:ext cx="1346786" cy="5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">
            <a:extLst>
              <a:ext uri="{FF2B5EF4-FFF2-40B4-BE49-F238E27FC236}">
                <a16:creationId xmlns:a16="http://schemas.microsoft.com/office/drawing/2014/main" id="{67369DB5-0C7D-D244-9442-31B57D73D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2" b="31748"/>
          <a:stretch/>
        </p:blipFill>
        <p:spPr bwMode="auto">
          <a:xfrm>
            <a:off x="1858872" y="6206640"/>
            <a:ext cx="1285441" cy="4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javascript">
            <a:extLst>
              <a:ext uri="{FF2B5EF4-FFF2-40B4-BE49-F238E27FC236}">
                <a16:creationId xmlns:a16="http://schemas.microsoft.com/office/drawing/2014/main" id="{3A416C86-B842-B84E-9628-14AFA85F1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8" t="23176" r="23130" b="22457"/>
          <a:stretch/>
        </p:blipFill>
        <p:spPr bwMode="auto">
          <a:xfrm>
            <a:off x="658396" y="1458861"/>
            <a:ext cx="540924" cy="5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D839C2-D2F7-6641-9A62-5C87E7A91C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0" y="1451816"/>
            <a:ext cx="884984" cy="54131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2E30C97-C869-864D-A40A-B1B3D0224164}"/>
              </a:ext>
            </a:extLst>
          </p:cNvPr>
          <p:cNvGrpSpPr/>
          <p:nvPr/>
        </p:nvGrpSpPr>
        <p:grpSpPr>
          <a:xfrm>
            <a:off x="1443266" y="3249479"/>
            <a:ext cx="844826" cy="879489"/>
            <a:chOff x="1800446" y="1593420"/>
            <a:chExt cx="537395" cy="649606"/>
          </a:xfrm>
        </p:grpSpPr>
        <p:pic>
          <p:nvPicPr>
            <p:cNvPr id="55" name="Picture 24" descr="Image result for npm">
              <a:extLst>
                <a:ext uri="{FF2B5EF4-FFF2-40B4-BE49-F238E27FC236}">
                  <a16:creationId xmlns:a16="http://schemas.microsoft.com/office/drawing/2014/main" id="{1F934E01-8DBB-0846-87CB-BA3D93E8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617" y="1837998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4" descr="Image result for npm">
              <a:extLst>
                <a:ext uri="{FF2B5EF4-FFF2-40B4-BE49-F238E27FC236}">
                  <a16:creationId xmlns:a16="http://schemas.microsoft.com/office/drawing/2014/main" id="{DB8E5B20-D0E3-3244-95FE-1B39513F7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940" y="1894233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4" descr="Image result for npm">
              <a:extLst>
                <a:ext uri="{FF2B5EF4-FFF2-40B4-BE49-F238E27FC236}">
                  <a16:creationId xmlns:a16="http://schemas.microsoft.com/office/drawing/2014/main" id="{80579ACD-44A9-F044-9B44-7AF94F267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895" y="1950658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4" descr="Image result for npm">
              <a:extLst>
                <a:ext uri="{FF2B5EF4-FFF2-40B4-BE49-F238E27FC236}">
                  <a16:creationId xmlns:a16="http://schemas.microsoft.com/office/drawing/2014/main" id="{1AFB630D-CEB7-3042-B44C-934D8B80E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446" y="2004802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4" descr="Image result for npm">
              <a:extLst>
                <a:ext uri="{FF2B5EF4-FFF2-40B4-BE49-F238E27FC236}">
                  <a16:creationId xmlns:a16="http://schemas.microsoft.com/office/drawing/2014/main" id="{754FA838-3908-524B-8F2B-8F1BFB660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058" y="1754728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4" descr="Image result for npm">
              <a:extLst>
                <a:ext uri="{FF2B5EF4-FFF2-40B4-BE49-F238E27FC236}">
                  <a16:creationId xmlns:a16="http://schemas.microsoft.com/office/drawing/2014/main" id="{373A011B-0EB5-B644-B4C3-ACFD4C3B1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013" y="1811153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4" descr="Image result for npm">
              <a:extLst>
                <a:ext uri="{FF2B5EF4-FFF2-40B4-BE49-F238E27FC236}">
                  <a16:creationId xmlns:a16="http://schemas.microsoft.com/office/drawing/2014/main" id="{312FA770-0731-3E48-BF61-B8A16A74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400" y="1676497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Image result for npm">
              <a:extLst>
                <a:ext uri="{FF2B5EF4-FFF2-40B4-BE49-F238E27FC236}">
                  <a16:creationId xmlns:a16="http://schemas.microsoft.com/office/drawing/2014/main" id="{967A3E09-0920-4B4F-87D4-D9CC2D9CD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564" y="1865297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4" descr="Image result for npm">
              <a:extLst>
                <a:ext uri="{FF2B5EF4-FFF2-40B4-BE49-F238E27FC236}">
                  <a16:creationId xmlns:a16="http://schemas.microsoft.com/office/drawing/2014/main" id="{A1E1EF2F-CB94-5D4A-969B-86AF45BB4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591" y="1738021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4" descr="Image result for npm">
              <a:extLst>
                <a:ext uri="{FF2B5EF4-FFF2-40B4-BE49-F238E27FC236}">
                  <a16:creationId xmlns:a16="http://schemas.microsoft.com/office/drawing/2014/main" id="{29C968F4-C4C4-134D-A2FE-2F82B1B43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234" y="1593420"/>
              <a:ext cx="238224" cy="23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155F80D-FA10-814C-A75D-810227A8CB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88" y="1399746"/>
            <a:ext cx="692078" cy="6920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DEBA77-3A37-B640-A979-DE21320BDF7D}"/>
              </a:ext>
            </a:extLst>
          </p:cNvPr>
          <p:cNvGrpSpPr/>
          <p:nvPr/>
        </p:nvGrpSpPr>
        <p:grpSpPr>
          <a:xfrm flipH="1">
            <a:off x="2520139" y="3157960"/>
            <a:ext cx="869306" cy="957835"/>
            <a:chOff x="3202663" y="3068285"/>
            <a:chExt cx="552967" cy="707474"/>
          </a:xfrm>
        </p:grpSpPr>
        <p:pic>
          <p:nvPicPr>
            <p:cNvPr id="81" name="Picture 26" descr="Image result for pypi">
              <a:extLst>
                <a:ext uri="{FF2B5EF4-FFF2-40B4-BE49-F238E27FC236}">
                  <a16:creationId xmlns:a16="http://schemas.microsoft.com/office/drawing/2014/main" id="{8DA607C4-5E12-4B4B-A16A-AD616E7B4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733" y="3388074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6" descr="Image result for pypi">
              <a:extLst>
                <a:ext uri="{FF2B5EF4-FFF2-40B4-BE49-F238E27FC236}">
                  <a16:creationId xmlns:a16="http://schemas.microsoft.com/office/drawing/2014/main" id="{627C1998-15B8-D441-88DE-944939B1B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560" y="3427759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6" descr="Image result for pypi">
              <a:extLst>
                <a:ext uri="{FF2B5EF4-FFF2-40B4-BE49-F238E27FC236}">
                  <a16:creationId xmlns:a16="http://schemas.microsoft.com/office/drawing/2014/main" id="{1CDEE762-7CA5-6344-BAB4-A989B34EF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340" y="3472739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6" descr="Image result for pypi">
              <a:extLst>
                <a:ext uri="{FF2B5EF4-FFF2-40B4-BE49-F238E27FC236}">
                  <a16:creationId xmlns:a16="http://schemas.microsoft.com/office/drawing/2014/main" id="{FEF2D0A7-9CDA-1B45-90C5-CC292F88E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663" y="3516862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6" descr="Image result for pypi">
              <a:extLst>
                <a:ext uri="{FF2B5EF4-FFF2-40B4-BE49-F238E27FC236}">
                  <a16:creationId xmlns:a16="http://schemas.microsoft.com/office/drawing/2014/main" id="{21EF0475-4D80-6E45-8E29-DBD03C186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790" y="3280030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6" descr="Image result for pypi">
              <a:extLst>
                <a:ext uri="{FF2B5EF4-FFF2-40B4-BE49-F238E27FC236}">
                  <a16:creationId xmlns:a16="http://schemas.microsoft.com/office/drawing/2014/main" id="{DD9AE3C0-E403-2348-839B-8BC8083B4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570" y="3325010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6" descr="Image result for pypi">
              <a:extLst>
                <a:ext uri="{FF2B5EF4-FFF2-40B4-BE49-F238E27FC236}">
                  <a16:creationId xmlns:a16="http://schemas.microsoft.com/office/drawing/2014/main" id="{52DE2200-F386-E64D-BF89-5F04A88C8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397" y="3360995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Image result for pypi">
              <a:extLst>
                <a:ext uri="{FF2B5EF4-FFF2-40B4-BE49-F238E27FC236}">
                  <a16:creationId xmlns:a16="http://schemas.microsoft.com/office/drawing/2014/main" id="{59A563BB-2366-634C-AAB8-101219029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285" y="3171986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6" descr="Image result for pypi">
              <a:extLst>
                <a:ext uri="{FF2B5EF4-FFF2-40B4-BE49-F238E27FC236}">
                  <a16:creationId xmlns:a16="http://schemas.microsoft.com/office/drawing/2014/main" id="{011E81D1-CE19-8F4B-92E4-F7C5EF1D8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12" y="3207971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pypi">
              <a:extLst>
                <a:ext uri="{FF2B5EF4-FFF2-40B4-BE49-F238E27FC236}">
                  <a16:creationId xmlns:a16="http://schemas.microsoft.com/office/drawing/2014/main" id="{89105CF2-CED0-8748-928C-38E16D3F8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916" y="3068285"/>
              <a:ext cx="258897" cy="2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Image result for pypi">
            <a:extLst>
              <a:ext uri="{FF2B5EF4-FFF2-40B4-BE49-F238E27FC236}">
                <a16:creationId xmlns:a16="http://schemas.microsoft.com/office/drawing/2014/main" id="{7B561B2A-B515-F144-87C7-D69E998B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99" y="2307097"/>
            <a:ext cx="1150685" cy="76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C05A216-03E7-0345-8EA2-90A8CE00E194}"/>
              </a:ext>
            </a:extLst>
          </p:cNvPr>
          <p:cNvGrpSpPr/>
          <p:nvPr/>
        </p:nvGrpSpPr>
        <p:grpSpPr>
          <a:xfrm>
            <a:off x="1705499" y="5323282"/>
            <a:ext cx="613389" cy="799620"/>
            <a:chOff x="1829483" y="5183796"/>
            <a:chExt cx="613389" cy="799620"/>
          </a:xfrm>
        </p:grpSpPr>
        <p:pic>
          <p:nvPicPr>
            <p:cNvPr id="1036" name="Picture 12" descr="Image result for github">
              <a:extLst>
                <a:ext uri="{FF2B5EF4-FFF2-40B4-BE49-F238E27FC236}">
                  <a16:creationId xmlns:a16="http://schemas.microsoft.com/office/drawing/2014/main" id="{A74ADE0B-F67F-4E4E-A537-33C198B528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>
              <a:off x="2124935" y="5205990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2" descr="Image result for github">
              <a:extLst>
                <a:ext uri="{FF2B5EF4-FFF2-40B4-BE49-F238E27FC236}">
                  <a16:creationId xmlns:a16="http://schemas.microsoft.com/office/drawing/2014/main" id="{C4911C09-9E3D-0140-A9F9-4AD424B13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>
              <a:off x="2124935" y="5566656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4" descr="Image result for npm">
              <a:extLst>
                <a:ext uri="{FF2B5EF4-FFF2-40B4-BE49-F238E27FC236}">
                  <a16:creationId xmlns:a16="http://schemas.microsoft.com/office/drawing/2014/main" id="{BEF72160-06FD-6347-B5BC-F8C240D9A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685" y="5183796"/>
              <a:ext cx="326190" cy="38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4" descr="Image result for npm">
              <a:extLst>
                <a:ext uri="{FF2B5EF4-FFF2-40B4-BE49-F238E27FC236}">
                  <a16:creationId xmlns:a16="http://schemas.microsoft.com/office/drawing/2014/main" id="{A66E0341-22F2-1049-84A0-C2394E84A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483" y="5594001"/>
              <a:ext cx="326190" cy="38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18A83A-1035-4845-A5A2-0E01CD12C3E6}"/>
              </a:ext>
            </a:extLst>
          </p:cNvPr>
          <p:cNvGrpSpPr/>
          <p:nvPr/>
        </p:nvGrpSpPr>
        <p:grpSpPr>
          <a:xfrm>
            <a:off x="2587443" y="5323121"/>
            <a:ext cx="642231" cy="779876"/>
            <a:chOff x="2447961" y="5183635"/>
            <a:chExt cx="642231" cy="779876"/>
          </a:xfrm>
        </p:grpSpPr>
        <p:pic>
          <p:nvPicPr>
            <p:cNvPr id="60" name="Picture 12" descr="Image result for github">
              <a:extLst>
                <a:ext uri="{FF2B5EF4-FFF2-40B4-BE49-F238E27FC236}">
                  <a16:creationId xmlns:a16="http://schemas.microsoft.com/office/drawing/2014/main" id="{6A1895B6-1F7B-4440-A345-A15FC0B248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 flipH="1">
              <a:off x="2447961" y="5214834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Image result for github">
              <a:extLst>
                <a:ext uri="{FF2B5EF4-FFF2-40B4-BE49-F238E27FC236}">
                  <a16:creationId xmlns:a16="http://schemas.microsoft.com/office/drawing/2014/main" id="{98DE8A1D-7CDE-0B4B-AA19-C0C0B16DDC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 flipH="1">
              <a:off x="2447961" y="5575500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6" descr="Image result for pypi">
              <a:extLst>
                <a:ext uri="{FF2B5EF4-FFF2-40B4-BE49-F238E27FC236}">
                  <a16:creationId xmlns:a16="http://schemas.microsoft.com/office/drawing/2014/main" id="{1C3F2A78-FFA0-D347-90A9-1CF1BB91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60352" y="5183635"/>
              <a:ext cx="329840" cy="39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6" descr="Image result for pypi">
              <a:extLst>
                <a:ext uri="{FF2B5EF4-FFF2-40B4-BE49-F238E27FC236}">
                  <a16:creationId xmlns:a16="http://schemas.microsoft.com/office/drawing/2014/main" id="{50C62983-8982-3E46-A73A-47B191271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40354" y="5560894"/>
              <a:ext cx="329840" cy="39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89F1778-3416-8B4E-B407-7A7D352060F0}"/>
              </a:ext>
            </a:extLst>
          </p:cNvPr>
          <p:cNvGrpSpPr/>
          <p:nvPr/>
        </p:nvGrpSpPr>
        <p:grpSpPr>
          <a:xfrm>
            <a:off x="6276763" y="1574593"/>
            <a:ext cx="1150685" cy="1115500"/>
            <a:chOff x="5998575" y="1193101"/>
            <a:chExt cx="1374492" cy="11403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8C1693D-A0F2-3C47-8770-66A2AC7870E4}"/>
                </a:ext>
              </a:extLst>
            </p:cNvPr>
            <p:cNvGrpSpPr/>
            <p:nvPr/>
          </p:nvGrpSpPr>
          <p:grpSpPr>
            <a:xfrm>
              <a:off x="6633157" y="1193101"/>
              <a:ext cx="739910" cy="979601"/>
              <a:chOff x="5076698" y="1362614"/>
              <a:chExt cx="554774" cy="750238"/>
            </a:xfrm>
          </p:grpSpPr>
          <p:pic>
            <p:nvPicPr>
              <p:cNvPr id="117" name="Picture 32" descr="Image result for clipart document">
                <a:extLst>
                  <a:ext uri="{FF2B5EF4-FFF2-40B4-BE49-F238E27FC236}">
                    <a16:creationId xmlns:a16="http://schemas.microsoft.com/office/drawing/2014/main" id="{ED957DAE-594E-D147-985C-D312D2A95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698" y="1362614"/>
                <a:ext cx="554774" cy="75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B75CB08-DD63-6E4D-810C-625E5BF5FB1F}"/>
                  </a:ext>
                </a:extLst>
              </p:cNvPr>
              <p:cNvSpPr/>
              <p:nvPr/>
            </p:nvSpPr>
            <p:spPr bwMode="auto">
              <a:xfrm>
                <a:off x="5137533" y="1834717"/>
                <a:ext cx="414968" cy="66101"/>
              </a:xfrm>
              <a:prstGeom prst="roundRect">
                <a:avLst/>
              </a:prstGeom>
              <a:solidFill>
                <a:schemeClr val="accent2">
                  <a:lumMod val="75000"/>
                  <a:alpha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AD0BE5-A611-394A-B42F-B56F803BDF74}"/>
                </a:ext>
              </a:extLst>
            </p:cNvPr>
            <p:cNvGrpSpPr/>
            <p:nvPr/>
          </p:nvGrpSpPr>
          <p:grpSpPr>
            <a:xfrm>
              <a:off x="6429801" y="1237825"/>
              <a:ext cx="739910" cy="979601"/>
              <a:chOff x="5076698" y="1362614"/>
              <a:chExt cx="554774" cy="750238"/>
            </a:xfrm>
          </p:grpSpPr>
          <p:pic>
            <p:nvPicPr>
              <p:cNvPr id="113" name="Picture 32" descr="Image result for clipart document">
                <a:extLst>
                  <a:ext uri="{FF2B5EF4-FFF2-40B4-BE49-F238E27FC236}">
                    <a16:creationId xmlns:a16="http://schemas.microsoft.com/office/drawing/2014/main" id="{3DBC216A-D3DC-C940-9EEC-860DA4EE86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698" y="1362614"/>
                <a:ext cx="554774" cy="75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57C7C008-A748-DD4D-A3D9-1241E4BC4DB7}"/>
                  </a:ext>
                </a:extLst>
              </p:cNvPr>
              <p:cNvSpPr/>
              <p:nvPr/>
            </p:nvSpPr>
            <p:spPr bwMode="auto">
              <a:xfrm>
                <a:off x="5137533" y="1738118"/>
                <a:ext cx="414968" cy="66101"/>
              </a:xfrm>
              <a:prstGeom prst="roundRect">
                <a:avLst/>
              </a:prstGeom>
              <a:solidFill>
                <a:schemeClr val="accent2">
                  <a:lumMod val="75000"/>
                  <a:alpha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6954377-BF7C-9E4F-9647-588F24EF173A}"/>
                </a:ext>
              </a:extLst>
            </p:cNvPr>
            <p:cNvGrpSpPr/>
            <p:nvPr/>
          </p:nvGrpSpPr>
          <p:grpSpPr>
            <a:xfrm>
              <a:off x="6208884" y="1287414"/>
              <a:ext cx="739910" cy="979601"/>
              <a:chOff x="5076698" y="1362614"/>
              <a:chExt cx="554774" cy="750238"/>
            </a:xfrm>
          </p:grpSpPr>
          <p:pic>
            <p:nvPicPr>
              <p:cNvPr id="110" name="Picture 32" descr="Image result for clipart document">
                <a:extLst>
                  <a:ext uri="{FF2B5EF4-FFF2-40B4-BE49-F238E27FC236}">
                    <a16:creationId xmlns:a16="http://schemas.microsoft.com/office/drawing/2014/main" id="{A8BA4CFF-EEB4-6C4F-A8F2-70930FEDBD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698" y="1362614"/>
                <a:ext cx="554774" cy="75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9AD5E52E-083E-9548-BFDC-939B8A33F496}"/>
                  </a:ext>
                </a:extLst>
              </p:cNvPr>
              <p:cNvSpPr/>
              <p:nvPr/>
            </p:nvSpPr>
            <p:spPr bwMode="auto">
              <a:xfrm>
                <a:off x="5137533" y="1645094"/>
                <a:ext cx="414968" cy="66101"/>
              </a:xfrm>
              <a:prstGeom prst="roundRect">
                <a:avLst/>
              </a:prstGeom>
              <a:solidFill>
                <a:schemeClr val="accent2">
                  <a:lumMod val="75000"/>
                  <a:alpha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962FD55-00CD-8F47-BC38-960A5D2FEB0F}"/>
                </a:ext>
              </a:extLst>
            </p:cNvPr>
            <p:cNvGrpSpPr/>
            <p:nvPr/>
          </p:nvGrpSpPr>
          <p:grpSpPr>
            <a:xfrm>
              <a:off x="5998575" y="1353899"/>
              <a:ext cx="739910" cy="979601"/>
              <a:chOff x="5076701" y="1362623"/>
              <a:chExt cx="554774" cy="750243"/>
            </a:xfrm>
          </p:grpSpPr>
          <p:pic>
            <p:nvPicPr>
              <p:cNvPr id="1056" name="Picture 32" descr="Image result for clipart document">
                <a:extLst>
                  <a:ext uri="{FF2B5EF4-FFF2-40B4-BE49-F238E27FC236}">
                    <a16:creationId xmlns:a16="http://schemas.microsoft.com/office/drawing/2014/main" id="{DB424171-0712-3949-83A0-23541E5CFC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701" y="1362623"/>
                <a:ext cx="554774" cy="750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8425F86-AD84-2140-B898-28C855C5377D}"/>
                  </a:ext>
                </a:extLst>
              </p:cNvPr>
              <p:cNvSpPr/>
              <p:nvPr/>
            </p:nvSpPr>
            <p:spPr bwMode="auto">
              <a:xfrm>
                <a:off x="5137533" y="1548494"/>
                <a:ext cx="414968" cy="66101"/>
              </a:xfrm>
              <a:prstGeom prst="roundRect">
                <a:avLst/>
              </a:prstGeom>
              <a:solidFill>
                <a:schemeClr val="accent2">
                  <a:lumMod val="75000"/>
                  <a:alpha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4FBA6A0-0170-FD42-8D30-416F752F324D}"/>
              </a:ext>
            </a:extLst>
          </p:cNvPr>
          <p:cNvSpPr/>
          <p:nvPr/>
        </p:nvSpPr>
        <p:spPr bwMode="auto">
          <a:xfrm>
            <a:off x="6518276" y="4491466"/>
            <a:ext cx="553449" cy="86309"/>
          </a:xfrm>
          <a:prstGeom prst="roundRect">
            <a:avLst/>
          </a:prstGeom>
          <a:solidFill>
            <a:schemeClr val="accent2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D5B92953-91C0-644A-80DF-98736DD9D656}"/>
              </a:ext>
            </a:extLst>
          </p:cNvPr>
          <p:cNvSpPr/>
          <p:nvPr/>
        </p:nvSpPr>
        <p:spPr bwMode="auto">
          <a:xfrm>
            <a:off x="6518275" y="4655789"/>
            <a:ext cx="553449" cy="86309"/>
          </a:xfrm>
          <a:prstGeom prst="roundRect">
            <a:avLst/>
          </a:prstGeom>
          <a:solidFill>
            <a:schemeClr val="accent2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3731CE04-E170-DE45-8C62-9AE9E8B3CE96}"/>
              </a:ext>
            </a:extLst>
          </p:cNvPr>
          <p:cNvSpPr/>
          <p:nvPr/>
        </p:nvSpPr>
        <p:spPr bwMode="auto">
          <a:xfrm>
            <a:off x="6518275" y="4820112"/>
            <a:ext cx="553449" cy="86309"/>
          </a:xfrm>
          <a:prstGeom prst="roundRect">
            <a:avLst/>
          </a:prstGeom>
          <a:solidFill>
            <a:schemeClr val="accent2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7FAD157-A2E6-1642-BCC8-348B1CD69CE6}"/>
              </a:ext>
            </a:extLst>
          </p:cNvPr>
          <p:cNvSpPr/>
          <p:nvPr/>
        </p:nvSpPr>
        <p:spPr bwMode="auto">
          <a:xfrm>
            <a:off x="6518274" y="4984435"/>
            <a:ext cx="553449" cy="86309"/>
          </a:xfrm>
          <a:prstGeom prst="roundRect">
            <a:avLst/>
          </a:prstGeom>
          <a:solidFill>
            <a:schemeClr val="accent2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2BE438CC-7521-F140-8D2B-5ED0C4494AAA}"/>
              </a:ext>
            </a:extLst>
          </p:cNvPr>
          <p:cNvSpPr/>
          <p:nvPr/>
        </p:nvSpPr>
        <p:spPr bwMode="auto">
          <a:xfrm>
            <a:off x="6518276" y="5148758"/>
            <a:ext cx="553449" cy="86309"/>
          </a:xfrm>
          <a:prstGeom prst="roundRect">
            <a:avLst/>
          </a:prstGeom>
          <a:solidFill>
            <a:schemeClr val="accent2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9B1448DA-BB72-C241-B183-3CE759AF0235}"/>
              </a:ext>
            </a:extLst>
          </p:cNvPr>
          <p:cNvSpPr/>
          <p:nvPr/>
        </p:nvSpPr>
        <p:spPr bwMode="auto">
          <a:xfrm>
            <a:off x="6518275" y="5313081"/>
            <a:ext cx="553449" cy="86309"/>
          </a:xfrm>
          <a:prstGeom prst="roundRect">
            <a:avLst/>
          </a:prstGeom>
          <a:solidFill>
            <a:schemeClr val="accent2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AB11118-12E0-EE46-80E2-AE904FA83B64}"/>
              </a:ext>
            </a:extLst>
          </p:cNvPr>
          <p:cNvSpPr/>
          <p:nvPr/>
        </p:nvSpPr>
        <p:spPr bwMode="auto">
          <a:xfrm>
            <a:off x="6413119" y="4400771"/>
            <a:ext cx="785039" cy="1107281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6C85DFD-19C3-9E46-AAD0-3341FACFFCA6}"/>
              </a:ext>
            </a:extLst>
          </p:cNvPr>
          <p:cNvSpPr txBox="1"/>
          <p:nvPr/>
        </p:nvSpPr>
        <p:spPr>
          <a:xfrm>
            <a:off x="415099" y="3406319"/>
            <a:ext cx="904415" cy="39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565K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DE6ED68-AF02-8649-A41D-0A81369A946D}"/>
              </a:ext>
            </a:extLst>
          </p:cNvPr>
          <p:cNvSpPr txBox="1"/>
          <p:nvPr/>
        </p:nvSpPr>
        <p:spPr>
          <a:xfrm>
            <a:off x="3464587" y="3439868"/>
            <a:ext cx="904415" cy="39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125K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4472397-C4E5-3D4A-9D21-6E2A6346BFFE}"/>
              </a:ext>
            </a:extLst>
          </p:cNvPr>
          <p:cNvSpPr txBox="1"/>
          <p:nvPr/>
        </p:nvSpPr>
        <p:spPr>
          <a:xfrm>
            <a:off x="746046" y="5564710"/>
            <a:ext cx="904415" cy="76450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375K</a:t>
            </a:r>
          </a:p>
          <a:p>
            <a:r>
              <a:rPr lang="en-US" sz="2400" dirty="0">
                <a:latin typeface="Calibri" panose="020F0502020204030204" pitchFamily="34" charset="0"/>
              </a:rPr>
              <a:t>(66%)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5D3B8D-6926-A146-A4B4-64EFA40286F6}"/>
              </a:ext>
            </a:extLst>
          </p:cNvPr>
          <p:cNvSpPr txBox="1"/>
          <p:nvPr/>
        </p:nvSpPr>
        <p:spPr>
          <a:xfrm>
            <a:off x="3223882" y="5620882"/>
            <a:ext cx="901209" cy="76450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70K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(58%)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CCBB0B-249A-E24E-B63F-BCE29A880788}"/>
              </a:ext>
            </a:extLst>
          </p:cNvPr>
          <p:cNvSpPr txBox="1"/>
          <p:nvPr/>
        </p:nvSpPr>
        <p:spPr>
          <a:xfrm>
            <a:off x="5190044" y="5341087"/>
            <a:ext cx="1141659" cy="49295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350K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9C22527-6516-C84E-B3BD-43AA73C63E32}"/>
              </a:ext>
            </a:extLst>
          </p:cNvPr>
          <p:cNvSpPr txBox="1"/>
          <p:nvPr/>
        </p:nvSpPr>
        <p:spPr>
          <a:xfrm>
            <a:off x="7503386" y="5341088"/>
            <a:ext cx="914033" cy="4929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60K</a:t>
            </a:r>
            <a:endParaRPr lang="en-US" sz="3200" dirty="0"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F770D-191A-4C45-B51E-D68317D6847E}"/>
              </a:ext>
            </a:extLst>
          </p:cNvPr>
          <p:cNvGrpSpPr/>
          <p:nvPr/>
        </p:nvGrpSpPr>
        <p:grpSpPr>
          <a:xfrm>
            <a:off x="5244709" y="1716787"/>
            <a:ext cx="953222" cy="688799"/>
            <a:chOff x="5582740" y="1716787"/>
            <a:chExt cx="615189" cy="410205"/>
          </a:xfrm>
        </p:grpSpPr>
        <p:pic>
          <p:nvPicPr>
            <p:cNvPr id="102" name="Picture 12" descr="Image result for github">
              <a:extLst>
                <a:ext uri="{FF2B5EF4-FFF2-40B4-BE49-F238E27FC236}">
                  <a16:creationId xmlns:a16="http://schemas.microsoft.com/office/drawing/2014/main" id="{BFB26743-F4F9-164A-AAC2-082F85BD9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>
              <a:off x="5879992" y="1738981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4" descr="Image result for npm">
              <a:extLst>
                <a:ext uri="{FF2B5EF4-FFF2-40B4-BE49-F238E27FC236}">
                  <a16:creationId xmlns:a16="http://schemas.microsoft.com/office/drawing/2014/main" id="{41DB6AED-4E23-B940-BC51-ABB1EBC5E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740" y="1716787"/>
              <a:ext cx="326190" cy="38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F1482-A349-A440-BAE7-1F995A72501C}"/>
              </a:ext>
            </a:extLst>
          </p:cNvPr>
          <p:cNvGrpSpPr/>
          <p:nvPr/>
        </p:nvGrpSpPr>
        <p:grpSpPr>
          <a:xfrm>
            <a:off x="7479031" y="1688122"/>
            <a:ext cx="1051133" cy="717464"/>
            <a:chOff x="7433927" y="1688122"/>
            <a:chExt cx="613633" cy="419049"/>
          </a:xfrm>
        </p:grpSpPr>
        <p:pic>
          <p:nvPicPr>
            <p:cNvPr id="104" name="Picture 12" descr="Image result for github">
              <a:extLst>
                <a:ext uri="{FF2B5EF4-FFF2-40B4-BE49-F238E27FC236}">
                  <a16:creationId xmlns:a16="http://schemas.microsoft.com/office/drawing/2014/main" id="{C72151C6-2389-0C4C-87C3-919C657C0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 flipH="1">
              <a:off x="7433927" y="1719160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6" descr="Image result for pypi">
              <a:extLst>
                <a:ext uri="{FF2B5EF4-FFF2-40B4-BE49-F238E27FC236}">
                  <a16:creationId xmlns:a16="http://schemas.microsoft.com/office/drawing/2014/main" id="{6B698810-6F85-9B49-B55C-A6EAC7C9C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17720" y="1688122"/>
              <a:ext cx="329840" cy="393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557FF8-0E2A-FF44-B2CD-673D95007417}"/>
              </a:ext>
            </a:extLst>
          </p:cNvPr>
          <p:cNvSpPr txBox="1"/>
          <p:nvPr/>
        </p:nvSpPr>
        <p:spPr>
          <a:xfrm>
            <a:off x="4611377" y="915474"/>
            <a:ext cx="430233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Module regex extraction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71996-BFD5-B44B-A939-96F040C3CFCC}"/>
              </a:ext>
            </a:extLst>
          </p:cNvPr>
          <p:cNvSpPr txBox="1"/>
          <p:nvPr/>
        </p:nvSpPr>
        <p:spPr>
          <a:xfrm>
            <a:off x="5288919" y="2458726"/>
            <a:ext cx="894797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45%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6737BF5-41B2-4E4A-A27E-72A49E366D96}"/>
              </a:ext>
            </a:extLst>
          </p:cNvPr>
          <p:cNvSpPr txBox="1"/>
          <p:nvPr/>
        </p:nvSpPr>
        <p:spPr>
          <a:xfrm>
            <a:off x="7653415" y="2458727"/>
            <a:ext cx="894797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35%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9A0A1F-3CA4-7A4D-8413-8177246E0DBB}"/>
              </a:ext>
            </a:extLst>
          </p:cNvPr>
          <p:cNvSpPr txBox="1"/>
          <p:nvPr/>
        </p:nvSpPr>
        <p:spPr>
          <a:xfrm>
            <a:off x="708648" y="914312"/>
            <a:ext cx="302679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Module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C0BFFE4-B11F-C74E-A17E-E09B5930399D}"/>
              </a:ext>
            </a:extLst>
          </p:cNvPr>
          <p:cNvGrpSpPr/>
          <p:nvPr/>
        </p:nvGrpSpPr>
        <p:grpSpPr>
          <a:xfrm>
            <a:off x="7434835" y="4401894"/>
            <a:ext cx="1051133" cy="717464"/>
            <a:chOff x="7433927" y="1688122"/>
            <a:chExt cx="613633" cy="419049"/>
          </a:xfrm>
        </p:grpSpPr>
        <p:pic>
          <p:nvPicPr>
            <p:cNvPr id="122" name="Picture 12" descr="Image result for github">
              <a:extLst>
                <a:ext uri="{FF2B5EF4-FFF2-40B4-BE49-F238E27FC236}">
                  <a16:creationId xmlns:a16="http://schemas.microsoft.com/office/drawing/2014/main" id="{2A6B9179-EEC3-8C4A-A01C-F69FF161F7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 flipH="1">
              <a:off x="7433927" y="1719160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6" descr="Image result for pypi">
              <a:extLst>
                <a:ext uri="{FF2B5EF4-FFF2-40B4-BE49-F238E27FC236}">
                  <a16:creationId xmlns:a16="http://schemas.microsoft.com/office/drawing/2014/main" id="{EB0C0EB0-7360-884F-85D1-EF676C2C2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111" b="94667" l="1778" r="92889">
                          <a14:foregroundMark x1="45778" y1="37778" x2="48000" y2="49778"/>
                          <a14:foregroundMark x1="13778" y1="35556" x2="67111" y2="20889"/>
                          <a14:foregroundMark x1="67111" y1="20889" x2="58667" y2="75111"/>
                          <a14:foregroundMark x1="58667" y1="75111" x2="30667" y2="37333"/>
                          <a14:foregroundMark x1="23111" y1="27111" x2="23111" y2="27111"/>
                          <a14:foregroundMark x1="18667" y1="23556" x2="73778" y2="25333"/>
                          <a14:foregroundMark x1="73778" y1="25333" x2="53333" y2="78667"/>
                          <a14:foregroundMark x1="53333" y1="78667" x2="18222" y2="40444"/>
                          <a14:foregroundMark x1="13333" y1="45778" x2="46222" y2="81778"/>
                          <a14:foregroundMark x1="28889" y1="75111" x2="17778" y2="49778"/>
                          <a14:foregroundMark x1="12444" y1="54222" x2="26222" y2="74222"/>
                          <a14:foregroundMark x1="52000" y1="86667" x2="52000" y2="86667"/>
                          <a14:foregroundMark x1="52444" y1="86667" x2="52444" y2="86667"/>
                          <a14:foregroundMark x1="52444" y1="86667" x2="79111" y2="37333"/>
                          <a14:foregroundMark x1="79111" y1="37333" x2="36444" y2="18222"/>
                          <a14:foregroundMark x1="42667" y1="16889" x2="42667" y2="16889"/>
                          <a14:foregroundMark x1="48444" y1="16000" x2="48444" y2="16000"/>
                          <a14:foregroundMark x1="48444" y1="12444" x2="48444" y2="12444"/>
                          <a14:foregroundMark x1="53778" y1="34667" x2="53778" y2="34667"/>
                          <a14:foregroundMark x1="54222" y1="21778" x2="21778" y2="25333"/>
                          <a14:foregroundMark x1="32889" y1="19111" x2="71556" y2="32444"/>
                          <a14:foregroundMark x1="53306" y1="12125" x2="64444" y2="26667"/>
                          <a14:foregroundMark x1="50605" y1="8599" x2="52715" y2="11353"/>
                          <a14:foregroundMark x1="58054" y1="15085" x2="83132" y2="60537"/>
                          <a14:foregroundMark x1="52444" y1="85333" x2="78222" y2="76444"/>
                          <a14:foregroundMark x1="82698" y1="44902" x2="80621" y2="29152"/>
                          <a14:foregroundMark x1="36203" y1="15439" x2="10589" y2="39004"/>
                          <a14:foregroundMark x1="43638" y1="8599" x2="41563" y2="10508"/>
                          <a14:foregroundMark x1="11010" y1="50379" x2="20651" y2="21211"/>
                          <a14:foregroundMark x1="42226" y1="9243" x2="44372" y2="8599"/>
                          <a14:foregroundMark x1="83441" y1="36337" x2="84441" y2="37054"/>
                          <a14:foregroundMark x1="45778" y1="9333" x2="81639" y2="35045"/>
                          <a14:foregroundMark x1="83007" y1="56024" x2="59556" y2="86667"/>
                          <a14:foregroundMark x1="59556" y1="86667" x2="21198" y2="75449"/>
                          <a14:foregroundMark x1="45705" y1="87988" x2="55901" y2="90850"/>
                          <a14:foregroundMark x1="48858" y1="93551" x2="52889" y2="95111"/>
                          <a14:foregroundMark x1="49843" y1="92469" x2="56312" y2="90025"/>
                          <a14:foregroundMark x1="10275" y1="30499" x2="17172" y2="23172"/>
                          <a14:foregroundMark x1="84871" y1="36147" x2="84915" y2="36444"/>
                          <a14:foregroundMark x1="88184" y1="35708" x2="88229" y2="36444"/>
                          <a14:foregroundMark x1="11111" y1="25778" x2="14095" y2="22155"/>
                          <a14:foregroundMark x1="54222" y1="9825" x2="52355" y2="8599"/>
                          <a14:foregroundMark x1="13333" y1="64889" x2="13333" y2="64889"/>
                          <a14:foregroundMark x1="12444" y1="71556" x2="12444" y2="71556"/>
                          <a14:foregroundMark x1="12889" y1="74222" x2="12889" y2="74222"/>
                          <a14:foregroundMark x1="14222" y1="76000" x2="47556" y2="89778"/>
                          <a14:foregroundMark x1="85778" y1="60889" x2="75111" y2="75111"/>
                          <a14:foregroundMark x1="78667" y1="23556" x2="85778" y2="36889"/>
                          <a14:foregroundMark x1="84889" y1="30222" x2="84889" y2="30222"/>
                          <a14:foregroundMark x1="83111" y1="27556" x2="83111" y2="27556"/>
                          <a14:foregroundMark x1="80889" y1="24000" x2="80889" y2="24000"/>
                          <a14:foregroundMark x1="83556" y1="27111" x2="83556" y2="27111"/>
                          <a14:foregroundMark x1="84889" y1="26667" x2="84889" y2="26667"/>
                          <a14:foregroundMark x1="84444" y1="26222" x2="84444" y2="26222"/>
                          <a14:foregroundMark x1="84444" y1="25778" x2="84444" y2="25778"/>
                          <a14:foregroundMark x1="84000" y1="25778" x2="84000" y2="25778"/>
                          <a14:foregroundMark x1="85778" y1="25778" x2="85778" y2="25778"/>
                          <a14:foregroundMark x1="81778" y1="23111" x2="81778" y2="23111"/>
                          <a14:foregroundMark x1="86222" y1="25333" x2="86222" y2="25333"/>
                          <a14:backgroundMark x1="2667" y1="10222" x2="17778" y2="6222"/>
                          <a14:backgroundMark x1="2667" y1="29333" x2="4444" y2="77333"/>
                          <a14:backgroundMark x1="37333" y1="2222" x2="60889" y2="2222"/>
                          <a14:backgroundMark x1="43209" y1="94902" x2="46222" y2="96444"/>
                          <a14:backgroundMark x1="8000" y1="76889" x2="11813" y2="78840"/>
                          <a14:backgroundMark x1="53778" y1="95111" x2="92889" y2="76889"/>
                          <a14:backgroundMark x1="13778" y1="16889" x2="28889" y2="9778"/>
                          <a14:backgroundMark x1="92000" y1="36444" x2="92000" y2="44889"/>
                          <a14:backgroundMark x1="90864" y1="66672" x2="91111" y2="75556"/>
                          <a14:backgroundMark x1="90222" y1="43556" x2="90793" y2="64116"/>
                          <a14:backgroundMark x1="91286" y1="27111" x2="92000" y2="27556"/>
                          <a14:backgroundMark x1="90574" y1="26667" x2="91286" y2="27111"/>
                          <a14:backgroundMark x1="89860" y1="26222" x2="90574" y2="26667"/>
                          <a14:backgroundMark x1="89147" y1="25778" x2="89860" y2="26222"/>
                          <a14:backgroundMark x1="88433" y1="25333" x2="89147" y2="25778"/>
                          <a14:backgroundMark x1="88048" y1="25093" x2="88433" y2="25333"/>
                          <a14:backgroundMark x1="57778" y1="6222" x2="82540" y2="21658"/>
                          <a14:backgroundMark x1="15556" y1="19111" x2="40000" y2="5333"/>
                          <a14:backgroundMark x1="34222" y1="10667" x2="43111" y2="7556"/>
                          <a14:backgroundMark x1="89282" y1="35172" x2="89333" y2="3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17720" y="1688122"/>
              <a:ext cx="329840" cy="393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EEDE369-475F-F047-A2F9-CBF386CF8548}"/>
              </a:ext>
            </a:extLst>
          </p:cNvPr>
          <p:cNvGrpSpPr/>
          <p:nvPr/>
        </p:nvGrpSpPr>
        <p:grpSpPr>
          <a:xfrm>
            <a:off x="5268666" y="4387919"/>
            <a:ext cx="953222" cy="688799"/>
            <a:chOff x="5582740" y="1716787"/>
            <a:chExt cx="615189" cy="410205"/>
          </a:xfrm>
        </p:grpSpPr>
        <p:pic>
          <p:nvPicPr>
            <p:cNvPr id="128" name="Picture 12" descr="Image result for github">
              <a:extLst>
                <a:ext uri="{FF2B5EF4-FFF2-40B4-BE49-F238E27FC236}">
                  <a16:creationId xmlns:a16="http://schemas.microsoft.com/office/drawing/2014/main" id="{7CF3278C-08F3-BD4F-ADEF-D86C6B376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9" t="12704" r="11458" b="8498"/>
            <a:stretch/>
          </p:blipFill>
          <p:spPr bwMode="auto">
            <a:xfrm>
              <a:off x="5879992" y="1738981"/>
              <a:ext cx="317937" cy="38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4" descr="Image result for npm">
              <a:extLst>
                <a:ext uri="{FF2B5EF4-FFF2-40B4-BE49-F238E27FC236}">
                  <a16:creationId xmlns:a16="http://schemas.microsoft.com/office/drawing/2014/main" id="{7E3C78F1-F354-D548-82B5-EA069CE1F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5778" r="93333">
                          <a14:foregroundMark x1="51111" y1="6667" x2="39111" y2="8889"/>
                          <a14:foregroundMark x1="41333" y1="6222" x2="53333" y2="4444"/>
                          <a14:foregroundMark x1="88444" y1="27111" x2="92000" y2="61778"/>
                          <a14:foregroundMark x1="92000" y1="61778" x2="74222" y2="51556"/>
                          <a14:foregroundMark x1="74222" y1="51556" x2="64000" y2="65333"/>
                          <a14:foregroundMark x1="64000" y1="65333" x2="60444" y2="82222"/>
                          <a14:foregroundMark x1="60444" y1="82222" x2="49778" y2="95556"/>
                          <a14:foregroundMark x1="49778" y1="95556" x2="36000" y2="88444"/>
                          <a14:foregroundMark x1="61333" y1="74222" x2="64444" y2="56889"/>
                          <a14:foregroundMark x1="64444" y1="56889" x2="78222" y2="45778"/>
                          <a14:foregroundMark x1="78222" y1="45778" x2="81778" y2="72444"/>
                          <a14:foregroundMark x1="9778" y1="26222" x2="6222" y2="62667"/>
                          <a14:foregroundMark x1="6222" y1="62667" x2="9333" y2="77333"/>
                          <a14:foregroundMark x1="91111" y1="29333" x2="93333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740" y="1716787"/>
              <a:ext cx="326190" cy="38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8BF5DD3-E89D-5240-A37C-40A1AF574D24}"/>
              </a:ext>
            </a:extLst>
          </p:cNvPr>
          <p:cNvSpPr txBox="1"/>
          <p:nvPr/>
        </p:nvSpPr>
        <p:spPr>
          <a:xfrm>
            <a:off x="4888" y="4408631"/>
            <a:ext cx="196560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Gill Sans MT" panose="020B0502020104020203" pitchFamily="34" charset="77"/>
              </a:rPr>
              <a:t>“Can clone”</a:t>
            </a:r>
          </a:p>
          <a:p>
            <a:pPr algn="ctr"/>
            <a:r>
              <a:rPr lang="en-US" sz="2400" b="1" dirty="0">
                <a:latin typeface="Gill Sans MT" panose="020B0502020104020203" pitchFamily="34" charset="77"/>
              </a:rPr>
              <a:t>filter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904723-E16C-6E46-A98C-82A5DE68BD83}"/>
              </a:ext>
            </a:extLst>
          </p:cNvPr>
          <p:cNvSpPr txBox="1"/>
          <p:nvPr/>
        </p:nvSpPr>
        <p:spPr>
          <a:xfrm>
            <a:off x="5079006" y="3806441"/>
            <a:ext cx="351288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Giant list of regexes</a:t>
            </a:r>
          </a:p>
        </p:txBody>
      </p:sp>
    </p:spTree>
    <p:extLst>
      <p:ext uri="{BB962C8B-B14F-4D97-AF65-F5344CB8AC3E}">
        <p14:creationId xmlns:p14="http://schemas.microsoft.com/office/powerpoint/2010/main" val="1338281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06" grpId="0" animBg="1"/>
      <p:bldP spid="1027" grpId="0"/>
      <p:bldP spid="171" grpId="0"/>
      <p:bldP spid="172" grpId="0" animBg="1"/>
      <p:bldP spid="173" grpId="0"/>
      <p:bldP spid="175" grpId="0"/>
      <p:bldP spid="176" grpId="0"/>
      <p:bldP spid="17" grpId="0"/>
      <p:bldP spid="34" grpId="0"/>
      <p:bldP spid="182" grpId="0"/>
      <p:bldP spid="119" grpId="0"/>
      <p:bldP spid="6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0C14-CFB3-E042-97FE-5BD302E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</a:t>
            </a:r>
            <a:r>
              <a:rPr lang="en-US" dirty="0"/>
              <a:t> Regexes</a:t>
            </a:r>
            <a:endParaRPr lang="en-US" b="1" dirty="0"/>
          </a:p>
        </p:txBody>
      </p:sp>
      <p:pic>
        <p:nvPicPr>
          <p:cNvPr id="1064" name="Picture 40" descr="Image result for power puff girls cartoon">
            <a:extLst>
              <a:ext uri="{FF2B5EF4-FFF2-40B4-BE49-F238E27FC236}">
                <a16:creationId xmlns:a16="http://schemas.microsoft.com/office/drawing/2014/main" id="{489492B8-B33F-994F-9F43-09C7BBA75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630"/>
          <a:stretch/>
        </p:blipFill>
        <p:spPr bwMode="auto">
          <a:xfrm>
            <a:off x="1585428" y="3133214"/>
            <a:ext cx="1552790" cy="86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4E85B65-DF8D-924C-8A7D-E271C252725A}"/>
              </a:ext>
            </a:extLst>
          </p:cNvPr>
          <p:cNvSpPr txBox="1"/>
          <p:nvPr/>
        </p:nvSpPr>
        <p:spPr>
          <a:xfrm>
            <a:off x="3212089" y="3126751"/>
            <a:ext cx="1452001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Gill Sans MT" panose="020B0502020104020203" pitchFamily="34" charset="77"/>
              </a:rPr>
              <a:t>[R&amp;T ‘14]</a:t>
            </a:r>
          </a:p>
          <a:p>
            <a:r>
              <a:rPr lang="en-US" sz="1800" dirty="0">
                <a:latin typeface="Gill Sans MT" panose="020B0502020104020203" pitchFamily="34" charset="77"/>
              </a:rPr>
              <a:t>[WMBW ‘16]</a:t>
            </a:r>
          </a:p>
          <a:p>
            <a:r>
              <a:rPr lang="en-US" sz="1800" dirty="0">
                <a:latin typeface="Gill Sans MT" panose="020B0502020104020203" pitchFamily="34" charset="77"/>
              </a:rPr>
              <a:t>[WOHD ‘17]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85EDD92-9322-2B4D-A8AB-E456AE6B458C}"/>
              </a:ext>
            </a:extLst>
          </p:cNvPr>
          <p:cNvSpPr/>
          <p:nvPr/>
        </p:nvSpPr>
        <p:spPr bwMode="auto">
          <a:xfrm>
            <a:off x="2149442" y="4420501"/>
            <a:ext cx="553449" cy="86309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7ABB9A9-775F-7842-B7C6-21F88789E782}"/>
              </a:ext>
            </a:extLst>
          </p:cNvPr>
          <p:cNvSpPr/>
          <p:nvPr/>
        </p:nvSpPr>
        <p:spPr bwMode="auto">
          <a:xfrm>
            <a:off x="2149441" y="4584824"/>
            <a:ext cx="553449" cy="86309"/>
          </a:xfrm>
          <a:prstGeom prst="roundRect">
            <a:avLst/>
          </a:prstGeom>
          <a:solidFill>
            <a:srgbClr val="008F00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6EF50E47-FA2A-E743-A43F-2BEDD517863D}"/>
              </a:ext>
            </a:extLst>
          </p:cNvPr>
          <p:cNvSpPr/>
          <p:nvPr/>
        </p:nvSpPr>
        <p:spPr bwMode="auto">
          <a:xfrm>
            <a:off x="2149441" y="4749147"/>
            <a:ext cx="553449" cy="86309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28CAD348-1FFF-2D49-A88A-011C45CB9091}"/>
              </a:ext>
            </a:extLst>
          </p:cNvPr>
          <p:cNvSpPr/>
          <p:nvPr/>
        </p:nvSpPr>
        <p:spPr bwMode="auto">
          <a:xfrm>
            <a:off x="2149440" y="4913470"/>
            <a:ext cx="553449" cy="86309"/>
          </a:xfrm>
          <a:prstGeom prst="roundRect">
            <a:avLst/>
          </a:prstGeom>
          <a:solidFill>
            <a:srgbClr val="FFFF00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9EFD9BFA-1B4C-364B-AAF1-888173F41731}"/>
              </a:ext>
            </a:extLst>
          </p:cNvPr>
          <p:cNvSpPr/>
          <p:nvPr/>
        </p:nvSpPr>
        <p:spPr bwMode="auto">
          <a:xfrm>
            <a:off x="2149442" y="5077793"/>
            <a:ext cx="553449" cy="86309"/>
          </a:xfrm>
          <a:prstGeom prst="roundRect">
            <a:avLst/>
          </a:prstGeom>
          <a:solidFill>
            <a:srgbClr val="008F00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392BF6F1-3FD8-F243-8185-949E2D21920A}"/>
              </a:ext>
            </a:extLst>
          </p:cNvPr>
          <p:cNvSpPr/>
          <p:nvPr/>
        </p:nvSpPr>
        <p:spPr bwMode="auto">
          <a:xfrm>
            <a:off x="2149441" y="5242116"/>
            <a:ext cx="553449" cy="86309"/>
          </a:xfrm>
          <a:prstGeom prst="roundRect">
            <a:avLst/>
          </a:prstGeom>
          <a:solidFill>
            <a:srgbClr val="008F00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84376A1-FD1A-ED4F-A594-14D680342DFD}"/>
              </a:ext>
            </a:extLst>
          </p:cNvPr>
          <p:cNvSpPr/>
          <p:nvPr/>
        </p:nvSpPr>
        <p:spPr bwMode="auto">
          <a:xfrm>
            <a:off x="2044286" y="4329806"/>
            <a:ext cx="763762" cy="1107281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9310A2D-FC45-FA45-B103-6403BB3FA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7519" y="4463656"/>
            <a:ext cx="383890" cy="1472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5AA36135-F9A7-ED45-9252-91D9C6784A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" y="4432257"/>
            <a:ext cx="682650" cy="41755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318318A5-81FC-AE4F-AB2F-FBF6E3109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46" y="4429916"/>
            <a:ext cx="511613" cy="511613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E9DF1139-F844-4B4A-8E71-0DE1D46CDA69}"/>
              </a:ext>
            </a:extLst>
          </p:cNvPr>
          <p:cNvSpPr txBox="1"/>
          <p:nvPr/>
        </p:nvSpPr>
        <p:spPr>
          <a:xfrm>
            <a:off x="10908" y="4869602"/>
            <a:ext cx="835486" cy="76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3.6K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</a:rPr>
              <a:t>(1%)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D6CDE64-18F9-F24D-89FE-C997F708D5DE}"/>
              </a:ext>
            </a:extLst>
          </p:cNvPr>
          <p:cNvSpPr txBox="1"/>
          <p:nvPr/>
        </p:nvSpPr>
        <p:spPr>
          <a:xfrm>
            <a:off x="3970191" y="4869601"/>
            <a:ext cx="756938" cy="76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704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</a:rPr>
              <a:t>(1%)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131F2C6-C640-A54B-9FCB-D22BA527CE75}"/>
              </a:ext>
            </a:extLst>
          </p:cNvPr>
          <p:cNvSpPr txBox="1"/>
          <p:nvPr/>
        </p:nvSpPr>
        <p:spPr>
          <a:xfrm>
            <a:off x="839649" y="2447229"/>
            <a:ext cx="3081677" cy="443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1" dirty="0">
                <a:latin typeface="Gill Sans MT" panose="020B0502020104020203" pitchFamily="34" charset="77"/>
              </a:rPr>
              <a:t>ReDoS regexes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BFD87E6-0A83-8B49-8533-CF866348E736}"/>
              </a:ext>
            </a:extLst>
          </p:cNvPr>
          <p:cNvSpPr/>
          <p:nvPr/>
        </p:nvSpPr>
        <p:spPr bwMode="auto">
          <a:xfrm>
            <a:off x="824469" y="4893075"/>
            <a:ext cx="553449" cy="86309"/>
          </a:xfrm>
          <a:prstGeom prst="roundRect">
            <a:avLst/>
          </a:prstGeom>
          <a:solidFill>
            <a:srgbClr val="E12728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A61A4835-E0F5-D944-98C4-8C58950F27FD}"/>
              </a:ext>
            </a:extLst>
          </p:cNvPr>
          <p:cNvSpPr/>
          <p:nvPr/>
        </p:nvSpPr>
        <p:spPr bwMode="auto">
          <a:xfrm>
            <a:off x="824469" y="5050405"/>
            <a:ext cx="553449" cy="86309"/>
          </a:xfrm>
          <a:prstGeom prst="roundRect">
            <a:avLst/>
          </a:prstGeom>
          <a:solidFill>
            <a:srgbClr val="E12728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FFE9FC7-F9F0-8E4E-8F31-62EE2B23B2FC}"/>
              </a:ext>
            </a:extLst>
          </p:cNvPr>
          <p:cNvSpPr/>
          <p:nvPr/>
        </p:nvSpPr>
        <p:spPr bwMode="auto">
          <a:xfrm>
            <a:off x="824468" y="5204747"/>
            <a:ext cx="553449" cy="86309"/>
          </a:xfrm>
          <a:prstGeom prst="roundRect">
            <a:avLst/>
          </a:prstGeom>
          <a:solidFill>
            <a:srgbClr val="E12728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1702B7A-4CC9-D04C-B168-785943576762}"/>
              </a:ext>
            </a:extLst>
          </p:cNvPr>
          <p:cNvSpPr/>
          <p:nvPr/>
        </p:nvSpPr>
        <p:spPr bwMode="auto">
          <a:xfrm>
            <a:off x="3420247" y="4967597"/>
            <a:ext cx="553449" cy="86309"/>
          </a:xfrm>
          <a:prstGeom prst="roundRect">
            <a:avLst/>
          </a:prstGeom>
          <a:solidFill>
            <a:srgbClr val="E12728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22CCAE5B-40D2-C647-8986-32DB025BC3D7}"/>
              </a:ext>
            </a:extLst>
          </p:cNvPr>
          <p:cNvSpPr/>
          <p:nvPr/>
        </p:nvSpPr>
        <p:spPr bwMode="auto">
          <a:xfrm>
            <a:off x="3420247" y="5124927"/>
            <a:ext cx="553449" cy="86309"/>
          </a:xfrm>
          <a:prstGeom prst="roundRect">
            <a:avLst/>
          </a:prstGeom>
          <a:solidFill>
            <a:srgbClr val="E12728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553E738F-44BB-B84B-A072-F3F3143B410D}"/>
              </a:ext>
            </a:extLst>
          </p:cNvPr>
          <p:cNvSpPr/>
          <p:nvPr/>
        </p:nvSpPr>
        <p:spPr bwMode="auto">
          <a:xfrm>
            <a:off x="3420246" y="5279269"/>
            <a:ext cx="553449" cy="86309"/>
          </a:xfrm>
          <a:prstGeom prst="roundRect">
            <a:avLst/>
          </a:prstGeom>
          <a:solidFill>
            <a:srgbClr val="E12728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17F04A2-2F73-4D4B-AA44-987330AB81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10101" y="4792301"/>
            <a:ext cx="392665" cy="18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C231C8-AA16-6149-A090-819F900D71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27519" y="4941529"/>
            <a:ext cx="383018" cy="30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FFC2-6756-5640-86F8-E76020245E4F}"/>
              </a:ext>
            </a:extLst>
          </p:cNvPr>
          <p:cNvCxnSpPr>
            <a:cxnSpLocks/>
          </p:cNvCxnSpPr>
          <p:nvPr/>
        </p:nvCxnSpPr>
        <p:spPr bwMode="auto">
          <a:xfrm>
            <a:off x="2762971" y="4458282"/>
            <a:ext cx="383890" cy="1472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3062BF-ED5D-E540-85A1-67A91400C2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5553" y="4786927"/>
            <a:ext cx="392665" cy="18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C394407-F994-BD44-9C8F-BA009952055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2971" y="4936155"/>
            <a:ext cx="383018" cy="30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1" name="Picture 24" descr="Image result for npm">
            <a:extLst>
              <a:ext uri="{FF2B5EF4-FFF2-40B4-BE49-F238E27FC236}">
                <a16:creationId xmlns:a16="http://schemas.microsoft.com/office/drawing/2014/main" id="{35D15F7D-1495-3C46-ABBA-B1257159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5556" l="5778" r="93333">
                        <a14:foregroundMark x1="51111" y1="6667" x2="39111" y2="8889"/>
                        <a14:foregroundMark x1="41333" y1="6222" x2="53333" y2="4444"/>
                        <a14:foregroundMark x1="88444" y1="27111" x2="92000" y2="61778"/>
                        <a14:foregroundMark x1="92000" y1="61778" x2="74222" y2="51556"/>
                        <a14:foregroundMark x1="74222" y1="51556" x2="64000" y2="65333"/>
                        <a14:foregroundMark x1="64000" y1="65333" x2="60444" y2="82222"/>
                        <a14:foregroundMark x1="60444" y1="82222" x2="49778" y2="95556"/>
                        <a14:foregroundMark x1="49778" y1="95556" x2="36000" y2="88444"/>
                        <a14:foregroundMark x1="61333" y1="74222" x2="64444" y2="56889"/>
                        <a14:foregroundMark x1="64444" y1="56889" x2="78222" y2="45778"/>
                        <a14:foregroundMark x1="78222" y1="45778" x2="81778" y2="72444"/>
                        <a14:foregroundMark x1="9778" y1="26222" x2="6222" y2="62667"/>
                        <a14:foregroundMark x1="6222" y1="62667" x2="9333" y2="77333"/>
                        <a14:foregroundMark x1="91111" y1="29333" x2="93333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7" y="5483937"/>
            <a:ext cx="326190" cy="3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6" descr="Image result for pypi">
            <a:extLst>
              <a:ext uri="{FF2B5EF4-FFF2-40B4-BE49-F238E27FC236}">
                <a16:creationId xmlns:a16="http://schemas.microsoft.com/office/drawing/2014/main" id="{02731E61-A1B5-B843-9A16-A1686E36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11" b="94667" l="1778" r="92889">
                        <a14:foregroundMark x1="45778" y1="37778" x2="48000" y2="49778"/>
                        <a14:foregroundMark x1="13778" y1="35556" x2="67111" y2="20889"/>
                        <a14:foregroundMark x1="67111" y1="20889" x2="58667" y2="75111"/>
                        <a14:foregroundMark x1="58667" y1="75111" x2="30667" y2="37333"/>
                        <a14:foregroundMark x1="23111" y1="27111" x2="23111" y2="27111"/>
                        <a14:foregroundMark x1="18667" y1="23556" x2="73778" y2="25333"/>
                        <a14:foregroundMark x1="73778" y1="25333" x2="53333" y2="78667"/>
                        <a14:foregroundMark x1="53333" y1="78667" x2="18222" y2="40444"/>
                        <a14:foregroundMark x1="13333" y1="45778" x2="46222" y2="81778"/>
                        <a14:foregroundMark x1="28889" y1="75111" x2="17778" y2="49778"/>
                        <a14:foregroundMark x1="12444" y1="54222" x2="26222" y2="74222"/>
                        <a14:foregroundMark x1="52000" y1="86667" x2="52000" y2="86667"/>
                        <a14:foregroundMark x1="52444" y1="86667" x2="52444" y2="86667"/>
                        <a14:foregroundMark x1="52444" y1="86667" x2="79111" y2="37333"/>
                        <a14:foregroundMark x1="79111" y1="37333" x2="36444" y2="18222"/>
                        <a14:foregroundMark x1="42667" y1="16889" x2="42667" y2="16889"/>
                        <a14:foregroundMark x1="48444" y1="16000" x2="48444" y2="16000"/>
                        <a14:foregroundMark x1="48444" y1="12444" x2="48444" y2="12444"/>
                        <a14:foregroundMark x1="53778" y1="34667" x2="53778" y2="34667"/>
                        <a14:foregroundMark x1="54222" y1="21778" x2="21778" y2="25333"/>
                        <a14:foregroundMark x1="32889" y1="19111" x2="71556" y2="32444"/>
                        <a14:foregroundMark x1="53306" y1="12125" x2="64444" y2="26667"/>
                        <a14:foregroundMark x1="50605" y1="8599" x2="52715" y2="11353"/>
                        <a14:foregroundMark x1="58054" y1="15085" x2="83132" y2="60537"/>
                        <a14:foregroundMark x1="52444" y1="85333" x2="78222" y2="76444"/>
                        <a14:foregroundMark x1="82698" y1="44902" x2="80621" y2="29152"/>
                        <a14:foregroundMark x1="36203" y1="15439" x2="10589" y2="39004"/>
                        <a14:foregroundMark x1="43638" y1="8599" x2="41563" y2="10508"/>
                        <a14:foregroundMark x1="11010" y1="50379" x2="20651" y2="21211"/>
                        <a14:foregroundMark x1="42226" y1="9243" x2="44372" y2="8599"/>
                        <a14:foregroundMark x1="83441" y1="36337" x2="84441" y2="37054"/>
                        <a14:foregroundMark x1="45778" y1="9333" x2="81639" y2="35045"/>
                        <a14:foregroundMark x1="83007" y1="56024" x2="59556" y2="86667"/>
                        <a14:foregroundMark x1="59556" y1="86667" x2="21198" y2="75449"/>
                        <a14:foregroundMark x1="45705" y1="87988" x2="55901" y2="90850"/>
                        <a14:foregroundMark x1="48858" y1="93551" x2="52889" y2="95111"/>
                        <a14:foregroundMark x1="49843" y1="92469" x2="56312" y2="90025"/>
                        <a14:foregroundMark x1="10275" y1="30499" x2="17172" y2="23172"/>
                        <a14:foregroundMark x1="84871" y1="36147" x2="84915" y2="36444"/>
                        <a14:foregroundMark x1="88184" y1="35708" x2="88229" y2="36444"/>
                        <a14:foregroundMark x1="11111" y1="25778" x2="14095" y2="22155"/>
                        <a14:foregroundMark x1="54222" y1="9825" x2="52355" y2="8599"/>
                        <a14:foregroundMark x1="13333" y1="64889" x2="13333" y2="64889"/>
                        <a14:foregroundMark x1="12444" y1="71556" x2="12444" y2="71556"/>
                        <a14:foregroundMark x1="12889" y1="74222" x2="12889" y2="74222"/>
                        <a14:foregroundMark x1="14222" y1="76000" x2="47556" y2="89778"/>
                        <a14:foregroundMark x1="85778" y1="60889" x2="75111" y2="75111"/>
                        <a14:foregroundMark x1="78667" y1="23556" x2="85778" y2="36889"/>
                        <a14:foregroundMark x1="84889" y1="30222" x2="84889" y2="30222"/>
                        <a14:foregroundMark x1="83111" y1="27556" x2="83111" y2="27556"/>
                        <a14:foregroundMark x1="80889" y1="24000" x2="80889" y2="24000"/>
                        <a14:foregroundMark x1="83556" y1="27111" x2="83556" y2="27111"/>
                        <a14:foregroundMark x1="84889" y1="26667" x2="84889" y2="26667"/>
                        <a14:foregroundMark x1="84444" y1="26222" x2="84444" y2="26222"/>
                        <a14:foregroundMark x1="84444" y1="25778" x2="84444" y2="25778"/>
                        <a14:foregroundMark x1="84000" y1="25778" x2="84000" y2="25778"/>
                        <a14:foregroundMark x1="85778" y1="25778" x2="85778" y2="25778"/>
                        <a14:foregroundMark x1="81778" y1="23111" x2="81778" y2="23111"/>
                        <a14:foregroundMark x1="86222" y1="25333" x2="86222" y2="25333"/>
                        <a14:backgroundMark x1="2667" y1="10222" x2="17778" y2="6222"/>
                        <a14:backgroundMark x1="2667" y1="29333" x2="4444" y2="77333"/>
                        <a14:backgroundMark x1="37333" y1="2222" x2="60889" y2="2222"/>
                        <a14:backgroundMark x1="43209" y1="94902" x2="46222" y2="96444"/>
                        <a14:backgroundMark x1="8000" y1="76889" x2="11813" y2="78840"/>
                        <a14:backgroundMark x1="53778" y1="95111" x2="92889" y2="76889"/>
                        <a14:backgroundMark x1="13778" y1="16889" x2="28889" y2="9778"/>
                        <a14:backgroundMark x1="92000" y1="36444" x2="92000" y2="44889"/>
                        <a14:backgroundMark x1="90864" y1="66672" x2="91111" y2="75556"/>
                        <a14:backgroundMark x1="90222" y1="43556" x2="90793" y2="64116"/>
                        <a14:backgroundMark x1="91286" y1="27111" x2="92000" y2="27556"/>
                        <a14:backgroundMark x1="90574" y1="26667" x2="91286" y2="27111"/>
                        <a14:backgroundMark x1="89860" y1="26222" x2="90574" y2="26667"/>
                        <a14:backgroundMark x1="89147" y1="25778" x2="89860" y2="26222"/>
                        <a14:backgroundMark x1="88433" y1="25333" x2="89147" y2="25778"/>
                        <a14:backgroundMark x1="88048" y1="25093" x2="88433" y2="25333"/>
                        <a14:backgroundMark x1="57778" y1="6222" x2="82540" y2="21658"/>
                        <a14:backgroundMark x1="15556" y1="19111" x2="40000" y2="5333"/>
                        <a14:backgroundMark x1="34222" y1="10667" x2="43111" y2="7556"/>
                        <a14:backgroundMark x1="89282" y1="35172" x2="89333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8578" y="5479579"/>
            <a:ext cx="32984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F2AD5D-35B0-8845-BBB5-CCFA8535EFBE}"/>
              </a:ext>
            </a:extLst>
          </p:cNvPr>
          <p:cNvSpPr txBox="1"/>
          <p:nvPr/>
        </p:nvSpPr>
        <p:spPr>
          <a:xfrm>
            <a:off x="2717990" y="5873352"/>
            <a:ext cx="756938" cy="76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705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</a:rPr>
              <a:t>(1%)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AED20-B8BB-C241-8EC0-3E730C6F9660}"/>
              </a:ext>
            </a:extLst>
          </p:cNvPr>
          <p:cNvSpPr txBox="1"/>
          <p:nvPr/>
        </p:nvSpPr>
        <p:spPr>
          <a:xfrm>
            <a:off x="1331632" y="5869415"/>
            <a:ext cx="756938" cy="76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13K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</a:rPr>
              <a:t>(3%)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4A31B7-0419-4B45-AB84-82CB282521F5}"/>
              </a:ext>
            </a:extLst>
          </p:cNvPr>
          <p:cNvGrpSpPr/>
          <p:nvPr/>
        </p:nvGrpSpPr>
        <p:grpSpPr>
          <a:xfrm>
            <a:off x="2709510" y="1091575"/>
            <a:ext cx="2776890" cy="1121099"/>
            <a:chOff x="2718014" y="1091574"/>
            <a:chExt cx="3571868" cy="1592820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B979C97B-185C-064F-9706-4A3C0AA9B3B9}"/>
                </a:ext>
              </a:extLst>
            </p:cNvPr>
            <p:cNvSpPr/>
            <p:nvPr/>
          </p:nvSpPr>
          <p:spPr bwMode="auto">
            <a:xfrm>
              <a:off x="4322190" y="1195121"/>
              <a:ext cx="553449" cy="86309"/>
            </a:xfrm>
            <a:prstGeom prst="roundRect">
              <a:avLst/>
            </a:prstGeom>
            <a:solidFill>
              <a:schemeClr val="accent2">
                <a:lumMod val="75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35B71818-5657-444F-ABA1-E5B585510CBD}"/>
                </a:ext>
              </a:extLst>
            </p:cNvPr>
            <p:cNvSpPr/>
            <p:nvPr/>
          </p:nvSpPr>
          <p:spPr bwMode="auto">
            <a:xfrm>
              <a:off x="4322189" y="1359444"/>
              <a:ext cx="553449" cy="86309"/>
            </a:xfrm>
            <a:prstGeom prst="roundRect">
              <a:avLst/>
            </a:prstGeom>
            <a:solidFill>
              <a:schemeClr val="accent2">
                <a:lumMod val="75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8551967-CA5A-FB4E-9555-CA60DC05EB24}"/>
                </a:ext>
              </a:extLst>
            </p:cNvPr>
            <p:cNvSpPr/>
            <p:nvPr/>
          </p:nvSpPr>
          <p:spPr bwMode="auto">
            <a:xfrm>
              <a:off x="4322189" y="1523767"/>
              <a:ext cx="553449" cy="86309"/>
            </a:xfrm>
            <a:prstGeom prst="roundRect">
              <a:avLst/>
            </a:prstGeom>
            <a:solidFill>
              <a:schemeClr val="accent2">
                <a:lumMod val="75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CF15D97-D5E1-0941-BBD8-7A61DC72EFAC}"/>
                </a:ext>
              </a:extLst>
            </p:cNvPr>
            <p:cNvSpPr/>
            <p:nvPr/>
          </p:nvSpPr>
          <p:spPr bwMode="auto">
            <a:xfrm>
              <a:off x="4322188" y="1688090"/>
              <a:ext cx="553449" cy="86309"/>
            </a:xfrm>
            <a:prstGeom prst="roundRect">
              <a:avLst/>
            </a:prstGeom>
            <a:solidFill>
              <a:schemeClr val="accent2">
                <a:lumMod val="75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9202676E-2D71-B845-9828-4C667F0F54DC}"/>
                </a:ext>
              </a:extLst>
            </p:cNvPr>
            <p:cNvSpPr/>
            <p:nvPr/>
          </p:nvSpPr>
          <p:spPr bwMode="auto">
            <a:xfrm>
              <a:off x="4322190" y="1852413"/>
              <a:ext cx="553449" cy="86309"/>
            </a:xfrm>
            <a:prstGeom prst="roundRect">
              <a:avLst/>
            </a:prstGeom>
            <a:solidFill>
              <a:schemeClr val="accent2">
                <a:lumMod val="75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7AA0E976-8A75-8D4C-8318-B5077639D070}"/>
                </a:ext>
              </a:extLst>
            </p:cNvPr>
            <p:cNvSpPr/>
            <p:nvPr/>
          </p:nvSpPr>
          <p:spPr bwMode="auto">
            <a:xfrm>
              <a:off x="4322189" y="2016736"/>
              <a:ext cx="553449" cy="86309"/>
            </a:xfrm>
            <a:prstGeom prst="roundRect">
              <a:avLst/>
            </a:prstGeom>
            <a:solidFill>
              <a:schemeClr val="accent2">
                <a:lumMod val="75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9E3C4E85-6642-D449-AE1A-B1C68D1A744B}"/>
                </a:ext>
              </a:extLst>
            </p:cNvPr>
            <p:cNvSpPr/>
            <p:nvPr/>
          </p:nvSpPr>
          <p:spPr bwMode="auto">
            <a:xfrm>
              <a:off x="4217034" y="1104426"/>
              <a:ext cx="785039" cy="1107281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1491CCD-AB25-1149-822A-229BDBF713BA}"/>
                </a:ext>
              </a:extLst>
            </p:cNvPr>
            <p:cNvSpPr txBox="1"/>
            <p:nvPr/>
          </p:nvSpPr>
          <p:spPr>
            <a:xfrm>
              <a:off x="2718014" y="1984020"/>
              <a:ext cx="1572287" cy="70037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350K</a:t>
              </a:r>
              <a:endParaRPr 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0B0803-410E-BC4C-AE93-8A4E06EEA38E}"/>
                </a:ext>
              </a:extLst>
            </p:cNvPr>
            <p:cNvSpPr txBox="1"/>
            <p:nvPr/>
          </p:nvSpPr>
          <p:spPr>
            <a:xfrm>
              <a:off x="5178114" y="1966374"/>
              <a:ext cx="914033" cy="492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60K</a:t>
              </a:r>
              <a:endParaRPr lang="en-US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6240306-A913-804B-ADD4-A8C8EC4A3124}"/>
                </a:ext>
              </a:extLst>
            </p:cNvPr>
            <p:cNvGrpSpPr/>
            <p:nvPr/>
          </p:nvGrpSpPr>
          <p:grpSpPr>
            <a:xfrm>
              <a:off x="5238749" y="1105549"/>
              <a:ext cx="1051133" cy="717464"/>
              <a:chOff x="7433927" y="1688122"/>
              <a:chExt cx="613633" cy="419049"/>
            </a:xfrm>
          </p:grpSpPr>
          <p:pic>
            <p:nvPicPr>
              <p:cNvPr id="151" name="Picture 12" descr="Image result for github">
                <a:extLst>
                  <a:ext uri="{FF2B5EF4-FFF2-40B4-BE49-F238E27FC236}">
                    <a16:creationId xmlns:a16="http://schemas.microsoft.com/office/drawing/2014/main" id="{B1C41943-8659-4943-9BB3-B4D72993B0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59" t="12704" r="11458" b="8498"/>
              <a:stretch/>
            </p:blipFill>
            <p:spPr bwMode="auto">
              <a:xfrm flipH="1">
                <a:off x="7433927" y="1719160"/>
                <a:ext cx="317937" cy="3880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6" descr="Image result for pypi">
                <a:extLst>
                  <a:ext uri="{FF2B5EF4-FFF2-40B4-BE49-F238E27FC236}">
                    <a16:creationId xmlns:a16="http://schemas.microsoft.com/office/drawing/2014/main" id="{C93E154E-623D-D644-92B4-1AF86648AA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111" b="94667" l="1778" r="92889">
                            <a14:foregroundMark x1="45778" y1="37778" x2="48000" y2="49778"/>
                            <a14:foregroundMark x1="13778" y1="35556" x2="67111" y2="20889"/>
                            <a14:foregroundMark x1="67111" y1="20889" x2="58667" y2="75111"/>
                            <a14:foregroundMark x1="58667" y1="75111" x2="30667" y2="37333"/>
                            <a14:foregroundMark x1="23111" y1="27111" x2="23111" y2="27111"/>
                            <a14:foregroundMark x1="18667" y1="23556" x2="73778" y2="25333"/>
                            <a14:foregroundMark x1="73778" y1="25333" x2="53333" y2="78667"/>
                            <a14:foregroundMark x1="53333" y1="78667" x2="18222" y2="40444"/>
                            <a14:foregroundMark x1="13333" y1="45778" x2="46222" y2="81778"/>
                            <a14:foregroundMark x1="28889" y1="75111" x2="17778" y2="49778"/>
                            <a14:foregroundMark x1="12444" y1="54222" x2="26222" y2="74222"/>
                            <a14:foregroundMark x1="52000" y1="86667" x2="52000" y2="86667"/>
                            <a14:foregroundMark x1="52444" y1="86667" x2="52444" y2="86667"/>
                            <a14:foregroundMark x1="52444" y1="86667" x2="79111" y2="37333"/>
                            <a14:foregroundMark x1="79111" y1="37333" x2="36444" y2="18222"/>
                            <a14:foregroundMark x1="42667" y1="16889" x2="42667" y2="16889"/>
                            <a14:foregroundMark x1="48444" y1="16000" x2="48444" y2="16000"/>
                            <a14:foregroundMark x1="48444" y1="12444" x2="48444" y2="12444"/>
                            <a14:foregroundMark x1="53778" y1="34667" x2="53778" y2="34667"/>
                            <a14:foregroundMark x1="54222" y1="21778" x2="21778" y2="25333"/>
                            <a14:foregroundMark x1="32889" y1="19111" x2="71556" y2="32444"/>
                            <a14:foregroundMark x1="53306" y1="12125" x2="64444" y2="26667"/>
                            <a14:foregroundMark x1="50605" y1="8599" x2="52715" y2="11353"/>
                            <a14:foregroundMark x1="58054" y1="15085" x2="83132" y2="60537"/>
                            <a14:foregroundMark x1="52444" y1="85333" x2="78222" y2="76444"/>
                            <a14:foregroundMark x1="82698" y1="44902" x2="80621" y2="29152"/>
                            <a14:foregroundMark x1="36203" y1="15439" x2="10589" y2="39004"/>
                            <a14:foregroundMark x1="43638" y1="8599" x2="41563" y2="10508"/>
                            <a14:foregroundMark x1="11010" y1="50379" x2="20651" y2="21211"/>
                            <a14:foregroundMark x1="42226" y1="9243" x2="44372" y2="8599"/>
                            <a14:foregroundMark x1="83441" y1="36337" x2="84441" y2="37054"/>
                            <a14:foregroundMark x1="45778" y1="9333" x2="81639" y2="35045"/>
                            <a14:foregroundMark x1="83007" y1="56024" x2="59556" y2="86667"/>
                            <a14:foregroundMark x1="59556" y1="86667" x2="21198" y2="75449"/>
                            <a14:foregroundMark x1="45705" y1="87988" x2="55901" y2="90850"/>
                            <a14:foregroundMark x1="48858" y1="93551" x2="52889" y2="95111"/>
                            <a14:foregroundMark x1="49843" y1="92469" x2="56312" y2="90025"/>
                            <a14:foregroundMark x1="10275" y1="30499" x2="17172" y2="23172"/>
                            <a14:foregroundMark x1="84871" y1="36147" x2="84915" y2="36444"/>
                            <a14:foregroundMark x1="88184" y1="35708" x2="88229" y2="36444"/>
                            <a14:foregroundMark x1="11111" y1="25778" x2="14095" y2="22155"/>
                            <a14:foregroundMark x1="54222" y1="9825" x2="52355" y2="8599"/>
                            <a14:foregroundMark x1="13333" y1="64889" x2="13333" y2="64889"/>
                            <a14:foregroundMark x1="12444" y1="71556" x2="12444" y2="71556"/>
                            <a14:foregroundMark x1="12889" y1="74222" x2="12889" y2="74222"/>
                            <a14:foregroundMark x1="14222" y1="76000" x2="47556" y2="89778"/>
                            <a14:foregroundMark x1="85778" y1="60889" x2="75111" y2="75111"/>
                            <a14:foregroundMark x1="78667" y1="23556" x2="85778" y2="36889"/>
                            <a14:foregroundMark x1="84889" y1="30222" x2="84889" y2="30222"/>
                            <a14:foregroundMark x1="83111" y1="27556" x2="83111" y2="27556"/>
                            <a14:foregroundMark x1="80889" y1="24000" x2="80889" y2="24000"/>
                            <a14:foregroundMark x1="83556" y1="27111" x2="83556" y2="27111"/>
                            <a14:foregroundMark x1="84889" y1="26667" x2="84889" y2="26667"/>
                            <a14:foregroundMark x1="84444" y1="26222" x2="84444" y2="26222"/>
                            <a14:foregroundMark x1="84444" y1="25778" x2="84444" y2="25778"/>
                            <a14:foregroundMark x1="84000" y1="25778" x2="84000" y2="25778"/>
                            <a14:foregroundMark x1="85778" y1="25778" x2="85778" y2="25778"/>
                            <a14:foregroundMark x1="81778" y1="23111" x2="81778" y2="23111"/>
                            <a14:foregroundMark x1="86222" y1="25333" x2="86222" y2="25333"/>
                            <a14:backgroundMark x1="2667" y1="10222" x2="17778" y2="6222"/>
                            <a14:backgroundMark x1="2667" y1="29333" x2="4444" y2="77333"/>
                            <a14:backgroundMark x1="37333" y1="2222" x2="60889" y2="2222"/>
                            <a14:backgroundMark x1="43209" y1="94902" x2="46222" y2="96444"/>
                            <a14:backgroundMark x1="8000" y1="76889" x2="11813" y2="78840"/>
                            <a14:backgroundMark x1="53778" y1="95111" x2="92889" y2="76889"/>
                            <a14:backgroundMark x1="13778" y1="16889" x2="28889" y2="9778"/>
                            <a14:backgroundMark x1="92000" y1="36444" x2="92000" y2="44889"/>
                            <a14:backgroundMark x1="90864" y1="66672" x2="91111" y2="75556"/>
                            <a14:backgroundMark x1="90222" y1="43556" x2="90793" y2="64116"/>
                            <a14:backgroundMark x1="91286" y1="27111" x2="92000" y2="27556"/>
                            <a14:backgroundMark x1="90574" y1="26667" x2="91286" y2="27111"/>
                            <a14:backgroundMark x1="89860" y1="26222" x2="90574" y2="26667"/>
                            <a14:backgroundMark x1="89147" y1="25778" x2="89860" y2="26222"/>
                            <a14:backgroundMark x1="88433" y1="25333" x2="89147" y2="25778"/>
                            <a14:backgroundMark x1="88048" y1="25093" x2="88433" y2="25333"/>
                            <a14:backgroundMark x1="57778" y1="6222" x2="82540" y2="21658"/>
                            <a14:backgroundMark x1="15556" y1="19111" x2="40000" y2="5333"/>
                            <a14:backgroundMark x1="34222" y1="10667" x2="43111" y2="7556"/>
                            <a14:backgroundMark x1="89282" y1="35172" x2="89333" y2="35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717720" y="1688122"/>
                <a:ext cx="329840" cy="393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8F28BC3-0E89-E745-9CC5-DEEBB7571DE3}"/>
                </a:ext>
              </a:extLst>
            </p:cNvPr>
            <p:cNvGrpSpPr/>
            <p:nvPr/>
          </p:nvGrpSpPr>
          <p:grpSpPr>
            <a:xfrm>
              <a:off x="3072580" y="1091574"/>
              <a:ext cx="953222" cy="688799"/>
              <a:chOff x="5582740" y="1716787"/>
              <a:chExt cx="615189" cy="410205"/>
            </a:xfrm>
          </p:grpSpPr>
          <p:pic>
            <p:nvPicPr>
              <p:cNvPr id="165" name="Picture 12" descr="Image result for github">
                <a:extLst>
                  <a:ext uri="{FF2B5EF4-FFF2-40B4-BE49-F238E27FC236}">
                    <a16:creationId xmlns:a16="http://schemas.microsoft.com/office/drawing/2014/main" id="{F3542BF0-1E4F-864F-93FE-B7B01B188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59" t="12704" r="11458" b="8498"/>
              <a:stretch/>
            </p:blipFill>
            <p:spPr bwMode="auto">
              <a:xfrm>
                <a:off x="5879992" y="1738981"/>
                <a:ext cx="317937" cy="3880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4" descr="Image result for npm">
                <a:extLst>
                  <a:ext uri="{FF2B5EF4-FFF2-40B4-BE49-F238E27FC236}">
                    <a16:creationId xmlns:a16="http://schemas.microsoft.com/office/drawing/2014/main" id="{03A30963-AD48-2B42-BCDC-792EB0A70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000" b="95556" l="5778" r="93333">
                            <a14:foregroundMark x1="51111" y1="6667" x2="39111" y2="8889"/>
                            <a14:foregroundMark x1="41333" y1="6222" x2="53333" y2="4444"/>
                            <a14:foregroundMark x1="88444" y1="27111" x2="92000" y2="61778"/>
                            <a14:foregroundMark x1="92000" y1="61778" x2="74222" y2="51556"/>
                            <a14:foregroundMark x1="74222" y1="51556" x2="64000" y2="65333"/>
                            <a14:foregroundMark x1="64000" y1="65333" x2="60444" y2="82222"/>
                            <a14:foregroundMark x1="60444" y1="82222" x2="49778" y2="95556"/>
                            <a14:foregroundMark x1="49778" y1="95556" x2="36000" y2="88444"/>
                            <a14:foregroundMark x1="61333" y1="74222" x2="64444" y2="56889"/>
                            <a14:foregroundMark x1="64444" y1="56889" x2="78222" y2="45778"/>
                            <a14:foregroundMark x1="78222" y1="45778" x2="81778" y2="72444"/>
                            <a14:foregroundMark x1="9778" y1="26222" x2="6222" y2="62667"/>
                            <a14:foregroundMark x1="6222" y1="62667" x2="9333" y2="77333"/>
                            <a14:foregroundMark x1="91111" y1="29333" x2="93333" y2="73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2740" y="1716787"/>
                <a:ext cx="326190" cy="389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12ACF9-AD94-484E-84C0-F3B62C7E5A0D}"/>
              </a:ext>
            </a:extLst>
          </p:cNvPr>
          <p:cNvGrpSpPr/>
          <p:nvPr/>
        </p:nvGrpSpPr>
        <p:grpSpPr>
          <a:xfrm>
            <a:off x="5082083" y="2916421"/>
            <a:ext cx="3467455" cy="3056798"/>
            <a:chOff x="4757646" y="3358662"/>
            <a:chExt cx="2355331" cy="18576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B0F554-D99B-7D4B-A5D8-2ADE550C507B}"/>
                </a:ext>
              </a:extLst>
            </p:cNvPr>
            <p:cNvGrpSpPr/>
            <p:nvPr/>
          </p:nvGrpSpPr>
          <p:grpSpPr>
            <a:xfrm>
              <a:off x="4757646" y="3358662"/>
              <a:ext cx="2355331" cy="1789597"/>
              <a:chOff x="4754215" y="2802704"/>
              <a:chExt cx="3484980" cy="2345555"/>
            </a:xfrm>
          </p:grpSpPr>
          <p:graphicFrame>
            <p:nvGraphicFramePr>
              <p:cNvPr id="170" name="Chart 169">
                <a:extLst>
                  <a:ext uri="{FF2B5EF4-FFF2-40B4-BE49-F238E27FC236}">
                    <a16:creationId xmlns:a16="http://schemas.microsoft.com/office/drawing/2014/main" id="{E0982A05-C218-5848-95DD-D12E0A07774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1311188"/>
                  </p:ext>
                </p:extLst>
              </p:nvPr>
            </p:nvGraphicFramePr>
            <p:xfrm>
              <a:off x="4764801" y="2802704"/>
              <a:ext cx="3474394" cy="234555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6C9C862-C6CC-2F44-9B2F-5C526C3993F8}"/>
                  </a:ext>
                </a:extLst>
              </p:cNvPr>
              <p:cNvSpPr/>
              <p:nvPr/>
            </p:nvSpPr>
            <p:spPr bwMode="auto">
              <a:xfrm>
                <a:off x="4754215" y="2826966"/>
                <a:ext cx="391950" cy="213399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3E3A0A6-8CB1-1D42-AA6C-F8FB7A2787C9}"/>
                </a:ext>
              </a:extLst>
            </p:cNvPr>
            <p:cNvSpPr/>
            <p:nvPr/>
          </p:nvSpPr>
          <p:spPr bwMode="auto">
            <a:xfrm rot="5400000">
              <a:off x="5921489" y="4097475"/>
              <a:ext cx="210962" cy="20267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291781A6-7FC4-AA4A-95AC-D0F9EAB5578A}"/>
              </a:ext>
            </a:extLst>
          </p:cNvPr>
          <p:cNvSpPr txBox="1"/>
          <p:nvPr/>
        </p:nvSpPr>
        <p:spPr>
          <a:xfrm>
            <a:off x="6105917" y="2446196"/>
            <a:ext cx="1777281" cy="443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dirty="0">
                <a:latin typeface="Gill Sans MT" panose="020B0502020104020203" pitchFamily="34" charset="77"/>
              </a:rPr>
              <a:t>Degree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0B073A-45A2-A645-AA65-01F809CC0CAE}"/>
              </a:ext>
            </a:extLst>
          </p:cNvPr>
          <p:cNvSpPr/>
          <p:nvPr/>
        </p:nvSpPr>
        <p:spPr bwMode="auto">
          <a:xfrm>
            <a:off x="5596971" y="2977666"/>
            <a:ext cx="330774" cy="18567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9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8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77" grpId="0"/>
      <p:bldP spid="177" grpId="1"/>
      <p:bldP spid="178" grpId="0"/>
      <p:bldP spid="178" grpId="1"/>
      <p:bldP spid="132" grpId="0"/>
      <p:bldP spid="132" grpId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7" grpId="0" animBg="1"/>
      <p:bldP spid="137" grpId="1" animBg="1"/>
      <p:bldP spid="144" grpId="0" animBg="1"/>
      <p:bldP spid="144" grpId="1" animBg="1"/>
      <p:bldP spid="145" grpId="0" animBg="1"/>
      <p:bldP spid="145" grpId="1" animBg="1"/>
      <p:bldP spid="26" grpId="0"/>
      <p:bldP spid="26" grpId="1"/>
      <p:bldP spid="27" grpId="0"/>
      <p:bldP spid="27" grpId="1"/>
      <p:bldP spid="1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 Regexes are </a:t>
            </a:r>
            <a:r>
              <a:rPr lang="en-US" b="1" dirty="0"/>
              <a:t>Usually Quadratic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777320"/>
              </p:ext>
            </p:extLst>
          </p:nvPr>
        </p:nvGraphicFramePr>
        <p:xfrm>
          <a:off x="277148" y="1420177"/>
          <a:ext cx="8734504" cy="4513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2" descr="Image result for npm wombat">
            <a:extLst>
              <a:ext uri="{FF2B5EF4-FFF2-40B4-BE49-F238E27FC236}">
                <a16:creationId xmlns:a16="http://schemas.microsoft.com/office/drawing/2014/main" id="{B92EC707-A5A8-1149-AC64-094E0890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50" y="5829644"/>
            <a:ext cx="1346786" cy="5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0" descr="Image result for pypi">
            <a:extLst>
              <a:ext uri="{FF2B5EF4-FFF2-40B4-BE49-F238E27FC236}">
                <a16:creationId xmlns:a16="http://schemas.microsoft.com/office/drawing/2014/main" id="{0AC6F6F0-0F92-144F-823F-DA1DF2ED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39" y="5829644"/>
            <a:ext cx="1150685" cy="76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F6014-7931-7746-BA59-CCDB6231179F}"/>
              </a:ext>
            </a:extLst>
          </p:cNvPr>
          <p:cNvSpPr/>
          <p:nvPr/>
        </p:nvSpPr>
        <p:spPr bwMode="auto">
          <a:xfrm>
            <a:off x="3575726" y="5410113"/>
            <a:ext cx="816136" cy="391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75322-022B-B440-9551-F958C6C0B9CB}"/>
              </a:ext>
            </a:extLst>
          </p:cNvPr>
          <p:cNvSpPr/>
          <p:nvPr/>
        </p:nvSpPr>
        <p:spPr bwMode="auto">
          <a:xfrm>
            <a:off x="5369017" y="5437823"/>
            <a:ext cx="816136" cy="391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382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96" y="4760245"/>
            <a:ext cx="1689476" cy="1689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60" y="4960362"/>
            <a:ext cx="2087479" cy="1276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4" y="1306277"/>
            <a:ext cx="3010152" cy="8176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32" y="1250135"/>
            <a:ext cx="2051384" cy="929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96" y="1017183"/>
            <a:ext cx="1638300" cy="123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BB3E9-A46B-0441-969A-E74B494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 Regexes occur in </a:t>
            </a:r>
            <a:r>
              <a:rPr lang="en-US" b="1" dirty="0"/>
              <a:t>Prominent Places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9B81B-B76F-B141-BE6D-3AC90840F2AE}"/>
              </a:ext>
            </a:extLst>
          </p:cNvPr>
          <p:cNvSpPr txBox="1"/>
          <p:nvPr/>
        </p:nvSpPr>
        <p:spPr>
          <a:xfrm>
            <a:off x="295308" y="5008326"/>
            <a:ext cx="1745799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2 regexes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239E-1460-1A4C-B244-DBD542B79D35}"/>
              </a:ext>
            </a:extLst>
          </p:cNvPr>
          <p:cNvSpPr txBox="1"/>
          <p:nvPr/>
        </p:nvSpPr>
        <p:spPr>
          <a:xfrm>
            <a:off x="6839217" y="2216540"/>
            <a:ext cx="1745799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3 regexes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BB41-F56C-6F44-AAC9-FB619857E4DE}"/>
              </a:ext>
            </a:extLst>
          </p:cNvPr>
          <p:cNvSpPr txBox="1"/>
          <p:nvPr/>
        </p:nvSpPr>
        <p:spPr>
          <a:xfrm>
            <a:off x="7102893" y="4760245"/>
            <a:ext cx="1745799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3 regexes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DAEEB-0AF2-684D-BAD4-C7B51C34EBA9}"/>
              </a:ext>
            </a:extLst>
          </p:cNvPr>
          <p:cNvSpPr txBox="1"/>
          <p:nvPr/>
        </p:nvSpPr>
        <p:spPr>
          <a:xfrm>
            <a:off x="4064169" y="2212447"/>
            <a:ext cx="139275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1 regex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EE5C4-F5E3-5B41-B81F-F4C54584D41B}"/>
              </a:ext>
            </a:extLst>
          </p:cNvPr>
          <p:cNvSpPr txBox="1"/>
          <p:nvPr/>
        </p:nvSpPr>
        <p:spPr>
          <a:xfrm>
            <a:off x="1367683" y="2208088"/>
            <a:ext cx="1392754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1 regex</a:t>
            </a:r>
          </a:p>
        </p:txBody>
      </p:sp>
    </p:spTree>
    <p:extLst>
      <p:ext uri="{BB962C8B-B14F-4D97-AF65-F5344CB8AC3E}">
        <p14:creationId xmlns:p14="http://schemas.microsoft.com/office/powerpoint/2010/main" val="35108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FB8-29BB-E143-A81B-52222AA4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39" y="2761611"/>
            <a:ext cx="8321722" cy="2260765"/>
          </a:xfrm>
        </p:spPr>
        <p:txBody>
          <a:bodyPr/>
          <a:lstStyle/>
          <a:p>
            <a:r>
              <a:rPr lang="en-US" dirty="0"/>
              <a:t>Theme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/>
            </a:br>
            <a:r>
              <a:rPr lang="en-US" sz="4400" dirty="0"/>
              <a:t>Do Developers’ Heuristics Work?</a:t>
            </a:r>
          </a:p>
        </p:txBody>
      </p:sp>
    </p:spTree>
    <p:extLst>
      <p:ext uri="{BB962C8B-B14F-4D97-AF65-F5344CB8AC3E}">
        <p14:creationId xmlns:p14="http://schemas.microsoft.com/office/powerpoint/2010/main" val="10662584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EFAB2A-55F9-A943-9423-E063D088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0803"/>
            <a:ext cx="4040188" cy="639762"/>
          </a:xfrm>
        </p:spPr>
        <p:txBody>
          <a:bodyPr/>
          <a:lstStyle/>
          <a:p>
            <a:r>
              <a:rPr lang="en-US" dirty="0"/>
              <a:t>Finding Heuristics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969AB-D4B9-6646-B933-66EB20A1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980565"/>
            <a:ext cx="4040188" cy="3951288"/>
          </a:xfrm>
        </p:spPr>
        <p:txBody>
          <a:bodyPr/>
          <a:lstStyle/>
          <a:p>
            <a:r>
              <a:rPr lang="en-US" dirty="0"/>
              <a:t>Reference books</a:t>
            </a:r>
          </a:p>
          <a:p>
            <a:r>
              <a:rPr lang="en-US" dirty="0"/>
              <a:t>Regex websites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they said</a:t>
            </a:r>
          </a:p>
          <a:p>
            <a:r>
              <a:rPr lang="en-US" dirty="0"/>
              <a:t>Star height – </a:t>
            </a:r>
            <a:r>
              <a:rPr lang="en-US" dirty="0">
                <a:latin typeface="Courier" pitchFamily="2" charset="0"/>
              </a:rPr>
              <a:t>safe-regex</a:t>
            </a:r>
          </a:p>
          <a:p>
            <a:endParaRPr lang="en-US" dirty="0"/>
          </a:p>
          <a:p>
            <a:r>
              <a:rPr lang="en-US" dirty="0"/>
              <a:t>“Watch out when different parts of the regex can match the same text”</a:t>
            </a:r>
          </a:p>
          <a:p>
            <a:pPr lvl="1"/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34B11F1-FAB2-D64E-954F-D741C478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340803"/>
            <a:ext cx="4041775" cy="639762"/>
          </a:xfrm>
        </p:spPr>
        <p:txBody>
          <a:bodyPr/>
          <a:lstStyle/>
          <a:p>
            <a:r>
              <a:rPr lang="en-US" dirty="0"/>
              <a:t>Our Heuristics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BF4B61-947E-C247-BE76-FCE6BC7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Used in Practice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81AC3-BE10-CC45-9CD6-1399630AE83B}"/>
              </a:ext>
            </a:extLst>
          </p:cNvPr>
          <p:cNvSpPr txBox="1"/>
          <p:nvPr/>
        </p:nvSpPr>
        <p:spPr>
          <a:xfrm>
            <a:off x="4678596" y="2600674"/>
            <a:ext cx="1967205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Star height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27E53B-4A1D-B641-95AA-9C4541B27831}"/>
              </a:ext>
            </a:extLst>
          </p:cNvPr>
          <p:cNvSpPr txBox="1"/>
          <p:nvPr/>
        </p:nvSpPr>
        <p:spPr>
          <a:xfrm>
            <a:off x="4970822" y="3902323"/>
            <a:ext cx="138275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Q.O.D.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36F42C-AA61-8D46-9F67-5F69A13179B9}"/>
              </a:ext>
            </a:extLst>
          </p:cNvPr>
          <p:cNvSpPr txBox="1"/>
          <p:nvPr/>
        </p:nvSpPr>
        <p:spPr>
          <a:xfrm>
            <a:off x="4970822" y="5179541"/>
            <a:ext cx="13799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Q.O.A.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EBECBC-619E-7B48-9E07-1678CD4EF6AE}"/>
              </a:ext>
            </a:extLst>
          </p:cNvPr>
          <p:cNvCxnSpPr>
            <a:cxnSpLocks/>
          </p:cNvCxnSpPr>
          <p:nvPr/>
        </p:nvCxnSpPr>
        <p:spPr bwMode="auto">
          <a:xfrm flipV="1">
            <a:off x="4331368" y="4346138"/>
            <a:ext cx="562095" cy="7834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CBA40-BF00-554F-9277-2F8CC77B1F26}"/>
              </a:ext>
            </a:extLst>
          </p:cNvPr>
          <p:cNvCxnSpPr>
            <a:cxnSpLocks/>
          </p:cNvCxnSpPr>
          <p:nvPr/>
        </p:nvCxnSpPr>
        <p:spPr bwMode="auto">
          <a:xfrm>
            <a:off x="4331368" y="5129627"/>
            <a:ext cx="561504" cy="736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940370-B155-7640-A054-E8AE365822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9207" y="3176260"/>
            <a:ext cx="482793" cy="6680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23E89F-C235-0C40-9C4F-42DD861831DC}"/>
              </a:ext>
            </a:extLst>
          </p:cNvPr>
          <p:cNvSpPr/>
          <p:nvPr/>
        </p:nvSpPr>
        <p:spPr bwMode="auto">
          <a:xfrm>
            <a:off x="4678596" y="2215390"/>
            <a:ext cx="3896675" cy="230841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CE98F8-CBD9-A749-80B4-71A868E81FC1}"/>
              </a:ext>
            </a:extLst>
          </p:cNvPr>
          <p:cNvSpPr txBox="1"/>
          <p:nvPr/>
        </p:nvSpPr>
        <p:spPr>
          <a:xfrm>
            <a:off x="6814256" y="1673772"/>
            <a:ext cx="236795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Gill Sans MT" panose="020B0502020104020203" pitchFamily="34" charset="77"/>
              </a:rPr>
              <a:t>Exponential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CDEA62-995F-A446-947D-3C75859557A4}"/>
              </a:ext>
            </a:extLst>
          </p:cNvPr>
          <p:cNvSpPr/>
          <p:nvPr/>
        </p:nvSpPr>
        <p:spPr bwMode="auto">
          <a:xfrm>
            <a:off x="4678596" y="4902330"/>
            <a:ext cx="3893475" cy="8137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A2C29D-8ABC-C64E-A2C1-9179FD2E8922}"/>
              </a:ext>
            </a:extLst>
          </p:cNvPr>
          <p:cNvSpPr txBox="1"/>
          <p:nvPr/>
        </p:nvSpPr>
        <p:spPr>
          <a:xfrm>
            <a:off x="6916213" y="5751967"/>
            <a:ext cx="220291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Gill Sans MT" panose="020B0502020104020203" pitchFamily="34" charset="77"/>
              </a:rPr>
              <a:t>Polynomial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084784-B458-C549-8680-44720015072F}"/>
              </a:ext>
            </a:extLst>
          </p:cNvPr>
          <p:cNvGrpSpPr/>
          <p:nvPr/>
        </p:nvGrpSpPr>
        <p:grpSpPr>
          <a:xfrm>
            <a:off x="6730906" y="2335194"/>
            <a:ext cx="1460068" cy="919820"/>
            <a:chOff x="6730906" y="2335194"/>
            <a:chExt cx="1460068" cy="9198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AC91C8-DE2D-2746-B10E-3307AC4A759C}"/>
                </a:ext>
              </a:extLst>
            </p:cNvPr>
            <p:cNvGrpSpPr/>
            <p:nvPr/>
          </p:nvGrpSpPr>
          <p:grpSpPr>
            <a:xfrm>
              <a:off x="6730906" y="2548406"/>
              <a:ext cx="1160202" cy="706608"/>
              <a:chOff x="3026702" y="1694632"/>
              <a:chExt cx="1160202" cy="70660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F893F-18FC-424F-B0D8-1F806C112471}"/>
                  </a:ext>
                </a:extLst>
              </p:cNvPr>
              <p:cNvSpPr txBox="1"/>
              <p:nvPr/>
            </p:nvSpPr>
            <p:spPr>
              <a:xfrm>
                <a:off x="3026702" y="1694632"/>
                <a:ext cx="370614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Calibri" panose="020F0502020204030204" pitchFamily="34" charset="0"/>
                  </a:rPr>
                  <a:t>(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14E1D2-4E2F-BB45-B932-0CAF70ED5D7F}"/>
                  </a:ext>
                </a:extLst>
              </p:cNvPr>
              <p:cNvSpPr txBox="1"/>
              <p:nvPr/>
            </p:nvSpPr>
            <p:spPr>
              <a:xfrm>
                <a:off x="3816290" y="1703228"/>
                <a:ext cx="370614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59E0E82D-A89F-8142-90E9-DBBFD4905DC9}"/>
                </a:ext>
              </a:extLst>
            </p:cNvPr>
            <p:cNvSpPr/>
            <p:nvPr/>
          </p:nvSpPr>
          <p:spPr bwMode="auto">
            <a:xfrm>
              <a:off x="7008938" y="2587831"/>
              <a:ext cx="596883" cy="553006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EB62AF8D-0875-7343-A548-A473DB0E4277}"/>
                </a:ext>
              </a:extLst>
            </p:cNvPr>
            <p:cNvSpPr/>
            <p:nvPr/>
          </p:nvSpPr>
          <p:spPr bwMode="auto">
            <a:xfrm>
              <a:off x="7718191" y="2335194"/>
              <a:ext cx="472783" cy="438029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1A5DF2-8C08-6242-A77F-726247EACE6D}"/>
              </a:ext>
            </a:extLst>
          </p:cNvPr>
          <p:cNvGrpSpPr/>
          <p:nvPr/>
        </p:nvGrpSpPr>
        <p:grpSpPr>
          <a:xfrm>
            <a:off x="6724904" y="3599919"/>
            <a:ext cx="1746113" cy="917027"/>
            <a:chOff x="6724904" y="3599919"/>
            <a:chExt cx="1746113" cy="9170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424946-07ED-6848-9B3B-B3832F7B59FF}"/>
                </a:ext>
              </a:extLst>
            </p:cNvPr>
            <p:cNvSpPr txBox="1"/>
            <p:nvPr/>
          </p:nvSpPr>
          <p:spPr>
            <a:xfrm>
              <a:off x="6724904" y="3818934"/>
              <a:ext cx="1430200" cy="69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Calibri" panose="020F0502020204030204" pitchFamily="34" charset="0"/>
                </a:rPr>
                <a:t>(</a:t>
              </a:r>
              <a:r>
                <a:rPr lang="en-US" sz="4800" dirty="0" err="1">
                  <a:latin typeface="Calibri" panose="020F0502020204030204" pitchFamily="34" charset="0"/>
                </a:rPr>
                <a:t>a|a</a:t>
              </a:r>
              <a:r>
                <a:rPr lang="en-US" sz="4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21EF24C-2944-6440-8732-6E52DE43321C}"/>
                </a:ext>
              </a:extLst>
            </p:cNvPr>
            <p:cNvSpPr/>
            <p:nvPr/>
          </p:nvSpPr>
          <p:spPr bwMode="auto">
            <a:xfrm>
              <a:off x="7998234" y="3599919"/>
              <a:ext cx="472783" cy="438029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CAD2A4-0729-E641-8DEA-557BBCB8E95B}"/>
              </a:ext>
            </a:extLst>
          </p:cNvPr>
          <p:cNvGrpSpPr/>
          <p:nvPr/>
        </p:nvGrpSpPr>
        <p:grpSpPr>
          <a:xfrm>
            <a:off x="6890873" y="4996090"/>
            <a:ext cx="1473018" cy="839077"/>
            <a:chOff x="6890873" y="4996090"/>
            <a:chExt cx="1473018" cy="8390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DCD003-BF2D-9B41-8DDC-66FF34EB7247}"/>
                </a:ext>
              </a:extLst>
            </p:cNvPr>
            <p:cNvGrpSpPr/>
            <p:nvPr/>
          </p:nvGrpSpPr>
          <p:grpSpPr>
            <a:xfrm>
              <a:off x="6890873" y="5129627"/>
              <a:ext cx="1188211" cy="705540"/>
              <a:chOff x="5159440" y="1762700"/>
              <a:chExt cx="1188211" cy="70554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B52CC9-6F4E-A146-89BB-DA636688CE8D}"/>
                  </a:ext>
                </a:extLst>
              </p:cNvPr>
              <p:cNvSpPr txBox="1"/>
              <p:nvPr/>
            </p:nvSpPr>
            <p:spPr>
              <a:xfrm>
                <a:off x="5159440" y="1770228"/>
                <a:ext cx="479618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345E78-F1A9-BA48-AA80-27328ADC52C4}"/>
                  </a:ext>
                </a:extLst>
              </p:cNvPr>
              <p:cNvSpPr txBox="1"/>
              <p:nvPr/>
            </p:nvSpPr>
            <p:spPr>
              <a:xfrm>
                <a:off x="5868033" y="1762700"/>
                <a:ext cx="479618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Calibri" panose="020F0502020204030204" pitchFamily="34" charset="0"/>
                  </a:rPr>
                  <a:t>a</a:t>
                </a:r>
              </a:p>
            </p:txBody>
          </p:sp>
        </p:grp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802D3B88-1989-B54C-82C4-1FC889FD93E2}"/>
                </a:ext>
              </a:extLst>
            </p:cNvPr>
            <p:cNvSpPr/>
            <p:nvPr/>
          </p:nvSpPr>
          <p:spPr bwMode="auto">
            <a:xfrm>
              <a:off x="7201565" y="4996090"/>
              <a:ext cx="472783" cy="438029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D560E922-5FCC-F54C-806F-1ECA29E1B792}"/>
                </a:ext>
              </a:extLst>
            </p:cNvPr>
            <p:cNvSpPr/>
            <p:nvPr/>
          </p:nvSpPr>
          <p:spPr bwMode="auto">
            <a:xfrm>
              <a:off x="7891108" y="4996090"/>
              <a:ext cx="472783" cy="438029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330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0" grpId="0" build="p"/>
      <p:bldP spid="30" grpId="1" build="p"/>
      <p:bldP spid="32" grpId="0"/>
      <p:bldP spid="34" grpId="0"/>
      <p:bldP spid="35" grpId="0"/>
      <p:bldP spid="49" grpId="0" animBg="1"/>
      <p:bldP spid="53" grpId="0"/>
      <p:bldP spid="55" grpId="0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969AB-D4B9-6646-B933-66EB20A1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" y="1000204"/>
            <a:ext cx="8557768" cy="5166916"/>
          </a:xfrm>
        </p:spPr>
        <p:txBody>
          <a:bodyPr/>
          <a:lstStyle/>
          <a:p>
            <a:r>
              <a:rPr lang="en-US" dirty="0"/>
              <a:t>Developed detectors for these heuristics</a:t>
            </a:r>
          </a:p>
          <a:p>
            <a:r>
              <a:rPr lang="en-US" dirty="0"/>
              <a:t>Imprecise – modeled on </a:t>
            </a:r>
            <a:r>
              <a:rPr lang="en-US" dirty="0">
                <a:latin typeface="Courier" pitchFamily="2" charset="0"/>
              </a:rPr>
              <a:t>safe-regex</a:t>
            </a:r>
            <a:r>
              <a:rPr lang="en-US" dirty="0"/>
              <a:t> (star height)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BF4B61-947E-C247-BE76-FCE6BC7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7" y="118428"/>
            <a:ext cx="3491289" cy="638175"/>
          </a:xfrm>
        </p:spPr>
        <p:txBody>
          <a:bodyPr/>
          <a:lstStyle/>
          <a:p>
            <a:r>
              <a:rPr lang="en-US" b="1" dirty="0"/>
              <a:t>Few</a:t>
            </a:r>
            <a:r>
              <a:rPr lang="en-US" dirty="0"/>
              <a:t> false negatives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AFEE263-2D96-1E44-8134-F1FBE27ED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3377"/>
              </p:ext>
            </p:extLst>
          </p:nvPr>
        </p:nvGraphicFramePr>
        <p:xfrm>
          <a:off x="201626" y="2354972"/>
          <a:ext cx="4334234" cy="328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B824A6-0744-A14C-BC17-15A8F7859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25518"/>
              </p:ext>
            </p:extLst>
          </p:nvPr>
        </p:nvGraphicFramePr>
        <p:xfrm>
          <a:off x="4732518" y="2350785"/>
          <a:ext cx="4334256" cy="3288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D33C1DD-AA30-D940-B9C5-7F180BD69100}"/>
              </a:ext>
            </a:extLst>
          </p:cNvPr>
          <p:cNvSpPr txBox="1"/>
          <p:nvPr/>
        </p:nvSpPr>
        <p:spPr>
          <a:xfrm>
            <a:off x="5392719" y="271842"/>
            <a:ext cx="359066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ill Sans MT" panose="020B0502020104020203" pitchFamily="34" charset="77"/>
              </a:rPr>
              <a:t>Many</a:t>
            </a:r>
            <a:r>
              <a:rPr lang="en-US" sz="3200" dirty="0">
                <a:latin typeface="Gill Sans MT" panose="020B0502020104020203" pitchFamily="34" charset="77"/>
              </a:rPr>
              <a:t> false positives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2B36F4-C03B-F24C-A9BE-DF3571319E75}"/>
              </a:ext>
            </a:extLst>
          </p:cNvPr>
          <p:cNvGrpSpPr/>
          <p:nvPr/>
        </p:nvGrpSpPr>
        <p:grpSpPr>
          <a:xfrm>
            <a:off x="1033690" y="3270982"/>
            <a:ext cx="2256809" cy="928218"/>
            <a:chOff x="1033690" y="3270982"/>
            <a:chExt cx="2256809" cy="928218"/>
          </a:xfrm>
        </p:grpSpPr>
        <p:pic>
          <p:nvPicPr>
            <p:cNvPr id="31" name="Picture 2" descr="Image result for npm wombat">
              <a:extLst>
                <a:ext uri="{FF2B5EF4-FFF2-40B4-BE49-F238E27FC236}">
                  <a16:creationId xmlns:a16="http://schemas.microsoft.com/office/drawing/2014/main" id="{2A126A37-D838-534E-8A07-94AAF2305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690" y="3670199"/>
              <a:ext cx="996334" cy="38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0" descr="Image result for pypi">
              <a:extLst>
                <a:ext uri="{FF2B5EF4-FFF2-40B4-BE49-F238E27FC236}">
                  <a16:creationId xmlns:a16="http://schemas.microsoft.com/office/drawing/2014/main" id="{EA4B5BF3-0FC4-CE4B-BDA1-ED8CD2A0A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46" y="3629704"/>
              <a:ext cx="853253" cy="5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092957-80A1-9648-AA15-1A636A26D423}"/>
                </a:ext>
              </a:extLst>
            </p:cNvPr>
            <p:cNvSpPr/>
            <p:nvPr/>
          </p:nvSpPr>
          <p:spPr bwMode="auto">
            <a:xfrm>
              <a:off x="1614892" y="3270982"/>
              <a:ext cx="217185" cy="2171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B44B4D-6054-1D4A-BAF6-F0BA6E56AC92}"/>
                </a:ext>
              </a:extLst>
            </p:cNvPr>
            <p:cNvSpPr/>
            <p:nvPr/>
          </p:nvSpPr>
          <p:spPr bwMode="auto">
            <a:xfrm>
              <a:off x="2727354" y="3270982"/>
              <a:ext cx="217185" cy="217185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DA4EAB-479F-4D4E-96BF-3E5051FA9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8" y="5711895"/>
            <a:ext cx="853537" cy="67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F6A13-431F-CB40-B8B6-A6866DFD0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83" y="5711895"/>
            <a:ext cx="995792" cy="674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7405B-BB2E-2846-B51D-9184FA0474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99" y="5711895"/>
            <a:ext cx="909802" cy="674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59E5EA-BF32-BA41-9176-1A303A1D3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2" y="5711895"/>
            <a:ext cx="853537" cy="674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003D27-0FA1-954B-842A-B21D66B58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37" y="5711895"/>
            <a:ext cx="995792" cy="674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19FAC-B35E-1447-9E34-1BADF8294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53" y="5711895"/>
            <a:ext cx="909802" cy="6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0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3" grpId="0">
        <p:bldAsOne/>
      </p:bldGraphic>
      <p:bldGraphic spid="14" grpId="0">
        <p:bldAsOne/>
      </p:bldGraphic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744828-039A-6445-B4A6-D063C8BA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now the </a:t>
            </a:r>
            <a:r>
              <a:rPr lang="en-US" b="1" dirty="0"/>
              <a:t>maintainer</a:t>
            </a:r>
            <a:r>
              <a:rPr lang="en-US" dirty="0"/>
              <a:t> of </a:t>
            </a:r>
            <a:r>
              <a:rPr lang="en-US" dirty="0">
                <a:latin typeface="Courier" pitchFamily="2" charset="0"/>
              </a:rPr>
              <a:t>safe-regex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Fixed</a:t>
            </a:r>
            <a:r>
              <a:rPr lang="en-US" dirty="0"/>
              <a:t> false negatives in star height heuristic</a:t>
            </a:r>
          </a:p>
          <a:p>
            <a:endParaRPr lang="en-US" dirty="0"/>
          </a:p>
          <a:p>
            <a:r>
              <a:rPr lang="en-US" b="1" dirty="0"/>
              <a:t>Incorporating</a:t>
            </a:r>
            <a:r>
              <a:rPr lang="en-US" dirty="0"/>
              <a:t> (improved) QOD and QOA heuristics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F5B607-960D-7A45-A5CF-F3635920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Research to Practice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124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FB8-29BB-E143-A81B-52222AA4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747963"/>
            <a:ext cx="7902615" cy="2252300"/>
          </a:xfrm>
        </p:spPr>
        <p:txBody>
          <a:bodyPr/>
          <a:lstStyle/>
          <a:p>
            <a:r>
              <a:rPr lang="en-US" dirty="0"/>
              <a:t>Theme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/>
            </a:br>
            <a:r>
              <a:rPr lang="en-US" sz="4400" dirty="0"/>
              <a:t>The Repair of ReDoS Regexes</a:t>
            </a:r>
          </a:p>
        </p:txBody>
      </p:sp>
    </p:spTree>
    <p:extLst>
      <p:ext uri="{BB962C8B-B14F-4D97-AF65-F5344CB8AC3E}">
        <p14:creationId xmlns:p14="http://schemas.microsoft.com/office/powerpoint/2010/main" val="23726276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64" y="3775495"/>
            <a:ext cx="1689476" cy="1689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7" y="3981812"/>
            <a:ext cx="2087479" cy="1276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4" y="1306277"/>
            <a:ext cx="3010152" cy="8176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26" y="1250135"/>
            <a:ext cx="2051384" cy="929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96" y="1017183"/>
            <a:ext cx="1638300" cy="123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BB3E9-A46B-0441-969A-E74B494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(ReDoS) Regexes Are Hard to Understand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9C29-23F7-EE4C-85B7-CD02E9725A23}"/>
              </a:ext>
            </a:extLst>
          </p:cNvPr>
          <p:cNvSpPr/>
          <p:nvPr/>
        </p:nvSpPr>
        <p:spPr>
          <a:xfrm>
            <a:off x="1064375" y="2130664"/>
            <a:ext cx="2242922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defRPr/>
            </a:pPr>
            <a:r>
              <a:rPr kumimoji="1" lang="en-US" dirty="0"/>
              <a:t>/^(\+|-)?(\d+|(\d*\.\d*))?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defRPr/>
            </a:pPr>
            <a:r>
              <a:rPr kumimoji="1" lang="en-US" dirty="0"/>
              <a:t> (</a:t>
            </a:r>
            <a:r>
              <a:rPr kumimoji="1" lang="en-US" dirty="0" err="1"/>
              <a:t>E|e</a:t>
            </a:r>
            <a:r>
              <a:rPr kumimoji="1" lang="en-US" dirty="0"/>
              <a:t>)?([-+])?(\d+)?$/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D5AB03-1F24-EA40-A51D-F524AE36D42C}"/>
              </a:ext>
            </a:extLst>
          </p:cNvPr>
          <p:cNvSpPr/>
          <p:nvPr/>
        </p:nvSpPr>
        <p:spPr>
          <a:xfrm>
            <a:off x="3660882" y="2255433"/>
            <a:ext cx="2543009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defRPr/>
            </a:pPr>
            <a:r>
              <a:rPr lang="en-US" dirty="0"/>
              <a:t>/([^\=\*\s]+)(\*)?\s*\=\s*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defRPr/>
            </a:pPr>
            <a:r>
              <a:rPr lang="en-US" dirty="0"/>
              <a:t> (?:([^;'"\s]+\'[\w]*\’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defRPr/>
            </a:pPr>
            <a:r>
              <a:rPr lang="en-US" dirty="0"/>
              <a:t> [^;\s]+)|(?:\"([^"]*)\")|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defRPr/>
            </a:pPr>
            <a:r>
              <a:rPr lang="en-US" dirty="0"/>
              <a:t> ([^;\s]*))(?:\s*(?:;\s*)|$)/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EF846-15BE-1A48-83F3-546041BB6E65}"/>
              </a:ext>
            </a:extLst>
          </p:cNvPr>
          <p:cNvSpPr/>
          <p:nvPr/>
        </p:nvSpPr>
        <p:spPr>
          <a:xfrm>
            <a:off x="6053418" y="2297542"/>
            <a:ext cx="332360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/^\S+@\S+\.\S+$/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/^(.*?)([.,:;!]+)$/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/&lt;(\/)?([^ ]+?)(?</a:t>
            </a:r>
            <a:r>
              <a:rPr lang="en-US" dirty="0">
                <a:sym typeface="Wingdings" panose="05000000000000000000" pitchFamily="2" charset="2"/>
              </a:rPr>
              <a:t>:(\s*\/)| .*?)?&gt;/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EF7F6D-30A1-A145-BF74-3C943AF1DA1C}"/>
              </a:ext>
            </a:extLst>
          </p:cNvPr>
          <p:cNvSpPr/>
          <p:nvPr/>
        </p:nvSpPr>
        <p:spPr>
          <a:xfrm>
            <a:off x="6515767" y="5464971"/>
            <a:ext cx="262823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dirty="0"/>
              <a:t>/\+OK.*(&lt;[^&gt;]+&gt;)/</a:t>
            </a:r>
          </a:p>
          <a:p>
            <a:pPr marL="228600" indent="-228600">
              <a:lnSpc>
                <a:spcPct val="100000"/>
              </a:lnSpc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dirty="0"/>
              <a:t>/\s*#?\s*$/</a:t>
            </a:r>
          </a:p>
          <a:p>
            <a:pPr marL="228600" indent="-228600">
              <a:lnSpc>
                <a:spcPct val="100000"/>
              </a:lnSpc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dirty="0"/>
              <a:t>/^\s*/\*\s*(.+?)\s*\*/\s*$/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518B83-E687-8340-B6C3-4E4923E1773E}"/>
              </a:ext>
            </a:extLst>
          </p:cNvPr>
          <p:cNvSpPr/>
          <p:nvPr/>
        </p:nvSpPr>
        <p:spPr>
          <a:xfrm>
            <a:off x="83156" y="5349164"/>
            <a:ext cx="564275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dirty="0"/>
              <a:t>/^([\\s\\S]*?)((?:\\.{1,2}|[^\\\\\\/]+?|)(\\.[^.\\/\\\\]*|))(?:[\\\\\\/]*)$/</a:t>
            </a:r>
          </a:p>
          <a:p>
            <a:pPr marL="228600" indent="-228600">
              <a:lnSpc>
                <a:spcPct val="100000"/>
              </a:lnSpc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dirty="0"/>
              <a:t>/^(\\/?|)([\\s\\S]*?)((?:\\.{1,2}|[^\\/]+?|(\\.[^.\\/]*|))(?:[\\/]*)$/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241C7-CE02-0D4C-8643-F72411BA7924}"/>
              </a:ext>
            </a:extLst>
          </p:cNvPr>
          <p:cNvSpPr txBox="1"/>
          <p:nvPr/>
        </p:nvSpPr>
        <p:spPr>
          <a:xfrm>
            <a:off x="7683610" y="284496"/>
            <a:ext cx="1392369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ill Sans MT" panose="020B0502020104020203" pitchFamily="34" charset="77"/>
              </a:rPr>
              <a:t>[CWS ‘17]</a:t>
            </a:r>
          </a:p>
        </p:txBody>
      </p:sp>
    </p:spTree>
    <p:extLst>
      <p:ext uri="{BB962C8B-B14F-4D97-AF65-F5344CB8AC3E}">
        <p14:creationId xmlns:p14="http://schemas.microsoft.com/office/powerpoint/2010/main" val="22032360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D4F9D-A17F-E843-8B09-A34B57A5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48" y="756602"/>
            <a:ext cx="8557768" cy="5225097"/>
          </a:xfrm>
        </p:spPr>
        <p:txBody>
          <a:bodyPr/>
          <a:lstStyle/>
          <a:p>
            <a:pPr marL="0" indent="0">
              <a:buNone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ReDoS regexes are </a:t>
            </a:r>
            <a:r>
              <a:rPr lang="en-US" sz="3000" b="1" dirty="0"/>
              <a:t>prevalent</a:t>
            </a:r>
            <a:r>
              <a:rPr lang="en-US" sz="3000" dirty="0"/>
              <a:t> in the wild</a:t>
            </a:r>
          </a:p>
          <a:p>
            <a:pPr marL="857250" lvl="1" indent="-457200">
              <a:buFont typeface="+mj-lt"/>
              <a:buAutoNum type="arabicPeriod"/>
            </a:pPr>
            <a:endParaRPr lang="en-US" sz="3000" dirty="0"/>
          </a:p>
          <a:p>
            <a:pPr marL="857250" lvl="1" indent="-457200">
              <a:buFont typeface="+mj-lt"/>
              <a:buAutoNum type="arabicPeriod"/>
            </a:pPr>
            <a:endParaRPr lang="en-US" sz="3000" dirty="0"/>
          </a:p>
          <a:p>
            <a:pPr marL="857250" lvl="1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Heuristics to detect them are </a:t>
            </a:r>
            <a:r>
              <a:rPr lang="en-US" sz="3000" b="1" dirty="0"/>
              <a:t>inaccurate</a:t>
            </a:r>
          </a:p>
          <a:p>
            <a:pPr marL="857250" lvl="1" indent="-457200">
              <a:buFont typeface="+mj-lt"/>
              <a:buAutoNum type="arabicPeriod"/>
            </a:pPr>
            <a:endParaRPr lang="en-US" sz="3000" dirty="0"/>
          </a:p>
          <a:p>
            <a:pPr marL="857250" lvl="1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Developers (</a:t>
            </a:r>
            <a:r>
              <a:rPr lang="en-US" sz="3000" b="1" dirty="0"/>
              <a:t>try to</a:t>
            </a:r>
            <a:r>
              <a:rPr lang="en-US" sz="3000" dirty="0"/>
              <a:t>) fix them with </a:t>
            </a:r>
            <a:r>
              <a:rPr lang="en-US" sz="3000" b="1" dirty="0"/>
              <a:t>3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D23813-785E-B043-8AFB-4215555E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pic>
        <p:nvPicPr>
          <p:cNvPr id="7" name="Picture 6" descr="Image result for software bugs">
            <a:extLst>
              <a:ext uri="{FF2B5EF4-FFF2-40B4-BE49-F238E27FC236}">
                <a16:creationId xmlns:a16="http://schemas.microsoft.com/office/drawing/2014/main" id="{A28F4733-093A-B74F-BDD7-587FEA02B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908484" y="2437761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software bugs">
            <a:extLst>
              <a:ext uri="{FF2B5EF4-FFF2-40B4-BE49-F238E27FC236}">
                <a16:creationId xmlns:a16="http://schemas.microsoft.com/office/drawing/2014/main" id="{2D7A5F93-F53A-6D4C-88BB-7404B8487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3286516" y="2437761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software bugs">
            <a:extLst>
              <a:ext uri="{FF2B5EF4-FFF2-40B4-BE49-F238E27FC236}">
                <a16:creationId xmlns:a16="http://schemas.microsoft.com/office/drawing/2014/main" id="{0FCC90DD-A028-D24C-BD63-8D2978ED5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5136941" y="2437766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software bugs">
            <a:extLst>
              <a:ext uri="{FF2B5EF4-FFF2-40B4-BE49-F238E27FC236}">
                <a16:creationId xmlns:a16="http://schemas.microsoft.com/office/drawing/2014/main" id="{C9E828D3-3045-3D43-89B9-749C639DB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5373646" y="2437766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software bugs">
            <a:extLst>
              <a:ext uri="{FF2B5EF4-FFF2-40B4-BE49-F238E27FC236}">
                <a16:creationId xmlns:a16="http://schemas.microsoft.com/office/drawing/2014/main" id="{5D9B35CA-A18A-9A4A-951A-D03E479C0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5610351" y="2437766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software bugs">
            <a:extLst>
              <a:ext uri="{FF2B5EF4-FFF2-40B4-BE49-F238E27FC236}">
                <a16:creationId xmlns:a16="http://schemas.microsoft.com/office/drawing/2014/main" id="{02CADB8A-CF56-A34A-8344-869355796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5866539" y="2437765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 for software bugs">
            <a:extLst>
              <a:ext uri="{FF2B5EF4-FFF2-40B4-BE49-F238E27FC236}">
                <a16:creationId xmlns:a16="http://schemas.microsoft.com/office/drawing/2014/main" id="{2F522FDC-4515-CF49-8D90-2EDF3B6C9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6090211" y="2437764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software bugs">
            <a:extLst>
              <a:ext uri="{FF2B5EF4-FFF2-40B4-BE49-F238E27FC236}">
                <a16:creationId xmlns:a16="http://schemas.microsoft.com/office/drawing/2014/main" id="{E080ABC4-E89B-6540-8BDE-2E6CE4D8D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6339653" y="2437763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software bugs">
            <a:extLst>
              <a:ext uri="{FF2B5EF4-FFF2-40B4-BE49-F238E27FC236}">
                <a16:creationId xmlns:a16="http://schemas.microsoft.com/office/drawing/2014/main" id="{516B02ED-8693-9544-B964-4451DC948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6588688" y="2437763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mage result for software bugs">
            <a:extLst>
              <a:ext uri="{FF2B5EF4-FFF2-40B4-BE49-F238E27FC236}">
                <a16:creationId xmlns:a16="http://schemas.microsoft.com/office/drawing/2014/main" id="{D72D0CB4-5A47-5844-A87E-6C183343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6812009" y="2437762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mage result for software bugs">
            <a:extLst>
              <a:ext uri="{FF2B5EF4-FFF2-40B4-BE49-F238E27FC236}">
                <a16:creationId xmlns:a16="http://schemas.microsoft.com/office/drawing/2014/main" id="{4F21DDBD-E881-D24F-B804-0FDCB91A3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7047040" y="2437761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mage result for software bugs">
            <a:extLst>
              <a:ext uri="{FF2B5EF4-FFF2-40B4-BE49-F238E27FC236}">
                <a16:creationId xmlns:a16="http://schemas.microsoft.com/office/drawing/2014/main" id="{00A9D022-C428-E44B-8642-CC8502B8B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7282633" y="2437761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Image result for software bugs">
            <a:extLst>
              <a:ext uri="{FF2B5EF4-FFF2-40B4-BE49-F238E27FC236}">
                <a16:creationId xmlns:a16="http://schemas.microsoft.com/office/drawing/2014/main" id="{1EDE0840-D5C1-1841-8D52-A454D4A57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667" b="91759" l="1229" r="96437">
                        <a14:foregroundMark x1="41523" y1="87037" x2="59214" y2="87593"/>
                        <a14:foregroundMark x1="49509" y1="8333" x2="49509" y2="8333"/>
                        <a14:foregroundMark x1="27027" y1="2315" x2="27027" y2="2315"/>
                        <a14:foregroundMark x1="24201" y1="3889" x2="24201" y2="3889"/>
                        <a14:foregroundMark x1="60688" y1="3889" x2="60688" y2="3889"/>
                        <a14:foregroundMark x1="64373" y1="2315" x2="64373" y2="2315"/>
                        <a14:foregroundMark x1="69779" y1="1759" x2="69779" y2="1759"/>
                        <a14:foregroundMark x1="7248" y1="50370" x2="7248" y2="50370"/>
                        <a14:foregroundMark x1="7248" y1="50093" x2="7248" y2="50093"/>
                        <a14:foregroundMark x1="1229" y1="50741" x2="1229" y2="50741"/>
                        <a14:foregroundMark x1="92138" y1="49722" x2="92138" y2="49722"/>
                        <a14:foregroundMark x1="96560" y1="50370" x2="96560" y2="50370"/>
                        <a14:foregroundMark x1="85381" y1="25556" x2="85381" y2="25556"/>
                        <a14:foregroundMark x1="13145" y1="26389" x2="13145" y2="26389"/>
                        <a14:foregroundMark x1="47297" y1="91759" x2="47297" y2="91759"/>
                        <a14:backgroundMark x1="41155" y1="6389" x2="41155" y2="6389"/>
                        <a14:backgroundMark x1="56388" y1="6111" x2="56388" y2="6111"/>
                        <a14:backgroundMark x1="35135" y1="4630" x2="35135" y2="4630"/>
                        <a14:backgroundMark x1="34889" y1="4630" x2="34889" y2="4630"/>
                        <a14:backgroundMark x1="35381" y1="5000" x2="35381" y2="5000"/>
                        <a14:backgroundMark x1="35627" y1="4352" x2="35627" y2="4352"/>
                        <a14:backgroundMark x1="31450" y1="3426" x2="35381" y2="5000"/>
                        <a14:backgroundMark x1="34275" y1="4167" x2="35872" y2="5185"/>
                        <a14:backgroundMark x1="68428" y1="3426" x2="68428" y2="3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1455173" y="2437761"/>
            <a:ext cx="535193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magnifying glass clipart">
            <a:extLst>
              <a:ext uri="{FF2B5EF4-FFF2-40B4-BE49-F238E27FC236}">
                <a16:creationId xmlns:a16="http://schemas.microsoft.com/office/drawing/2014/main" id="{B3D84F46-9C1C-664B-9CE9-B4C1A556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73333" y1="74222" x2="73333" y2="74222"/>
                        <a14:foregroundMark x1="49333" y1="51556" x2="49333" y2="51556"/>
                        <a14:foregroundMark x1="29778" y1="10222" x2="29778" y2="10222"/>
                        <a14:foregroundMark x1="16889" y1="33333" x2="16889" y2="33333"/>
                        <a14:foregroundMark x1="17333" y1="31556" x2="17333" y2="31556"/>
                        <a14:foregroundMark x1="20889" y1="23556" x2="20889" y2="2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4223" y="4019308"/>
            <a:ext cx="1037937" cy="10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d x">
            <a:extLst>
              <a:ext uri="{FF2B5EF4-FFF2-40B4-BE49-F238E27FC236}">
                <a16:creationId xmlns:a16="http://schemas.microsoft.com/office/drawing/2014/main" id="{91C1CF73-950B-B24B-8FD1-031ED2A6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556" b="99556" l="1778" r="96000">
                        <a14:foregroundMark x1="6222" y1="82222" x2="6222" y2="82222"/>
                        <a14:foregroundMark x1="6222" y1="82222" x2="6222" y2="82222"/>
                        <a14:foregroundMark x1="2222" y1="83556" x2="2222" y2="83556"/>
                        <a14:foregroundMark x1="14222" y1="96000" x2="14222" y2="96000"/>
                        <a14:foregroundMark x1="13778" y1="99556" x2="13778" y2="99556"/>
                        <a14:foregroundMark x1="92889" y1="16889" x2="92889" y2="16889"/>
                        <a14:foregroundMark x1="94667" y1="13333" x2="94667" y2="13333"/>
                        <a14:foregroundMark x1="96000" y1="12444" x2="96000" y2="12444"/>
                        <a14:foregroundMark x1="86667" y1="7111" x2="86667" y2="7111"/>
                        <a14:foregroundMark x1="29778" y1="3556" x2="29778" y2="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60" y="4216771"/>
            <a:ext cx="643013" cy="6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crewdriver clipart">
            <a:extLst>
              <a:ext uri="{FF2B5EF4-FFF2-40B4-BE49-F238E27FC236}">
                <a16:creationId xmlns:a16="http://schemas.microsoft.com/office/drawing/2014/main" id="{4BE85FDA-C637-2545-870D-7593C732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429" b="97143" l="417" r="95417">
                        <a14:foregroundMark x1="2917" y1="81429" x2="2917" y2="81429"/>
                        <a14:foregroundMark x1="833" y1="81905" x2="833" y2="81905"/>
                        <a14:foregroundMark x1="10833" y1="94762" x2="10833" y2="94762"/>
                        <a14:foregroundMark x1="11250" y1="98095" x2="11250" y2="98095"/>
                        <a14:foregroundMark x1="84583" y1="12857" x2="84583" y2="12857"/>
                        <a14:foregroundMark x1="86250" y1="6190" x2="86250" y2="6190"/>
                        <a14:foregroundMark x1="86250" y1="4762" x2="86250" y2="4762"/>
                        <a14:foregroundMark x1="92917" y1="6190" x2="92917" y2="6190"/>
                        <a14:foregroundMark x1="95417" y1="10476" x2="95417" y2="10476"/>
                        <a14:foregroundMark x1="89167" y1="1429" x2="89167" y2="1429"/>
                        <a14:foregroundMark x1="1250" y1="81905" x2="1250" y2="81905"/>
                        <a14:foregroundMark x1="1250" y1="81905" x2="1250" y2="81905"/>
                        <a14:foregroundMark x1="11667" y1="91429" x2="11667" y2="91429"/>
                        <a14:foregroundMark x1="7917" y1="96667" x2="7917" y2="96667"/>
                        <a14:foregroundMark x1="35417" y1="53810" x2="35417" y2="53810"/>
                        <a14:foregroundMark x1="33333" y1="56190" x2="33333" y2="56190"/>
                        <a14:foregroundMark x1="33333" y1="57619" x2="33333" y2="57619"/>
                        <a14:foregroundMark x1="19167" y1="73333" x2="19167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67" y="5721180"/>
            <a:ext cx="997209" cy="8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FA560E9-567C-1C42-8646-CE0D860EFF99}"/>
              </a:ext>
            </a:extLst>
          </p:cNvPr>
          <p:cNvSpPr txBox="1"/>
          <p:nvPr/>
        </p:nvSpPr>
        <p:spPr>
          <a:xfrm>
            <a:off x="5663977" y="2071645"/>
            <a:ext cx="1875835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Thousands!</a:t>
            </a:r>
          </a:p>
        </p:txBody>
      </p:sp>
      <p:pic>
        <p:nvPicPr>
          <p:cNvPr id="32" name="Picture 12" descr="Image result for red x">
            <a:extLst>
              <a:ext uri="{FF2B5EF4-FFF2-40B4-BE49-F238E27FC236}">
                <a16:creationId xmlns:a16="http://schemas.microsoft.com/office/drawing/2014/main" id="{B9C7C943-924E-8E4A-9F6E-0C7D5CCE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3556" b="99556" l="1778" r="96000">
                        <a14:foregroundMark x1="6222" y1="82222" x2="6222" y2="82222"/>
                        <a14:foregroundMark x1="6222" y1="82222" x2="6222" y2="82222"/>
                        <a14:foregroundMark x1="2222" y1="83556" x2="2222" y2="83556"/>
                        <a14:foregroundMark x1="14222" y1="96000" x2="14222" y2="96000"/>
                        <a14:foregroundMark x1="13778" y1="99556" x2="13778" y2="99556"/>
                        <a14:foregroundMark x1="92889" y1="16889" x2="92889" y2="16889"/>
                        <a14:foregroundMark x1="94667" y1="13333" x2="94667" y2="13333"/>
                        <a14:foregroundMark x1="96000" y1="12444" x2="96000" y2="12444"/>
                        <a14:foregroundMark x1="86667" y1="7111" x2="86667" y2="7111"/>
                        <a14:foregroundMark x1="29778" y1="3556" x2="29778" y2="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61" y="5835952"/>
            <a:ext cx="643013" cy="6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E49BB47-3854-A24D-8F98-EEEA97158E81}"/>
              </a:ext>
            </a:extLst>
          </p:cNvPr>
          <p:cNvSpPr txBox="1"/>
          <p:nvPr/>
        </p:nvSpPr>
        <p:spPr>
          <a:xfrm>
            <a:off x="1088349" y="2015978"/>
            <a:ext cx="3019416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Not just one or two</a:t>
            </a:r>
          </a:p>
        </p:txBody>
      </p:sp>
    </p:spTree>
    <p:extLst>
      <p:ext uri="{BB962C8B-B14F-4D97-AF65-F5344CB8AC3E}">
        <p14:creationId xmlns:p14="http://schemas.microsoft.com/office/powerpoint/2010/main" val="2364984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0355D-6FF1-6147-9BEF-F9CDCE5B3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Historic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EEDCDF-9764-8B48-A445-275F7BB2AC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Study all ReDoS reports in CVE and </a:t>
            </a:r>
            <a:r>
              <a:rPr lang="en-US" dirty="0" err="1"/>
              <a:t>Snyk.io</a:t>
            </a:r>
            <a:r>
              <a:rPr lang="en-US" dirty="0"/>
              <a:t> DBs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03C31-750A-8846-9E06-13226D60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Disclosures &amp; Fixes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85D1D-5423-1A45-906C-CE4ACB7A32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“What do developers prefer when they know all the fix strategies?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 284 module maintainers</a:t>
            </a:r>
          </a:p>
          <a:p>
            <a:r>
              <a:rPr lang="en-US" dirty="0"/>
              <a:t>Vulnerability disclosure</a:t>
            </a:r>
          </a:p>
          <a:p>
            <a:r>
              <a:rPr lang="en-US" dirty="0"/>
              <a:t>Fix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9A544-4BD4-3E49-A117-C81EC8A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46456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6" grpId="0" build="p"/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48" y="1029499"/>
            <a:ext cx="8557768" cy="57100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Original</a:t>
            </a:r>
            <a:r>
              <a:rPr lang="en-US" dirty="0"/>
              <a:t>	/^\S+@\S+\.\S+$/		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b="1" dirty="0">
                <a:sym typeface="Wingdings" panose="05000000000000000000" pitchFamily="2" charset="2"/>
              </a:rPr>
              <a:t>Fix strategies</a:t>
            </a:r>
          </a:p>
          <a:p>
            <a:pPr marL="400050" lvl="1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Trim</a:t>
            </a:r>
            <a:r>
              <a:rPr lang="en-US" dirty="0">
                <a:sym typeface="Wingdings" panose="05000000000000000000" pitchFamily="2" charset="2"/>
              </a:rPr>
              <a:t>	TRUNCATE(input, 1000)</a:t>
            </a:r>
          </a:p>
          <a:p>
            <a:pPr marL="40005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Revise</a:t>
            </a:r>
            <a:r>
              <a:rPr lang="en-US" dirty="0">
                <a:sym typeface="Wingdings" panose="05000000000000000000" pitchFamily="2" charset="2"/>
              </a:rPr>
              <a:t>	/^[^@]+@([^\.@]+\.)+$/	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Replace*</a:t>
            </a:r>
            <a:r>
              <a:rPr lang="en-US" sz="2400" dirty="0">
                <a:sym typeface="Wingdings" panose="05000000000000000000" pitchFamily="2" charset="2"/>
              </a:rPr>
              <a:t> (</a:t>
            </a:r>
            <a:r>
              <a:rPr lang="en-US" dirty="0">
                <a:sym typeface="Wingdings" panose="05000000000000000000" pitchFamily="2" charset="2"/>
              </a:rPr>
              <a:t>Custom parser)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Exactly one @, somewhere in the middle of the string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‘.’ to the right of the @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But not immediately to the right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148" y="118428"/>
            <a:ext cx="8437361" cy="638175"/>
          </a:xfrm>
        </p:spPr>
        <p:txBody>
          <a:bodyPr/>
          <a:lstStyle/>
          <a:p>
            <a:r>
              <a:rPr lang="en-US" dirty="0"/>
              <a:t>Fix Strategies For </a:t>
            </a:r>
            <a:r>
              <a:rPr lang="en-US" dirty="0" err="1"/>
              <a:t>RedoS</a:t>
            </a:r>
            <a:r>
              <a:rPr lang="en-US" dirty="0"/>
              <a:t> Regexes</a:t>
            </a:r>
          </a:p>
        </p:txBody>
      </p:sp>
      <p:pic>
        <p:nvPicPr>
          <p:cNvPr id="4" name="Picture 2" descr="Image result for email">
            <a:extLst>
              <a:ext uri="{FF2B5EF4-FFF2-40B4-BE49-F238E27FC236}">
                <a16:creationId xmlns:a16="http://schemas.microsoft.com/office/drawing/2014/main" id="{0CF23170-850A-6446-98D7-75243C19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87" y="1029499"/>
            <a:ext cx="646128" cy="4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mail">
            <a:extLst>
              <a:ext uri="{FF2B5EF4-FFF2-40B4-BE49-F238E27FC236}">
                <a16:creationId xmlns:a16="http://schemas.microsoft.com/office/drawing/2014/main" id="{296E6251-CE05-5E4F-80F9-065B047C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15" y="3286562"/>
            <a:ext cx="646128" cy="4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1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AAE05-0032-7D4F-9092-1628C868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" y="118428"/>
            <a:ext cx="8354234" cy="638175"/>
          </a:xfrm>
        </p:spPr>
        <p:txBody>
          <a:bodyPr/>
          <a:lstStyle/>
          <a:p>
            <a:r>
              <a:rPr lang="en-US" dirty="0"/>
              <a:t>Fix strategies and correctness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84AE5F-AE3D-924B-86AA-0A58640E0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78064"/>
              </p:ext>
            </p:extLst>
          </p:nvPr>
        </p:nvGraphicFramePr>
        <p:xfrm>
          <a:off x="388646" y="1357744"/>
          <a:ext cx="4041648" cy="501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4215B9-F56B-8B4C-9551-83D45E63EA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44405"/>
              </p:ext>
            </p:extLst>
          </p:nvPr>
        </p:nvGraphicFramePr>
        <p:xfrm>
          <a:off x="4987636" y="1355250"/>
          <a:ext cx="4042493" cy="501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DAEB5D-DEDE-EB40-AA80-9FDF122AFF16}"/>
              </a:ext>
            </a:extLst>
          </p:cNvPr>
          <p:cNvSpPr txBox="1"/>
          <p:nvPr/>
        </p:nvSpPr>
        <p:spPr>
          <a:xfrm>
            <a:off x="3167536" y="6235846"/>
            <a:ext cx="1977657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2 incorrect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161A3-C586-F849-8D27-87432BFCE301}"/>
              </a:ext>
            </a:extLst>
          </p:cNvPr>
          <p:cNvSpPr txBox="1"/>
          <p:nvPr/>
        </p:nvSpPr>
        <p:spPr>
          <a:xfrm>
            <a:off x="431813" y="6235847"/>
            <a:ext cx="1977657" cy="496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1 incorrect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AD73C-9DA7-744B-A33B-A119E01F563A}"/>
              </a:ext>
            </a:extLst>
          </p:cNvPr>
          <p:cNvCxnSpPr/>
          <p:nvPr/>
        </p:nvCxnSpPr>
        <p:spPr bwMode="auto">
          <a:xfrm>
            <a:off x="2008909" y="3862923"/>
            <a:ext cx="4059382" cy="7922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Line Callout 2 (No Border) 16">
            <a:extLst>
              <a:ext uri="{FF2B5EF4-FFF2-40B4-BE49-F238E27FC236}">
                <a16:creationId xmlns:a16="http://schemas.microsoft.com/office/drawing/2014/main" id="{50AA3AA0-FB74-F744-8D19-8E2A456B210A}"/>
              </a:ext>
            </a:extLst>
          </p:cNvPr>
          <p:cNvSpPr/>
          <p:nvPr/>
        </p:nvSpPr>
        <p:spPr bwMode="auto">
          <a:xfrm>
            <a:off x="1201289" y="5066677"/>
            <a:ext cx="1072542" cy="867157"/>
          </a:xfrm>
          <a:prstGeom prst="callout2">
            <a:avLst>
              <a:gd name="adj1" fmla="val -46756"/>
              <a:gd name="adj2" fmla="val 23961"/>
              <a:gd name="adj3" fmla="val 13957"/>
              <a:gd name="adj4" fmla="val -34752"/>
              <a:gd name="adj5" fmla="val 125282"/>
              <a:gd name="adj6" fmla="val -492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(No Border) 17">
            <a:extLst>
              <a:ext uri="{FF2B5EF4-FFF2-40B4-BE49-F238E27FC236}">
                <a16:creationId xmlns:a16="http://schemas.microsoft.com/office/drawing/2014/main" id="{0C45F5DD-6CF3-2D4E-BAB2-CF8F58424E28}"/>
              </a:ext>
            </a:extLst>
          </p:cNvPr>
          <p:cNvSpPr/>
          <p:nvPr/>
        </p:nvSpPr>
        <p:spPr bwMode="auto">
          <a:xfrm>
            <a:off x="3650964" y="5163352"/>
            <a:ext cx="1072542" cy="867157"/>
          </a:xfrm>
          <a:prstGeom prst="callout2">
            <a:avLst>
              <a:gd name="adj1" fmla="val -57940"/>
              <a:gd name="adj2" fmla="val -57419"/>
              <a:gd name="adj3" fmla="val -3618"/>
              <a:gd name="adj4" fmla="val 29835"/>
              <a:gd name="adj5" fmla="val 115696"/>
              <a:gd name="adj6" fmla="val 4633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2" descr="Image result for red x">
            <a:extLst>
              <a:ext uri="{FF2B5EF4-FFF2-40B4-BE49-F238E27FC236}">
                <a16:creationId xmlns:a16="http://schemas.microsoft.com/office/drawing/2014/main" id="{8FF08F96-D876-3145-BA37-CE4AAF57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99556" l="1778" r="96000">
                        <a14:foregroundMark x1="6222" y1="82222" x2="6222" y2="82222"/>
                        <a14:foregroundMark x1="6222" y1="82222" x2="6222" y2="82222"/>
                        <a14:foregroundMark x1="2222" y1="83556" x2="2222" y2="83556"/>
                        <a14:foregroundMark x1="14222" y1="96000" x2="14222" y2="96000"/>
                        <a14:foregroundMark x1="13778" y1="99556" x2="13778" y2="99556"/>
                        <a14:foregroundMark x1="92889" y1="16889" x2="92889" y2="16889"/>
                        <a14:foregroundMark x1="94667" y1="13333" x2="94667" y2="13333"/>
                        <a14:foregroundMark x1="96000" y1="12444" x2="96000" y2="12444"/>
                        <a14:foregroundMark x1="86667" y1="7111" x2="86667" y2="7111"/>
                        <a14:foregroundMark x1="29778" y1="3556" x2="29778" y2="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96" y="6175004"/>
            <a:ext cx="643013" cy="6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6E12362-C515-AD42-B8AF-AB588E7404D1}"/>
              </a:ext>
            </a:extLst>
          </p:cNvPr>
          <p:cNvSpPr/>
          <p:nvPr/>
        </p:nvSpPr>
        <p:spPr>
          <a:xfrm>
            <a:off x="5702535" y="6241043"/>
            <a:ext cx="2186817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“All correct”</a:t>
            </a:r>
          </a:p>
        </p:txBody>
      </p:sp>
      <p:pic>
        <p:nvPicPr>
          <p:cNvPr id="13" name="Picture 10" descr="Image result for green check mark">
            <a:extLst>
              <a:ext uri="{FF2B5EF4-FFF2-40B4-BE49-F238E27FC236}">
                <a16:creationId xmlns:a16="http://schemas.microsoft.com/office/drawing/2014/main" id="{3480DB4B-AD2D-B149-BC8C-5DB67078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6222" b="92889" l="4889" r="95111">
                        <a14:foregroundMark x1="5333" y1="57333" x2="5333" y2="57333"/>
                        <a14:foregroundMark x1="22222" y1="92889" x2="22222" y2="92889"/>
                        <a14:foregroundMark x1="90222" y1="10222" x2="90222" y2="10222"/>
                        <a14:foregroundMark x1="95111" y1="6222" x2="95111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52" y="6053455"/>
            <a:ext cx="657091" cy="65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0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17" grpId="0" animBg="1"/>
      <p:bldP spid="18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Closing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FF66-CA69-7540-B272-7C6314C4D0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04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2456A6-C4B9-0E4B-99EC-F0978395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0" y="845541"/>
            <a:ext cx="9190299" cy="55089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	</a:t>
            </a:r>
            <a:r>
              <a:rPr lang="en-US" sz="2600" b="1" dirty="0"/>
              <a:t>Reachability</a:t>
            </a: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ym typeface="Wingdings" pitchFamily="2" charset="2"/>
              </a:rPr>
              <a:t>		Module vs. application?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ym typeface="Wingdings" pitchFamily="2" charset="2"/>
              </a:rPr>
              <a:t>		Why do developers. use regexes? </a:t>
            </a:r>
            <a:r>
              <a:rPr lang="en-US" sz="1800" dirty="0">
                <a:sym typeface="Wingdings" pitchFamily="2" charset="2"/>
              </a:rPr>
              <a:t>[C&amp;S ‘16]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/>
              <a:t>	ReDoS regex == ReDoS?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ym typeface="Wingdings" pitchFamily="2" charset="2"/>
              </a:rPr>
              <a:t>		</a:t>
            </a:r>
            <a:r>
              <a:rPr lang="en-US" sz="2600" dirty="0">
                <a:sym typeface="Wingdings" pitchFamily="2" charset="2"/>
              </a:rPr>
              <a:t>Scaling up </a:t>
            </a:r>
            <a:r>
              <a:rPr lang="en-US" sz="1800" dirty="0">
                <a:sym typeface="Wingdings" pitchFamily="2" charset="2"/>
              </a:rPr>
              <a:t>[S&amp;P ‘18]</a:t>
            </a:r>
            <a:r>
              <a:rPr lang="en-US" sz="2600" dirty="0">
                <a:sym typeface="Wingdings" pitchFamily="2" charset="2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ym typeface="Wingdings" pitchFamily="2" charset="2"/>
              </a:rPr>
              <a:t>		Study how modules are used?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48ED25-93EB-AE44-BCC6-8504434E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(Some) 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507817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C1-728F-CA4D-86E5-1D166383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42" y="337399"/>
            <a:ext cx="7588915" cy="1113200"/>
          </a:xfrm>
        </p:spPr>
        <p:txBody>
          <a:bodyPr/>
          <a:lstStyle/>
          <a:p>
            <a:pPr algn="ctr"/>
            <a:r>
              <a:rPr lang="en-US" sz="4000" dirty="0"/>
              <a:t>ReDoS regexes are a</a:t>
            </a:r>
            <a:br>
              <a:rPr lang="en-US" sz="4000" dirty="0"/>
            </a:br>
            <a:r>
              <a:rPr lang="en-US" sz="4000" dirty="0"/>
              <a:t>real problem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F2CC-91CB-B546-AFB6-FE52DB1E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1450599"/>
            <a:ext cx="8557768" cy="414602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Regexes are widely used</a:t>
            </a:r>
            <a:r>
              <a:rPr lang="en-US" dirty="0"/>
              <a:t> in JavaScript and Python modules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/>
              <a:t>% of unique regexes</a:t>
            </a:r>
            <a:r>
              <a:rPr lang="en-US" dirty="0"/>
              <a:t> are ReDoS regexes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ReDoS regexes occur 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1-3</a:t>
            </a:r>
            <a:r>
              <a:rPr lang="en-US" b="1" dirty="0"/>
              <a:t>% of modules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Heuristics are inaccurate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ReDoS regexes are </a:t>
            </a:r>
            <a:r>
              <a:rPr lang="en-US" b="1" dirty="0"/>
              <a:t>hard to fix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85D51-8417-1D4D-B78E-D451CC3DCC58}"/>
              </a:ext>
            </a:extLst>
          </p:cNvPr>
          <p:cNvSpPr txBox="1"/>
          <p:nvPr/>
        </p:nvSpPr>
        <p:spPr>
          <a:xfrm>
            <a:off x="3725030" y="5677651"/>
            <a:ext cx="512636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Gill Sans MT" panose="020B0502020104020203" pitchFamily="34" charset="77"/>
              </a:rPr>
              <a:t>Thank you for your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88208-6346-144A-8501-46AB16BD2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09" y="6163938"/>
            <a:ext cx="3593683" cy="4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Bonus material</a:t>
            </a:r>
          </a:p>
        </p:txBody>
      </p:sp>
    </p:spTree>
    <p:extLst>
      <p:ext uri="{BB962C8B-B14F-4D97-AF65-F5344CB8AC3E}">
        <p14:creationId xmlns:p14="http://schemas.microsoft.com/office/powerpoint/2010/main" val="6205480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9852B8-AADC-0940-9379-E9B5EFBC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study the sub-class of regexes with super-linear </a:t>
            </a:r>
            <a:r>
              <a:rPr lang="en-US" i="1" dirty="0"/>
              <a:t>structure</a:t>
            </a:r>
          </a:p>
          <a:p>
            <a:pPr lvl="1"/>
            <a:r>
              <a:rPr lang="en-US" dirty="0"/>
              <a:t>Structure permits redundant state exploration via backtracking</a:t>
            </a:r>
          </a:p>
          <a:p>
            <a:pPr lvl="1"/>
            <a:r>
              <a:rPr lang="en-US" dirty="0"/>
              <a:t>Graph reachability problem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ignore super-linear regex features</a:t>
            </a:r>
          </a:p>
          <a:p>
            <a:pPr lvl="1"/>
            <a:r>
              <a:rPr lang="en-US" dirty="0"/>
              <a:t>Backreferences, </a:t>
            </a:r>
            <a:r>
              <a:rPr lang="en-US" dirty="0" err="1"/>
              <a:t>lookaround</a:t>
            </a:r>
            <a:r>
              <a:rPr lang="en-US" dirty="0"/>
              <a:t> assertions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AFF9C-5620-9C47-9596-E3C58B15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of all possible SL regexes</a:t>
            </a:r>
          </a:p>
        </p:txBody>
      </p:sp>
    </p:spTree>
    <p:extLst>
      <p:ext uri="{BB962C8B-B14F-4D97-AF65-F5344CB8AC3E}">
        <p14:creationId xmlns:p14="http://schemas.microsoft.com/office/powerpoint/2010/main" val="38978953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SL regex detectors are using </a:t>
            </a:r>
            <a:r>
              <a:rPr lang="en-US" b="1" dirty="0" err="1"/>
              <a:t>fullMatch</a:t>
            </a:r>
            <a:r>
              <a:rPr lang="en-US" dirty="0"/>
              <a:t> semantics</a:t>
            </a:r>
          </a:p>
          <a:p>
            <a:r>
              <a:rPr lang="en-US" dirty="0"/>
              <a:t>Regex engines sometimes implement </a:t>
            </a:r>
            <a:r>
              <a:rPr lang="en-US" b="1" dirty="0" err="1"/>
              <a:t>partialMatch</a:t>
            </a:r>
            <a:r>
              <a:rPr lang="en-US" dirty="0"/>
              <a:t>…unwisely</a:t>
            </a:r>
          </a:p>
          <a:p>
            <a:r>
              <a:rPr lang="en-US" dirty="0"/>
              <a:t>Thus, and somewhat horrifyingly:</a:t>
            </a:r>
          </a:p>
          <a:p>
            <a:pPr lvl="1"/>
            <a:r>
              <a:rPr lang="en-US" sz="2400" b="1" dirty="0"/>
              <a:t>/(a+)b/ may be super-linear</a:t>
            </a:r>
          </a:p>
          <a:p>
            <a:pPr lvl="1"/>
            <a:r>
              <a:rPr lang="en-US" dirty="0"/>
              <a:t>Equivalent to the </a:t>
            </a:r>
            <a:r>
              <a:rPr lang="en-US" b="1" dirty="0" err="1"/>
              <a:t>fullMatch</a:t>
            </a:r>
            <a:r>
              <a:rPr lang="en-US" dirty="0"/>
              <a:t> /^.*?(a+)b/ 	</a:t>
            </a:r>
            <a:r>
              <a:rPr lang="en-US" dirty="0">
                <a:sym typeface="Wingdings" pitchFamily="2" charset="2"/>
              </a:rPr>
              <a:t> 	QOA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negatives in the SL regex detectors</a:t>
            </a:r>
          </a:p>
        </p:txBody>
      </p:sp>
    </p:spTree>
    <p:extLst>
      <p:ext uri="{BB962C8B-B14F-4D97-AF65-F5344CB8AC3E}">
        <p14:creationId xmlns:p14="http://schemas.microsoft.com/office/powerpoint/2010/main" val="6140461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A3587-E460-124F-87D4-EE05FF4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usage in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E1439-8BE6-4145-AD72-0C35C081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" y="1066799"/>
            <a:ext cx="8664575" cy="56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310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70B-8723-6F4A-81CE-620ECB3B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24249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9C5AE1-1077-7F41-B52D-D7D8B89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6E0870-B3EA-E440-BE6B-B194D028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1478"/>
              </p:ext>
            </p:extLst>
          </p:nvPr>
        </p:nvGraphicFramePr>
        <p:xfrm>
          <a:off x="191069" y="1078173"/>
          <a:ext cx="8761863" cy="537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035">
                  <a:extLst>
                    <a:ext uri="{9D8B030D-6E8A-4147-A177-3AD203B41FA5}">
                      <a16:colId xmlns:a16="http://schemas.microsoft.com/office/drawing/2014/main" val="1554116133"/>
                    </a:ext>
                  </a:extLst>
                </a:gridCol>
                <a:gridCol w="1717813">
                  <a:extLst>
                    <a:ext uri="{9D8B030D-6E8A-4147-A177-3AD203B41FA5}">
                      <a16:colId xmlns:a16="http://schemas.microsoft.com/office/drawing/2014/main" val="571602070"/>
                    </a:ext>
                  </a:extLst>
                </a:gridCol>
                <a:gridCol w="2633261">
                  <a:extLst>
                    <a:ext uri="{9D8B030D-6E8A-4147-A177-3AD203B41FA5}">
                      <a16:colId xmlns:a16="http://schemas.microsoft.com/office/drawing/2014/main" val="2657704050"/>
                    </a:ext>
                  </a:extLst>
                </a:gridCol>
                <a:gridCol w="1867754">
                  <a:extLst>
                    <a:ext uri="{9D8B030D-6E8A-4147-A177-3AD203B41FA5}">
                      <a16:colId xmlns:a16="http://schemas.microsoft.com/office/drawing/2014/main" val="3329475797"/>
                    </a:ext>
                  </a:extLst>
                </a:gridCol>
              </a:tblGrid>
              <a:tr h="8458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523347"/>
                  </a:ext>
                </a:extLst>
              </a:tr>
              <a:tr h="1658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 height &gt;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(a+)+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choices;</a:t>
                      </a:r>
                    </a:p>
                    <a:p>
                      <a:pPr algn="ctr"/>
                      <a:r>
                        <a:rPr lang="en-US" sz="2400" dirty="0"/>
                        <a:t>each path</a:t>
                      </a:r>
                    </a:p>
                    <a:p>
                      <a:pPr algn="ctr"/>
                      <a:r>
                        <a:rPr lang="en-US" sz="2400" dirty="0"/>
                        <a:t>explores the</a:t>
                      </a:r>
                    </a:p>
                    <a:p>
                      <a:pPr algn="ctr"/>
                      <a:r>
                        <a:rPr lang="en-US" sz="2400" dirty="0"/>
                        <a:t>same 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730060"/>
                  </a:ext>
                </a:extLst>
              </a:tr>
              <a:tr h="12520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Q.O. Disjunction*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a|a</a:t>
                      </a:r>
                      <a:r>
                        <a:rPr lang="en-US" sz="2400" dirty="0"/>
                        <a:t>)+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33196"/>
                  </a:ext>
                </a:extLst>
              </a:tr>
              <a:tr h="1620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Q.O. Adjacency*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.+.+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Polynomial</a:t>
                      </a:r>
                    </a:p>
                    <a:p>
                      <a:pPr algn="ctr"/>
                      <a:r>
                        <a:rPr lang="en-US" sz="2400" dirty="0"/>
                        <a:t>(earlier example)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choices;</a:t>
                      </a:r>
                    </a:p>
                    <a:p>
                      <a:pPr algn="ctr"/>
                      <a:r>
                        <a:rPr lang="en-US" sz="2400" dirty="0"/>
                        <a:t>1 path</a:t>
                      </a:r>
                    </a:p>
                    <a:p>
                      <a:pPr algn="ctr"/>
                      <a:r>
                        <a:rPr lang="en-US" sz="2400" dirty="0"/>
                        <a:t>explores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3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59294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F01BA5-B127-6740-BB92-920E564E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pic>
        <p:nvPicPr>
          <p:cNvPr id="5" name="Picture 2" descr="Image result for email">
            <a:extLst>
              <a:ext uri="{FF2B5EF4-FFF2-40B4-BE49-F238E27FC236}">
                <a16:creationId xmlns:a16="http://schemas.microsoft.com/office/drawing/2014/main" id="{33884EBA-C590-BF41-BD96-FC60FEDB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5" y="1850742"/>
            <a:ext cx="646128" cy="4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61E26F-3B7A-D242-8D20-63D00A06FF59}"/>
              </a:ext>
            </a:extLst>
          </p:cNvPr>
          <p:cNvGrpSpPr/>
          <p:nvPr/>
        </p:nvGrpSpPr>
        <p:grpSpPr>
          <a:xfrm>
            <a:off x="5249637" y="1659116"/>
            <a:ext cx="804672" cy="867320"/>
            <a:chOff x="7597225" y="3919607"/>
            <a:chExt cx="804672" cy="867320"/>
          </a:xfrm>
        </p:grpSpPr>
        <p:pic>
          <p:nvPicPr>
            <p:cNvPr id="7" name="Picture 4" descr="Image result for firefox">
              <a:extLst>
                <a:ext uri="{FF2B5EF4-FFF2-40B4-BE49-F238E27FC236}">
                  <a16:creationId xmlns:a16="http://schemas.microsoft.com/office/drawing/2014/main" id="{D1AFDD37-661D-4649-ACCC-540228900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3621" r="6219" b="6160"/>
            <a:stretch/>
          </p:blipFill>
          <p:spPr bwMode="auto">
            <a:xfrm>
              <a:off x="7597225" y="3919607"/>
              <a:ext cx="402336" cy="43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hrome">
              <a:extLst>
                <a:ext uri="{FF2B5EF4-FFF2-40B4-BE49-F238E27FC236}">
                  <a16:creationId xmlns:a16="http://schemas.microsoft.com/office/drawing/2014/main" id="{A95B26A3-30CA-FC45-83AF-C3789EC32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561" y="3951168"/>
              <a:ext cx="402336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Image result for opera browser">
              <a:extLst>
                <a:ext uri="{FF2B5EF4-FFF2-40B4-BE49-F238E27FC236}">
                  <a16:creationId xmlns:a16="http://schemas.microsoft.com/office/drawing/2014/main" id="{C3D2E777-DBBB-C540-8D13-91806B6CB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0" t="-1" r="3435" b="7049"/>
            <a:stretch/>
          </p:blipFill>
          <p:spPr bwMode="auto">
            <a:xfrm>
              <a:off x="7999561" y="4350324"/>
              <a:ext cx="402336" cy="411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microsoft edge icon">
              <a:extLst>
                <a:ext uri="{FF2B5EF4-FFF2-40B4-BE49-F238E27FC236}">
                  <a16:creationId xmlns:a16="http://schemas.microsoft.com/office/drawing/2014/main" id="{7170DB58-0B02-184D-BBF9-7FEB5859AE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3" t="8250" r="7774" b="1597"/>
            <a:stretch/>
          </p:blipFill>
          <p:spPr bwMode="auto">
            <a:xfrm>
              <a:off x="7610075" y="4384591"/>
              <a:ext cx="366366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4" descr="Image result for html">
            <a:extLst>
              <a:ext uri="{FF2B5EF4-FFF2-40B4-BE49-F238E27FC236}">
                <a16:creationId xmlns:a16="http://schemas.microsoft.com/office/drawing/2014/main" id="{2A82F2E2-EEFE-4C4E-AA6E-C624FF9C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67" b="99556" l="889" r="96000">
                        <a14:foregroundMark x1="42222" y1="6222" x2="25778" y2="11556"/>
                        <a14:foregroundMark x1="25778" y1="11556" x2="14222" y2="25778"/>
                        <a14:foregroundMark x1="14222" y1="25778" x2="14222" y2="68444"/>
                        <a14:foregroundMark x1="14222" y1="68444" x2="28000" y2="85778"/>
                        <a14:foregroundMark x1="28000" y1="85778" x2="68444" y2="85778"/>
                        <a14:foregroundMark x1="68444" y1="85778" x2="86222" y2="80889"/>
                        <a14:foregroundMark x1="86222" y1="80889" x2="91111" y2="63556"/>
                        <a14:foregroundMark x1="91111" y1="63556" x2="72000" y2="31556"/>
                        <a14:foregroundMark x1="72000" y1="31556" x2="57778" y2="21333"/>
                        <a14:foregroundMark x1="57778" y1="21333" x2="42667" y2="16889"/>
                        <a14:foregroundMark x1="39556" y1="8889" x2="22222" y2="14667"/>
                        <a14:foregroundMark x1="22222" y1="14667" x2="9778" y2="26667"/>
                        <a14:foregroundMark x1="9778" y1="26667" x2="4889" y2="45778"/>
                        <a14:foregroundMark x1="4889" y1="45778" x2="5333" y2="64000"/>
                        <a14:foregroundMark x1="5333" y1="64000" x2="6222" y2="67111"/>
                        <a14:foregroundMark x1="20000" y1="35556" x2="44000" y2="16444"/>
                        <a14:foregroundMark x1="44000" y1="16444" x2="36000" y2="45778"/>
                        <a14:foregroundMark x1="36000" y1="45778" x2="59556" y2="41333"/>
                        <a14:foregroundMark x1="59556" y1="41333" x2="66667" y2="59556"/>
                        <a14:foregroundMark x1="66667" y1="59556" x2="82667" y2="63111"/>
                        <a14:foregroundMark x1="28444" y1="8444" x2="48000" y2="8444"/>
                        <a14:foregroundMark x1="48000" y1="8444" x2="64444" y2="10667"/>
                        <a14:foregroundMark x1="64444" y1="10667" x2="65333" y2="18667"/>
                        <a14:foregroundMark x1="44889" y1="4889" x2="69333" y2="5333"/>
                        <a14:foregroundMark x1="69333" y1="5333" x2="85778" y2="12000"/>
                        <a14:foregroundMark x1="85778" y1="12000" x2="92000" y2="48444"/>
                        <a14:foregroundMark x1="92000" y1="48444" x2="87556" y2="64889"/>
                        <a14:foregroundMark x1="35111" y1="3111" x2="56444" y2="3556"/>
                        <a14:foregroundMark x1="3111" y1="41778" x2="1333" y2="58667"/>
                        <a14:foregroundMark x1="1333" y1="58667" x2="1333" y2="58667"/>
                        <a14:foregroundMark x1="30667" y1="36889" x2="23556" y2="52444"/>
                        <a14:foregroundMark x1="23556" y1="52444" x2="32000" y2="61333"/>
                        <a14:foregroundMark x1="41778" y1="71111" x2="45778" y2="50667"/>
                        <a14:foregroundMark x1="45778" y1="50667" x2="56444" y2="32889"/>
                        <a14:foregroundMark x1="94222" y1="34222" x2="96000" y2="51111"/>
                        <a14:foregroundMark x1="96000" y1="51111" x2="92000" y2="62222"/>
                        <a14:foregroundMark x1="76000" y1="91111" x2="40889" y2="93778"/>
                        <a14:foregroundMark x1="40889" y1="93778" x2="59111" y2="96000"/>
                        <a14:foregroundMark x1="59111" y1="96000" x2="65333" y2="94222"/>
                        <a14:foregroundMark x1="54667" y1="29333" x2="56444" y2="28000"/>
                        <a14:foregroundMark x1="66667" y1="34667" x2="78667" y2="48000"/>
                        <a14:foregroundMark x1="78667" y1="48000" x2="68889" y2="61778"/>
                        <a14:foregroundMark x1="41333" y1="95556" x2="60000" y2="99556"/>
                        <a14:foregroundMark x1="60000" y1="99556" x2="60889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41" y="3672639"/>
            <a:ext cx="638176" cy="6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Image result for URL clipart">
            <a:extLst>
              <a:ext uri="{FF2B5EF4-FFF2-40B4-BE49-F238E27FC236}">
                <a16:creationId xmlns:a16="http://schemas.microsoft.com/office/drawing/2014/main" id="{0C3BD1AF-0712-904E-9BD5-CA450219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3778" y1="44889" x2="36889" y2="44444"/>
                        <a14:foregroundMark x1="36889" y1="44444" x2="23111" y2="55556"/>
                        <a14:foregroundMark x1="23111" y1="55556" x2="14222" y2="70667"/>
                        <a14:foregroundMark x1="14222" y1="70667" x2="21333" y2="86222"/>
                        <a14:foregroundMark x1="21333" y1="86222" x2="38222" y2="81333"/>
                        <a14:foregroundMark x1="38222" y1="81333" x2="44889" y2="73778"/>
                        <a14:foregroundMark x1="46222" y1="56444" x2="62667" y2="56000"/>
                        <a14:foregroundMark x1="62667" y1="56000" x2="76000" y2="44444"/>
                        <a14:foregroundMark x1="76000" y1="44444" x2="83111" y2="28889"/>
                        <a14:foregroundMark x1="83111" y1="28889" x2="73778" y2="13778"/>
                        <a14:foregroundMark x1="73778" y1="13778" x2="55111" y2="24444"/>
                        <a14:foregroundMark x1="50667" y1="44444" x2="33333" y2="46667"/>
                        <a14:foregroundMark x1="33333" y1="46667" x2="19556" y2="59111"/>
                        <a14:foregroundMark x1="19556" y1="59111" x2="14222" y2="75556"/>
                        <a14:foregroundMark x1="14222" y1="75556" x2="30667" y2="79556"/>
                        <a14:foregroundMark x1="30667" y1="79556" x2="45333" y2="71111"/>
                        <a14:foregroundMark x1="45333" y1="71111" x2="45333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92" y="3621625"/>
            <a:ext cx="709940" cy="7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Image result for 123 clipart">
            <a:extLst>
              <a:ext uri="{FF2B5EF4-FFF2-40B4-BE49-F238E27FC236}">
                <a16:creationId xmlns:a16="http://schemas.microsoft.com/office/drawing/2014/main" id="{D55AFA93-0A8E-7346-A97A-377CFF05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487" y="5176644"/>
            <a:ext cx="1195051" cy="6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EC4447-CA84-6148-AD14-DE702F2A486E}"/>
              </a:ext>
            </a:extLst>
          </p:cNvPr>
          <p:cNvSpPr txBox="1"/>
          <p:nvPr/>
        </p:nvSpPr>
        <p:spPr>
          <a:xfrm>
            <a:off x="1940105" y="3833880"/>
            <a:ext cx="98616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C599F-1CB7-4646-8503-D4DAA2984C03}"/>
              </a:ext>
            </a:extLst>
          </p:cNvPr>
          <p:cNvSpPr txBox="1"/>
          <p:nvPr/>
        </p:nvSpPr>
        <p:spPr>
          <a:xfrm>
            <a:off x="5262487" y="3782696"/>
            <a:ext cx="73930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AFFC9-80F2-2A47-889E-92B6805D3954}"/>
              </a:ext>
            </a:extLst>
          </p:cNvPr>
          <p:cNvSpPr txBox="1"/>
          <p:nvPr/>
        </p:nvSpPr>
        <p:spPr>
          <a:xfrm>
            <a:off x="3923938" y="5399813"/>
            <a:ext cx="128753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Numeric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13D34-CB92-3948-BD6A-2D3A381D785E}"/>
              </a:ext>
            </a:extLst>
          </p:cNvPr>
          <p:cNvSpPr txBox="1"/>
          <p:nvPr/>
        </p:nvSpPr>
        <p:spPr>
          <a:xfrm>
            <a:off x="893417" y="1901019"/>
            <a:ext cx="96051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Emails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1504B-ADC8-B647-B524-AD9324E1D925}"/>
              </a:ext>
            </a:extLst>
          </p:cNvPr>
          <p:cNvSpPr txBox="1"/>
          <p:nvPr/>
        </p:nvSpPr>
        <p:spPr>
          <a:xfrm>
            <a:off x="3822930" y="1836931"/>
            <a:ext cx="153221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User-agent</a:t>
            </a:r>
            <a:br>
              <a:rPr lang="en-US" sz="2400" dirty="0">
                <a:latin typeface="Gill Sans MT" panose="020B0502020104020203" pitchFamily="34" charset="77"/>
              </a:rPr>
            </a:br>
            <a:r>
              <a:rPr lang="en-US" sz="2400" dirty="0">
                <a:latin typeface="Gill Sans MT" panose="020B0502020104020203" pitchFamily="34" charset="77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5594286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E4842E-7BE5-4944-86BD-6D7682A8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Domains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D2BED-2150-134B-BB51-29EBA3F53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21403"/>
              </p:ext>
            </p:extLst>
          </p:nvPr>
        </p:nvGraphicFramePr>
        <p:xfrm>
          <a:off x="315315" y="979172"/>
          <a:ext cx="8513370" cy="57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790">
                  <a:extLst>
                    <a:ext uri="{9D8B030D-6E8A-4147-A177-3AD203B41FA5}">
                      <a16:colId xmlns:a16="http://schemas.microsoft.com/office/drawing/2014/main" val="989398509"/>
                    </a:ext>
                  </a:extLst>
                </a:gridCol>
                <a:gridCol w="2837790">
                  <a:extLst>
                    <a:ext uri="{9D8B030D-6E8A-4147-A177-3AD203B41FA5}">
                      <a16:colId xmlns:a16="http://schemas.microsoft.com/office/drawing/2014/main" val="1690245600"/>
                    </a:ext>
                  </a:extLst>
                </a:gridCol>
                <a:gridCol w="2837790">
                  <a:extLst>
                    <a:ext uri="{9D8B030D-6E8A-4147-A177-3AD203B41FA5}">
                      <a16:colId xmlns:a16="http://schemas.microsoft.com/office/drawing/2014/main" val="1819456463"/>
                    </a:ext>
                  </a:extLst>
                </a:gridCol>
              </a:tblGrid>
              <a:tr h="731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Semantic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in npm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# in pypi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51101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27711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17454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90271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0961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CamelCase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6606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5793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User-agent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71339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2085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40361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781917"/>
                  </a:ext>
                </a:extLst>
              </a:tr>
              <a:tr h="423632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Label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18%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13%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2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717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 Regexes occur in </a:t>
            </a:r>
            <a:r>
              <a:rPr lang="en-US" b="1" dirty="0"/>
              <a:t>Different Domains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43FC99-08E3-EA4B-ADC4-C9B3A2ECB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647461"/>
              </p:ext>
            </p:extLst>
          </p:nvPr>
        </p:nvGraphicFramePr>
        <p:xfrm>
          <a:off x="453263" y="1162374"/>
          <a:ext cx="8392453" cy="531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8D3F0F-B951-E644-9CF6-BAC29F333F5E}"/>
              </a:ext>
            </a:extLst>
          </p:cNvPr>
          <p:cNvSpPr txBox="1"/>
          <p:nvPr/>
        </p:nvSpPr>
        <p:spPr>
          <a:xfrm>
            <a:off x="46494" y="2831913"/>
            <a:ext cx="558166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%</a:t>
            </a:r>
          </a:p>
        </p:txBody>
      </p:sp>
      <p:pic>
        <p:nvPicPr>
          <p:cNvPr id="6" name="Picture 2" descr="Image result for email">
            <a:extLst>
              <a:ext uri="{FF2B5EF4-FFF2-40B4-BE49-F238E27FC236}">
                <a16:creationId xmlns:a16="http://schemas.microsoft.com/office/drawing/2014/main" id="{93567BC7-FAE2-264C-AEA1-942E59AB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79" y="5207274"/>
            <a:ext cx="646128" cy="4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6EB5F49-C049-BF4D-853A-E5428F5C5529}"/>
              </a:ext>
            </a:extLst>
          </p:cNvPr>
          <p:cNvGrpSpPr/>
          <p:nvPr/>
        </p:nvGrpSpPr>
        <p:grpSpPr>
          <a:xfrm>
            <a:off x="2716902" y="5017790"/>
            <a:ext cx="804672" cy="867320"/>
            <a:chOff x="7597225" y="3919607"/>
            <a:chExt cx="804672" cy="867320"/>
          </a:xfrm>
        </p:grpSpPr>
        <p:pic>
          <p:nvPicPr>
            <p:cNvPr id="8" name="Picture 4" descr="Image result for firefox">
              <a:extLst>
                <a:ext uri="{FF2B5EF4-FFF2-40B4-BE49-F238E27FC236}">
                  <a16:creationId xmlns:a16="http://schemas.microsoft.com/office/drawing/2014/main" id="{F5F7D0F2-AD72-A84D-8D2A-1A054EE95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3621" r="6219" b="6160"/>
            <a:stretch/>
          </p:blipFill>
          <p:spPr bwMode="auto">
            <a:xfrm>
              <a:off x="7597225" y="3919607"/>
              <a:ext cx="402336" cy="43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chrome">
              <a:extLst>
                <a:ext uri="{FF2B5EF4-FFF2-40B4-BE49-F238E27FC236}">
                  <a16:creationId xmlns:a16="http://schemas.microsoft.com/office/drawing/2014/main" id="{8A3DA7B3-A10D-E540-8AF9-10D1F7134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561" y="3951168"/>
              <a:ext cx="402336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opera browser">
              <a:extLst>
                <a:ext uri="{FF2B5EF4-FFF2-40B4-BE49-F238E27FC236}">
                  <a16:creationId xmlns:a16="http://schemas.microsoft.com/office/drawing/2014/main" id="{4C01FA7C-BE10-634A-BC06-88B56701E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0" t="-1" r="3435" b="7049"/>
            <a:stretch/>
          </p:blipFill>
          <p:spPr bwMode="auto">
            <a:xfrm>
              <a:off x="7999561" y="4350324"/>
              <a:ext cx="402336" cy="411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Image result for microsoft edge icon">
              <a:extLst>
                <a:ext uri="{FF2B5EF4-FFF2-40B4-BE49-F238E27FC236}">
                  <a16:creationId xmlns:a16="http://schemas.microsoft.com/office/drawing/2014/main" id="{ABA03E3B-D3AD-C843-8D87-0EE615229B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3" t="8250" r="7774" b="1597"/>
            <a:stretch/>
          </p:blipFill>
          <p:spPr bwMode="auto">
            <a:xfrm>
              <a:off x="7610075" y="4384591"/>
              <a:ext cx="366366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4" descr="Image result for html">
            <a:extLst>
              <a:ext uri="{FF2B5EF4-FFF2-40B4-BE49-F238E27FC236}">
                <a16:creationId xmlns:a16="http://schemas.microsoft.com/office/drawing/2014/main" id="{9F33D4FA-BC0C-8843-98A9-0B71BD47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67" b="99556" l="889" r="96000">
                        <a14:foregroundMark x1="42222" y1="6222" x2="25778" y2="11556"/>
                        <a14:foregroundMark x1="25778" y1="11556" x2="14222" y2="25778"/>
                        <a14:foregroundMark x1="14222" y1="25778" x2="14222" y2="68444"/>
                        <a14:foregroundMark x1="14222" y1="68444" x2="28000" y2="85778"/>
                        <a14:foregroundMark x1="28000" y1="85778" x2="68444" y2="85778"/>
                        <a14:foregroundMark x1="68444" y1="85778" x2="86222" y2="80889"/>
                        <a14:foregroundMark x1="86222" y1="80889" x2="91111" y2="63556"/>
                        <a14:foregroundMark x1="91111" y1="63556" x2="72000" y2="31556"/>
                        <a14:foregroundMark x1="72000" y1="31556" x2="57778" y2="21333"/>
                        <a14:foregroundMark x1="57778" y1="21333" x2="42667" y2="16889"/>
                        <a14:foregroundMark x1="39556" y1="8889" x2="22222" y2="14667"/>
                        <a14:foregroundMark x1="22222" y1="14667" x2="9778" y2="26667"/>
                        <a14:foregroundMark x1="9778" y1="26667" x2="4889" y2="45778"/>
                        <a14:foregroundMark x1="4889" y1="45778" x2="5333" y2="64000"/>
                        <a14:foregroundMark x1="5333" y1="64000" x2="6222" y2="67111"/>
                        <a14:foregroundMark x1="20000" y1="35556" x2="44000" y2="16444"/>
                        <a14:foregroundMark x1="44000" y1="16444" x2="36000" y2="45778"/>
                        <a14:foregroundMark x1="36000" y1="45778" x2="59556" y2="41333"/>
                        <a14:foregroundMark x1="59556" y1="41333" x2="66667" y2="59556"/>
                        <a14:foregroundMark x1="66667" y1="59556" x2="82667" y2="63111"/>
                        <a14:foregroundMark x1="28444" y1="8444" x2="48000" y2="8444"/>
                        <a14:foregroundMark x1="48000" y1="8444" x2="64444" y2="10667"/>
                        <a14:foregroundMark x1="64444" y1="10667" x2="65333" y2="18667"/>
                        <a14:foregroundMark x1="44889" y1="4889" x2="69333" y2="5333"/>
                        <a14:foregroundMark x1="69333" y1="5333" x2="85778" y2="12000"/>
                        <a14:foregroundMark x1="85778" y1="12000" x2="92000" y2="48444"/>
                        <a14:foregroundMark x1="92000" y1="48444" x2="87556" y2="64889"/>
                        <a14:foregroundMark x1="35111" y1="3111" x2="56444" y2="3556"/>
                        <a14:foregroundMark x1="3111" y1="41778" x2="1333" y2="58667"/>
                        <a14:foregroundMark x1="1333" y1="58667" x2="1333" y2="58667"/>
                        <a14:foregroundMark x1="30667" y1="36889" x2="23556" y2="52444"/>
                        <a14:foregroundMark x1="23556" y1="52444" x2="32000" y2="61333"/>
                        <a14:foregroundMark x1="41778" y1="71111" x2="45778" y2="50667"/>
                        <a14:foregroundMark x1="45778" y1="50667" x2="56444" y2="32889"/>
                        <a14:foregroundMark x1="94222" y1="34222" x2="96000" y2="51111"/>
                        <a14:foregroundMark x1="96000" y1="51111" x2="92000" y2="62222"/>
                        <a14:foregroundMark x1="76000" y1="91111" x2="40889" y2="93778"/>
                        <a14:foregroundMark x1="40889" y1="93778" x2="59111" y2="96000"/>
                        <a14:foregroundMark x1="59111" y1="96000" x2="65333" y2="94222"/>
                        <a14:foregroundMark x1="54667" y1="29333" x2="56444" y2="28000"/>
                        <a14:foregroundMark x1="66667" y1="34667" x2="78667" y2="48000"/>
                        <a14:foregroundMark x1="78667" y1="48000" x2="68889" y2="61778"/>
                        <a14:foregroundMark x1="41333" y1="95556" x2="60000" y2="99556"/>
                        <a14:foregroundMark x1="60000" y1="99556" x2="60889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29419"/>
            <a:ext cx="638176" cy="6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Image result for URL clipart">
            <a:extLst>
              <a:ext uri="{FF2B5EF4-FFF2-40B4-BE49-F238E27FC236}">
                <a16:creationId xmlns:a16="http://schemas.microsoft.com/office/drawing/2014/main" id="{30B39426-8711-2E42-AB8E-3B19672B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53778" y1="44889" x2="36889" y2="44444"/>
                        <a14:foregroundMark x1="36889" y1="44444" x2="23111" y2="55556"/>
                        <a14:foregroundMark x1="23111" y1="55556" x2="14222" y2="70667"/>
                        <a14:foregroundMark x1="14222" y1="70667" x2="21333" y2="86222"/>
                        <a14:foregroundMark x1="21333" y1="86222" x2="38222" y2="81333"/>
                        <a14:foregroundMark x1="38222" y1="81333" x2="44889" y2="73778"/>
                        <a14:foregroundMark x1="46222" y1="56444" x2="62667" y2="56000"/>
                        <a14:foregroundMark x1="62667" y1="56000" x2="76000" y2="44444"/>
                        <a14:foregroundMark x1="76000" y1="44444" x2="83111" y2="28889"/>
                        <a14:foregroundMark x1="83111" y1="28889" x2="73778" y2="13778"/>
                        <a14:foregroundMark x1="73778" y1="13778" x2="55111" y2="24444"/>
                        <a14:foregroundMark x1="50667" y1="44444" x2="33333" y2="46667"/>
                        <a14:foregroundMark x1="33333" y1="46667" x2="19556" y2="59111"/>
                        <a14:foregroundMark x1="19556" y1="59111" x2="14222" y2="75556"/>
                        <a14:foregroundMark x1="14222" y1="75556" x2="30667" y2="79556"/>
                        <a14:foregroundMark x1="30667" y1="79556" x2="45333" y2="71111"/>
                        <a14:foregroundMark x1="45333" y1="71111" x2="45333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84" y="5127804"/>
            <a:ext cx="709940" cy="7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123 clipart">
            <a:extLst>
              <a:ext uri="{FF2B5EF4-FFF2-40B4-BE49-F238E27FC236}">
                <a16:creationId xmlns:a16="http://schemas.microsoft.com/office/drawing/2014/main" id="{AEAE2B29-3BFE-B042-8561-44F28D16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587" y="5116989"/>
            <a:ext cx="1195051" cy="6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npm wombat">
            <a:extLst>
              <a:ext uri="{FF2B5EF4-FFF2-40B4-BE49-F238E27FC236}">
                <a16:creationId xmlns:a16="http://schemas.microsoft.com/office/drawing/2014/main" id="{91077808-DB0C-D94A-A162-DF3C19D5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29" y="6306540"/>
            <a:ext cx="1346786" cy="5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59358D-AF78-614A-849A-0FED30ACDEA0}"/>
              </a:ext>
            </a:extLst>
          </p:cNvPr>
          <p:cNvSpPr/>
          <p:nvPr/>
        </p:nvSpPr>
        <p:spPr bwMode="auto">
          <a:xfrm>
            <a:off x="3991390" y="5914719"/>
            <a:ext cx="816136" cy="391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267E1-BE28-B748-9180-434FF35E3DE7}"/>
              </a:ext>
            </a:extLst>
          </p:cNvPr>
          <p:cNvSpPr/>
          <p:nvPr/>
        </p:nvSpPr>
        <p:spPr bwMode="auto">
          <a:xfrm>
            <a:off x="5038087" y="5964123"/>
            <a:ext cx="816136" cy="3918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0" descr="Image result for pypi">
            <a:extLst>
              <a:ext uri="{FF2B5EF4-FFF2-40B4-BE49-F238E27FC236}">
                <a16:creationId xmlns:a16="http://schemas.microsoft.com/office/drawing/2014/main" id="{D17EA705-AD00-1546-BF65-82297F95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948" y="6057156"/>
            <a:ext cx="1150685" cy="76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06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A9A544-4BD4-3E49-A117-C81EC8A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strategies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19EC88-876A-E04F-80FD-F2262F80F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34737"/>
              </p:ext>
            </p:extLst>
          </p:nvPr>
        </p:nvGraphicFramePr>
        <p:xfrm>
          <a:off x="125506" y="1754872"/>
          <a:ext cx="8892986" cy="421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53">
                  <a:extLst>
                    <a:ext uri="{9D8B030D-6E8A-4147-A177-3AD203B41FA5}">
                      <a16:colId xmlns:a16="http://schemas.microsoft.com/office/drawing/2014/main" val="3120090987"/>
                    </a:ext>
                  </a:extLst>
                </a:gridCol>
                <a:gridCol w="1864659">
                  <a:extLst>
                    <a:ext uri="{9D8B030D-6E8A-4147-A177-3AD203B41FA5}">
                      <a16:colId xmlns:a16="http://schemas.microsoft.com/office/drawing/2014/main" val="693328423"/>
                    </a:ext>
                  </a:extLst>
                </a:gridCol>
                <a:gridCol w="1217091">
                  <a:extLst>
                    <a:ext uri="{9D8B030D-6E8A-4147-A177-3AD203B41FA5}">
                      <a16:colId xmlns:a16="http://schemas.microsoft.com/office/drawing/2014/main" val="3813348043"/>
                    </a:ext>
                  </a:extLst>
                </a:gridCol>
                <a:gridCol w="1458961">
                  <a:extLst>
                    <a:ext uri="{9D8B030D-6E8A-4147-A177-3AD203B41FA5}">
                      <a16:colId xmlns:a16="http://schemas.microsoft.com/office/drawing/2014/main" val="3396174054"/>
                    </a:ext>
                  </a:extLst>
                </a:gridCol>
                <a:gridCol w="1458961">
                  <a:extLst>
                    <a:ext uri="{9D8B030D-6E8A-4147-A177-3AD203B41FA5}">
                      <a16:colId xmlns:a16="http://schemas.microsoft.com/office/drawing/2014/main" val="3381947306"/>
                    </a:ext>
                  </a:extLst>
                </a:gridCol>
                <a:gridCol w="1458961">
                  <a:extLst>
                    <a:ext uri="{9D8B030D-6E8A-4147-A177-3AD203B41FA5}">
                      <a16:colId xmlns:a16="http://schemas.microsoft.com/office/drawing/2014/main" val="883160745"/>
                    </a:ext>
                  </a:extLst>
                </a:gridCol>
              </a:tblGrid>
              <a:tr h="1320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dirty="0"/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Revise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Replace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7247283"/>
                  </a:ext>
                </a:extLst>
              </a:tr>
              <a:tr h="723788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Historic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Fix approach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37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0188017"/>
                  </a:ext>
                </a:extLst>
              </a:tr>
              <a:tr h="72378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Unsafe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688340"/>
                  </a:ext>
                </a:extLst>
              </a:tr>
              <a:tr h="723788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New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Fix approach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48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8328787"/>
                  </a:ext>
                </a:extLst>
              </a:tr>
              <a:tr h="72378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Unsafe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678074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241144" y="2104572"/>
            <a:ext cx="1190170" cy="376282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71" y="1175657"/>
            <a:ext cx="450302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Fixing </a:t>
            </a:r>
            <a:r>
              <a:rPr lang="en-US" sz="2800" dirty="0" err="1">
                <a:latin typeface="+mj-lt"/>
              </a:rPr>
              <a:t>ReDoS</a:t>
            </a:r>
            <a:r>
              <a:rPr lang="en-US" sz="2800" dirty="0">
                <a:latin typeface="+mj-lt"/>
              </a:rPr>
              <a:t> Regexes is hard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944914" y="1754872"/>
            <a:ext cx="246743" cy="21078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643306" y="3862684"/>
            <a:ext cx="5532194" cy="56417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6562" y="993545"/>
            <a:ext cx="288027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Revising is popular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810829" y="1523643"/>
            <a:ext cx="0" cy="46245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378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ADBD3-14B9-6C42-B9D7-C7969BB4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We disclosed ~50 ReDoS regexes to Microsoft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After several months…</a:t>
            </a:r>
          </a:p>
          <a:p>
            <a:pPr lvl="1"/>
            <a:r>
              <a:rPr lang="en-US" sz="2300" dirty="0"/>
              <a:t>Listed me in their July "Security Researcher Acknowledgments"</a:t>
            </a:r>
          </a:p>
          <a:p>
            <a:pPr lvl="1"/>
            <a:r>
              <a:rPr lang="en-US" sz="2300" dirty="0"/>
              <a:t>Would not tell me what changes resulted from my report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F9525-46D8-AB4F-B801-5A5353BE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That Microsoft Regex…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4A0D3-31B0-4548-B22A-D52920BAF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31312" r="31250" b="30250"/>
          <a:stretch/>
        </p:blipFill>
        <p:spPr>
          <a:xfrm>
            <a:off x="5664200" y="24574"/>
            <a:ext cx="690369" cy="7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07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2456A6-C4B9-0E4B-99EC-F0978395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0" y="845541"/>
            <a:ext cx="9190299" cy="55089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ReDoS regex </a:t>
            </a:r>
            <a:r>
              <a:rPr lang="en-US" sz="2600" dirty="0" err="1"/>
              <a:t>dects</a:t>
            </a:r>
            <a:r>
              <a:rPr lang="en-US" sz="2600" dirty="0"/>
              <a:t>.	</a:t>
            </a:r>
            <a:r>
              <a:rPr lang="en-US" sz="2600" dirty="0">
                <a:sym typeface="Wingdings" pitchFamily="2" charset="2"/>
              </a:rPr>
              <a:t>	More feature support 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/>
              <a:t>SJXYML </a:t>
            </a:r>
            <a:r>
              <a:rPr lang="en-US" sz="1800" dirty="0">
                <a:sym typeface="Wingdings" pitchFamily="2" charset="2"/>
              </a:rPr>
              <a:t>‘18]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Reachability		</a:t>
            </a:r>
            <a:r>
              <a:rPr lang="en-US" sz="2600" dirty="0">
                <a:sym typeface="Wingdings" pitchFamily="2" charset="2"/>
              </a:rPr>
              <a:t>	Why do </a:t>
            </a:r>
            <a:r>
              <a:rPr lang="en-US" sz="2600" dirty="0" err="1">
                <a:sym typeface="Wingdings" pitchFamily="2" charset="2"/>
              </a:rPr>
              <a:t>devs</a:t>
            </a:r>
            <a:r>
              <a:rPr lang="en-US" sz="2600" dirty="0">
                <a:sym typeface="Wingdings" pitchFamily="2" charset="2"/>
              </a:rPr>
              <a:t>. use regexes? </a:t>
            </a:r>
            <a:r>
              <a:rPr lang="en-US" sz="1800" dirty="0">
                <a:sym typeface="Wingdings" pitchFamily="2" charset="2"/>
              </a:rPr>
              <a:t>[C&amp;S ‘16]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ReDoS regex == ReDoS?	</a:t>
            </a:r>
            <a:r>
              <a:rPr lang="en-US" sz="2600" dirty="0">
                <a:sym typeface="Wingdings" pitchFamily="2" charset="2"/>
              </a:rPr>
              <a:t>	Scaling up </a:t>
            </a:r>
            <a:r>
              <a:rPr lang="en-US" sz="1800" dirty="0">
                <a:sym typeface="Wingdings" pitchFamily="2" charset="2"/>
              </a:rPr>
              <a:t>[S&amp;P ‘18]</a:t>
            </a:r>
            <a:r>
              <a:rPr lang="en-US" sz="2600" dirty="0">
                <a:sym typeface="Wingdings" pitchFamily="2" charset="2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Generalizability		</a:t>
            </a:r>
            <a:r>
              <a:rPr lang="en-US" sz="2600" dirty="0">
                <a:sym typeface="Wingdings" pitchFamily="2" charset="2"/>
              </a:rPr>
              <a:t>	Trends across langs. / apps.?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48ED25-93EB-AE44-BCC6-8504434E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723492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2529-287A-104B-BDE0-1B2FF005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Open-source applications may not be representative </a:t>
            </a:r>
            <a:r>
              <a:rPr lang="en-US" dirty="0"/>
              <a:t>of code in industry</a:t>
            </a:r>
          </a:p>
          <a:p>
            <a:endParaRPr lang="en-US" dirty="0"/>
          </a:p>
          <a:p>
            <a:r>
              <a:rPr lang="en-US" dirty="0"/>
              <a:t>Module ecosystems are </a:t>
            </a:r>
            <a:r>
              <a:rPr lang="en-US" b="1" dirty="0"/>
              <a:t>shared</a:t>
            </a:r>
            <a:r>
              <a:rPr lang="en-US" dirty="0"/>
              <a:t> by open-source and industry</a:t>
            </a:r>
          </a:p>
          <a:p>
            <a:endParaRPr lang="en-US" dirty="0"/>
          </a:p>
          <a:p>
            <a:r>
              <a:rPr lang="en-US" dirty="0"/>
              <a:t>Modules are sometimes </a:t>
            </a:r>
            <a:r>
              <a:rPr lang="en-US" b="1" dirty="0"/>
              <a:t>authored by industry</a:t>
            </a:r>
            <a:r>
              <a:rPr lang="en-US" dirty="0"/>
              <a:t> as a way to give back to the open-source community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7BA8-6492-CC43-87F9-CA2C26B6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61522841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2529-287A-104B-BDE0-1B2FF005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Bundling</a:t>
            </a:r>
            <a:r>
              <a:rPr lang="en-US" dirty="0"/>
              <a:t> / </a:t>
            </a:r>
            <a:r>
              <a:rPr lang="en-US" b="1" dirty="0"/>
              <a:t>Obfuscation</a:t>
            </a:r>
            <a:r>
              <a:rPr lang="en-US" dirty="0"/>
              <a:t> complicates analysis on registry artifacts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7BA8-6492-CC43-87F9-CA2C26B6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 projects instead of artifacts?</a:t>
            </a:r>
          </a:p>
        </p:txBody>
      </p:sp>
    </p:spTree>
    <p:extLst>
      <p:ext uri="{BB962C8B-B14F-4D97-AF65-F5344CB8AC3E}">
        <p14:creationId xmlns:p14="http://schemas.microsoft.com/office/powerpoint/2010/main" val="398795772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Image result for pypi">
            <a:extLst>
              <a:ext uri="{FF2B5EF4-FFF2-40B4-BE49-F238E27FC236}">
                <a16:creationId xmlns:a16="http://schemas.microsoft.com/office/drawing/2014/main" id="{2D594E72-4420-D947-8CBB-EA88F59B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29" y="1297281"/>
            <a:ext cx="1056537" cy="70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E34AEE-46CA-EF49-B66F-06DB16130C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5724" r="7508" b="9872"/>
          <a:stretch/>
        </p:blipFill>
        <p:spPr>
          <a:xfrm>
            <a:off x="527463" y="1995898"/>
            <a:ext cx="3999276" cy="3339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3486D-9FA1-6241-927A-6437ADB56E8B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5725" r="6942" b="9872"/>
          <a:stretch/>
        </p:blipFill>
        <p:spPr>
          <a:xfrm>
            <a:off x="4709223" y="2007270"/>
            <a:ext cx="4270248" cy="33375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811014-3561-754E-BEA5-EED6BB02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 Regexes by </a:t>
            </a:r>
            <a:r>
              <a:rPr lang="en-US" b="1" dirty="0"/>
              <a:t>Size and Popularity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16B7F-AEE0-7543-A7BA-44812B2B3CBB}"/>
              </a:ext>
            </a:extLst>
          </p:cNvPr>
          <p:cNvSpPr/>
          <p:nvPr/>
        </p:nvSpPr>
        <p:spPr bwMode="auto">
          <a:xfrm>
            <a:off x="4855707" y="2566789"/>
            <a:ext cx="159204" cy="14751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578E8-8CA8-1F4A-8F59-3FFF8FBF7B37}"/>
              </a:ext>
            </a:extLst>
          </p:cNvPr>
          <p:cNvSpPr txBox="1"/>
          <p:nvPr/>
        </p:nvSpPr>
        <p:spPr>
          <a:xfrm>
            <a:off x="3128335" y="5565810"/>
            <a:ext cx="288732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77"/>
              </a:rPr>
              <a:t>Lines of code (log)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78BBC-8631-4943-9849-8C5C2ECE6372}"/>
              </a:ext>
            </a:extLst>
          </p:cNvPr>
          <p:cNvSpPr txBox="1"/>
          <p:nvPr/>
        </p:nvSpPr>
        <p:spPr>
          <a:xfrm rot="16200000">
            <a:off x="-1055278" y="3457529"/>
            <a:ext cx="260007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77"/>
              </a:rPr>
              <a:t>Downloads (log)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33E7D-A90C-2245-BD9F-7A2EDDE0407C}"/>
              </a:ext>
            </a:extLst>
          </p:cNvPr>
          <p:cNvSpPr txBox="1"/>
          <p:nvPr/>
        </p:nvSpPr>
        <p:spPr>
          <a:xfrm>
            <a:off x="3471863" y="1543050"/>
            <a:ext cx="1847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AAAA5-F2CB-3542-916B-0C99EBA16DCD}"/>
              </a:ext>
            </a:extLst>
          </p:cNvPr>
          <p:cNvGrpSpPr/>
          <p:nvPr/>
        </p:nvGrpSpPr>
        <p:grpSpPr>
          <a:xfrm>
            <a:off x="527463" y="933720"/>
            <a:ext cx="8393700" cy="2629880"/>
            <a:chOff x="-925625" y="2040118"/>
            <a:chExt cx="8393700" cy="26298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F93FA6-E6CF-1C4E-81BA-41B41FAF5E89}"/>
                </a:ext>
              </a:extLst>
            </p:cNvPr>
            <p:cNvSpPr/>
            <p:nvPr/>
          </p:nvSpPr>
          <p:spPr bwMode="auto">
            <a:xfrm>
              <a:off x="-925625" y="3108855"/>
              <a:ext cx="8393700" cy="1561143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B6F8C1-979F-684F-9E5E-E15FE372AFBA}"/>
                </a:ext>
              </a:extLst>
            </p:cNvPr>
            <p:cNvSpPr txBox="1"/>
            <p:nvPr/>
          </p:nvSpPr>
          <p:spPr>
            <a:xfrm>
              <a:off x="-822913" y="2040118"/>
              <a:ext cx="829098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77"/>
                </a:rPr>
                <a:t>&gt;1000 downloads/month – Especially concerning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C5B148-8EC1-C345-A4FA-5ACE98AADC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52116" y="2455747"/>
              <a:ext cx="1" cy="67445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5" name="Picture 2" descr="Image result for npm wombat">
            <a:extLst>
              <a:ext uri="{FF2B5EF4-FFF2-40B4-BE49-F238E27FC236}">
                <a16:creationId xmlns:a16="http://schemas.microsoft.com/office/drawing/2014/main" id="{33223211-C10D-EE4C-9F26-FFB8E0F0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16" y="1443889"/>
            <a:ext cx="1250453" cy="4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0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1BF80-0263-CB4E-BAEA-9A4D0D30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48" y="1365461"/>
            <a:ext cx="4040188" cy="639762"/>
          </a:xfrm>
        </p:spPr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B129C2-61A0-A34C-904B-EA8EF428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148" y="2174875"/>
            <a:ext cx="4040188" cy="3951288"/>
          </a:xfrm>
        </p:spPr>
        <p:txBody>
          <a:bodyPr/>
          <a:lstStyle/>
          <a:p>
            <a:r>
              <a:rPr lang="en-US" dirty="0"/>
              <a:t>Describe a “language”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Used for</a:t>
            </a:r>
            <a:endParaRPr lang="en-US" dirty="0"/>
          </a:p>
          <a:p>
            <a:r>
              <a:rPr lang="en-US" dirty="0"/>
              <a:t>Input validation</a:t>
            </a:r>
          </a:p>
          <a:p>
            <a:r>
              <a:rPr lang="en-US" dirty="0"/>
              <a:t>Text manipulation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(Poorly tested)</a:t>
            </a:r>
          </a:p>
          <a:p>
            <a:r>
              <a:rPr lang="en-US" dirty="0"/>
              <a:t>[W&amp;S’18]: Thursday!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8563F1-6089-8041-AEA8-26B879B02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57004" y="1450287"/>
            <a:ext cx="4041775" cy="639762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81252D-338B-E74A-BA80-7EAF01BFC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7475" y="2179474"/>
            <a:ext cx="5436525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/^a+$/	         </a:t>
            </a:r>
            <a:r>
              <a:rPr lang="en-US" dirty="0">
                <a:sym typeface="Wingdings" pitchFamily="2" charset="2"/>
              </a:rPr>
              <a:t> Some ‘a’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/\d{1,3}\.\d{1,3}\.\d{1,3}\.\d{1,3}/          </a:t>
            </a:r>
            <a:r>
              <a:rPr lang="en-US" dirty="0">
                <a:sym typeface="Wingdings" pitchFamily="2" charset="2"/>
              </a:rPr>
              <a:t> IPv4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/^[a-zA-Z0-9]+([._]?[a-zA-Z0-9]+)*$/ </a:t>
            </a:r>
            <a:r>
              <a:rPr lang="en-US" dirty="0">
                <a:sym typeface="Wingdings" pitchFamily="2" charset="2"/>
              </a:rPr>
              <a:t> Username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AFF9C-5620-9C47-9596-E3C58B15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07476" y="3119518"/>
            <a:ext cx="3595024" cy="419181"/>
          </a:xfrm>
          <a:prstGeom prst="rect">
            <a:avLst/>
          </a:prstGeom>
          <a:noFill/>
          <a:ln w="38100" cap="flat" cmpd="sng" algn="ctr">
            <a:solidFill>
              <a:srgbClr val="E127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6142D-5BFE-2C4F-B3CA-6F6C4B09420F}"/>
              </a:ext>
            </a:extLst>
          </p:cNvPr>
          <p:cNvSpPr txBox="1"/>
          <p:nvPr/>
        </p:nvSpPr>
        <p:spPr>
          <a:xfrm>
            <a:off x="3930488" y="4961571"/>
            <a:ext cx="238261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ill Sans MT" panose="020B0502020104020203" pitchFamily="34" charset="77"/>
              </a:rPr>
              <a:t>ReDoS regex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1926F-7E66-A647-9755-CCC8FB22E0C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34987" y="3842796"/>
            <a:ext cx="173621" cy="94912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A6D5A2-772E-DE4A-A064-ACE95CEA56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31312" r="31250" b="30250"/>
          <a:stretch/>
        </p:blipFill>
        <p:spPr>
          <a:xfrm>
            <a:off x="6900065" y="3983800"/>
            <a:ext cx="1209682" cy="12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uiExpand="1" build="p"/>
      <p:bldP spid="9" grpId="0" build="p"/>
      <p:bldP spid="4" grpId="1" animBg="1"/>
      <p:bldP spid="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E34AEE-46CA-EF49-B66F-06DB16130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" y="1886552"/>
            <a:ext cx="4245427" cy="2971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E03D2-1158-DE43-82C5-544709ADE859}"/>
              </a:ext>
            </a:extLst>
          </p:cNvPr>
          <p:cNvSpPr txBox="1"/>
          <p:nvPr/>
        </p:nvSpPr>
        <p:spPr>
          <a:xfrm>
            <a:off x="2059806" y="1376412"/>
            <a:ext cx="94929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Gill Sans MT" panose="020B0502020104020203" pitchFamily="34" charset="77"/>
              </a:rPr>
              <a:t>npm</a:t>
            </a:r>
            <a:endParaRPr lang="en-US" sz="2800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3486D-9FA1-6241-927A-6437ADB56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1" y="1886551"/>
            <a:ext cx="4245429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670E0-E90A-794A-8217-02E1333153A3}"/>
              </a:ext>
            </a:extLst>
          </p:cNvPr>
          <p:cNvSpPr txBox="1"/>
          <p:nvPr/>
        </p:nvSpPr>
        <p:spPr>
          <a:xfrm>
            <a:off x="6601939" y="1381225"/>
            <a:ext cx="87254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Gill Sans MT" panose="020B0502020104020203" pitchFamily="34" charset="77"/>
              </a:rPr>
              <a:t>pypi</a:t>
            </a:r>
            <a:endParaRPr lang="en-US" sz="2800" b="1" dirty="0">
              <a:latin typeface="Gill Sans MT" panose="020B0502020104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811014-3561-754E-BEA5-EED6BB02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 Regexes by </a:t>
            </a:r>
            <a:r>
              <a:rPr lang="en-US" b="1" dirty="0"/>
              <a:t>Size and Popularity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F197A7-7950-F04F-BAE1-6EAC95142E97}"/>
              </a:ext>
            </a:extLst>
          </p:cNvPr>
          <p:cNvGrpSpPr/>
          <p:nvPr/>
        </p:nvGrpSpPr>
        <p:grpSpPr>
          <a:xfrm>
            <a:off x="0" y="2425148"/>
            <a:ext cx="4550669" cy="3722875"/>
            <a:chOff x="0" y="2425148"/>
            <a:chExt cx="4550669" cy="37228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07A93F-15D4-1645-B37C-9ECA4626AFA0}"/>
                </a:ext>
              </a:extLst>
            </p:cNvPr>
            <p:cNvSpPr/>
            <p:nvPr/>
          </p:nvSpPr>
          <p:spPr bwMode="auto">
            <a:xfrm>
              <a:off x="768626" y="2425148"/>
              <a:ext cx="973088" cy="1961795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46928C-9C40-364C-9FE8-7EDE2894C7C5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 flipV="1">
              <a:off x="768626" y="4386943"/>
              <a:ext cx="486544" cy="132805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467912-4E73-1B4B-8B8A-7F1387497F75}"/>
                </a:ext>
              </a:extLst>
            </p:cNvPr>
            <p:cNvSpPr txBox="1"/>
            <p:nvPr/>
          </p:nvSpPr>
          <p:spPr>
            <a:xfrm>
              <a:off x="0" y="5828577"/>
              <a:ext cx="4550669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Gill Sans MT" panose="020B0502020104020203" pitchFamily="34" charset="77"/>
                </a:rPr>
                <a:t>“Trivial packages” – </a:t>
              </a:r>
              <a:r>
                <a:rPr lang="en-US" sz="1800" dirty="0" err="1">
                  <a:latin typeface="Gill Sans MT" panose="020B0502020104020203" pitchFamily="34" charset="77"/>
                </a:rPr>
                <a:t>Abdalkareem</a:t>
              </a:r>
              <a:r>
                <a:rPr lang="en-US" sz="1800" dirty="0">
                  <a:latin typeface="Gill Sans MT" panose="020B0502020104020203" pitchFamily="34" charset="77"/>
                </a:rPr>
                <a:t> et al., FSE’17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26F99-45DF-1C4D-BEF6-B3B553CFAB53}"/>
              </a:ext>
            </a:extLst>
          </p:cNvPr>
          <p:cNvGrpSpPr/>
          <p:nvPr/>
        </p:nvGrpSpPr>
        <p:grpSpPr>
          <a:xfrm>
            <a:off x="2479150" y="4041912"/>
            <a:ext cx="5802842" cy="1594314"/>
            <a:chOff x="2479150" y="4041912"/>
            <a:chExt cx="5802842" cy="1594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34F5EB-D1B4-CF40-85F6-4EA428B4F2DE}"/>
                </a:ext>
              </a:extLst>
            </p:cNvPr>
            <p:cNvSpPr/>
            <p:nvPr/>
          </p:nvSpPr>
          <p:spPr bwMode="auto">
            <a:xfrm>
              <a:off x="2716696" y="4041912"/>
              <a:ext cx="1338469" cy="464773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D22A0F-F71F-F64C-83ED-8FDECA673D62}"/>
                </a:ext>
              </a:extLst>
            </p:cNvPr>
            <p:cNvCxnSpPr>
              <a:cxnSpLocks/>
              <a:endCxn id="16" idx="2"/>
            </p:cNvCxnSpPr>
            <p:nvPr/>
          </p:nvCxnSpPr>
          <p:spPr bwMode="auto">
            <a:xfrm flipV="1">
              <a:off x="3385931" y="4506685"/>
              <a:ext cx="0" cy="59401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0DED5A-5DC4-4847-AF85-6EEF8C6CF7E9}"/>
                </a:ext>
              </a:extLst>
            </p:cNvPr>
            <p:cNvSpPr txBox="1"/>
            <p:nvPr/>
          </p:nvSpPr>
          <p:spPr>
            <a:xfrm>
              <a:off x="2479150" y="5100695"/>
              <a:ext cx="58028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Gill Sans MT" panose="020B0502020104020203" pitchFamily="34" charset="77"/>
                </a:rPr>
                <a:t>Huge but few downloads – e.g. open-sourced company frameworks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940A8D8-4EAE-AD46-82E4-7C014B4B94F2}"/>
              </a:ext>
            </a:extLst>
          </p:cNvPr>
          <p:cNvSpPr/>
          <p:nvPr/>
        </p:nvSpPr>
        <p:spPr bwMode="auto">
          <a:xfrm>
            <a:off x="6601939" y="4672013"/>
            <a:ext cx="913286" cy="186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E650CC-1BFB-A84B-89C1-51A077BAA4AF}"/>
              </a:ext>
            </a:extLst>
          </p:cNvPr>
          <p:cNvSpPr/>
          <p:nvPr/>
        </p:nvSpPr>
        <p:spPr bwMode="auto">
          <a:xfrm>
            <a:off x="2019255" y="4696125"/>
            <a:ext cx="913286" cy="186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DF308-81EA-824C-8BBA-6EE58C49FEC5}"/>
              </a:ext>
            </a:extLst>
          </p:cNvPr>
          <p:cNvSpPr txBox="1"/>
          <p:nvPr/>
        </p:nvSpPr>
        <p:spPr>
          <a:xfrm>
            <a:off x="5809978" y="4781249"/>
            <a:ext cx="2410596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Lines of code (log scale)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16B7F-AEE0-7543-A7BA-44812B2B3CBB}"/>
              </a:ext>
            </a:extLst>
          </p:cNvPr>
          <p:cNvSpPr/>
          <p:nvPr/>
        </p:nvSpPr>
        <p:spPr bwMode="auto">
          <a:xfrm>
            <a:off x="4855707" y="2566789"/>
            <a:ext cx="159204" cy="14751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8C877-E6AD-E840-951C-913F36F6CB45}"/>
              </a:ext>
            </a:extLst>
          </p:cNvPr>
          <p:cNvSpPr txBox="1"/>
          <p:nvPr/>
        </p:nvSpPr>
        <p:spPr>
          <a:xfrm rot="16200000">
            <a:off x="3784640" y="3027424"/>
            <a:ext cx="2227276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Downloads (log scale)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F65C2A-3BA9-4E46-BB3C-D446F19199FB}"/>
              </a:ext>
            </a:extLst>
          </p:cNvPr>
          <p:cNvSpPr/>
          <p:nvPr/>
        </p:nvSpPr>
        <p:spPr bwMode="auto">
          <a:xfrm>
            <a:off x="5086577" y="1886402"/>
            <a:ext cx="3857398" cy="186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56433F-9A92-2247-B2A9-5CD913FD11A1}"/>
              </a:ext>
            </a:extLst>
          </p:cNvPr>
          <p:cNvSpPr/>
          <p:nvPr/>
        </p:nvSpPr>
        <p:spPr bwMode="auto">
          <a:xfrm>
            <a:off x="570931" y="1881683"/>
            <a:ext cx="3857398" cy="186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A8C381-AB1D-384D-B516-17FD3D70B15D}"/>
              </a:ext>
            </a:extLst>
          </p:cNvPr>
          <p:cNvSpPr/>
          <p:nvPr/>
        </p:nvSpPr>
        <p:spPr bwMode="auto">
          <a:xfrm>
            <a:off x="294699" y="2425148"/>
            <a:ext cx="197700" cy="1741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578E8-8CA8-1F4A-8F59-3FFF8FBF7B37}"/>
              </a:ext>
            </a:extLst>
          </p:cNvPr>
          <p:cNvSpPr txBox="1"/>
          <p:nvPr/>
        </p:nvSpPr>
        <p:spPr>
          <a:xfrm>
            <a:off x="1202669" y="4760537"/>
            <a:ext cx="2410596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Lines of code (log scale)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78BBC-8631-4943-9849-8C5C2ECE6372}"/>
              </a:ext>
            </a:extLst>
          </p:cNvPr>
          <p:cNvSpPr txBox="1"/>
          <p:nvPr/>
        </p:nvSpPr>
        <p:spPr>
          <a:xfrm rot="16200000">
            <a:off x="-723034" y="3028783"/>
            <a:ext cx="2227276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Downloads (log scale)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33E7D-A90C-2245-BD9F-7A2EDDE0407C}"/>
              </a:ext>
            </a:extLst>
          </p:cNvPr>
          <p:cNvSpPr txBox="1"/>
          <p:nvPr/>
        </p:nvSpPr>
        <p:spPr>
          <a:xfrm>
            <a:off x="3471863" y="1543050"/>
            <a:ext cx="1847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AAAA5-F2CB-3542-916B-0C99EBA16DCD}"/>
              </a:ext>
            </a:extLst>
          </p:cNvPr>
          <p:cNvGrpSpPr/>
          <p:nvPr/>
        </p:nvGrpSpPr>
        <p:grpSpPr>
          <a:xfrm>
            <a:off x="1219201" y="1122909"/>
            <a:ext cx="5035768" cy="2553141"/>
            <a:chOff x="-429743" y="2116857"/>
            <a:chExt cx="5035768" cy="25531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F93FA6-E6CF-1C4E-81BA-41B41FAF5E89}"/>
                </a:ext>
              </a:extLst>
            </p:cNvPr>
            <p:cNvSpPr/>
            <p:nvPr/>
          </p:nvSpPr>
          <p:spPr bwMode="auto">
            <a:xfrm>
              <a:off x="-429743" y="3155824"/>
              <a:ext cx="2835964" cy="1514174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B6F8C1-979F-684F-9E5E-E15FE372AFBA}"/>
                </a:ext>
              </a:extLst>
            </p:cNvPr>
            <p:cNvSpPr txBox="1"/>
            <p:nvPr/>
          </p:nvSpPr>
          <p:spPr>
            <a:xfrm>
              <a:off x="552158" y="2116857"/>
              <a:ext cx="405386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Gill Sans MT" panose="020B0502020104020203" pitchFamily="34" charset="77"/>
                </a:rPr>
                <a:t>&gt;1000 downloads/month – ReDoS threat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C5B148-8EC1-C345-A4FA-5ACE98AADC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40756" y="2569072"/>
              <a:ext cx="184731" cy="58675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6906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969AB-D4B9-6646-B933-66EB20A1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anti-pattern detectors</a:t>
            </a:r>
          </a:p>
          <a:p>
            <a:r>
              <a:rPr lang="en-US" dirty="0"/>
              <a:t>Imprecise – modeled on </a:t>
            </a:r>
            <a:r>
              <a:rPr lang="en-US" dirty="0">
                <a:latin typeface="Courier" pitchFamily="2" charset="0"/>
              </a:rPr>
              <a:t>safe-regex</a:t>
            </a:r>
            <a:r>
              <a:rPr lang="en-US" dirty="0"/>
              <a:t> (star height &gt; 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BF4B61-947E-C247-BE76-FCE6BC7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" y="118428"/>
            <a:ext cx="8043862" cy="638175"/>
          </a:xfrm>
        </p:spPr>
        <p:txBody>
          <a:bodyPr/>
          <a:lstStyle/>
          <a:p>
            <a:r>
              <a:rPr lang="en-US" dirty="0"/>
              <a:t>Results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1403C6-B98D-094D-97D9-72D9825913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9587" y="2662871"/>
          <a:ext cx="7305576" cy="274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192">
                  <a:extLst>
                    <a:ext uri="{9D8B030D-6E8A-4147-A177-3AD203B41FA5}">
                      <a16:colId xmlns:a16="http://schemas.microsoft.com/office/drawing/2014/main" val="1554116133"/>
                    </a:ext>
                  </a:extLst>
                </a:gridCol>
                <a:gridCol w="2435192">
                  <a:extLst>
                    <a:ext uri="{9D8B030D-6E8A-4147-A177-3AD203B41FA5}">
                      <a16:colId xmlns:a16="http://schemas.microsoft.com/office/drawing/2014/main" val="571602070"/>
                    </a:ext>
                  </a:extLst>
                </a:gridCol>
                <a:gridCol w="2435192">
                  <a:extLst>
                    <a:ext uri="{9D8B030D-6E8A-4147-A177-3AD203B41FA5}">
                      <a16:colId xmlns:a16="http://schemas.microsoft.com/office/drawing/2014/main" val="2657704050"/>
                    </a:ext>
                  </a:extLst>
                </a:gridCol>
              </a:tblGrid>
              <a:tr h="673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Anti-pattern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SL regexes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523347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 height &gt;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 (12%)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730060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Q.O. Disjunction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 (1%)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33196"/>
                  </a:ext>
                </a:extLst>
              </a:tr>
              <a:tr h="690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Q.O. Adjacency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2.5K (71%)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33935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34762146-F9C2-4240-BECF-FFE37236EA1A}"/>
              </a:ext>
            </a:extLst>
          </p:cNvPr>
          <p:cNvGrpSpPr/>
          <p:nvPr/>
        </p:nvGrpSpPr>
        <p:grpSpPr>
          <a:xfrm>
            <a:off x="3401988" y="3446092"/>
            <a:ext cx="2528769" cy="3377173"/>
            <a:chOff x="3401988" y="3446092"/>
            <a:chExt cx="2528769" cy="3377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15F43-F667-6849-B491-9DA4EAD6D540}"/>
                </a:ext>
              </a:extLst>
            </p:cNvPr>
            <p:cNvSpPr/>
            <p:nvPr/>
          </p:nvSpPr>
          <p:spPr bwMode="auto">
            <a:xfrm>
              <a:off x="3740279" y="3446092"/>
              <a:ext cx="1631468" cy="186944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86E38E-1B4B-7F45-B137-74131997F745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4556013" y="5315532"/>
              <a:ext cx="0" cy="64008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A32D4-CB2D-1646-87E1-CD7E20B5EF3D}"/>
                </a:ext>
              </a:extLst>
            </p:cNvPr>
            <p:cNvSpPr txBox="1"/>
            <p:nvPr/>
          </p:nvSpPr>
          <p:spPr>
            <a:xfrm>
              <a:off x="3401988" y="6066135"/>
              <a:ext cx="2528769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77"/>
                </a:rPr>
                <a:t>Few false negatives</a:t>
              </a:r>
            </a:p>
            <a:p>
              <a:r>
                <a:rPr lang="en-US" sz="2400" dirty="0">
                  <a:latin typeface="Gill Sans MT" panose="020B0502020104020203" pitchFamily="34" charset="77"/>
                </a:rPr>
                <a:t>Good recall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FA3CE1-027E-0340-A63C-D7A735C0EAB2}"/>
              </a:ext>
            </a:extLst>
          </p:cNvPr>
          <p:cNvGrpSpPr/>
          <p:nvPr/>
        </p:nvGrpSpPr>
        <p:grpSpPr>
          <a:xfrm>
            <a:off x="5930757" y="3446092"/>
            <a:ext cx="2624949" cy="3377173"/>
            <a:chOff x="5930757" y="3446092"/>
            <a:chExt cx="2624949" cy="33771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C657B-B6BD-9B4C-8BF9-182A6F58A0C9}"/>
                </a:ext>
              </a:extLst>
            </p:cNvPr>
            <p:cNvSpPr txBox="1"/>
            <p:nvPr/>
          </p:nvSpPr>
          <p:spPr>
            <a:xfrm>
              <a:off x="5930757" y="6066135"/>
              <a:ext cx="2624949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77"/>
                </a:rPr>
                <a:t>Many false positives</a:t>
              </a:r>
            </a:p>
            <a:p>
              <a:r>
                <a:rPr lang="en-US" sz="2400" dirty="0">
                  <a:latin typeface="Gill Sans MT" panose="020B0502020104020203" pitchFamily="34" charset="77"/>
                </a:rPr>
                <a:t>Poor precision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CC3562-0EA1-584C-83D8-2F35FD687E28}"/>
                </a:ext>
              </a:extLst>
            </p:cNvPr>
            <p:cNvSpPr/>
            <p:nvPr/>
          </p:nvSpPr>
          <p:spPr bwMode="auto">
            <a:xfrm>
              <a:off x="6309360" y="3446092"/>
              <a:ext cx="1320800" cy="186944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31A6AA-DEC9-0847-AF4F-E724C0ED37BA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 flipV="1">
              <a:off x="6969760" y="5315532"/>
              <a:ext cx="0" cy="64008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3544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super-linear are the SL regexes?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316616-6D97-9947-924B-780D3200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01805"/>
              </p:ext>
            </p:extLst>
          </p:nvPr>
        </p:nvGraphicFramePr>
        <p:xfrm>
          <a:off x="385763" y="1397000"/>
          <a:ext cx="79352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082">
                  <a:extLst>
                    <a:ext uri="{9D8B030D-6E8A-4147-A177-3AD203B41FA5}">
                      <a16:colId xmlns:a16="http://schemas.microsoft.com/office/drawing/2014/main" val="3698105556"/>
                    </a:ext>
                  </a:extLst>
                </a:gridCol>
                <a:gridCol w="2645082">
                  <a:extLst>
                    <a:ext uri="{9D8B030D-6E8A-4147-A177-3AD203B41FA5}">
                      <a16:colId xmlns:a16="http://schemas.microsoft.com/office/drawing/2014/main" val="3797466053"/>
                    </a:ext>
                  </a:extLst>
                </a:gridCol>
                <a:gridCol w="2645082">
                  <a:extLst>
                    <a:ext uri="{9D8B030D-6E8A-4147-A177-3AD203B41FA5}">
                      <a16:colId xmlns:a16="http://schemas.microsoft.com/office/drawing/2014/main" val="22010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Degree of </a:t>
                      </a:r>
                      <a:r>
                        <a:rPr lang="en-US" sz="2400" dirty="0" err="1"/>
                        <a:t>vuln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pypi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245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41 (6%)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Poly: 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2638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534 (76%)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7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Poly: n^3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535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107 (15%)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0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Poly: n^4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(1%)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Poly: beyond (</a:t>
                      </a:r>
                      <a:r>
                        <a:rPr lang="en-US" sz="2400" dirty="0" err="1"/>
                        <a:t>exp</a:t>
                      </a:r>
                      <a:r>
                        <a:rPr lang="en-US" sz="2400" dirty="0"/>
                        <a:t>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(3%)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 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134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11EE61-4EFB-824A-8A42-5AC2A2BAAE2D}"/>
              </a:ext>
            </a:extLst>
          </p:cNvPr>
          <p:cNvSpPr txBox="1"/>
          <p:nvPr/>
        </p:nvSpPr>
        <p:spPr>
          <a:xfrm>
            <a:off x="1072965" y="4780597"/>
            <a:ext cx="6998070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77"/>
              </a:rPr>
              <a:t>Evaluated SL regexes on a range of input 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77"/>
              </a:rPr>
              <a:t>Fit curves for different polynomials and exponentials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77"/>
              </a:rPr>
              <a:t>Chose the curve of best fit</a:t>
            </a:r>
          </a:p>
        </p:txBody>
      </p:sp>
    </p:spTree>
    <p:extLst>
      <p:ext uri="{BB962C8B-B14F-4D97-AF65-F5344CB8AC3E}">
        <p14:creationId xmlns:p14="http://schemas.microsoft.com/office/powerpoint/2010/main" val="14196211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0C14-CFB3-E042-97FE-5BD302E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" y="118428"/>
            <a:ext cx="8043862" cy="638175"/>
          </a:xfrm>
        </p:spPr>
        <p:txBody>
          <a:bodyPr/>
          <a:lstStyle/>
          <a:p>
            <a:r>
              <a:rPr lang="en-US" dirty="0"/>
              <a:t>ReDoS Regexes in npm and </a:t>
            </a:r>
            <a:r>
              <a:rPr lang="en-US" dirty="0" err="1"/>
              <a:t>pypi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B9C0D4-3EA5-7D44-B803-5AB01FDF1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02971"/>
              </p:ext>
            </p:extLst>
          </p:nvPr>
        </p:nvGraphicFramePr>
        <p:xfrm>
          <a:off x="369579" y="1498104"/>
          <a:ext cx="8404842" cy="283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07">
                  <a:extLst>
                    <a:ext uri="{9D8B030D-6E8A-4147-A177-3AD203B41FA5}">
                      <a16:colId xmlns:a16="http://schemas.microsoft.com/office/drawing/2014/main" val="2481149303"/>
                    </a:ext>
                  </a:extLst>
                </a:gridCol>
                <a:gridCol w="1400807">
                  <a:extLst>
                    <a:ext uri="{9D8B030D-6E8A-4147-A177-3AD203B41FA5}">
                      <a16:colId xmlns:a16="http://schemas.microsoft.com/office/drawing/2014/main" val="4076895573"/>
                    </a:ext>
                  </a:extLst>
                </a:gridCol>
                <a:gridCol w="1400807">
                  <a:extLst>
                    <a:ext uri="{9D8B030D-6E8A-4147-A177-3AD203B41FA5}">
                      <a16:colId xmlns:a16="http://schemas.microsoft.com/office/drawing/2014/main" val="553817405"/>
                    </a:ext>
                  </a:extLst>
                </a:gridCol>
                <a:gridCol w="1400807">
                  <a:extLst>
                    <a:ext uri="{9D8B030D-6E8A-4147-A177-3AD203B41FA5}">
                      <a16:colId xmlns:a16="http://schemas.microsoft.com/office/drawing/2014/main" val="1840360266"/>
                    </a:ext>
                  </a:extLst>
                </a:gridCol>
                <a:gridCol w="1400807">
                  <a:extLst>
                    <a:ext uri="{9D8B030D-6E8A-4147-A177-3AD203B41FA5}">
                      <a16:colId xmlns:a16="http://schemas.microsoft.com/office/drawing/2014/main" val="236766621"/>
                    </a:ext>
                  </a:extLst>
                </a:gridCol>
                <a:gridCol w="1400807">
                  <a:extLst>
                    <a:ext uri="{9D8B030D-6E8A-4147-A177-3AD203B41FA5}">
                      <a16:colId xmlns:a16="http://schemas.microsoft.com/office/drawing/2014/main" val="433506554"/>
                    </a:ext>
                  </a:extLst>
                </a:gridCol>
              </a:tblGrid>
              <a:tr h="922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  <a:p>
                      <a:pPr algn="ctr"/>
                      <a:r>
                        <a:rPr lang="en-US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Scanned</a:t>
                      </a:r>
                    </a:p>
                    <a:p>
                      <a:pPr algn="ctr"/>
                      <a:r>
                        <a:rPr lang="en-US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</a:t>
                      </a:r>
                    </a:p>
                    <a:p>
                      <a:pPr algn="ctr"/>
                      <a:r>
                        <a:rPr lang="en-US" dirty="0"/>
                        <a:t>regexes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</a:t>
                      </a:r>
                    </a:p>
                    <a:p>
                      <a:pPr algn="ctr"/>
                      <a:r>
                        <a:rPr lang="en-US" dirty="0"/>
                        <a:t>regexes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Affected</a:t>
                      </a:r>
                    </a:p>
                    <a:p>
                      <a:pPr algn="ctr"/>
                      <a:r>
                        <a:rPr lang="en-US" dirty="0"/>
                        <a:t>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508217"/>
                  </a:ext>
                </a:extLst>
              </a:tr>
              <a:tr h="9545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npm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375K</a:t>
                      </a:r>
                    </a:p>
                    <a:p>
                      <a:pPr algn="ctr"/>
                      <a:r>
                        <a:rPr lang="en-US" sz="2400" dirty="0"/>
                        <a:t>(66%)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3.6K</a:t>
                      </a:r>
                    </a:p>
                    <a:p>
                      <a:pPr algn="ctr"/>
                      <a:r>
                        <a:rPr lang="en-US" sz="2400" dirty="0"/>
                        <a:t>(1%)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13K</a:t>
                      </a:r>
                    </a:p>
                    <a:p>
                      <a:pPr algn="ctr"/>
                      <a:r>
                        <a:rPr lang="en-US" sz="2400" dirty="0"/>
                        <a:t>(3%)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57940"/>
                  </a:ext>
                </a:extLst>
              </a:tr>
              <a:tr h="9545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pypi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70K</a:t>
                      </a:r>
                    </a:p>
                    <a:p>
                      <a:pPr algn="ctr"/>
                      <a:r>
                        <a:rPr lang="en-US" sz="2400" dirty="0"/>
                        <a:t>(58%)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  <a:p>
                      <a:pPr algn="ctr"/>
                      <a:r>
                        <a:rPr lang="en-US" sz="2400" dirty="0"/>
                        <a:t>(1%)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  <a:p>
                      <a:pPr algn="ctr"/>
                      <a:r>
                        <a:rPr lang="en-US" sz="2400" dirty="0"/>
                        <a:t>(1%)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46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179D9-CEDF-4242-B6C2-BB40933EE6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735040" y="4052043"/>
            <a:ext cx="1034176" cy="60494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BB164C-2A82-9F40-A191-DADDFD81A77C}"/>
              </a:ext>
            </a:extLst>
          </p:cNvPr>
          <p:cNvSpPr txBox="1"/>
          <p:nvPr/>
        </p:nvSpPr>
        <p:spPr>
          <a:xfrm>
            <a:off x="4572000" y="4588054"/>
            <a:ext cx="4123245" cy="113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More copy/paste in JS?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e.g. 2K are regexes taken from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Node.js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859CE-1DDA-454C-94B2-2BEBDDCBDB95}"/>
              </a:ext>
            </a:extLst>
          </p:cNvPr>
          <p:cNvSpPr/>
          <p:nvPr/>
        </p:nvSpPr>
        <p:spPr bwMode="auto">
          <a:xfrm>
            <a:off x="7749510" y="2853319"/>
            <a:ext cx="587829" cy="494037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E5CFA-ADFA-1D4D-92BB-5A2F3BE564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735040" y="3353714"/>
            <a:ext cx="1014470" cy="13032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11169-AFDE-2545-8BC1-2BEE9AB519B7}"/>
              </a:ext>
            </a:extLst>
          </p:cNvPr>
          <p:cNvSpPr/>
          <p:nvPr/>
        </p:nvSpPr>
        <p:spPr bwMode="auto">
          <a:xfrm>
            <a:off x="7769216" y="3787337"/>
            <a:ext cx="587829" cy="494037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9F22D-2B61-D346-917F-99632D3C13AD}"/>
              </a:ext>
            </a:extLst>
          </p:cNvPr>
          <p:cNvSpPr/>
          <p:nvPr/>
        </p:nvSpPr>
        <p:spPr bwMode="auto">
          <a:xfrm>
            <a:off x="6370785" y="2859677"/>
            <a:ext cx="587829" cy="494037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5FD86-1414-4144-941E-7C87BD2B3277}"/>
              </a:ext>
            </a:extLst>
          </p:cNvPr>
          <p:cNvSpPr/>
          <p:nvPr/>
        </p:nvSpPr>
        <p:spPr bwMode="auto">
          <a:xfrm>
            <a:off x="6370784" y="3805024"/>
            <a:ext cx="587829" cy="494037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9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2" animBg="1"/>
      <p:bldP spid="1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B129C2-61A0-A34C-904B-EA8EF428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they?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 match</a:t>
            </a:r>
            <a:r>
              <a:rPr lang="en-US" dirty="0"/>
              <a:t>(regex, string)	     </a:t>
            </a:r>
            <a:r>
              <a:rPr lang="en-US" dirty="0">
                <a:sym typeface="Wingdings" pitchFamily="2" charset="2"/>
              </a:rPr>
              <a:t>    </a:t>
            </a:r>
            <a:r>
              <a:rPr lang="en-US" dirty="0"/>
              <a:t>“Does this regex match this string?”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do they work?</a:t>
            </a:r>
          </a:p>
          <a:p>
            <a:pPr marL="0" indent="0">
              <a:buNone/>
            </a:pPr>
            <a:endParaRPr lang="en-US" b="1" dirty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/^a+$/	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Simulate on input</a:t>
            </a:r>
          </a:p>
          <a:p>
            <a:pPr marL="400050" lvl="1" indent="0">
              <a:buNone/>
            </a:pPr>
            <a:r>
              <a:rPr lang="en-US" sz="2800" dirty="0"/>
              <a:t>		“</a:t>
            </a:r>
            <a:r>
              <a:rPr lang="en-US" sz="2800" dirty="0" err="1"/>
              <a:t>aaa</a:t>
            </a:r>
            <a:r>
              <a:rPr lang="en-US" sz="28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AFF9C-5620-9C47-9596-E3C58B15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Engines</a:t>
            </a:r>
          </a:p>
        </p:txBody>
      </p:sp>
      <p:pic>
        <p:nvPicPr>
          <p:cNvPr id="4" name="Picture 14" descr="Image result for screwdriver clipart">
            <a:extLst>
              <a:ext uri="{FF2B5EF4-FFF2-40B4-BE49-F238E27FC236}">
                <a16:creationId xmlns:a16="http://schemas.microsoft.com/office/drawing/2014/main" id="{2D9F90C0-7CBC-934B-BBAD-17E316EC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429" b="97143" l="417" r="95417">
                        <a14:foregroundMark x1="2917" y1="81429" x2="2917" y2="81429"/>
                        <a14:foregroundMark x1="833" y1="81905" x2="833" y2="81905"/>
                        <a14:foregroundMark x1="10833" y1="94762" x2="10833" y2="94762"/>
                        <a14:foregroundMark x1="11250" y1="98095" x2="11250" y2="98095"/>
                        <a14:foregroundMark x1="84583" y1="12857" x2="84583" y2="12857"/>
                        <a14:foregroundMark x1="86250" y1="6190" x2="86250" y2="6190"/>
                        <a14:foregroundMark x1="86250" y1="4762" x2="86250" y2="4762"/>
                        <a14:foregroundMark x1="92917" y1="6190" x2="92917" y2="6190"/>
                        <a14:foregroundMark x1="95417" y1="10476" x2="95417" y2="10476"/>
                        <a14:foregroundMark x1="89167" y1="1429" x2="89167" y2="1429"/>
                        <a14:foregroundMark x1="1250" y1="81905" x2="1250" y2="81905"/>
                        <a14:foregroundMark x1="1250" y1="81905" x2="1250" y2="81905"/>
                        <a14:foregroundMark x1="11667" y1="91429" x2="11667" y2="91429"/>
                        <a14:foregroundMark x1="7917" y1="96667" x2="7917" y2="96667"/>
                        <a14:foregroundMark x1="35417" y1="53810" x2="35417" y2="53810"/>
                        <a14:foregroundMark x1="33333" y1="56190" x2="33333" y2="56190"/>
                        <a14:foregroundMark x1="33333" y1="57619" x2="33333" y2="57619"/>
                        <a14:foregroundMark x1="19167" y1="73333" x2="19167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10" y="3663630"/>
            <a:ext cx="997209" cy="8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A870505-67F0-2443-A8FD-75BF2167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439" y="3663630"/>
            <a:ext cx="5288561" cy="1084833"/>
          </a:xfrm>
          <a:prstGeom prst="rect">
            <a:avLst/>
          </a:prstGeom>
        </p:spPr>
      </p:pic>
      <p:pic>
        <p:nvPicPr>
          <p:cNvPr id="6" name="Picture 5" descr="Image result for locomotive cartoon">
            <a:extLst>
              <a:ext uri="{FF2B5EF4-FFF2-40B4-BE49-F238E27FC236}">
                <a16:creationId xmlns:a16="http://schemas.microsoft.com/office/drawing/2014/main" id="{86D69562-7819-DA4D-B94B-D32BDB77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13" b="89700" l="5093" r="93981">
                        <a14:foregroundMark x1="6944" y1="49785" x2="6944" y2="49785"/>
                        <a14:foregroundMark x1="5093" y1="61373" x2="5093" y2="61373"/>
                        <a14:foregroundMark x1="87963" y1="68240" x2="87963" y2="68240"/>
                        <a14:foregroundMark x1="90741" y1="69099" x2="90741" y2="69099"/>
                        <a14:foregroundMark x1="93981" y1="70815" x2="93981" y2="70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96" y="5478385"/>
            <a:ext cx="921045" cy="9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70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15348 -0.1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48 -0.17894 L 0.33768 -0.1789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8 -0.17893 C 0.35782 -0.17893 0.37448 -0.16018 0.37448 -0.13704 C 0.37448 -0.11366 0.35782 -0.09468 0.33768 -0.09468 C 0.31737 -0.09468 0.30105 -0.11366 0.30105 -0.13704 C 0.30105 -0.16018 0.31737 -0.17893 0.33768 -0.17893 Z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8 -0.17894 L 0.50955 -0.178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55 -0.17894 L 0.69549 -0.1789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0FA0FAB-65E8-3547-8D3A-00E9CDED6EB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493" y="2567610"/>
            <a:ext cx="5495544" cy="13909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48" y="1305004"/>
            <a:ext cx="8557768" cy="54345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Simple ReDoS regex	</a:t>
            </a:r>
            <a:r>
              <a:rPr lang="en-US" dirty="0"/>
              <a:t>	/^(a+)+$/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NFA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Malicious input</a:t>
            </a:r>
            <a:r>
              <a:rPr lang="en-US" dirty="0"/>
              <a:t>	“</a:t>
            </a:r>
            <a:r>
              <a:rPr lang="en-US" dirty="0" err="1"/>
              <a:t>aaaaaaaaaa</a:t>
            </a:r>
            <a:r>
              <a:rPr lang="en-US" dirty="0"/>
              <a:t>…aa!”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Recurrence relation</a:t>
            </a:r>
          </a:p>
          <a:p>
            <a:pPr marL="0" indent="0">
              <a:buNone/>
            </a:pPr>
            <a:r>
              <a:rPr lang="en-US" dirty="0"/>
              <a:t>T(n) = 2*T(n-1)</a:t>
            </a:r>
          </a:p>
          <a:p>
            <a:pPr marL="0" indent="0">
              <a:buNone/>
            </a:pPr>
            <a:r>
              <a:rPr lang="en-US" dirty="0"/>
              <a:t>       = 2*(2*T(n-2))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= </a:t>
            </a:r>
            <a:r>
              <a:rPr lang="en-US" sz="3200" b="1" dirty="0"/>
              <a:t>O(2</a:t>
            </a:r>
            <a:r>
              <a:rPr lang="en-US" sz="3200" b="1" baseline="30000" dirty="0"/>
              <a:t>n</a:t>
            </a:r>
            <a:r>
              <a:rPr lang="en-US" sz="3200" b="1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ReDoS</a:t>
            </a:r>
            <a:r>
              <a:rPr lang="en-US" dirty="0"/>
              <a:t> Regexes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81926F-7E66-A647-9755-CCC8FB22E0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99080" y="4479714"/>
            <a:ext cx="446540" cy="8562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58269" y="5552996"/>
            <a:ext cx="305564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Exponential</a:t>
            </a:r>
            <a:r>
              <a:rPr lang="en-US" sz="2800" dirty="0">
                <a:latin typeface="+mj-lt"/>
              </a:rPr>
              <a:t> paths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28828" y="4666144"/>
            <a:ext cx="277017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Mismatch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81926F-7E66-A647-9755-CCC8FB22E0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76919" y="4293282"/>
            <a:ext cx="615994" cy="3728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08A5CA-6E38-E943-9D77-9A14B0779C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7193" y="6076709"/>
            <a:ext cx="2084807" cy="3631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 descr="Image result for locomotive cartoon">
            <a:extLst>
              <a:ext uri="{FF2B5EF4-FFF2-40B4-BE49-F238E27FC236}">
                <a16:creationId xmlns:a16="http://schemas.microsoft.com/office/drawing/2014/main" id="{432BCE15-D8EF-4943-B44C-DF43E042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3" b="89700" l="5093" r="93981">
                        <a14:foregroundMark x1="6944" y1="49785" x2="6944" y2="49785"/>
                        <a14:foregroundMark x1="5093" y1="61373" x2="5093" y2="61373"/>
                        <a14:foregroundMark x1="87963" y1="68240" x2="87963" y2="68240"/>
                        <a14:foregroundMark x1="90741" y1="69099" x2="90741" y2="69099"/>
                        <a14:foregroundMark x1="93981" y1="70815" x2="93981" y2="70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44" y="1962970"/>
            <a:ext cx="695958" cy="7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3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0.24479 -0.0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8 -0.0037 C 0.2731 -0.0037 0.29619 0.02408 0.29619 0.05857 C 0.29619 0.09283 0.2731 0.12107 0.2448 0.12107 C 0.2165 0.12107 0.19358 0.09283 0.19358 0.05857 C 0.19358 0.02408 0.2165 -0.0037 0.2448 -0.0037 Z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79 -0.0037 C 0.30174 -0.0037 0.34826 0.06065 0.34826 0.14005 C 0.34826 0.21991 0.30174 0.28496 0.24479 0.28496 C 0.18767 0.28496 0.14132 0.21991 0.14132 0.14005 C 0.14132 0.06065 0.18767 -0.0037 0.24479 -0.0037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ad face cartoon">
            <a:extLst>
              <a:ext uri="{FF2B5EF4-FFF2-40B4-BE49-F238E27FC236}">
                <a16:creationId xmlns:a16="http://schemas.microsoft.com/office/drawing/2014/main" id="{5CE4E52A-6005-B744-8D98-1E1FA3CD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13" y="2590074"/>
            <a:ext cx="1022664" cy="84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appy face cartoon">
            <a:extLst>
              <a:ext uri="{FF2B5EF4-FFF2-40B4-BE49-F238E27FC236}">
                <a16:creationId xmlns:a16="http://schemas.microsoft.com/office/drawing/2014/main" id="{7D269520-D7DB-2B42-9C03-98C6B76A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3778" l="2667" r="94667">
                        <a14:foregroundMark x1="41778" y1="42667" x2="41778" y2="42667"/>
                        <a14:foregroundMark x1="40444" y1="38222" x2="40444" y2="38222"/>
                        <a14:foregroundMark x1="66667" y1="39111" x2="66667" y2="39111"/>
                        <a14:foregroundMark x1="64444" y1="40444" x2="64444" y2="40444"/>
                        <a14:foregroundMark x1="33333" y1="89778" x2="49333" y2="94222"/>
                        <a14:foregroundMark x1="49333" y1="94222" x2="65778" y2="88889"/>
                        <a14:foregroundMark x1="65778" y1="88889" x2="66222" y2="88444"/>
                        <a14:foregroundMark x1="84889" y1="68889" x2="90667" y2="50222"/>
                        <a14:foregroundMark x1="90667" y1="50222" x2="91111" y2="61333"/>
                        <a14:foregroundMark x1="91111" y1="44000" x2="95111" y2="60889"/>
                        <a14:foregroundMark x1="95111" y1="60889" x2="93333" y2="62222"/>
                        <a14:foregroundMark x1="16444" y1="44000" x2="22667" y2="28444"/>
                        <a14:foregroundMark x1="22667" y1="28444" x2="35556" y2="16889"/>
                        <a14:foregroundMark x1="35556" y1="16889" x2="56889" y2="10667"/>
                        <a14:foregroundMark x1="19556" y1="16444" x2="40000" y2="8889"/>
                        <a14:foregroundMark x1="36000" y1="9778" x2="18222" y2="13778"/>
                        <a14:foregroundMark x1="18222" y1="13778" x2="5333" y2="31111"/>
                        <a14:foregroundMark x1="5333" y1="31111" x2="2667" y2="48889"/>
                        <a14:foregroundMark x1="39111" y1="38667" x2="39111" y2="38667"/>
                        <a14:foregroundMark x1="39111" y1="37778" x2="39111" y2="37778"/>
                        <a14:foregroundMark x1="40444" y1="37778" x2="44889" y2="44000"/>
                        <a14:foregroundMark x1="64000" y1="40444" x2="68444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29" y="2571565"/>
            <a:ext cx="797311" cy="7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4AFF9C-5620-9C47-9596-E3C58B15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Denial of Service (ReDoS)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29017"/>
              </p:ext>
            </p:extLst>
          </p:nvPr>
        </p:nvGraphicFramePr>
        <p:xfrm>
          <a:off x="1104807" y="3531600"/>
          <a:ext cx="6388193" cy="328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B6142D-5BFE-2C4F-B3CA-6F6C4B09420F}"/>
              </a:ext>
            </a:extLst>
          </p:cNvPr>
          <p:cNvSpPr txBox="1"/>
          <p:nvPr/>
        </p:nvSpPr>
        <p:spPr>
          <a:xfrm>
            <a:off x="6031833" y="4345427"/>
            <a:ext cx="311721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Gill Sans MT" panose="020B0502020104020203" pitchFamily="34" charset="77"/>
              </a:rPr>
              <a:t>Malicious input injected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81926F-7E66-A647-9755-CCC8FB22E0C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68904" y="4692174"/>
            <a:ext cx="873921" cy="5923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47DDC2-3AD0-844A-BCB9-6EDC45B83AE5}"/>
              </a:ext>
            </a:extLst>
          </p:cNvPr>
          <p:cNvSpPr txBox="1"/>
          <p:nvPr/>
        </p:nvSpPr>
        <p:spPr>
          <a:xfrm>
            <a:off x="3147595" y="982294"/>
            <a:ext cx="5030544" cy="39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/^[a-zA-Z0-9]+([._]?[a-zA-Z0-9]+)*$/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Image result for server clipart">
            <a:extLst>
              <a:ext uri="{FF2B5EF4-FFF2-40B4-BE49-F238E27FC236}">
                <a16:creationId xmlns:a16="http://schemas.microsoft.com/office/drawing/2014/main" id="{74416657-97CA-C048-BB68-EBF6710BA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43" b="98566" l="1667" r="95000">
                        <a14:foregroundMark x1="32222" y1="27240" x2="32222" y2="27240"/>
                        <a14:foregroundMark x1="44444" y1="15412" x2="44444" y2="15412"/>
                        <a14:foregroundMark x1="58889" y1="10753" x2="20000" y2="63082"/>
                        <a14:foregroundMark x1="20000" y1="63082" x2="20000" y2="68100"/>
                        <a14:foregroundMark x1="11667" y1="24731" x2="46667" y2="9677"/>
                        <a14:foregroundMark x1="46667" y1="9677" x2="79444" y2="10036"/>
                        <a14:foregroundMark x1="61111" y1="4301" x2="82778" y2="8244"/>
                        <a14:foregroundMark x1="81667" y1="24731" x2="81667" y2="54480"/>
                        <a14:foregroundMark x1="81667" y1="54480" x2="58333" y2="78136"/>
                        <a14:foregroundMark x1="58333" y1="78136" x2="14444" y2="76703"/>
                        <a14:foregroundMark x1="14444" y1="76703" x2="61667" y2="80645"/>
                        <a14:foregroundMark x1="61667" y1="80645" x2="81111" y2="53047"/>
                        <a14:foregroundMark x1="81111" y1="53047" x2="84444" y2="24731"/>
                        <a14:foregroundMark x1="84444" y1="24731" x2="29444" y2="70968"/>
                        <a14:foregroundMark x1="29444" y1="70968" x2="18730" y2="93589"/>
                        <a14:foregroundMark x1="25514" y1="96196" x2="58333" y2="93907"/>
                        <a14:foregroundMark x1="58333" y1="93907" x2="73333" y2="83871"/>
                        <a14:foregroundMark x1="1667" y1="87814" x2="8889" y2="22581"/>
                        <a14:foregroundMark x1="87778" y1="16129" x2="95000" y2="64875"/>
                        <a14:foregroundMark x1="40556" y1="98566" x2="40556" y2="98566"/>
                        <a14:backgroundMark x1="11667" y1="98566" x2="11667" y2="98566"/>
                        <a14:backgroundMark x1="12778" y1="98566" x2="22222" y2="99283"/>
                        <a14:backgroundMark x1="1667" y1="97849" x2="556" y2="93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67" y="1475660"/>
            <a:ext cx="1143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artoon hacker clipart">
            <a:extLst>
              <a:ext uri="{FF2B5EF4-FFF2-40B4-BE49-F238E27FC236}">
                <a16:creationId xmlns:a16="http://schemas.microsoft.com/office/drawing/2014/main" id="{204D6DEF-2012-3A4F-B67B-EC497670C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556" y1="39111" x2="51556" y2="39111"/>
                        <a14:foregroundMark x1="46222" y1="46667" x2="46222" y2="46667"/>
                        <a14:foregroundMark x1="52000" y1="45778" x2="52000" y2="45778"/>
                        <a14:foregroundMark x1="43556" y1="45333" x2="43556" y2="45333"/>
                        <a14:foregroundMark x1="51556" y1="45333" x2="51556" y2="45333"/>
                        <a14:foregroundMark x1="62222" y1="49778" x2="62222" y2="49778"/>
                        <a14:foregroundMark x1="36694" y1="50187" x2="37748" y2="50978"/>
                        <a14:foregroundMark x1="34235" y1="64421" x2="32000" y2="68444"/>
                        <a14:foregroundMark x1="35394" y1="62333" x2="35134" y2="62802"/>
                        <a14:foregroundMark x1="38466" y1="56805" x2="36496" y2="60350"/>
                        <a14:foregroundMark x1="38222" y1="68444" x2="48444" y2="68000"/>
                        <a14:foregroundMark x1="37333" y1="48000" x2="37333" y2="48000"/>
                        <a14:foregroundMark x1="44889" y1="47556" x2="44889" y2="47556"/>
                        <a14:foregroundMark x1="42986" y1="70631" x2="41333" y2="70667"/>
                        <a14:foregroundMark x1="59816" y1="70264" x2="59280" y2="70276"/>
                        <a14:foregroundMark x1="44444" y1="46222" x2="44444" y2="46222"/>
                        <a14:foregroundMark x1="54222" y1="45333" x2="54222" y2="45333"/>
                        <a14:foregroundMark x1="49333" y1="44444" x2="49333" y2="44444"/>
                        <a14:foregroundMark x1="49333" y1="45333" x2="49333" y2="45333"/>
                        <a14:foregroundMark x1="48444" y1="45333" x2="48444" y2="45333"/>
                        <a14:foregroundMark x1="37778" y1="47111" x2="37778" y2="47111"/>
                        <a14:foregroundMark x1="36889" y1="76444" x2="39619" y2="76184"/>
                        <a14:foregroundMark x1="60443" y1="75714" x2="61778" y2="76000"/>
                        <a14:foregroundMark x1="39111" y1="76889" x2="48889" y2="76000"/>
                        <a14:foregroundMark x1="50667" y1="73778" x2="60000" y2="73778"/>
                        <a14:foregroundMark x1="37778" y1="64000" x2="37778" y2="63111"/>
                        <a14:foregroundMark x1="36000" y1="61778" x2="38667" y2="61778"/>
                        <a14:foregroundMark x1="37778" y1="61778" x2="36000" y2="61778"/>
                        <a14:foregroundMark x1="46222" y1="70667" x2="61333" y2="71111"/>
                        <a14:foregroundMark x1="38667" y1="62222" x2="36889" y2="64889"/>
                        <a14:backgroundMark x1="40889" y1="48444" x2="40889" y2="48444"/>
                        <a14:backgroundMark x1="37333" y1="52444" x2="37333" y2="52444"/>
                        <a14:backgroundMark x1="38222" y1="53333" x2="38222" y2="53333"/>
                        <a14:backgroundMark x1="38222" y1="52889" x2="36000" y2="52444"/>
                        <a14:backgroundMark x1="36889" y1="52000" x2="39111" y2="52889"/>
                        <a14:backgroundMark x1="34667" y1="63872" x2="34667" y2="63582"/>
                        <a14:backgroundMark x1="49333" y1="44000" x2="49333" y2="44000"/>
                        <a14:backgroundMark x1="48889" y1="45778" x2="48889" y2="45778"/>
                        <a14:backgroundMark x1="59367" y1="74773" x2="60889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63" t="18657" r="22195" b="11418"/>
          <a:stretch/>
        </p:blipFill>
        <p:spPr bwMode="auto">
          <a:xfrm>
            <a:off x="2004595" y="1410865"/>
            <a:ext cx="888581" cy="11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6D7E0-9CEF-4F49-9D95-AEB6362CFB2C}"/>
              </a:ext>
            </a:extLst>
          </p:cNvPr>
          <p:cNvCxnSpPr>
            <a:cxnSpLocks/>
          </p:cNvCxnSpPr>
          <p:nvPr/>
        </p:nvCxnSpPr>
        <p:spPr bwMode="auto">
          <a:xfrm>
            <a:off x="3020120" y="2207817"/>
            <a:ext cx="1944303" cy="1310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2A640-26AA-ED41-AF42-D3CDF75CDB64}"/>
              </a:ext>
            </a:extLst>
          </p:cNvPr>
          <p:cNvSpPr txBox="1"/>
          <p:nvPr/>
        </p:nvSpPr>
        <p:spPr>
          <a:xfrm>
            <a:off x="3147595" y="1706959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“</a:t>
            </a:r>
            <a:r>
              <a:rPr lang="en-US" sz="2000" dirty="0" err="1">
                <a:latin typeface="Gill Sans MT" panose="020B0502020104020203" pitchFamily="34" charset="77"/>
              </a:rPr>
              <a:t>aaa</a:t>
            </a:r>
            <a:r>
              <a:rPr lang="en-US" sz="2000" dirty="0">
                <a:latin typeface="Gill Sans MT" panose="020B0502020104020203" pitchFamily="34" charset="77"/>
              </a:rPr>
              <a:t>…</a:t>
            </a:r>
            <a:r>
              <a:rPr lang="en-US" sz="2000" dirty="0" err="1">
                <a:latin typeface="Gill Sans MT" panose="020B0502020104020203" pitchFamily="34" charset="77"/>
              </a:rPr>
              <a:t>aaaa</a:t>
            </a:r>
            <a:r>
              <a:rPr lang="en-US" sz="2000" dirty="0">
                <a:latin typeface="Gill Sans MT" panose="020B0502020104020203" pitchFamily="34" charset="77"/>
              </a:rPr>
              <a:t>!”</a:t>
            </a:r>
          </a:p>
        </p:txBody>
      </p:sp>
      <p:pic>
        <p:nvPicPr>
          <p:cNvPr id="3078" name="Picture 6" descr="Image result for cartoon flames">
            <a:extLst>
              <a:ext uri="{FF2B5EF4-FFF2-40B4-BE49-F238E27FC236}">
                <a16:creationId xmlns:a16="http://schemas.microsoft.com/office/drawing/2014/main" id="{9824E747-D4FA-5C41-93EF-2B99116D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009" b="89700" l="9722" r="89815">
                        <a14:foregroundMark x1="43056" y1="10300" x2="43056" y2="10300"/>
                        <a14:foregroundMark x1="40278" y1="6009" x2="40278" y2="6009"/>
                        <a14:foregroundMark x1="17130" y1="47210" x2="17130" y2="47210"/>
                        <a14:foregroundMark x1="18981" y1="39914" x2="18981" y2="39914"/>
                        <a14:foregroundMark x1="19444" y1="43348" x2="19444" y2="43348"/>
                        <a14:foregroundMark x1="67593" y1="26609" x2="67593" y2="26609"/>
                        <a14:foregroundMark x1="78704" y1="56652" x2="78704" y2="56652"/>
                        <a14:foregroundMark x1="79630" y1="71674" x2="79630" y2="71674"/>
                        <a14:foregroundMark x1="18056" y1="75107" x2="18056" y2="75107"/>
                        <a14:foregroundMark x1="18981" y1="55794" x2="18981" y2="55794"/>
                        <a14:foregroundMark x1="36574" y1="27039" x2="37963" y2="24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59" y="1316988"/>
            <a:ext cx="1163041" cy="12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51C59-E576-524D-A5BD-662A52FA10B9}"/>
              </a:ext>
            </a:extLst>
          </p:cNvPr>
          <p:cNvCxnSpPr>
            <a:cxnSpLocks/>
          </p:cNvCxnSpPr>
          <p:nvPr/>
        </p:nvCxnSpPr>
        <p:spPr bwMode="auto">
          <a:xfrm>
            <a:off x="3020119" y="2870659"/>
            <a:ext cx="1944303" cy="1310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6BEA55-7D9C-CF4C-BE89-94FD1E21DF6B}"/>
              </a:ext>
            </a:extLst>
          </p:cNvPr>
          <p:cNvSpPr txBox="1"/>
          <p:nvPr/>
        </p:nvSpPr>
        <p:spPr>
          <a:xfrm>
            <a:off x="3345834" y="242079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“Susie”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F81B03-64C9-724F-8F8C-310E12AF926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31312" r="31250" b="30250"/>
          <a:stretch/>
        </p:blipFill>
        <p:spPr>
          <a:xfrm>
            <a:off x="8178139" y="815111"/>
            <a:ext cx="601855" cy="638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96574-B768-8C40-96C9-96311D8B2670}"/>
              </a:ext>
            </a:extLst>
          </p:cNvPr>
          <p:cNvSpPr txBox="1"/>
          <p:nvPr/>
        </p:nvSpPr>
        <p:spPr>
          <a:xfrm>
            <a:off x="7987914" y="382820"/>
            <a:ext cx="1156086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[C&amp;W ‘03]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04774-7566-CC4E-AF79-25519719B463}"/>
              </a:ext>
            </a:extLst>
          </p:cNvPr>
          <p:cNvSpPr txBox="1"/>
          <p:nvPr/>
        </p:nvSpPr>
        <p:spPr>
          <a:xfrm>
            <a:off x="7590441" y="4861469"/>
            <a:ext cx="1114408" cy="5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[DWL ‘18]</a:t>
            </a:r>
          </a:p>
          <a:p>
            <a:r>
              <a:rPr lang="en-US" sz="1800" dirty="0">
                <a:latin typeface="Calibri" panose="020F0502020204030204" pitchFamily="34" charset="0"/>
              </a:rPr>
              <a:t>[S&amp;P ‘18]</a:t>
            </a:r>
          </a:p>
        </p:txBody>
      </p:sp>
    </p:spTree>
    <p:extLst>
      <p:ext uri="{BB962C8B-B14F-4D97-AF65-F5344CB8AC3E}">
        <p14:creationId xmlns:p14="http://schemas.microsoft.com/office/powerpoint/2010/main" val="259075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2" grpId="0"/>
      <p:bldP spid="12" grpId="0"/>
      <p:bldP spid="21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31D4-8603-004A-B032-B81368AF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7051893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FB8-29BB-E143-A81B-52222AA4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997657"/>
          </a:xfrm>
        </p:spPr>
        <p:txBody>
          <a:bodyPr/>
          <a:lstStyle/>
          <a:p>
            <a:r>
              <a:rPr lang="en-US" dirty="0"/>
              <a:t>Theme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/>
            </a:br>
            <a:r>
              <a:rPr lang="en-US" sz="4400" dirty="0"/>
              <a:t>ReDoS Regexes in the Wild</a:t>
            </a:r>
          </a:p>
        </p:txBody>
      </p:sp>
    </p:spTree>
    <p:extLst>
      <p:ext uri="{BB962C8B-B14F-4D97-AF65-F5344CB8AC3E}">
        <p14:creationId xmlns:p14="http://schemas.microsoft.com/office/powerpoint/2010/main" val="37429420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?">
  <a:themeElements>
    <a:clrScheme name="Hokie Slides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600"/>
      </a:accent1>
      <a:accent2>
        <a:srgbClr val="FFD9BF"/>
      </a:accent2>
      <a:accent3>
        <a:srgbClr val="660000"/>
      </a:accent3>
      <a:accent4>
        <a:srgbClr val="DEBFB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80909</TotalTime>
  <Words>3151</Words>
  <Application>Microsoft Macintosh PowerPoint</Application>
  <PresentationFormat>On-screen Show (4:3)</PresentationFormat>
  <Paragraphs>682</Paragraphs>
  <Slides>43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굴림</vt:lpstr>
      <vt:lpstr>맑은 고딕</vt:lpstr>
      <vt:lpstr>Arial</vt:lpstr>
      <vt:lpstr>Calibri</vt:lpstr>
      <vt:lpstr>Courier</vt:lpstr>
      <vt:lpstr>Gill Sans MT</vt:lpstr>
      <vt:lpstr>휴먼매직체</vt:lpstr>
      <vt:lpstr>Times</vt:lpstr>
      <vt:lpstr>Times New Roman</vt:lpstr>
      <vt:lpstr>Wingdings</vt:lpstr>
      <vt:lpstr>?</vt:lpstr>
      <vt:lpstr>PowerPoint Presentation</vt:lpstr>
      <vt:lpstr>Contributions</vt:lpstr>
      <vt:lpstr>Background </vt:lpstr>
      <vt:lpstr>Regexes</vt:lpstr>
      <vt:lpstr>Regex Engines</vt:lpstr>
      <vt:lpstr>ReDoS Regexes</vt:lpstr>
      <vt:lpstr>Regular Expression Denial of Service (ReDoS)</vt:lpstr>
      <vt:lpstr>Research</vt:lpstr>
      <vt:lpstr>Theme 1  ReDoS Regexes in the Wild</vt:lpstr>
      <vt:lpstr>Collecting Regexes</vt:lpstr>
      <vt:lpstr>Analyzing Regexes</vt:lpstr>
      <vt:lpstr>ReDoS Regexes are Usually Quadratic</vt:lpstr>
      <vt:lpstr>ReDoS Regexes occur in Prominent Places</vt:lpstr>
      <vt:lpstr>Theme 2  Do Developers’ Heuristics Work?</vt:lpstr>
      <vt:lpstr>Heuristics Used in Practice</vt:lpstr>
      <vt:lpstr>Few false negatives</vt:lpstr>
      <vt:lpstr>Bringing Research to Practice</vt:lpstr>
      <vt:lpstr>Theme 3  The Repair of ReDoS Regexes</vt:lpstr>
      <vt:lpstr>(ReDoS) Regexes Are Hard to Understand</vt:lpstr>
      <vt:lpstr>Methodology</vt:lpstr>
      <vt:lpstr>Fix Strategies For RedoS Regexes</vt:lpstr>
      <vt:lpstr>Fix strategies and correctness</vt:lpstr>
      <vt:lpstr>Closing Remarks</vt:lpstr>
      <vt:lpstr>(Some) Limitations and Future Work</vt:lpstr>
      <vt:lpstr>ReDoS regexes are a real problem in practice</vt:lpstr>
      <vt:lpstr>Bonus material</vt:lpstr>
      <vt:lpstr>Subset of all possible SL regexes</vt:lpstr>
      <vt:lpstr>False negatives in the SL regex detectors</vt:lpstr>
      <vt:lpstr>Regex usage in practice</vt:lpstr>
      <vt:lpstr>Heuristics</vt:lpstr>
      <vt:lpstr>Domains</vt:lpstr>
      <vt:lpstr>Regex Domains</vt:lpstr>
      <vt:lpstr>ReDoS Regexes occur in Different Domains</vt:lpstr>
      <vt:lpstr>Fix strategies</vt:lpstr>
      <vt:lpstr>About That Microsoft Regex…</vt:lpstr>
      <vt:lpstr>More Limitations and Future Work</vt:lpstr>
      <vt:lpstr>Why not applications?</vt:lpstr>
      <vt:lpstr>Why git projects instead of artifacts?</vt:lpstr>
      <vt:lpstr>ReDoS Regexes by Size and Popularity</vt:lpstr>
      <vt:lpstr>ReDoS Regexes by Size and Popularity</vt:lpstr>
      <vt:lpstr>Results (npm)</vt:lpstr>
      <vt:lpstr>How super-linear are the SL regexes?</vt:lpstr>
      <vt:lpstr>ReDoS Regexes in npm and pypi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</dc:creator>
  <cp:lastModifiedBy>Jamie Davis</cp:lastModifiedBy>
  <cp:revision>10366</cp:revision>
  <cp:lastPrinted>2017-03-23T19:36:43Z</cp:lastPrinted>
  <dcterms:created xsi:type="dcterms:W3CDTF">2001-10-15T19:44:22Z</dcterms:created>
  <dcterms:modified xsi:type="dcterms:W3CDTF">2018-11-07T02:37:34Z</dcterms:modified>
</cp:coreProperties>
</file>