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830" r:id="rId2"/>
    <p:sldId id="997" r:id="rId3"/>
    <p:sldId id="1002" r:id="rId4"/>
    <p:sldId id="998" r:id="rId5"/>
    <p:sldId id="1009" r:id="rId6"/>
    <p:sldId id="1011" r:id="rId7"/>
    <p:sldId id="1023" r:id="rId8"/>
    <p:sldId id="1003" r:id="rId9"/>
    <p:sldId id="1006" r:id="rId10"/>
    <p:sldId id="1013" r:id="rId11"/>
    <p:sldId id="1014" r:id="rId12"/>
    <p:sldId id="1015" r:id="rId13"/>
    <p:sldId id="1016" r:id="rId14"/>
    <p:sldId id="1024" r:id="rId15"/>
    <p:sldId id="1025" r:id="rId16"/>
    <p:sldId id="1020" r:id="rId17"/>
    <p:sldId id="296" r:id="rId18"/>
    <p:sldId id="1008" r:id="rId19"/>
    <p:sldId id="288" r:id="rId20"/>
    <p:sldId id="1017" r:id="rId21"/>
    <p:sldId id="265" r:id="rId22"/>
    <p:sldId id="1031" r:id="rId23"/>
    <p:sldId id="292" r:id="rId24"/>
    <p:sldId id="1027" r:id="rId25"/>
    <p:sldId id="293" r:id="rId26"/>
    <p:sldId id="1018" r:id="rId27"/>
    <p:sldId id="281" r:id="rId28"/>
    <p:sldId id="1021" r:id="rId29"/>
    <p:sldId id="1019" r:id="rId30"/>
    <p:sldId id="295" r:id="rId31"/>
    <p:sldId id="999" r:id="rId32"/>
    <p:sldId id="1033" r:id="rId33"/>
    <p:sldId id="1034" r:id="rId34"/>
    <p:sldId id="1035" r:id="rId35"/>
    <p:sldId id="1026" r:id="rId36"/>
    <p:sldId id="1028" r:id="rId37"/>
    <p:sldId id="291" r:id="rId38"/>
    <p:sldId id="1030" r:id="rId39"/>
    <p:sldId id="1032" r:id="rId40"/>
    <p:sldId id="1022" r:id="rId41"/>
    <p:sldId id="1000" r:id="rId42"/>
    <p:sldId id="1001" r:id="rId43"/>
    <p:sldId id="1004" r:id="rId44"/>
    <p:sldId id="1005" r:id="rId45"/>
  </p:sldIdLst>
  <p:sldSz cx="9144000" cy="6858000" type="screen4x3"/>
  <p:notesSz cx="6794500" cy="99314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Davis" initials="JD" lastIdx="3" clrIdx="0">
    <p:extLst>
      <p:ext uri="{19B8F6BF-5375-455C-9EA6-DF929625EA0E}">
        <p15:presenceInfo xmlns:p15="http://schemas.microsoft.com/office/powerpoint/2012/main" userId="c00031561e964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CDE5"/>
    <a:srgbClr val="92D050"/>
    <a:srgbClr val="2C2BFA"/>
    <a:srgbClr val="E12728"/>
    <a:srgbClr val="EAEEF4"/>
    <a:srgbClr val="F9CC65"/>
    <a:srgbClr val="FFCC66"/>
    <a:srgbClr val="5A9BD5"/>
    <a:srgbClr val="F7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74834" autoAdjust="0"/>
  </p:normalViewPr>
  <p:slideViewPr>
    <p:cSldViewPr snapToGrid="0">
      <p:cViewPr varScale="1">
        <p:scale>
          <a:sx n="92" d="100"/>
          <a:sy n="92" d="100"/>
        </p:scale>
        <p:origin x="1000" y="176"/>
      </p:cViewPr>
      <p:guideLst>
        <p:guide orient="horz" pos="7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832" y="200"/>
      </p:cViewPr>
      <p:guideLst>
        <p:guide orient="horz" pos="3127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amie/Desktop/papers/ehp/data/EHPDemo-SimpleServer/EHPDemo-SimpleServer-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esktop/papers/ehp/data/SnykVulns/SnykVulns-EHPDistri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esktop/papers/ehp/data/EHPDemo-SimpleServer/EHPDemo-SimpleServer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Baseline REDOS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2081.7440574920001</c:v>
                </c:pt>
                <c:pt idx="1">
                  <c:v>2233.5705023036166</c:v>
                </c:pt>
                <c:pt idx="2">
                  <c:v>2295.5911806783065</c:v>
                </c:pt>
                <c:pt idx="3">
                  <c:v>2354.7525368940237</c:v>
                </c:pt>
                <c:pt idx="4">
                  <c:v>2612.5985285336769</c:v>
                </c:pt>
                <c:pt idx="5">
                  <c:v>2500.0657567841931</c:v>
                </c:pt>
                <c:pt idx="6">
                  <c:v>2635.2977537179936</c:v>
                </c:pt>
                <c:pt idx="7">
                  <c:v>2566.16001804388</c:v>
                </c:pt>
                <c:pt idx="8">
                  <c:v>2579.9697954641033</c:v>
                </c:pt>
                <c:pt idx="9">
                  <c:v>2376.53571793009</c:v>
                </c:pt>
                <c:pt idx="10">
                  <c:v>1716.2573774805333</c:v>
                </c:pt>
                <c:pt idx="11">
                  <c:v>1387.1356551302699</c:v>
                </c:pt>
                <c:pt idx="12">
                  <c:v>1401.2748838203199</c:v>
                </c:pt>
                <c:pt idx="13">
                  <c:v>1388.7518709573135</c:v>
                </c:pt>
                <c:pt idx="14">
                  <c:v>1453.0214733540568</c:v>
                </c:pt>
                <c:pt idx="15">
                  <c:v>1504.3042802740499</c:v>
                </c:pt>
                <c:pt idx="16">
                  <c:v>1451.8028963746135</c:v>
                </c:pt>
                <c:pt idx="17">
                  <c:v>1481.0824039769468</c:v>
                </c:pt>
                <c:pt idx="18">
                  <c:v>1491.3381216979533</c:v>
                </c:pt>
                <c:pt idx="19">
                  <c:v>1494.43203137565</c:v>
                </c:pt>
                <c:pt idx="20">
                  <c:v>1512.0135737796033</c:v>
                </c:pt>
                <c:pt idx="21">
                  <c:v>1457.2952299443202</c:v>
                </c:pt>
                <c:pt idx="22">
                  <c:v>1514.3983143310834</c:v>
                </c:pt>
                <c:pt idx="23">
                  <c:v>1546.8781109357299</c:v>
                </c:pt>
                <c:pt idx="24">
                  <c:v>1524.5439599261565</c:v>
                </c:pt>
                <c:pt idx="25">
                  <c:v>1462.0985969425801</c:v>
                </c:pt>
                <c:pt idx="26">
                  <c:v>1516.8367665698634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E3-4D44-92E7-A2B01FD70701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NodeCure REDOS</c:v>
                </c:pt>
              </c:strCache>
            </c:strRef>
          </c:tx>
          <c:spPr>
            <a:ln w="38100">
              <a:solidFill>
                <a:schemeClr val="accent3"/>
              </a:solidFill>
              <a:prstDash val="sysDot"/>
            </a:ln>
          </c:spPr>
          <c:marker>
            <c:symbol val="triangle"/>
            <c:size val="1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1986.0768392702</c:v>
                </c:pt>
                <c:pt idx="1">
                  <c:v>1655.6476317360666</c:v>
                </c:pt>
                <c:pt idx="2">
                  <c:v>2140.1537072273236</c:v>
                </c:pt>
                <c:pt idx="3">
                  <c:v>1616.3646562001397</c:v>
                </c:pt>
                <c:pt idx="4">
                  <c:v>2133.47168229821</c:v>
                </c:pt>
                <c:pt idx="5">
                  <c:v>2366.0913620393071</c:v>
                </c:pt>
                <c:pt idx="6">
                  <c:v>2228.8375358001067</c:v>
                </c:pt>
                <c:pt idx="7">
                  <c:v>2199.1810273831165</c:v>
                </c:pt>
                <c:pt idx="8">
                  <c:v>2085.3048404035567</c:v>
                </c:pt>
                <c:pt idx="9">
                  <c:v>1752.24314863004</c:v>
                </c:pt>
                <c:pt idx="10">
                  <c:v>1654.6471923170732</c:v>
                </c:pt>
                <c:pt idx="11">
                  <c:v>1728.0098142117768</c:v>
                </c:pt>
                <c:pt idx="12">
                  <c:v>1424.0567660302167</c:v>
                </c:pt>
                <c:pt idx="13">
                  <c:v>1327.1754749870299</c:v>
                </c:pt>
                <c:pt idx="14">
                  <c:v>1332.8262764498202</c:v>
                </c:pt>
                <c:pt idx="15">
                  <c:v>1335.8246523319401</c:v>
                </c:pt>
                <c:pt idx="16">
                  <c:v>1316.1066577645768</c:v>
                </c:pt>
                <c:pt idx="17">
                  <c:v>1349.8593596275266</c:v>
                </c:pt>
                <c:pt idx="18">
                  <c:v>1335.6332537624867</c:v>
                </c:pt>
                <c:pt idx="19">
                  <c:v>1341.4217632069701</c:v>
                </c:pt>
                <c:pt idx="20">
                  <c:v>1314.2281450053699</c:v>
                </c:pt>
                <c:pt idx="21">
                  <c:v>1321.6682561531068</c:v>
                </c:pt>
                <c:pt idx="22">
                  <c:v>1366.18509010461</c:v>
                </c:pt>
                <c:pt idx="23">
                  <c:v>1420.1951520941166</c:v>
                </c:pt>
                <c:pt idx="24">
                  <c:v>1392.1788960472968</c:v>
                </c:pt>
                <c:pt idx="25">
                  <c:v>1033.6486324749928</c:v>
                </c:pt>
                <c:pt idx="26">
                  <c:v>688.84674826131413</c:v>
                </c:pt>
                <c:pt idx="27">
                  <c:v>2191.04703656016</c:v>
                </c:pt>
                <c:pt idx="28">
                  <c:v>2122.43934060024</c:v>
                </c:pt>
                <c:pt idx="29">
                  <c:v>2270.9749703213802</c:v>
                </c:pt>
                <c:pt idx="30">
                  <c:v>2348.2338824834169</c:v>
                </c:pt>
                <c:pt idx="31">
                  <c:v>2375.0715357153836</c:v>
                </c:pt>
                <c:pt idx="32">
                  <c:v>2730.7177230793932</c:v>
                </c:pt>
                <c:pt idx="33">
                  <c:v>2318.6025734446471</c:v>
                </c:pt>
                <c:pt idx="34">
                  <c:v>2059.535951029367</c:v>
                </c:pt>
                <c:pt idx="35">
                  <c:v>1426.4260033493167</c:v>
                </c:pt>
                <c:pt idx="36">
                  <c:v>1359.1039860942267</c:v>
                </c:pt>
                <c:pt idx="37">
                  <c:v>1388.4204726702301</c:v>
                </c:pt>
                <c:pt idx="38">
                  <c:v>1405.2297322708034</c:v>
                </c:pt>
                <c:pt idx="39">
                  <c:v>1379.3278244399432</c:v>
                </c:pt>
                <c:pt idx="40">
                  <c:v>1358.30070877359</c:v>
                </c:pt>
                <c:pt idx="41">
                  <c:v>1370.4838261449797</c:v>
                </c:pt>
                <c:pt idx="42">
                  <c:v>1381.0287790068398</c:v>
                </c:pt>
                <c:pt idx="43">
                  <c:v>1337.3383083453966</c:v>
                </c:pt>
                <c:pt idx="44">
                  <c:v>1397.73003727795</c:v>
                </c:pt>
                <c:pt idx="45">
                  <c:v>1384.2987442531266</c:v>
                </c:pt>
                <c:pt idx="46">
                  <c:v>1384.3194159278435</c:v>
                </c:pt>
                <c:pt idx="47">
                  <c:v>1360.7497516970634</c:v>
                </c:pt>
                <c:pt idx="48">
                  <c:v>1373.5659743015601</c:v>
                </c:pt>
                <c:pt idx="49">
                  <c:v>1379.0307961191399</c:v>
                </c:pt>
                <c:pt idx="50">
                  <c:v>1354.5619954309734</c:v>
                </c:pt>
                <c:pt idx="51">
                  <c:v>1401.2241604772335</c:v>
                </c:pt>
                <c:pt idx="52">
                  <c:v>1386.4897166691599</c:v>
                </c:pt>
                <c:pt idx="53">
                  <c:v>1382.6990716487535</c:v>
                </c:pt>
                <c:pt idx="54">
                  <c:v>1403.0915477994567</c:v>
                </c:pt>
                <c:pt idx="55">
                  <c:v>1401.1166846229569</c:v>
                </c:pt>
                <c:pt idx="56">
                  <c:v>1364.23269414213</c:v>
                </c:pt>
                <c:pt idx="57">
                  <c:v>1347.5055075900966</c:v>
                </c:pt>
                <c:pt idx="58">
                  <c:v>1410.9921056871365</c:v>
                </c:pt>
                <c:pt idx="59">
                  <c:v>1373.0903432977066</c:v>
                </c:pt>
                <c:pt idx="60">
                  <c:v>1396.4761366837336</c:v>
                </c:pt>
                <c:pt idx="61">
                  <c:v>1377.95094151647</c:v>
                </c:pt>
                <c:pt idx="62">
                  <c:v>1359.0103466682233</c:v>
                </c:pt>
                <c:pt idx="63">
                  <c:v>1385.5847065614801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E3-4D44-92E7-A2B01FD70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26116608"/>
        <c:axId val="-1326114048"/>
      </c:lineChart>
      <c:catAx>
        <c:axId val="-132611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r>
                  <a:rPr lang="en-US" sz="2400" b="0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-1326114048"/>
        <c:crosses val="autoZero"/>
        <c:auto val="1"/>
        <c:lblAlgn val="ctr"/>
        <c:lblOffset val="100"/>
        <c:tickMarkSkip val="5"/>
        <c:noMultiLvlLbl val="0"/>
      </c:catAx>
      <c:valAx>
        <c:axId val="-13261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r>
                  <a:rPr lang="en-US" sz="2400" b="0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Throughput (reqs/sec)</a:t>
                </a:r>
              </a:p>
            </c:rich>
          </c:tx>
          <c:layout>
            <c:manualLayout>
              <c:xMode val="edge"/>
              <c:yMode val="edge"/>
              <c:x val="1.0127314814814815E-2"/>
              <c:y val="0.14071205268722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-1326116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66878588418635165"/>
          <c:y val="6.0531317950077095E-2"/>
          <c:w val="0.32905878627150775"/>
          <c:h val="0.221314080892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'SnykVulns-bin-summary'!$C$1</c:f>
              <c:strCache>
                <c:ptCount val="1"/>
                <c:pt idx="0">
                  <c:v>EHP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'SnykVulns-bin-summary'!$A$2:$A$10</c:f>
              <c:strCache>
                <c:ptCount val="9"/>
                <c:pt idx="0">
                  <c:v>Other (CWEs 330, 208, 601, 90, …)</c:v>
                </c:pt>
                <c:pt idx="1">
                  <c:v>Improper Authentication (CWE 284)</c:v>
                </c:pt>
                <c:pt idx="2">
                  <c:v>Information Exposure (CWE 201)</c:v>
                </c:pt>
                <c:pt idx="3">
                  <c:v>Malicious Package (CWE 506)</c:v>
                </c:pt>
                <c:pt idx="4">
                  <c:v>Command Injection (CWE 77)</c:v>
                </c:pt>
                <c:pt idx="5">
                  <c:v>Denial of Service (CWE 400)</c:v>
                </c:pt>
                <c:pt idx="6">
                  <c:v>Man in the Middle (CWE 300)</c:v>
                </c:pt>
                <c:pt idx="7">
                  <c:v>Cross-Site Scripting (CWE 79)</c:v>
                </c:pt>
                <c:pt idx="8">
                  <c:v>Directory Traversal (CWE 22)</c:v>
                </c:pt>
              </c:strCache>
            </c:strRef>
          </c:cat>
          <c:val>
            <c:numRef>
              <c:f>'SnykVulns-bin-summary'!$C$2:$C$10</c:f>
              <c:numCache>
                <c:formatCode>General</c:formatCode>
                <c:ptCount val="9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126</c:v>
                </c:pt>
                <c:pt idx="6">
                  <c:v>0</c:v>
                </c:pt>
                <c:pt idx="7">
                  <c:v>0</c:v>
                </c:pt>
                <c:pt idx="8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E-B34D-BC41-1FA58C5F306F}"/>
            </c:ext>
          </c:extLst>
        </c:ser>
        <c:ser>
          <c:idx val="0"/>
          <c:order val="1"/>
          <c:tx>
            <c:strRef>
              <c:f>'SnykVulns-bin-summary'!$D$1</c:f>
              <c:strCache>
                <c:ptCount val="1"/>
                <c:pt idx="0">
                  <c:v>Not EHP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'SnykVulns-bin-summary'!$A$2:$A$10</c:f>
              <c:strCache>
                <c:ptCount val="9"/>
                <c:pt idx="0">
                  <c:v>Other (CWEs 330, 208, 601, 90, …)</c:v>
                </c:pt>
                <c:pt idx="1">
                  <c:v>Improper Authentication (CWE 284)</c:v>
                </c:pt>
                <c:pt idx="2">
                  <c:v>Information Exposure (CWE 201)</c:v>
                </c:pt>
                <c:pt idx="3">
                  <c:v>Malicious Package (CWE 506)</c:v>
                </c:pt>
                <c:pt idx="4">
                  <c:v>Command Injection (CWE 77)</c:v>
                </c:pt>
                <c:pt idx="5">
                  <c:v>Denial of Service (CWE 400)</c:v>
                </c:pt>
                <c:pt idx="6">
                  <c:v>Man in the Middle (CWE 300)</c:v>
                </c:pt>
                <c:pt idx="7">
                  <c:v>Cross-Site Scripting (CWE 79)</c:v>
                </c:pt>
                <c:pt idx="8">
                  <c:v>Directory Traversal (CWE 22)</c:v>
                </c:pt>
              </c:strCache>
            </c:strRef>
          </c:cat>
          <c:val>
            <c:numRef>
              <c:f>'SnykVulns-bin-summary'!$D$2:$D$10</c:f>
              <c:numCache>
                <c:formatCode>General</c:formatCode>
                <c:ptCount val="9"/>
                <c:pt idx="0">
                  <c:v>114</c:v>
                </c:pt>
                <c:pt idx="1">
                  <c:v>20</c:v>
                </c:pt>
                <c:pt idx="2">
                  <c:v>35</c:v>
                </c:pt>
                <c:pt idx="3">
                  <c:v>65</c:v>
                </c:pt>
                <c:pt idx="4">
                  <c:v>95</c:v>
                </c:pt>
                <c:pt idx="5">
                  <c:v>29</c:v>
                </c:pt>
                <c:pt idx="6">
                  <c:v>158</c:v>
                </c:pt>
                <c:pt idx="7">
                  <c:v>191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7E-B34D-BC41-1FA58C5F3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284667776"/>
        <c:axId val="-1284665456"/>
      </c:barChart>
      <c:catAx>
        <c:axId val="-1284667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-1284665456"/>
        <c:crosses val="autoZero"/>
        <c:auto val="1"/>
        <c:lblAlgn val="ctr"/>
        <c:lblOffset val="100"/>
        <c:noMultiLvlLbl val="0"/>
      </c:catAx>
      <c:valAx>
        <c:axId val="-1284665456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6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4649192771766826"/>
          <c:y val="0.42884254137654282"/>
          <c:w val="0.23336418739024525"/>
          <c:h val="0.192149411075681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Baseline REDOS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2081.7440574920001</c:v>
                </c:pt>
                <c:pt idx="1">
                  <c:v>2233.5705023036166</c:v>
                </c:pt>
                <c:pt idx="2">
                  <c:v>2295.5911806783065</c:v>
                </c:pt>
                <c:pt idx="3">
                  <c:v>2354.7525368940237</c:v>
                </c:pt>
                <c:pt idx="4">
                  <c:v>2612.5985285336769</c:v>
                </c:pt>
                <c:pt idx="5">
                  <c:v>2500.0657567841931</c:v>
                </c:pt>
                <c:pt idx="6">
                  <c:v>2635.2977537179936</c:v>
                </c:pt>
                <c:pt idx="7">
                  <c:v>2566.16001804388</c:v>
                </c:pt>
                <c:pt idx="8">
                  <c:v>2579.9697954641033</c:v>
                </c:pt>
                <c:pt idx="9">
                  <c:v>2376.53571793009</c:v>
                </c:pt>
                <c:pt idx="10">
                  <c:v>1716.2573774805333</c:v>
                </c:pt>
                <c:pt idx="11">
                  <c:v>1387.1356551302699</c:v>
                </c:pt>
                <c:pt idx="12">
                  <c:v>1401.2748838203199</c:v>
                </c:pt>
                <c:pt idx="13">
                  <c:v>1388.7518709573135</c:v>
                </c:pt>
                <c:pt idx="14">
                  <c:v>1453.0214733540568</c:v>
                </c:pt>
                <c:pt idx="15">
                  <c:v>1504.3042802740499</c:v>
                </c:pt>
                <c:pt idx="16">
                  <c:v>1451.8028963746135</c:v>
                </c:pt>
                <c:pt idx="17">
                  <c:v>1481.0824039769468</c:v>
                </c:pt>
                <c:pt idx="18">
                  <c:v>1491.3381216979533</c:v>
                </c:pt>
                <c:pt idx="19">
                  <c:v>1494.43203137565</c:v>
                </c:pt>
                <c:pt idx="20">
                  <c:v>1512.0135737796033</c:v>
                </c:pt>
                <c:pt idx="21">
                  <c:v>1457.2952299443202</c:v>
                </c:pt>
                <c:pt idx="22">
                  <c:v>1514.3983143310834</c:v>
                </c:pt>
                <c:pt idx="23">
                  <c:v>1546.8781109357299</c:v>
                </c:pt>
                <c:pt idx="24">
                  <c:v>1524.5439599261565</c:v>
                </c:pt>
                <c:pt idx="25">
                  <c:v>1462.0985969425801</c:v>
                </c:pt>
                <c:pt idx="26">
                  <c:v>1516.8367665698634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BE-B14E-843F-1263D26AEA4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Baseline ReadDOS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0">
                  <c:v>2088.3441079999998</c:v>
                </c:pt>
                <c:pt idx="1">
                  <c:v>2237.9688216666668</c:v>
                </c:pt>
                <c:pt idx="2">
                  <c:v>2288.2416886666665</c:v>
                </c:pt>
                <c:pt idx="3">
                  <c:v>2336.8838073333332</c:v>
                </c:pt>
                <c:pt idx="4">
                  <c:v>2578.1001110000002</c:v>
                </c:pt>
                <c:pt idx="5">
                  <c:v>2393.1009196666669</c:v>
                </c:pt>
                <c:pt idx="6">
                  <c:v>2834.0126336666667</c:v>
                </c:pt>
                <c:pt idx="7">
                  <c:v>2572.3163203333334</c:v>
                </c:pt>
                <c:pt idx="8">
                  <c:v>2382.36859</c:v>
                </c:pt>
                <c:pt idx="9">
                  <c:v>2395.4967596666665</c:v>
                </c:pt>
                <c:pt idx="10">
                  <c:v>1695.0378376666667</c:v>
                </c:pt>
                <c:pt idx="11">
                  <c:v>1424.9907416666667</c:v>
                </c:pt>
                <c:pt idx="12">
                  <c:v>1421.8496506666668</c:v>
                </c:pt>
                <c:pt idx="13">
                  <c:v>1425.7732656666667</c:v>
                </c:pt>
                <c:pt idx="14">
                  <c:v>1433.3074649999999</c:v>
                </c:pt>
                <c:pt idx="15">
                  <c:v>1423.9129823333333</c:v>
                </c:pt>
                <c:pt idx="16">
                  <c:v>1424.2010016666666</c:v>
                </c:pt>
                <c:pt idx="17">
                  <c:v>1442.1066730000002</c:v>
                </c:pt>
                <c:pt idx="18">
                  <c:v>1426.380639</c:v>
                </c:pt>
                <c:pt idx="19">
                  <c:v>1478.7151036666667</c:v>
                </c:pt>
                <c:pt idx="20">
                  <c:v>1492.8607380000001</c:v>
                </c:pt>
                <c:pt idx="21">
                  <c:v>1486.6165636666667</c:v>
                </c:pt>
                <c:pt idx="22">
                  <c:v>1501.8230480000002</c:v>
                </c:pt>
                <c:pt idx="23">
                  <c:v>1501.6919680000001</c:v>
                </c:pt>
                <c:pt idx="24">
                  <c:v>1512.2701846666666</c:v>
                </c:pt>
                <c:pt idx="25">
                  <c:v>1498.0101996666665</c:v>
                </c:pt>
                <c:pt idx="26">
                  <c:v>1499.7988853333334</c:v>
                </c:pt>
                <c:pt idx="27">
                  <c:v>1466.0319133333335</c:v>
                </c:pt>
                <c:pt idx="28">
                  <c:v>1497.6095093333333</c:v>
                </c:pt>
                <c:pt idx="29">
                  <c:v>1507.9160206666668</c:v>
                </c:pt>
                <c:pt idx="30">
                  <c:v>1477.4704736666665</c:v>
                </c:pt>
                <c:pt idx="31">
                  <c:v>1520.8421633333335</c:v>
                </c:pt>
                <c:pt idx="32">
                  <c:v>1559.9006043333331</c:v>
                </c:pt>
                <c:pt idx="33">
                  <c:v>1516.4223136666667</c:v>
                </c:pt>
                <c:pt idx="34">
                  <c:v>1515.3540663333333</c:v>
                </c:pt>
                <c:pt idx="35">
                  <c:v>1500.0416420000001</c:v>
                </c:pt>
                <c:pt idx="36">
                  <c:v>1476.8816513333334</c:v>
                </c:pt>
                <c:pt idx="37">
                  <c:v>1446.2074936666668</c:v>
                </c:pt>
                <c:pt idx="38">
                  <c:v>1551.4649476666666</c:v>
                </c:pt>
                <c:pt idx="39">
                  <c:v>1558.7525903333333</c:v>
                </c:pt>
                <c:pt idx="40">
                  <c:v>1555.2581586666665</c:v>
                </c:pt>
                <c:pt idx="41">
                  <c:v>1577.0455449999999</c:v>
                </c:pt>
                <c:pt idx="42">
                  <c:v>1550.5035379999999</c:v>
                </c:pt>
                <c:pt idx="43">
                  <c:v>1514.8799413333334</c:v>
                </c:pt>
                <c:pt idx="44">
                  <c:v>1536.4359253333332</c:v>
                </c:pt>
                <c:pt idx="45">
                  <c:v>1513.0366750000001</c:v>
                </c:pt>
                <c:pt idx="46">
                  <c:v>899.16635816666667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BE-B14E-843F-1263D26AEA47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NodeCure REDOS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triang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1986.0768392702</c:v>
                </c:pt>
                <c:pt idx="1">
                  <c:v>1655.6476317360666</c:v>
                </c:pt>
                <c:pt idx="2">
                  <c:v>2140.1537072273236</c:v>
                </c:pt>
                <c:pt idx="3">
                  <c:v>1616.3646562001397</c:v>
                </c:pt>
                <c:pt idx="4">
                  <c:v>2133.47168229821</c:v>
                </c:pt>
                <c:pt idx="5">
                  <c:v>2366.0913620393071</c:v>
                </c:pt>
                <c:pt idx="6">
                  <c:v>2228.8375358001067</c:v>
                </c:pt>
                <c:pt idx="7">
                  <c:v>2199.1810273831165</c:v>
                </c:pt>
                <c:pt idx="8">
                  <c:v>2085.3048404035567</c:v>
                </c:pt>
                <c:pt idx="9">
                  <c:v>1752.24314863004</c:v>
                </c:pt>
                <c:pt idx="10">
                  <c:v>1654.6471923170732</c:v>
                </c:pt>
                <c:pt idx="11">
                  <c:v>1728.0098142117768</c:v>
                </c:pt>
                <c:pt idx="12">
                  <c:v>1424.0567660302167</c:v>
                </c:pt>
                <c:pt idx="13">
                  <c:v>1327.1754749870299</c:v>
                </c:pt>
                <c:pt idx="14">
                  <c:v>1332.8262764498202</c:v>
                </c:pt>
                <c:pt idx="15">
                  <c:v>1335.8246523319401</c:v>
                </c:pt>
                <c:pt idx="16">
                  <c:v>1316.1066577645768</c:v>
                </c:pt>
                <c:pt idx="17">
                  <c:v>1349.8593596275266</c:v>
                </c:pt>
                <c:pt idx="18">
                  <c:v>1335.6332537624867</c:v>
                </c:pt>
                <c:pt idx="19">
                  <c:v>1341.4217632069701</c:v>
                </c:pt>
                <c:pt idx="20">
                  <c:v>1314.2281450053699</c:v>
                </c:pt>
                <c:pt idx="21">
                  <c:v>1321.6682561531068</c:v>
                </c:pt>
                <c:pt idx="22">
                  <c:v>1366.18509010461</c:v>
                </c:pt>
                <c:pt idx="23">
                  <c:v>1420.1951520941166</c:v>
                </c:pt>
                <c:pt idx="24">
                  <c:v>1392.1788960472968</c:v>
                </c:pt>
                <c:pt idx="25">
                  <c:v>1033.6486324749928</c:v>
                </c:pt>
                <c:pt idx="26">
                  <c:v>688.84674826131413</c:v>
                </c:pt>
                <c:pt idx="27">
                  <c:v>2191.04703656016</c:v>
                </c:pt>
                <c:pt idx="28">
                  <c:v>2122.43934060024</c:v>
                </c:pt>
                <c:pt idx="29">
                  <c:v>2270.9749703213802</c:v>
                </c:pt>
                <c:pt idx="30">
                  <c:v>2348.2338824834169</c:v>
                </c:pt>
                <c:pt idx="31">
                  <c:v>2375.0715357153836</c:v>
                </c:pt>
                <c:pt idx="32">
                  <c:v>2730.7177230793932</c:v>
                </c:pt>
                <c:pt idx="33">
                  <c:v>2318.6025734446471</c:v>
                </c:pt>
                <c:pt idx="34">
                  <c:v>2059.535951029367</c:v>
                </c:pt>
                <c:pt idx="35">
                  <c:v>1426.4260033493167</c:v>
                </c:pt>
                <c:pt idx="36">
                  <c:v>1359.1039860942267</c:v>
                </c:pt>
                <c:pt idx="37">
                  <c:v>1388.4204726702301</c:v>
                </c:pt>
                <c:pt idx="38">
                  <c:v>1405.2297322708034</c:v>
                </c:pt>
                <c:pt idx="39">
                  <c:v>1379.3278244399432</c:v>
                </c:pt>
                <c:pt idx="40">
                  <c:v>1358.30070877359</c:v>
                </c:pt>
                <c:pt idx="41">
                  <c:v>1370.4838261449797</c:v>
                </c:pt>
                <c:pt idx="42">
                  <c:v>1381.0287790068398</c:v>
                </c:pt>
                <c:pt idx="43">
                  <c:v>1337.3383083453966</c:v>
                </c:pt>
                <c:pt idx="44">
                  <c:v>1397.73003727795</c:v>
                </c:pt>
                <c:pt idx="45">
                  <c:v>1384.2987442531266</c:v>
                </c:pt>
                <c:pt idx="46">
                  <c:v>1384.3194159278435</c:v>
                </c:pt>
                <c:pt idx="47">
                  <c:v>1360.7497516970634</c:v>
                </c:pt>
                <c:pt idx="48">
                  <c:v>1373.5659743015601</c:v>
                </c:pt>
                <c:pt idx="49">
                  <c:v>1379.0307961191399</c:v>
                </c:pt>
                <c:pt idx="50">
                  <c:v>1354.5619954309734</c:v>
                </c:pt>
                <c:pt idx="51">
                  <c:v>1401.2241604772335</c:v>
                </c:pt>
                <c:pt idx="52">
                  <c:v>1386.4897166691599</c:v>
                </c:pt>
                <c:pt idx="53">
                  <c:v>1382.6990716487535</c:v>
                </c:pt>
                <c:pt idx="54">
                  <c:v>1403.0915477994567</c:v>
                </c:pt>
                <c:pt idx="55">
                  <c:v>1401.1166846229569</c:v>
                </c:pt>
                <c:pt idx="56">
                  <c:v>1364.23269414213</c:v>
                </c:pt>
                <c:pt idx="57">
                  <c:v>1347.5055075900966</c:v>
                </c:pt>
                <c:pt idx="58">
                  <c:v>1410.9921056871365</c:v>
                </c:pt>
                <c:pt idx="59">
                  <c:v>1373.0903432977066</c:v>
                </c:pt>
                <c:pt idx="60">
                  <c:v>1396.4761366837336</c:v>
                </c:pt>
                <c:pt idx="61">
                  <c:v>1377.95094151647</c:v>
                </c:pt>
                <c:pt idx="62">
                  <c:v>1359.0103466682233</c:v>
                </c:pt>
                <c:pt idx="63">
                  <c:v>1385.5847065614801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BE-B14E-843F-1263D26AEA47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NodeCure ReadDOS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1994.5017645154901</c:v>
                </c:pt>
                <c:pt idx="1">
                  <c:v>1663.44560352535</c:v>
                </c:pt>
                <c:pt idx="2">
                  <c:v>2117.8889599464665</c:v>
                </c:pt>
                <c:pt idx="3">
                  <c:v>1561.4612241411266</c:v>
                </c:pt>
                <c:pt idx="4">
                  <c:v>2209.3024365310634</c:v>
                </c:pt>
                <c:pt idx="5">
                  <c:v>2325.5919480650468</c:v>
                </c:pt>
                <c:pt idx="6">
                  <c:v>2263.878629901737</c:v>
                </c:pt>
                <c:pt idx="7">
                  <c:v>2280.8020178967731</c:v>
                </c:pt>
                <c:pt idx="8">
                  <c:v>2161.2995298805267</c:v>
                </c:pt>
                <c:pt idx="9">
                  <c:v>2012.0956118518768</c:v>
                </c:pt>
                <c:pt idx="10">
                  <c:v>2368.5729517873401</c:v>
                </c:pt>
                <c:pt idx="11">
                  <c:v>2390.1921538284264</c:v>
                </c:pt>
                <c:pt idx="12">
                  <c:v>1820.1443717495797</c:v>
                </c:pt>
                <c:pt idx="13">
                  <c:v>1545.8858592884801</c:v>
                </c:pt>
                <c:pt idx="14">
                  <c:v>1656.1389599410934</c:v>
                </c:pt>
                <c:pt idx="15">
                  <c:v>1709.2522270298166</c:v>
                </c:pt>
                <c:pt idx="16">
                  <c:v>1696.8924705217132</c:v>
                </c:pt>
                <c:pt idx="17">
                  <c:v>1679.2091278309165</c:v>
                </c:pt>
                <c:pt idx="18">
                  <c:v>1681.9883223059235</c:v>
                </c:pt>
                <c:pt idx="19">
                  <c:v>1796.0894922471368</c:v>
                </c:pt>
                <c:pt idx="20">
                  <c:v>1433.5979385594535</c:v>
                </c:pt>
                <c:pt idx="21">
                  <c:v>1395.1028080942133</c:v>
                </c:pt>
                <c:pt idx="22">
                  <c:v>1367.0519045250833</c:v>
                </c:pt>
                <c:pt idx="23">
                  <c:v>1346.8958672584267</c:v>
                </c:pt>
                <c:pt idx="24">
                  <c:v>1359.4751806748566</c:v>
                </c:pt>
                <c:pt idx="25">
                  <c:v>1357.8463200330632</c:v>
                </c:pt>
                <c:pt idx="26">
                  <c:v>1523.9282117592168</c:v>
                </c:pt>
                <c:pt idx="27">
                  <c:v>1953.1750284721936</c:v>
                </c:pt>
                <c:pt idx="28">
                  <c:v>2101.9389479872902</c:v>
                </c:pt>
                <c:pt idx="29">
                  <c:v>2227.7460210319</c:v>
                </c:pt>
                <c:pt idx="30">
                  <c:v>2329.2341745744102</c:v>
                </c:pt>
                <c:pt idx="31">
                  <c:v>2538.2311795360833</c:v>
                </c:pt>
                <c:pt idx="32">
                  <c:v>2539.6048026628232</c:v>
                </c:pt>
                <c:pt idx="33">
                  <c:v>2353.1065389453202</c:v>
                </c:pt>
                <c:pt idx="34">
                  <c:v>2052.9163554745433</c:v>
                </c:pt>
                <c:pt idx="35">
                  <c:v>1675.2646006213865</c:v>
                </c:pt>
                <c:pt idx="36">
                  <c:v>1380.8761315258434</c:v>
                </c:pt>
                <c:pt idx="37">
                  <c:v>1404.2312248584033</c:v>
                </c:pt>
                <c:pt idx="38">
                  <c:v>1389.90130445657</c:v>
                </c:pt>
                <c:pt idx="39">
                  <c:v>1414.9601880864732</c:v>
                </c:pt>
                <c:pt idx="40">
                  <c:v>1408.4849188588269</c:v>
                </c:pt>
                <c:pt idx="41">
                  <c:v>1402.5393333807233</c:v>
                </c:pt>
                <c:pt idx="42">
                  <c:v>1378.5403025834332</c:v>
                </c:pt>
                <c:pt idx="43">
                  <c:v>1318.2016511689833</c:v>
                </c:pt>
                <c:pt idx="44">
                  <c:v>1297.93807909525</c:v>
                </c:pt>
                <c:pt idx="45">
                  <c:v>1373.3643626968133</c:v>
                </c:pt>
                <c:pt idx="46">
                  <c:v>1358.7846297227968</c:v>
                </c:pt>
                <c:pt idx="47">
                  <c:v>1348.8741819497034</c:v>
                </c:pt>
                <c:pt idx="48">
                  <c:v>1379.2730995735767</c:v>
                </c:pt>
                <c:pt idx="49">
                  <c:v>1381.7953747163667</c:v>
                </c:pt>
                <c:pt idx="50">
                  <c:v>1386.8311863253737</c:v>
                </c:pt>
                <c:pt idx="51">
                  <c:v>1350.0120256608134</c:v>
                </c:pt>
                <c:pt idx="52">
                  <c:v>1315.2917493562534</c:v>
                </c:pt>
                <c:pt idx="53">
                  <c:v>1344.8220685443166</c:v>
                </c:pt>
                <c:pt idx="54">
                  <c:v>1363.3169863457467</c:v>
                </c:pt>
                <c:pt idx="55">
                  <c:v>1382.3708896058733</c:v>
                </c:pt>
                <c:pt idx="56">
                  <c:v>1393.1679291508899</c:v>
                </c:pt>
                <c:pt idx="57">
                  <c:v>1366.6662437960367</c:v>
                </c:pt>
                <c:pt idx="58">
                  <c:v>1363.3250902473799</c:v>
                </c:pt>
                <c:pt idx="59">
                  <c:v>1387.3636449192766</c:v>
                </c:pt>
                <c:pt idx="60">
                  <c:v>1365.0243325356732</c:v>
                </c:pt>
                <c:pt idx="61">
                  <c:v>1353.1187443212166</c:v>
                </c:pt>
                <c:pt idx="62">
                  <c:v>1389.2968210326701</c:v>
                </c:pt>
                <c:pt idx="63">
                  <c:v>1392.0405210237332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BE-B14E-843F-1263D26AE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26116608"/>
        <c:axId val="-1326114048"/>
      </c:lineChart>
      <c:catAx>
        <c:axId val="-132611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dirty="0">
                    <a:solidFill>
                      <a:srgbClr val="000000"/>
                    </a:solidFill>
                  </a:rPr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6114048"/>
        <c:crosses val="autoZero"/>
        <c:auto val="1"/>
        <c:lblAlgn val="ctr"/>
        <c:lblOffset val="100"/>
        <c:tickMarkSkip val="5"/>
        <c:noMultiLvlLbl val="0"/>
      </c:catAx>
      <c:valAx>
        <c:axId val="-13261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dirty="0">
                    <a:solidFill>
                      <a:srgbClr val="000000"/>
                    </a:solidFill>
                  </a:rPr>
                  <a:t>Throughput (req/sec) </a:t>
                </a:r>
              </a:p>
            </c:rich>
          </c:tx>
          <c:layout>
            <c:manualLayout>
              <c:xMode val="edge"/>
              <c:yMode val="edge"/>
              <c:x val="9.9809889666847163E-3"/>
              <c:y val="2.776078868721153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611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374938601199767"/>
          <c:y val="2.04512616164364E-2"/>
          <c:w val="0.40427687061303819"/>
          <c:h val="0.22685424709722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3983" cy="49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t" anchorCtr="0" compatLnSpc="1">
            <a:prstTxWarp prst="textNoShape">
              <a:avLst/>
            </a:prstTxWarp>
          </a:bodyPr>
          <a:lstStyle>
            <a:lvl1pPr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20" y="3"/>
            <a:ext cx="2943983" cy="49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t" anchorCtr="0" compatLnSpc="1">
            <a:prstTxWarp prst="textNoShape">
              <a:avLst/>
            </a:prstTxWarp>
          </a:bodyPr>
          <a:lstStyle>
            <a:lvl1pPr algn="r"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5835"/>
            <a:ext cx="2943983" cy="4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b" anchorCtr="0" compatLnSpc="1">
            <a:prstTxWarp prst="textNoShape">
              <a:avLst/>
            </a:prstTxWarp>
          </a:bodyPr>
          <a:lstStyle>
            <a:lvl1pPr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20" y="9435835"/>
            <a:ext cx="2943983" cy="4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b" anchorCtr="0" compatLnSpc="1">
            <a:prstTxWarp prst="textNoShape">
              <a:avLst/>
            </a:prstTxWarp>
          </a:bodyPr>
          <a:lstStyle>
            <a:lvl1pPr algn="r"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AD81696D-F659-47AA-BF9A-8E4C52DB6141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65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522" y="0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0861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22" y="9460861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fld id="{D291D712-58E1-4FFA-8A47-8D821F11B45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BD7CE-4578-49B6-8172-DB1E95F2E709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1546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/>
              <a:t>Hey howdy hey!</a:t>
            </a:r>
          </a:p>
        </p:txBody>
      </p:sp>
    </p:spTree>
    <p:extLst>
      <p:ext uri="{BB962C8B-B14F-4D97-AF65-F5344CB8AC3E}">
        <p14:creationId xmlns:p14="http://schemas.microsoft.com/office/powerpoint/2010/main" val="318918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an EHP attack when launched on the Event Loop.</a:t>
            </a:r>
          </a:p>
          <a:p>
            <a:r>
              <a:rPr lang="en-US" dirty="0"/>
              <a:t>Also note what an EHP attack against the Worker Pool would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859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potential for EHP vulnerabilities, here is a simple file server.</a:t>
            </a:r>
          </a:p>
          <a:p>
            <a:r>
              <a:rPr lang="en-US" dirty="0"/>
              <a:t>This server contains two different EHP vulnerabilities.</a:t>
            </a:r>
          </a:p>
          <a:p>
            <a:endParaRPr lang="en-US" dirty="0"/>
          </a:p>
          <a:p>
            <a:r>
              <a:rPr lang="en-US" b="1" dirty="0"/>
              <a:t>ReDoS</a:t>
            </a:r>
            <a:r>
              <a:rPr lang="en-US" dirty="0"/>
              <a:t>: A string composed of forward slashes ending with a newline will exhibit exponential worst-case performance on this regex.</a:t>
            </a:r>
          </a:p>
          <a:p>
            <a:endParaRPr lang="en-US" dirty="0"/>
          </a:p>
          <a:p>
            <a:r>
              <a:rPr lang="en-US" b="1" dirty="0"/>
              <a:t>IO-DoS</a:t>
            </a:r>
            <a:r>
              <a:rPr lang="en-US" dirty="0"/>
              <a:t>: An arbitrary file read is typically called a </a:t>
            </a:r>
            <a:r>
              <a:rPr lang="en-US" i="1" dirty="0"/>
              <a:t>directory traversal vulnerability</a:t>
            </a:r>
            <a:r>
              <a:rPr lang="en-US" i="0" dirty="0"/>
              <a:t> and results in information leakage. However, if the attacker can identify a Large (say, several GB) or Slow (say, /dev/random or a file in a slow NFS share) File then reading from this file will cause the corresponding Event Handler (Event Loop or Worker) to </a:t>
            </a:r>
            <a:r>
              <a:rPr lang="en-US" i="1" dirty="0"/>
              <a:t>block</a:t>
            </a:r>
            <a:r>
              <a:rPr lang="en-US" i="0" dirty="0"/>
              <a:t>.</a:t>
            </a:r>
          </a:p>
          <a:p>
            <a:endParaRPr lang="en-US" i="0" dirty="0"/>
          </a:p>
          <a:p>
            <a:r>
              <a:rPr lang="en-US" i="0" dirty="0"/>
              <a:t>In both cases, in the OTPCA these “vulnerabilities” would result in wasted CPU and I/O bandwidth but only the loss of one thread from the </a:t>
            </a:r>
            <a:r>
              <a:rPr lang="en-US" i="0" dirty="0" err="1"/>
              <a:t>threadpool</a:t>
            </a:r>
            <a:r>
              <a:rPr lang="en-US" i="0" dirty="0"/>
              <a:t>.</a:t>
            </a:r>
          </a:p>
          <a:p>
            <a:r>
              <a:rPr lang="en-US" i="0" dirty="0"/>
              <a:t>In the EDA we waste the same amount of underlying resources, but critically we lose one of the (very limited set of) Event Handler threads. Catastrophe!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06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Illustrates a ReDoS attack against a simple Node.js server based on the pseudo-code on the previous slide.</a:t>
            </a:r>
          </a:p>
          <a:p>
            <a:endParaRPr lang="en-US" dirty="0"/>
          </a:p>
          <a:p>
            <a:r>
              <a:rPr lang="en-US" dirty="0"/>
              <a:t>The orange line is vanilla Node.js, which experiences an EHP attack. Its Event Loop dies.</a:t>
            </a:r>
          </a:p>
          <a:p>
            <a:r>
              <a:rPr lang="en-US" dirty="0"/>
              <a:t>The maroon line is our prototype, </a:t>
            </a:r>
            <a:r>
              <a:rPr lang="en-US" dirty="0" err="1"/>
              <a:t>Node.cure</a:t>
            </a:r>
            <a:r>
              <a:rPr lang="en-US" dirty="0"/>
              <a:t>, which delivers a TimeoutException so that the Event Loop recovers.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79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tells the listener that EHP is not just a funny idea we came up with, but that EHP vectors are quite common in practice.</a:t>
            </a:r>
          </a:p>
          <a:p>
            <a:r>
              <a:rPr lang="en-US" dirty="0"/>
              <a:t>We obtained a dump of the </a:t>
            </a:r>
            <a:r>
              <a:rPr lang="en-US" dirty="0" err="1"/>
              <a:t>Snyk.io</a:t>
            </a:r>
            <a:r>
              <a:rPr lang="en-US" dirty="0"/>
              <a:t> database (that’s the dog logo) with 1132 vulnerabilities in npm.</a:t>
            </a:r>
          </a:p>
          <a:p>
            <a:r>
              <a:rPr lang="en-US" dirty="0"/>
              <a:t>We divided them into these types of vulnerabilities and then automatically labeled them based on whether they could be used as an EHP vector (black) or not (grey).</a:t>
            </a:r>
          </a:p>
          <a:p>
            <a:endParaRPr lang="en-US" dirty="0"/>
          </a:p>
          <a:p>
            <a:r>
              <a:rPr lang="en-US" dirty="0"/>
              <a:t>403/1132 (35%) are EHP vectors.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$3.4 in the paper for more details.</a:t>
            </a:r>
          </a:p>
          <a:p>
            <a:r>
              <a:rPr lang="en-US" dirty="0"/>
              <a:t>Possibly worth noting that there may be some skew in the ReDoS section due to our ESEC/FSE’18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7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they’re convinced that EHP is a problem, let’s consider countermeasures.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34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idea #1: heartbeats and restarts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One-time DoS on connected clients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Attacker can submit rolling attacks (small cost to them, one request::one Event Handler poisoned), so you end up with a rolling 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58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a formal approach to cooperative multi-tasking.</a:t>
            </a:r>
          </a:p>
          <a:p>
            <a:r>
              <a:rPr lang="en-US" dirty="0"/>
              <a:t>Guaranteeing worst-case execution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2509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 modules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But modules are widely used – with huge module registry, many apps are glue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 framework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But 65% of the EHP </a:t>
            </a:r>
            <a:r>
              <a:rPr lang="en-US" dirty="0" err="1"/>
              <a:t>vulns</a:t>
            </a:r>
            <a:r>
              <a:rPr lang="en-US" dirty="0"/>
              <a:t>. from </a:t>
            </a:r>
            <a:r>
              <a:rPr lang="en-US" dirty="0" err="1"/>
              <a:t>Snyk.io</a:t>
            </a:r>
            <a:r>
              <a:rPr lang="en-US" dirty="0"/>
              <a:t> are framework APIs (IO-</a:t>
            </a:r>
            <a:r>
              <a:rPr lang="en-US" dirty="0" err="1"/>
              <a:t>DoS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(266 – 23% overall)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 language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 </a:t>
            </a:r>
            <a:r>
              <a:rPr lang="en-US" b="0" dirty="0"/>
              <a:t>But 25% of those EHP </a:t>
            </a:r>
            <a:r>
              <a:rPr lang="en-US" b="0" dirty="0" err="1"/>
              <a:t>vulns</a:t>
            </a:r>
            <a:r>
              <a:rPr lang="en-US" b="0" dirty="0"/>
              <a:t>. are language APIs (ReDoS)</a:t>
            </a:r>
            <a:endParaRPr lang="en-US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(115 – 10% overall)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096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684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Motivate using exceptions by </a:t>
            </a:r>
            <a:r>
              <a:rPr lang="en-US" b="1" dirty="0"/>
              <a:t>analogy</a:t>
            </a:r>
            <a:r>
              <a:rPr lang="en-US" dirty="0"/>
              <a:t>.</a:t>
            </a:r>
          </a:p>
          <a:p>
            <a:r>
              <a:rPr lang="en-US" dirty="0"/>
              <a:t>There are other approaches to protecting against buffer overflows, but the most widely adopted solution is exceptions.</a:t>
            </a:r>
          </a:p>
          <a:p>
            <a:endParaRPr lang="en-US" dirty="0"/>
          </a:p>
          <a:p>
            <a:r>
              <a:rPr lang="en-US" b="1" dirty="0"/>
              <a:t>Idea</a:t>
            </a:r>
            <a:r>
              <a:rPr lang="en-US" dirty="0"/>
              <a:t>: Keep the cooperative multi-tasking (and the corresponding atomicity assumptions baked into everyone’s code), but make it time-aware. Deliver an exception so the application can make a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02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List our contributions so the audience can go to sleep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50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45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do it.</a:t>
            </a:r>
          </a:p>
          <a:p>
            <a:endParaRPr lang="en-US" dirty="0"/>
          </a:p>
          <a:p>
            <a:r>
              <a:rPr lang="en-US" dirty="0"/>
              <a:t>The first set of animations describes how a Node.js application works under the hood.</a:t>
            </a:r>
          </a:p>
          <a:p>
            <a:r>
              <a:rPr lang="en-US" dirty="0"/>
              <a:t>The second set of animations describes the changes we made to make Node.js time-aware.</a:t>
            </a:r>
          </a:p>
          <a:p>
            <a:r>
              <a:rPr lang="en-US" dirty="0"/>
              <a:t>I did not include details like:</a:t>
            </a:r>
          </a:p>
          <a:p>
            <a:r>
              <a:rPr lang="en-US" dirty="0"/>
              <a:t>- Safe killing of Tasks ($5.2, </a:t>
            </a:r>
            <a:r>
              <a:rPr lang="en-US" i="1" dirty="0" err="1"/>
              <a:t>pthread_setcancelstate</a:t>
            </a:r>
            <a:r>
              <a:rPr lang="en-US" i="0" dirty="0"/>
              <a:t>)</a:t>
            </a:r>
            <a:endParaRPr lang="en-US" dirty="0"/>
          </a:p>
          <a:p>
            <a:r>
              <a:rPr lang="en-US" dirty="0"/>
              <a:t>- Performance optimizations ($5.5)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916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Fun facts.</a:t>
            </a:r>
          </a:p>
          <a:p>
            <a:r>
              <a:rPr lang="en-US" b="0" dirty="0"/>
              <a:t>See $5.6 for details on passing the Node.js core test suite.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345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HOWEVER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$8, “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Programming with first-class timeouts”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731F-4D7D-704E-99D0-021A058AE6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0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b="1" dirty="0"/>
              <a:t>server</a:t>
            </a:r>
            <a:r>
              <a:rPr lang="en-US" dirty="0"/>
              <a:t> apps</a:t>
            </a:r>
          </a:p>
          <a:p>
            <a:r>
              <a:rPr lang="en-US" dirty="0"/>
              <a:t>  </a:t>
            </a:r>
            <a:r>
              <a:rPr lang="en-US" dirty="0" err="1"/>
              <a:t>AcmeAir</a:t>
            </a:r>
            <a:r>
              <a:rPr lang="en-US" dirty="0"/>
              <a:t> (IBM airline software simulation) </a:t>
            </a:r>
          </a:p>
          <a:p>
            <a:r>
              <a:rPr lang="en-US" dirty="0"/>
              <a:t>  </a:t>
            </a:r>
            <a:r>
              <a:rPr lang="en-US" dirty="0" err="1"/>
              <a:t>LokiJS</a:t>
            </a:r>
            <a:r>
              <a:rPr lang="en-US" dirty="0"/>
              <a:t> (K-V store)</a:t>
            </a:r>
          </a:p>
          <a:p>
            <a:r>
              <a:rPr lang="en-US" dirty="0"/>
              <a:t>  </a:t>
            </a:r>
            <a:r>
              <a:rPr lang="en-US" dirty="0" err="1"/>
              <a:t>Webtorrent</a:t>
            </a:r>
            <a:r>
              <a:rPr lang="en-US" dirty="0"/>
              <a:t> – P2P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b="1" dirty="0"/>
              <a:t>utility</a:t>
            </a:r>
            <a:r>
              <a:rPr lang="en-US" dirty="0"/>
              <a:t> apps</a:t>
            </a:r>
          </a:p>
          <a:p>
            <a:r>
              <a:rPr lang="en-US" dirty="0"/>
              <a:t>  </a:t>
            </a:r>
            <a:r>
              <a:rPr lang="en-US" dirty="0" err="1"/>
              <a:t>ws</a:t>
            </a:r>
            <a:r>
              <a:rPr lang="en-US" dirty="0"/>
              <a:t>: </a:t>
            </a:r>
            <a:r>
              <a:rPr lang="en-US" dirty="0" err="1"/>
              <a:t>websockets</a:t>
            </a:r>
            <a:r>
              <a:rPr lang="en-US" dirty="0"/>
              <a:t> implementation</a:t>
            </a:r>
          </a:p>
          <a:p>
            <a:r>
              <a:rPr lang="en-US" dirty="0"/>
              <a:t>  </a:t>
            </a:r>
            <a:r>
              <a:rPr lang="en-US" dirty="0" err="1"/>
              <a:t>Three.js</a:t>
            </a:r>
            <a:r>
              <a:rPr lang="en-US" dirty="0"/>
              <a:t>: graphics library</a:t>
            </a:r>
          </a:p>
          <a:p>
            <a:endParaRPr lang="en-US" dirty="0"/>
          </a:p>
          <a:p>
            <a:r>
              <a:rPr lang="en-US" dirty="0"/>
              <a:t>4 </a:t>
            </a:r>
            <a:r>
              <a:rPr lang="en-US" b="1" dirty="0"/>
              <a:t>middleware</a:t>
            </a:r>
            <a:r>
              <a:rPr lang="en-US" b="0" dirty="0"/>
              <a:t> apps</a:t>
            </a:r>
          </a:p>
          <a:p>
            <a:r>
              <a:rPr lang="en-US" b="0" dirty="0"/>
              <a:t>  Express</a:t>
            </a:r>
          </a:p>
          <a:p>
            <a:r>
              <a:rPr lang="en-US" b="0" dirty="0"/>
              <a:t>  Sails</a:t>
            </a:r>
          </a:p>
          <a:p>
            <a:r>
              <a:rPr lang="en-US" b="0" dirty="0"/>
              <a:t>  </a:t>
            </a:r>
            <a:r>
              <a:rPr lang="en-US" b="0" dirty="0" err="1"/>
              <a:t>Restify</a:t>
            </a:r>
            <a:endParaRPr lang="en-US" b="0" dirty="0"/>
          </a:p>
          <a:p>
            <a:r>
              <a:rPr lang="en-US" b="0" dirty="0"/>
              <a:t>  Koa</a:t>
            </a:r>
          </a:p>
          <a:p>
            <a:r>
              <a:rPr lang="en-US" b="0" dirty="0"/>
              <a:t>  NB These “benchmarks” are middleware-style test suites containing empty callbacks, so some of these results exhibit micro-benchmark performance (see “Instr. CBs” overhead of 1.01-2.4x).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731F-4D7D-704E-99D0-021A058AE6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2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fs.readFile</a:t>
            </a:r>
            <a:r>
              <a:rPr lang="en-US" dirty="0"/>
              <a:t>: We partitioned it so it is safe from Large File attacks. But still not Slow File attacks.</a:t>
            </a:r>
          </a:p>
          <a:p>
            <a:r>
              <a:rPr lang="en-US" dirty="0"/>
              <a:t>We also considered kernel AIO but it does not support devices, so it can’t help with the easiest Slow File: /dev/random.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709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6169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NB Application must also handle time-aware C++ add-ons.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See bonus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731F-4D7D-704E-99D0-021A058AE6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58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pictured here – with 1 event loop and 1 shared worker pool – is that provided by many server-side event-driven frameworks.</a:t>
            </a:r>
          </a:p>
          <a:p>
            <a:r>
              <a:rPr lang="en-US" dirty="0"/>
              <a:t>It is of course not the only approach – for example, the SEDA paper from 2001 describes a more general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472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pictured here – with 1 event loop and 1 shared worker pool – is that provided by many server-side event-driven frameworks.</a:t>
            </a:r>
          </a:p>
          <a:p>
            <a:r>
              <a:rPr lang="en-US" dirty="0"/>
              <a:t>It is of course not the only approach – for example, the SEDA paper from 2001 describes a more general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717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Summarize the importance of Node.js.</a:t>
            </a:r>
          </a:p>
          <a:p>
            <a:r>
              <a:rPr lang="en-US" sz="1200" dirty="0"/>
              <a:t>After this slide, the audience should be convinced that addressing security issues for Node.js is impactful, not a fool’s errand.</a:t>
            </a:r>
          </a:p>
          <a:p>
            <a:endParaRPr lang="en-US" sz="1200" dirty="0"/>
          </a:p>
          <a:p>
            <a:r>
              <a:rPr lang="en-US" sz="1200" b="1" dirty="0"/>
              <a:t>YoY</a:t>
            </a:r>
          </a:p>
          <a:p>
            <a:r>
              <a:rPr lang="en-US" sz="1200" dirty="0"/>
              <a:t>3.5M+ developers (April 2016)</a:t>
            </a:r>
          </a:p>
          <a:p>
            <a:r>
              <a:rPr lang="en-US" sz="1200" dirty="0"/>
              <a:t>450K+ modules (March 2017)</a:t>
            </a:r>
          </a:p>
          <a:p>
            <a:r>
              <a:rPr lang="en-US" sz="1200" dirty="0"/>
              <a:t>2B+ module downloads/week (March 2017)</a:t>
            </a:r>
          </a:p>
          <a:p>
            <a:endParaRPr lang="en-US" dirty="0"/>
          </a:p>
          <a:p>
            <a:r>
              <a:rPr lang="en-US" dirty="0"/>
              <a:t>AWS lambda support: Node.js, Java, Python, Go,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49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material: Make sure the audience understands these architectures.</a:t>
            </a:r>
          </a:p>
          <a:p>
            <a:r>
              <a:rPr lang="en-US" dirty="0"/>
              <a:t>Once they understand this, presenting EHP attacks is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81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describe the Dispatcher and the Thread pool, and emphasize the size of the thread pool.</a:t>
            </a:r>
          </a:p>
          <a:p>
            <a:r>
              <a:rPr lang="en-US" dirty="0"/>
              <a:t>Then walk through the animation. Note that the generation of responses proceeds in parallel.</a:t>
            </a:r>
          </a:p>
          <a:p>
            <a:r>
              <a:rPr lang="en-US" dirty="0"/>
              <a:t>Finally use the bullets at the end to summarize.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1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describe the Event Loop, the Worker Pool, and the queues to hold pending events/tasks.</a:t>
            </a:r>
          </a:p>
          <a:p>
            <a:r>
              <a:rPr lang="en-US" dirty="0"/>
              <a:t>Event-Driven </a:t>
            </a:r>
            <a:r>
              <a:rPr lang="en-US" dirty="0">
                <a:sym typeface="Wingdings" pitchFamily="2" charset="2"/>
              </a:rPr>
              <a:t> we call Event Loop and Workers “Event Handlers”.</a:t>
            </a:r>
            <a:endParaRPr lang="en-US" dirty="0"/>
          </a:p>
          <a:p>
            <a:r>
              <a:rPr lang="en-US" dirty="0"/>
              <a:t>Emphasize that there are many fewer threads. Node.js defaults to 4 workers and has a hardcoded limit of 128 (defined down in </a:t>
            </a:r>
            <a:r>
              <a:rPr lang="en-US" dirty="0" err="1"/>
              <a:t>libuv</a:t>
            </a:r>
            <a:r>
              <a:rPr lang="en-US" dirty="0"/>
              <a:t>).</a:t>
            </a:r>
          </a:p>
          <a:p>
            <a:r>
              <a:rPr lang="en-US" dirty="0"/>
              <a:t>Then walk through the animation. One event must wait for another (cooperative multitasking), and the responses are generated in multiple asynchronous steps. Together these steps form a “lifeline”, a DAG.</a:t>
            </a:r>
          </a:p>
          <a:p>
            <a:r>
              <a:rPr lang="en-US" dirty="0"/>
              <a:t>Finally use the bullets at the end to summarize.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programmer perspective on the OTPCA and the EDA.</a:t>
            </a:r>
          </a:p>
          <a:p>
            <a:r>
              <a:rPr lang="en-US" dirty="0"/>
              <a:t>Each step on the right-hand-side (await XXX; await XXX; …) runs atomically on the event loop or worker pool, and yields to the next event/task when it finishes.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70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they have the background, EHP attacks will be “obvious”.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2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why we do this (efficiency) and the implication of cooperative multi-tasking.</a:t>
            </a:r>
          </a:p>
          <a:p>
            <a:r>
              <a:rPr lang="en-US" dirty="0"/>
              <a:t>Incorrect cooperative multi-tasking yields a DoS vulnerability.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78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235325"/>
            <a:ext cx="6400800" cy="1881188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2519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27125" y="2078038"/>
            <a:ext cx="7031038" cy="874712"/>
          </a:xfrm>
        </p:spPr>
        <p:txBody>
          <a:bodyPr/>
          <a:lstStyle>
            <a:lvl1pPr algn="ctr">
              <a:defRPr sz="3600">
                <a:solidFill>
                  <a:srgbClr val="000000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3FEFA3-8A82-6844-88D4-95E07E779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59" y="6210323"/>
            <a:ext cx="3593683" cy="484047"/>
          </a:xfrm>
          <a:prstGeom prst="rect">
            <a:avLst/>
          </a:prstGeom>
        </p:spPr>
      </p:pic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44FC41B1-856D-154F-84BA-1815B4473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7700" y="128588"/>
            <a:ext cx="2146300" cy="5807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8800" y="128588"/>
            <a:ext cx="6286500" cy="5807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E69-A85D-4A9D-93FA-CE80B39B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3200" dirty="0">
                <a:solidFill>
                  <a:srgbClr val="8B1E41"/>
                </a:solidFill>
                <a:latin typeface="Gill Sans MT" panose="020B05020201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B177-BC83-4647-8582-B575939CA41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2400" dirty="0">
                <a:solidFill>
                  <a:srgbClr val="F47933"/>
                </a:solidFill>
                <a:latin typeface="Gill Sans MT" panose="020B0502020104020203" pitchFamily="34" charset="0"/>
              </a:rPr>
              <a:t>Body text</a:t>
            </a:r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1F111E2-444A-AE44-801B-76D31A643D8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77CC9A09-EC20-2047-B1DC-1775971979B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4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7148" y="1305004"/>
            <a:ext cx="8557768" cy="5166916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  <a:p>
            <a:pPr lvl="1"/>
            <a:r>
              <a:rPr lang="en-US" altLang="ko-KR" dirty="0"/>
              <a:t>Words</a:t>
            </a:r>
            <a:endParaRPr lang="ko-KR" altLang="en-US" dirty="0"/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67B3E873-1394-3543-8BD2-2C910090EC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9636" y="756603"/>
            <a:ext cx="8564729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ctr">
              <a:defRPr sz="4000" b="0" cap="none"/>
            </a:lvl1pPr>
          </a:lstStyle>
          <a:p>
            <a:r>
              <a:rPr lang="en-US" altLang="ko-KR" dirty="0"/>
              <a:t>Section heading</a:t>
            </a:r>
            <a:endParaRPr lang="ko-KR" altLang="en-US" dirty="0"/>
          </a:p>
        </p:txBody>
      </p:sp>
      <p:sp>
        <p:nvSpPr>
          <p:cNvPr id="9" name="Line 66">
            <a:extLst>
              <a:ext uri="{FF2B5EF4-FFF2-40B4-BE49-F238E27FC236}">
                <a16:creationId xmlns:a16="http://schemas.microsoft.com/office/drawing/2014/main" id="{87E42EAD-4F5C-5A42-B931-D99FFA8FD6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8B3D954D-743C-CE49-92BC-A2821350F3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58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749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299B08-215C-6449-B3F9-1A0AD0C27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1C34F058-DDC5-A644-92F8-BFC346E4293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272" y="756603"/>
            <a:ext cx="8176607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-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Left title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Right title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5324D7-CC7E-054E-9C45-DBD5F9F6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Line 66">
            <a:extLst>
              <a:ext uri="{FF2B5EF4-FFF2-40B4-BE49-F238E27FC236}">
                <a16:creationId xmlns:a16="http://schemas.microsoft.com/office/drawing/2014/main" id="{D7A1A05B-1BF2-7044-B744-9A31CF79DEE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272" y="756603"/>
            <a:ext cx="8176607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0BEB9CD9-A5B1-4E4A-BBB2-72E1946F20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6">
            <a:extLst>
              <a:ext uri="{FF2B5EF4-FFF2-40B4-BE49-F238E27FC236}">
                <a16:creationId xmlns:a16="http://schemas.microsoft.com/office/drawing/2014/main" id="{4F37413C-F173-824F-B61D-98D90860CED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3" name="Line 66">
            <a:extLst>
              <a:ext uri="{FF2B5EF4-FFF2-40B4-BE49-F238E27FC236}">
                <a16:creationId xmlns:a16="http://schemas.microsoft.com/office/drawing/2014/main" id="{FB15882D-DCCC-7943-B2BD-4E65304CFBC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0F3ED26C-BA8F-FF4F-AE42-088993C8BDB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7459A6C9-1895-6441-9AC8-69CD38D23F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00138" y="128588"/>
            <a:ext cx="804386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24" y="957532"/>
            <a:ext cx="8557768" cy="555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ln>
            <a:noFill/>
          </a:ln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400" b="0">
          <a:solidFill>
            <a:srgbClr val="050523"/>
          </a:solidFill>
          <a:latin typeface="Gill Sans MT" panose="020B0502020104020203" pitchFamily="34" charset="77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200">
          <a:solidFill>
            <a:srgbClr val="050523"/>
          </a:solidFill>
          <a:latin typeface="Gill Sans MT" panose="020B0502020104020203" pitchFamily="34" charset="77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Calibri" pitchFamily="34" charset="0"/>
        <a:buChar char="−"/>
        <a:defRPr sz="2000">
          <a:solidFill>
            <a:srgbClr val="050523"/>
          </a:solidFill>
          <a:latin typeface="Gill Sans MT" panose="020B0502020104020203" pitchFamily="34" charset="77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Gill Sans MT" panose="020B0502020104020203" pitchFamily="34" charset="77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Gill Sans MT" panose="020B0502020104020203" pitchFamily="34" charset="77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TLeeLab/node-cur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hyperlink" Target="https://nodejs.org/en/docs/guides/dont-block-the-event-loop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/pull/1715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odejs/node/pull/17054" TargetMode="External"/><Relationship Id="rId5" Type="http://schemas.openxmlformats.org/officeDocument/2006/relationships/hyperlink" Target="https://github.com/nodejs/node/pull/21234" TargetMode="External"/><Relationship Id="rId4" Type="http://schemas.openxmlformats.org/officeDocument/2006/relationships/hyperlink" Target="https://github.com/nodejs/node/pull/1725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ChangeArrowheads="1"/>
          </p:cNvSpPr>
          <p:nvPr/>
        </p:nvSpPr>
        <p:spPr bwMode="auto">
          <a:xfrm>
            <a:off x="1685606" y="4206240"/>
            <a:ext cx="5907024" cy="161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>
                <a:latin typeface="Gill Sans MT" panose="020B0502020104020203" pitchFamily="34" charset="77"/>
                <a:cs typeface="Calibri" panose="020F0502020204030204" pitchFamily="34" charset="0"/>
              </a:rPr>
              <a:t>James C. Davis</a:t>
            </a:r>
            <a:endParaRPr lang="en-US" sz="2400" dirty="0">
              <a:latin typeface="Gill Sans MT" panose="020B0502020104020203" pitchFamily="34" charset="77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Gill Sans MT" panose="020B0502020104020203" pitchFamily="34" charset="77"/>
                <a:cs typeface="Calibri" panose="020F0502020204030204" pitchFamily="34" charset="0"/>
              </a:rPr>
              <a:t>Eric R. Williamson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  <a:cs typeface="Calibri" panose="020F0502020204030204" pitchFamily="34" charset="0"/>
              </a:rPr>
              <a:t>Dongyoon Lee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132" y="710619"/>
            <a:ext cx="8731972" cy="34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  <a:t>A Sense of Time for </a:t>
            </a:r>
            <a:b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  <a:t>JavaScript and Node.js</a:t>
            </a:r>
            <a:b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br>
              <a:rPr lang="en-US" sz="40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  <a:t>First-Class Timeouts as a Cure for</a:t>
            </a:r>
            <a:b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  <a:t>Event Handler Poisoning</a:t>
            </a:r>
            <a:b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endParaRPr lang="en-US" altLang="ko-KR" sz="3600" b="1" dirty="0">
              <a:solidFill>
                <a:srgbClr val="000000"/>
              </a:solidFill>
              <a:latin typeface="Gill Sans MT" panose="020B0502020104020203" pitchFamily="34" charset="77"/>
              <a:ea typeface="굴림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FEA96-0032-3040-8782-6CC5401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during EHP attack on the Event Loop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48DBAB19-583A-F543-8981-C201B7E8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5037685"/>
            <a:ext cx="8697976" cy="1472843"/>
          </a:xfrm>
        </p:spPr>
        <p:txBody>
          <a:bodyPr/>
          <a:lstStyle/>
          <a:p>
            <a:pPr marL="233363" indent="-233363"/>
            <a:r>
              <a:rPr lang="en-US" dirty="0"/>
              <a:t>Event loop is poisoned</a:t>
            </a:r>
          </a:p>
          <a:p>
            <a:pPr marL="233363" indent="-233363"/>
            <a:r>
              <a:rPr lang="en-US" dirty="0"/>
              <a:t>Throughput drops to zero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7D9C474-FE5A-604F-9561-6F3503F2598E}"/>
              </a:ext>
            </a:extLst>
          </p:cNvPr>
          <p:cNvSpPr/>
          <p:nvPr/>
        </p:nvSpPr>
        <p:spPr bwMode="auto">
          <a:xfrm>
            <a:off x="3605587" y="1609448"/>
            <a:ext cx="1111556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463494-7BA4-1748-9D1D-3621C38096F0}"/>
              </a:ext>
            </a:extLst>
          </p:cNvPr>
          <p:cNvSpPr/>
          <p:nvPr/>
        </p:nvSpPr>
        <p:spPr bwMode="auto">
          <a:xfrm>
            <a:off x="1653347" y="2111464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2148DB-DD23-CF46-AF6C-047633934F1E}"/>
              </a:ext>
            </a:extLst>
          </p:cNvPr>
          <p:cNvSpPr/>
          <p:nvPr/>
        </p:nvSpPr>
        <p:spPr bwMode="auto">
          <a:xfrm>
            <a:off x="2340434" y="2111464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4DC5A5-92CC-F84E-BEF0-209F69B0C773}"/>
              </a:ext>
            </a:extLst>
          </p:cNvPr>
          <p:cNvSpPr/>
          <p:nvPr/>
        </p:nvSpPr>
        <p:spPr bwMode="auto">
          <a:xfrm>
            <a:off x="2073734" y="2111464"/>
            <a:ext cx="274320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34B062-8908-3D4C-9C4E-7EA8B18F43EC}"/>
              </a:ext>
            </a:extLst>
          </p:cNvPr>
          <p:cNvSpPr txBox="1"/>
          <p:nvPr/>
        </p:nvSpPr>
        <p:spPr>
          <a:xfrm>
            <a:off x="1692038" y="2111464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1D2CA598-58E4-C840-94D4-7B634EB5A71D}"/>
              </a:ext>
            </a:extLst>
          </p:cNvPr>
          <p:cNvSpPr/>
          <p:nvPr/>
        </p:nvSpPr>
        <p:spPr bwMode="auto">
          <a:xfrm>
            <a:off x="4164346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18B563-6B74-D94E-97E3-388A56E5BF4A}"/>
              </a:ext>
            </a:extLst>
          </p:cNvPr>
          <p:cNvSpPr/>
          <p:nvPr/>
        </p:nvSpPr>
        <p:spPr bwMode="auto">
          <a:xfrm>
            <a:off x="7067595" y="1609448"/>
            <a:ext cx="1544160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93A75CA-4731-A24F-986A-5E86A864DAB5}"/>
              </a:ext>
            </a:extLst>
          </p:cNvPr>
          <p:cNvSpPr/>
          <p:nvPr/>
        </p:nvSpPr>
        <p:spPr bwMode="auto">
          <a:xfrm>
            <a:off x="7452733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5D21AE0-F717-3049-83CA-2CD96CE052A4}"/>
              </a:ext>
            </a:extLst>
          </p:cNvPr>
          <p:cNvSpPr/>
          <p:nvPr/>
        </p:nvSpPr>
        <p:spPr bwMode="auto">
          <a:xfrm>
            <a:off x="7944195" y="1850078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592562-FA78-4340-B1EB-80D0FC1AEA7A}"/>
              </a:ext>
            </a:extLst>
          </p:cNvPr>
          <p:cNvSpPr/>
          <p:nvPr/>
        </p:nvSpPr>
        <p:spPr bwMode="auto">
          <a:xfrm>
            <a:off x="5782392" y="2515218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C9D5AB-63B6-3049-9E49-A2C99AE94794}"/>
              </a:ext>
            </a:extLst>
          </p:cNvPr>
          <p:cNvSpPr txBox="1"/>
          <p:nvPr/>
        </p:nvSpPr>
        <p:spPr>
          <a:xfrm>
            <a:off x="5944371" y="2515218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32F3EF-F611-D84E-A449-4B457EB5FD4E}"/>
              </a:ext>
            </a:extLst>
          </p:cNvPr>
          <p:cNvSpPr/>
          <p:nvPr/>
        </p:nvSpPr>
        <p:spPr bwMode="auto">
          <a:xfrm rot="10800000">
            <a:off x="5041753" y="3591097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6A1021-6B0A-664B-B4AC-1C6A8F62E184}"/>
              </a:ext>
            </a:extLst>
          </p:cNvPr>
          <p:cNvSpPr txBox="1"/>
          <p:nvPr/>
        </p:nvSpPr>
        <p:spPr>
          <a:xfrm rot="10800000">
            <a:off x="5509994" y="3668233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CA0460-9E6C-FB4D-AC15-86A310F43626}"/>
              </a:ext>
            </a:extLst>
          </p:cNvPr>
          <p:cNvSpPr txBox="1"/>
          <p:nvPr/>
        </p:nvSpPr>
        <p:spPr>
          <a:xfrm>
            <a:off x="3220131" y="948854"/>
            <a:ext cx="1979837" cy="6524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Event loop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(single-threaded)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0A67F1-4504-9D4E-8399-0DD007DEA85F}"/>
              </a:ext>
            </a:extLst>
          </p:cNvPr>
          <p:cNvSpPr txBox="1"/>
          <p:nvPr/>
        </p:nvSpPr>
        <p:spPr>
          <a:xfrm>
            <a:off x="6845801" y="924841"/>
            <a:ext cx="2016370" cy="6524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Worker pool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(k threads)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21D542-754B-CF4E-B2AC-3946E36AD8BA}"/>
              </a:ext>
            </a:extLst>
          </p:cNvPr>
          <p:cNvSpPr txBox="1"/>
          <p:nvPr/>
        </p:nvSpPr>
        <p:spPr>
          <a:xfrm>
            <a:off x="5657068" y="2149458"/>
            <a:ext cx="1066063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Task Q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A848EC-6228-EC45-8EF3-3BFB4528226E}"/>
              </a:ext>
            </a:extLst>
          </p:cNvPr>
          <p:cNvSpPr txBox="1"/>
          <p:nvPr/>
        </p:nvSpPr>
        <p:spPr>
          <a:xfrm>
            <a:off x="1514294" y="1760063"/>
            <a:ext cx="1199059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Event 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1BC49DB-2A1B-1447-9538-645B4B663DB1}"/>
              </a:ext>
            </a:extLst>
          </p:cNvPr>
          <p:cNvSpPr txBox="1"/>
          <p:nvPr/>
        </p:nvSpPr>
        <p:spPr>
          <a:xfrm>
            <a:off x="4881129" y="3239672"/>
            <a:ext cx="1281470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Done Q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73B8843-6B3A-7E46-9D3E-AB6CC4556A80}"/>
              </a:ext>
            </a:extLst>
          </p:cNvPr>
          <p:cNvGrpSpPr/>
          <p:nvPr/>
        </p:nvGrpSpPr>
        <p:grpSpPr>
          <a:xfrm>
            <a:off x="286852" y="1494887"/>
            <a:ext cx="1160356" cy="589942"/>
            <a:chOff x="286852" y="1494887"/>
            <a:chExt cx="1160356" cy="58994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51373F-59C9-5E4D-94E0-1B27B9FD156E}"/>
                </a:ext>
              </a:extLst>
            </p:cNvPr>
            <p:cNvSpPr/>
            <p:nvPr/>
          </p:nvSpPr>
          <p:spPr bwMode="auto">
            <a:xfrm>
              <a:off x="314284" y="1643602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85851C6C-5FEB-B34D-B3AF-45480CC698F5}"/>
                </a:ext>
              </a:extLst>
            </p:cNvPr>
            <p:cNvSpPr/>
            <p:nvPr/>
          </p:nvSpPr>
          <p:spPr bwMode="auto">
            <a:xfrm>
              <a:off x="286852" y="1828797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21" name="Right Arrow 120">
              <a:extLst>
                <a:ext uri="{FF2B5EF4-FFF2-40B4-BE49-F238E27FC236}">
                  <a16:creationId xmlns:a16="http://schemas.microsoft.com/office/drawing/2014/main" id="{3DEF1E40-53BB-9442-AD8A-771F54E2088C}"/>
                </a:ext>
              </a:extLst>
            </p:cNvPr>
            <p:cNvSpPr/>
            <p:nvPr/>
          </p:nvSpPr>
          <p:spPr bwMode="auto">
            <a:xfrm>
              <a:off x="702699" y="1828797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B357411-5456-134F-B622-E8F7E76BC499}"/>
                </a:ext>
              </a:extLst>
            </p:cNvPr>
            <p:cNvSpPr txBox="1"/>
            <p:nvPr/>
          </p:nvSpPr>
          <p:spPr>
            <a:xfrm>
              <a:off x="695079" y="1494887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89363A-22A0-5746-A68D-284781165D85}"/>
              </a:ext>
            </a:extLst>
          </p:cNvPr>
          <p:cNvGrpSpPr/>
          <p:nvPr/>
        </p:nvGrpSpPr>
        <p:grpSpPr>
          <a:xfrm>
            <a:off x="286852" y="2177983"/>
            <a:ext cx="1142328" cy="568529"/>
            <a:chOff x="286852" y="2177983"/>
            <a:chExt cx="1142328" cy="56852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CBBD51E-56CD-2E4F-8521-074CAA0F5EDF}"/>
                </a:ext>
              </a:extLst>
            </p:cNvPr>
            <p:cNvSpPr/>
            <p:nvPr/>
          </p:nvSpPr>
          <p:spPr bwMode="auto">
            <a:xfrm>
              <a:off x="314284" y="2305285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2FEA3D-83A8-8A43-BC63-A2CEA250D9ED}"/>
                </a:ext>
              </a:extLst>
            </p:cNvPr>
            <p:cNvSpPr/>
            <p:nvPr/>
          </p:nvSpPr>
          <p:spPr bwMode="auto">
            <a:xfrm>
              <a:off x="286852" y="2490480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627C55E5-830D-DF4C-BEB8-F484A2A208E0}"/>
                </a:ext>
              </a:extLst>
            </p:cNvPr>
            <p:cNvSpPr/>
            <p:nvPr/>
          </p:nvSpPr>
          <p:spPr bwMode="auto">
            <a:xfrm>
              <a:off x="702699" y="2490480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3A5667-F76A-4E4E-B540-D5FA8CCB8A7E}"/>
                </a:ext>
              </a:extLst>
            </p:cNvPr>
            <p:cNvSpPr txBox="1"/>
            <p:nvPr/>
          </p:nvSpPr>
          <p:spPr>
            <a:xfrm>
              <a:off x="702699" y="2177983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 err="1">
                  <a:latin typeface="Gill Sans MT" panose="020B0502020104020203" pitchFamily="34" charset="77"/>
                </a:rPr>
                <a:t>B</a:t>
              </a:r>
              <a:endParaRPr lang="en-US" sz="2800" baseline="-25000">
                <a:latin typeface="Gill Sans MT" panose="020B0502020104020203" pitchFamily="34" charset="77"/>
              </a:endParaRP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FB06F8-2FA8-AB40-8A2F-1B4D60604096}"/>
              </a:ext>
            </a:extLst>
          </p:cNvPr>
          <p:cNvCxnSpPr>
            <a:cxnSpLocks/>
          </p:cNvCxnSpPr>
          <p:nvPr/>
        </p:nvCxnSpPr>
        <p:spPr bwMode="auto">
          <a:xfrm>
            <a:off x="2481985" y="2301745"/>
            <a:ext cx="747880" cy="28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CC64BE-71C8-AD45-88D1-ACE2A4ACA815}"/>
              </a:ext>
            </a:extLst>
          </p:cNvPr>
          <p:cNvSpPr/>
          <p:nvPr/>
        </p:nvSpPr>
        <p:spPr bwMode="auto">
          <a:xfrm>
            <a:off x="1406929" y="924841"/>
            <a:ext cx="7468452" cy="39229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26CE6D3-E6B2-7844-8018-D8A79DDD21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77" y="2727736"/>
            <a:ext cx="964496" cy="90367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C30835C2-3EB1-4E4C-8617-47ACF45832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99" y="5127139"/>
            <a:ext cx="563823" cy="764020"/>
          </a:xfrm>
          <a:prstGeom prst="rect">
            <a:avLst/>
          </a:prstGeom>
        </p:spPr>
      </p:pic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614DAB5-F0F8-6042-B6E1-B29D7FD07E79}"/>
              </a:ext>
            </a:extLst>
          </p:cNvPr>
          <p:cNvSpPr/>
          <p:nvPr/>
        </p:nvSpPr>
        <p:spPr bwMode="auto">
          <a:xfrm>
            <a:off x="3390685" y="2082133"/>
            <a:ext cx="640080" cy="8067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9D41432-8CE6-F44C-A6A0-1475804C9FDD}"/>
              </a:ext>
            </a:extLst>
          </p:cNvPr>
          <p:cNvSpPr/>
          <p:nvPr/>
        </p:nvSpPr>
        <p:spPr bwMode="auto">
          <a:xfrm>
            <a:off x="3389744" y="2082133"/>
            <a:ext cx="640080" cy="16547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5384AD6-6EEB-AC40-A68D-C9830B70DB1E}"/>
              </a:ext>
            </a:extLst>
          </p:cNvPr>
          <p:cNvSpPr/>
          <p:nvPr/>
        </p:nvSpPr>
        <p:spPr bwMode="auto">
          <a:xfrm>
            <a:off x="3389744" y="2075458"/>
            <a:ext cx="640080" cy="25774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7B4922-754D-FF4B-89C7-97BED7FD81CB}"/>
              </a:ext>
            </a:extLst>
          </p:cNvPr>
          <p:cNvSpPr txBox="1"/>
          <p:nvPr/>
        </p:nvSpPr>
        <p:spPr>
          <a:xfrm>
            <a:off x="3348790" y="2138941"/>
            <a:ext cx="787395" cy="445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CB</a:t>
            </a:r>
            <a:r>
              <a:rPr lang="en-US" sz="28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A1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55D4EC6-3A61-EF4E-94BE-EE5EA83D487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6" y="999668"/>
            <a:ext cx="475203" cy="6439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9DC6E2-677B-A74A-92F5-EAE1800FC0DE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2835" y="5127139"/>
            <a:ext cx="0" cy="38201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EF828B-1AB3-A641-9A14-6760846FB3DB}"/>
              </a:ext>
            </a:extLst>
          </p:cNvPr>
          <p:cNvSpPr txBox="1"/>
          <p:nvPr/>
        </p:nvSpPr>
        <p:spPr>
          <a:xfrm>
            <a:off x="6116053" y="5598603"/>
            <a:ext cx="27934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On the worker pool:</a:t>
            </a:r>
          </a:p>
          <a:p>
            <a:r>
              <a:rPr lang="en-US" sz="2400" i="1" dirty="0">
                <a:latin typeface="Gill Sans MT" panose="020B0502020104020203" pitchFamily="34" charset="77"/>
              </a:rPr>
              <a:t> k</a:t>
            </a:r>
            <a:r>
              <a:rPr lang="en-US" sz="2400" dirty="0">
                <a:latin typeface="Gill Sans MT" panose="020B0502020104020203" pitchFamily="34" charset="77"/>
              </a:rPr>
              <a:t> malicious requests</a:t>
            </a:r>
          </a:p>
        </p:txBody>
      </p:sp>
    </p:spTree>
    <p:extLst>
      <p:ext uri="{BB962C8B-B14F-4D97-AF65-F5344CB8AC3E}">
        <p14:creationId xmlns:p14="http://schemas.microsoft.com/office/powerpoint/2010/main" val="2823326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132" grpId="0" animBg="1"/>
      <p:bldP spid="132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2" grpId="3" animBg="1"/>
      <p:bldP spid="13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D6D0F-1483-A240-8019-622E22A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A6516-3BE8-094B-B75D-5A8F681651A8}"/>
              </a:ext>
            </a:extLst>
          </p:cNvPr>
          <p:cNvSpPr txBox="1"/>
          <p:nvPr/>
        </p:nvSpPr>
        <p:spPr>
          <a:xfrm>
            <a:off x="338665" y="2015065"/>
            <a:ext cx="7738533" cy="281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def </a:t>
            </a:r>
            <a:r>
              <a:rPr lang="en-US" sz="3200" dirty="0">
                <a:latin typeface="Courier" pitchFamily="2" charset="0"/>
              </a:rPr>
              <a:t>serveFile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b="1" dirty="0">
                <a:latin typeface="Courier" pitchFamily="2" charset="0"/>
              </a:rPr>
              <a:t>name</a:t>
            </a:r>
            <a:r>
              <a:rPr lang="en-US" sz="3000" dirty="0">
                <a:latin typeface="Courier" pitchFamily="2" charset="0"/>
              </a:rPr>
              <a:t>):</a:t>
            </a:r>
          </a:p>
          <a:p>
            <a:r>
              <a:rPr lang="en-US" sz="3000" dirty="0">
                <a:latin typeface="Courier" pitchFamily="2" charset="0"/>
              </a:rPr>
              <a:t>  if </a:t>
            </a:r>
            <a:r>
              <a:rPr lang="en-US" sz="3000" b="1" dirty="0">
                <a:latin typeface="Courier" pitchFamily="2" charset="0"/>
              </a:rPr>
              <a:t>name</a:t>
            </a:r>
            <a:r>
              <a:rPr lang="en-US" sz="3000" dirty="0">
                <a:latin typeface="Courier" pitchFamily="2" charset="0"/>
              </a:rPr>
              <a:t>.match(</a:t>
            </a:r>
            <a:r>
              <a:rPr lang="en-US" sz="3000" i="1" dirty="0">
                <a:latin typeface="Courier" pitchFamily="2" charset="0"/>
              </a:rPr>
              <a:t>/(\/.+)+$/</a:t>
            </a:r>
            <a:r>
              <a:rPr lang="en-US" sz="3000" dirty="0">
                <a:latin typeface="Courier" pitchFamily="2" charset="0"/>
              </a:rPr>
              <a:t>):</a:t>
            </a:r>
          </a:p>
          <a:p>
            <a:r>
              <a:rPr lang="en-US" sz="3000" dirty="0">
                <a:latin typeface="Courier" pitchFamily="2" charset="0"/>
              </a:rPr>
              <a:t>	readFile(</a:t>
            </a:r>
            <a:r>
              <a:rPr lang="en-US" sz="3000" b="1" dirty="0">
                <a:latin typeface="Courier" pitchFamily="2" charset="0"/>
              </a:rPr>
              <a:t>name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	.</a:t>
            </a:r>
            <a:r>
              <a:rPr lang="en-US" sz="3000" i="1" dirty="0">
                <a:latin typeface="Courier" pitchFamily="2" charset="0"/>
              </a:rPr>
              <a:t>then(</a:t>
            </a:r>
          </a:p>
          <a:p>
            <a:r>
              <a:rPr lang="en-US" sz="3000" i="1" dirty="0">
                <a:latin typeface="Courier" pitchFamily="2" charset="0"/>
              </a:rPr>
              <a:t>		...</a:t>
            </a:r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	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C792D9-BB28-C04E-AD71-94263F95AC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4053" y="1761067"/>
            <a:ext cx="325414" cy="67733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9402EF-D2B7-0A45-9E57-4A7C08ECB446}"/>
              </a:ext>
            </a:extLst>
          </p:cNvPr>
          <p:cNvSpPr txBox="1"/>
          <p:nvPr/>
        </p:nvSpPr>
        <p:spPr>
          <a:xfrm>
            <a:off x="6282267" y="1134533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ReDoS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586FF4-F3FA-0C41-A762-F6D480513A7A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885" y="3392557"/>
            <a:ext cx="520080" cy="12764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EB419D-D4CC-D24A-945E-DA4424F7577A}"/>
              </a:ext>
            </a:extLst>
          </p:cNvPr>
          <p:cNvSpPr txBox="1"/>
          <p:nvPr/>
        </p:nvSpPr>
        <p:spPr>
          <a:xfrm>
            <a:off x="277148" y="4906105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IO-DoS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C1B98-96C3-D94D-B648-EC75D61CDE6B}"/>
              </a:ext>
            </a:extLst>
          </p:cNvPr>
          <p:cNvSpPr txBox="1"/>
          <p:nvPr/>
        </p:nvSpPr>
        <p:spPr>
          <a:xfrm>
            <a:off x="431132" y="5517762"/>
            <a:ext cx="2581091" cy="420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Arbitrary file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EC50B-8924-2A4D-BA0B-60E6BCD041C3}"/>
              </a:ext>
            </a:extLst>
          </p:cNvPr>
          <p:cNvSpPr txBox="1"/>
          <p:nvPr/>
        </p:nvSpPr>
        <p:spPr>
          <a:xfrm>
            <a:off x="6764866" y="1743585"/>
            <a:ext cx="2366097" cy="38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Super-linear regex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08B9-2103-7A4F-82D3-7A26FE96E167}"/>
              </a:ext>
            </a:extLst>
          </p:cNvPr>
          <p:cNvSpPr/>
          <p:nvPr/>
        </p:nvSpPr>
        <p:spPr bwMode="auto">
          <a:xfrm>
            <a:off x="1311965" y="2915478"/>
            <a:ext cx="3246783" cy="4770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89D65-0006-7A44-86B7-CEF16BFA5FD3}"/>
              </a:ext>
            </a:extLst>
          </p:cNvPr>
          <p:cNvSpPr/>
          <p:nvPr/>
        </p:nvSpPr>
        <p:spPr bwMode="auto">
          <a:xfrm>
            <a:off x="4041913" y="2438399"/>
            <a:ext cx="2372140" cy="4770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99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1" grpId="0"/>
      <p:bldP spid="12" grpId="0"/>
      <p:bldP spid="12" grpId="1"/>
      <p:bldP spid="5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D6D0F-1483-A240-8019-622E22A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ReDoS-based EHP attack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A5B48A-2240-4C4E-8013-DF8B76609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26203"/>
              </p:ext>
            </p:extLst>
          </p:nvPr>
        </p:nvGraphicFramePr>
        <p:xfrm>
          <a:off x="0" y="1125375"/>
          <a:ext cx="8778240" cy="561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03089A-0ADA-DA45-911B-35DCD4811C90}"/>
              </a:ext>
            </a:extLst>
          </p:cNvPr>
          <p:cNvCxnSpPr>
            <a:cxnSpLocks/>
          </p:cNvCxnSpPr>
          <p:nvPr/>
        </p:nvCxnSpPr>
        <p:spPr bwMode="auto">
          <a:xfrm>
            <a:off x="3843871" y="1567131"/>
            <a:ext cx="156411" cy="142321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6187E2-5ECD-6F47-837C-8ADCD8D2AEA6}"/>
              </a:ext>
            </a:extLst>
          </p:cNvPr>
          <p:cNvSpPr txBox="1"/>
          <p:nvPr/>
        </p:nvSpPr>
        <p:spPr>
          <a:xfrm>
            <a:off x="1533072" y="1096013"/>
            <a:ext cx="4874796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77"/>
              </a:rPr>
              <a:t>Inject malicious input during steady-state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908604-8B09-634B-867D-AA2A6D31F3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58455" y="4436535"/>
            <a:ext cx="657012" cy="1377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E53F09-6E80-CF49-8BBF-CB95285328AD}"/>
              </a:ext>
            </a:extLst>
          </p:cNvPr>
          <p:cNvSpPr txBox="1"/>
          <p:nvPr/>
        </p:nvSpPr>
        <p:spPr>
          <a:xfrm>
            <a:off x="4558454" y="4705660"/>
            <a:ext cx="4354590" cy="400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urier" pitchFamily="2" charset="0"/>
              </a:rPr>
              <a:t>TimeoutException</a:t>
            </a:r>
            <a:r>
              <a:rPr lang="en-US" sz="2400" i="1" dirty="0">
                <a:latin typeface="Gill Sans MT" panose="020B0502020104020203" pitchFamily="34" charset="77"/>
              </a:rPr>
              <a:t> delivered</a:t>
            </a:r>
          </a:p>
        </p:txBody>
      </p:sp>
    </p:spTree>
    <p:extLst>
      <p:ext uri="{BB962C8B-B14F-4D97-AF65-F5344CB8AC3E}">
        <p14:creationId xmlns:p14="http://schemas.microsoft.com/office/powerpoint/2010/main" val="3100836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1E986B-8ACA-4A4E-B068-B7B7A64D7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430830"/>
              </p:ext>
            </p:extLst>
          </p:nvPr>
        </p:nvGraphicFramePr>
        <p:xfrm>
          <a:off x="158750" y="1381856"/>
          <a:ext cx="88265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AFE76C1-8AF7-4D4C-A772-3035D572957E}"/>
              </a:ext>
            </a:extLst>
          </p:cNvPr>
          <p:cNvSpPr txBox="1">
            <a:spLocks/>
          </p:cNvSpPr>
          <p:nvPr/>
        </p:nvSpPr>
        <p:spPr>
          <a:xfrm>
            <a:off x="1175716" y="444640"/>
            <a:ext cx="6792567" cy="549274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kern="0" dirty="0"/>
              <a:t>35%</a:t>
            </a:r>
            <a:r>
              <a:rPr lang="en-US" b="0" kern="0" dirty="0"/>
              <a:t> of NPM vulnerabilities enable EHP</a:t>
            </a:r>
          </a:p>
        </p:txBody>
      </p:sp>
      <p:pic>
        <p:nvPicPr>
          <p:cNvPr id="1030" name="Picture 6" descr="Image result for snyk.io logo">
            <a:extLst>
              <a:ext uri="{FF2B5EF4-FFF2-40B4-BE49-F238E27FC236}">
                <a16:creationId xmlns:a16="http://schemas.microsoft.com/office/drawing/2014/main" id="{4D58902B-95CB-6C47-B235-C4B0DE6AD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2" t="14320" r="35508" b="11260"/>
          <a:stretch/>
        </p:blipFill>
        <p:spPr bwMode="auto">
          <a:xfrm>
            <a:off x="278295" y="209068"/>
            <a:ext cx="667971" cy="10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1BBB98-29EB-E042-8E55-D55B0587BA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14821" y="3394131"/>
            <a:ext cx="0" cy="8555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602ED1-9F0B-4F43-A662-B72A1E9659E9}"/>
              </a:ext>
            </a:extLst>
          </p:cNvPr>
          <p:cNvSpPr txBox="1"/>
          <p:nvPr/>
        </p:nvSpPr>
        <p:spPr>
          <a:xfrm>
            <a:off x="5476354" y="4249693"/>
            <a:ext cx="23006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ill Sans MT" panose="020B0502020104020203" pitchFamily="34" charset="77"/>
              </a:rPr>
              <a:t>115 ReDoS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9F7AE6-E0FA-494E-91A4-C1CFE759E75E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6013624" y="1237129"/>
            <a:ext cx="201197" cy="37469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38150C-D002-9848-A81E-91B7B84A248A}"/>
              </a:ext>
            </a:extLst>
          </p:cNvPr>
          <p:cNvSpPr txBox="1"/>
          <p:nvPr/>
        </p:nvSpPr>
        <p:spPr>
          <a:xfrm>
            <a:off x="3584754" y="993985"/>
            <a:ext cx="242887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ill Sans MT" panose="020B0502020104020203" pitchFamily="34" charset="77"/>
              </a:rPr>
              <a:t>266 IO-DoS</a:t>
            </a:r>
          </a:p>
        </p:txBody>
      </p:sp>
    </p:spTree>
    <p:extLst>
      <p:ext uri="{BB962C8B-B14F-4D97-AF65-F5344CB8AC3E}">
        <p14:creationId xmlns:p14="http://schemas.microsoft.com/office/powerpoint/2010/main" val="1098679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should we do about EHP?</a:t>
            </a:r>
          </a:p>
        </p:txBody>
      </p:sp>
    </p:spTree>
    <p:extLst>
      <p:ext uri="{BB962C8B-B14F-4D97-AF65-F5344CB8AC3E}">
        <p14:creationId xmlns:p14="http://schemas.microsoft.com/office/powerpoint/2010/main" val="7472043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011A0D-AA89-964B-9986-3B14E0AF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Idea</a:t>
            </a:r>
          </a:p>
          <a:p>
            <a:pPr marL="233363" indent="-233363"/>
            <a:r>
              <a:rPr lang="en-US" dirty="0"/>
              <a:t>Heartbeat on each Event Handler</a:t>
            </a:r>
          </a:p>
          <a:p>
            <a:pPr marL="233363" indent="-233363"/>
            <a:r>
              <a:rPr lang="en-US" dirty="0"/>
              <a:t>If any heartbeats fail, restart the server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Problems</a:t>
            </a:r>
            <a:endParaRPr lang="en-US" dirty="0"/>
          </a:p>
          <a:p>
            <a:pPr marL="233363" indent="-233363"/>
            <a:r>
              <a:rPr lang="en-US" dirty="0"/>
              <a:t>Every connected client gets </a:t>
            </a:r>
            <a:r>
              <a:rPr lang="en-US" dirty="0" err="1"/>
              <a:t>DoS’d</a:t>
            </a:r>
            <a:endParaRPr lang="en-US" dirty="0"/>
          </a:p>
          <a:p>
            <a:pPr marL="233363" indent="-233363"/>
            <a:r>
              <a:rPr lang="en-US" dirty="0"/>
              <a:t>Repeat attacks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D29368-5843-9F4E-A7A2-AA169DD5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1: Restart the server</a:t>
            </a:r>
          </a:p>
        </p:txBody>
      </p:sp>
    </p:spTree>
    <p:extLst>
      <p:ext uri="{BB962C8B-B14F-4D97-AF65-F5344CB8AC3E}">
        <p14:creationId xmlns:p14="http://schemas.microsoft.com/office/powerpoint/2010/main" val="30420944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D29368-5843-9F4E-A7A2-AA169DD5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2: Prevent through partitioning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35D28-C47A-494F-A812-6651F55A2C6E}"/>
              </a:ext>
            </a:extLst>
          </p:cNvPr>
          <p:cNvSpPr txBox="1"/>
          <p:nvPr/>
        </p:nvSpPr>
        <p:spPr>
          <a:xfrm>
            <a:off x="486050" y="1690689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def sum(</a:t>
            </a:r>
            <a:r>
              <a:rPr lang="en-US" sz="2400" b="1" dirty="0">
                <a:latin typeface="Courier" pitchFamily="2" charset="0"/>
              </a:rPr>
              <a:t>L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r>
              <a:rPr lang="en-US" sz="2400" dirty="0">
                <a:latin typeface="Courier" pitchFamily="2" charset="0"/>
              </a:rPr>
              <a:t>  s = 0</a:t>
            </a:r>
          </a:p>
          <a:p>
            <a:r>
              <a:rPr lang="en-US" sz="2400" dirty="0">
                <a:latin typeface="Courier" pitchFamily="2" charset="0"/>
              </a:rPr>
              <a:t>  for n in </a:t>
            </a:r>
            <a:r>
              <a:rPr lang="en-US" sz="2400" b="1" dirty="0">
                <a:latin typeface="Courier" pitchFamily="2" charset="0"/>
              </a:rPr>
              <a:t>L</a:t>
            </a:r>
            <a:r>
              <a:rPr lang="en-US" sz="2400" dirty="0">
                <a:latin typeface="Courier" pitchFamily="2" charset="0"/>
              </a:rPr>
              <a:t>:</a:t>
            </a:r>
          </a:p>
          <a:p>
            <a:r>
              <a:rPr lang="en-US" sz="2400" dirty="0">
                <a:latin typeface="Courier" pitchFamily="2" charset="0"/>
              </a:rPr>
              <a:t>    s += n</a:t>
            </a:r>
          </a:p>
          <a:p>
            <a:r>
              <a:rPr lang="en-US" sz="2400" dirty="0">
                <a:latin typeface="Courier" pitchFamily="2" charset="0"/>
              </a:rPr>
              <a:t>  return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75514-C9EC-F64B-9320-4DA49703FCD6}"/>
              </a:ext>
            </a:extLst>
          </p:cNvPr>
          <p:cNvSpPr txBox="1"/>
          <p:nvPr/>
        </p:nvSpPr>
        <p:spPr>
          <a:xfrm>
            <a:off x="480041" y="3858904"/>
            <a:ext cx="40559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ourier" pitchFamily="2" charset="0"/>
              </a:rPr>
              <a:t>async</a:t>
            </a:r>
            <a:r>
              <a:rPr lang="en-US" sz="2400" dirty="0">
                <a:latin typeface="Courier" pitchFamily="2" charset="0"/>
              </a:rPr>
              <a:t> def sum(</a:t>
            </a:r>
            <a:r>
              <a:rPr lang="en-US" sz="2400" b="1" dirty="0">
                <a:latin typeface="Courier" pitchFamily="2" charset="0"/>
              </a:rPr>
              <a:t>L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r>
              <a:rPr lang="en-US" sz="2400" dirty="0">
                <a:latin typeface="Courier" pitchFamily="2" charset="0"/>
              </a:rPr>
              <a:t>  s = 0</a:t>
            </a:r>
          </a:p>
          <a:p>
            <a:r>
              <a:rPr lang="en-US" sz="2400" dirty="0">
                <a:latin typeface="Courier" pitchFamily="2" charset="0"/>
              </a:rPr>
              <a:t>  until done:</a:t>
            </a:r>
          </a:p>
          <a:p>
            <a:r>
              <a:rPr lang="en-US" sz="2400" dirty="0">
                <a:latin typeface="Courier" pitchFamily="2" charset="0"/>
              </a:rPr>
              <a:t>    s += &lt;10 numbers&gt;</a:t>
            </a:r>
          </a:p>
          <a:p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b="1" i="1" dirty="0">
                <a:latin typeface="Courier" pitchFamily="2" charset="0"/>
              </a:rPr>
              <a:t>yield</a:t>
            </a:r>
          </a:p>
          <a:p>
            <a:r>
              <a:rPr lang="en-US" sz="2400" dirty="0">
                <a:latin typeface="Courier" pitchFamily="2" charset="0"/>
              </a:rPr>
              <a:t>  return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2CAF8-FFE7-4C46-A0B1-CB73B8806995}"/>
              </a:ext>
            </a:extLst>
          </p:cNvPr>
          <p:cNvSpPr txBox="1"/>
          <p:nvPr/>
        </p:nvSpPr>
        <p:spPr>
          <a:xfrm>
            <a:off x="7333518" y="475219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346CD-7F5E-F34E-BDA0-9E358692E6A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63401" y="4508302"/>
            <a:ext cx="1210448" cy="113411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DC388E-D87A-234B-81AD-781AEB39F765}"/>
              </a:ext>
            </a:extLst>
          </p:cNvPr>
          <p:cNvGrpSpPr/>
          <p:nvPr/>
        </p:nvGrpSpPr>
        <p:grpSpPr>
          <a:xfrm>
            <a:off x="3968037" y="1668359"/>
            <a:ext cx="1316522" cy="2013314"/>
            <a:chOff x="3686682" y="1668359"/>
            <a:chExt cx="1316522" cy="20133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1F082F-D097-4C45-A07A-671B9925972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3850" y="2629300"/>
              <a:ext cx="447207" cy="4190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AB54E9-838A-2847-B815-1617A4470E5E}"/>
                </a:ext>
              </a:extLst>
            </p:cNvPr>
            <p:cNvSpPr txBox="1"/>
            <p:nvPr/>
          </p:nvSpPr>
          <p:spPr>
            <a:xfrm>
              <a:off x="3686682" y="1668359"/>
              <a:ext cx="1312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Short </a:t>
              </a:r>
              <a:r>
                <a:rPr lang="en-US" sz="2800" b="1" dirty="0">
                  <a:latin typeface="Courier" pitchFamily="2" charset="0"/>
                </a:rPr>
                <a:t>L</a:t>
              </a:r>
              <a:endParaRPr lang="en-US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1C5AE-70E8-6C41-9265-199293F210D2}"/>
                </a:ext>
              </a:extLst>
            </p:cNvPr>
            <p:cNvGrpSpPr/>
            <p:nvPr/>
          </p:nvGrpSpPr>
          <p:grpSpPr>
            <a:xfrm>
              <a:off x="4553279" y="2302861"/>
              <a:ext cx="449925" cy="1378812"/>
              <a:chOff x="4390298" y="3466095"/>
              <a:chExt cx="449925" cy="1378812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B39C370-C5C0-B34A-B8EF-CF2649380FFA}"/>
                  </a:ext>
                </a:extLst>
              </p:cNvPr>
              <p:cNvSpPr/>
              <p:nvPr/>
            </p:nvSpPr>
            <p:spPr>
              <a:xfrm>
                <a:off x="4579443" y="3624420"/>
                <a:ext cx="78397" cy="107246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63500"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69E808D-2F56-2449-B5F0-B15B331C8570}"/>
                  </a:ext>
                </a:extLst>
              </p:cNvPr>
              <p:cNvSpPr/>
              <p:nvPr/>
            </p:nvSpPr>
            <p:spPr>
              <a:xfrm>
                <a:off x="4390298" y="3466095"/>
                <a:ext cx="449925" cy="1378812"/>
              </a:xfrm>
              <a:prstGeom prst="arc">
                <a:avLst>
                  <a:gd name="adj1" fmla="val 4614507"/>
                  <a:gd name="adj2" fmla="val 3675467"/>
                </a:avLst>
              </a:prstGeom>
              <a:noFill/>
              <a:ln w="95250">
                <a:solidFill>
                  <a:schemeClr val="bg1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DAA8FA7-46AF-1B46-BA5E-8778E4D17102}"/>
              </a:ext>
            </a:extLst>
          </p:cNvPr>
          <p:cNvSpPr txBox="1"/>
          <p:nvPr/>
        </p:nvSpPr>
        <p:spPr>
          <a:xfrm>
            <a:off x="6928621" y="3788463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Long </a:t>
            </a:r>
            <a:r>
              <a:rPr lang="en-US" sz="2800" b="1" dirty="0">
                <a:latin typeface="Courier" pitchFamily="2" charset="0"/>
              </a:rPr>
              <a:t>L</a:t>
            </a:r>
            <a:endParaRPr lang="en-US" sz="28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3F41A8-AC34-334D-B86A-50901DF5CBF0}"/>
              </a:ext>
            </a:extLst>
          </p:cNvPr>
          <p:cNvGrpSpPr/>
          <p:nvPr/>
        </p:nvGrpSpPr>
        <p:grpSpPr>
          <a:xfrm>
            <a:off x="6442388" y="1668359"/>
            <a:ext cx="1693615" cy="1948194"/>
            <a:chOff x="6442388" y="1668359"/>
            <a:chExt cx="1693615" cy="19481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8173A8-725C-0743-B49C-123C0E1DC94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388" y="2399534"/>
              <a:ext cx="1210448" cy="11341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2068F-F428-7D48-ABCF-665183BE9D8C}"/>
                </a:ext>
              </a:extLst>
            </p:cNvPr>
            <p:cNvSpPr txBox="1"/>
            <p:nvPr/>
          </p:nvSpPr>
          <p:spPr>
            <a:xfrm>
              <a:off x="6928621" y="1668359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Long </a:t>
              </a:r>
              <a:r>
                <a:rPr lang="en-US" sz="2800" b="1" dirty="0">
                  <a:latin typeface="Courier" pitchFamily="2" charset="0"/>
                </a:rPr>
                <a:t>L</a:t>
              </a:r>
              <a:endParaRPr lang="en-US" sz="2800" b="1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C642CB9-C583-7342-AA7E-7DCF2F5FADB9}"/>
                </a:ext>
              </a:extLst>
            </p:cNvPr>
            <p:cNvSpPr/>
            <p:nvPr/>
          </p:nvSpPr>
          <p:spPr>
            <a:xfrm>
              <a:off x="7875223" y="2396066"/>
              <a:ext cx="78397" cy="1072461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635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2623FC0-5F68-0048-A980-0CAFB7FDFF16}"/>
                </a:ext>
              </a:extLst>
            </p:cNvPr>
            <p:cNvSpPr/>
            <p:nvPr/>
          </p:nvSpPr>
          <p:spPr>
            <a:xfrm>
              <a:off x="7686078" y="2237741"/>
              <a:ext cx="449925" cy="1378812"/>
            </a:xfrm>
            <a:prstGeom prst="arc">
              <a:avLst>
                <a:gd name="adj1" fmla="val 4614507"/>
                <a:gd name="adj2" fmla="val 3675467"/>
              </a:avLst>
            </a:prstGeom>
            <a:noFill/>
            <a:ln w="9525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7AEFCC8-4C3C-AC48-A659-45287412E7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29" y="5294371"/>
            <a:ext cx="447207" cy="41900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E38C5-2066-FC43-BC1B-7AC6296DB2FA}"/>
              </a:ext>
            </a:extLst>
          </p:cNvPr>
          <p:cNvCxnSpPr>
            <a:cxnSpLocks/>
          </p:cNvCxnSpPr>
          <p:nvPr/>
        </p:nvCxnSpPr>
        <p:spPr>
          <a:xfrm>
            <a:off x="6154615" y="5795437"/>
            <a:ext cx="7505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0DBEF9-9BD1-F341-ABEA-5A841C3EFD5B}"/>
              </a:ext>
            </a:extLst>
          </p:cNvPr>
          <p:cNvSpPr txBox="1"/>
          <p:nvPr/>
        </p:nvSpPr>
        <p:spPr>
          <a:xfrm>
            <a:off x="6023728" y="518070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34274-0DE0-B249-9066-EF1BDFD725E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31" y="4333189"/>
            <a:ext cx="447207" cy="419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C6D13D-85EC-F844-87CB-2F3925F10B49}"/>
              </a:ext>
            </a:extLst>
          </p:cNvPr>
          <p:cNvSpPr txBox="1"/>
          <p:nvPr/>
        </p:nvSpPr>
        <p:spPr>
          <a:xfrm>
            <a:off x="4906946" y="4545362"/>
            <a:ext cx="113043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Yield!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92941-E796-8E4F-A860-825C5FC8256E}"/>
              </a:ext>
            </a:extLst>
          </p:cNvPr>
          <p:cNvCxnSpPr>
            <a:cxnSpLocks/>
          </p:cNvCxnSpPr>
          <p:nvPr/>
        </p:nvCxnSpPr>
        <p:spPr>
          <a:xfrm>
            <a:off x="6111073" y="4788506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5C289-2469-6249-87A5-C62576A6EC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30" y="4813780"/>
            <a:ext cx="447207" cy="4190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ABA58B-016E-9F48-985A-0EF40689F8B4}"/>
              </a:ext>
            </a:extLst>
          </p:cNvPr>
          <p:cNvSpPr txBox="1"/>
          <p:nvPr/>
        </p:nvSpPr>
        <p:spPr>
          <a:xfrm>
            <a:off x="4904604" y="5013811"/>
            <a:ext cx="113043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Yield!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7BD74E-3744-3C4B-A333-9F724F8EA13A}"/>
              </a:ext>
            </a:extLst>
          </p:cNvPr>
          <p:cNvCxnSpPr>
            <a:cxnSpLocks/>
          </p:cNvCxnSpPr>
          <p:nvPr/>
        </p:nvCxnSpPr>
        <p:spPr>
          <a:xfrm>
            <a:off x="6111073" y="5260583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9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9" grpId="0"/>
      <p:bldP spid="25" grpId="0"/>
      <p:bldP spid="2" grpId="0"/>
      <p:bldP spid="2" grpId="1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5F2B-7F46-8747-8C2F-25D5D93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protects code under the application dev.’s control</a:t>
            </a:r>
          </a:p>
          <a:p>
            <a:pPr marL="457200" lvl="1" indent="0">
              <a:buNone/>
            </a:pPr>
            <a:r>
              <a:rPr lang="en-US" dirty="0"/>
              <a:t>Not </a:t>
            </a:r>
            <a:r>
              <a:rPr lang="en-US" b="1" dirty="0"/>
              <a:t>modules</a:t>
            </a:r>
          </a:p>
          <a:p>
            <a:pPr marL="457200" lvl="1" indent="0">
              <a:buNone/>
            </a:pPr>
            <a:r>
              <a:rPr lang="en-US" dirty="0"/>
              <a:t>Not </a:t>
            </a:r>
            <a:r>
              <a:rPr lang="en-US" b="1" dirty="0"/>
              <a:t>framework</a:t>
            </a:r>
          </a:p>
          <a:p>
            <a:pPr marL="457200" lvl="1" indent="0">
              <a:buNone/>
            </a:pPr>
            <a:r>
              <a:rPr lang="en-US" dirty="0"/>
              <a:t>Not </a:t>
            </a:r>
            <a:r>
              <a:rPr lang="en-US" b="1" dirty="0"/>
              <a:t>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for algorithms – but how to meaningfully partition I/O?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Ongoing maintenance burden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0A15-96A8-5341-A5E4-2516D209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is partial and ad hoc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159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23608"/>
            <a:ext cx="7772400" cy="1810785"/>
          </a:xfrm>
        </p:spPr>
        <p:txBody>
          <a:bodyPr/>
          <a:lstStyle/>
          <a:p>
            <a:r>
              <a:rPr lang="en-US" b="0"/>
              <a:t>Our proposed solution:</a:t>
            </a:r>
            <a:br>
              <a:rPr lang="en-US" b="0"/>
            </a:br>
            <a:br>
              <a:rPr lang="en-US" b="0"/>
            </a:br>
            <a:r>
              <a:rPr lang="en-US" b="0" i="1"/>
              <a:t>First-Class Timeouts</a:t>
            </a:r>
          </a:p>
        </p:txBody>
      </p:sp>
    </p:spTree>
    <p:extLst>
      <p:ext uri="{BB962C8B-B14F-4D97-AF65-F5344CB8AC3E}">
        <p14:creationId xmlns:p14="http://schemas.microsoft.com/office/powerpoint/2010/main" val="2234230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5F2B-7F46-8747-8C2F-25D5D93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Analogy</a:t>
            </a:r>
          </a:p>
          <a:p>
            <a:pPr marL="0" indent="0">
              <a:buNone/>
            </a:pPr>
            <a:r>
              <a:rPr lang="en-US" dirty="0"/>
              <a:t>  Buffer overflow	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	Out of bounds exception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EDA “time overflow”	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	Timeout exception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Idea</a:t>
            </a:r>
          </a:p>
          <a:p>
            <a:pPr marL="0" indent="0">
              <a:buNone/>
            </a:pPr>
            <a:r>
              <a:rPr lang="en-US" b="1" dirty="0"/>
              <a:t>Time-aware</a:t>
            </a:r>
            <a:r>
              <a:rPr lang="en-US" dirty="0"/>
              <a:t> cooperative multi-tasking</a:t>
            </a:r>
          </a:p>
          <a:p>
            <a:pPr marL="635000" lvl="1" indent="-177800"/>
            <a:r>
              <a:rPr lang="en-US" dirty="0"/>
              <a:t>Bound the </a:t>
            </a:r>
            <a:r>
              <a:rPr lang="en-US" b="1" dirty="0"/>
              <a:t>synchronous time </a:t>
            </a:r>
            <a:r>
              <a:rPr lang="en-US" dirty="0"/>
              <a:t>of every Callback and Task</a:t>
            </a:r>
          </a:p>
          <a:p>
            <a:pPr marL="635000" lvl="1" indent="-177800"/>
            <a:r>
              <a:rPr lang="en-US" dirty="0"/>
              <a:t>Deliver a </a:t>
            </a:r>
            <a:r>
              <a:rPr lang="en-US" dirty="0">
                <a:latin typeface="Courier" pitchFamily="2" charset="0"/>
              </a:rPr>
              <a:t>TimeoutException</a:t>
            </a:r>
            <a:r>
              <a:rPr lang="en-US" dirty="0"/>
              <a:t> if this bound is exceeded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Analysis</a:t>
            </a:r>
          </a:p>
          <a:p>
            <a:pPr marL="233363" indent="-233363"/>
            <a:r>
              <a:rPr lang="en-US" b="1" dirty="0"/>
              <a:t>Soundly</a:t>
            </a:r>
            <a:r>
              <a:rPr lang="en-US" dirty="0"/>
              <a:t> defeats EHP attacks</a:t>
            </a:r>
          </a:p>
          <a:p>
            <a:pPr marL="233363" indent="-233363"/>
            <a:r>
              <a:rPr lang="en-US" b="1" dirty="0"/>
              <a:t>Straightforward refactoring</a:t>
            </a:r>
            <a:r>
              <a:rPr lang="en-US" dirty="0"/>
              <a:t>: </a:t>
            </a:r>
            <a:r>
              <a:rPr lang="en-US" dirty="0">
                <a:latin typeface="Courier" pitchFamily="2" charset="0"/>
              </a:rPr>
              <a:t>try-catch</a:t>
            </a:r>
            <a:r>
              <a:rPr lang="en-US" dirty="0"/>
              <a:t> in Promise chains</a:t>
            </a:r>
          </a:p>
          <a:p>
            <a:pPr marL="233363" indent="-233363"/>
            <a:r>
              <a:rPr lang="en-US" b="1" dirty="0"/>
              <a:t>Non-destructive</a:t>
            </a:r>
            <a:r>
              <a:rPr lang="en-US" dirty="0"/>
              <a:t>: Existing clients unharmed</a:t>
            </a:r>
            <a:endParaRPr lang="en-US" b="1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0A15-96A8-5341-A5E4-2516D209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First-Class Timeouts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088927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D4F9D-A17F-E843-8B09-A34B57A5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72" y="1305004"/>
            <a:ext cx="8557768" cy="55529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Attack</a:t>
            </a:r>
            <a:r>
              <a:rPr lang="en-US" dirty="0">
                <a:latin typeface="Gill Sans MT" panose="020B0502020104020203" pitchFamily="34" charset="77"/>
              </a:rPr>
              <a:t>: Event Handler Poisoning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Definition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Analysis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Detect + recover</a:t>
            </a:r>
            <a:r>
              <a:rPr lang="en-US" dirty="0">
                <a:latin typeface="Gill Sans MT" panose="020B0502020104020203" pitchFamily="34" charset="77"/>
              </a:rPr>
              <a:t>: First-Class Timeouts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Concept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Prototype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Engagement</a:t>
            </a:r>
            <a:r>
              <a:rPr lang="en-US" dirty="0">
                <a:latin typeface="Gill Sans MT" panose="020B0502020104020203" pitchFamily="34" charset="77"/>
              </a:rPr>
              <a:t> with the Node.js community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Guide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Core APIs: Documentation and repairs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D23813-785E-B043-8AFB-4215555E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37019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Node.cure</a:t>
            </a:r>
            <a:br>
              <a:rPr lang="en-US" b="0"/>
            </a:br>
            <a:r>
              <a:rPr lang="en-US" b="0"/>
              <a:t>Design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4477394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Desired behavior</a:t>
            </a:r>
            <a:endParaRPr lang="en-US" sz="3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33B6A-8745-CB47-9602-CEA7D0DE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14237"/>
              </p:ext>
            </p:extLst>
          </p:nvPr>
        </p:nvGraphicFramePr>
        <p:xfrm>
          <a:off x="345422" y="1422307"/>
          <a:ext cx="8453155" cy="46759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2197">
                  <a:extLst>
                    <a:ext uri="{9D8B030D-6E8A-4147-A177-3AD203B41FA5}">
                      <a16:colId xmlns:a16="http://schemas.microsoft.com/office/drawing/2014/main" val="4175227299"/>
                    </a:ext>
                  </a:extLst>
                </a:gridCol>
                <a:gridCol w="3012250">
                  <a:extLst>
                    <a:ext uri="{9D8B030D-6E8A-4147-A177-3AD203B41FA5}">
                      <a16:colId xmlns:a16="http://schemas.microsoft.com/office/drawing/2014/main" val="2484716621"/>
                    </a:ext>
                  </a:extLst>
                </a:gridCol>
                <a:gridCol w="2848708">
                  <a:extLst>
                    <a:ext uri="{9D8B030D-6E8A-4147-A177-3AD203B41FA5}">
                      <a16:colId xmlns:a16="http://schemas.microsoft.com/office/drawing/2014/main" val="3671818179"/>
                    </a:ext>
                  </a:extLst>
                </a:gridCol>
              </a:tblGrid>
              <a:tr h="1872155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Event Handler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Old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New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30730"/>
                  </a:ext>
                </a:extLst>
              </a:tr>
              <a:tr h="140192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Event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Unbounded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Throw</a:t>
                      </a:r>
                    </a:p>
                    <a:p>
                      <a:pPr algn="ctr"/>
                      <a:r>
                        <a:rPr lang="en-US" sz="2100" dirty="0">
                          <a:latin typeface="Courier" pitchFamily="2" charset="0"/>
                        </a:rPr>
                        <a:t>TimeoutException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552678"/>
                  </a:ext>
                </a:extLst>
              </a:tr>
              <a:tr h="140192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Worker 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''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urier" pitchFamily="2" charset="0"/>
                        </a:rPr>
                        <a:t>TimeoutException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6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489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FA6AEF7-C34D-9D47-9B01-F66FAF9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first-class timeouts to Node.js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18EE6-7EFC-6145-B473-DD714C4942D8}"/>
              </a:ext>
            </a:extLst>
          </p:cNvPr>
          <p:cNvSpPr/>
          <p:nvPr/>
        </p:nvSpPr>
        <p:spPr bwMode="auto">
          <a:xfrm>
            <a:off x="991891" y="941688"/>
            <a:ext cx="2054177" cy="67013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9A9F-03FB-3E40-B4E6-61823B3976A8}"/>
              </a:ext>
            </a:extLst>
          </p:cNvPr>
          <p:cNvSpPr txBox="1"/>
          <p:nvPr/>
        </p:nvSpPr>
        <p:spPr>
          <a:xfrm>
            <a:off x="985890" y="1087204"/>
            <a:ext cx="206017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5A464-F180-D448-8EAD-BA160166E134}"/>
              </a:ext>
            </a:extLst>
          </p:cNvPr>
          <p:cNvSpPr/>
          <p:nvPr/>
        </p:nvSpPr>
        <p:spPr bwMode="auto">
          <a:xfrm>
            <a:off x="991892" y="1735811"/>
            <a:ext cx="1925938" cy="7641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BDF06-FDDA-2F45-9818-9D4AF79A3AB9}"/>
              </a:ext>
            </a:extLst>
          </p:cNvPr>
          <p:cNvSpPr txBox="1"/>
          <p:nvPr/>
        </p:nvSpPr>
        <p:spPr>
          <a:xfrm>
            <a:off x="1121940" y="1924242"/>
            <a:ext cx="166584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JS Engine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CA3A9AB-3260-1244-AA96-9D769530B35E}"/>
              </a:ext>
            </a:extLst>
          </p:cNvPr>
          <p:cNvSpPr/>
          <p:nvPr/>
        </p:nvSpPr>
        <p:spPr bwMode="auto">
          <a:xfrm>
            <a:off x="3093402" y="2611146"/>
            <a:ext cx="1570485" cy="76415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0567A3-8DEC-7342-8F5D-344CDAA66A74}"/>
              </a:ext>
            </a:extLst>
          </p:cNvPr>
          <p:cNvSpPr txBox="1"/>
          <p:nvPr/>
        </p:nvSpPr>
        <p:spPr>
          <a:xfrm>
            <a:off x="3375801" y="2781428"/>
            <a:ext cx="95571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C++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76D116-3923-2748-9771-C5E7540D5496}"/>
              </a:ext>
            </a:extLst>
          </p:cNvPr>
          <p:cNvSpPr/>
          <p:nvPr/>
        </p:nvSpPr>
        <p:spPr bwMode="auto">
          <a:xfrm>
            <a:off x="3093402" y="1735811"/>
            <a:ext cx="1570485" cy="76415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5A1915-CE22-F74D-BE1A-F3FDF35A9BEB}"/>
              </a:ext>
            </a:extLst>
          </p:cNvPr>
          <p:cNvSpPr txBox="1"/>
          <p:nvPr/>
        </p:nvSpPr>
        <p:spPr>
          <a:xfrm>
            <a:off x="3601132" y="1927586"/>
            <a:ext cx="47481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8174A0-942E-6F47-9D17-2EF77ECE5FF9}"/>
              </a:ext>
            </a:extLst>
          </p:cNvPr>
          <p:cNvSpPr/>
          <p:nvPr/>
        </p:nvSpPr>
        <p:spPr bwMode="auto">
          <a:xfrm>
            <a:off x="4857626" y="2611146"/>
            <a:ext cx="2025836" cy="764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7DFFE5-401B-4143-B0B8-A51F6898176B}"/>
              </a:ext>
            </a:extLst>
          </p:cNvPr>
          <p:cNvSpPr txBox="1"/>
          <p:nvPr/>
        </p:nvSpPr>
        <p:spPr>
          <a:xfrm>
            <a:off x="5033258" y="2781428"/>
            <a:ext cx="170251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Event-</a:t>
            </a:r>
            <a:r>
              <a:rPr lang="en-US" sz="3200" dirty="0" err="1">
                <a:latin typeface="Gill Sans MT" panose="020B0502020104020203" pitchFamily="34" charset="77"/>
              </a:rPr>
              <a:t>ing</a:t>
            </a:r>
            <a:endParaRPr lang="en-US" sz="3200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CCFC-1483-C543-94AE-9F45AC8A3A00}"/>
              </a:ext>
            </a:extLst>
          </p:cNvPr>
          <p:cNvSpPr txBox="1"/>
          <p:nvPr/>
        </p:nvSpPr>
        <p:spPr>
          <a:xfrm>
            <a:off x="3065936" y="1293270"/>
            <a:ext cx="212506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Node.js libs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354E1F-98B5-5743-99FE-72957B302591}"/>
              </a:ext>
            </a:extLst>
          </p:cNvPr>
          <p:cNvSpPr txBox="1"/>
          <p:nvPr/>
        </p:nvSpPr>
        <p:spPr>
          <a:xfrm>
            <a:off x="6865565" y="2772476"/>
            <a:ext cx="98296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Gill Sans MT" panose="020B0502020104020203" pitchFamily="34" charset="77"/>
              </a:rPr>
              <a:t>libuv</a:t>
            </a:r>
            <a:endParaRPr lang="en-US" sz="2800" b="1" dirty="0">
              <a:latin typeface="Gill Sans MT" panose="020B0502020104020203" pitchFamily="34" charset="77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0A84148-EB8F-6A41-8AFF-D8C13DA2ABEC}"/>
              </a:ext>
            </a:extLst>
          </p:cNvPr>
          <p:cNvSpPr/>
          <p:nvPr/>
        </p:nvSpPr>
        <p:spPr bwMode="auto">
          <a:xfrm>
            <a:off x="5577054" y="3795291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AC22CF86-CA45-0F42-8DA5-0BD5F96047DA}"/>
              </a:ext>
            </a:extLst>
          </p:cNvPr>
          <p:cNvSpPr/>
          <p:nvPr/>
        </p:nvSpPr>
        <p:spPr bwMode="auto">
          <a:xfrm>
            <a:off x="6986253" y="3977875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80BA52A-B381-224D-BF40-455F52080823}"/>
              </a:ext>
            </a:extLst>
          </p:cNvPr>
          <p:cNvSpPr/>
          <p:nvPr/>
        </p:nvSpPr>
        <p:spPr bwMode="auto">
          <a:xfrm>
            <a:off x="7282009" y="3977875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E276019-047E-DD4B-8103-619150D7CF00}"/>
              </a:ext>
            </a:extLst>
          </p:cNvPr>
          <p:cNvSpPr/>
          <p:nvPr/>
        </p:nvSpPr>
        <p:spPr bwMode="auto">
          <a:xfrm>
            <a:off x="7622970" y="3977875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49F2D884-7F7E-4C4B-9039-7B5829B5CED5}"/>
              </a:ext>
            </a:extLst>
          </p:cNvPr>
          <p:cNvSpPr/>
          <p:nvPr/>
        </p:nvSpPr>
        <p:spPr bwMode="auto">
          <a:xfrm>
            <a:off x="7904517" y="3977874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81122A-E69E-0044-942D-A045D819B131}"/>
              </a:ext>
            </a:extLst>
          </p:cNvPr>
          <p:cNvSpPr/>
          <p:nvPr/>
        </p:nvSpPr>
        <p:spPr bwMode="auto">
          <a:xfrm>
            <a:off x="6671728" y="3778193"/>
            <a:ext cx="1720312" cy="13483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Gill Sans MT" panose="020B0502020104020203" pitchFamily="34" charset="7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DA6D8F-BF8D-D849-8CA2-323B1A14D2E7}"/>
              </a:ext>
            </a:extLst>
          </p:cNvPr>
          <p:cNvCxnSpPr>
            <a:cxnSpLocks/>
            <a:endCxn id="86" idx="1"/>
          </p:cNvCxnSpPr>
          <p:nvPr/>
        </p:nvCxnSpPr>
        <p:spPr bwMode="auto">
          <a:xfrm>
            <a:off x="2917830" y="2117889"/>
            <a:ext cx="175572" cy="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39E7B71-BAA7-0E42-A8C5-08B64DDA080A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 bwMode="auto">
          <a:xfrm>
            <a:off x="3878645" y="2499968"/>
            <a:ext cx="0" cy="11117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083A8-6930-5A49-9139-99B94CB50946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 bwMode="auto">
          <a:xfrm>
            <a:off x="4663887" y="2993225"/>
            <a:ext cx="193739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4FBDC4-A9F6-FA45-ABB8-2DD580F210B7}"/>
              </a:ext>
            </a:extLst>
          </p:cNvPr>
          <p:cNvCxnSpPr>
            <a:cxnSpLocks/>
          </p:cNvCxnSpPr>
          <p:nvPr/>
        </p:nvCxnSpPr>
        <p:spPr bwMode="auto">
          <a:xfrm>
            <a:off x="1777133" y="1611825"/>
            <a:ext cx="0" cy="11848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D97283-E042-DF4F-96AD-DBF7B8DFE1AC}"/>
              </a:ext>
            </a:extLst>
          </p:cNvPr>
          <p:cNvSpPr txBox="1"/>
          <p:nvPr/>
        </p:nvSpPr>
        <p:spPr>
          <a:xfrm>
            <a:off x="6825761" y="3450576"/>
            <a:ext cx="182300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Worker pool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D77F5F-A73F-FB41-A7C7-718726CFEBBA}"/>
              </a:ext>
            </a:extLst>
          </p:cNvPr>
          <p:cNvSpPr txBox="1"/>
          <p:nvPr/>
        </p:nvSpPr>
        <p:spPr>
          <a:xfrm>
            <a:off x="5108811" y="3450576"/>
            <a:ext cx="151701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Event loop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098FE8-FEAB-9B4B-9D2D-7E808BC300C4}"/>
              </a:ext>
            </a:extLst>
          </p:cNvPr>
          <p:cNvSpPr txBox="1"/>
          <p:nvPr/>
        </p:nvSpPr>
        <p:spPr>
          <a:xfrm>
            <a:off x="416509" y="1960923"/>
            <a:ext cx="64152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V8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470839-8571-FF44-9DFC-515B795E5CD4}"/>
              </a:ext>
            </a:extLst>
          </p:cNvPr>
          <p:cNvCxnSpPr>
            <a:cxnSpLocks/>
          </p:cNvCxnSpPr>
          <p:nvPr/>
        </p:nvCxnSpPr>
        <p:spPr bwMode="auto">
          <a:xfrm flipV="1">
            <a:off x="1251989" y="2558398"/>
            <a:ext cx="417444" cy="43411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12964C-87D7-BA48-80D5-B73E70CF60D6}"/>
              </a:ext>
            </a:extLst>
          </p:cNvPr>
          <p:cNvSpPr txBox="1"/>
          <p:nvPr/>
        </p:nvSpPr>
        <p:spPr>
          <a:xfrm>
            <a:off x="216216" y="3058798"/>
            <a:ext cx="2871299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Time-aware JS</a:t>
            </a:r>
          </a:p>
          <a:p>
            <a:r>
              <a:rPr lang="en-US" sz="2800" dirty="0">
                <a:latin typeface="Gill Sans MT" panose="020B0502020104020203" pitchFamily="34" charset="77"/>
              </a:rPr>
              <a:t>TimeoutException</a:t>
            </a:r>
          </a:p>
          <a:p>
            <a:r>
              <a:rPr lang="en-US" sz="2800" dirty="0">
                <a:latin typeface="Gill Sans MT" panose="020B0502020104020203" pitchFamily="34" charset="77"/>
              </a:rPr>
              <a:t>Interrupt handler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EB620-DCAA-6F4F-BD39-E5E55B6093A3}"/>
              </a:ext>
            </a:extLst>
          </p:cNvPr>
          <p:cNvSpPr txBox="1"/>
          <p:nvPr/>
        </p:nvSpPr>
        <p:spPr>
          <a:xfrm>
            <a:off x="340350" y="5126545"/>
            <a:ext cx="3676584" cy="1738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Time-aware Event Loop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Timeout Watchdog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Monitor CB entry/exit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Set T.E. interrupt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C6E804CA-3977-F343-B4AF-DEB38D8C3ADC}"/>
              </a:ext>
            </a:extLst>
          </p:cNvPr>
          <p:cNvSpPr/>
          <p:nvPr/>
        </p:nvSpPr>
        <p:spPr bwMode="auto">
          <a:xfrm>
            <a:off x="5204294" y="3807094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D20148-1484-9842-B40C-22D8FEF97AC9}"/>
              </a:ext>
            </a:extLst>
          </p:cNvPr>
          <p:cNvSpPr/>
          <p:nvPr/>
        </p:nvSpPr>
        <p:spPr bwMode="auto">
          <a:xfrm>
            <a:off x="132663" y="4284675"/>
            <a:ext cx="255659" cy="2375175"/>
          </a:xfrm>
          <a:custGeom>
            <a:avLst/>
            <a:gdLst>
              <a:gd name="connsiteX0" fmla="*/ 0 w 1658319"/>
              <a:gd name="connsiteY0" fmla="*/ 0 h 1611824"/>
              <a:gd name="connsiteX1" fmla="*/ 340963 w 1658319"/>
              <a:gd name="connsiteY1" fmla="*/ 1255363 h 1611824"/>
              <a:gd name="connsiteX2" fmla="*/ 1658319 w 1658319"/>
              <a:gd name="connsiteY2" fmla="*/ 1611824 h 1611824"/>
              <a:gd name="connsiteX0" fmla="*/ 0 w 1797803"/>
              <a:gd name="connsiteY0" fmla="*/ 0 h 1952787"/>
              <a:gd name="connsiteX1" fmla="*/ 480447 w 1797803"/>
              <a:gd name="connsiteY1" fmla="*/ 1596326 h 1952787"/>
              <a:gd name="connsiteX2" fmla="*/ 1797803 w 1797803"/>
              <a:gd name="connsiteY2" fmla="*/ 1952787 h 1952787"/>
              <a:gd name="connsiteX0" fmla="*/ 0 w 1813301"/>
              <a:gd name="connsiteY0" fmla="*/ 0 h 1875295"/>
              <a:gd name="connsiteX1" fmla="*/ 480447 w 1813301"/>
              <a:gd name="connsiteY1" fmla="*/ 1596326 h 1875295"/>
              <a:gd name="connsiteX2" fmla="*/ 1813301 w 1813301"/>
              <a:gd name="connsiteY2" fmla="*/ 1875295 h 1875295"/>
              <a:gd name="connsiteX0" fmla="*/ 0 w 1813301"/>
              <a:gd name="connsiteY0" fmla="*/ 0 h 1884459"/>
              <a:gd name="connsiteX1" fmla="*/ 480447 w 1813301"/>
              <a:gd name="connsiteY1" fmla="*/ 1596326 h 1884459"/>
              <a:gd name="connsiteX2" fmla="*/ 1813301 w 1813301"/>
              <a:gd name="connsiteY2" fmla="*/ 1875295 h 1884459"/>
              <a:gd name="connsiteX0" fmla="*/ 0 w 1813301"/>
              <a:gd name="connsiteY0" fmla="*/ 0 h 2047893"/>
              <a:gd name="connsiteX1" fmla="*/ 480447 w 1813301"/>
              <a:gd name="connsiteY1" fmla="*/ 1596326 h 2047893"/>
              <a:gd name="connsiteX2" fmla="*/ 1813301 w 1813301"/>
              <a:gd name="connsiteY2" fmla="*/ 2045776 h 2047893"/>
              <a:gd name="connsiteX0" fmla="*/ 0 w 1673817"/>
              <a:gd name="connsiteY0" fmla="*/ 0 h 2047893"/>
              <a:gd name="connsiteX1" fmla="*/ 480447 w 1673817"/>
              <a:gd name="connsiteY1" fmla="*/ 1596326 h 2047893"/>
              <a:gd name="connsiteX2" fmla="*/ 1673817 w 1673817"/>
              <a:gd name="connsiteY2" fmla="*/ 2045776 h 2047893"/>
              <a:gd name="connsiteX0" fmla="*/ 0 w 1565329"/>
              <a:gd name="connsiteY0" fmla="*/ 0 h 2063232"/>
              <a:gd name="connsiteX1" fmla="*/ 480447 w 1565329"/>
              <a:gd name="connsiteY1" fmla="*/ 1596326 h 2063232"/>
              <a:gd name="connsiteX2" fmla="*/ 1565329 w 1565329"/>
              <a:gd name="connsiteY2" fmla="*/ 2061274 h 2063232"/>
              <a:gd name="connsiteX0" fmla="*/ 0 w 1658319"/>
              <a:gd name="connsiteY0" fmla="*/ 0 h 2325589"/>
              <a:gd name="connsiteX1" fmla="*/ 480447 w 1658319"/>
              <a:gd name="connsiteY1" fmla="*/ 1596326 h 2325589"/>
              <a:gd name="connsiteX2" fmla="*/ 1658319 w 1658319"/>
              <a:gd name="connsiteY2" fmla="*/ 2324745 h 2325589"/>
              <a:gd name="connsiteX0" fmla="*/ 942405 w 1218950"/>
              <a:gd name="connsiteY0" fmla="*/ 0 h 2200105"/>
              <a:gd name="connsiteX1" fmla="*/ 41078 w 1218950"/>
              <a:gd name="connsiteY1" fmla="*/ 1470842 h 2200105"/>
              <a:gd name="connsiteX2" fmla="*/ 1218950 w 1218950"/>
              <a:gd name="connsiteY2" fmla="*/ 2199261 h 2200105"/>
              <a:gd name="connsiteX0" fmla="*/ 959834 w 1236379"/>
              <a:gd name="connsiteY0" fmla="*/ 0 h 2200105"/>
              <a:gd name="connsiteX1" fmla="*/ 58507 w 1236379"/>
              <a:gd name="connsiteY1" fmla="*/ 1470842 h 2200105"/>
              <a:gd name="connsiteX2" fmla="*/ 1236379 w 1236379"/>
              <a:gd name="connsiteY2" fmla="*/ 2199261 h 2200105"/>
              <a:gd name="connsiteX0" fmla="*/ 671727 w 948272"/>
              <a:gd name="connsiteY0" fmla="*/ 0 h 2200142"/>
              <a:gd name="connsiteX1" fmla="*/ 84438 w 948272"/>
              <a:gd name="connsiteY1" fmla="*/ 1486528 h 2200142"/>
              <a:gd name="connsiteX2" fmla="*/ 948272 w 948272"/>
              <a:gd name="connsiteY2" fmla="*/ 2199261 h 220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72" h="2200142">
                <a:moveTo>
                  <a:pt x="671727" y="0"/>
                </a:moveTo>
                <a:cubicBezTo>
                  <a:pt x="264357" y="461993"/>
                  <a:pt x="-191948" y="1099071"/>
                  <a:pt x="84438" y="1486528"/>
                </a:cubicBezTo>
                <a:cubicBezTo>
                  <a:pt x="360825" y="1873986"/>
                  <a:pt x="638306" y="2219926"/>
                  <a:pt x="948272" y="219926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A422F-7F2E-3346-AB02-B28BFF81461A}"/>
              </a:ext>
            </a:extLst>
          </p:cNvPr>
          <p:cNvSpPr txBox="1"/>
          <p:nvPr/>
        </p:nvSpPr>
        <p:spPr>
          <a:xfrm>
            <a:off x="6051796" y="7175715"/>
            <a:ext cx="1847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C3531-08E9-4240-95B8-BDE7F2F47DAA}"/>
              </a:ext>
            </a:extLst>
          </p:cNvPr>
          <p:cNvSpPr txBox="1"/>
          <p:nvPr/>
        </p:nvSpPr>
        <p:spPr>
          <a:xfrm>
            <a:off x="4717608" y="5634646"/>
            <a:ext cx="4473148" cy="130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Time-aware Worker Pool</a:t>
            </a:r>
          </a:p>
          <a:p>
            <a:r>
              <a:rPr lang="en-US" sz="2800" dirty="0">
                <a:latin typeface="Calibri" panose="020F0502020204030204" pitchFamily="34" charset="0"/>
              </a:rPr>
              <a:t>Managers watch for timeouts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Disposable Workers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A2B76B-B3CB-C342-A753-31ECAEA140C9}"/>
              </a:ext>
            </a:extLst>
          </p:cNvPr>
          <p:cNvCxnSpPr>
            <a:cxnSpLocks/>
          </p:cNvCxnSpPr>
          <p:nvPr/>
        </p:nvCxnSpPr>
        <p:spPr bwMode="auto">
          <a:xfrm flipV="1">
            <a:off x="6931723" y="5171617"/>
            <a:ext cx="208722" cy="33371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B0669E-3741-0741-A100-547C183F3B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9219" y="4656667"/>
            <a:ext cx="916814" cy="51495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Freeform 107">
            <a:extLst>
              <a:ext uri="{FF2B5EF4-FFF2-40B4-BE49-F238E27FC236}">
                <a16:creationId xmlns:a16="http://schemas.microsoft.com/office/drawing/2014/main" id="{899F3810-E664-3C4A-8BA1-776374098347}"/>
              </a:ext>
            </a:extLst>
          </p:cNvPr>
          <p:cNvSpPr/>
          <p:nvPr/>
        </p:nvSpPr>
        <p:spPr bwMode="auto">
          <a:xfrm>
            <a:off x="6873129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95D331D7-4648-B041-9AC6-C5E8900B4299}"/>
              </a:ext>
            </a:extLst>
          </p:cNvPr>
          <p:cNvSpPr/>
          <p:nvPr/>
        </p:nvSpPr>
        <p:spPr bwMode="auto">
          <a:xfrm>
            <a:off x="7179816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AB0EB60-030A-554C-948C-6B287BF90A36}"/>
              </a:ext>
            </a:extLst>
          </p:cNvPr>
          <p:cNvSpPr/>
          <p:nvPr/>
        </p:nvSpPr>
        <p:spPr bwMode="auto">
          <a:xfrm>
            <a:off x="7524782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8ADBB9E2-CF6E-1141-9B09-7109209FF631}"/>
              </a:ext>
            </a:extLst>
          </p:cNvPr>
          <p:cNvSpPr/>
          <p:nvPr/>
        </p:nvSpPr>
        <p:spPr bwMode="auto">
          <a:xfrm>
            <a:off x="7816994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778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6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7" grpId="0" animBg="1"/>
      <p:bldP spid="12" grpId="0"/>
      <p:bldP spid="100" grpId="0"/>
      <p:bldP spid="102" grpId="0"/>
      <p:bldP spid="15" grpId="0"/>
      <p:bldP spid="18" grpId="0"/>
      <p:bldP spid="105" grpId="0" animBg="1"/>
      <p:bldP spid="21" grpId="0" animBg="1"/>
      <p:bldP spid="23" grpId="0"/>
      <p:bldP spid="108" grpId="0" animBg="1"/>
      <p:bldP spid="109" grpId="0" animBg="1"/>
      <p:bldP spid="110" grpId="0" animBg="1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262E-D9AD-404F-A8D7-34D2266C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Built </a:t>
            </a:r>
            <a:r>
              <a:rPr lang="en-US"/>
              <a:t>on Node.js v8.8.1 (LTS)</a:t>
            </a:r>
          </a:p>
          <a:p>
            <a:pPr lvl="1"/>
            <a:r>
              <a:rPr lang="en-US"/>
              <a:t>4 </a:t>
            </a:r>
            <a:r>
              <a:rPr lang="en-US" err="1"/>
              <a:t>KLoC</a:t>
            </a:r>
            <a:r>
              <a:rPr lang="en-US"/>
              <a:t> across 50 files</a:t>
            </a:r>
          </a:p>
          <a:p>
            <a:r>
              <a:rPr lang="en-US" b="1"/>
              <a:t>Compatible</a:t>
            </a:r>
          </a:p>
          <a:p>
            <a:pPr lvl="1"/>
            <a:r>
              <a:rPr lang="en-US"/>
              <a:t>Passes Node.js core test suite*</a:t>
            </a:r>
          </a:p>
          <a:p>
            <a:r>
              <a:rPr lang="en-US" b="1"/>
              <a:t>Available</a:t>
            </a:r>
            <a:r>
              <a:rPr lang="en-US"/>
              <a:t> on </a:t>
            </a:r>
            <a:r>
              <a:rPr lang="en-US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Node.cure</a:t>
            </a:r>
            <a:r>
              <a:rPr lang="en-US"/>
              <a:t> prototype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44961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D803-42F5-974A-83C1-4F926118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" y="118428"/>
            <a:ext cx="8043862" cy="638175"/>
          </a:xfrm>
        </p:spPr>
        <p:txBody>
          <a:bodyPr/>
          <a:lstStyle/>
          <a:p>
            <a:r>
              <a:rPr lang="en-US" dirty="0"/>
              <a:t>Security guarantees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08544C-F0CA-C34C-8E1E-F57D84A0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dirty="0"/>
              <a:t>Every vulnerable </a:t>
            </a:r>
            <a:r>
              <a:rPr lang="en-US" b="1" dirty="0"/>
              <a:t>Language</a:t>
            </a:r>
            <a:r>
              <a:rPr lang="en-US" dirty="0"/>
              <a:t> and </a:t>
            </a:r>
            <a:r>
              <a:rPr lang="en-US" b="1" dirty="0"/>
              <a:t>Framework</a:t>
            </a:r>
            <a:r>
              <a:rPr lang="en-US" dirty="0"/>
              <a:t> API is safe</a:t>
            </a:r>
          </a:p>
          <a:p>
            <a:pPr marL="636588" lvl="1" indent="-236538"/>
            <a:r>
              <a:rPr lang="en-US" dirty="0"/>
              <a:t>Applications built with these APIs are safe, too!</a:t>
            </a:r>
            <a:endParaRPr lang="en-US" b="1" dirty="0"/>
          </a:p>
          <a:p>
            <a:pPr marL="236538" indent="-236538"/>
            <a:r>
              <a:rPr lang="en-US" dirty="0"/>
              <a:t>Passes our EHP test suite</a:t>
            </a:r>
          </a:p>
          <a:p>
            <a:pPr marL="690563" lvl="1" indent="-233363"/>
            <a:r>
              <a:rPr lang="en-US" dirty="0"/>
              <a:t>All vulnerable Node.js APIs</a:t>
            </a:r>
          </a:p>
          <a:p>
            <a:pPr marL="690563" lvl="1" indent="-233363"/>
            <a:r>
              <a:rPr lang="en-US" dirty="0"/>
              <a:t>Including all used in the npm vulnerabilities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However</a:t>
            </a:r>
          </a:p>
          <a:p>
            <a:pPr marL="236538" indent="-236538"/>
            <a:r>
              <a:rPr lang="en-US" b="1" dirty="0"/>
              <a:t>Detect</a:t>
            </a:r>
            <a:r>
              <a:rPr lang="en-US" dirty="0"/>
              <a:t>: Must choose timeout thresholds (</a:t>
            </a:r>
            <a:r>
              <a:rPr lang="en-US" i="1" dirty="0"/>
              <a:t>Goldilocks problem</a:t>
            </a:r>
            <a:r>
              <a:rPr lang="en-US" dirty="0"/>
              <a:t>)</a:t>
            </a:r>
          </a:p>
          <a:p>
            <a:pPr marL="236538" indent="-236538"/>
            <a:r>
              <a:rPr lang="en-US" b="1" dirty="0"/>
              <a:t>Respond</a:t>
            </a:r>
            <a:r>
              <a:rPr lang="en-US" dirty="0"/>
              <a:t>: Tight threshold or blacklisting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5147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B0F5-8C23-5C46-AD6E-8FB830140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53" y="1490472"/>
            <a:ext cx="4038600" cy="539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Micro-benchmarks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9D6E9-72A9-6F45-AA0B-CF906EAA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9868" y="1430865"/>
            <a:ext cx="5554132" cy="537803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b="1" dirty="0"/>
              <a:t>	</a:t>
            </a:r>
            <a:r>
              <a:rPr lang="en-US" sz="2400" b="1" dirty="0"/>
              <a:t>Macro-benchmarks (summary)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6D803-42F5-974A-83C1-4F92611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penalty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0FEE0-E1F5-D944-9611-B12DA28D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27333"/>
              </p:ext>
            </p:extLst>
          </p:nvPr>
        </p:nvGraphicFramePr>
        <p:xfrm>
          <a:off x="5086589" y="2124908"/>
          <a:ext cx="3371974" cy="2734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8052">
                  <a:extLst>
                    <a:ext uri="{9D8B030D-6E8A-4147-A177-3AD203B41FA5}">
                      <a16:colId xmlns:a16="http://schemas.microsoft.com/office/drawing/2014/main" val="783962779"/>
                    </a:ext>
                  </a:extLst>
                </a:gridCol>
                <a:gridCol w="1673922">
                  <a:extLst>
                    <a:ext uri="{9D8B030D-6E8A-4147-A177-3AD203B41FA5}">
                      <a16:colId xmlns:a16="http://schemas.microsoft.com/office/drawing/2014/main" val="1666297993"/>
                    </a:ext>
                  </a:extLst>
                </a:gridCol>
              </a:tblGrid>
              <a:tr h="6254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App. type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Overhead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2784282435"/>
                  </a:ext>
                </a:extLst>
              </a:tr>
              <a:tr h="5885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0-2 %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663765529"/>
                  </a:ext>
                </a:extLst>
              </a:tr>
              <a:tr h="5885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Utility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0-8 %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1889831018"/>
                  </a:ext>
                </a:extLst>
              </a:tr>
              <a:tr h="931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Middleware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6-24 %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19745899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8F9B9E-1D93-CD44-B4FE-F7E030C6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62761"/>
              </p:ext>
            </p:extLst>
          </p:nvPr>
        </p:nvGraphicFramePr>
        <p:xfrm>
          <a:off x="514350" y="2127486"/>
          <a:ext cx="3735006" cy="2731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1210">
                  <a:extLst>
                    <a:ext uri="{9D8B030D-6E8A-4147-A177-3AD203B41FA5}">
                      <a16:colId xmlns:a16="http://schemas.microsoft.com/office/drawing/2014/main" val="450265912"/>
                    </a:ext>
                  </a:extLst>
                </a:gridCol>
                <a:gridCol w="1673796">
                  <a:extLst>
                    <a:ext uri="{9D8B030D-6E8A-4147-A177-3AD203B41FA5}">
                      <a16:colId xmlns:a16="http://schemas.microsoft.com/office/drawing/2014/main" val="1478261287"/>
                    </a:ext>
                  </a:extLst>
                </a:gridCol>
              </a:tblGrid>
              <a:tr h="604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06166"/>
                  </a:ext>
                </a:extLst>
              </a:tr>
              <a:tr h="919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interrupt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621878"/>
                  </a:ext>
                </a:extLst>
              </a:tr>
              <a:tr h="604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Instr. CBs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1.01-2.4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829128"/>
                  </a:ext>
                </a:extLst>
              </a:tr>
              <a:tr h="604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I/O buffers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76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54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Community Engagement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FF66-CA69-7540-B272-7C6314C4D0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783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262E-D9AD-404F-A8D7-34D2266C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48" y="1221874"/>
            <a:ext cx="8557768" cy="516691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Don’t Block the Event Loop (or the Worker Pool)</a:t>
            </a:r>
            <a:endParaRPr lang="en-US" sz="28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Reviews Node.js architecture</a:t>
            </a:r>
          </a:p>
          <a:p>
            <a:pPr marL="0" indent="0">
              <a:buNone/>
            </a:pPr>
            <a:r>
              <a:rPr lang="en-US" sz="2400" dirty="0"/>
              <a:t>EHP attacks + examples</a:t>
            </a:r>
          </a:p>
          <a:p>
            <a:pPr marL="0" indent="0">
              <a:buNone/>
            </a:pPr>
            <a:r>
              <a:rPr lang="en-US" sz="2400" dirty="0"/>
              <a:t>Advice about npm module safety</a:t>
            </a:r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on nodejs.org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55096-B8B4-9348-8CF3-ED573E4A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79" y="3427960"/>
            <a:ext cx="5355306" cy="304396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756485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EB60BA-47F4-494F-ACB2-A2B12925F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484E2A-72DA-494B-9C50-9CE3BC58F4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sz="2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</a:t>
            </a:r>
            <a:endParaRPr lang="en-US" sz="2300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sz="2100" dirty="0"/>
              <a:t>readFile</a:t>
            </a:r>
          </a:p>
          <a:p>
            <a:pPr marL="342900" lvl="1" indent="0">
              <a:buNone/>
            </a:pPr>
            <a:r>
              <a:rPr lang="en-US" sz="23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</a:t>
            </a:r>
            <a:endParaRPr lang="en-US" sz="2300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sz="2100" dirty="0"/>
              <a:t>randomBytes</a:t>
            </a:r>
          </a:p>
          <a:p>
            <a:pPr marL="685800" lvl="2" indent="0">
              <a:buNone/>
            </a:pPr>
            <a:r>
              <a:rPr lang="en-US" sz="2100" dirty="0"/>
              <a:t>randomFill</a:t>
            </a:r>
          </a:p>
          <a:p>
            <a:pPr marL="342900" lvl="1" indent="0">
              <a:buNone/>
            </a:pPr>
            <a:r>
              <a:rPr lang="en-US" sz="23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child_process</a:t>
            </a:r>
            <a:endParaRPr lang="en-US" sz="2300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sz="2100" dirty="0"/>
              <a:t>spawn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06BA46-6848-6D45-93ED-42EED075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B0DFAE-492E-644E-814F-4E0CB6956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</a:rPr>
              <a:t>    </a:t>
            </a:r>
            <a:r>
              <a:rPr lang="en-US" sz="23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fs.readFile</a:t>
            </a:r>
            <a:endParaRPr lang="en-US" sz="23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15F4-2FEF-004E-A153-32F5D4B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Node.js core</a:t>
            </a:r>
          </a:p>
        </p:txBody>
      </p:sp>
    </p:spTree>
    <p:extLst>
      <p:ext uri="{BB962C8B-B14F-4D97-AF65-F5344CB8AC3E}">
        <p14:creationId xmlns:p14="http://schemas.microsoft.com/office/powerpoint/2010/main" val="36484476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Closing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FF66-CA69-7540-B272-7C6314C4D0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88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5F84B-1CEC-9748-974D-767D0937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1223410"/>
            <a:ext cx="8557768" cy="55529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7M+ </a:t>
            </a:r>
            <a:r>
              <a:rPr lang="en-US" dirty="0"/>
              <a:t>developers (2017) 				  </a:t>
            </a:r>
            <a:r>
              <a:rPr lang="en-US" b="1" dirty="0"/>
              <a:t>2x</a:t>
            </a:r>
            <a:r>
              <a:rPr lang="en-US" dirty="0"/>
              <a:t> YoY</a:t>
            </a:r>
          </a:p>
          <a:p>
            <a:pPr marL="0" indent="0">
              <a:buNone/>
            </a:pPr>
            <a:r>
              <a:rPr lang="en-US" b="1" dirty="0"/>
              <a:t>760K+ </a:t>
            </a:r>
            <a:r>
              <a:rPr lang="en-US" dirty="0"/>
              <a:t>modules (Aug. 2018) 				  </a:t>
            </a:r>
            <a:r>
              <a:rPr lang="en-US" b="1" dirty="0"/>
              <a:t>2x</a:t>
            </a:r>
            <a:r>
              <a:rPr lang="en-US" dirty="0"/>
              <a:t> YoY</a:t>
            </a:r>
          </a:p>
          <a:p>
            <a:pPr marL="0" indent="0">
              <a:buNone/>
            </a:pPr>
            <a:r>
              <a:rPr lang="en-US" b="1" dirty="0"/>
              <a:t>24B+ </a:t>
            </a:r>
            <a:r>
              <a:rPr lang="en-US" dirty="0"/>
              <a:t>module downloads/month (July 2018)		</a:t>
            </a:r>
            <a:r>
              <a:rPr lang="en-US" b="1" dirty="0"/>
              <a:t>12x</a:t>
            </a:r>
            <a:r>
              <a:rPr lang="en-US" dirty="0"/>
              <a:t> YoY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013A13-8F0F-FE45-B859-203C3323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: A JS framework for web services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5B554-4840-0748-AE64-F511B9F03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031289"/>
            <a:ext cx="1303819" cy="708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D09F1-2184-714D-A84F-A2AF5BCDB9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31312" r="31250" b="30250"/>
          <a:stretch/>
        </p:blipFill>
        <p:spPr>
          <a:xfrm>
            <a:off x="3239134" y="3999908"/>
            <a:ext cx="1181948" cy="1253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ED797-B4F9-5D4B-B27D-E683C94064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6" t="4859" r="23038" b="3883"/>
          <a:stretch/>
        </p:blipFill>
        <p:spPr>
          <a:xfrm>
            <a:off x="2163527" y="3604738"/>
            <a:ext cx="876299" cy="1012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ADD2B-4E6F-F149-BE84-6994203E9B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10707" r="12641" b="11354"/>
          <a:stretch/>
        </p:blipFill>
        <p:spPr>
          <a:xfrm>
            <a:off x="4497193" y="4458994"/>
            <a:ext cx="1001010" cy="1111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D5322-4FB5-E348-B733-C0FB445B12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6741" r="5555" b="7925"/>
          <a:stretch/>
        </p:blipFill>
        <p:spPr>
          <a:xfrm>
            <a:off x="5625113" y="4849632"/>
            <a:ext cx="1105122" cy="1082568"/>
          </a:xfrm>
          <a:prstGeom prst="rect">
            <a:avLst/>
          </a:prstGeom>
        </p:spPr>
      </p:pic>
      <p:pic>
        <p:nvPicPr>
          <p:cNvPr id="9" name="Picture 2" descr="PAC-Q4_House-Ads_Lambda_2up">
            <a:extLst>
              <a:ext uri="{FF2B5EF4-FFF2-40B4-BE49-F238E27FC236}">
                <a16:creationId xmlns:a16="http://schemas.microsoft.com/office/drawing/2014/main" id="{74E760BD-D14D-8440-B9E3-10BA93E7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01" y="5197589"/>
            <a:ext cx="1545604" cy="12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node.js">
            <a:extLst>
              <a:ext uri="{FF2B5EF4-FFF2-40B4-BE49-F238E27FC236}">
                <a16:creationId xmlns:a16="http://schemas.microsoft.com/office/drawing/2014/main" id="{6A0AEF40-54B3-C340-9E32-D82E66E0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03" y="2693199"/>
            <a:ext cx="2783924" cy="13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7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C1-728F-CA4D-86E5-1D166383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42" y="503583"/>
            <a:ext cx="6334332" cy="1480062"/>
          </a:xfrm>
        </p:spPr>
        <p:txBody>
          <a:bodyPr/>
          <a:lstStyle/>
          <a:p>
            <a:r>
              <a:rPr lang="en-US" dirty="0"/>
              <a:t>The EDA has an EHP problem.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First-class timeouts can cure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F2CC-91CB-B546-AFB6-FE52DB1E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2331574"/>
            <a:ext cx="8557768" cy="2514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We:</a:t>
            </a:r>
          </a:p>
          <a:p>
            <a:pPr marL="233363" indent="-233363"/>
            <a:r>
              <a:rPr lang="en-US" b="1" dirty="0"/>
              <a:t>Defined</a:t>
            </a:r>
            <a:r>
              <a:rPr lang="en-US" dirty="0"/>
              <a:t> an attack</a:t>
            </a:r>
          </a:p>
          <a:p>
            <a:pPr marL="233363" indent="-233363"/>
            <a:r>
              <a:rPr lang="en-US" b="1" dirty="0"/>
              <a:t>Demonstrated</a:t>
            </a:r>
            <a:r>
              <a:rPr lang="en-US" dirty="0"/>
              <a:t> its presence in the wild</a:t>
            </a:r>
          </a:p>
          <a:p>
            <a:pPr marL="233363" indent="-233363"/>
            <a:r>
              <a:rPr lang="en-US" b="1" dirty="0"/>
              <a:t>Designed</a:t>
            </a:r>
            <a:r>
              <a:rPr lang="en-US" dirty="0"/>
              <a:t> and </a:t>
            </a:r>
            <a:r>
              <a:rPr lang="en-US" b="1" dirty="0"/>
              <a:t>prototyped</a:t>
            </a:r>
            <a:r>
              <a:rPr lang="en-US" dirty="0"/>
              <a:t> a defense</a:t>
            </a:r>
          </a:p>
          <a:p>
            <a:pPr marL="233363" indent="-233363"/>
            <a:r>
              <a:rPr lang="en-US" b="1" dirty="0"/>
              <a:t>Disseminated</a:t>
            </a:r>
            <a:r>
              <a:rPr lang="en-US" dirty="0"/>
              <a:t> to the practitioner community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85D51-8417-1D4D-B78E-D451CC3DCC58}"/>
              </a:ext>
            </a:extLst>
          </p:cNvPr>
          <p:cNvSpPr txBox="1"/>
          <p:nvPr/>
        </p:nvSpPr>
        <p:spPr>
          <a:xfrm>
            <a:off x="2331322" y="5106545"/>
            <a:ext cx="65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Gill Sans MT" panose="020B0502020104020203" pitchFamily="34" charset="77"/>
              </a:rPr>
              <a:t>Thank you for your attention!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88208-6346-144A-8501-46AB16BD2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09" y="6163938"/>
            <a:ext cx="3593683" cy="4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4FC-3F25-0D4F-9E9F-AF51C81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Material</a:t>
            </a:r>
          </a:p>
        </p:txBody>
      </p:sp>
    </p:spTree>
    <p:extLst>
      <p:ext uri="{BB962C8B-B14F-4D97-AF65-F5344CB8AC3E}">
        <p14:creationId xmlns:p14="http://schemas.microsoft.com/office/powerpoint/2010/main" val="38007510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4F410-E26E-1D4E-9CF4-99BBE37E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tighter the timeout, the less effective the EHP attack</a:t>
            </a:r>
          </a:p>
          <a:p>
            <a:r>
              <a:rPr lang="en-US" dirty="0"/>
              <a:t>Loose timeouts </a:t>
            </a:r>
            <a:r>
              <a:rPr lang="en-US" dirty="0">
                <a:sym typeface="Wingdings" pitchFamily="2" charset="2"/>
              </a:rPr>
              <a:t> blacklist attackers</a:t>
            </a:r>
          </a:p>
          <a:p>
            <a:pPr lvl="1"/>
            <a:r>
              <a:rPr lang="en-US" dirty="0">
                <a:sym typeface="Wingdings" pitchFamily="2" charset="2"/>
              </a:rPr>
              <a:t>No DDoS (threat model)</a:t>
            </a:r>
          </a:p>
          <a:p>
            <a:pPr lvl="1"/>
            <a:r>
              <a:rPr lang="en-US" dirty="0"/>
              <a:t>Blacklisting is relatively easy with First-Class Timeouts because the </a:t>
            </a:r>
            <a:r>
              <a:rPr lang="en-US" dirty="0">
                <a:latin typeface="Courier" pitchFamily="2" charset="0"/>
              </a:rPr>
              <a:t>TimeoutException</a:t>
            </a:r>
            <a:r>
              <a:rPr lang="en-US" dirty="0"/>
              <a:t> is delivered in the context of the malicious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4DFCE-DB2C-0F40-84EA-B7BE74D9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timeout</a:t>
            </a:r>
          </a:p>
        </p:txBody>
      </p:sp>
    </p:spTree>
    <p:extLst>
      <p:ext uri="{BB962C8B-B14F-4D97-AF65-F5344CB8AC3E}">
        <p14:creationId xmlns:p14="http://schemas.microsoft.com/office/powerpoint/2010/main" val="37641320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0CFA-AB2A-4449-BD72-A0DD7CAF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timeout – minimize CB variance during tuning</a:t>
            </a:r>
          </a:p>
          <a:p>
            <a:pPr lvl="1"/>
            <a:r>
              <a:rPr lang="en-US" dirty="0"/>
              <a:t>Goldilocks problem</a:t>
            </a:r>
          </a:p>
          <a:p>
            <a:r>
              <a:rPr lang="en-US" dirty="0"/>
              <a:t>Add error handling – a global exception handler and per-request handlers</a:t>
            </a:r>
          </a:p>
          <a:p>
            <a:r>
              <a:rPr lang="en-US" dirty="0"/>
              <a:t>New first-class asynchronous primitives like async/await and Promises make this possible</a:t>
            </a:r>
          </a:p>
          <a:p>
            <a:r>
              <a:rPr lang="en-US" dirty="0"/>
              <a:t>We only support global timeouts but could refine thresholds on a per-CB and per-Task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145D5-7F02-B64C-BFD9-E6A05F42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First-Class Timeouts</a:t>
            </a:r>
          </a:p>
        </p:txBody>
      </p:sp>
    </p:spTree>
    <p:extLst>
      <p:ext uri="{BB962C8B-B14F-4D97-AF65-F5344CB8AC3E}">
        <p14:creationId xmlns:p14="http://schemas.microsoft.com/office/powerpoint/2010/main" val="112304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BE2A1-D1DF-8D43-A794-54F3BC80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Heartbeat</a:t>
            </a:r>
          </a:p>
          <a:p>
            <a:r>
              <a:rPr lang="en-US" dirty="0"/>
              <a:t>Partitioning</a:t>
            </a:r>
          </a:p>
          <a:p>
            <a:r>
              <a:rPr lang="en-US" dirty="0"/>
              <a:t>First-class timeouts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Larger worker pool</a:t>
            </a:r>
          </a:p>
          <a:p>
            <a:r>
              <a:rPr lang="en-US" dirty="0"/>
              <a:t>Preemptible callbacks and tasks</a:t>
            </a:r>
          </a:p>
          <a:p>
            <a:r>
              <a:rPr lang="en-US" dirty="0"/>
              <a:t>Speculative concurrent execution</a:t>
            </a:r>
          </a:p>
          <a:p>
            <a:r>
              <a:rPr lang="en-US" dirty="0"/>
              <a:t>Serverless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85E34-B4ED-7A4C-A126-5C73BE93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ideas towards EHP-safety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B92BC99-0C1F-3C4E-AFCA-724459E68E66}"/>
              </a:ext>
            </a:extLst>
          </p:cNvPr>
          <p:cNvSpPr/>
          <p:nvPr/>
        </p:nvSpPr>
        <p:spPr bwMode="auto">
          <a:xfrm>
            <a:off x="4842933" y="3048000"/>
            <a:ext cx="846667" cy="1811867"/>
          </a:xfrm>
          <a:prstGeom prst="rightBrace">
            <a:avLst>
              <a:gd name="adj1" fmla="val 8333"/>
              <a:gd name="adj2" fmla="val 510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B897-1827-8642-A0DC-D6032D4062F5}"/>
              </a:ext>
            </a:extLst>
          </p:cNvPr>
          <p:cNvSpPr txBox="1"/>
          <p:nvPr/>
        </p:nvSpPr>
        <p:spPr>
          <a:xfrm>
            <a:off x="5689600" y="3236702"/>
            <a:ext cx="31716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Dedicating resources to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each client: OTPCA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F8724A9-A7A7-C64E-BEBA-1D77D7A70047}"/>
              </a:ext>
            </a:extLst>
          </p:cNvPr>
          <p:cNvSpPr/>
          <p:nvPr/>
        </p:nvSpPr>
        <p:spPr bwMode="auto">
          <a:xfrm>
            <a:off x="4842933" y="1305003"/>
            <a:ext cx="846667" cy="1383297"/>
          </a:xfrm>
          <a:prstGeom prst="rightBrace">
            <a:avLst>
              <a:gd name="adj1" fmla="val 8333"/>
              <a:gd name="adj2" fmla="val 510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9967A-1A1B-2E4A-AFB7-967ECD2EBD95}"/>
              </a:ext>
            </a:extLst>
          </p:cNvPr>
          <p:cNvSpPr txBox="1"/>
          <p:nvPr/>
        </p:nvSpPr>
        <p:spPr>
          <a:xfrm>
            <a:off x="5689600" y="1488470"/>
            <a:ext cx="3171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Within the EDA paradigm</a:t>
            </a:r>
          </a:p>
        </p:txBody>
      </p:sp>
    </p:spTree>
    <p:extLst>
      <p:ext uri="{BB962C8B-B14F-4D97-AF65-F5344CB8AC3E}">
        <p14:creationId xmlns:p14="http://schemas.microsoft.com/office/powerpoint/2010/main" val="37976323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845535-4A33-6948-AA30-69CA1134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can trigger worst-case behavior</a:t>
            </a:r>
          </a:p>
          <a:p>
            <a:r>
              <a:rPr lang="en-US" dirty="0"/>
              <a:t>No DDoS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Thus:</a:t>
            </a:r>
          </a:p>
          <a:p>
            <a:r>
              <a:rPr lang="en-US" dirty="0"/>
              <a:t>Include EHP, a problem unique to EDA</a:t>
            </a:r>
          </a:p>
          <a:p>
            <a:r>
              <a:rPr lang="en-US" dirty="0"/>
              <a:t>Exclude DDoS, a general problem for problem web servers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C7428-566D-3F4C-AB51-5563696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</p:spTree>
    <p:extLst>
      <p:ext uri="{BB962C8B-B14F-4D97-AF65-F5344CB8AC3E}">
        <p14:creationId xmlns:p14="http://schemas.microsoft.com/office/powerpoint/2010/main" val="4199901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FA6AEF7-C34D-9D47-9B01-F66FAF9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time-aware Event Handlers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2996280-A611-7340-BFF5-734A3B8F766F}"/>
              </a:ext>
            </a:extLst>
          </p:cNvPr>
          <p:cNvSpPr/>
          <p:nvPr/>
        </p:nvSpPr>
        <p:spPr>
          <a:xfrm>
            <a:off x="3209475" y="2271940"/>
            <a:ext cx="312670" cy="2542478"/>
          </a:xfrm>
          <a:custGeom>
            <a:avLst/>
            <a:gdLst>
              <a:gd name="connsiteX0" fmla="*/ 11507 w 312670"/>
              <a:gd name="connsiteY0" fmla="*/ 0 h 2542478"/>
              <a:gd name="connsiteX1" fmla="*/ 245682 w 312670"/>
              <a:gd name="connsiteY1" fmla="*/ 669073 h 2542478"/>
              <a:gd name="connsiteX2" fmla="*/ 355 w 312670"/>
              <a:gd name="connsiteY2" fmla="*/ 1393902 h 2542478"/>
              <a:gd name="connsiteX3" fmla="*/ 312590 w 312670"/>
              <a:gd name="connsiteY3" fmla="*/ 1962614 h 2542478"/>
              <a:gd name="connsiteX4" fmla="*/ 33809 w 312670"/>
              <a:gd name="connsiteY4" fmla="*/ 2542478 h 2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670" h="2542478">
                <a:moveTo>
                  <a:pt x="11507" y="0"/>
                </a:moveTo>
                <a:cubicBezTo>
                  <a:pt x="129524" y="218378"/>
                  <a:pt x="247541" y="436756"/>
                  <a:pt x="245682" y="669073"/>
                </a:cubicBezTo>
                <a:cubicBezTo>
                  <a:pt x="243823" y="901390"/>
                  <a:pt x="-10796" y="1178312"/>
                  <a:pt x="355" y="1393902"/>
                </a:cubicBezTo>
                <a:cubicBezTo>
                  <a:pt x="11506" y="1609492"/>
                  <a:pt x="307014" y="1771185"/>
                  <a:pt x="312590" y="1962614"/>
                </a:cubicBezTo>
                <a:cubicBezTo>
                  <a:pt x="318166" y="2154043"/>
                  <a:pt x="33809" y="2542478"/>
                  <a:pt x="33809" y="2542478"/>
                </a:cubicBezTo>
              </a:path>
            </a:pathLst>
          </a:cu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81D054-8195-874E-A9D6-532D3A799325}"/>
              </a:ext>
            </a:extLst>
          </p:cNvPr>
          <p:cNvSpPr txBox="1"/>
          <p:nvPr/>
        </p:nvSpPr>
        <p:spPr>
          <a:xfrm>
            <a:off x="2418624" y="1710413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Event Loop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E9E9053C-2EF8-B14B-82D6-CC6672262A31}"/>
              </a:ext>
            </a:extLst>
          </p:cNvPr>
          <p:cNvSpPr/>
          <p:nvPr/>
        </p:nvSpPr>
        <p:spPr>
          <a:xfrm>
            <a:off x="4312996" y="2270458"/>
            <a:ext cx="3395756" cy="1830200"/>
          </a:xfrm>
          <a:prstGeom prst="donut">
            <a:avLst>
              <a:gd name="adj" fmla="val 308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C2B278-1227-8748-9730-4349EFDDB3CA}"/>
              </a:ext>
            </a:extLst>
          </p:cNvPr>
          <p:cNvSpPr txBox="1"/>
          <p:nvPr/>
        </p:nvSpPr>
        <p:spPr>
          <a:xfrm>
            <a:off x="5070219" y="1710413"/>
            <a:ext cx="1762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Worker Pool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EE7D2-490D-204F-B71B-5A43342E39BD}"/>
              </a:ext>
            </a:extLst>
          </p:cNvPr>
          <p:cNvSpPr txBox="1"/>
          <p:nvPr/>
        </p:nvSpPr>
        <p:spPr>
          <a:xfrm>
            <a:off x="5448431" y="2316675"/>
            <a:ext cx="1005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Executors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68215E-15C5-454E-A8EB-83613259FCE1}"/>
              </a:ext>
            </a:extLst>
          </p:cNvPr>
          <p:cNvSpPr txBox="1"/>
          <p:nvPr/>
        </p:nvSpPr>
        <p:spPr>
          <a:xfrm>
            <a:off x="3305938" y="4302435"/>
            <a:ext cx="220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Manager</a:t>
            </a:r>
          </a:p>
          <a:p>
            <a:pPr algn="ctr"/>
            <a:r>
              <a:rPr lang="en-US" i="1" dirty="0"/>
              <a:t>Always has a Worker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A4D1E-53BC-AE44-821E-2040BC651E6C}"/>
              </a:ext>
            </a:extLst>
          </p:cNvPr>
          <p:cNvSpPr txBox="1"/>
          <p:nvPr/>
        </p:nvSpPr>
        <p:spPr>
          <a:xfrm>
            <a:off x="5187189" y="4798644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Worker</a:t>
            </a:r>
          </a:p>
          <a:p>
            <a:pPr algn="ctr"/>
            <a:r>
              <a:rPr lang="en-US" i="1" dirty="0"/>
              <a:t>Disposable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0BCD45-E31D-1747-BAC6-577490FE5610}"/>
              </a:ext>
            </a:extLst>
          </p:cNvPr>
          <p:cNvSpPr txBox="1"/>
          <p:nvPr/>
        </p:nvSpPr>
        <p:spPr>
          <a:xfrm>
            <a:off x="6562168" y="27960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73A81-F2D9-F74E-A9CD-7DDC061B8FE6}"/>
              </a:ext>
            </a:extLst>
          </p:cNvPr>
          <p:cNvGrpSpPr/>
          <p:nvPr/>
        </p:nvGrpSpPr>
        <p:grpSpPr>
          <a:xfrm>
            <a:off x="817031" y="2796047"/>
            <a:ext cx="506221" cy="1140041"/>
            <a:chOff x="1185419" y="2040673"/>
            <a:chExt cx="700531" cy="1494264"/>
          </a:xfrm>
        </p:grpSpPr>
        <p:sp>
          <p:nvSpPr>
            <p:cNvPr id="53" name="Frame 52">
              <a:extLst>
                <a:ext uri="{FF2B5EF4-FFF2-40B4-BE49-F238E27FC236}">
                  <a16:creationId xmlns:a16="http://schemas.microsoft.com/office/drawing/2014/main" id="{24834AA5-ECDD-5F48-99DC-B9F70325EC7F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7D91983-2652-5845-955E-A52BBCBA158F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9993EAC-B1F7-8B43-8234-78489A00A7E1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AF6E92E-2B89-704A-B737-74052F0B0EFB}"/>
              </a:ext>
            </a:extLst>
          </p:cNvPr>
          <p:cNvSpPr txBox="1"/>
          <p:nvPr/>
        </p:nvSpPr>
        <p:spPr>
          <a:xfrm>
            <a:off x="277148" y="2367213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Priority Executor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540939-9C35-3D4E-B1DB-C8703E8E03AE}"/>
              </a:ext>
            </a:extLst>
          </p:cNvPr>
          <p:cNvSpPr txBox="1"/>
          <p:nvPr/>
        </p:nvSpPr>
        <p:spPr>
          <a:xfrm>
            <a:off x="3376757" y="2229125"/>
            <a:ext cx="153599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uv_queue_work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E749AD-5021-2346-A08A-4B0B875567F4}"/>
              </a:ext>
            </a:extLst>
          </p:cNvPr>
          <p:cNvSpPr txBox="1"/>
          <p:nvPr/>
        </p:nvSpPr>
        <p:spPr>
          <a:xfrm>
            <a:off x="1441175" y="2729016"/>
            <a:ext cx="197361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uv_queue_work_prio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27047-ED78-D843-8574-FBBFD8AA6375}"/>
              </a:ext>
            </a:extLst>
          </p:cNvPr>
          <p:cNvCxnSpPr/>
          <p:nvPr/>
        </p:nvCxnSpPr>
        <p:spPr>
          <a:xfrm>
            <a:off x="3522145" y="2545519"/>
            <a:ext cx="265836" cy="18349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ED73A0-7D82-F046-96CE-09999B8F6E60}"/>
              </a:ext>
            </a:extLst>
          </p:cNvPr>
          <p:cNvGrpSpPr/>
          <p:nvPr/>
        </p:nvGrpSpPr>
        <p:grpSpPr>
          <a:xfrm>
            <a:off x="3881617" y="2748916"/>
            <a:ext cx="1023524" cy="234252"/>
            <a:chOff x="4286465" y="1511045"/>
            <a:chExt cx="1023524" cy="2342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E05F92-B82C-5B42-8AF3-6D73B8A22469}"/>
                </a:ext>
              </a:extLst>
            </p:cNvPr>
            <p:cNvSpPr/>
            <p:nvPr/>
          </p:nvSpPr>
          <p:spPr>
            <a:xfrm>
              <a:off x="4286465" y="1511045"/>
              <a:ext cx="1023524" cy="2342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03C86A-10E5-3C41-9B64-1E04EF360A7E}"/>
                </a:ext>
              </a:extLst>
            </p:cNvPr>
            <p:cNvSpPr/>
            <p:nvPr/>
          </p:nvSpPr>
          <p:spPr>
            <a:xfrm>
              <a:off x="5101342" y="1546670"/>
              <a:ext cx="149954" cy="16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0DE135-EE65-C749-86A6-2DCE5ABAF899}"/>
                </a:ext>
              </a:extLst>
            </p:cNvPr>
            <p:cNvSpPr/>
            <p:nvPr/>
          </p:nvSpPr>
          <p:spPr>
            <a:xfrm>
              <a:off x="4921236" y="1544693"/>
              <a:ext cx="149954" cy="16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4A405-FE37-EC4E-AC30-FC1104026398}"/>
                </a:ext>
              </a:extLst>
            </p:cNvPr>
            <p:cNvSpPr/>
            <p:nvPr/>
          </p:nvSpPr>
          <p:spPr>
            <a:xfrm>
              <a:off x="4735886" y="1544693"/>
              <a:ext cx="149954" cy="16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7125336-6AA9-534E-82D7-587B3494617C}"/>
              </a:ext>
            </a:extLst>
          </p:cNvPr>
          <p:cNvCxnSpPr/>
          <p:nvPr/>
        </p:nvCxnSpPr>
        <p:spPr>
          <a:xfrm flipH="1">
            <a:off x="2718569" y="3122594"/>
            <a:ext cx="409663" cy="391894"/>
          </a:xfrm>
          <a:prstGeom prst="curvedConnector3">
            <a:avLst>
              <a:gd name="adj1" fmla="val 261935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0A6FE3-43FA-9543-8AAB-E514621445EF}"/>
              </a:ext>
            </a:extLst>
          </p:cNvPr>
          <p:cNvGrpSpPr/>
          <p:nvPr/>
        </p:nvGrpSpPr>
        <p:grpSpPr>
          <a:xfrm>
            <a:off x="5353907" y="2656400"/>
            <a:ext cx="506221" cy="1140041"/>
            <a:chOff x="1185419" y="2040673"/>
            <a:chExt cx="700531" cy="1494264"/>
          </a:xfrm>
        </p:grpSpPr>
        <p:sp>
          <p:nvSpPr>
            <p:cNvPr id="67" name="Frame 66">
              <a:extLst>
                <a:ext uri="{FF2B5EF4-FFF2-40B4-BE49-F238E27FC236}">
                  <a16:creationId xmlns:a16="http://schemas.microsoft.com/office/drawing/2014/main" id="{5FD99782-9C69-8345-A02B-CDE739E55B9D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F8F2BE1-00D8-6D4E-8F1A-7C4AD4E66995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924973B-9AB9-FC4D-9633-A011C76B2930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69B45-2529-FF49-AC40-07C080C14C7A}"/>
              </a:ext>
            </a:extLst>
          </p:cNvPr>
          <p:cNvGrpSpPr/>
          <p:nvPr/>
        </p:nvGrpSpPr>
        <p:grpSpPr>
          <a:xfrm>
            <a:off x="6000453" y="2656400"/>
            <a:ext cx="506221" cy="1140041"/>
            <a:chOff x="1185419" y="2040673"/>
            <a:chExt cx="700531" cy="1494264"/>
          </a:xfrm>
        </p:grpSpPr>
        <p:sp>
          <p:nvSpPr>
            <p:cNvPr id="71" name="Frame 70">
              <a:extLst>
                <a:ext uri="{FF2B5EF4-FFF2-40B4-BE49-F238E27FC236}">
                  <a16:creationId xmlns:a16="http://schemas.microsoft.com/office/drawing/2014/main" id="{E50707CF-815C-8D4B-92C2-4D2E66829C84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3477A8-1D4E-7647-8B37-D0D6ABAFD23A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DA1F939-9BD5-6C47-96DD-08A7172D7004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EBDE95-3C92-754A-82A1-39ED0D336795}"/>
              </a:ext>
            </a:extLst>
          </p:cNvPr>
          <p:cNvCxnSpPr>
            <a:stCxn id="49" idx="0"/>
            <a:endCxn id="68" idx="2"/>
          </p:cNvCxnSpPr>
          <p:nvPr/>
        </p:nvCxnSpPr>
        <p:spPr>
          <a:xfrm flipV="1">
            <a:off x="4406015" y="3272661"/>
            <a:ext cx="1073973" cy="102977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BEB217-C787-AB44-9A75-6CE2EB83A7AB}"/>
              </a:ext>
            </a:extLst>
          </p:cNvPr>
          <p:cNvCxnSpPr>
            <a:stCxn id="50" idx="0"/>
            <a:endCxn id="69" idx="3"/>
          </p:cNvCxnSpPr>
          <p:nvPr/>
        </p:nvCxnSpPr>
        <p:spPr>
          <a:xfrm flipH="1" flipV="1">
            <a:off x="5744937" y="3487051"/>
            <a:ext cx="41135" cy="131159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47FAA-BB35-FB43-9B7F-68907D2853F0}"/>
              </a:ext>
            </a:extLst>
          </p:cNvPr>
          <p:cNvGrpSpPr/>
          <p:nvPr/>
        </p:nvGrpSpPr>
        <p:grpSpPr>
          <a:xfrm>
            <a:off x="7267041" y="4260022"/>
            <a:ext cx="506221" cy="1140041"/>
            <a:chOff x="1185419" y="2040673"/>
            <a:chExt cx="700531" cy="1494264"/>
          </a:xfrm>
        </p:grpSpPr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BB0F542D-F56A-F341-8B80-0E14537C0276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7A8186F-F621-4749-8E27-E61DD7D6E9A1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2644472-164C-EA45-BDCF-DBAD05DFDA40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03E2C84-F270-6C45-9034-D916EB9C4153}"/>
              </a:ext>
            </a:extLst>
          </p:cNvPr>
          <p:cNvSpPr txBox="1"/>
          <p:nvPr/>
        </p:nvSpPr>
        <p:spPr>
          <a:xfrm>
            <a:off x="7019052" y="3892352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Hangman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E531FB-16C0-B742-B4DC-62B30C3A0B7E}"/>
              </a:ext>
            </a:extLst>
          </p:cNvPr>
          <p:cNvCxnSpPr>
            <a:stCxn id="79" idx="1"/>
            <a:endCxn id="82" idx="2"/>
          </p:cNvCxnSpPr>
          <p:nvPr/>
        </p:nvCxnSpPr>
        <p:spPr>
          <a:xfrm flipV="1">
            <a:off x="7641080" y="3863237"/>
            <a:ext cx="828656" cy="73980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0E0BF9F-833A-D04A-9029-EE4CECC9F813}"/>
              </a:ext>
            </a:extLst>
          </p:cNvPr>
          <p:cNvSpPr txBox="1"/>
          <p:nvPr/>
        </p:nvSpPr>
        <p:spPr>
          <a:xfrm>
            <a:off x="7578690" y="3493905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Dangling Worker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649021-F0C4-5A45-85CD-8E94569C7FC4}"/>
              </a:ext>
            </a:extLst>
          </p:cNvPr>
          <p:cNvCxnSpPr>
            <a:stCxn id="71" idx="2"/>
          </p:cNvCxnSpPr>
          <p:nvPr/>
        </p:nvCxnSpPr>
        <p:spPr>
          <a:xfrm>
            <a:off x="6253564" y="3796441"/>
            <a:ext cx="1013477" cy="10022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764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US"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33B6A-8745-CB47-9602-CEA7D0DE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8009"/>
              </p:ext>
            </p:extLst>
          </p:nvPr>
        </p:nvGraphicFramePr>
        <p:xfrm>
          <a:off x="1595882" y="1475226"/>
          <a:ext cx="5952236" cy="4967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036">
                  <a:extLst>
                    <a:ext uri="{9D8B030D-6E8A-4147-A177-3AD203B41FA5}">
                      <a16:colId xmlns:a16="http://schemas.microsoft.com/office/drawing/2014/main" val="417522729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484716621"/>
                    </a:ext>
                  </a:extLst>
                </a:gridCol>
              </a:tblGrid>
              <a:tr h="107619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30730"/>
                  </a:ext>
                </a:extLst>
              </a:tr>
              <a:tr h="11685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Add </a:t>
                      </a:r>
                      <a:r>
                        <a:rPr lang="en-US" sz="2100" dirty="0">
                          <a:latin typeface="Courier" pitchFamily="2" charset="0"/>
                        </a:rPr>
                        <a:t>TimeoutException</a:t>
                      </a:r>
                      <a:endParaRPr lang="en-US" sz="21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Add interrupt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552678"/>
                  </a:ext>
                </a:extLst>
              </a:tr>
              <a:tr h="11685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Timeout Watchdog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Handle T.E. from async APIs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Offload sync. APIs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Time-aware C++ add-ons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64379"/>
                  </a:ext>
                </a:extLst>
              </a:tr>
              <a:tr h="11685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Handle T.E.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7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064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E2C58-4484-864F-B9C7-06156F8C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applications can contain:</a:t>
            </a:r>
          </a:p>
          <a:p>
            <a:pPr lvl="1"/>
            <a:r>
              <a:rPr lang="en-US" dirty="0"/>
              <a:t>Pure JavaScript</a:t>
            </a:r>
          </a:p>
          <a:p>
            <a:pPr lvl="1"/>
            <a:r>
              <a:rPr lang="en-US" dirty="0"/>
              <a:t>C++ add-ons</a:t>
            </a:r>
          </a:p>
          <a:p>
            <a:pPr lvl="2"/>
            <a:r>
              <a:rPr lang="en-US" dirty="0"/>
              <a:t>e.g. for performance or using systems libraries</a:t>
            </a:r>
          </a:p>
          <a:p>
            <a:r>
              <a:rPr lang="en-US" u="sng" dirty="0"/>
              <a:t>Application-defined C++ add-ons are unprotected by F.C.T</a:t>
            </a:r>
          </a:p>
          <a:p>
            <a:pPr lvl="1"/>
            <a:r>
              <a:rPr lang="en-US" dirty="0"/>
              <a:t>Must be made time-aware, similar to how we made Node.js’s own C++ bindings time-aware</a:t>
            </a:r>
          </a:p>
          <a:p>
            <a:pPr lvl="1"/>
            <a:r>
              <a:rPr lang="en-US" dirty="0"/>
              <a:t>Only 0.7% of npm modules have C++ add-ons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58D0F-D4E0-444F-B20E-C81123D6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add-ons</a:t>
            </a:r>
          </a:p>
        </p:txBody>
      </p:sp>
    </p:spTree>
    <p:extLst>
      <p:ext uri="{BB962C8B-B14F-4D97-AF65-F5344CB8AC3E}">
        <p14:creationId xmlns:p14="http://schemas.microsoft.com/office/powerpoint/2010/main" val="209588294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4FC-3F25-0D4F-9E9F-AF51C81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slides</a:t>
            </a:r>
          </a:p>
        </p:txBody>
      </p:sp>
    </p:spTree>
    <p:extLst>
      <p:ext uri="{BB962C8B-B14F-4D97-AF65-F5344CB8AC3E}">
        <p14:creationId xmlns:p14="http://schemas.microsoft.com/office/powerpoint/2010/main" val="98353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4FC-3F25-0D4F-9E9F-AF51C81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Web server 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8F9E-B09D-8F4A-AD6D-33F2436EBC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20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D6D0F-1483-A240-8019-622E22A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attack – with ReDoS and IO-DoS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24"/>
              </p:ext>
            </p:extLst>
          </p:nvPr>
        </p:nvGraphicFramePr>
        <p:xfrm>
          <a:off x="-1" y="1345142"/>
          <a:ext cx="8906933" cy="5241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242640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8F3EC-7BC9-B14B-84B6-F060BBC7B1A1}"/>
              </a:ext>
            </a:extLst>
          </p:cNvPr>
          <p:cNvGrpSpPr/>
          <p:nvPr/>
        </p:nvGrpSpPr>
        <p:grpSpPr>
          <a:xfrm>
            <a:off x="385326" y="1615949"/>
            <a:ext cx="7780572" cy="4312563"/>
            <a:chOff x="385326" y="1449014"/>
            <a:chExt cx="7780572" cy="4312563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0D796B6-8AE4-094E-951B-4B46853704D6}"/>
                </a:ext>
              </a:extLst>
            </p:cNvPr>
            <p:cNvSpPr/>
            <p:nvPr/>
          </p:nvSpPr>
          <p:spPr>
            <a:xfrm>
              <a:off x="1539427" y="1449014"/>
              <a:ext cx="6626471" cy="4312563"/>
            </a:xfrm>
            <a:custGeom>
              <a:avLst/>
              <a:gdLst>
                <a:gd name="connsiteX0" fmla="*/ 743950 w 6626471"/>
                <a:gd name="connsiteY0" fmla="*/ 140690 h 4312563"/>
                <a:gd name="connsiteX1" fmla="*/ 72073 w 6626471"/>
                <a:gd name="connsiteY1" fmla="*/ 812567 h 4312563"/>
                <a:gd name="connsiteX2" fmla="*/ 72073 w 6626471"/>
                <a:gd name="connsiteY2" fmla="*/ 3499995 h 4312563"/>
                <a:gd name="connsiteX3" fmla="*/ 743950 w 6626471"/>
                <a:gd name="connsiteY3" fmla="*/ 4171872 h 4312563"/>
                <a:gd name="connsiteX4" fmla="*/ 5882521 w 6626471"/>
                <a:gd name="connsiteY4" fmla="*/ 4171872 h 4312563"/>
                <a:gd name="connsiteX5" fmla="*/ 6554398 w 6626471"/>
                <a:gd name="connsiteY5" fmla="*/ 3499995 h 4312563"/>
                <a:gd name="connsiteX6" fmla="*/ 6554398 w 6626471"/>
                <a:gd name="connsiteY6" fmla="*/ 812567 h 4312563"/>
                <a:gd name="connsiteX7" fmla="*/ 5882521 w 6626471"/>
                <a:gd name="connsiteY7" fmla="*/ 140690 h 4312563"/>
                <a:gd name="connsiteX8" fmla="*/ 718775 w 6626471"/>
                <a:gd name="connsiteY8" fmla="*/ 0 h 4312563"/>
                <a:gd name="connsiteX9" fmla="*/ 5907696 w 6626471"/>
                <a:gd name="connsiteY9" fmla="*/ 0 h 4312563"/>
                <a:gd name="connsiteX10" fmla="*/ 6626471 w 6626471"/>
                <a:gd name="connsiteY10" fmla="*/ 718775 h 4312563"/>
                <a:gd name="connsiteX11" fmla="*/ 6626471 w 6626471"/>
                <a:gd name="connsiteY11" fmla="*/ 3593788 h 4312563"/>
                <a:gd name="connsiteX12" fmla="*/ 5907696 w 6626471"/>
                <a:gd name="connsiteY12" fmla="*/ 4312563 h 4312563"/>
                <a:gd name="connsiteX13" fmla="*/ 718775 w 6626471"/>
                <a:gd name="connsiteY13" fmla="*/ 4312563 h 4312563"/>
                <a:gd name="connsiteX14" fmla="*/ 0 w 6626471"/>
                <a:gd name="connsiteY14" fmla="*/ 3593788 h 4312563"/>
                <a:gd name="connsiteX15" fmla="*/ 0 w 6626471"/>
                <a:gd name="connsiteY15" fmla="*/ 718775 h 4312563"/>
                <a:gd name="connsiteX16" fmla="*/ 718775 w 6626471"/>
                <a:gd name="connsiteY16" fmla="*/ 0 h 4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26471" h="4312563">
                  <a:moveTo>
                    <a:pt x="743950" y="140690"/>
                  </a:moveTo>
                  <a:cubicBezTo>
                    <a:pt x="372883" y="140690"/>
                    <a:pt x="72073" y="441500"/>
                    <a:pt x="72073" y="812567"/>
                  </a:cubicBezTo>
                  <a:lnTo>
                    <a:pt x="72073" y="3499995"/>
                  </a:lnTo>
                  <a:cubicBezTo>
                    <a:pt x="72073" y="3871062"/>
                    <a:pt x="372883" y="4171872"/>
                    <a:pt x="743950" y="4171872"/>
                  </a:cubicBezTo>
                  <a:lnTo>
                    <a:pt x="5882521" y="4171872"/>
                  </a:lnTo>
                  <a:cubicBezTo>
                    <a:pt x="6253588" y="4171872"/>
                    <a:pt x="6554398" y="3871062"/>
                    <a:pt x="6554398" y="3499995"/>
                  </a:cubicBezTo>
                  <a:lnTo>
                    <a:pt x="6554398" y="812567"/>
                  </a:lnTo>
                  <a:cubicBezTo>
                    <a:pt x="6554398" y="441500"/>
                    <a:pt x="6253588" y="140690"/>
                    <a:pt x="5882521" y="140690"/>
                  </a:cubicBezTo>
                  <a:close/>
                  <a:moveTo>
                    <a:pt x="718775" y="0"/>
                  </a:moveTo>
                  <a:lnTo>
                    <a:pt x="5907696" y="0"/>
                  </a:lnTo>
                  <a:cubicBezTo>
                    <a:pt x="6304664" y="0"/>
                    <a:pt x="6626471" y="321807"/>
                    <a:pt x="6626471" y="718775"/>
                  </a:cubicBezTo>
                  <a:lnTo>
                    <a:pt x="6626471" y="3593788"/>
                  </a:lnTo>
                  <a:cubicBezTo>
                    <a:pt x="6626471" y="3990756"/>
                    <a:pt x="6304664" y="4312563"/>
                    <a:pt x="5907696" y="4312563"/>
                  </a:cubicBezTo>
                  <a:lnTo>
                    <a:pt x="718775" y="4312563"/>
                  </a:lnTo>
                  <a:cubicBezTo>
                    <a:pt x="321807" y="4312563"/>
                    <a:pt x="0" y="3990756"/>
                    <a:pt x="0" y="3593788"/>
                  </a:cubicBezTo>
                  <a:lnTo>
                    <a:pt x="0" y="718775"/>
                  </a:lnTo>
                  <a:cubicBezTo>
                    <a:pt x="0" y="321807"/>
                    <a:pt x="321807" y="0"/>
                    <a:pt x="718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E2323D7-EA1F-7543-924A-DBD7C573806F}"/>
                </a:ext>
              </a:extLst>
            </p:cNvPr>
            <p:cNvSpPr/>
            <p:nvPr/>
          </p:nvSpPr>
          <p:spPr>
            <a:xfrm>
              <a:off x="2187408" y="3105379"/>
              <a:ext cx="365760" cy="3657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1C7679-A34E-CB4D-9D23-5324357224FA}"/>
                </a:ext>
              </a:extLst>
            </p:cNvPr>
            <p:cNvSpPr txBox="1"/>
            <p:nvPr/>
          </p:nvSpPr>
          <p:spPr>
            <a:xfrm>
              <a:off x="1178408" y="4097608"/>
              <a:ext cx="3119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Dispatcher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4736179-0409-AB4C-80AA-37DD6C2658FA}"/>
                </a:ext>
              </a:extLst>
            </p:cNvPr>
            <p:cNvSpPr/>
            <p:nvPr/>
          </p:nvSpPr>
          <p:spPr>
            <a:xfrm rot="20700000">
              <a:off x="2658429" y="2696113"/>
              <a:ext cx="1226557" cy="241519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0CAC85B4-56AF-0B4F-B5A3-2DFE9AF731BB}"/>
                </a:ext>
              </a:extLst>
            </p:cNvPr>
            <p:cNvSpPr/>
            <p:nvPr/>
          </p:nvSpPr>
          <p:spPr>
            <a:xfrm rot="900000">
              <a:off x="2648469" y="3731789"/>
              <a:ext cx="1265111" cy="24151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E9950F3-16A6-EE47-9FB3-DE9BB2F5849B}"/>
                </a:ext>
              </a:extLst>
            </p:cNvPr>
            <p:cNvSpPr/>
            <p:nvPr/>
          </p:nvSpPr>
          <p:spPr>
            <a:xfrm>
              <a:off x="4022079" y="2337011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9840497-FE48-7441-B7B8-CEDCAC1B2FBA}"/>
                </a:ext>
              </a:extLst>
            </p:cNvPr>
            <p:cNvSpPr/>
            <p:nvPr/>
          </p:nvSpPr>
          <p:spPr>
            <a:xfrm>
              <a:off x="4019290" y="3734434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3C1D95-80C5-E94D-9A16-9F68615D59BE}"/>
                </a:ext>
              </a:extLst>
            </p:cNvPr>
            <p:cNvGrpSpPr/>
            <p:nvPr/>
          </p:nvGrpSpPr>
          <p:grpSpPr>
            <a:xfrm>
              <a:off x="385326" y="2722435"/>
              <a:ext cx="250998" cy="546063"/>
              <a:chOff x="4692801" y="4733264"/>
              <a:chExt cx="914400" cy="1355129"/>
            </a:xfrm>
            <a:solidFill>
              <a:schemeClr val="accent1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3D8127-2C01-964C-9171-AC6C62B4D48E}"/>
                  </a:ext>
                </a:extLst>
              </p:cNvPr>
              <p:cNvSpPr/>
              <p:nvPr/>
            </p:nvSpPr>
            <p:spPr>
              <a:xfrm>
                <a:off x="4843270" y="4733264"/>
                <a:ext cx="621793" cy="6201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22C67E6-F01F-8D44-B337-AB3313750589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4B893F-C805-454E-9E6A-D81BAAC19B07}"/>
                </a:ext>
              </a:extLst>
            </p:cNvPr>
            <p:cNvGrpSpPr/>
            <p:nvPr/>
          </p:nvGrpSpPr>
          <p:grpSpPr>
            <a:xfrm>
              <a:off x="395513" y="3466231"/>
              <a:ext cx="250998" cy="549022"/>
              <a:chOff x="4692801" y="4733264"/>
              <a:chExt cx="914400" cy="1355129"/>
            </a:xfrm>
            <a:solidFill>
              <a:schemeClr val="accent3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3AFFD74-9A56-944F-9E24-70EF951C6738}"/>
                  </a:ext>
                </a:extLst>
              </p:cNvPr>
              <p:cNvSpPr/>
              <p:nvPr/>
            </p:nvSpPr>
            <p:spPr>
              <a:xfrm>
                <a:off x="4843272" y="4733264"/>
                <a:ext cx="621792" cy="62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5197A0D-A8FC-2243-BCC1-BDF71979D855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BA5B63-0F2A-3048-BE1A-64B7F65AE0FE}"/>
                </a:ext>
              </a:extLst>
            </p:cNvPr>
            <p:cNvGrpSpPr/>
            <p:nvPr/>
          </p:nvGrpSpPr>
          <p:grpSpPr>
            <a:xfrm>
              <a:off x="4240682" y="2472781"/>
              <a:ext cx="2913044" cy="466679"/>
              <a:chOff x="1652934" y="2225521"/>
              <a:chExt cx="8165268" cy="7806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3BB217-3B05-A944-97A0-48414DBBF2C5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6457E2-92CF-0349-9D4F-76D863ECCA4C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8254E-D7B5-8445-B33D-27D42B48D03F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8BC3B8-1ADC-9A49-8C84-B49EB110F946}"/>
                </a:ext>
              </a:extLst>
            </p:cNvPr>
            <p:cNvGrpSpPr/>
            <p:nvPr/>
          </p:nvGrpSpPr>
          <p:grpSpPr>
            <a:xfrm>
              <a:off x="4240682" y="3883838"/>
              <a:ext cx="2913044" cy="466679"/>
              <a:chOff x="1652934" y="2225521"/>
              <a:chExt cx="8165268" cy="780660"/>
            </a:xfrm>
            <a:solidFill>
              <a:schemeClr val="accent4">
                <a:lumMod val="9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A6C7AC-197E-B741-9EA0-F0573D40F7ED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04C513-98F0-C340-A8EC-DC6E52F9A625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7823CD-1EAA-8F44-928F-4FBE41273554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CD045-59C7-3347-8AE8-F690FFF8485E}"/>
                </a:ext>
              </a:extLst>
            </p:cNvPr>
            <p:cNvSpPr txBox="1"/>
            <p:nvPr/>
          </p:nvSpPr>
          <p:spPr>
            <a:xfrm>
              <a:off x="4104849" y="1975031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AF8BFA-F475-8B43-B1C6-DFF40D907605}"/>
                </a:ext>
              </a:extLst>
            </p:cNvPr>
            <p:cNvSpPr txBox="1"/>
            <p:nvPr/>
          </p:nvSpPr>
          <p:spPr>
            <a:xfrm>
              <a:off x="4111489" y="3420207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1C6E152-273F-124E-BE02-41AC6E706954}"/>
              </a:ext>
            </a:extLst>
          </p:cNvPr>
          <p:cNvSpPr>
            <a:spLocks noChangeAspect="1"/>
          </p:cNvSpPr>
          <p:nvPr/>
        </p:nvSpPr>
        <p:spPr>
          <a:xfrm>
            <a:off x="903727" y="3134359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16411-069C-6E49-ABF7-557B9BA3F5FB}"/>
              </a:ext>
            </a:extLst>
          </p:cNvPr>
          <p:cNvSpPr>
            <a:spLocks noChangeAspect="1"/>
          </p:cNvSpPr>
          <p:nvPr/>
        </p:nvSpPr>
        <p:spPr>
          <a:xfrm>
            <a:off x="903727" y="3878872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70A46-828F-2F4C-AFB4-B6046C214E0A}"/>
              </a:ext>
            </a:extLst>
          </p:cNvPr>
          <p:cNvSpPr txBox="1"/>
          <p:nvPr/>
        </p:nvSpPr>
        <p:spPr>
          <a:xfrm>
            <a:off x="4498882" y="4802830"/>
            <a:ext cx="265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Thread pool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F09C3C-7C16-B340-917F-E3EFA294F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" y="559996"/>
            <a:ext cx="954533" cy="51199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331806" y="559996"/>
            <a:ext cx="7041711" cy="43094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500" kern="0" dirty="0"/>
              <a:t>One-thread-per-client architecture (OTPCA)</a:t>
            </a:r>
          </a:p>
        </p:txBody>
      </p:sp>
    </p:spTree>
    <p:extLst>
      <p:ext uri="{BB962C8B-B14F-4D97-AF65-F5344CB8AC3E}">
        <p14:creationId xmlns:p14="http://schemas.microsoft.com/office/powerpoint/2010/main" val="43871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11407 -0.01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-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11059 -0.032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7 -0.01829 L 0.31823 -0.1166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9 -0.03264 L 0.31823 0.083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-0.11667 L 0.40921 -0.057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296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0.08356 L 0.41598 0.039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1 -0.05718 L 0.51875 -0.057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8 0.03935 L 0.51962 0.036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875 -0.05788 L 0.62605 -0.057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2 0.03611 L 0.62101 0.0356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05 -0.05788 L 0.92691 -0.0578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101 0.03565 L 0.92796 0.034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983705" y="532071"/>
            <a:ext cx="5737914" cy="67415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800" kern="0" dirty="0"/>
              <a:t>Event-driven architecture (EDA)</a:t>
            </a:r>
          </a:p>
        </p:txBody>
      </p:sp>
      <p:pic>
        <p:nvPicPr>
          <p:cNvPr id="57" name="Picture 8" descr="Image result for node.js">
            <a:extLst>
              <a:ext uri="{FF2B5EF4-FFF2-40B4-BE49-F238E27FC236}">
                <a16:creationId xmlns:a16="http://schemas.microsoft.com/office/drawing/2014/main" id="{2407A1A8-698C-8B40-A506-FC4271A3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" y="532071"/>
            <a:ext cx="1317781" cy="6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63302A7-CFE8-DE45-882A-CE25A05686AA}"/>
              </a:ext>
            </a:extLst>
          </p:cNvPr>
          <p:cNvGrpSpPr/>
          <p:nvPr/>
        </p:nvGrpSpPr>
        <p:grpSpPr>
          <a:xfrm>
            <a:off x="1556511" y="1861691"/>
            <a:ext cx="6604932" cy="3970420"/>
            <a:chOff x="1675019" y="1434935"/>
            <a:chExt cx="6604932" cy="397042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87BE5BD-E080-474D-A0CD-1F7AABDCB40D}"/>
                </a:ext>
              </a:extLst>
            </p:cNvPr>
            <p:cNvSpPr/>
            <p:nvPr/>
          </p:nvSpPr>
          <p:spPr>
            <a:xfrm>
              <a:off x="5016737" y="4199004"/>
              <a:ext cx="262510" cy="484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A35A4A-8A75-8048-8BC1-C61070F0DCD9}"/>
                </a:ext>
              </a:extLst>
            </p:cNvPr>
            <p:cNvSpPr/>
            <p:nvPr/>
          </p:nvSpPr>
          <p:spPr>
            <a:xfrm>
              <a:off x="1932663" y="2901455"/>
              <a:ext cx="2206313" cy="471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F010A6-2B92-4643-B642-FDD7B8016BDD}"/>
                </a:ext>
              </a:extLst>
            </p:cNvPr>
            <p:cNvSpPr/>
            <p:nvPr/>
          </p:nvSpPr>
          <p:spPr>
            <a:xfrm>
              <a:off x="6543550" y="2555194"/>
              <a:ext cx="1467092" cy="149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1D1CC8-30AE-0D49-984C-02BD5E46B0BD}"/>
                </a:ext>
              </a:extLst>
            </p:cNvPr>
            <p:cNvSpPr txBox="1"/>
            <p:nvPr/>
          </p:nvSpPr>
          <p:spPr>
            <a:xfrm>
              <a:off x="3640658" y="1434935"/>
              <a:ext cx="223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Event Loop</a:t>
              </a:r>
              <a:endParaRPr lang="en-US" sz="3000" b="1" i="1" dirty="0">
                <a:latin typeface="Gill Sans MT" panose="020B0502020104020203" pitchFamily="34" charset="77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0461D1-9E34-674A-B492-13D7E890C419}"/>
                </a:ext>
              </a:extLst>
            </p:cNvPr>
            <p:cNvSpPr txBox="1"/>
            <p:nvPr/>
          </p:nvSpPr>
          <p:spPr>
            <a:xfrm>
              <a:off x="5801003" y="1982821"/>
              <a:ext cx="2478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Worker Pool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80EE401-DF6F-1941-A62E-33A110FA0728}"/>
                </a:ext>
              </a:extLst>
            </p:cNvPr>
            <p:cNvCxnSpPr/>
            <p:nvPr/>
          </p:nvCxnSpPr>
          <p:spPr>
            <a:xfrm>
              <a:off x="5279247" y="2390999"/>
              <a:ext cx="1073928" cy="897862"/>
            </a:xfrm>
            <a:prstGeom prst="curvedConnector3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E7D5F7-FEDA-AE41-B15C-CBC84513F9C1}"/>
                </a:ext>
              </a:extLst>
            </p:cNvPr>
            <p:cNvSpPr txBox="1"/>
            <p:nvPr/>
          </p:nvSpPr>
          <p:spPr>
            <a:xfrm>
              <a:off x="5402724" y="3277067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cs typeface="Times New Roman" panose="02020603050405020304" pitchFamily="18" charset="0"/>
                </a:rPr>
                <a:t>offloads</a:t>
              </a:r>
            </a:p>
          </p:txBody>
        </p:sp>
        <p:sp>
          <p:nvSpPr>
            <p:cNvPr id="66" name="Arc 87">
              <a:extLst>
                <a:ext uri="{FF2B5EF4-FFF2-40B4-BE49-F238E27FC236}">
                  <a16:creationId xmlns:a16="http://schemas.microsoft.com/office/drawing/2014/main" id="{EE9ACE62-4875-C841-ABEF-9750803B6854}"/>
                </a:ext>
              </a:extLst>
            </p:cNvPr>
            <p:cNvSpPr/>
            <p:nvPr/>
          </p:nvSpPr>
          <p:spPr>
            <a:xfrm rot="8796126">
              <a:off x="3642501" y="2758380"/>
              <a:ext cx="2792370" cy="2646975"/>
            </a:xfrm>
            <a:custGeom>
              <a:avLst/>
              <a:gdLst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3" fmla="*/ 5916064 w 11832128"/>
                <a:gd name="connsiteY3" fmla="*/ 1222743 h 2445485"/>
                <a:gd name="connsiteX4" fmla="*/ 5916064 w 11832128"/>
                <a:gd name="connsiteY4" fmla="*/ 0 h 2445485"/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5521872 w 6788182"/>
                <a:gd name="connsiteY2" fmla="*/ 1661607 h 3863083"/>
                <a:gd name="connsiteX3" fmla="*/ 0 w 6788182"/>
                <a:gd name="connsiteY3" fmla="*/ 1222743 h 3863083"/>
                <a:gd name="connsiteX4" fmla="*/ 0 w 6788182"/>
                <a:gd name="connsiteY4" fmla="*/ 0 h 3863083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6477228 w 6788182"/>
                <a:gd name="connsiteY2" fmla="*/ 3863083 h 3863083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5521872 w 6643445"/>
                <a:gd name="connsiteY2" fmla="*/ 1661607 h 4116841"/>
                <a:gd name="connsiteX3" fmla="*/ 0 w 6643445"/>
                <a:gd name="connsiteY3" fmla="*/ 1222743 h 4116841"/>
                <a:gd name="connsiteX4" fmla="*/ 0 w 6643445"/>
                <a:gd name="connsiteY4" fmla="*/ 0 h 4116841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6320853 w 6643445"/>
                <a:gd name="connsiteY2" fmla="*/ 4116841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5521872 w 6361184"/>
                <a:gd name="connsiteY2" fmla="*/ 1661607 h 4116841"/>
                <a:gd name="connsiteX3" fmla="*/ 0 w 6361184"/>
                <a:gd name="connsiteY3" fmla="*/ 1222743 h 4116841"/>
                <a:gd name="connsiteX4" fmla="*/ 0 w 6361184"/>
                <a:gd name="connsiteY4" fmla="*/ 0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6320853 w 6361184"/>
                <a:gd name="connsiteY2" fmla="*/ 4116841 h 411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1184" h="4116841" stroke="0" extrusionOk="0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818398" y="964752"/>
                    <a:pt x="5521872" y="1661607"/>
                  </a:cubicBezTo>
                  <a:lnTo>
                    <a:pt x="0" y="1222743"/>
                  </a:lnTo>
                  <a:lnTo>
                    <a:pt x="0" y="0"/>
                  </a:lnTo>
                  <a:close/>
                </a:path>
                <a:path w="6361184" h="4116841" fill="none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662803" y="2739254"/>
                    <a:pt x="6320853" y="4116841"/>
                  </a:cubicBezTo>
                </a:path>
              </a:pathLst>
            </a:custGeom>
            <a:solidFill>
              <a:schemeClr val="bg1"/>
            </a:solidFill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DFDA18-D578-1647-8F1B-252F057A36BA}"/>
                </a:ext>
              </a:extLst>
            </p:cNvPr>
            <p:cNvSpPr txBox="1"/>
            <p:nvPr/>
          </p:nvSpPr>
          <p:spPr>
            <a:xfrm>
              <a:off x="1675019" y="4403728"/>
              <a:ext cx="32366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returns </a:t>
              </a:r>
            </a:p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completed work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0B2F48-A0F8-D94B-838B-722D907DCE33}"/>
                </a:ext>
              </a:extLst>
            </p:cNvPr>
            <p:cNvGrpSpPr/>
            <p:nvPr/>
          </p:nvGrpSpPr>
          <p:grpSpPr>
            <a:xfrm>
              <a:off x="6908603" y="2902050"/>
              <a:ext cx="737177" cy="811305"/>
              <a:chOff x="16296518" y="12551886"/>
              <a:chExt cx="1547968" cy="1261822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1D166ED-57D3-3C44-9CA0-1F692156B7E6}"/>
                  </a:ext>
                </a:extLst>
              </p:cNvPr>
              <p:cNvSpPr/>
              <p:nvPr/>
            </p:nvSpPr>
            <p:spPr>
              <a:xfrm>
                <a:off x="16296518" y="1255188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1EC84700-BF9F-4F4B-B2B5-0228EE8E16F2}"/>
                  </a:ext>
                </a:extLst>
              </p:cNvPr>
              <p:cNvSpPr/>
              <p:nvPr/>
            </p:nvSpPr>
            <p:spPr>
              <a:xfrm>
                <a:off x="16766979" y="1255188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E5FD7E60-5364-8D40-83DA-AFF02DF831AD}"/>
                  </a:ext>
                </a:extLst>
              </p:cNvPr>
              <p:cNvSpPr/>
              <p:nvPr/>
            </p:nvSpPr>
            <p:spPr>
              <a:xfrm>
                <a:off x="17181118" y="1257420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CD37711B-B0DC-EC49-9BEC-C0787ABA9C16}"/>
                  </a:ext>
                </a:extLst>
              </p:cNvPr>
              <p:cNvSpPr/>
              <p:nvPr/>
            </p:nvSpPr>
            <p:spPr>
              <a:xfrm>
                <a:off x="17651579" y="1257420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3BA93A0-F320-2E44-960E-146A287308E2}"/>
                </a:ext>
              </a:extLst>
            </p:cNvPr>
            <p:cNvSpPr/>
            <p:nvPr/>
          </p:nvSpPr>
          <p:spPr>
            <a:xfrm>
              <a:off x="4697951" y="2350634"/>
              <a:ext cx="144190" cy="1972501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635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F1087C0C-1F9B-7B40-9577-3E7754AB9E3E}"/>
                </a:ext>
              </a:extLst>
            </p:cNvPr>
            <p:cNvSpPr/>
            <p:nvPr/>
          </p:nvSpPr>
          <p:spPr>
            <a:xfrm>
              <a:off x="4356407" y="2052428"/>
              <a:ext cx="827519" cy="2535963"/>
            </a:xfrm>
            <a:prstGeom prst="arc">
              <a:avLst>
                <a:gd name="adj1" fmla="val 4614507"/>
                <a:gd name="adj2" fmla="val 3675467"/>
              </a:avLst>
            </a:prstGeom>
            <a:noFill/>
            <a:ln w="9525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F769A-8977-8247-9381-5AA75EC77B37}"/>
                </a:ext>
              </a:extLst>
            </p:cNvPr>
            <p:cNvSpPr txBox="1"/>
            <p:nvPr/>
          </p:nvSpPr>
          <p:spPr>
            <a:xfrm>
              <a:off x="1938238" y="2433243"/>
              <a:ext cx="225892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Pending events</a:t>
              </a:r>
            </a:p>
          </p:txBody>
        </p: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034A1302-096A-5945-8289-5FA1DD306074}"/>
              </a:ext>
            </a:extLst>
          </p:cNvPr>
          <p:cNvSpPr/>
          <p:nvPr/>
        </p:nvSpPr>
        <p:spPr>
          <a:xfrm>
            <a:off x="1539427" y="1613996"/>
            <a:ext cx="6626471" cy="4312563"/>
          </a:xfrm>
          <a:custGeom>
            <a:avLst/>
            <a:gdLst>
              <a:gd name="connsiteX0" fmla="*/ 743950 w 6626471"/>
              <a:gd name="connsiteY0" fmla="*/ 140690 h 4312563"/>
              <a:gd name="connsiteX1" fmla="*/ 72073 w 6626471"/>
              <a:gd name="connsiteY1" fmla="*/ 812567 h 4312563"/>
              <a:gd name="connsiteX2" fmla="*/ 72073 w 6626471"/>
              <a:gd name="connsiteY2" fmla="*/ 3499995 h 4312563"/>
              <a:gd name="connsiteX3" fmla="*/ 743950 w 6626471"/>
              <a:gd name="connsiteY3" fmla="*/ 4171872 h 4312563"/>
              <a:gd name="connsiteX4" fmla="*/ 5882521 w 6626471"/>
              <a:gd name="connsiteY4" fmla="*/ 4171872 h 4312563"/>
              <a:gd name="connsiteX5" fmla="*/ 6554398 w 6626471"/>
              <a:gd name="connsiteY5" fmla="*/ 3499995 h 4312563"/>
              <a:gd name="connsiteX6" fmla="*/ 6554398 w 6626471"/>
              <a:gd name="connsiteY6" fmla="*/ 812567 h 4312563"/>
              <a:gd name="connsiteX7" fmla="*/ 5882521 w 6626471"/>
              <a:gd name="connsiteY7" fmla="*/ 140690 h 4312563"/>
              <a:gd name="connsiteX8" fmla="*/ 718775 w 6626471"/>
              <a:gd name="connsiteY8" fmla="*/ 0 h 4312563"/>
              <a:gd name="connsiteX9" fmla="*/ 5907696 w 6626471"/>
              <a:gd name="connsiteY9" fmla="*/ 0 h 4312563"/>
              <a:gd name="connsiteX10" fmla="*/ 6626471 w 6626471"/>
              <a:gd name="connsiteY10" fmla="*/ 718775 h 4312563"/>
              <a:gd name="connsiteX11" fmla="*/ 6626471 w 6626471"/>
              <a:gd name="connsiteY11" fmla="*/ 3593788 h 4312563"/>
              <a:gd name="connsiteX12" fmla="*/ 5907696 w 6626471"/>
              <a:gd name="connsiteY12" fmla="*/ 4312563 h 4312563"/>
              <a:gd name="connsiteX13" fmla="*/ 718775 w 6626471"/>
              <a:gd name="connsiteY13" fmla="*/ 4312563 h 4312563"/>
              <a:gd name="connsiteX14" fmla="*/ 0 w 6626471"/>
              <a:gd name="connsiteY14" fmla="*/ 3593788 h 4312563"/>
              <a:gd name="connsiteX15" fmla="*/ 0 w 6626471"/>
              <a:gd name="connsiteY15" fmla="*/ 718775 h 4312563"/>
              <a:gd name="connsiteX16" fmla="*/ 718775 w 6626471"/>
              <a:gd name="connsiteY16" fmla="*/ 0 h 431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6471" h="4312563">
                <a:moveTo>
                  <a:pt x="743950" y="140690"/>
                </a:moveTo>
                <a:cubicBezTo>
                  <a:pt x="372883" y="140690"/>
                  <a:pt x="72073" y="441500"/>
                  <a:pt x="72073" y="812567"/>
                </a:cubicBezTo>
                <a:lnTo>
                  <a:pt x="72073" y="3499995"/>
                </a:lnTo>
                <a:cubicBezTo>
                  <a:pt x="72073" y="3871062"/>
                  <a:pt x="372883" y="4171872"/>
                  <a:pt x="743950" y="4171872"/>
                </a:cubicBezTo>
                <a:lnTo>
                  <a:pt x="5882521" y="4171872"/>
                </a:lnTo>
                <a:cubicBezTo>
                  <a:pt x="6253588" y="4171872"/>
                  <a:pt x="6554398" y="3871062"/>
                  <a:pt x="6554398" y="3499995"/>
                </a:cubicBezTo>
                <a:lnTo>
                  <a:pt x="6554398" y="812567"/>
                </a:lnTo>
                <a:cubicBezTo>
                  <a:pt x="6554398" y="441500"/>
                  <a:pt x="6253588" y="140690"/>
                  <a:pt x="5882521" y="140690"/>
                </a:cubicBezTo>
                <a:close/>
                <a:moveTo>
                  <a:pt x="718775" y="0"/>
                </a:moveTo>
                <a:lnTo>
                  <a:pt x="5907696" y="0"/>
                </a:lnTo>
                <a:cubicBezTo>
                  <a:pt x="6304664" y="0"/>
                  <a:pt x="6626471" y="321807"/>
                  <a:pt x="6626471" y="718775"/>
                </a:cubicBezTo>
                <a:lnTo>
                  <a:pt x="6626471" y="3593788"/>
                </a:lnTo>
                <a:cubicBezTo>
                  <a:pt x="6626471" y="3990756"/>
                  <a:pt x="6304664" y="4312563"/>
                  <a:pt x="5907696" y="4312563"/>
                </a:cubicBezTo>
                <a:lnTo>
                  <a:pt x="718775" y="4312563"/>
                </a:lnTo>
                <a:cubicBezTo>
                  <a:pt x="321807" y="4312563"/>
                  <a:pt x="0" y="3990756"/>
                  <a:pt x="0" y="3593788"/>
                </a:cubicBezTo>
                <a:lnTo>
                  <a:pt x="0" y="718775"/>
                </a:lnTo>
                <a:cubicBezTo>
                  <a:pt x="0" y="321807"/>
                  <a:pt x="321807" y="0"/>
                  <a:pt x="718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1CBD595-FB35-794D-9547-8EB9075A0876}"/>
              </a:ext>
            </a:extLst>
          </p:cNvPr>
          <p:cNvSpPr/>
          <p:nvPr/>
        </p:nvSpPr>
        <p:spPr>
          <a:xfrm>
            <a:off x="426629" y="2887417"/>
            <a:ext cx="170679" cy="249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B03D3A-A160-A04F-89D4-7A1E75410426}"/>
              </a:ext>
            </a:extLst>
          </p:cNvPr>
          <p:cNvSpPr/>
          <p:nvPr/>
        </p:nvSpPr>
        <p:spPr>
          <a:xfrm>
            <a:off x="385326" y="3135022"/>
            <a:ext cx="250998" cy="2984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310D3A-E5E9-3F44-A5BF-EC7FD6EB5357}"/>
              </a:ext>
            </a:extLst>
          </p:cNvPr>
          <p:cNvSpPr/>
          <p:nvPr/>
        </p:nvSpPr>
        <p:spPr>
          <a:xfrm>
            <a:off x="436816" y="3631213"/>
            <a:ext cx="170679" cy="251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AAAC00B-8420-7646-865F-96142681B9F1}"/>
              </a:ext>
            </a:extLst>
          </p:cNvPr>
          <p:cNvSpPr/>
          <p:nvPr/>
        </p:nvSpPr>
        <p:spPr>
          <a:xfrm>
            <a:off x="395513" y="3880160"/>
            <a:ext cx="250998" cy="3000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012850-880A-5C45-86C7-C90667FD996B}"/>
              </a:ext>
            </a:extLst>
          </p:cNvPr>
          <p:cNvSpPr>
            <a:spLocks noChangeAspect="1"/>
          </p:cNvSpPr>
          <p:nvPr/>
        </p:nvSpPr>
        <p:spPr>
          <a:xfrm>
            <a:off x="903727" y="3132406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CDF144-292C-2341-B424-74FDEF2A2CB7}"/>
              </a:ext>
            </a:extLst>
          </p:cNvPr>
          <p:cNvSpPr>
            <a:spLocks noChangeAspect="1"/>
          </p:cNvSpPr>
          <p:nvPr/>
        </p:nvSpPr>
        <p:spPr>
          <a:xfrm>
            <a:off x="903727" y="3876919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1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30209 0.0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0.26667 -0.065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0.04329 L 0.37552 0.043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-0.06528 L 0.30209 -0.065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0.04306 L 0.43924 0.02801 C 0.45296 0.02431 0.47292 0.02199 0.49375 0.02199 C 0.51737 0.02199 0.53629 0.02431 0.55 0.02801 L 0.61355 0.0430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0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-0.06528 L 0.3724 -0.06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-0.06551 L 0.44844 -0.1007 C 0.46372 -0.1088 0.48664 -0.11343 0.51059 -0.11343 C 0.53785 -0.11343 0.55973 -0.1088 0.575 -0.1007 L 0.64792 -0.06551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355 0.04306 L 0.52952 0.14861 C 0.51181 0.17246 0.48559 0.18704 0.45816 0.18704 C 0.42674 0.18704 0.40191 0.17246 0.38421 0.14861 L 0.30052 0.0430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0.04329 L 0.37552 0.043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792 -0.06551 L 0.55452 0.02222 C 0.53507 0.0419 0.50573 0.05301 0.47552 0.05301 C 0.44063 0.05301 0.41285 0.0419 0.39341 0.02222 L 0.30052 -0.06551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78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0.04306 L 0.9224 -0.279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61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-0.06528 L 0.37552 -0.0655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-0.06551 L 0.92344 -0.38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96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4F09C3C-7C16-B340-917F-E3EFA294F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" y="559996"/>
            <a:ext cx="954533" cy="51199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331806" y="559996"/>
            <a:ext cx="7041711" cy="43094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500" kern="0" dirty="0"/>
              <a:t>Long-running request in OTPCA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E4E62-6C80-6049-B8DB-10D642D8AF0D}"/>
              </a:ext>
            </a:extLst>
          </p:cNvPr>
          <p:cNvGrpSpPr/>
          <p:nvPr/>
        </p:nvGrpSpPr>
        <p:grpSpPr>
          <a:xfrm>
            <a:off x="385326" y="1560986"/>
            <a:ext cx="7780572" cy="4312563"/>
            <a:chOff x="385326" y="1449014"/>
            <a:chExt cx="7780572" cy="4312563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3171669-5190-F941-B295-0863954D92C2}"/>
                </a:ext>
              </a:extLst>
            </p:cNvPr>
            <p:cNvSpPr/>
            <p:nvPr/>
          </p:nvSpPr>
          <p:spPr>
            <a:xfrm>
              <a:off x="1539427" y="1449014"/>
              <a:ext cx="6626471" cy="4312563"/>
            </a:xfrm>
            <a:custGeom>
              <a:avLst/>
              <a:gdLst>
                <a:gd name="connsiteX0" fmla="*/ 743950 w 6626471"/>
                <a:gd name="connsiteY0" fmla="*/ 140690 h 4312563"/>
                <a:gd name="connsiteX1" fmla="*/ 72073 w 6626471"/>
                <a:gd name="connsiteY1" fmla="*/ 812567 h 4312563"/>
                <a:gd name="connsiteX2" fmla="*/ 72073 w 6626471"/>
                <a:gd name="connsiteY2" fmla="*/ 3499995 h 4312563"/>
                <a:gd name="connsiteX3" fmla="*/ 743950 w 6626471"/>
                <a:gd name="connsiteY3" fmla="*/ 4171872 h 4312563"/>
                <a:gd name="connsiteX4" fmla="*/ 5882521 w 6626471"/>
                <a:gd name="connsiteY4" fmla="*/ 4171872 h 4312563"/>
                <a:gd name="connsiteX5" fmla="*/ 6554398 w 6626471"/>
                <a:gd name="connsiteY5" fmla="*/ 3499995 h 4312563"/>
                <a:gd name="connsiteX6" fmla="*/ 6554398 w 6626471"/>
                <a:gd name="connsiteY6" fmla="*/ 812567 h 4312563"/>
                <a:gd name="connsiteX7" fmla="*/ 5882521 w 6626471"/>
                <a:gd name="connsiteY7" fmla="*/ 140690 h 4312563"/>
                <a:gd name="connsiteX8" fmla="*/ 718775 w 6626471"/>
                <a:gd name="connsiteY8" fmla="*/ 0 h 4312563"/>
                <a:gd name="connsiteX9" fmla="*/ 5907696 w 6626471"/>
                <a:gd name="connsiteY9" fmla="*/ 0 h 4312563"/>
                <a:gd name="connsiteX10" fmla="*/ 6626471 w 6626471"/>
                <a:gd name="connsiteY10" fmla="*/ 718775 h 4312563"/>
                <a:gd name="connsiteX11" fmla="*/ 6626471 w 6626471"/>
                <a:gd name="connsiteY11" fmla="*/ 3593788 h 4312563"/>
                <a:gd name="connsiteX12" fmla="*/ 5907696 w 6626471"/>
                <a:gd name="connsiteY12" fmla="*/ 4312563 h 4312563"/>
                <a:gd name="connsiteX13" fmla="*/ 718775 w 6626471"/>
                <a:gd name="connsiteY13" fmla="*/ 4312563 h 4312563"/>
                <a:gd name="connsiteX14" fmla="*/ 0 w 6626471"/>
                <a:gd name="connsiteY14" fmla="*/ 3593788 h 4312563"/>
                <a:gd name="connsiteX15" fmla="*/ 0 w 6626471"/>
                <a:gd name="connsiteY15" fmla="*/ 718775 h 4312563"/>
                <a:gd name="connsiteX16" fmla="*/ 718775 w 6626471"/>
                <a:gd name="connsiteY16" fmla="*/ 0 h 4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26471" h="4312563">
                  <a:moveTo>
                    <a:pt x="743950" y="140690"/>
                  </a:moveTo>
                  <a:cubicBezTo>
                    <a:pt x="372883" y="140690"/>
                    <a:pt x="72073" y="441500"/>
                    <a:pt x="72073" y="812567"/>
                  </a:cubicBezTo>
                  <a:lnTo>
                    <a:pt x="72073" y="3499995"/>
                  </a:lnTo>
                  <a:cubicBezTo>
                    <a:pt x="72073" y="3871062"/>
                    <a:pt x="372883" y="4171872"/>
                    <a:pt x="743950" y="4171872"/>
                  </a:cubicBezTo>
                  <a:lnTo>
                    <a:pt x="5882521" y="4171872"/>
                  </a:lnTo>
                  <a:cubicBezTo>
                    <a:pt x="6253588" y="4171872"/>
                    <a:pt x="6554398" y="3871062"/>
                    <a:pt x="6554398" y="3499995"/>
                  </a:cubicBezTo>
                  <a:lnTo>
                    <a:pt x="6554398" y="812567"/>
                  </a:lnTo>
                  <a:cubicBezTo>
                    <a:pt x="6554398" y="441500"/>
                    <a:pt x="6253588" y="140690"/>
                    <a:pt x="5882521" y="140690"/>
                  </a:cubicBezTo>
                  <a:close/>
                  <a:moveTo>
                    <a:pt x="718775" y="0"/>
                  </a:moveTo>
                  <a:lnTo>
                    <a:pt x="5907696" y="0"/>
                  </a:lnTo>
                  <a:cubicBezTo>
                    <a:pt x="6304664" y="0"/>
                    <a:pt x="6626471" y="321807"/>
                    <a:pt x="6626471" y="718775"/>
                  </a:cubicBezTo>
                  <a:lnTo>
                    <a:pt x="6626471" y="3593788"/>
                  </a:lnTo>
                  <a:cubicBezTo>
                    <a:pt x="6626471" y="3990756"/>
                    <a:pt x="6304664" y="4312563"/>
                    <a:pt x="5907696" y="4312563"/>
                  </a:cubicBezTo>
                  <a:lnTo>
                    <a:pt x="718775" y="4312563"/>
                  </a:lnTo>
                  <a:cubicBezTo>
                    <a:pt x="321807" y="4312563"/>
                    <a:pt x="0" y="3990756"/>
                    <a:pt x="0" y="3593788"/>
                  </a:cubicBezTo>
                  <a:lnTo>
                    <a:pt x="0" y="718775"/>
                  </a:lnTo>
                  <a:cubicBezTo>
                    <a:pt x="0" y="321807"/>
                    <a:pt x="321807" y="0"/>
                    <a:pt x="718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36917B-4378-2243-8F2F-B0B83BC48704}"/>
                </a:ext>
              </a:extLst>
            </p:cNvPr>
            <p:cNvSpPr/>
            <p:nvPr/>
          </p:nvSpPr>
          <p:spPr>
            <a:xfrm>
              <a:off x="2187408" y="3105379"/>
              <a:ext cx="365760" cy="3657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11684-BACB-B744-8688-0DC530CAB464}"/>
                </a:ext>
              </a:extLst>
            </p:cNvPr>
            <p:cNvSpPr txBox="1"/>
            <p:nvPr/>
          </p:nvSpPr>
          <p:spPr>
            <a:xfrm>
              <a:off x="1178408" y="4097608"/>
              <a:ext cx="3119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Dispatcher</a:t>
              </a:r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8F09C2D4-CC9A-9644-835A-5D9407A8068A}"/>
                </a:ext>
              </a:extLst>
            </p:cNvPr>
            <p:cNvSpPr/>
            <p:nvPr/>
          </p:nvSpPr>
          <p:spPr>
            <a:xfrm rot="20700000">
              <a:off x="2658429" y="2696113"/>
              <a:ext cx="1226557" cy="241519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DA3E27DA-2E08-5D40-AE33-FAF76AB602C1}"/>
                </a:ext>
              </a:extLst>
            </p:cNvPr>
            <p:cNvSpPr/>
            <p:nvPr/>
          </p:nvSpPr>
          <p:spPr>
            <a:xfrm rot="900000">
              <a:off x="2648469" y="3731789"/>
              <a:ext cx="1265111" cy="24151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5CFD986-5CF3-6B42-8273-99539D200AEA}"/>
                </a:ext>
              </a:extLst>
            </p:cNvPr>
            <p:cNvSpPr/>
            <p:nvPr/>
          </p:nvSpPr>
          <p:spPr>
            <a:xfrm>
              <a:off x="4022079" y="2337011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EB3E784-9E87-1249-B421-5C0BC5920714}"/>
                </a:ext>
              </a:extLst>
            </p:cNvPr>
            <p:cNvSpPr/>
            <p:nvPr/>
          </p:nvSpPr>
          <p:spPr>
            <a:xfrm>
              <a:off x="4019290" y="3734434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E7BC77-0468-9C43-AA5C-4FE737F0DDEB}"/>
                </a:ext>
              </a:extLst>
            </p:cNvPr>
            <p:cNvGrpSpPr/>
            <p:nvPr/>
          </p:nvGrpSpPr>
          <p:grpSpPr>
            <a:xfrm>
              <a:off x="385326" y="2722435"/>
              <a:ext cx="250998" cy="546063"/>
              <a:chOff x="4692801" y="4733264"/>
              <a:chExt cx="914400" cy="1355129"/>
            </a:xfrm>
            <a:solidFill>
              <a:schemeClr val="accent1"/>
            </a:solidFill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4A19C68-D85F-EF45-BBC5-FAC61940D30A}"/>
                  </a:ext>
                </a:extLst>
              </p:cNvPr>
              <p:cNvSpPr/>
              <p:nvPr/>
            </p:nvSpPr>
            <p:spPr>
              <a:xfrm>
                <a:off x="4843270" y="4733264"/>
                <a:ext cx="621793" cy="6201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15E90DF-A97E-D847-A137-38A138C45614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3554512-3775-A642-A984-5B8752B3BDC6}"/>
                </a:ext>
              </a:extLst>
            </p:cNvPr>
            <p:cNvGrpSpPr/>
            <p:nvPr/>
          </p:nvGrpSpPr>
          <p:grpSpPr>
            <a:xfrm>
              <a:off x="395513" y="3466231"/>
              <a:ext cx="250998" cy="549022"/>
              <a:chOff x="4692801" y="4733264"/>
              <a:chExt cx="914400" cy="1355129"/>
            </a:xfrm>
            <a:solidFill>
              <a:schemeClr val="accent3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BFC6CC-08EE-E749-8E77-78AC804BA3BE}"/>
                  </a:ext>
                </a:extLst>
              </p:cNvPr>
              <p:cNvSpPr/>
              <p:nvPr/>
            </p:nvSpPr>
            <p:spPr>
              <a:xfrm>
                <a:off x="4843272" y="4733264"/>
                <a:ext cx="621792" cy="62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30F180A-9458-464D-999B-EDE5324CBCDE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CE9AC8B-04CE-7E49-9390-CC5A3D3281E6}"/>
                </a:ext>
              </a:extLst>
            </p:cNvPr>
            <p:cNvGrpSpPr/>
            <p:nvPr/>
          </p:nvGrpSpPr>
          <p:grpSpPr>
            <a:xfrm>
              <a:off x="4240682" y="2472781"/>
              <a:ext cx="2913044" cy="466679"/>
              <a:chOff x="1652934" y="2225521"/>
              <a:chExt cx="8165268" cy="7806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0551939-D8C2-9344-BC57-9D0E569081AE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7AE75A-A199-4A48-900A-AA3DC2C74D36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7DA3D39-8904-5E4C-86D4-34A4A811BA4D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DA1C37F-E3A7-B745-82B3-F2CAEDBFEE85}"/>
                </a:ext>
              </a:extLst>
            </p:cNvPr>
            <p:cNvGrpSpPr/>
            <p:nvPr/>
          </p:nvGrpSpPr>
          <p:grpSpPr>
            <a:xfrm>
              <a:off x="4240682" y="3883838"/>
              <a:ext cx="2913044" cy="466679"/>
              <a:chOff x="1652934" y="2225521"/>
              <a:chExt cx="8165268" cy="780660"/>
            </a:xfrm>
            <a:solidFill>
              <a:schemeClr val="accent4">
                <a:lumMod val="90000"/>
              </a:schemeClr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5C3103-21A1-2047-9DA7-FFE80AE2382F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250501-3BC2-E24C-9337-B9B45384961A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319158-C6FB-AA45-8487-C39235AFF1A9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E1E763-4E7D-F84D-87E9-1202B516AFCD}"/>
                </a:ext>
              </a:extLst>
            </p:cNvPr>
            <p:cNvSpPr txBox="1"/>
            <p:nvPr/>
          </p:nvSpPr>
          <p:spPr>
            <a:xfrm>
              <a:off x="4104849" y="1975031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C5B4A5-0518-3B4B-AF74-EA44D903311B}"/>
                </a:ext>
              </a:extLst>
            </p:cNvPr>
            <p:cNvSpPr txBox="1"/>
            <p:nvPr/>
          </p:nvSpPr>
          <p:spPr>
            <a:xfrm>
              <a:off x="4111489" y="3420207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B577886-D0F2-A44F-8784-DEB476810385}"/>
              </a:ext>
            </a:extLst>
          </p:cNvPr>
          <p:cNvSpPr>
            <a:spLocks noChangeAspect="1"/>
          </p:cNvSpPr>
          <p:nvPr/>
        </p:nvSpPr>
        <p:spPr>
          <a:xfrm>
            <a:off x="903727" y="3079396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C319CB-B665-864E-9F53-651B36242986}"/>
              </a:ext>
            </a:extLst>
          </p:cNvPr>
          <p:cNvSpPr>
            <a:spLocks noChangeAspect="1"/>
          </p:cNvSpPr>
          <p:nvPr/>
        </p:nvSpPr>
        <p:spPr>
          <a:xfrm>
            <a:off x="903727" y="3823909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796CFC-69A8-934E-B0CC-AB48D9613DC2}"/>
              </a:ext>
            </a:extLst>
          </p:cNvPr>
          <p:cNvSpPr txBox="1"/>
          <p:nvPr/>
        </p:nvSpPr>
        <p:spPr>
          <a:xfrm>
            <a:off x="4498882" y="4747867"/>
            <a:ext cx="2654844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Thread</a:t>
            </a:r>
            <a:r>
              <a:rPr lang="en-US" sz="3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 pool</a:t>
            </a:r>
          </a:p>
          <a:p>
            <a:endParaRPr lang="en-US" sz="3400" dirty="0">
              <a:latin typeface="Gill Sans MT" panose="020B0502020104020203" pitchFamily="34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FEDF6F-DD20-8B46-A130-1B8921A3F3F1}"/>
              </a:ext>
            </a:extLst>
          </p:cNvPr>
          <p:cNvSpPr/>
          <p:nvPr/>
        </p:nvSpPr>
        <p:spPr>
          <a:xfrm>
            <a:off x="821100" y="518686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pple Color Emoji" pitchFamily="2" charset="0"/>
                <a:ea typeface="Calibri" panose="020F0502020204030204" pitchFamily="34" charset="0"/>
                <a:cs typeface="Al Nile" pitchFamily="2" charset="-78"/>
              </a:rPr>
              <a:t>☠︎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B69170A-A697-C84F-876E-2E249B182A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8" y="2134129"/>
            <a:ext cx="563823" cy="76402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0062350-10A4-5547-9589-87742CA2134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50721" y="2354517"/>
            <a:ext cx="796130" cy="8628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59B1972-819A-3F44-AE49-FA1E55C4661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01911" y="2395623"/>
            <a:ext cx="964496" cy="9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8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1407 -0.018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-9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1059 -0.0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7 -0.01828 L 0.31823 -0.116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9 -0.03264 L 0.31823 0.083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-0.11666 L 0.40921 -0.057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296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0.08356 L 0.41598 0.0393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1 -0.05717 L 0.51875 -0.0578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8 0.03935 L 0.51962 0.0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2 0.03611 L 0.62101 0.035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101 0.03565 L 0.92796 0.034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983705" y="532071"/>
            <a:ext cx="5737914" cy="67415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800" kern="0" dirty="0"/>
              <a:t>Long-running request in EDA</a:t>
            </a:r>
          </a:p>
        </p:txBody>
      </p:sp>
      <p:pic>
        <p:nvPicPr>
          <p:cNvPr id="57" name="Picture 8" descr="Image result for node.js">
            <a:extLst>
              <a:ext uri="{FF2B5EF4-FFF2-40B4-BE49-F238E27FC236}">
                <a16:creationId xmlns:a16="http://schemas.microsoft.com/office/drawing/2014/main" id="{2407A1A8-698C-8B40-A506-FC4271A3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" y="532071"/>
            <a:ext cx="1317781" cy="6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BA0D067-67B2-D14C-8D09-3F058DF2D91D}"/>
              </a:ext>
            </a:extLst>
          </p:cNvPr>
          <p:cNvGrpSpPr/>
          <p:nvPr/>
        </p:nvGrpSpPr>
        <p:grpSpPr>
          <a:xfrm>
            <a:off x="1556511" y="2426174"/>
            <a:ext cx="6335623" cy="3352927"/>
            <a:chOff x="1675019" y="2052428"/>
            <a:chExt cx="6335623" cy="335292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747BC07-D1BE-8748-B7D9-88D922110A05}"/>
                </a:ext>
              </a:extLst>
            </p:cNvPr>
            <p:cNvSpPr/>
            <p:nvPr/>
          </p:nvSpPr>
          <p:spPr>
            <a:xfrm>
              <a:off x="5016737" y="4199004"/>
              <a:ext cx="262510" cy="484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23B0FD-F101-264A-982C-C9A0E9C9613F}"/>
                </a:ext>
              </a:extLst>
            </p:cNvPr>
            <p:cNvSpPr/>
            <p:nvPr/>
          </p:nvSpPr>
          <p:spPr>
            <a:xfrm>
              <a:off x="1932663" y="2901455"/>
              <a:ext cx="2206313" cy="471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49FD88-B16D-A040-ADBD-1AC7191B71CD}"/>
                </a:ext>
              </a:extLst>
            </p:cNvPr>
            <p:cNvSpPr/>
            <p:nvPr/>
          </p:nvSpPr>
          <p:spPr>
            <a:xfrm>
              <a:off x="6543550" y="2555194"/>
              <a:ext cx="1467092" cy="149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0DD96D01-A1AB-CF46-AB8B-2C9FFD23066D}"/>
                </a:ext>
              </a:extLst>
            </p:cNvPr>
            <p:cNvCxnSpPr/>
            <p:nvPr/>
          </p:nvCxnSpPr>
          <p:spPr>
            <a:xfrm>
              <a:off x="5279247" y="2390999"/>
              <a:ext cx="1073928" cy="897862"/>
            </a:xfrm>
            <a:prstGeom prst="curvedConnector3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0EB45C-B368-324D-94E2-DEE101D73024}"/>
                </a:ext>
              </a:extLst>
            </p:cNvPr>
            <p:cNvSpPr txBox="1"/>
            <p:nvPr/>
          </p:nvSpPr>
          <p:spPr>
            <a:xfrm>
              <a:off x="5402724" y="3277067"/>
              <a:ext cx="108234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offloads</a:t>
              </a:r>
            </a:p>
          </p:txBody>
        </p:sp>
        <p:sp>
          <p:nvSpPr>
            <p:cNvPr id="38" name="Arc 87">
              <a:extLst>
                <a:ext uri="{FF2B5EF4-FFF2-40B4-BE49-F238E27FC236}">
                  <a16:creationId xmlns:a16="http://schemas.microsoft.com/office/drawing/2014/main" id="{2A8355A2-5BD7-0D4D-B16A-BD420353592B}"/>
                </a:ext>
              </a:extLst>
            </p:cNvPr>
            <p:cNvSpPr/>
            <p:nvPr/>
          </p:nvSpPr>
          <p:spPr>
            <a:xfrm rot="8796126">
              <a:off x="3642501" y="2758380"/>
              <a:ext cx="2792370" cy="2646975"/>
            </a:xfrm>
            <a:custGeom>
              <a:avLst/>
              <a:gdLst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3" fmla="*/ 5916064 w 11832128"/>
                <a:gd name="connsiteY3" fmla="*/ 1222743 h 2445485"/>
                <a:gd name="connsiteX4" fmla="*/ 5916064 w 11832128"/>
                <a:gd name="connsiteY4" fmla="*/ 0 h 2445485"/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5521872 w 6788182"/>
                <a:gd name="connsiteY2" fmla="*/ 1661607 h 3863083"/>
                <a:gd name="connsiteX3" fmla="*/ 0 w 6788182"/>
                <a:gd name="connsiteY3" fmla="*/ 1222743 h 3863083"/>
                <a:gd name="connsiteX4" fmla="*/ 0 w 6788182"/>
                <a:gd name="connsiteY4" fmla="*/ 0 h 3863083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6477228 w 6788182"/>
                <a:gd name="connsiteY2" fmla="*/ 3863083 h 3863083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5521872 w 6643445"/>
                <a:gd name="connsiteY2" fmla="*/ 1661607 h 4116841"/>
                <a:gd name="connsiteX3" fmla="*/ 0 w 6643445"/>
                <a:gd name="connsiteY3" fmla="*/ 1222743 h 4116841"/>
                <a:gd name="connsiteX4" fmla="*/ 0 w 6643445"/>
                <a:gd name="connsiteY4" fmla="*/ 0 h 4116841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6320853 w 6643445"/>
                <a:gd name="connsiteY2" fmla="*/ 4116841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5521872 w 6361184"/>
                <a:gd name="connsiteY2" fmla="*/ 1661607 h 4116841"/>
                <a:gd name="connsiteX3" fmla="*/ 0 w 6361184"/>
                <a:gd name="connsiteY3" fmla="*/ 1222743 h 4116841"/>
                <a:gd name="connsiteX4" fmla="*/ 0 w 6361184"/>
                <a:gd name="connsiteY4" fmla="*/ 0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6320853 w 6361184"/>
                <a:gd name="connsiteY2" fmla="*/ 4116841 h 411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1184" h="4116841" stroke="0" extrusionOk="0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818398" y="964752"/>
                    <a:pt x="5521872" y="1661607"/>
                  </a:cubicBezTo>
                  <a:lnTo>
                    <a:pt x="0" y="1222743"/>
                  </a:lnTo>
                  <a:lnTo>
                    <a:pt x="0" y="0"/>
                  </a:lnTo>
                  <a:close/>
                </a:path>
                <a:path w="6361184" h="4116841" fill="none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662803" y="2739254"/>
                    <a:pt x="6320853" y="4116841"/>
                  </a:cubicBezTo>
                </a:path>
              </a:pathLst>
            </a:custGeom>
            <a:solidFill>
              <a:schemeClr val="bg1"/>
            </a:solidFill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22033B-CAF8-224B-A71E-AAE477F4B04F}"/>
                </a:ext>
              </a:extLst>
            </p:cNvPr>
            <p:cNvSpPr txBox="1"/>
            <p:nvPr/>
          </p:nvSpPr>
          <p:spPr>
            <a:xfrm>
              <a:off x="1675019" y="4403728"/>
              <a:ext cx="32366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returns </a:t>
              </a:r>
            </a:p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completed work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C19C58-9E52-7242-9322-0E5114576E97}"/>
                </a:ext>
              </a:extLst>
            </p:cNvPr>
            <p:cNvGrpSpPr/>
            <p:nvPr/>
          </p:nvGrpSpPr>
          <p:grpSpPr>
            <a:xfrm>
              <a:off x="6908603" y="2902050"/>
              <a:ext cx="737177" cy="811305"/>
              <a:chOff x="16296518" y="12551886"/>
              <a:chExt cx="1547968" cy="1261822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7E061F9-ABD6-CB48-802D-8123B3527F09}"/>
                  </a:ext>
                </a:extLst>
              </p:cNvPr>
              <p:cNvSpPr/>
              <p:nvPr/>
            </p:nvSpPr>
            <p:spPr>
              <a:xfrm>
                <a:off x="16296518" y="1255188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5BA2F24-64AB-7945-9948-FEEE68456C85}"/>
                  </a:ext>
                </a:extLst>
              </p:cNvPr>
              <p:cNvSpPr/>
              <p:nvPr/>
            </p:nvSpPr>
            <p:spPr>
              <a:xfrm>
                <a:off x="16766979" y="1255188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1C5D8A0-B6CF-AB40-8E03-C731CDF814F8}"/>
                  </a:ext>
                </a:extLst>
              </p:cNvPr>
              <p:cNvSpPr/>
              <p:nvPr/>
            </p:nvSpPr>
            <p:spPr>
              <a:xfrm>
                <a:off x="17181118" y="1257420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63B3EEB-D88E-594A-BCFA-7242FD6186FE}"/>
                  </a:ext>
                </a:extLst>
              </p:cNvPr>
              <p:cNvSpPr/>
              <p:nvPr/>
            </p:nvSpPr>
            <p:spPr>
              <a:xfrm>
                <a:off x="17651579" y="1257420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A8211EF-F71D-1C4F-B8B2-C0A67E0FD3A3}"/>
                </a:ext>
              </a:extLst>
            </p:cNvPr>
            <p:cNvSpPr/>
            <p:nvPr/>
          </p:nvSpPr>
          <p:spPr>
            <a:xfrm>
              <a:off x="4697951" y="2350634"/>
              <a:ext cx="144190" cy="1972501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635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58C42201-FD6C-C34E-9D20-12C8FFF396DA}"/>
                </a:ext>
              </a:extLst>
            </p:cNvPr>
            <p:cNvSpPr/>
            <p:nvPr/>
          </p:nvSpPr>
          <p:spPr>
            <a:xfrm>
              <a:off x="4356407" y="2052428"/>
              <a:ext cx="827519" cy="2535963"/>
            </a:xfrm>
            <a:prstGeom prst="arc">
              <a:avLst>
                <a:gd name="adj1" fmla="val 4614507"/>
                <a:gd name="adj2" fmla="val 3675467"/>
              </a:avLst>
            </a:prstGeom>
            <a:noFill/>
            <a:ln w="9525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6F3853-B7E7-3948-8E1E-EE21BC03CF9E}"/>
                </a:ext>
              </a:extLst>
            </p:cNvPr>
            <p:cNvSpPr txBox="1"/>
            <p:nvPr/>
          </p:nvSpPr>
          <p:spPr>
            <a:xfrm>
              <a:off x="1938238" y="2433243"/>
              <a:ext cx="225892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Pending </a:t>
              </a:r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events</a:t>
              </a:r>
            </a:p>
          </p:txBody>
        </p: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EA781A33-F149-6A48-AB8D-09772452EE0B}"/>
              </a:ext>
            </a:extLst>
          </p:cNvPr>
          <p:cNvSpPr/>
          <p:nvPr/>
        </p:nvSpPr>
        <p:spPr>
          <a:xfrm>
            <a:off x="1539427" y="1560986"/>
            <a:ext cx="6626471" cy="4312563"/>
          </a:xfrm>
          <a:custGeom>
            <a:avLst/>
            <a:gdLst>
              <a:gd name="connsiteX0" fmla="*/ 743950 w 6626471"/>
              <a:gd name="connsiteY0" fmla="*/ 140690 h 4312563"/>
              <a:gd name="connsiteX1" fmla="*/ 72073 w 6626471"/>
              <a:gd name="connsiteY1" fmla="*/ 812567 h 4312563"/>
              <a:gd name="connsiteX2" fmla="*/ 72073 w 6626471"/>
              <a:gd name="connsiteY2" fmla="*/ 3499995 h 4312563"/>
              <a:gd name="connsiteX3" fmla="*/ 743950 w 6626471"/>
              <a:gd name="connsiteY3" fmla="*/ 4171872 h 4312563"/>
              <a:gd name="connsiteX4" fmla="*/ 5882521 w 6626471"/>
              <a:gd name="connsiteY4" fmla="*/ 4171872 h 4312563"/>
              <a:gd name="connsiteX5" fmla="*/ 6554398 w 6626471"/>
              <a:gd name="connsiteY5" fmla="*/ 3499995 h 4312563"/>
              <a:gd name="connsiteX6" fmla="*/ 6554398 w 6626471"/>
              <a:gd name="connsiteY6" fmla="*/ 812567 h 4312563"/>
              <a:gd name="connsiteX7" fmla="*/ 5882521 w 6626471"/>
              <a:gd name="connsiteY7" fmla="*/ 140690 h 4312563"/>
              <a:gd name="connsiteX8" fmla="*/ 718775 w 6626471"/>
              <a:gd name="connsiteY8" fmla="*/ 0 h 4312563"/>
              <a:gd name="connsiteX9" fmla="*/ 5907696 w 6626471"/>
              <a:gd name="connsiteY9" fmla="*/ 0 h 4312563"/>
              <a:gd name="connsiteX10" fmla="*/ 6626471 w 6626471"/>
              <a:gd name="connsiteY10" fmla="*/ 718775 h 4312563"/>
              <a:gd name="connsiteX11" fmla="*/ 6626471 w 6626471"/>
              <a:gd name="connsiteY11" fmla="*/ 3593788 h 4312563"/>
              <a:gd name="connsiteX12" fmla="*/ 5907696 w 6626471"/>
              <a:gd name="connsiteY12" fmla="*/ 4312563 h 4312563"/>
              <a:gd name="connsiteX13" fmla="*/ 718775 w 6626471"/>
              <a:gd name="connsiteY13" fmla="*/ 4312563 h 4312563"/>
              <a:gd name="connsiteX14" fmla="*/ 0 w 6626471"/>
              <a:gd name="connsiteY14" fmla="*/ 3593788 h 4312563"/>
              <a:gd name="connsiteX15" fmla="*/ 0 w 6626471"/>
              <a:gd name="connsiteY15" fmla="*/ 718775 h 4312563"/>
              <a:gd name="connsiteX16" fmla="*/ 718775 w 6626471"/>
              <a:gd name="connsiteY16" fmla="*/ 0 h 431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6471" h="4312563">
                <a:moveTo>
                  <a:pt x="743950" y="140690"/>
                </a:moveTo>
                <a:cubicBezTo>
                  <a:pt x="372883" y="140690"/>
                  <a:pt x="72073" y="441500"/>
                  <a:pt x="72073" y="812567"/>
                </a:cubicBezTo>
                <a:lnTo>
                  <a:pt x="72073" y="3499995"/>
                </a:lnTo>
                <a:cubicBezTo>
                  <a:pt x="72073" y="3871062"/>
                  <a:pt x="372883" y="4171872"/>
                  <a:pt x="743950" y="4171872"/>
                </a:cubicBezTo>
                <a:lnTo>
                  <a:pt x="5882521" y="4171872"/>
                </a:lnTo>
                <a:cubicBezTo>
                  <a:pt x="6253588" y="4171872"/>
                  <a:pt x="6554398" y="3871062"/>
                  <a:pt x="6554398" y="3499995"/>
                </a:cubicBezTo>
                <a:lnTo>
                  <a:pt x="6554398" y="812567"/>
                </a:lnTo>
                <a:cubicBezTo>
                  <a:pt x="6554398" y="441500"/>
                  <a:pt x="6253588" y="140690"/>
                  <a:pt x="5882521" y="140690"/>
                </a:cubicBezTo>
                <a:close/>
                <a:moveTo>
                  <a:pt x="718775" y="0"/>
                </a:moveTo>
                <a:lnTo>
                  <a:pt x="5907696" y="0"/>
                </a:lnTo>
                <a:cubicBezTo>
                  <a:pt x="6304664" y="0"/>
                  <a:pt x="6626471" y="321807"/>
                  <a:pt x="6626471" y="718775"/>
                </a:cubicBezTo>
                <a:lnTo>
                  <a:pt x="6626471" y="3593788"/>
                </a:lnTo>
                <a:cubicBezTo>
                  <a:pt x="6626471" y="3990756"/>
                  <a:pt x="6304664" y="4312563"/>
                  <a:pt x="5907696" y="4312563"/>
                </a:cubicBezTo>
                <a:lnTo>
                  <a:pt x="718775" y="4312563"/>
                </a:lnTo>
                <a:cubicBezTo>
                  <a:pt x="321807" y="4312563"/>
                  <a:pt x="0" y="3990756"/>
                  <a:pt x="0" y="3593788"/>
                </a:cubicBezTo>
                <a:lnTo>
                  <a:pt x="0" y="718775"/>
                </a:lnTo>
                <a:cubicBezTo>
                  <a:pt x="0" y="321807"/>
                  <a:pt x="321807" y="0"/>
                  <a:pt x="718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E56D8-6C26-894F-8C5A-BDAC0C4582EE}"/>
              </a:ext>
            </a:extLst>
          </p:cNvPr>
          <p:cNvSpPr/>
          <p:nvPr/>
        </p:nvSpPr>
        <p:spPr>
          <a:xfrm>
            <a:off x="426629" y="2834407"/>
            <a:ext cx="170679" cy="249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4C2AAE3-8FAD-BE4F-9B3E-188F7A7A41C3}"/>
              </a:ext>
            </a:extLst>
          </p:cNvPr>
          <p:cNvSpPr/>
          <p:nvPr/>
        </p:nvSpPr>
        <p:spPr>
          <a:xfrm>
            <a:off x="385326" y="3082012"/>
            <a:ext cx="250998" cy="2984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6A5488-D165-5D48-A481-E1B27B31052C}"/>
              </a:ext>
            </a:extLst>
          </p:cNvPr>
          <p:cNvSpPr/>
          <p:nvPr/>
        </p:nvSpPr>
        <p:spPr>
          <a:xfrm>
            <a:off x="436816" y="3578203"/>
            <a:ext cx="170679" cy="251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617A852-9894-1C47-B336-6ACE381406D8}"/>
              </a:ext>
            </a:extLst>
          </p:cNvPr>
          <p:cNvSpPr/>
          <p:nvPr/>
        </p:nvSpPr>
        <p:spPr>
          <a:xfrm>
            <a:off x="395513" y="3827150"/>
            <a:ext cx="250998" cy="3000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A3CA54-DB09-294D-A9FC-DDE6CDB7F8EE}"/>
              </a:ext>
            </a:extLst>
          </p:cNvPr>
          <p:cNvSpPr>
            <a:spLocks noChangeAspect="1"/>
          </p:cNvSpPr>
          <p:nvPr/>
        </p:nvSpPr>
        <p:spPr>
          <a:xfrm>
            <a:off x="903727" y="3079396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3DFC48-87B3-B54B-A656-114D8BB7C2A2}"/>
              </a:ext>
            </a:extLst>
          </p:cNvPr>
          <p:cNvSpPr>
            <a:spLocks noChangeAspect="1"/>
          </p:cNvSpPr>
          <p:nvPr/>
        </p:nvSpPr>
        <p:spPr>
          <a:xfrm>
            <a:off x="903727" y="3823909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98059DB-A1DB-1548-BAB7-D5008843BE4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87" y="2979809"/>
            <a:ext cx="776552" cy="12453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8FC4905-1418-F346-8F1B-1200CAED943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14678" y="2134129"/>
            <a:ext cx="563823" cy="7640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8C97D55-0D5D-2048-93AD-06C9287B4A6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87904" y="3168258"/>
            <a:ext cx="964496" cy="90367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3F92236-11AC-C541-B260-DC103660925E}"/>
              </a:ext>
            </a:extLst>
          </p:cNvPr>
          <p:cNvSpPr txBox="1"/>
          <p:nvPr/>
        </p:nvSpPr>
        <p:spPr>
          <a:xfrm>
            <a:off x="5682495" y="2409577"/>
            <a:ext cx="247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Worker Pool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DF3023-FCDD-FC4A-A610-7871A588951B}"/>
              </a:ext>
            </a:extLst>
          </p:cNvPr>
          <p:cNvSpPr txBox="1"/>
          <p:nvPr/>
        </p:nvSpPr>
        <p:spPr>
          <a:xfrm>
            <a:off x="3522150" y="1861691"/>
            <a:ext cx="223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Event Loop</a:t>
            </a:r>
            <a:endParaRPr lang="en-US" sz="3000" b="1" i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4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30209 0.043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26667 -0.06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0.04329 L 0.37552 0.0430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-0.06528 L 0.30208 -0.0652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FEA96-0032-3040-8782-6CC5401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Thread per Client Architecture (OTPCA)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CB42F2-D91B-9745-A826-D17FFC1E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5037685"/>
            <a:ext cx="8557768" cy="1472843"/>
          </a:xfrm>
        </p:spPr>
        <p:txBody>
          <a:bodyPr/>
          <a:lstStyle/>
          <a:p>
            <a:r>
              <a:rPr lang="en-US" dirty="0"/>
              <a:t>Each client gets its own worker thread</a:t>
            </a:r>
          </a:p>
          <a:p>
            <a:r>
              <a:rPr lang="en-US" dirty="0">
                <a:solidFill>
                  <a:srgbClr val="2C2BFA"/>
                </a:solidFill>
              </a:rPr>
              <a:t>Multithreading</a:t>
            </a:r>
            <a:r>
              <a:rPr lang="en-US" dirty="0"/>
              <a:t> enables scalability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AAA-2E07-294A-A260-25DB3D294FA9}"/>
              </a:ext>
            </a:extLst>
          </p:cNvPr>
          <p:cNvSpPr/>
          <p:nvPr/>
        </p:nvSpPr>
        <p:spPr bwMode="auto">
          <a:xfrm>
            <a:off x="1406929" y="924841"/>
            <a:ext cx="7468452" cy="39229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762EB-B373-B24A-A2D7-EC2A73FAC90E}"/>
              </a:ext>
            </a:extLst>
          </p:cNvPr>
          <p:cNvSpPr/>
          <p:nvPr/>
        </p:nvSpPr>
        <p:spPr bwMode="auto">
          <a:xfrm>
            <a:off x="3257243" y="1550827"/>
            <a:ext cx="1111556" cy="317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76F0C-605B-8849-BA1B-5F394A89EF6D}"/>
              </a:ext>
            </a:extLst>
          </p:cNvPr>
          <p:cNvGrpSpPr/>
          <p:nvPr/>
        </p:nvGrpSpPr>
        <p:grpSpPr>
          <a:xfrm>
            <a:off x="2786053" y="2002420"/>
            <a:ext cx="1281083" cy="1788485"/>
            <a:chOff x="2434669" y="1958839"/>
            <a:chExt cx="884225" cy="235084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ABFBF7-AC68-6243-9B4F-34EE5EF8888E}"/>
                </a:ext>
              </a:extLst>
            </p:cNvPr>
            <p:cNvSpPr/>
            <p:nvPr/>
          </p:nvSpPr>
          <p:spPr bwMode="auto">
            <a:xfrm>
              <a:off x="2482042" y="1958839"/>
              <a:ext cx="836852" cy="23508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424CCD-AE18-E34A-A0A4-AA9ECC0B3353}"/>
                </a:ext>
              </a:extLst>
            </p:cNvPr>
            <p:cNvSpPr txBox="1"/>
            <p:nvPr/>
          </p:nvSpPr>
          <p:spPr>
            <a:xfrm>
              <a:off x="2434669" y="2186207"/>
              <a:ext cx="760332" cy="574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Client</a:t>
              </a:r>
              <a:r>
                <a:rPr lang="en-US" sz="2800" b="1" baseline="-250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A</a:t>
              </a:r>
              <a:endParaRPr lang="en-US" sz="2800" b="1" dirty="0">
                <a:solidFill>
                  <a:schemeClr val="bg1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3C77F5-E961-A841-9E38-6D4D3312508C}"/>
              </a:ext>
            </a:extLst>
          </p:cNvPr>
          <p:cNvGrpSpPr/>
          <p:nvPr/>
        </p:nvGrpSpPr>
        <p:grpSpPr>
          <a:xfrm>
            <a:off x="286852" y="3179155"/>
            <a:ext cx="2387108" cy="504849"/>
            <a:chOff x="286852" y="3179155"/>
            <a:chExt cx="2387108" cy="5048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F532C3-8473-3348-B656-1DEA9CAE58BB}"/>
                </a:ext>
              </a:extLst>
            </p:cNvPr>
            <p:cNvSpPr/>
            <p:nvPr/>
          </p:nvSpPr>
          <p:spPr bwMode="auto">
            <a:xfrm>
              <a:off x="314284" y="3242777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62DF53B-EC7C-9F4B-AD1F-CA17312FFB59}"/>
                </a:ext>
              </a:extLst>
            </p:cNvPr>
            <p:cNvSpPr/>
            <p:nvPr/>
          </p:nvSpPr>
          <p:spPr bwMode="auto">
            <a:xfrm>
              <a:off x="286852" y="3427972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1CFA3A7-22D1-984F-BB42-4759CCFE7797}"/>
                </a:ext>
              </a:extLst>
            </p:cNvPr>
            <p:cNvSpPr/>
            <p:nvPr/>
          </p:nvSpPr>
          <p:spPr bwMode="auto">
            <a:xfrm rot="10800000">
              <a:off x="721045" y="3485185"/>
              <a:ext cx="1952915" cy="195292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84684-E545-3D4C-830D-C39F10E34622}"/>
                </a:ext>
              </a:extLst>
            </p:cNvPr>
            <p:cNvSpPr txBox="1"/>
            <p:nvPr/>
          </p:nvSpPr>
          <p:spPr>
            <a:xfrm>
              <a:off x="702699" y="3179155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Res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050D05-B2A8-C947-AF8B-A6505F34AFC7}"/>
              </a:ext>
            </a:extLst>
          </p:cNvPr>
          <p:cNvGrpSpPr/>
          <p:nvPr/>
        </p:nvGrpSpPr>
        <p:grpSpPr>
          <a:xfrm>
            <a:off x="286852" y="3892703"/>
            <a:ext cx="4543128" cy="516922"/>
            <a:chOff x="286852" y="3892703"/>
            <a:chExt cx="4543128" cy="51692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21A183-4034-334A-8C49-1438600415D2}"/>
                </a:ext>
              </a:extLst>
            </p:cNvPr>
            <p:cNvSpPr/>
            <p:nvPr/>
          </p:nvSpPr>
          <p:spPr bwMode="auto">
            <a:xfrm>
              <a:off x="314284" y="3968398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05E4312-3D0B-704C-A36D-8A047EEB2A13}"/>
                </a:ext>
              </a:extLst>
            </p:cNvPr>
            <p:cNvSpPr/>
            <p:nvPr/>
          </p:nvSpPr>
          <p:spPr bwMode="auto">
            <a:xfrm>
              <a:off x="286852" y="4153593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EC165934-A7A5-584F-B0B5-7F78A1971933}"/>
                </a:ext>
              </a:extLst>
            </p:cNvPr>
            <p:cNvSpPr/>
            <p:nvPr/>
          </p:nvSpPr>
          <p:spPr bwMode="auto">
            <a:xfrm rot="10800000">
              <a:off x="715180" y="4167309"/>
              <a:ext cx="411480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AF6025-E0FB-7E47-9759-C5C5CE84DD1A}"/>
                </a:ext>
              </a:extLst>
            </p:cNvPr>
            <p:cNvSpPr txBox="1"/>
            <p:nvPr/>
          </p:nvSpPr>
          <p:spPr>
            <a:xfrm>
              <a:off x="702699" y="389270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Res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B</a:t>
              </a:r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911FF578-2640-D84D-90A0-FDBA834A06DC}"/>
              </a:ext>
            </a:extLst>
          </p:cNvPr>
          <p:cNvSpPr/>
          <p:nvPr/>
        </p:nvSpPr>
        <p:spPr bwMode="auto">
          <a:xfrm>
            <a:off x="3816003" y="1864052"/>
            <a:ext cx="148070" cy="2698605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867CA-3AA8-E54B-A223-494DFBE8792B}"/>
              </a:ext>
            </a:extLst>
          </p:cNvPr>
          <p:cNvSpPr txBox="1"/>
          <p:nvPr/>
        </p:nvSpPr>
        <p:spPr>
          <a:xfrm>
            <a:off x="3814393" y="1026257"/>
            <a:ext cx="4349012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panose="020B0502020104020203" pitchFamily="34" charset="77"/>
              </a:rPr>
              <a:t>Thread pool </a:t>
            </a:r>
            <a:r>
              <a:rPr lang="en-US" sz="2400" dirty="0">
                <a:latin typeface="Gill Sans MT" panose="020B0502020104020203" pitchFamily="34" charset="77"/>
              </a:rPr>
              <a:t>(1000s of threads)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9C8306-AB7B-3743-A02C-EBBF957EB3FA}"/>
              </a:ext>
            </a:extLst>
          </p:cNvPr>
          <p:cNvGrpSpPr/>
          <p:nvPr/>
        </p:nvGrpSpPr>
        <p:grpSpPr>
          <a:xfrm>
            <a:off x="286852" y="1668510"/>
            <a:ext cx="1160356" cy="589942"/>
            <a:chOff x="286852" y="1668510"/>
            <a:chExt cx="1160356" cy="5899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DD792B-5033-5047-9C10-6EBE2DED0820}"/>
                </a:ext>
              </a:extLst>
            </p:cNvPr>
            <p:cNvSpPr/>
            <p:nvPr/>
          </p:nvSpPr>
          <p:spPr bwMode="auto">
            <a:xfrm>
              <a:off x="314284" y="1817225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68527D5-A804-2C4B-9E08-D0B33B999E2E}"/>
                </a:ext>
              </a:extLst>
            </p:cNvPr>
            <p:cNvSpPr/>
            <p:nvPr/>
          </p:nvSpPr>
          <p:spPr bwMode="auto">
            <a:xfrm>
              <a:off x="286852" y="2002420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04E7AAFE-924E-F744-A251-4835E74613FD}"/>
                </a:ext>
              </a:extLst>
            </p:cNvPr>
            <p:cNvSpPr/>
            <p:nvPr/>
          </p:nvSpPr>
          <p:spPr bwMode="auto">
            <a:xfrm>
              <a:off x="702699" y="2002420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E66EA6-F474-4A4E-8A8E-30487BE3A1B5}"/>
                </a:ext>
              </a:extLst>
            </p:cNvPr>
            <p:cNvSpPr txBox="1"/>
            <p:nvPr/>
          </p:nvSpPr>
          <p:spPr>
            <a:xfrm>
              <a:off x="695079" y="1668510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460001-F714-2A47-8478-D25F148952F6}"/>
              </a:ext>
            </a:extLst>
          </p:cNvPr>
          <p:cNvGrpSpPr/>
          <p:nvPr/>
        </p:nvGrpSpPr>
        <p:grpSpPr>
          <a:xfrm>
            <a:off x="286852" y="2351606"/>
            <a:ext cx="1142328" cy="568529"/>
            <a:chOff x="286852" y="2351606"/>
            <a:chExt cx="1142328" cy="5685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C09F86-AA98-2C48-A835-C43A93F802D9}"/>
                </a:ext>
              </a:extLst>
            </p:cNvPr>
            <p:cNvSpPr/>
            <p:nvPr/>
          </p:nvSpPr>
          <p:spPr bwMode="auto">
            <a:xfrm>
              <a:off x="314284" y="2478908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10AC765-9912-1843-9D4D-DDCF4C1F6786}"/>
                </a:ext>
              </a:extLst>
            </p:cNvPr>
            <p:cNvSpPr/>
            <p:nvPr/>
          </p:nvSpPr>
          <p:spPr bwMode="auto">
            <a:xfrm>
              <a:off x="286852" y="2664103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D6D6B75-60E3-8E44-83CE-885A8075499D}"/>
                </a:ext>
              </a:extLst>
            </p:cNvPr>
            <p:cNvSpPr/>
            <p:nvPr/>
          </p:nvSpPr>
          <p:spPr bwMode="auto">
            <a:xfrm>
              <a:off x="702699" y="2664103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94A9FB-D6EC-3C4A-A8C3-62597AC3AC74}"/>
                </a:ext>
              </a:extLst>
            </p:cNvPr>
            <p:cNvSpPr txBox="1"/>
            <p:nvPr/>
          </p:nvSpPr>
          <p:spPr>
            <a:xfrm>
              <a:off x="702699" y="2351606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B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B01DCD8-1AE8-AF49-8CA3-B3AC8A7515C4}"/>
              </a:ext>
            </a:extLst>
          </p:cNvPr>
          <p:cNvSpPr/>
          <p:nvPr/>
        </p:nvSpPr>
        <p:spPr bwMode="auto">
          <a:xfrm>
            <a:off x="2013993" y="1962752"/>
            <a:ext cx="268268" cy="26826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F2F0BA-D444-DF47-85D4-2A1AC2816DB0}"/>
              </a:ext>
            </a:extLst>
          </p:cNvPr>
          <p:cNvSpPr txBox="1"/>
          <p:nvPr/>
        </p:nvSpPr>
        <p:spPr>
          <a:xfrm>
            <a:off x="1425728" y="1476469"/>
            <a:ext cx="1617383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Dispatcher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D170CCE-66BE-A44C-885A-8CDD5075582E}"/>
              </a:ext>
            </a:extLst>
          </p:cNvPr>
          <p:cNvSpPr/>
          <p:nvPr/>
        </p:nvSpPr>
        <p:spPr bwMode="auto">
          <a:xfrm>
            <a:off x="5273087" y="1544899"/>
            <a:ext cx="1111556" cy="317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EFDF6E7-E21A-AB43-9CB4-86E2BB479C2C}"/>
              </a:ext>
            </a:extLst>
          </p:cNvPr>
          <p:cNvSpPr/>
          <p:nvPr/>
        </p:nvSpPr>
        <p:spPr bwMode="auto">
          <a:xfrm>
            <a:off x="7456575" y="1556363"/>
            <a:ext cx="1111556" cy="317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9774977-593E-5145-93B9-0B3CC4C2A4F2}"/>
              </a:ext>
            </a:extLst>
          </p:cNvPr>
          <p:cNvSpPr/>
          <p:nvPr/>
        </p:nvSpPr>
        <p:spPr bwMode="auto">
          <a:xfrm>
            <a:off x="8015335" y="1869588"/>
            <a:ext cx="148070" cy="2698605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2F2657-384E-3F4C-8226-E232A785FDEC}"/>
              </a:ext>
            </a:extLst>
          </p:cNvPr>
          <p:cNvSpPr txBox="1"/>
          <p:nvPr/>
        </p:nvSpPr>
        <p:spPr>
          <a:xfrm>
            <a:off x="6487932" y="3196186"/>
            <a:ext cx="735125" cy="6980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77"/>
              </a:rPr>
              <a:t>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E551F9-7173-C841-B8C4-153B0ADC90EE}"/>
              </a:ext>
            </a:extLst>
          </p:cNvPr>
          <p:cNvGrpSpPr/>
          <p:nvPr/>
        </p:nvGrpSpPr>
        <p:grpSpPr>
          <a:xfrm>
            <a:off x="4931891" y="2713295"/>
            <a:ext cx="1187097" cy="1725225"/>
            <a:chOff x="2481604" y="1958839"/>
            <a:chExt cx="837290" cy="2018360"/>
          </a:xfrm>
          <a:solidFill>
            <a:schemeClr val="accent3"/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877FF09-70A4-4A43-ACC0-3780F5B196F5}"/>
                </a:ext>
              </a:extLst>
            </p:cNvPr>
            <p:cNvSpPr/>
            <p:nvPr/>
          </p:nvSpPr>
          <p:spPr bwMode="auto">
            <a:xfrm>
              <a:off x="2482042" y="1958839"/>
              <a:ext cx="836852" cy="201836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962492-04F3-3A4D-B6AA-CF03DFA7F48A}"/>
                </a:ext>
              </a:extLst>
            </p:cNvPr>
            <p:cNvSpPr txBox="1"/>
            <p:nvPr/>
          </p:nvSpPr>
          <p:spPr>
            <a:xfrm>
              <a:off x="2481604" y="2186207"/>
              <a:ext cx="762277" cy="5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Client</a:t>
              </a:r>
              <a:r>
                <a:rPr lang="en-US" sz="2800" b="1" baseline="-250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B</a:t>
              </a:r>
              <a:endParaRPr lang="en-US" sz="2800" b="1" dirty="0">
                <a:solidFill>
                  <a:schemeClr val="bg1"/>
                </a:solidFill>
                <a:latin typeface="Gill Sans MT" panose="020B0502020104020203" pitchFamily="34" charset="77"/>
              </a:endParaRP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58C2B527-1A40-2E40-ADEE-5814FD1C13DD}"/>
              </a:ext>
            </a:extLst>
          </p:cNvPr>
          <p:cNvSpPr/>
          <p:nvPr/>
        </p:nvSpPr>
        <p:spPr bwMode="auto">
          <a:xfrm>
            <a:off x="2307771" y="1901309"/>
            <a:ext cx="508000" cy="145207"/>
          </a:xfrm>
          <a:custGeom>
            <a:avLst/>
            <a:gdLst>
              <a:gd name="connsiteX0" fmla="*/ 0 w 508000"/>
              <a:gd name="connsiteY0" fmla="*/ 130692 h 145207"/>
              <a:gd name="connsiteX1" fmla="*/ 217714 w 508000"/>
              <a:gd name="connsiteY1" fmla="*/ 64 h 145207"/>
              <a:gd name="connsiteX2" fmla="*/ 508000 w 508000"/>
              <a:gd name="connsiteY2" fmla="*/ 145207 h 1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45207">
                <a:moveTo>
                  <a:pt x="0" y="130692"/>
                </a:moveTo>
                <a:cubicBezTo>
                  <a:pt x="66523" y="64168"/>
                  <a:pt x="133047" y="-2355"/>
                  <a:pt x="217714" y="64"/>
                </a:cubicBezTo>
                <a:cubicBezTo>
                  <a:pt x="302381" y="2483"/>
                  <a:pt x="405190" y="73845"/>
                  <a:pt x="508000" y="145207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B7113F5-7F52-5349-B760-F9659607CE6F}"/>
              </a:ext>
            </a:extLst>
          </p:cNvPr>
          <p:cNvSpPr/>
          <p:nvPr/>
        </p:nvSpPr>
        <p:spPr bwMode="auto">
          <a:xfrm>
            <a:off x="2249713" y="2235201"/>
            <a:ext cx="2597745" cy="615059"/>
          </a:xfrm>
          <a:custGeom>
            <a:avLst/>
            <a:gdLst>
              <a:gd name="connsiteX0" fmla="*/ 0 w 2540000"/>
              <a:gd name="connsiteY0" fmla="*/ 0 h 615059"/>
              <a:gd name="connsiteX1" fmla="*/ 986972 w 2540000"/>
              <a:gd name="connsiteY1" fmla="*/ 551543 h 615059"/>
              <a:gd name="connsiteX2" fmla="*/ 2540000 w 2540000"/>
              <a:gd name="connsiteY2" fmla="*/ 580571 h 61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0" h="615059">
                <a:moveTo>
                  <a:pt x="0" y="0"/>
                </a:moveTo>
                <a:cubicBezTo>
                  <a:pt x="281819" y="227390"/>
                  <a:pt x="563639" y="454781"/>
                  <a:pt x="986972" y="551543"/>
                </a:cubicBezTo>
                <a:cubicBezTo>
                  <a:pt x="1410305" y="648305"/>
                  <a:pt x="1975152" y="614438"/>
                  <a:pt x="2540000" y="580571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35E610-FA49-DA4E-BA7B-778E6EEFA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39" y="5945454"/>
            <a:ext cx="954533" cy="511995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0E40AFD-C846-1D49-A22E-DF5143034ACF}"/>
              </a:ext>
            </a:extLst>
          </p:cNvPr>
          <p:cNvSpPr/>
          <p:nvPr/>
        </p:nvSpPr>
        <p:spPr bwMode="auto">
          <a:xfrm>
            <a:off x="5831847" y="1858124"/>
            <a:ext cx="148070" cy="2698605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507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FEA96-0032-3040-8782-6CC5401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48DBAB19-583A-F543-8981-C201B7E8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5037685"/>
            <a:ext cx="8697976" cy="1472843"/>
          </a:xfrm>
        </p:spPr>
        <p:txBody>
          <a:bodyPr/>
          <a:lstStyle/>
          <a:p>
            <a:r>
              <a:rPr lang="en-US" dirty="0"/>
              <a:t>Clients multiplexed; shared threads reduce threading overhead</a:t>
            </a:r>
          </a:p>
          <a:p>
            <a:r>
              <a:rPr lang="en-US" dirty="0">
                <a:solidFill>
                  <a:srgbClr val="2C2BFA"/>
                </a:solidFill>
              </a:rPr>
              <a:t>Cooperative multitasking</a:t>
            </a:r>
            <a:r>
              <a:rPr lang="en-US" dirty="0">
                <a:solidFill>
                  <a:schemeClr val="tx1"/>
                </a:solidFill>
              </a:rPr>
              <a:t> via (1) Partitioning and (</a:t>
            </a:r>
            <a:r>
              <a:rPr lang="en-US" dirty="0"/>
              <a:t>2) Offloading</a:t>
            </a:r>
          </a:p>
          <a:p>
            <a:r>
              <a:rPr lang="en-US" dirty="0"/>
              <a:t>Example:  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7D9C474-FE5A-604F-9561-6F3503F2598E}"/>
              </a:ext>
            </a:extLst>
          </p:cNvPr>
          <p:cNvSpPr/>
          <p:nvPr/>
        </p:nvSpPr>
        <p:spPr bwMode="auto">
          <a:xfrm>
            <a:off x="3605587" y="1609448"/>
            <a:ext cx="1111556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463494-7BA4-1748-9D1D-3621C38096F0}"/>
              </a:ext>
            </a:extLst>
          </p:cNvPr>
          <p:cNvSpPr/>
          <p:nvPr/>
        </p:nvSpPr>
        <p:spPr bwMode="auto">
          <a:xfrm>
            <a:off x="1653347" y="2111464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2148DB-DD23-CF46-AF6C-047633934F1E}"/>
              </a:ext>
            </a:extLst>
          </p:cNvPr>
          <p:cNvSpPr/>
          <p:nvPr/>
        </p:nvSpPr>
        <p:spPr bwMode="auto">
          <a:xfrm>
            <a:off x="2340434" y="2111464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4DC5A5-92CC-F84E-BEF0-209F69B0C773}"/>
              </a:ext>
            </a:extLst>
          </p:cNvPr>
          <p:cNvSpPr/>
          <p:nvPr/>
        </p:nvSpPr>
        <p:spPr bwMode="auto">
          <a:xfrm>
            <a:off x="2073734" y="2111464"/>
            <a:ext cx="274320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34B062-8908-3D4C-9C4E-7EA8B18F43EC}"/>
              </a:ext>
            </a:extLst>
          </p:cNvPr>
          <p:cNvSpPr txBox="1"/>
          <p:nvPr/>
        </p:nvSpPr>
        <p:spPr>
          <a:xfrm>
            <a:off x="1692038" y="2111464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3D88244-41A7-1B43-8997-130466241DA3}"/>
              </a:ext>
            </a:extLst>
          </p:cNvPr>
          <p:cNvGrpSpPr/>
          <p:nvPr/>
        </p:nvGrpSpPr>
        <p:grpSpPr>
          <a:xfrm>
            <a:off x="3359597" y="2089598"/>
            <a:ext cx="710536" cy="442925"/>
            <a:chOff x="2879404" y="1958839"/>
            <a:chExt cx="710536" cy="44292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E5A39C0-E6E4-A748-8974-4EF8A795CD2C}"/>
                </a:ext>
              </a:extLst>
            </p:cNvPr>
            <p:cNvSpPr/>
            <p:nvPr/>
          </p:nvSpPr>
          <p:spPr bwMode="auto">
            <a:xfrm>
              <a:off x="2907658" y="1958839"/>
              <a:ext cx="640080" cy="4114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CF5F7B-0E61-0942-A372-A2250A29359C}"/>
                </a:ext>
              </a:extLst>
            </p:cNvPr>
            <p:cNvSpPr txBox="1"/>
            <p:nvPr/>
          </p:nvSpPr>
          <p:spPr>
            <a:xfrm>
              <a:off x="2879404" y="1985950"/>
              <a:ext cx="465192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1FAC7-FD2F-6F4D-A355-63D008DFA7A9}"/>
                </a:ext>
              </a:extLst>
            </p:cNvPr>
            <p:cNvSpPr txBox="1"/>
            <p:nvPr/>
          </p:nvSpPr>
          <p:spPr>
            <a:xfrm>
              <a:off x="3148794" y="2082318"/>
              <a:ext cx="441146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A1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77718C-5F53-514E-839F-1EAD6BB11799}"/>
              </a:ext>
            </a:extLst>
          </p:cNvPr>
          <p:cNvGrpSpPr/>
          <p:nvPr/>
        </p:nvGrpSpPr>
        <p:grpSpPr>
          <a:xfrm>
            <a:off x="3356089" y="3138813"/>
            <a:ext cx="700918" cy="437411"/>
            <a:chOff x="2879404" y="1958839"/>
            <a:chExt cx="700918" cy="43741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C9E12D9-4EA5-2642-B3ED-EED0D921C674}"/>
                </a:ext>
              </a:extLst>
            </p:cNvPr>
            <p:cNvSpPr/>
            <p:nvPr/>
          </p:nvSpPr>
          <p:spPr bwMode="auto">
            <a:xfrm>
              <a:off x="2907658" y="1958839"/>
              <a:ext cx="640080" cy="41148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23C853-3433-494B-8FF2-202D9FD4C70B}"/>
                </a:ext>
              </a:extLst>
            </p:cNvPr>
            <p:cNvSpPr txBox="1"/>
            <p:nvPr/>
          </p:nvSpPr>
          <p:spPr>
            <a:xfrm>
              <a:off x="2879404" y="1985950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F45B3A-63B2-8743-A904-F63367014437}"/>
                </a:ext>
              </a:extLst>
            </p:cNvPr>
            <p:cNvSpPr txBox="1"/>
            <p:nvPr/>
          </p:nvSpPr>
          <p:spPr>
            <a:xfrm>
              <a:off x="3148794" y="2082318"/>
              <a:ext cx="431528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B8EB35-97E2-074B-BC62-77876B411A71}"/>
              </a:ext>
            </a:extLst>
          </p:cNvPr>
          <p:cNvGrpSpPr/>
          <p:nvPr/>
        </p:nvGrpSpPr>
        <p:grpSpPr>
          <a:xfrm>
            <a:off x="3336197" y="4285021"/>
            <a:ext cx="710536" cy="442925"/>
            <a:chOff x="2879404" y="1958839"/>
            <a:chExt cx="710536" cy="442925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204D69CC-C8B9-474C-8E9B-A09C7674543A}"/>
                </a:ext>
              </a:extLst>
            </p:cNvPr>
            <p:cNvSpPr/>
            <p:nvPr/>
          </p:nvSpPr>
          <p:spPr bwMode="auto">
            <a:xfrm>
              <a:off x="2907658" y="1958839"/>
              <a:ext cx="640080" cy="4114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CED285-2766-B847-BCA4-2A5B3E1E9FAC}"/>
                </a:ext>
              </a:extLst>
            </p:cNvPr>
            <p:cNvSpPr txBox="1"/>
            <p:nvPr/>
          </p:nvSpPr>
          <p:spPr>
            <a:xfrm>
              <a:off x="2879404" y="1985950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175E03-11C5-FC4E-8370-A8F32323330E}"/>
                </a:ext>
              </a:extLst>
            </p:cNvPr>
            <p:cNvSpPr txBox="1"/>
            <p:nvPr/>
          </p:nvSpPr>
          <p:spPr>
            <a:xfrm>
              <a:off x="3148794" y="2082318"/>
              <a:ext cx="441146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A3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E852CA-22D2-954B-9D8F-732E3DA8B716}"/>
              </a:ext>
            </a:extLst>
          </p:cNvPr>
          <p:cNvGrpSpPr/>
          <p:nvPr/>
        </p:nvGrpSpPr>
        <p:grpSpPr>
          <a:xfrm>
            <a:off x="286852" y="4184077"/>
            <a:ext cx="2720193" cy="504849"/>
            <a:chOff x="286852" y="2862780"/>
            <a:chExt cx="2720193" cy="50484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D40A6B5-A965-BC46-9093-05458DDFA7E7}"/>
                </a:ext>
              </a:extLst>
            </p:cNvPr>
            <p:cNvSpPr/>
            <p:nvPr/>
          </p:nvSpPr>
          <p:spPr bwMode="auto">
            <a:xfrm>
              <a:off x="314284" y="2926402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61527A4A-0597-DE4F-A948-678BFA272731}"/>
                </a:ext>
              </a:extLst>
            </p:cNvPr>
            <p:cNvSpPr/>
            <p:nvPr/>
          </p:nvSpPr>
          <p:spPr bwMode="auto">
            <a:xfrm>
              <a:off x="286852" y="3111597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5A119740-D855-F04A-85C0-2459C1F757E0}"/>
                </a:ext>
              </a:extLst>
            </p:cNvPr>
            <p:cNvSpPr/>
            <p:nvPr/>
          </p:nvSpPr>
          <p:spPr bwMode="auto">
            <a:xfrm rot="10800000">
              <a:off x="721045" y="3135502"/>
              <a:ext cx="228600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06955F9-115F-744F-A0E1-098E790273B0}"/>
                </a:ext>
              </a:extLst>
            </p:cNvPr>
            <p:cNvGrpSpPr/>
            <p:nvPr/>
          </p:nvGrpSpPr>
          <p:grpSpPr>
            <a:xfrm>
              <a:off x="702699" y="2862780"/>
              <a:ext cx="685938" cy="405300"/>
              <a:chOff x="989010" y="4482952"/>
              <a:chExt cx="685938" cy="40530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DA30DCF-73EA-7048-9136-BF374361F387}"/>
                  </a:ext>
                </a:extLst>
              </p:cNvPr>
              <p:cNvSpPr txBox="1"/>
              <p:nvPr/>
            </p:nvSpPr>
            <p:spPr>
              <a:xfrm>
                <a:off x="989010" y="4482952"/>
                <a:ext cx="548868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Res</a:t>
                </a:r>
                <a:endParaRPr lang="en-US" sz="20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FFFFC9-8623-2346-96BB-05AEA72EE4AD}"/>
                  </a:ext>
                </a:extLst>
              </p:cNvPr>
              <p:cNvSpPr txBox="1"/>
              <p:nvPr/>
            </p:nvSpPr>
            <p:spPr>
              <a:xfrm>
                <a:off x="1357232" y="4568806"/>
                <a:ext cx="317716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A</a:t>
                </a:r>
                <a:endParaRPr lang="en-US" sz="18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93C5C-2A36-9D43-AF33-F3DDA89A4ACC}"/>
              </a:ext>
            </a:extLst>
          </p:cNvPr>
          <p:cNvGrpSpPr/>
          <p:nvPr/>
        </p:nvGrpSpPr>
        <p:grpSpPr>
          <a:xfrm>
            <a:off x="286852" y="2985465"/>
            <a:ext cx="2699812" cy="516922"/>
            <a:chOff x="286852" y="4119061"/>
            <a:chExt cx="2699812" cy="51692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5654025-BEBA-7A4D-8DA7-EEBD318E23E4}"/>
                </a:ext>
              </a:extLst>
            </p:cNvPr>
            <p:cNvSpPr/>
            <p:nvPr/>
          </p:nvSpPr>
          <p:spPr bwMode="auto">
            <a:xfrm>
              <a:off x="314284" y="4194756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5712E5FD-176F-2C44-A82D-0DA7718AEAB1}"/>
                </a:ext>
              </a:extLst>
            </p:cNvPr>
            <p:cNvSpPr/>
            <p:nvPr/>
          </p:nvSpPr>
          <p:spPr bwMode="auto">
            <a:xfrm>
              <a:off x="286852" y="4379951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ACDCAC31-E5DF-6646-B441-EFDEF724DB7B}"/>
                </a:ext>
              </a:extLst>
            </p:cNvPr>
            <p:cNvSpPr/>
            <p:nvPr/>
          </p:nvSpPr>
          <p:spPr bwMode="auto">
            <a:xfrm rot="10800000">
              <a:off x="700664" y="4393667"/>
              <a:ext cx="228600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2DD074-584A-2642-B01C-FD4ACCBD967C}"/>
                </a:ext>
              </a:extLst>
            </p:cNvPr>
            <p:cNvGrpSpPr/>
            <p:nvPr/>
          </p:nvGrpSpPr>
          <p:grpSpPr>
            <a:xfrm>
              <a:off x="702699" y="4119061"/>
              <a:ext cx="691289" cy="422717"/>
              <a:chOff x="995912" y="5140182"/>
              <a:chExt cx="691289" cy="42271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0EE0D0-58EF-2B49-96E2-FEC713CB161B}"/>
                  </a:ext>
                </a:extLst>
              </p:cNvPr>
              <p:cNvSpPr txBox="1"/>
              <p:nvPr/>
            </p:nvSpPr>
            <p:spPr>
              <a:xfrm>
                <a:off x="995912" y="5140182"/>
                <a:ext cx="548868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Res</a:t>
                </a:r>
                <a:endParaRPr lang="en-US" sz="20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7C28972-3900-5D4B-9E67-DE1FF3394AB2}"/>
                  </a:ext>
                </a:extLst>
              </p:cNvPr>
              <p:cNvSpPr txBox="1"/>
              <p:nvPr/>
            </p:nvSpPr>
            <p:spPr>
              <a:xfrm>
                <a:off x="1369485" y="5243453"/>
                <a:ext cx="317716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B</a:t>
                </a:r>
                <a:endParaRPr lang="en-US" sz="18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96" name="Freeform 95">
            <a:extLst>
              <a:ext uri="{FF2B5EF4-FFF2-40B4-BE49-F238E27FC236}">
                <a16:creationId xmlns:a16="http://schemas.microsoft.com/office/drawing/2014/main" id="{1D2CA598-58E4-C840-94D4-7B634EB5A71D}"/>
              </a:ext>
            </a:extLst>
          </p:cNvPr>
          <p:cNvSpPr/>
          <p:nvPr/>
        </p:nvSpPr>
        <p:spPr bwMode="auto">
          <a:xfrm>
            <a:off x="4164346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18B563-6B74-D94E-97E3-388A56E5BF4A}"/>
              </a:ext>
            </a:extLst>
          </p:cNvPr>
          <p:cNvSpPr/>
          <p:nvPr/>
        </p:nvSpPr>
        <p:spPr bwMode="auto">
          <a:xfrm>
            <a:off x="7067595" y="1609448"/>
            <a:ext cx="1544160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93A75CA-4731-A24F-986A-5E86A864DAB5}"/>
              </a:ext>
            </a:extLst>
          </p:cNvPr>
          <p:cNvSpPr/>
          <p:nvPr/>
        </p:nvSpPr>
        <p:spPr bwMode="auto">
          <a:xfrm>
            <a:off x="7452733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5D21AE0-F717-3049-83CA-2CD96CE052A4}"/>
              </a:ext>
            </a:extLst>
          </p:cNvPr>
          <p:cNvSpPr/>
          <p:nvPr/>
        </p:nvSpPr>
        <p:spPr bwMode="auto">
          <a:xfrm>
            <a:off x="7944195" y="1850078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04FE12C-4F1B-CC44-AC15-A5BD689A1FA3}"/>
              </a:ext>
            </a:extLst>
          </p:cNvPr>
          <p:cNvGrpSpPr/>
          <p:nvPr/>
        </p:nvGrpSpPr>
        <p:grpSpPr>
          <a:xfrm>
            <a:off x="6854481" y="2995766"/>
            <a:ext cx="889691" cy="1020493"/>
            <a:chOff x="2719206" y="1956913"/>
            <a:chExt cx="889691" cy="411691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64971EB9-2829-8B49-8FE8-8E23E619EE6B}"/>
                </a:ext>
              </a:extLst>
            </p:cNvPr>
            <p:cNvSpPr/>
            <p:nvPr/>
          </p:nvSpPr>
          <p:spPr bwMode="auto">
            <a:xfrm>
              <a:off x="2749959" y="1956913"/>
              <a:ext cx="777189" cy="4114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70F156-5C40-7646-8D65-3F39D97699C4}"/>
                </a:ext>
              </a:extLst>
            </p:cNvPr>
            <p:cNvSpPr txBox="1"/>
            <p:nvPr/>
          </p:nvSpPr>
          <p:spPr>
            <a:xfrm>
              <a:off x="2719206" y="1983469"/>
              <a:ext cx="644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Task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AF14EB-7746-7840-8CA2-D23A39B8034B}"/>
                </a:ext>
              </a:extLst>
            </p:cNvPr>
            <p:cNvSpPr txBox="1"/>
            <p:nvPr/>
          </p:nvSpPr>
          <p:spPr>
            <a:xfrm>
              <a:off x="3177369" y="2049158"/>
              <a:ext cx="431528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B1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592562-FA78-4340-B1EB-80D0FC1AEA7A}"/>
              </a:ext>
            </a:extLst>
          </p:cNvPr>
          <p:cNvSpPr/>
          <p:nvPr/>
        </p:nvSpPr>
        <p:spPr bwMode="auto">
          <a:xfrm>
            <a:off x="5782392" y="2515218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E8CB14A-3C76-274D-B94C-C4A1196D6FC3}"/>
              </a:ext>
            </a:extLst>
          </p:cNvPr>
          <p:cNvSpPr/>
          <p:nvPr/>
        </p:nvSpPr>
        <p:spPr bwMode="auto">
          <a:xfrm>
            <a:off x="6469479" y="2515218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C9D5AB-63B6-3049-9E49-A2C99AE94794}"/>
              </a:ext>
            </a:extLst>
          </p:cNvPr>
          <p:cNvSpPr txBox="1"/>
          <p:nvPr/>
        </p:nvSpPr>
        <p:spPr>
          <a:xfrm>
            <a:off x="5944371" y="2515218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32F3EF-F611-D84E-A449-4B457EB5FD4E}"/>
              </a:ext>
            </a:extLst>
          </p:cNvPr>
          <p:cNvSpPr/>
          <p:nvPr/>
        </p:nvSpPr>
        <p:spPr bwMode="auto">
          <a:xfrm rot="10800000">
            <a:off x="5041753" y="3591097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9677AB-E8BD-5C42-B735-36DAEBAD4A51}"/>
              </a:ext>
            </a:extLst>
          </p:cNvPr>
          <p:cNvSpPr/>
          <p:nvPr/>
        </p:nvSpPr>
        <p:spPr bwMode="auto">
          <a:xfrm rot="10800000">
            <a:off x="5043658" y="3591097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6A1021-6B0A-664B-B4AC-1C6A8F62E184}"/>
              </a:ext>
            </a:extLst>
          </p:cNvPr>
          <p:cNvSpPr txBox="1"/>
          <p:nvPr/>
        </p:nvSpPr>
        <p:spPr>
          <a:xfrm rot="10800000">
            <a:off x="5509994" y="3668233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CA0460-9E6C-FB4D-AC15-86A310F43626}"/>
              </a:ext>
            </a:extLst>
          </p:cNvPr>
          <p:cNvSpPr txBox="1"/>
          <p:nvPr/>
        </p:nvSpPr>
        <p:spPr>
          <a:xfrm>
            <a:off x="3220131" y="948854"/>
            <a:ext cx="1979837" cy="6524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Event loop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(single-threaded)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0A67F1-4504-9D4E-8399-0DD007DEA85F}"/>
              </a:ext>
            </a:extLst>
          </p:cNvPr>
          <p:cNvSpPr txBox="1"/>
          <p:nvPr/>
        </p:nvSpPr>
        <p:spPr>
          <a:xfrm>
            <a:off x="6845801" y="924841"/>
            <a:ext cx="2016370" cy="6524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Worker pool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(k threads)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21D542-754B-CF4E-B2AC-3946E36AD8BA}"/>
              </a:ext>
            </a:extLst>
          </p:cNvPr>
          <p:cNvSpPr txBox="1"/>
          <p:nvPr/>
        </p:nvSpPr>
        <p:spPr>
          <a:xfrm>
            <a:off x="5657068" y="2149458"/>
            <a:ext cx="1066063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Task Q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A848EC-6228-EC45-8EF3-3BFB4528226E}"/>
              </a:ext>
            </a:extLst>
          </p:cNvPr>
          <p:cNvSpPr txBox="1"/>
          <p:nvPr/>
        </p:nvSpPr>
        <p:spPr>
          <a:xfrm>
            <a:off x="1514294" y="1760063"/>
            <a:ext cx="1199059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Event 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1BC49DB-2A1B-1447-9538-645B4B663DB1}"/>
              </a:ext>
            </a:extLst>
          </p:cNvPr>
          <p:cNvSpPr txBox="1"/>
          <p:nvPr/>
        </p:nvSpPr>
        <p:spPr>
          <a:xfrm>
            <a:off x="4881129" y="3239672"/>
            <a:ext cx="1281470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Done Q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89363A-22A0-5746-A68D-284781165D85}"/>
              </a:ext>
            </a:extLst>
          </p:cNvPr>
          <p:cNvGrpSpPr/>
          <p:nvPr/>
        </p:nvGrpSpPr>
        <p:grpSpPr>
          <a:xfrm>
            <a:off x="286852" y="2177983"/>
            <a:ext cx="1109009" cy="568529"/>
            <a:chOff x="286852" y="2177983"/>
            <a:chExt cx="1109009" cy="56852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CBBD51E-56CD-2E4F-8521-074CAA0F5EDF}"/>
                </a:ext>
              </a:extLst>
            </p:cNvPr>
            <p:cNvSpPr/>
            <p:nvPr/>
          </p:nvSpPr>
          <p:spPr bwMode="auto">
            <a:xfrm>
              <a:off x="314284" y="2305285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2FEA3D-83A8-8A43-BC63-A2CEA250D9ED}"/>
                </a:ext>
              </a:extLst>
            </p:cNvPr>
            <p:cNvSpPr/>
            <p:nvPr/>
          </p:nvSpPr>
          <p:spPr bwMode="auto">
            <a:xfrm>
              <a:off x="286852" y="2490480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627C55E5-830D-DF4C-BEB8-F484A2A208E0}"/>
                </a:ext>
              </a:extLst>
            </p:cNvPr>
            <p:cNvSpPr/>
            <p:nvPr/>
          </p:nvSpPr>
          <p:spPr bwMode="auto">
            <a:xfrm>
              <a:off x="702699" y="2490480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1FE0DF1-7E18-7A4A-A294-50945BDC32ED}"/>
                </a:ext>
              </a:extLst>
            </p:cNvPr>
            <p:cNvGrpSpPr/>
            <p:nvPr/>
          </p:nvGrpSpPr>
          <p:grpSpPr>
            <a:xfrm>
              <a:off x="702699" y="2177983"/>
              <a:ext cx="693162" cy="405300"/>
              <a:chOff x="989010" y="4482952"/>
              <a:chExt cx="693162" cy="405300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63A5667-F76A-4E4E-B540-D5FA8CCB8A7E}"/>
                  </a:ext>
                </a:extLst>
              </p:cNvPr>
              <p:cNvSpPr txBox="1"/>
              <p:nvPr/>
            </p:nvSpPr>
            <p:spPr>
              <a:xfrm>
                <a:off x="989010" y="4482952"/>
                <a:ext cx="59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ill Sans MT" panose="020B0502020104020203" pitchFamily="34" charset="77"/>
                  </a:rPr>
                  <a:t>Req</a:t>
                </a:r>
                <a:endParaRPr lang="en-US" sz="2000" baseline="-2500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8A3A44F-8C2B-3140-8CFF-672ADAA9EA86}"/>
                  </a:ext>
                </a:extLst>
              </p:cNvPr>
              <p:cNvSpPr txBox="1"/>
              <p:nvPr/>
            </p:nvSpPr>
            <p:spPr>
              <a:xfrm>
                <a:off x="1372472" y="4568806"/>
                <a:ext cx="309700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B</a:t>
                </a:r>
                <a:endParaRPr lang="en-US" sz="18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FB06F8-2FA8-AB40-8A2F-1B4D60604096}"/>
              </a:ext>
            </a:extLst>
          </p:cNvPr>
          <p:cNvCxnSpPr>
            <a:cxnSpLocks/>
            <a:endCxn id="64" idx="1"/>
          </p:cNvCxnSpPr>
          <p:nvPr/>
        </p:nvCxnSpPr>
        <p:spPr bwMode="auto">
          <a:xfrm flipV="1">
            <a:off x="2481985" y="2289064"/>
            <a:ext cx="877612" cy="126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9" name="Freeform 138">
            <a:extLst>
              <a:ext uri="{FF2B5EF4-FFF2-40B4-BE49-F238E27FC236}">
                <a16:creationId xmlns:a16="http://schemas.microsoft.com/office/drawing/2014/main" id="{A3581644-D88E-7E45-BE43-4B130FA71BA3}"/>
              </a:ext>
            </a:extLst>
          </p:cNvPr>
          <p:cNvSpPr/>
          <p:nvPr/>
        </p:nvSpPr>
        <p:spPr bwMode="auto">
          <a:xfrm>
            <a:off x="4062417" y="2457743"/>
            <a:ext cx="1655180" cy="146225"/>
          </a:xfrm>
          <a:custGeom>
            <a:avLst/>
            <a:gdLst>
              <a:gd name="connsiteX0" fmla="*/ 0 w 1655180"/>
              <a:gd name="connsiteY0" fmla="*/ 0 h 362490"/>
              <a:gd name="connsiteX1" fmla="*/ 775504 w 1655180"/>
              <a:gd name="connsiteY1" fmla="*/ 324091 h 362490"/>
              <a:gd name="connsiteX2" fmla="*/ 1655180 w 1655180"/>
              <a:gd name="connsiteY2" fmla="*/ 358815 h 36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180" h="362490">
                <a:moveTo>
                  <a:pt x="0" y="0"/>
                </a:moveTo>
                <a:cubicBezTo>
                  <a:pt x="249820" y="132144"/>
                  <a:pt x="499641" y="264289"/>
                  <a:pt x="775504" y="324091"/>
                </a:cubicBezTo>
                <a:cubicBezTo>
                  <a:pt x="1051367" y="383893"/>
                  <a:pt x="1512426" y="354957"/>
                  <a:pt x="1655180" y="358815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85691337-72A9-E949-A481-9FF7635A8C90}"/>
              </a:ext>
            </a:extLst>
          </p:cNvPr>
          <p:cNvSpPr/>
          <p:nvPr/>
        </p:nvSpPr>
        <p:spPr bwMode="auto">
          <a:xfrm rot="20966606">
            <a:off x="6080719" y="3712407"/>
            <a:ext cx="780201" cy="197666"/>
          </a:xfrm>
          <a:custGeom>
            <a:avLst/>
            <a:gdLst>
              <a:gd name="connsiteX0" fmla="*/ 937550 w 937550"/>
              <a:gd name="connsiteY0" fmla="*/ 0 h 236719"/>
              <a:gd name="connsiteX1" fmla="*/ 497712 w 937550"/>
              <a:gd name="connsiteY1" fmla="*/ 231493 h 236719"/>
              <a:gd name="connsiteX2" fmla="*/ 0 w 937550"/>
              <a:gd name="connsiteY2" fmla="*/ 138896 h 2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50" h="236719">
                <a:moveTo>
                  <a:pt x="937550" y="0"/>
                </a:moveTo>
                <a:cubicBezTo>
                  <a:pt x="795760" y="104172"/>
                  <a:pt x="653970" y="208344"/>
                  <a:pt x="497712" y="231493"/>
                </a:cubicBezTo>
                <a:cubicBezTo>
                  <a:pt x="341454" y="254642"/>
                  <a:pt x="170727" y="196769"/>
                  <a:pt x="0" y="13889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CC64BE-71C8-AD45-88D1-ACE2A4ACA815}"/>
              </a:ext>
            </a:extLst>
          </p:cNvPr>
          <p:cNvSpPr/>
          <p:nvPr/>
        </p:nvSpPr>
        <p:spPr bwMode="auto">
          <a:xfrm>
            <a:off x="1406929" y="924841"/>
            <a:ext cx="7468452" cy="39229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D3F7C842-3DDE-8A48-9EC4-9202077D26A2}"/>
              </a:ext>
            </a:extLst>
          </p:cNvPr>
          <p:cNvSpPr/>
          <p:nvPr/>
        </p:nvSpPr>
        <p:spPr bwMode="auto">
          <a:xfrm>
            <a:off x="1917214" y="2517895"/>
            <a:ext cx="3017219" cy="1293001"/>
          </a:xfrm>
          <a:custGeom>
            <a:avLst/>
            <a:gdLst>
              <a:gd name="connsiteX0" fmla="*/ 3067050 w 3067050"/>
              <a:gd name="connsiteY0" fmla="*/ 1035050 h 1044717"/>
              <a:gd name="connsiteX1" fmla="*/ 736600 w 3067050"/>
              <a:gd name="connsiteY1" fmla="*/ 895350 h 1044717"/>
              <a:gd name="connsiteX2" fmla="*/ 0 w 3067050"/>
              <a:gd name="connsiteY2" fmla="*/ 0 h 10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050" h="1044717">
                <a:moveTo>
                  <a:pt x="3067050" y="1035050"/>
                </a:moveTo>
                <a:cubicBezTo>
                  <a:pt x="2157412" y="1051454"/>
                  <a:pt x="1247775" y="1067858"/>
                  <a:pt x="736600" y="895350"/>
                </a:cubicBezTo>
                <a:cubicBezTo>
                  <a:pt x="225425" y="722842"/>
                  <a:pt x="112712" y="361421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C17591CD-07D2-2E43-A16D-ADEFF3F3E5E7}"/>
              </a:ext>
            </a:extLst>
          </p:cNvPr>
          <p:cNvCxnSpPr>
            <a:stCxn id="60" idx="2"/>
            <a:endCxn id="68" idx="1"/>
          </p:cNvCxnSpPr>
          <p:nvPr/>
        </p:nvCxnSpPr>
        <p:spPr bwMode="auto">
          <a:xfrm rot="16200000" flipH="1">
            <a:off x="2354503" y="2333614"/>
            <a:ext cx="857977" cy="1145195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1EBCBD-D284-0D48-8FE8-ED50DA4B377C}"/>
              </a:ext>
            </a:extLst>
          </p:cNvPr>
          <p:cNvCxnSpPr>
            <a:cxnSpLocks/>
            <a:stCxn id="104" idx="3"/>
            <a:endCxn id="102" idx="0"/>
          </p:cNvCxnSpPr>
          <p:nvPr/>
        </p:nvCxnSpPr>
        <p:spPr bwMode="auto">
          <a:xfrm>
            <a:off x="6745704" y="2698098"/>
            <a:ext cx="431045" cy="36351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87B06BEF-98F5-524A-AACA-6EEEA29A5D31}"/>
              </a:ext>
            </a:extLst>
          </p:cNvPr>
          <p:cNvCxnSpPr>
            <a:cxnSpLocks/>
            <a:stCxn id="61" idx="2"/>
            <a:endCxn id="80" idx="1"/>
          </p:cNvCxnSpPr>
          <p:nvPr/>
        </p:nvCxnSpPr>
        <p:spPr bwMode="auto">
          <a:xfrm rot="16200000" flipH="1">
            <a:off x="1574709" y="2719920"/>
            <a:ext cx="2050499" cy="1472477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7" name="Picture 8" descr="Image result for node.js">
            <a:extLst>
              <a:ext uri="{FF2B5EF4-FFF2-40B4-BE49-F238E27FC236}">
                <a16:creationId xmlns:a16="http://schemas.microsoft.com/office/drawing/2014/main" id="{9C16E03C-F00B-CE4F-A182-4CBEFBB3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34" y="5798443"/>
            <a:ext cx="1317781" cy="6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527526-BAFE-1F45-8817-B1B7A08683E6}"/>
              </a:ext>
            </a:extLst>
          </p:cNvPr>
          <p:cNvGrpSpPr/>
          <p:nvPr/>
        </p:nvGrpSpPr>
        <p:grpSpPr>
          <a:xfrm>
            <a:off x="286852" y="1494887"/>
            <a:ext cx="1160356" cy="589942"/>
            <a:chOff x="286852" y="1494887"/>
            <a:chExt cx="1160356" cy="58994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73B8843-6B3A-7E46-9D3E-AB6CC4556A80}"/>
                </a:ext>
              </a:extLst>
            </p:cNvPr>
            <p:cNvGrpSpPr/>
            <p:nvPr/>
          </p:nvGrpSpPr>
          <p:grpSpPr>
            <a:xfrm>
              <a:off x="286852" y="1643602"/>
              <a:ext cx="1055927" cy="441227"/>
              <a:chOff x="286852" y="1643602"/>
              <a:chExt cx="1055927" cy="44122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351373F-59C9-5E4D-94E0-1B27B9FD156E}"/>
                  </a:ext>
                </a:extLst>
              </p:cNvPr>
              <p:cNvSpPr/>
              <p:nvPr/>
            </p:nvSpPr>
            <p:spPr bwMode="auto">
              <a:xfrm>
                <a:off x="314284" y="1643602"/>
                <a:ext cx="201168" cy="20116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 panose="020B0502020104020203" pitchFamily="34" charset="77"/>
                </a:endParaRP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85851C6C-5FEB-B34D-B3AF-45480CC698F5}"/>
                  </a:ext>
                </a:extLst>
              </p:cNvPr>
              <p:cNvSpPr/>
              <p:nvPr/>
            </p:nvSpPr>
            <p:spPr bwMode="auto">
              <a:xfrm>
                <a:off x="286852" y="1828797"/>
                <a:ext cx="256032" cy="256032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 panose="020B0502020104020203" pitchFamily="34" charset="77"/>
                </a:endParaRPr>
              </a:p>
            </p:txBody>
          </p:sp>
          <p:sp>
            <p:nvSpPr>
              <p:cNvPr id="121" name="Right Arrow 120">
                <a:extLst>
                  <a:ext uri="{FF2B5EF4-FFF2-40B4-BE49-F238E27FC236}">
                    <a16:creationId xmlns:a16="http://schemas.microsoft.com/office/drawing/2014/main" id="{3DEF1E40-53BB-9442-AD8A-771F54E2088C}"/>
                  </a:ext>
                </a:extLst>
              </p:cNvPr>
              <p:cNvSpPr/>
              <p:nvPr/>
            </p:nvSpPr>
            <p:spPr bwMode="auto">
              <a:xfrm>
                <a:off x="702699" y="1828797"/>
                <a:ext cx="640080" cy="228600"/>
              </a:xfrm>
              <a:prstGeom prst="rightArrow">
                <a:avLst>
                  <a:gd name="adj1" fmla="val 38840"/>
                  <a:gd name="adj2" fmla="val 7083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930274-8BC2-7649-90CD-B7BBB07FFEBF}"/>
                </a:ext>
              </a:extLst>
            </p:cNvPr>
            <p:cNvSpPr txBox="1"/>
            <p:nvPr/>
          </p:nvSpPr>
          <p:spPr>
            <a:xfrm>
              <a:off x="695079" y="1494887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6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9" grpId="0" animBg="1"/>
      <p:bldP spid="60" grpId="0" animBg="1"/>
      <p:bldP spid="105" grpId="0" animBg="1"/>
      <p:bldP spid="109" grpId="0" animBg="1"/>
      <p:bldP spid="139" grpId="0" animBg="1"/>
      <p:bldP spid="143" grpId="0" animBg="1"/>
      <p:bldP spid="1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45E13-444F-F342-891B-79E069F6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8279"/>
            <a:ext cx="4040188" cy="639762"/>
          </a:xfrm>
        </p:spPr>
        <p:txBody>
          <a:bodyPr/>
          <a:lstStyle/>
          <a:p>
            <a:r>
              <a:rPr lang="en-US" dirty="0"/>
              <a:t>OTPCA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398C-4EBB-7B49-9292-CEDE4B2BA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996510"/>
            <a:ext cx="4040188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serveFile(</a:t>
            </a:r>
            <a:r>
              <a:rPr lang="en-US" sz="2200" b="1" dirty="0">
                <a:latin typeface="Courier" pitchFamily="2" charset="0"/>
              </a:rPr>
              <a:t>req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cont =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readFile(</a:t>
            </a:r>
            <a:r>
              <a:rPr lang="en-US" sz="2200" b="1" dirty="0">
                <a:latin typeface="Courier" pitchFamily="2" charset="0"/>
              </a:rPr>
              <a:t>req</a:t>
            </a:r>
            <a:r>
              <a:rPr lang="en-US" sz="2200" dirty="0">
                <a:latin typeface="Courier" pitchFamily="2" charset="0"/>
              </a:rPr>
              <a:t>.file)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z = zip(cont)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 = encrypt(z)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return 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5206-D83B-E549-8FE4-6517B55D7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018279"/>
            <a:ext cx="4041775" cy="639762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7E165-9442-704E-A6FF-083535030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4" y="3011281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serveFile(</a:t>
            </a:r>
            <a:r>
              <a:rPr lang="en-US" sz="2200" b="1" dirty="0">
                <a:latin typeface="Courier" pitchFamily="2" charset="0"/>
              </a:rPr>
              <a:t>req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 err="1">
                <a:latin typeface="Courier" pitchFamily="2" charset="0"/>
              </a:rPr>
              <a:t>cont</a:t>
            </a:r>
            <a:r>
              <a:rPr lang="en-US" sz="2200" dirty="0">
                <a:latin typeface="Courier" pitchFamily="2" charset="0"/>
              </a:rPr>
              <a:t> = </a:t>
            </a:r>
            <a:r>
              <a:rPr lang="en-US" sz="2200" u="sng" dirty="0">
                <a:latin typeface="Courier" pitchFamily="2" charset="0"/>
              </a:rPr>
              <a:t>await</a:t>
            </a:r>
            <a:r>
              <a:rPr lang="en-US" sz="22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readFile(</a:t>
            </a:r>
            <a:r>
              <a:rPr lang="en-US" sz="2200" b="1" dirty="0" err="1">
                <a:latin typeface="Courier" pitchFamily="2" charset="0"/>
              </a:rPr>
              <a:t>req</a:t>
            </a:r>
            <a:r>
              <a:rPr lang="en-US" sz="2200" dirty="0" err="1">
                <a:latin typeface="Courier" pitchFamily="2" charset="0"/>
              </a:rPr>
              <a:t>.file</a:t>
            </a:r>
            <a:r>
              <a:rPr lang="en-US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z = </a:t>
            </a:r>
            <a:r>
              <a:rPr lang="en-US" sz="2200" u="sng" dirty="0">
                <a:latin typeface="Courier" pitchFamily="2" charset="0"/>
              </a:rPr>
              <a:t>await</a:t>
            </a:r>
            <a:r>
              <a:rPr lang="en-US" sz="2200" dirty="0">
                <a:latin typeface="Courier" pitchFamily="2" charset="0"/>
              </a:rPr>
              <a:t> zip(</a:t>
            </a:r>
            <a:r>
              <a:rPr lang="en-US" sz="2200" dirty="0" err="1">
                <a:latin typeface="Courier" pitchFamily="2" charset="0"/>
              </a:rPr>
              <a:t>cont</a:t>
            </a:r>
            <a:r>
              <a:rPr lang="en-US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 = </a:t>
            </a:r>
            <a:r>
              <a:rPr lang="en-US" sz="2200" u="sng" dirty="0">
                <a:latin typeface="Courier" pitchFamily="2" charset="0"/>
              </a:rPr>
              <a:t>await</a:t>
            </a:r>
            <a:r>
              <a:rPr lang="en-US" sz="2200" dirty="0">
                <a:latin typeface="Courier" pitchFamily="2" charset="0"/>
              </a:rPr>
              <a:t> encrypt(z)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return 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89F05A-14BA-AC47-9C2D-4ED453A4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 dictates programming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02D0B-3831-CC4E-BC0D-A71A6E4ABE83}"/>
              </a:ext>
            </a:extLst>
          </p:cNvPr>
          <p:cNvSpPr txBox="1"/>
          <p:nvPr/>
        </p:nvSpPr>
        <p:spPr>
          <a:xfrm>
            <a:off x="457200" y="1889014"/>
            <a:ext cx="3842911" cy="87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Preemptive multi-tasking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Synchronous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E968E-3431-BA49-8DB1-0B1BA6AB86E1}"/>
              </a:ext>
            </a:extLst>
          </p:cNvPr>
          <p:cNvSpPr txBox="1"/>
          <p:nvPr/>
        </p:nvSpPr>
        <p:spPr>
          <a:xfrm>
            <a:off x="4645024" y="1889014"/>
            <a:ext cx="3928319" cy="87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Cooperative multi-tasking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337309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4" grpId="0" build="p"/>
      <p:bldP spid="5" grpId="0" uiExpand="1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3624-1436-524B-9337-CABF9C0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dirty="0"/>
              <a:t>Event Handler Poisoning Attacks</a:t>
            </a:r>
            <a:br>
              <a:rPr lang="en-US" sz="3600" b="0" dirty="0"/>
            </a:br>
            <a:r>
              <a:rPr lang="en-US" sz="3600" b="0" dirty="0"/>
              <a:t>(EHP)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8C32-908D-8E4E-8F9C-7BE61018AC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37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CCF74-0A0E-4C4A-A4A0-A400C84B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EDA gains </a:t>
            </a:r>
            <a:r>
              <a:rPr lang="en-US" sz="3000" b="1" dirty="0"/>
              <a:t>efficiency</a:t>
            </a:r>
            <a:r>
              <a:rPr lang="en-US" sz="3000" dirty="0"/>
              <a:t>, loses </a:t>
            </a:r>
            <a:r>
              <a:rPr lang="en-US" sz="3000" b="1" dirty="0"/>
              <a:t>isolation</a:t>
            </a:r>
            <a:endParaRPr lang="en-US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C3EC0D-21AA-9442-AEAD-71A6B639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18493"/>
              </p:ext>
            </p:extLst>
          </p:nvPr>
        </p:nvGraphicFramePr>
        <p:xfrm>
          <a:off x="550069" y="2743200"/>
          <a:ext cx="804386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00389">
                  <a:extLst>
                    <a:ext uri="{9D8B030D-6E8A-4147-A177-3AD203B41FA5}">
                      <a16:colId xmlns:a16="http://schemas.microsoft.com/office/drawing/2014/main" val="2789859966"/>
                    </a:ext>
                  </a:extLst>
                </a:gridCol>
                <a:gridCol w="1839190">
                  <a:extLst>
                    <a:ext uri="{9D8B030D-6E8A-4147-A177-3AD203B41FA5}">
                      <a16:colId xmlns:a16="http://schemas.microsoft.com/office/drawing/2014/main" val="3669200699"/>
                    </a:ext>
                  </a:extLst>
                </a:gridCol>
                <a:gridCol w="1919303">
                  <a:extLst>
                    <a:ext uri="{9D8B030D-6E8A-4147-A177-3AD203B41FA5}">
                      <a16:colId xmlns:a16="http://schemas.microsoft.com/office/drawing/2014/main" val="765044621"/>
                    </a:ext>
                  </a:extLst>
                </a:gridCol>
                <a:gridCol w="2084980">
                  <a:extLst>
                    <a:ext uri="{9D8B030D-6E8A-4147-A177-3AD203B41FA5}">
                      <a16:colId xmlns:a16="http://schemas.microsoft.com/office/drawing/2014/main" val="45483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#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Multi-tasking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OTPCA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Dedicated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Preemptive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Cooperative</a:t>
                      </a:r>
                      <a:endParaRPr lang="en-US" sz="2400" b="1" i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056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8FED7-2B89-3D42-B0AC-866275FF0031}"/>
              </a:ext>
            </a:extLst>
          </p:cNvPr>
          <p:cNvSpPr txBox="1"/>
          <p:nvPr/>
        </p:nvSpPr>
        <p:spPr>
          <a:xfrm>
            <a:off x="1764660" y="5459894"/>
            <a:ext cx="5614679" cy="929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</a:rPr>
              <a:t>Event Handlers = limited resource</a:t>
            </a:r>
          </a:p>
          <a:p>
            <a:r>
              <a:rPr lang="en-US" sz="3000" dirty="0">
                <a:latin typeface="Calibri" panose="020F0502020204030204" pitchFamily="34" charset="0"/>
              </a:rPr>
              <a:t>Exhaust resource </a:t>
            </a:r>
            <a:r>
              <a:rPr lang="en-US" sz="3000" dirty="0">
                <a:latin typeface="Calibri" panose="020F0502020204030204" pitchFamily="34" charset="0"/>
                <a:sym typeface="Wingdings" pitchFamily="2" charset="2"/>
              </a:rPr>
              <a:t> DoS</a:t>
            </a:r>
            <a:endParaRPr lang="en-US" sz="3000" dirty="0"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A1B266-F152-524E-9E11-50DFBD18834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8747" y="4218992"/>
            <a:ext cx="834888" cy="110540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EF992E-5B43-4043-BE38-C147A2BC12C5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8747" y="4218992"/>
            <a:ext cx="2199862" cy="110540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956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?">
  <a:themeElements>
    <a:clrScheme name="Hokie Slides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600"/>
      </a:accent1>
      <a:accent2>
        <a:srgbClr val="FFD9BF"/>
      </a:accent2>
      <a:accent3>
        <a:srgbClr val="660000"/>
      </a:accent3>
      <a:accent4>
        <a:srgbClr val="DEBFB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79529</TotalTime>
  <Words>2477</Words>
  <Application>Microsoft Macintosh PowerPoint</Application>
  <PresentationFormat>On-screen Show (4:3)</PresentationFormat>
  <Paragraphs>510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굴림</vt:lpstr>
      <vt:lpstr>맑은 고딕</vt:lpstr>
      <vt:lpstr>Al Nile</vt:lpstr>
      <vt:lpstr>Apple Color Emoji</vt:lpstr>
      <vt:lpstr>Arial</vt:lpstr>
      <vt:lpstr>Calibri</vt:lpstr>
      <vt:lpstr>Courier</vt:lpstr>
      <vt:lpstr>Gill Sans MT</vt:lpstr>
      <vt:lpstr>휴먼매직체</vt:lpstr>
      <vt:lpstr>Times</vt:lpstr>
      <vt:lpstr>Times New Roman</vt:lpstr>
      <vt:lpstr>Wingdings</vt:lpstr>
      <vt:lpstr>?</vt:lpstr>
      <vt:lpstr>PowerPoint Presentation</vt:lpstr>
      <vt:lpstr>Contributions</vt:lpstr>
      <vt:lpstr>Node.js: A JS framework for web services</vt:lpstr>
      <vt:lpstr>Web server architectures</vt:lpstr>
      <vt:lpstr>One Thread per Client Architecture (OTPCA)</vt:lpstr>
      <vt:lpstr>Event-Driven Architecture (EDA)</vt:lpstr>
      <vt:lpstr>Server architecture dictates programming style</vt:lpstr>
      <vt:lpstr>Event Handler Poisoning Attacks (EHP)</vt:lpstr>
      <vt:lpstr>The EDA gains efficiency, loses isolation</vt:lpstr>
      <vt:lpstr>Behavior during EHP attack on the Event Loop</vt:lpstr>
      <vt:lpstr>Vulnerable server</vt:lpstr>
      <vt:lpstr>ReDoS-based EHP attack</vt:lpstr>
      <vt:lpstr>PowerPoint Presentation</vt:lpstr>
      <vt:lpstr>What should we do about EHP?</vt:lpstr>
      <vt:lpstr>Naïve 1: Restart the server</vt:lpstr>
      <vt:lpstr>Naïve 2: Prevent through partitioning</vt:lpstr>
      <vt:lpstr>Partitioning is partial and ad hoc</vt:lpstr>
      <vt:lpstr>Our proposed solution:  First-Class Timeouts</vt:lpstr>
      <vt:lpstr>First-Class Timeouts</vt:lpstr>
      <vt:lpstr>Node.cure Design and Evaluation</vt:lpstr>
      <vt:lpstr>Desired behavior</vt:lpstr>
      <vt:lpstr>Adding first-class timeouts to Node.js</vt:lpstr>
      <vt:lpstr>Node.cure prototype</vt:lpstr>
      <vt:lpstr>Security guarantees</vt:lpstr>
      <vt:lpstr>Performance penalty</vt:lpstr>
      <vt:lpstr>Community Engagement</vt:lpstr>
      <vt:lpstr>Guide on nodejs.org</vt:lpstr>
      <vt:lpstr>Changes to Node.js core</vt:lpstr>
      <vt:lpstr>Closing Remarks</vt:lpstr>
      <vt:lpstr>The EDA has an EHP problem.  First-class timeouts can cure it.</vt:lpstr>
      <vt:lpstr>Bonus Material</vt:lpstr>
      <vt:lpstr>Choosing a timeout</vt:lpstr>
      <vt:lpstr>Programming with First-Class Timeouts</vt:lpstr>
      <vt:lpstr>Various ideas towards EHP-safety</vt:lpstr>
      <vt:lpstr>Threat model</vt:lpstr>
      <vt:lpstr>More details on time-aware Event Handlers</vt:lpstr>
      <vt:lpstr>Implementation details</vt:lpstr>
      <vt:lpstr>C++ add-ons</vt:lpstr>
      <vt:lpstr>Experimental slides</vt:lpstr>
      <vt:lpstr>Node.js attack – with ReDoS and IO-DoS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</dc:creator>
  <cp:lastModifiedBy>Jamie Davis</cp:lastModifiedBy>
  <cp:revision>9105</cp:revision>
  <cp:lastPrinted>2017-03-23T19:36:43Z</cp:lastPrinted>
  <dcterms:created xsi:type="dcterms:W3CDTF">2001-10-15T19:44:22Z</dcterms:created>
  <dcterms:modified xsi:type="dcterms:W3CDTF">2018-08-19T20:36:27Z</dcterms:modified>
</cp:coreProperties>
</file>