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494" r:id="rId3"/>
    <p:sldId id="457" r:id="rId4"/>
    <p:sldId id="502" r:id="rId5"/>
    <p:sldId id="477" r:id="rId6"/>
    <p:sldId id="472" r:id="rId7"/>
    <p:sldId id="491" r:id="rId8"/>
    <p:sldId id="478" r:id="rId9"/>
    <p:sldId id="490" r:id="rId10"/>
    <p:sldId id="483" r:id="rId11"/>
    <p:sldId id="426" r:id="rId12"/>
    <p:sldId id="496" r:id="rId13"/>
    <p:sldId id="495" r:id="rId14"/>
    <p:sldId id="497" r:id="rId15"/>
    <p:sldId id="499" r:id="rId16"/>
    <p:sldId id="480" r:id="rId17"/>
    <p:sldId id="482" r:id="rId18"/>
    <p:sldId id="501" r:id="rId19"/>
    <p:sldId id="500" r:id="rId20"/>
    <p:sldId id="504" r:id="rId21"/>
    <p:sldId id="394" r:id="rId22"/>
    <p:sldId id="428" r:id="rId23"/>
    <p:sldId id="434" r:id="rId24"/>
    <p:sldId id="433" r:id="rId25"/>
    <p:sldId id="436" r:id="rId26"/>
    <p:sldId id="437" r:id="rId27"/>
    <p:sldId id="438" r:id="rId28"/>
    <p:sldId id="439" r:id="rId29"/>
    <p:sldId id="440" r:id="rId30"/>
    <p:sldId id="425" r:id="rId31"/>
    <p:sldId id="410" r:id="rId32"/>
    <p:sldId id="441" r:id="rId33"/>
    <p:sldId id="442" r:id="rId34"/>
    <p:sldId id="443" r:id="rId35"/>
    <p:sldId id="444" r:id="rId36"/>
    <p:sldId id="445" r:id="rId37"/>
    <p:sldId id="446" r:id="rId38"/>
    <p:sldId id="402" r:id="rId39"/>
    <p:sldId id="412" r:id="rId40"/>
    <p:sldId id="414" r:id="rId41"/>
    <p:sldId id="418" r:id="rId42"/>
    <p:sldId id="447" r:id="rId43"/>
    <p:sldId id="448" r:id="rId44"/>
    <p:sldId id="449" r:id="rId45"/>
    <p:sldId id="450" r:id="rId46"/>
    <p:sldId id="451" r:id="rId47"/>
    <p:sldId id="452" r:id="rId48"/>
    <p:sldId id="453" r:id="rId49"/>
    <p:sldId id="38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vant Cortes, Francisco" initials="SCF" lastIdx="3" clrIdx="0">
    <p:extLst>
      <p:ext uri="{19B8F6BF-5375-455C-9EA6-DF929625EA0E}">
        <p15:presenceInfo xmlns:p15="http://schemas.microsoft.com/office/powerpoint/2012/main" userId="S::fservant@vt.edu::be8219d9-08b6-4ef3-8a47-9a694ead98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C1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5"/>
    <p:restoredTop sz="71088"/>
  </p:normalViewPr>
  <p:slideViewPr>
    <p:cSldViewPr snapToGrid="0" snapToObjects="1">
      <p:cViewPr varScale="1">
        <p:scale>
          <a:sx n="89" d="100"/>
          <a:sy n="89" d="100"/>
        </p:scale>
        <p:origin x="120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1T11:10:51.390" idx="1">
    <p:pos x="7152" y="230"/>
    <p:text/>
    <p:extLst>
      <p:ext uri="{C676402C-5697-4E1C-873F-D02D1690AC5C}">
        <p15:threadingInfo xmlns:p15="http://schemas.microsoft.com/office/powerpoint/2012/main" timeZoneBias="240"/>
      </p:ext>
    </p:extLst>
  </p:cm>
  <p:cm authorId="1" dt="2019-10-31T11:10:57.988" idx="2">
    <p:pos x="1903" y="1173"/>
    <p:text>Our problem is important</p:text>
    <p:extLst>
      <p:ext uri="{C676402C-5697-4E1C-873F-D02D1690AC5C}">
        <p15:threadingInfo xmlns:p15="http://schemas.microsoft.com/office/powerpoint/2012/main" timeZoneBias="240"/>
      </p:ext>
    </p:extLst>
  </p:cm>
  <p:cm authorId="1" dt="2019-10-31T11:11:17.185" idx="3">
    <p:pos x="3559" y="1913"/>
    <p:text>We are new</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4CEBD-E059-1C43-A6E5-C0F5084A0394}"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3B663-919D-D742-9493-7BB9A7440209}" type="slidenum">
              <a:rPr lang="en-US" smtClean="0"/>
              <a:t>‹#›</a:t>
            </a:fld>
            <a:endParaRPr lang="en-US"/>
          </a:p>
        </p:txBody>
      </p:sp>
    </p:spTree>
    <p:extLst>
      <p:ext uri="{BB962C8B-B14F-4D97-AF65-F5344CB8AC3E}">
        <p14:creationId xmlns:p14="http://schemas.microsoft.com/office/powerpoint/2010/main" val="326933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Not only are they hard to read, our participants said that they are hard to search for, hard to validate, hard to document, and hard to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Regexes are hard!</a:t>
            </a:r>
            <a:endParaRPr lang="en-US" dirty="0"/>
          </a:p>
          <a:p>
            <a:endParaRPr lang="en-US" dirty="0"/>
          </a:p>
        </p:txBody>
      </p:sp>
      <p:sp>
        <p:nvSpPr>
          <p:cNvPr id="4" name="Slide Number Placeholder 3"/>
          <p:cNvSpPr>
            <a:spLocks noGrp="1"/>
          </p:cNvSpPr>
          <p:nvPr>
            <p:ph type="sldNum" sz="quarter" idx="5"/>
          </p:nvPr>
        </p:nvSpPr>
        <p:spPr/>
        <p:txBody>
          <a:bodyPr/>
          <a:lstStyle/>
          <a:p>
            <a:fld id="{70E3B663-919D-D742-9493-7BB9A7440209}" type="slidenum">
              <a:rPr lang="en-US" smtClean="0"/>
              <a:t>1</a:t>
            </a:fld>
            <a:endParaRPr lang="en-US"/>
          </a:p>
        </p:txBody>
      </p:sp>
    </p:spTree>
    <p:extLst>
      <p:ext uri="{BB962C8B-B14F-4D97-AF65-F5344CB8AC3E}">
        <p14:creationId xmlns:p14="http://schemas.microsoft.com/office/powerpoint/2010/main" val="168555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Why regex?</a:t>
            </a:r>
          </a:p>
          <a:p>
            <a:r>
              <a:rPr lang="en-US" dirty="0"/>
              <a:t>Are regex the correct way to deal with these kinds of problems</a:t>
            </a:r>
          </a:p>
          <a:p>
            <a:r>
              <a:rPr lang="en-US" dirty="0"/>
              <a:t>This is a formal languages contract that we use for these issues but its terse syntax makes it hard to understand </a:t>
            </a:r>
          </a:p>
          <a:p>
            <a:r>
              <a:rPr lang="en-US" dirty="0"/>
              <a:t>There is a lot of opportunities for tools </a:t>
            </a:r>
          </a:p>
        </p:txBody>
      </p:sp>
      <p:sp>
        <p:nvSpPr>
          <p:cNvPr id="4" name="Slide Number Placeholder 3"/>
          <p:cNvSpPr>
            <a:spLocks noGrp="1"/>
          </p:cNvSpPr>
          <p:nvPr>
            <p:ph type="sldNum" sz="quarter" idx="5"/>
          </p:nvPr>
        </p:nvSpPr>
        <p:spPr/>
        <p:txBody>
          <a:bodyPr/>
          <a:lstStyle/>
          <a:p>
            <a:fld id="{70E3B663-919D-D742-9493-7BB9A7440209}" type="slidenum">
              <a:rPr lang="en-US" smtClean="0"/>
              <a:t>18</a:t>
            </a:fld>
            <a:endParaRPr lang="en-US"/>
          </a:p>
        </p:txBody>
      </p:sp>
    </p:spTree>
    <p:extLst>
      <p:ext uri="{BB962C8B-B14F-4D97-AF65-F5344CB8AC3E}">
        <p14:creationId xmlns:p14="http://schemas.microsoft.com/office/powerpoint/2010/main" val="201760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better understand developers and regex as they relate to developers</a:t>
            </a:r>
          </a:p>
          <a:p>
            <a:r>
              <a:rPr lang="en-US" dirty="0"/>
              <a:t>We used 2 surveys with a diversity of question some specifically about reuse </a:t>
            </a:r>
          </a:p>
          <a:p>
            <a:r>
              <a:rPr lang="en-US" dirty="0"/>
              <a:t>We had follow-up interviews </a:t>
            </a:r>
          </a:p>
          <a:p>
            <a:r>
              <a:rPr lang="en-US" dirty="0"/>
              <a:t>This lead us to insights about Decisions Difficulties and handling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Not only are they hard to read, our participants said that they are hard to search for, hard to validate, and hard to document.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0E3B663-919D-D742-9493-7BB9A7440209}" type="slidenum">
              <a:rPr lang="en-US" smtClean="0"/>
              <a:t>19</a:t>
            </a:fld>
            <a:endParaRPr lang="en-US"/>
          </a:p>
        </p:txBody>
      </p:sp>
    </p:spTree>
    <p:extLst>
      <p:ext uri="{BB962C8B-B14F-4D97-AF65-F5344CB8AC3E}">
        <p14:creationId xmlns:p14="http://schemas.microsoft.com/office/powerpoint/2010/main" val="1503255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needs an extra influences column </a:t>
            </a:r>
          </a:p>
        </p:txBody>
      </p:sp>
      <p:sp>
        <p:nvSpPr>
          <p:cNvPr id="4" name="Slide Number Placeholder 3"/>
          <p:cNvSpPr>
            <a:spLocks noGrp="1"/>
          </p:cNvSpPr>
          <p:nvPr>
            <p:ph type="sldNum" sz="quarter" idx="5"/>
          </p:nvPr>
        </p:nvSpPr>
        <p:spPr/>
        <p:txBody>
          <a:bodyPr/>
          <a:lstStyle/>
          <a:p>
            <a:fld id="{70E3B663-919D-D742-9493-7BB9A7440209}" type="slidenum">
              <a:rPr lang="en-US" smtClean="0"/>
              <a:t>22</a:t>
            </a:fld>
            <a:endParaRPr lang="en-US"/>
          </a:p>
        </p:txBody>
      </p:sp>
    </p:spTree>
    <p:extLst>
      <p:ext uri="{BB962C8B-B14F-4D97-AF65-F5344CB8AC3E}">
        <p14:creationId xmlns:p14="http://schemas.microsoft.com/office/powerpoint/2010/main" val="227262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305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matching tool for recognizing patterns</a:t>
            </a:r>
          </a:p>
          <a:p>
            <a:r>
              <a:rPr lang="en-US" dirty="0" err="1"/>
              <a:t>Ctr</a:t>
            </a:r>
            <a:r>
              <a:rPr lang="en-US" dirty="0"/>
              <a:t> – f is easy but what about if you want to find a pattern</a:t>
            </a:r>
          </a:p>
          <a:p>
            <a:r>
              <a:rPr lang="en-US" dirty="0"/>
              <a:t>REGEX</a:t>
            </a:r>
          </a:p>
          <a:p>
            <a:endParaRPr lang="en-US" dirty="0"/>
          </a:p>
          <a:p>
            <a:r>
              <a:rPr lang="en-US" dirty="0"/>
              <a:t>Formal language vs matching strings</a:t>
            </a:r>
          </a:p>
          <a:p>
            <a:endParaRPr lang="en-US" dirty="0"/>
          </a:p>
        </p:txBody>
      </p:sp>
      <p:sp>
        <p:nvSpPr>
          <p:cNvPr id="4" name="Slide Number Placeholder 3"/>
          <p:cNvSpPr>
            <a:spLocks noGrp="1"/>
          </p:cNvSpPr>
          <p:nvPr>
            <p:ph type="sldNum" sz="quarter" idx="5"/>
          </p:nvPr>
        </p:nvSpPr>
        <p:spPr/>
        <p:txBody>
          <a:bodyPr/>
          <a:lstStyle/>
          <a:p>
            <a:fld id="{70E3B663-919D-D742-9493-7BB9A7440209}" type="slidenum">
              <a:rPr lang="en-US" smtClean="0"/>
              <a:t>2</a:t>
            </a:fld>
            <a:endParaRPr lang="en-US"/>
          </a:p>
        </p:txBody>
      </p:sp>
    </p:spTree>
    <p:extLst>
      <p:ext uri="{BB962C8B-B14F-4D97-AF65-F5344CB8AC3E}">
        <p14:creationId xmlns:p14="http://schemas.microsoft.com/office/powerpoint/2010/main" val="395801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Anthropology vs Archology </a:t>
            </a:r>
          </a:p>
          <a:p>
            <a:endParaRPr lang="en-US" dirty="0"/>
          </a:p>
          <a:p>
            <a:pPr lvl="1"/>
            <a:r>
              <a:rPr lang="en-US" dirty="0"/>
              <a:t>…but we don’t know much today about the process that developers follow when creating regexes, the difficulties that they face, or even whether they are aware of their risks</a:t>
            </a:r>
          </a:p>
          <a:p>
            <a:pPr lvl="1"/>
            <a:endParaRPr lang="en-US" dirty="0"/>
          </a:p>
          <a:p>
            <a:pPr lvl="1"/>
            <a:r>
              <a:rPr lang="en-US" dirty="0"/>
              <a:t>Critically without understanding the people at the center of this technology we don’t know how to help them or how to improve the process </a:t>
            </a:r>
          </a:p>
          <a:p>
            <a:pPr lvl="1"/>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Prior research regarding regexes has been predominantly quantitative, examining regexes in their role as a software </a:t>
            </a:r>
            <a:r>
              <a:rPr lang="en-US" sz="1200" kern="1200" dirty="0" err="1">
                <a:solidFill>
                  <a:schemeClr val="tx1"/>
                </a:solidFill>
                <a:effectLst/>
                <a:latin typeface="+mn-lt"/>
                <a:ea typeface="+mn-ea"/>
                <a:cs typeface="+mn-cs"/>
              </a:rPr>
              <a:t>arti</a:t>
            </a:r>
            <a:r>
              <a:rPr lang="en-US" sz="1200" kern="1200" dirty="0">
                <a:solidFill>
                  <a:schemeClr val="tx1"/>
                </a:solidFill>
                <a:effectLst/>
                <a:latin typeface="+mn-lt"/>
                <a:ea typeface="+mn-ea"/>
                <a:cs typeface="+mn-cs"/>
              </a:rPr>
              <a:t>- fact. Researchers have empirically examined regex reuse [20], [30], regex test coverage [57], regex evolution [56], regex repair [19], and regex generalizability [21]. Others have pro- posed tools for regex programming, </a:t>
            </a:r>
            <a:r>
              <a:rPr lang="en-US" sz="1200" i="1" kern="1200" dirty="0">
                <a:solidFill>
                  <a:schemeClr val="tx1"/>
                </a:solidFill>
                <a:effectLst/>
                <a:latin typeface="+mn-lt"/>
                <a:ea typeface="+mn-ea"/>
                <a:cs typeface="+mn-cs"/>
              </a:rPr>
              <a:t>e.g., </a:t>
            </a:r>
            <a:r>
              <a:rPr lang="en-US" sz="1200" kern="1200" dirty="0">
                <a:solidFill>
                  <a:schemeClr val="tx1"/>
                </a:solidFill>
                <a:effectLst/>
                <a:latin typeface="+mn-lt"/>
                <a:ea typeface="+mn-ea"/>
                <a:cs typeface="+mn-cs"/>
              </a:rPr>
              <a:t>input generation [5], [36], [42], [48], [54], linters [35], and type checking [50] </a:t>
            </a:r>
            <a:endParaRPr lang="en-US" dirty="0"/>
          </a:p>
          <a:p>
            <a:pPr lvl="1"/>
            <a:endParaRPr lang="en-US" dirty="0"/>
          </a:p>
          <a:p>
            <a:pPr lvl="1"/>
            <a:endParaRPr lang="en-US" dirty="0"/>
          </a:p>
          <a:p>
            <a:pPr lvl="1"/>
            <a:r>
              <a:rPr lang="en-US" dirty="0"/>
              <a:t>Regex are used frequently, and across languages where they have different dialects </a:t>
            </a:r>
          </a:p>
          <a:p>
            <a:pPr lvl="1"/>
            <a:r>
              <a:rPr lang="en-US" dirty="0"/>
              <a:t>Regex miss usage can also have series issues </a:t>
            </a:r>
          </a:p>
          <a:p>
            <a:pPr lvl="1"/>
            <a:r>
              <a:rPr lang="en-US" dirty="0"/>
              <a:t>Some tools have already been developed but little is known about how real developers might use these tools</a:t>
            </a:r>
          </a:p>
          <a:p>
            <a:pPr lvl="1"/>
            <a:r>
              <a:rPr lang="en-US" dirty="0"/>
              <a:t>Properties of regex artifacts have been examined </a:t>
            </a:r>
          </a:p>
        </p:txBody>
      </p:sp>
      <p:sp>
        <p:nvSpPr>
          <p:cNvPr id="4" name="Slide Number Placeholder 3"/>
          <p:cNvSpPr>
            <a:spLocks noGrp="1"/>
          </p:cNvSpPr>
          <p:nvPr>
            <p:ph type="sldNum" sz="quarter" idx="5"/>
          </p:nvPr>
        </p:nvSpPr>
        <p:spPr/>
        <p:txBody>
          <a:bodyPr/>
          <a:lstStyle/>
          <a:p>
            <a:fld id="{70E3B663-919D-D742-9493-7BB9A7440209}" type="slidenum">
              <a:rPr lang="en-US" smtClean="0"/>
              <a:t>3</a:t>
            </a:fld>
            <a:endParaRPr lang="en-US"/>
          </a:p>
        </p:txBody>
      </p:sp>
    </p:spTree>
    <p:extLst>
      <p:ext uri="{BB962C8B-B14F-4D97-AF65-F5344CB8AC3E}">
        <p14:creationId xmlns:p14="http://schemas.microsoft.com/office/powerpoint/2010/main" val="17576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steps </a:t>
            </a:r>
          </a:p>
        </p:txBody>
      </p:sp>
      <p:sp>
        <p:nvSpPr>
          <p:cNvPr id="4" name="Slide Number Placeholder 3"/>
          <p:cNvSpPr>
            <a:spLocks noGrp="1"/>
          </p:cNvSpPr>
          <p:nvPr>
            <p:ph type="sldNum" sz="quarter" idx="5"/>
          </p:nvPr>
        </p:nvSpPr>
        <p:spPr/>
        <p:txBody>
          <a:bodyPr/>
          <a:lstStyle/>
          <a:p>
            <a:fld id="{70E3B663-919D-D742-9493-7BB9A7440209}" type="slidenum">
              <a:rPr lang="en-US" smtClean="0"/>
              <a:t>8</a:t>
            </a:fld>
            <a:endParaRPr lang="en-US"/>
          </a:p>
        </p:txBody>
      </p:sp>
    </p:spTree>
    <p:extLst>
      <p:ext uri="{BB962C8B-B14F-4D97-AF65-F5344CB8AC3E}">
        <p14:creationId xmlns:p14="http://schemas.microsoft.com/office/powerpoint/2010/main" val="21707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ask a survey</a:t>
            </a:r>
          </a:p>
          <a:p>
            <a:r>
              <a:rPr lang="en-US" dirty="0"/>
              <a:t>We knew that we needed to keep the survey short developers are busy people </a:t>
            </a:r>
          </a:p>
          <a:p>
            <a:r>
              <a:rPr lang="en-US" dirty="0"/>
              <a:t>We also wanted to focus on both reuse and non reuse in </a:t>
            </a:r>
            <a:r>
              <a:rPr lang="en-US" dirty="0" err="1"/>
              <a:t>reguex</a:t>
            </a:r>
            <a:r>
              <a:rPr lang="en-US" dirty="0"/>
              <a:t> </a:t>
            </a:r>
          </a:p>
          <a:p>
            <a:r>
              <a:rPr lang="en-US" dirty="0"/>
              <a:t>We came up with some questions and we piloted them, trying to see if people understood what we were asking and if they got through everything quickly, we weeded out log hard to understand questions</a:t>
            </a:r>
          </a:p>
          <a:p>
            <a:r>
              <a:rPr lang="en-US" dirty="0"/>
              <a:t>Ended up with two surveys</a:t>
            </a:r>
          </a:p>
          <a:p>
            <a:r>
              <a:rPr lang="en-US" dirty="0"/>
              <a:t>Emphasize our best efforts to make it short still ended up in two surveys </a:t>
            </a:r>
          </a:p>
          <a:p>
            <a:r>
              <a:rPr lang="en-US" dirty="0"/>
              <a:t>Goal 15 min</a:t>
            </a:r>
          </a:p>
          <a:p>
            <a:endParaRPr lang="en-US" dirty="0"/>
          </a:p>
        </p:txBody>
      </p:sp>
      <p:sp>
        <p:nvSpPr>
          <p:cNvPr id="4" name="Slide Number Placeholder 3"/>
          <p:cNvSpPr>
            <a:spLocks noGrp="1"/>
          </p:cNvSpPr>
          <p:nvPr>
            <p:ph type="sldNum" sz="quarter" idx="5"/>
          </p:nvPr>
        </p:nvSpPr>
        <p:spPr/>
        <p:txBody>
          <a:bodyPr/>
          <a:lstStyle/>
          <a:p>
            <a:fld id="{70E3B663-919D-D742-9493-7BB9A7440209}" type="slidenum">
              <a:rPr lang="en-US" smtClean="0"/>
              <a:t>9</a:t>
            </a:fld>
            <a:endParaRPr lang="en-US"/>
          </a:p>
        </p:txBody>
      </p:sp>
    </p:spTree>
    <p:extLst>
      <p:ext uri="{BB962C8B-B14F-4D97-AF65-F5344CB8AC3E}">
        <p14:creationId xmlns:p14="http://schemas.microsoft.com/office/powerpoint/2010/main" val="62747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Survey 1 at one location</a:t>
            </a:r>
          </a:p>
          <a:p>
            <a:r>
              <a:rPr lang="en-US" dirty="0"/>
              <a:t>Survey 2 specific questions about reuse and distributed on the internet</a:t>
            </a:r>
          </a:p>
          <a:p>
            <a:r>
              <a:rPr lang="en-US" dirty="0"/>
              <a:t>We learned a lot from our surveys but we still had more we wanted to clarify so we conducted 17 follow up interviews</a:t>
            </a:r>
          </a:p>
          <a:p>
            <a:r>
              <a:rPr lang="en-US" dirty="0"/>
              <a:t>Open coding was used on the free text of the survey and the transcripts of the interviews </a:t>
            </a:r>
          </a:p>
        </p:txBody>
      </p:sp>
      <p:sp>
        <p:nvSpPr>
          <p:cNvPr id="4" name="Slide Number Placeholder 3"/>
          <p:cNvSpPr>
            <a:spLocks noGrp="1"/>
          </p:cNvSpPr>
          <p:nvPr>
            <p:ph type="sldNum" sz="quarter" idx="5"/>
          </p:nvPr>
        </p:nvSpPr>
        <p:spPr/>
        <p:txBody>
          <a:bodyPr/>
          <a:lstStyle/>
          <a:p>
            <a:fld id="{70E3B663-919D-D742-9493-7BB9A7440209}" type="slidenum">
              <a:rPr lang="en-US" smtClean="0"/>
              <a:t>10</a:t>
            </a:fld>
            <a:endParaRPr lang="en-US"/>
          </a:p>
        </p:txBody>
      </p:sp>
    </p:spTree>
    <p:extLst>
      <p:ext uri="{BB962C8B-B14F-4D97-AF65-F5344CB8AC3E}">
        <p14:creationId xmlns:p14="http://schemas.microsoft.com/office/powerpoint/2010/main" val="382176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theme in our work is that regex are hard</a:t>
            </a:r>
          </a:p>
          <a:p>
            <a:r>
              <a:rPr lang="en-US" dirty="0"/>
              <a:t>Seen some quotes</a:t>
            </a:r>
          </a:p>
          <a:p>
            <a:r>
              <a:rPr lang="en-US" dirty="0"/>
              <a:t>What we are going to talk about isn't about just how they are hard but  some of our actionable insights for the research community</a:t>
            </a:r>
          </a:p>
        </p:txBody>
      </p:sp>
      <p:sp>
        <p:nvSpPr>
          <p:cNvPr id="4" name="Slide Number Placeholder 3"/>
          <p:cNvSpPr>
            <a:spLocks noGrp="1"/>
          </p:cNvSpPr>
          <p:nvPr>
            <p:ph type="sldNum" sz="quarter" idx="5"/>
          </p:nvPr>
        </p:nvSpPr>
        <p:spPr/>
        <p:txBody>
          <a:bodyPr/>
          <a:lstStyle/>
          <a:p>
            <a:fld id="{70E3B663-919D-D742-9493-7BB9A7440209}" type="slidenum">
              <a:rPr lang="en-US" smtClean="0"/>
              <a:t>11</a:t>
            </a:fld>
            <a:endParaRPr lang="en-US"/>
          </a:p>
        </p:txBody>
      </p:sp>
    </p:spTree>
    <p:extLst>
      <p:ext uri="{BB962C8B-B14F-4D97-AF65-F5344CB8AC3E}">
        <p14:creationId xmlns:p14="http://schemas.microsoft.com/office/powerpoint/2010/main" val="169572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context-free grammar or built in string functions</a:t>
            </a:r>
          </a:p>
          <a:p>
            <a:endParaRPr lang="en-US" dirty="0"/>
          </a:p>
        </p:txBody>
      </p:sp>
      <p:sp>
        <p:nvSpPr>
          <p:cNvPr id="4" name="Slide Number Placeholder 3"/>
          <p:cNvSpPr>
            <a:spLocks noGrp="1"/>
          </p:cNvSpPr>
          <p:nvPr>
            <p:ph type="sldNum" sz="quarter" idx="5"/>
          </p:nvPr>
        </p:nvSpPr>
        <p:spPr/>
        <p:txBody>
          <a:bodyPr/>
          <a:lstStyle/>
          <a:p>
            <a:fld id="{70E3B663-919D-D742-9493-7BB9A7440209}" type="slidenum">
              <a:rPr lang="en-US" smtClean="0"/>
              <a:t>12</a:t>
            </a:fld>
            <a:endParaRPr lang="en-US"/>
          </a:p>
        </p:txBody>
      </p:sp>
    </p:spTree>
    <p:extLst>
      <p:ext uri="{BB962C8B-B14F-4D97-AF65-F5344CB8AC3E}">
        <p14:creationId xmlns:p14="http://schemas.microsoft.com/office/powerpoint/2010/main" val="2083812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0E3B663-919D-D742-9493-7BB9A7440209}" type="slidenum">
              <a:rPr lang="en-US" smtClean="0"/>
              <a:t>13</a:t>
            </a:fld>
            <a:endParaRPr lang="en-US"/>
          </a:p>
        </p:txBody>
      </p:sp>
    </p:spTree>
    <p:extLst>
      <p:ext uri="{BB962C8B-B14F-4D97-AF65-F5344CB8AC3E}">
        <p14:creationId xmlns:p14="http://schemas.microsoft.com/office/powerpoint/2010/main" val="294926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F7E2-C7BF-F147-8FE2-72BB8FAF0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F18AE3-29A5-8643-9FEF-42EADB90B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FAFAEA-BE25-6240-9B84-C11E000861B2}"/>
              </a:ext>
            </a:extLst>
          </p:cNvPr>
          <p:cNvSpPr>
            <a:spLocks noGrp="1"/>
          </p:cNvSpPr>
          <p:nvPr>
            <p:ph type="dt" sz="half" idx="10"/>
          </p:nvPr>
        </p:nvSpPr>
        <p:spPr/>
        <p:txBody>
          <a:bodyPr/>
          <a:lstStyle/>
          <a:p>
            <a:fld id="{12335643-F23D-EC44-B078-39F0A2BFF30F}" type="datetime1">
              <a:rPr lang="en-US" smtClean="0"/>
              <a:t>11/13/19</a:t>
            </a:fld>
            <a:endParaRPr lang="en-US"/>
          </a:p>
        </p:txBody>
      </p:sp>
      <p:sp>
        <p:nvSpPr>
          <p:cNvPr id="5" name="Footer Placeholder 4">
            <a:extLst>
              <a:ext uri="{FF2B5EF4-FFF2-40B4-BE49-F238E27FC236}">
                <a16:creationId xmlns:a16="http://schemas.microsoft.com/office/drawing/2014/main" id="{06EC2149-92C0-8141-9C7F-30B927B1B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DD364-DE5D-0A46-9304-3AAF5D184581}"/>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45123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C0A5-EE0B-A845-9F0B-DD948A4E7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7DF96-DF9A-2D40-8F63-6DDDE0680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D925B-D14F-8F42-8B38-58669F2CE65E}"/>
              </a:ext>
            </a:extLst>
          </p:cNvPr>
          <p:cNvSpPr>
            <a:spLocks noGrp="1"/>
          </p:cNvSpPr>
          <p:nvPr>
            <p:ph type="dt" sz="half" idx="10"/>
          </p:nvPr>
        </p:nvSpPr>
        <p:spPr/>
        <p:txBody>
          <a:bodyPr/>
          <a:lstStyle/>
          <a:p>
            <a:fld id="{4DCB673B-D6A0-0243-9BC9-C339D94C2AFA}" type="datetime1">
              <a:rPr lang="en-US" smtClean="0"/>
              <a:t>11/13/19</a:t>
            </a:fld>
            <a:endParaRPr lang="en-US"/>
          </a:p>
        </p:txBody>
      </p:sp>
      <p:sp>
        <p:nvSpPr>
          <p:cNvPr id="5" name="Footer Placeholder 4">
            <a:extLst>
              <a:ext uri="{FF2B5EF4-FFF2-40B4-BE49-F238E27FC236}">
                <a16:creationId xmlns:a16="http://schemas.microsoft.com/office/drawing/2014/main" id="{3AEE4855-C255-7946-AE0D-3E65166FC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F9E20-72E4-3646-8209-F2D94EC3CC10}"/>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248583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BBA95-6EC1-D748-9E81-759EF1207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FEC88B-D6EF-4B46-A820-2E39BB2293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C0759-BE69-7A41-86B9-EB7EDC9B9675}"/>
              </a:ext>
            </a:extLst>
          </p:cNvPr>
          <p:cNvSpPr>
            <a:spLocks noGrp="1"/>
          </p:cNvSpPr>
          <p:nvPr>
            <p:ph type="dt" sz="half" idx="10"/>
          </p:nvPr>
        </p:nvSpPr>
        <p:spPr/>
        <p:txBody>
          <a:bodyPr/>
          <a:lstStyle/>
          <a:p>
            <a:fld id="{171CB7E7-0950-DD4C-91E5-1139590F816E}" type="datetime1">
              <a:rPr lang="en-US" smtClean="0"/>
              <a:t>11/13/19</a:t>
            </a:fld>
            <a:endParaRPr lang="en-US"/>
          </a:p>
        </p:txBody>
      </p:sp>
      <p:sp>
        <p:nvSpPr>
          <p:cNvPr id="5" name="Footer Placeholder 4">
            <a:extLst>
              <a:ext uri="{FF2B5EF4-FFF2-40B4-BE49-F238E27FC236}">
                <a16:creationId xmlns:a16="http://schemas.microsoft.com/office/drawing/2014/main" id="{F76B8770-12D4-144A-914B-CDD5AA94C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9376C-3D81-914B-88FA-D217EC067956}"/>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127717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photo background">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p:spPr>
        <p:txBody>
          <a:bodyPr/>
          <a:lstStyle/>
          <a:p>
            <a:r>
              <a:rPr lang="en-US" dirty="0"/>
              <a:t>Drag photo or click icon to add picture</a:t>
            </a:r>
          </a:p>
        </p:txBody>
      </p:sp>
    </p:spTree>
    <p:extLst>
      <p:ext uri="{BB962C8B-B14F-4D97-AF65-F5344CB8AC3E}">
        <p14:creationId xmlns:p14="http://schemas.microsoft.com/office/powerpoint/2010/main" val="405765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F857-52F0-8846-A261-D722774CB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2D942-D22C-AA48-8A43-0154286A63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CCFFC-0380-324E-B63E-3A1EB362A404}"/>
              </a:ext>
            </a:extLst>
          </p:cNvPr>
          <p:cNvSpPr>
            <a:spLocks noGrp="1"/>
          </p:cNvSpPr>
          <p:nvPr>
            <p:ph type="dt" sz="half" idx="10"/>
          </p:nvPr>
        </p:nvSpPr>
        <p:spPr/>
        <p:txBody>
          <a:bodyPr/>
          <a:lstStyle/>
          <a:p>
            <a:fld id="{1B1C6774-38E4-B941-B2EA-62B46F5C29E8}" type="datetime1">
              <a:rPr lang="en-US" smtClean="0"/>
              <a:t>11/13/19</a:t>
            </a:fld>
            <a:endParaRPr lang="en-US"/>
          </a:p>
        </p:txBody>
      </p:sp>
      <p:sp>
        <p:nvSpPr>
          <p:cNvPr id="5" name="Footer Placeholder 4">
            <a:extLst>
              <a:ext uri="{FF2B5EF4-FFF2-40B4-BE49-F238E27FC236}">
                <a16:creationId xmlns:a16="http://schemas.microsoft.com/office/drawing/2014/main" id="{564A6BCD-35B1-1D4E-B4B9-54AEE3534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28A52-74EB-DE4F-82ED-7B86F7361BD5}"/>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120414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6350-0E1B-C54D-9E61-E85E6BF07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EE5B6-CCCC-7446-A659-E85131FA0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827E91-EA4E-F14C-AAFF-F6798158FC8A}"/>
              </a:ext>
            </a:extLst>
          </p:cNvPr>
          <p:cNvSpPr>
            <a:spLocks noGrp="1"/>
          </p:cNvSpPr>
          <p:nvPr>
            <p:ph type="dt" sz="half" idx="10"/>
          </p:nvPr>
        </p:nvSpPr>
        <p:spPr/>
        <p:txBody>
          <a:bodyPr/>
          <a:lstStyle/>
          <a:p>
            <a:fld id="{3F73D9D6-0F31-9A44-868A-5A6B85E196D7}" type="datetime1">
              <a:rPr lang="en-US" smtClean="0"/>
              <a:t>11/13/19</a:t>
            </a:fld>
            <a:endParaRPr lang="en-US"/>
          </a:p>
        </p:txBody>
      </p:sp>
      <p:sp>
        <p:nvSpPr>
          <p:cNvPr id="5" name="Footer Placeholder 4">
            <a:extLst>
              <a:ext uri="{FF2B5EF4-FFF2-40B4-BE49-F238E27FC236}">
                <a16:creationId xmlns:a16="http://schemas.microsoft.com/office/drawing/2014/main" id="{8F0B5732-4401-AA42-A24A-700286D79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6F16D-F4A7-D54E-8B8D-28A00CAE8879}"/>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183327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DF4A-6A31-1841-AA5B-5AE51A410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B2833-3F88-1547-8FAC-EF39D90856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F43FD1-FF4E-8C43-9FB8-432A777F78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3071C-06F5-C44C-9604-6F5CBF40193B}"/>
              </a:ext>
            </a:extLst>
          </p:cNvPr>
          <p:cNvSpPr>
            <a:spLocks noGrp="1"/>
          </p:cNvSpPr>
          <p:nvPr>
            <p:ph type="dt" sz="half" idx="10"/>
          </p:nvPr>
        </p:nvSpPr>
        <p:spPr/>
        <p:txBody>
          <a:bodyPr/>
          <a:lstStyle/>
          <a:p>
            <a:fld id="{564D2949-AACD-EC45-93E6-C67E33262C94}" type="datetime1">
              <a:rPr lang="en-US" smtClean="0"/>
              <a:t>11/13/19</a:t>
            </a:fld>
            <a:endParaRPr lang="en-US"/>
          </a:p>
        </p:txBody>
      </p:sp>
      <p:sp>
        <p:nvSpPr>
          <p:cNvPr id="6" name="Footer Placeholder 5">
            <a:extLst>
              <a:ext uri="{FF2B5EF4-FFF2-40B4-BE49-F238E27FC236}">
                <a16:creationId xmlns:a16="http://schemas.microsoft.com/office/drawing/2014/main" id="{E7053B5D-9E3F-6B4C-9486-96D285710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BADF7-D5EA-C041-AC58-F69813AB9A7D}"/>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86939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CCC1-C5A8-8040-A740-A61151983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8C7D2-B8BD-0041-A432-73E0B901E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0FADBD-BC39-FA48-8098-881CFB0762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08E51E-9D89-A04E-BAEE-48FF20D54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E55CF8-28FC-7941-A96E-9AED268D94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113B3-7C11-1E43-94CF-F0BCA9826E9F}"/>
              </a:ext>
            </a:extLst>
          </p:cNvPr>
          <p:cNvSpPr>
            <a:spLocks noGrp="1"/>
          </p:cNvSpPr>
          <p:nvPr>
            <p:ph type="dt" sz="half" idx="10"/>
          </p:nvPr>
        </p:nvSpPr>
        <p:spPr/>
        <p:txBody>
          <a:bodyPr/>
          <a:lstStyle/>
          <a:p>
            <a:fld id="{95965956-1376-5440-98A7-DD3A8AD14D22}" type="datetime1">
              <a:rPr lang="en-US" smtClean="0"/>
              <a:t>11/13/19</a:t>
            </a:fld>
            <a:endParaRPr lang="en-US"/>
          </a:p>
        </p:txBody>
      </p:sp>
      <p:sp>
        <p:nvSpPr>
          <p:cNvPr id="8" name="Footer Placeholder 7">
            <a:extLst>
              <a:ext uri="{FF2B5EF4-FFF2-40B4-BE49-F238E27FC236}">
                <a16:creationId xmlns:a16="http://schemas.microsoft.com/office/drawing/2014/main" id="{FED24FF1-BE6A-D947-86A2-344D7582E7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27A334-6F92-D047-9F7D-BE8D195041E2}"/>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243033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F72A-BAE8-BC48-A756-00EA175DA7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C9222-D597-1543-90F7-2FBEF3A1BC76}"/>
              </a:ext>
            </a:extLst>
          </p:cNvPr>
          <p:cNvSpPr>
            <a:spLocks noGrp="1"/>
          </p:cNvSpPr>
          <p:nvPr>
            <p:ph type="dt" sz="half" idx="10"/>
          </p:nvPr>
        </p:nvSpPr>
        <p:spPr/>
        <p:txBody>
          <a:bodyPr/>
          <a:lstStyle/>
          <a:p>
            <a:fld id="{7D10AE17-AD10-5D4F-BE63-AA02C2B83593}" type="datetime1">
              <a:rPr lang="en-US" smtClean="0"/>
              <a:t>11/13/19</a:t>
            </a:fld>
            <a:endParaRPr lang="en-US"/>
          </a:p>
        </p:txBody>
      </p:sp>
      <p:sp>
        <p:nvSpPr>
          <p:cNvPr id="4" name="Footer Placeholder 3">
            <a:extLst>
              <a:ext uri="{FF2B5EF4-FFF2-40B4-BE49-F238E27FC236}">
                <a16:creationId xmlns:a16="http://schemas.microsoft.com/office/drawing/2014/main" id="{0E7292A7-7614-E348-B5E0-19404BD3F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71811A-D5BB-254E-B843-B2BEA6AA8D3E}"/>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412306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5F2A1-E436-AD4B-B018-6C31FD405226}"/>
              </a:ext>
            </a:extLst>
          </p:cNvPr>
          <p:cNvSpPr>
            <a:spLocks noGrp="1"/>
          </p:cNvSpPr>
          <p:nvPr>
            <p:ph type="dt" sz="half" idx="10"/>
          </p:nvPr>
        </p:nvSpPr>
        <p:spPr/>
        <p:txBody>
          <a:bodyPr/>
          <a:lstStyle/>
          <a:p>
            <a:fld id="{B7F8FB25-E9E9-454D-9536-231ADB55CB75}" type="datetime1">
              <a:rPr lang="en-US" smtClean="0"/>
              <a:t>11/13/19</a:t>
            </a:fld>
            <a:endParaRPr lang="en-US"/>
          </a:p>
        </p:txBody>
      </p:sp>
      <p:sp>
        <p:nvSpPr>
          <p:cNvPr id="3" name="Footer Placeholder 2">
            <a:extLst>
              <a:ext uri="{FF2B5EF4-FFF2-40B4-BE49-F238E27FC236}">
                <a16:creationId xmlns:a16="http://schemas.microsoft.com/office/drawing/2014/main" id="{24E7BC76-43C6-2040-8320-349A307A14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F22F08-D19C-D74D-BF4F-CD1D188332BE}"/>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391086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9EA1-F382-2445-81E4-236A11EA3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F0D781-6015-A34F-8A77-B4B0DC611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31DB23-C84B-4141-9AD2-FB1C20CBF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D730C6-C869-4A4B-8C1A-C6FCE5765087}"/>
              </a:ext>
            </a:extLst>
          </p:cNvPr>
          <p:cNvSpPr>
            <a:spLocks noGrp="1"/>
          </p:cNvSpPr>
          <p:nvPr>
            <p:ph type="dt" sz="half" idx="10"/>
          </p:nvPr>
        </p:nvSpPr>
        <p:spPr/>
        <p:txBody>
          <a:bodyPr/>
          <a:lstStyle/>
          <a:p>
            <a:fld id="{FFB9B03F-4066-D841-B119-B5FC18265307}" type="datetime1">
              <a:rPr lang="en-US" smtClean="0"/>
              <a:t>11/13/19</a:t>
            </a:fld>
            <a:endParaRPr lang="en-US"/>
          </a:p>
        </p:txBody>
      </p:sp>
      <p:sp>
        <p:nvSpPr>
          <p:cNvPr id="6" name="Footer Placeholder 5">
            <a:extLst>
              <a:ext uri="{FF2B5EF4-FFF2-40B4-BE49-F238E27FC236}">
                <a16:creationId xmlns:a16="http://schemas.microsoft.com/office/drawing/2014/main" id="{5F5FAA54-2DEC-B043-9195-DA7382503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B2ECB-140C-C94F-A73B-FD9B416EB8B3}"/>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340870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ADA5-40A2-4943-904D-4C7783BD3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DECA2E-2572-884E-9B32-7D4AA4E30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7CDF9-CE7F-1645-AECC-7F8323B29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C2C3AA-C0D6-054A-98BB-DB93166CC543}"/>
              </a:ext>
            </a:extLst>
          </p:cNvPr>
          <p:cNvSpPr>
            <a:spLocks noGrp="1"/>
          </p:cNvSpPr>
          <p:nvPr>
            <p:ph type="dt" sz="half" idx="10"/>
          </p:nvPr>
        </p:nvSpPr>
        <p:spPr/>
        <p:txBody>
          <a:bodyPr/>
          <a:lstStyle/>
          <a:p>
            <a:fld id="{EF417779-95C5-1645-B04F-FADAD837EB02}" type="datetime1">
              <a:rPr lang="en-US" smtClean="0"/>
              <a:t>11/13/19</a:t>
            </a:fld>
            <a:endParaRPr lang="en-US"/>
          </a:p>
        </p:txBody>
      </p:sp>
      <p:sp>
        <p:nvSpPr>
          <p:cNvPr id="6" name="Footer Placeholder 5">
            <a:extLst>
              <a:ext uri="{FF2B5EF4-FFF2-40B4-BE49-F238E27FC236}">
                <a16:creationId xmlns:a16="http://schemas.microsoft.com/office/drawing/2014/main" id="{30604A39-5D07-4948-9ECE-232CFB79D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F9E27-E3C4-A54D-87A3-0A95BE5436F0}"/>
              </a:ext>
            </a:extLst>
          </p:cNvPr>
          <p:cNvSpPr>
            <a:spLocks noGrp="1"/>
          </p:cNvSpPr>
          <p:nvPr>
            <p:ph type="sldNum" sz="quarter" idx="12"/>
          </p:nvPr>
        </p:nvSpPr>
        <p:spPr/>
        <p:txBody>
          <a:bodyPr/>
          <a:lstStyle/>
          <a:p>
            <a:fld id="{18E3D891-7F45-F34D-8924-A30F24F9629B}" type="slidenum">
              <a:rPr lang="en-US" smtClean="0"/>
              <a:t>‹#›</a:t>
            </a:fld>
            <a:endParaRPr lang="en-US"/>
          </a:p>
        </p:txBody>
      </p:sp>
    </p:spTree>
    <p:extLst>
      <p:ext uri="{BB962C8B-B14F-4D97-AF65-F5344CB8AC3E}">
        <p14:creationId xmlns:p14="http://schemas.microsoft.com/office/powerpoint/2010/main" val="419769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DAB59-4335-A546-8BD0-73E483409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E44F3-7EAE-404D-B156-6988E8375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D3433-108E-2A40-ABBE-18F3DC2DD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14329-659D-494A-88D7-0F6DAE68F1DD}" type="datetime1">
              <a:rPr lang="en-US" smtClean="0"/>
              <a:t>11/13/19</a:t>
            </a:fld>
            <a:endParaRPr lang="en-US"/>
          </a:p>
        </p:txBody>
      </p:sp>
      <p:sp>
        <p:nvSpPr>
          <p:cNvPr id="5" name="Footer Placeholder 4">
            <a:extLst>
              <a:ext uri="{FF2B5EF4-FFF2-40B4-BE49-F238E27FC236}">
                <a16:creationId xmlns:a16="http://schemas.microsoft.com/office/drawing/2014/main" id="{D56B31D8-7C3F-9145-9BBE-8DF037AC7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DFBA4-40E4-CC40-9190-53AD3E124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3D891-7F45-F34D-8924-A30F24F9629B}" type="slidenum">
              <a:rPr lang="en-US" smtClean="0"/>
              <a:t>‹#›</a:t>
            </a:fld>
            <a:endParaRPr lang="en-US"/>
          </a:p>
        </p:txBody>
      </p:sp>
    </p:spTree>
    <p:extLst>
      <p:ext uri="{BB962C8B-B14F-4D97-AF65-F5344CB8AC3E}">
        <p14:creationId xmlns:p14="http://schemas.microsoft.com/office/powerpoint/2010/main" val="114314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17.svg"/><Relationship Id="rId5" Type="http://schemas.openxmlformats.org/officeDocument/2006/relationships/image" Target="../media/image23.tiff"/><Relationship Id="rId10"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27.tif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tiff"/></Relationships>
</file>

<file path=ppt/slides/_rels/slide1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0.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hyperlink" Target="http://doi.org/10.5281/zenodo.3424069" TargetMode="External"/><Relationship Id="rId4" Type="http://schemas.openxmlformats.org/officeDocument/2006/relationships/image" Target="../media/image31.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emf"/></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4776CD-7E22-DC4E-A2E8-832AF9E6F823}"/>
              </a:ext>
            </a:extLst>
          </p:cNvPr>
          <p:cNvSpPr>
            <a:spLocks noGrp="1"/>
          </p:cNvSpPr>
          <p:nvPr>
            <p:ph type="sldNum" sz="quarter" idx="12"/>
          </p:nvPr>
        </p:nvSpPr>
        <p:spPr>
          <a:xfrm>
            <a:off x="8610600" y="5996590"/>
            <a:ext cx="2743200" cy="365125"/>
          </a:xfrm>
        </p:spPr>
        <p:txBody>
          <a:bodyPr/>
          <a:lstStyle/>
          <a:p>
            <a:fld id="{18E3D891-7F45-F34D-8924-A30F24F9629B}" type="slidenum">
              <a:rPr lang="en-US" smtClean="0"/>
              <a:t>1</a:t>
            </a:fld>
            <a:endParaRPr lang="en-US"/>
          </a:p>
        </p:txBody>
      </p:sp>
      <p:sp>
        <p:nvSpPr>
          <p:cNvPr id="5" name="Rectangle 4">
            <a:extLst>
              <a:ext uri="{FF2B5EF4-FFF2-40B4-BE49-F238E27FC236}">
                <a16:creationId xmlns:a16="http://schemas.microsoft.com/office/drawing/2014/main" id="{C017691C-1CEC-AC45-8F00-31E0B71142F4}"/>
              </a:ext>
            </a:extLst>
          </p:cNvPr>
          <p:cNvSpPr/>
          <p:nvPr/>
        </p:nvSpPr>
        <p:spPr>
          <a:xfrm>
            <a:off x="1864901" y="2920106"/>
            <a:ext cx="7640416" cy="1964659"/>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8" name="PRESENTATION TITLE GOES HERE">
            <a:extLst>
              <a:ext uri="{FF2B5EF4-FFF2-40B4-BE49-F238E27FC236}">
                <a16:creationId xmlns:a16="http://schemas.microsoft.com/office/drawing/2014/main" id="{16231AEE-D9A6-C943-920F-CBCED74448FE}"/>
              </a:ext>
            </a:extLst>
          </p:cNvPr>
          <p:cNvSpPr/>
          <p:nvPr/>
        </p:nvSpPr>
        <p:spPr>
          <a:xfrm>
            <a:off x="0" y="649306"/>
            <a:ext cx="12320833" cy="198777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defTabSz="896111">
              <a:lnSpc>
                <a:spcPct val="90000"/>
              </a:lnSpc>
              <a:defRPr sz="6272" spc="313">
                <a:solidFill>
                  <a:schemeClr val="accent5">
                    <a:hueOff val="-15428571"/>
                    <a:satOff val="-30434"/>
                    <a:lumOff val="9019"/>
                  </a:schemeClr>
                </a:solidFill>
                <a:latin typeface="AcherusGrotesqueLight"/>
                <a:ea typeface="AcherusGrotesqueLight"/>
                <a:cs typeface="AcherusGrotesqueLight"/>
                <a:sym typeface="AcherusGrotesqueLight"/>
              </a:defRPr>
            </a:lvl1pPr>
          </a:lstStyle>
          <a:p>
            <a:pPr algn="ctr"/>
            <a:r>
              <a:rPr lang="en-US" sz="4400" spc="600" dirty="0">
                <a:solidFill>
                  <a:srgbClr val="75787B"/>
                </a:solidFill>
                <a:latin typeface="Acherus Grotesque" charset="0"/>
                <a:ea typeface="Acherus Grotesque" charset="0"/>
                <a:cs typeface="Acherus Grotesque" charset="0"/>
              </a:rPr>
              <a:t>Regexes are Hard: </a:t>
            </a:r>
          </a:p>
          <a:p>
            <a:pPr algn="ctr"/>
            <a:r>
              <a:rPr lang="en-US" sz="4400" spc="600" dirty="0">
                <a:solidFill>
                  <a:srgbClr val="75787B"/>
                </a:solidFill>
                <a:latin typeface="Acherus Grotesque" charset="0"/>
                <a:ea typeface="Acherus Grotesque" charset="0"/>
                <a:cs typeface="Acherus Grotesque" charset="0"/>
              </a:rPr>
              <a:t>Decision-making, Difficulties, and Risks in Programming Regular Expressions</a:t>
            </a:r>
            <a:endParaRPr sz="4400" spc="600" dirty="0">
              <a:solidFill>
                <a:srgbClr val="75787B"/>
              </a:solidFill>
              <a:latin typeface="Acherus Grotesque" charset="0"/>
              <a:ea typeface="Acherus Grotesque" charset="0"/>
              <a:cs typeface="Acherus Grotesque" charset="0"/>
            </a:endParaRPr>
          </a:p>
        </p:txBody>
      </p:sp>
      <p:grpSp>
        <p:nvGrpSpPr>
          <p:cNvPr id="10" name="Group 9">
            <a:extLst>
              <a:ext uri="{FF2B5EF4-FFF2-40B4-BE49-F238E27FC236}">
                <a16:creationId xmlns:a16="http://schemas.microsoft.com/office/drawing/2014/main" id="{2D1510B7-BC0B-7342-818A-420FF88A64CD}"/>
              </a:ext>
            </a:extLst>
          </p:cNvPr>
          <p:cNvGrpSpPr/>
          <p:nvPr/>
        </p:nvGrpSpPr>
        <p:grpSpPr>
          <a:xfrm>
            <a:off x="7432607" y="2542999"/>
            <a:ext cx="1697872" cy="3848413"/>
            <a:chOff x="7669960" y="2915243"/>
            <a:chExt cx="1697872" cy="3848413"/>
          </a:xfrm>
        </p:grpSpPr>
        <p:pic>
          <p:nvPicPr>
            <p:cNvPr id="26" name="Picture 25">
              <a:extLst>
                <a:ext uri="{FF2B5EF4-FFF2-40B4-BE49-F238E27FC236}">
                  <a16:creationId xmlns:a16="http://schemas.microsoft.com/office/drawing/2014/main" id="{7AA6E19A-6FE4-104B-ADDA-3E1EEDB931C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69960" y="2915243"/>
              <a:ext cx="1697872" cy="1073904"/>
            </a:xfrm>
            <a:prstGeom prst="rect">
              <a:avLst/>
            </a:prstGeom>
          </p:spPr>
        </p:pic>
        <p:pic>
          <p:nvPicPr>
            <p:cNvPr id="13" name="Picture 2" descr="https://people.cs.vt.edu/~dongyoon/images/08170028_Dongyoon_small.jpg">
              <a:extLst>
                <a:ext uri="{FF2B5EF4-FFF2-40B4-BE49-F238E27FC236}">
                  <a16:creationId xmlns:a16="http://schemas.microsoft.com/office/drawing/2014/main" id="{B8054C00-7ECD-4C42-8CB9-189A0D5E0EA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930986" y="4865871"/>
              <a:ext cx="1175822" cy="14904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FF924AC-DB0D-6E46-A87B-F51A1E8313C5}"/>
                </a:ext>
              </a:extLst>
            </p:cNvPr>
            <p:cNvSpPr txBox="1"/>
            <p:nvPr/>
          </p:nvSpPr>
          <p:spPr>
            <a:xfrm>
              <a:off x="7673101" y="6363546"/>
              <a:ext cx="1669240" cy="400110"/>
            </a:xfrm>
            <a:prstGeom prst="rect">
              <a:avLst/>
            </a:prstGeom>
            <a:noFill/>
          </p:spPr>
          <p:txBody>
            <a:bodyPr wrap="none" rtlCol="0">
              <a:spAutoFit/>
            </a:bodyPr>
            <a:lstStyle/>
            <a:p>
              <a:r>
                <a:rPr lang="en-US" sz="2000" dirty="0" err="1">
                  <a:solidFill>
                    <a:srgbClr val="000000"/>
                  </a:solidFill>
                  <a:latin typeface="Calibri" panose="020F0502020204030204" pitchFamily="34" charset="0"/>
                </a:rPr>
                <a:t>Dongyoon</a:t>
              </a:r>
              <a:r>
                <a:rPr lang="en-US" sz="2000" dirty="0">
                  <a:solidFill>
                    <a:srgbClr val="000000"/>
                  </a:solidFill>
                  <a:latin typeface="Calibri" panose="020F0502020204030204" pitchFamily="34" charset="0"/>
                </a:rPr>
                <a:t> Lee</a:t>
              </a:r>
            </a:p>
          </p:txBody>
        </p:sp>
        <p:pic>
          <p:nvPicPr>
            <p:cNvPr id="24" name="Picture 8" descr="Image result for stony brook">
              <a:extLst>
                <a:ext uri="{FF2B5EF4-FFF2-40B4-BE49-F238E27FC236}">
                  <a16:creationId xmlns:a16="http://schemas.microsoft.com/office/drawing/2014/main" id="{08EFC8C3-B7FA-9540-A1C7-71E92E67DA68}"/>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939076" y="3880032"/>
              <a:ext cx="1159641" cy="9571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08CC7CA-3D84-964D-A1C3-9069E6F5E4FD}"/>
              </a:ext>
            </a:extLst>
          </p:cNvPr>
          <p:cNvGrpSpPr/>
          <p:nvPr/>
        </p:nvGrpSpPr>
        <p:grpSpPr>
          <a:xfrm>
            <a:off x="5252168" y="3182098"/>
            <a:ext cx="1697872" cy="3256235"/>
            <a:chOff x="5400451" y="3541858"/>
            <a:chExt cx="1697872" cy="3256235"/>
          </a:xfrm>
        </p:grpSpPr>
        <p:sp>
          <p:nvSpPr>
            <p:cNvPr id="18" name="TextBox 17">
              <a:extLst>
                <a:ext uri="{FF2B5EF4-FFF2-40B4-BE49-F238E27FC236}">
                  <a16:creationId xmlns:a16="http://schemas.microsoft.com/office/drawing/2014/main" id="{254CE16A-478B-FF48-AEBB-5507C2B31473}"/>
                </a:ext>
              </a:extLst>
            </p:cNvPr>
            <p:cNvSpPr txBox="1"/>
            <p:nvPr/>
          </p:nvSpPr>
          <p:spPr>
            <a:xfrm>
              <a:off x="5532396" y="6397983"/>
              <a:ext cx="1433982" cy="400110"/>
            </a:xfrm>
            <a:prstGeom prst="rect">
              <a:avLst/>
            </a:prstGeom>
            <a:noFill/>
          </p:spPr>
          <p:txBody>
            <a:bodyPr wrap="none" rtlCol="0">
              <a:spAutoFit/>
            </a:bodyPr>
            <a:lstStyle/>
            <a:p>
              <a:r>
                <a:rPr lang="en-US" sz="2000" dirty="0">
                  <a:solidFill>
                    <a:srgbClr val="000000"/>
                  </a:solidFill>
                  <a:latin typeface="Calibri" panose="020F0502020204030204" pitchFamily="34" charset="0"/>
                </a:rPr>
                <a:t>James Davis</a:t>
              </a:r>
            </a:p>
          </p:txBody>
        </p:sp>
        <p:pic>
          <p:nvPicPr>
            <p:cNvPr id="21" name="Picture 20">
              <a:extLst>
                <a:ext uri="{FF2B5EF4-FFF2-40B4-BE49-F238E27FC236}">
                  <a16:creationId xmlns:a16="http://schemas.microsoft.com/office/drawing/2014/main" id="{78441989-4519-C649-A0BA-30839358E46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685109" y="4656239"/>
              <a:ext cx="1128557" cy="1687173"/>
            </a:xfrm>
            <a:prstGeom prst="rect">
              <a:avLst/>
            </a:prstGeom>
          </p:spPr>
        </p:pic>
        <p:pic>
          <p:nvPicPr>
            <p:cNvPr id="3" name="Picture 2">
              <a:extLst>
                <a:ext uri="{FF2B5EF4-FFF2-40B4-BE49-F238E27FC236}">
                  <a16:creationId xmlns:a16="http://schemas.microsoft.com/office/drawing/2014/main" id="{FEDB12AD-D717-5548-B178-F0CDD1BCC7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00451" y="3541858"/>
              <a:ext cx="1697872" cy="1073904"/>
            </a:xfrm>
            <a:prstGeom prst="rect">
              <a:avLst/>
            </a:prstGeom>
          </p:spPr>
        </p:pic>
      </p:grpSp>
      <p:grpSp>
        <p:nvGrpSpPr>
          <p:cNvPr id="7" name="Group 6">
            <a:extLst>
              <a:ext uri="{FF2B5EF4-FFF2-40B4-BE49-F238E27FC236}">
                <a16:creationId xmlns:a16="http://schemas.microsoft.com/office/drawing/2014/main" id="{D3ED1657-3A2B-D542-BA47-7207D99B23D9}"/>
              </a:ext>
            </a:extLst>
          </p:cNvPr>
          <p:cNvGrpSpPr/>
          <p:nvPr/>
        </p:nvGrpSpPr>
        <p:grpSpPr>
          <a:xfrm>
            <a:off x="192682" y="2637081"/>
            <a:ext cx="2686954" cy="3796078"/>
            <a:chOff x="192682" y="2996841"/>
            <a:chExt cx="2686954" cy="3796078"/>
          </a:xfrm>
        </p:grpSpPr>
        <p:sp>
          <p:nvSpPr>
            <p:cNvPr id="17" name="TextBox 16">
              <a:extLst>
                <a:ext uri="{FF2B5EF4-FFF2-40B4-BE49-F238E27FC236}">
                  <a16:creationId xmlns:a16="http://schemas.microsoft.com/office/drawing/2014/main" id="{9A347C7E-CFB9-014C-A21D-648094DA9DC5}"/>
                </a:ext>
              </a:extLst>
            </p:cNvPr>
            <p:cNvSpPr txBox="1"/>
            <p:nvPr/>
          </p:nvSpPr>
          <p:spPr>
            <a:xfrm>
              <a:off x="192682" y="6392809"/>
              <a:ext cx="2686954" cy="400110"/>
            </a:xfrm>
            <a:prstGeom prst="rect">
              <a:avLst/>
            </a:prstGeom>
            <a:noFill/>
          </p:spPr>
          <p:txBody>
            <a:bodyPr wrap="none" rtlCol="0">
              <a:spAutoFit/>
            </a:bodyPr>
            <a:lstStyle/>
            <a:p>
              <a:r>
                <a:rPr lang="en-US" sz="2000" b="1" dirty="0">
                  <a:solidFill>
                    <a:srgbClr val="000000"/>
                  </a:solidFill>
                  <a:latin typeface="Calibri" panose="020F0502020204030204" pitchFamily="34" charset="0"/>
                </a:rPr>
                <a:t>Louis “Mischa” Michael</a:t>
              </a:r>
            </a:p>
          </p:txBody>
        </p:sp>
        <p:pic>
          <p:nvPicPr>
            <p:cNvPr id="20" name="Picture 19">
              <a:extLst>
                <a:ext uri="{FF2B5EF4-FFF2-40B4-BE49-F238E27FC236}">
                  <a16:creationId xmlns:a16="http://schemas.microsoft.com/office/drawing/2014/main" id="{F669A17A-A14C-EA49-85F3-594869FB5E5B}"/>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23967" y="4772040"/>
              <a:ext cx="1224385" cy="1584310"/>
            </a:xfrm>
            <a:prstGeom prst="rect">
              <a:avLst/>
            </a:prstGeom>
          </p:spPr>
        </p:pic>
        <p:pic>
          <p:nvPicPr>
            <p:cNvPr id="23" name="Picture 6" descr="Microsoft">
              <a:extLst>
                <a:ext uri="{FF2B5EF4-FFF2-40B4-BE49-F238E27FC236}">
                  <a16:creationId xmlns:a16="http://schemas.microsoft.com/office/drawing/2014/main" id="{525BCDF2-D9E0-3A4B-A20E-3808FDFD1F85}"/>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1355013" y="4157284"/>
              <a:ext cx="379321" cy="3603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7738BD7-DD53-AA44-8EF5-F0ADB67F4D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7223" y="2996841"/>
              <a:ext cx="1697872" cy="1073904"/>
            </a:xfrm>
            <a:prstGeom prst="rect">
              <a:avLst/>
            </a:prstGeom>
          </p:spPr>
        </p:pic>
      </p:grpSp>
      <p:grpSp>
        <p:nvGrpSpPr>
          <p:cNvPr id="11" name="Group 10">
            <a:extLst>
              <a:ext uri="{FF2B5EF4-FFF2-40B4-BE49-F238E27FC236}">
                <a16:creationId xmlns:a16="http://schemas.microsoft.com/office/drawing/2014/main" id="{5187AECC-1457-A646-BAFD-A2CDFDFA4186}"/>
              </a:ext>
            </a:extLst>
          </p:cNvPr>
          <p:cNvGrpSpPr/>
          <p:nvPr/>
        </p:nvGrpSpPr>
        <p:grpSpPr>
          <a:xfrm>
            <a:off x="9685269" y="3202509"/>
            <a:ext cx="1820883" cy="3159206"/>
            <a:chOff x="9444041" y="3562269"/>
            <a:chExt cx="1820883" cy="3159206"/>
          </a:xfrm>
        </p:grpSpPr>
        <p:pic>
          <p:nvPicPr>
            <p:cNvPr id="14" name="Picture 4" descr="Francisco Servant">
              <a:extLst>
                <a:ext uri="{FF2B5EF4-FFF2-40B4-BE49-F238E27FC236}">
                  <a16:creationId xmlns:a16="http://schemas.microsoft.com/office/drawing/2014/main" id="{5839414C-5E23-8D4F-AA72-FB5D4917EAD7}"/>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9778923" y="4730750"/>
              <a:ext cx="11430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74A1AE9-7608-EB40-8BCF-31EE465E59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62898" y="3562269"/>
              <a:ext cx="1697872" cy="1073904"/>
            </a:xfrm>
            <a:prstGeom prst="rect">
              <a:avLst/>
            </a:prstGeom>
          </p:spPr>
        </p:pic>
        <p:sp>
          <p:nvSpPr>
            <p:cNvPr id="32" name="TextBox 31">
              <a:extLst>
                <a:ext uri="{FF2B5EF4-FFF2-40B4-BE49-F238E27FC236}">
                  <a16:creationId xmlns:a16="http://schemas.microsoft.com/office/drawing/2014/main" id="{5EC26CD5-9BA1-0444-88BB-5A34CFEFE74B}"/>
                </a:ext>
              </a:extLst>
            </p:cNvPr>
            <p:cNvSpPr txBox="1"/>
            <p:nvPr/>
          </p:nvSpPr>
          <p:spPr>
            <a:xfrm>
              <a:off x="9444041" y="6352143"/>
              <a:ext cx="1820883" cy="369332"/>
            </a:xfrm>
            <a:prstGeom prst="rect">
              <a:avLst/>
            </a:prstGeom>
            <a:noFill/>
          </p:spPr>
          <p:txBody>
            <a:bodyPr wrap="none" rtlCol="0">
              <a:spAutoFit/>
            </a:bodyPr>
            <a:lstStyle/>
            <a:p>
              <a:r>
                <a:rPr lang="en-US" dirty="0">
                  <a:solidFill>
                    <a:srgbClr val="000000"/>
                  </a:solidFill>
                </a:rPr>
                <a:t>Francisco Servant</a:t>
              </a:r>
              <a:endParaRPr lang="en-US" sz="2000" dirty="0">
                <a:solidFill>
                  <a:srgbClr val="000000"/>
                </a:solidFill>
                <a:latin typeface="Calibri" panose="020F0502020204030204" pitchFamily="34" charset="0"/>
              </a:endParaRPr>
            </a:p>
          </p:txBody>
        </p:sp>
      </p:grpSp>
      <p:grpSp>
        <p:nvGrpSpPr>
          <p:cNvPr id="6" name="Group 5">
            <a:extLst>
              <a:ext uri="{FF2B5EF4-FFF2-40B4-BE49-F238E27FC236}">
                <a16:creationId xmlns:a16="http://schemas.microsoft.com/office/drawing/2014/main" id="{6C281CA3-1D0C-1641-BF54-3759C656CD36}"/>
              </a:ext>
            </a:extLst>
          </p:cNvPr>
          <p:cNvGrpSpPr/>
          <p:nvPr/>
        </p:nvGrpSpPr>
        <p:grpSpPr>
          <a:xfrm>
            <a:off x="3021811" y="3178095"/>
            <a:ext cx="1956237" cy="3263136"/>
            <a:chOff x="2963820" y="3545177"/>
            <a:chExt cx="1956237" cy="3263136"/>
          </a:xfrm>
        </p:grpSpPr>
        <p:pic>
          <p:nvPicPr>
            <p:cNvPr id="27" name="Picture 26">
              <a:extLst>
                <a:ext uri="{FF2B5EF4-FFF2-40B4-BE49-F238E27FC236}">
                  <a16:creationId xmlns:a16="http://schemas.microsoft.com/office/drawing/2014/main" id="{8B6691AB-C4D8-974C-BCAB-AB96D0B2A3D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3377103" y="4691767"/>
              <a:ext cx="1129672" cy="1687173"/>
            </a:xfrm>
            <a:prstGeom prst="rect">
              <a:avLst/>
            </a:prstGeom>
          </p:spPr>
        </p:pic>
        <p:sp>
          <p:nvSpPr>
            <p:cNvPr id="31" name="TextBox 30">
              <a:extLst>
                <a:ext uri="{FF2B5EF4-FFF2-40B4-BE49-F238E27FC236}">
                  <a16:creationId xmlns:a16="http://schemas.microsoft.com/office/drawing/2014/main" id="{E0C0DF9B-6C44-C84B-B1B1-362C44964AAB}"/>
                </a:ext>
              </a:extLst>
            </p:cNvPr>
            <p:cNvSpPr txBox="1"/>
            <p:nvPr/>
          </p:nvSpPr>
          <p:spPr>
            <a:xfrm>
              <a:off x="3021655" y="6408203"/>
              <a:ext cx="1840568" cy="400110"/>
            </a:xfrm>
            <a:prstGeom prst="rect">
              <a:avLst/>
            </a:prstGeom>
            <a:noFill/>
          </p:spPr>
          <p:txBody>
            <a:bodyPr wrap="none" rtlCol="0">
              <a:spAutoFit/>
            </a:bodyPr>
            <a:lstStyle/>
            <a:p>
              <a:r>
                <a:rPr lang="en-US" sz="2000" dirty="0">
                  <a:solidFill>
                    <a:srgbClr val="000000"/>
                  </a:solidFill>
                  <a:latin typeface="Calibri" panose="020F0502020204030204" pitchFamily="34" charset="0"/>
                </a:rPr>
                <a:t>James Donohue</a:t>
              </a:r>
            </a:p>
          </p:txBody>
        </p:sp>
        <p:pic>
          <p:nvPicPr>
            <p:cNvPr id="2" name="Picture 1">
              <a:extLst>
                <a:ext uri="{FF2B5EF4-FFF2-40B4-BE49-F238E27FC236}">
                  <a16:creationId xmlns:a16="http://schemas.microsoft.com/office/drawing/2014/main" id="{12E447BA-71D7-8F4E-916C-D2A9A5F4C86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963820" y="3545177"/>
              <a:ext cx="1956237" cy="1142532"/>
            </a:xfrm>
            <a:prstGeom prst="rect">
              <a:avLst/>
            </a:prstGeom>
          </p:spPr>
        </p:pic>
      </p:grpSp>
    </p:spTree>
    <p:extLst>
      <p:ext uri="{BB962C8B-B14F-4D97-AF65-F5344CB8AC3E}">
        <p14:creationId xmlns:p14="http://schemas.microsoft.com/office/powerpoint/2010/main" val="156003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4456B98-DF1A-2340-BA3D-D0624BF76C5E}"/>
              </a:ext>
            </a:extLst>
          </p:cNvPr>
          <p:cNvSpPr>
            <a:spLocks noGrp="1"/>
          </p:cNvSpPr>
          <p:nvPr>
            <p:ph type="title"/>
          </p:nvPr>
        </p:nvSpPr>
        <p:spPr/>
        <p:txBody>
          <a:bodyPr/>
          <a:lstStyle/>
          <a:p>
            <a:r>
              <a:rPr lang="en-US" dirty="0"/>
              <a:t>Data Collection</a:t>
            </a:r>
          </a:p>
        </p:txBody>
      </p:sp>
      <p:sp>
        <p:nvSpPr>
          <p:cNvPr id="5" name="Slide Number Placeholder 4">
            <a:extLst>
              <a:ext uri="{FF2B5EF4-FFF2-40B4-BE49-F238E27FC236}">
                <a16:creationId xmlns:a16="http://schemas.microsoft.com/office/drawing/2014/main" id="{63786A7C-FB60-CF4F-B534-69F8661BDE65}"/>
              </a:ext>
            </a:extLst>
          </p:cNvPr>
          <p:cNvSpPr>
            <a:spLocks noGrp="1"/>
          </p:cNvSpPr>
          <p:nvPr>
            <p:ph type="sldNum" sz="quarter" idx="12"/>
          </p:nvPr>
        </p:nvSpPr>
        <p:spPr/>
        <p:txBody>
          <a:bodyPr/>
          <a:lstStyle/>
          <a:p>
            <a:fld id="{18E3D891-7F45-F34D-8924-A30F24F9629B}" type="slidenum">
              <a:rPr lang="en-US" smtClean="0"/>
              <a:t>10</a:t>
            </a:fld>
            <a:endParaRPr lang="en-US"/>
          </a:p>
        </p:txBody>
      </p:sp>
      <p:pic>
        <p:nvPicPr>
          <p:cNvPr id="10" name="Picture 9">
            <a:extLst>
              <a:ext uri="{FF2B5EF4-FFF2-40B4-BE49-F238E27FC236}">
                <a16:creationId xmlns:a16="http://schemas.microsoft.com/office/drawing/2014/main" id="{9F085CCA-C65D-C247-90A9-36C6D411B2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25449" y="1047341"/>
            <a:ext cx="2555823" cy="2555823"/>
          </a:xfrm>
          <a:prstGeom prst="rect">
            <a:avLst/>
          </a:prstGeom>
        </p:spPr>
      </p:pic>
      <p:pic>
        <p:nvPicPr>
          <p:cNvPr id="11" name="Picture 10">
            <a:extLst>
              <a:ext uri="{FF2B5EF4-FFF2-40B4-BE49-F238E27FC236}">
                <a16:creationId xmlns:a16="http://schemas.microsoft.com/office/drawing/2014/main" id="{00027F79-3571-7F4A-8D3D-FE47AE7A7D5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25449" y="3800526"/>
            <a:ext cx="2555823" cy="2555823"/>
          </a:xfrm>
          <a:prstGeom prst="rect">
            <a:avLst/>
          </a:prstGeom>
        </p:spPr>
      </p:pic>
      <p:pic>
        <p:nvPicPr>
          <p:cNvPr id="13" name="Picture 12">
            <a:extLst>
              <a:ext uri="{FF2B5EF4-FFF2-40B4-BE49-F238E27FC236}">
                <a16:creationId xmlns:a16="http://schemas.microsoft.com/office/drawing/2014/main" id="{EA5268D8-3FF6-044C-AB58-38D1B07DE77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92220" y="2149110"/>
            <a:ext cx="2929328" cy="2929328"/>
          </a:xfrm>
          <a:prstGeom prst="rect">
            <a:avLst/>
          </a:prstGeom>
        </p:spPr>
      </p:pic>
      <p:sp>
        <p:nvSpPr>
          <p:cNvPr id="15" name="TextBox 14">
            <a:extLst>
              <a:ext uri="{FF2B5EF4-FFF2-40B4-BE49-F238E27FC236}">
                <a16:creationId xmlns:a16="http://schemas.microsoft.com/office/drawing/2014/main" id="{ED85D93D-2044-E84B-80B5-0594FF129525}"/>
              </a:ext>
            </a:extLst>
          </p:cNvPr>
          <p:cNvSpPr txBox="1"/>
          <p:nvPr/>
        </p:nvSpPr>
        <p:spPr>
          <a:xfrm>
            <a:off x="3449465" y="3220353"/>
            <a:ext cx="1896280" cy="830997"/>
          </a:xfrm>
          <a:prstGeom prst="rect">
            <a:avLst/>
          </a:prstGeom>
          <a:noFill/>
        </p:spPr>
        <p:txBody>
          <a:bodyPr wrap="square" rtlCol="0">
            <a:spAutoFit/>
          </a:bodyPr>
          <a:lstStyle/>
          <a:p>
            <a:pPr algn="ctr"/>
            <a:r>
              <a:rPr lang="en-US" sz="2400" dirty="0">
                <a:solidFill>
                  <a:srgbClr val="000000"/>
                </a:solidFill>
              </a:rPr>
              <a:t>121 Survey Responses</a:t>
            </a:r>
          </a:p>
        </p:txBody>
      </p:sp>
      <p:sp>
        <p:nvSpPr>
          <p:cNvPr id="16" name="TextBox 15">
            <a:extLst>
              <a:ext uri="{FF2B5EF4-FFF2-40B4-BE49-F238E27FC236}">
                <a16:creationId xmlns:a16="http://schemas.microsoft.com/office/drawing/2014/main" id="{57CF8599-5C10-544C-9865-9B036F077354}"/>
              </a:ext>
            </a:extLst>
          </p:cNvPr>
          <p:cNvSpPr txBox="1"/>
          <p:nvPr/>
        </p:nvSpPr>
        <p:spPr>
          <a:xfrm>
            <a:off x="3391958" y="5993016"/>
            <a:ext cx="2011294" cy="830997"/>
          </a:xfrm>
          <a:prstGeom prst="rect">
            <a:avLst/>
          </a:prstGeom>
          <a:noFill/>
        </p:spPr>
        <p:txBody>
          <a:bodyPr wrap="square" rtlCol="0">
            <a:spAutoFit/>
          </a:bodyPr>
          <a:lstStyle/>
          <a:p>
            <a:pPr algn="ctr"/>
            <a:r>
              <a:rPr lang="en-US" sz="2400" dirty="0">
                <a:solidFill>
                  <a:srgbClr val="000000"/>
                </a:solidFill>
              </a:rPr>
              <a:t>158 Survey Responses</a:t>
            </a:r>
          </a:p>
        </p:txBody>
      </p:sp>
      <p:pic>
        <p:nvPicPr>
          <p:cNvPr id="19" name="Picture 18">
            <a:extLst>
              <a:ext uri="{FF2B5EF4-FFF2-40B4-BE49-F238E27FC236}">
                <a16:creationId xmlns:a16="http://schemas.microsoft.com/office/drawing/2014/main" id="{F490CEC8-7A97-B94D-98DE-0353847B4A4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61148" y="4522572"/>
            <a:ext cx="646011" cy="646011"/>
          </a:xfrm>
          <a:prstGeom prst="rect">
            <a:avLst/>
          </a:prstGeom>
        </p:spPr>
      </p:pic>
      <p:pic>
        <p:nvPicPr>
          <p:cNvPr id="20" name="Picture 16" descr="Picture 16">
            <a:extLst>
              <a:ext uri="{FF2B5EF4-FFF2-40B4-BE49-F238E27FC236}">
                <a16:creationId xmlns:a16="http://schemas.microsoft.com/office/drawing/2014/main" id="{5B541E20-E371-BA4F-A9EA-5257A041B1E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4154" y="4701316"/>
            <a:ext cx="1460443" cy="971951"/>
          </a:xfrm>
          <a:prstGeom prst="rect">
            <a:avLst/>
          </a:prstGeom>
          <a:ln w="12700" cap="flat">
            <a:noFill/>
            <a:miter lim="400000"/>
          </a:ln>
          <a:effectLst/>
        </p:spPr>
      </p:pic>
      <p:pic>
        <p:nvPicPr>
          <p:cNvPr id="21" name="Picture 65" descr="Picture 65">
            <a:extLst>
              <a:ext uri="{FF2B5EF4-FFF2-40B4-BE49-F238E27FC236}">
                <a16:creationId xmlns:a16="http://schemas.microsoft.com/office/drawing/2014/main" id="{7048F41D-0FDB-FD41-923B-4AA0703601A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52738" y="1988586"/>
            <a:ext cx="1161763" cy="963414"/>
          </a:xfrm>
          <a:prstGeom prst="rect">
            <a:avLst/>
          </a:prstGeom>
          <a:ln w="12700">
            <a:miter lim="400000"/>
          </a:ln>
        </p:spPr>
      </p:pic>
      <p:sp>
        <p:nvSpPr>
          <p:cNvPr id="22" name="TextBox 21">
            <a:extLst>
              <a:ext uri="{FF2B5EF4-FFF2-40B4-BE49-F238E27FC236}">
                <a16:creationId xmlns:a16="http://schemas.microsoft.com/office/drawing/2014/main" id="{30E3B5ED-F158-8A4B-A00E-3DAADF3DB703}"/>
              </a:ext>
            </a:extLst>
          </p:cNvPr>
          <p:cNvSpPr txBox="1"/>
          <p:nvPr/>
        </p:nvSpPr>
        <p:spPr>
          <a:xfrm>
            <a:off x="7040857" y="4705863"/>
            <a:ext cx="1863523" cy="830997"/>
          </a:xfrm>
          <a:prstGeom prst="rect">
            <a:avLst/>
          </a:prstGeom>
          <a:noFill/>
        </p:spPr>
        <p:txBody>
          <a:bodyPr wrap="none" rtlCol="0">
            <a:spAutoFit/>
          </a:bodyPr>
          <a:lstStyle/>
          <a:p>
            <a:pPr algn="ctr"/>
            <a:r>
              <a:rPr lang="en-US" sz="2400" dirty="0">
                <a:solidFill>
                  <a:srgbClr val="000000"/>
                </a:solidFill>
              </a:rPr>
              <a:t>17 Interviews</a:t>
            </a:r>
          </a:p>
          <a:p>
            <a:pPr algn="ctr"/>
            <a:r>
              <a:rPr lang="en-US" sz="2400" dirty="0">
                <a:solidFill>
                  <a:srgbClr val="000000"/>
                </a:solidFill>
              </a:rPr>
              <a:t> Conducted</a:t>
            </a:r>
          </a:p>
        </p:txBody>
      </p:sp>
      <p:pic>
        <p:nvPicPr>
          <p:cNvPr id="24" name="Picture 23">
            <a:extLst>
              <a:ext uri="{FF2B5EF4-FFF2-40B4-BE49-F238E27FC236}">
                <a16:creationId xmlns:a16="http://schemas.microsoft.com/office/drawing/2014/main" id="{3B597D21-1FB3-7445-A9AA-07B7C517125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135196" y="1427120"/>
            <a:ext cx="4373308" cy="4373308"/>
          </a:xfrm>
          <a:prstGeom prst="rect">
            <a:avLst/>
          </a:prstGeom>
        </p:spPr>
      </p:pic>
      <p:sp>
        <p:nvSpPr>
          <p:cNvPr id="25" name="TextBox 24">
            <a:extLst>
              <a:ext uri="{FF2B5EF4-FFF2-40B4-BE49-F238E27FC236}">
                <a16:creationId xmlns:a16="http://schemas.microsoft.com/office/drawing/2014/main" id="{7F8DDF23-0AA0-CF4E-B8D0-14995E600309}"/>
              </a:ext>
            </a:extLst>
          </p:cNvPr>
          <p:cNvSpPr txBox="1"/>
          <p:nvPr/>
        </p:nvSpPr>
        <p:spPr>
          <a:xfrm>
            <a:off x="9494781" y="4643414"/>
            <a:ext cx="1798890" cy="461665"/>
          </a:xfrm>
          <a:prstGeom prst="rect">
            <a:avLst/>
          </a:prstGeom>
          <a:noFill/>
        </p:spPr>
        <p:txBody>
          <a:bodyPr wrap="none" rtlCol="0">
            <a:spAutoFit/>
          </a:bodyPr>
          <a:lstStyle/>
          <a:p>
            <a:pPr algn="ctr"/>
            <a:r>
              <a:rPr lang="en-US" sz="2400" dirty="0">
                <a:solidFill>
                  <a:srgbClr val="000000"/>
                </a:solidFill>
              </a:rPr>
              <a:t>Open Coding</a:t>
            </a:r>
          </a:p>
        </p:txBody>
      </p:sp>
      <p:pic>
        <p:nvPicPr>
          <p:cNvPr id="26" name="Picture 25">
            <a:extLst>
              <a:ext uri="{FF2B5EF4-FFF2-40B4-BE49-F238E27FC236}">
                <a16:creationId xmlns:a16="http://schemas.microsoft.com/office/drawing/2014/main" id="{B4F5F76B-1FFE-7044-B368-158FA9A7E2F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279493" y="5379222"/>
            <a:ext cx="809323" cy="809323"/>
          </a:xfrm>
          <a:prstGeom prst="rect">
            <a:avLst/>
          </a:prstGeom>
        </p:spPr>
      </p:pic>
      <p:sp>
        <p:nvSpPr>
          <p:cNvPr id="28" name="TextBox 27">
            <a:extLst>
              <a:ext uri="{FF2B5EF4-FFF2-40B4-BE49-F238E27FC236}">
                <a16:creationId xmlns:a16="http://schemas.microsoft.com/office/drawing/2014/main" id="{4ECAA9CB-50E5-E744-9A7B-F5BDC4B8041B}"/>
              </a:ext>
            </a:extLst>
          </p:cNvPr>
          <p:cNvSpPr txBox="1"/>
          <p:nvPr/>
        </p:nvSpPr>
        <p:spPr>
          <a:xfrm>
            <a:off x="5403252" y="3754289"/>
            <a:ext cx="1503724" cy="461665"/>
          </a:xfrm>
          <a:prstGeom prst="rect">
            <a:avLst/>
          </a:prstGeom>
          <a:noFill/>
        </p:spPr>
        <p:txBody>
          <a:bodyPr wrap="square" rtlCol="0">
            <a:spAutoFit/>
          </a:bodyPr>
          <a:lstStyle/>
          <a:p>
            <a:r>
              <a:rPr lang="en-US" sz="2400" dirty="0">
                <a:solidFill>
                  <a:srgbClr val="000000"/>
                </a:solidFill>
              </a:rPr>
              <a:t>279 Total</a:t>
            </a:r>
          </a:p>
        </p:txBody>
      </p:sp>
      <p:pic>
        <p:nvPicPr>
          <p:cNvPr id="17" name="Graphic 16">
            <a:extLst>
              <a:ext uri="{FF2B5EF4-FFF2-40B4-BE49-F238E27FC236}">
                <a16:creationId xmlns:a16="http://schemas.microsoft.com/office/drawing/2014/main" id="{87E6FC06-A430-1644-86D4-C708372C21E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65204" y="4946413"/>
            <a:ext cx="682323" cy="682323"/>
          </a:xfrm>
          <a:prstGeom prst="rect">
            <a:avLst/>
          </a:prstGeom>
        </p:spPr>
      </p:pic>
    </p:spTree>
    <p:extLst>
      <p:ext uri="{BB962C8B-B14F-4D97-AF65-F5344CB8AC3E}">
        <p14:creationId xmlns:p14="http://schemas.microsoft.com/office/powerpoint/2010/main" val="415961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25"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E8C6241B-B743-0D4D-80E2-35F0561FED91}"/>
              </a:ext>
            </a:extLst>
          </p:cNvPr>
          <p:cNvSpPr/>
          <p:nvPr/>
        </p:nvSpPr>
        <p:spPr>
          <a:xfrm>
            <a:off x="0" y="0"/>
            <a:ext cx="12210257" cy="6876288"/>
          </a:xfrm>
          <a:prstGeom prst="rect">
            <a:avLst/>
          </a:prstGeom>
          <a:solidFill>
            <a:schemeClr val="accent1"/>
          </a:solidFill>
          <a:ln w="12700">
            <a:miter lim="400000"/>
          </a:ln>
        </p:spPr>
        <p:txBody>
          <a:bodyPr lIns="45719" rIns="45719" anchor="ctr"/>
          <a:lstStyle/>
          <a:p>
            <a:endParaRPr/>
          </a:p>
        </p:txBody>
      </p:sp>
      <p:sp>
        <p:nvSpPr>
          <p:cNvPr id="2" name="Slide Number Placeholder 1">
            <a:extLst>
              <a:ext uri="{FF2B5EF4-FFF2-40B4-BE49-F238E27FC236}">
                <a16:creationId xmlns:a16="http://schemas.microsoft.com/office/drawing/2014/main" id="{0D24604C-5A20-CC4B-A71C-8B2B5C406E4F}"/>
              </a:ext>
            </a:extLst>
          </p:cNvPr>
          <p:cNvSpPr>
            <a:spLocks noGrp="1"/>
          </p:cNvSpPr>
          <p:nvPr>
            <p:ph type="sldNum" sz="quarter" idx="12"/>
          </p:nvPr>
        </p:nvSpPr>
        <p:spPr/>
        <p:txBody>
          <a:bodyPr/>
          <a:lstStyle/>
          <a:p>
            <a:fld id="{18E3D891-7F45-F34D-8924-A30F24F9629B}" type="slidenum">
              <a:rPr lang="en-US" smtClean="0"/>
              <a:t>11</a:t>
            </a:fld>
            <a:endParaRPr lang="en-US"/>
          </a:p>
        </p:txBody>
      </p:sp>
      <p:sp>
        <p:nvSpPr>
          <p:cNvPr id="3" name="Slide Number Placeholder 1">
            <a:extLst>
              <a:ext uri="{FF2B5EF4-FFF2-40B4-BE49-F238E27FC236}">
                <a16:creationId xmlns:a16="http://schemas.microsoft.com/office/drawing/2014/main" id="{2DA2A129-0152-134D-83AA-497018ED0CF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3D891-7F45-F34D-8924-A30F24F9629B}" type="slidenum">
              <a:rPr lang="en-US" smtClean="0"/>
              <a:pPr/>
              <a:t>11</a:t>
            </a:fld>
            <a:endParaRPr lang="en-US"/>
          </a:p>
        </p:txBody>
      </p:sp>
      <p:sp>
        <p:nvSpPr>
          <p:cNvPr id="5" name="SECTION TITLE">
            <a:extLst>
              <a:ext uri="{FF2B5EF4-FFF2-40B4-BE49-F238E27FC236}">
                <a16:creationId xmlns:a16="http://schemas.microsoft.com/office/drawing/2014/main" id="{0AFA26EB-B628-9F41-9E28-95C02C02F851}"/>
              </a:ext>
            </a:extLst>
          </p:cNvPr>
          <p:cNvSpPr/>
          <p:nvPr/>
        </p:nvSpPr>
        <p:spPr>
          <a:xfrm>
            <a:off x="3395996" y="2867075"/>
            <a:ext cx="6665877" cy="83765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dirty="0">
                <a:solidFill>
                  <a:schemeClr val="bg1"/>
                </a:solidFill>
              </a:rPr>
              <a:t>RESULTS</a:t>
            </a:r>
            <a:endParaRPr dirty="0">
              <a:solidFill>
                <a:schemeClr val="bg1"/>
              </a:solidFill>
            </a:endParaRPr>
          </a:p>
        </p:txBody>
      </p:sp>
      <p:pic>
        <p:nvPicPr>
          <p:cNvPr id="6" name="pasted-image.pdf" descr="pasted-image.pdf">
            <a:extLst>
              <a:ext uri="{FF2B5EF4-FFF2-40B4-BE49-F238E27FC236}">
                <a16:creationId xmlns:a16="http://schemas.microsoft.com/office/drawing/2014/main" id="{F3345216-BC14-EF47-9E8F-5DD200E2839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13320" y="2781218"/>
            <a:ext cx="182677" cy="182678"/>
          </a:xfrm>
          <a:prstGeom prst="rect">
            <a:avLst/>
          </a:prstGeom>
          <a:ln w="12700">
            <a:miter lim="400000"/>
          </a:ln>
        </p:spPr>
      </p:pic>
      <p:grpSp>
        <p:nvGrpSpPr>
          <p:cNvPr id="7" name="Group 6">
            <a:extLst>
              <a:ext uri="{FF2B5EF4-FFF2-40B4-BE49-F238E27FC236}">
                <a16:creationId xmlns:a16="http://schemas.microsoft.com/office/drawing/2014/main" id="{85A70629-8EDE-5543-B700-4D951F2A943C}"/>
              </a:ext>
            </a:extLst>
          </p:cNvPr>
          <p:cNvGrpSpPr/>
          <p:nvPr/>
        </p:nvGrpSpPr>
        <p:grpSpPr>
          <a:xfrm>
            <a:off x="-1443949" y="6297894"/>
            <a:ext cx="5760720" cy="470008"/>
            <a:chOff x="-1462207" y="6283031"/>
            <a:chExt cx="5760720" cy="470008"/>
          </a:xfrm>
        </p:grpSpPr>
        <p:sp>
          <p:nvSpPr>
            <p:cNvPr id="8" name="Straight Connector 19">
              <a:extLst>
                <a:ext uri="{FF2B5EF4-FFF2-40B4-BE49-F238E27FC236}">
                  <a16:creationId xmlns:a16="http://schemas.microsoft.com/office/drawing/2014/main" id="{2DD8CB69-C92B-3B4A-8A50-BC3491A1839D}"/>
                </a:ext>
              </a:extLst>
            </p:cNvPr>
            <p:cNvSpPr/>
            <p:nvPr/>
          </p:nvSpPr>
          <p:spPr>
            <a:xfrm>
              <a:off x="-1462207" y="6283031"/>
              <a:ext cx="5760720" cy="49014"/>
            </a:xfrm>
            <a:prstGeom prst="line">
              <a:avLst/>
            </a:prstGeom>
            <a:ln>
              <a:solidFill>
                <a:schemeClr val="tx2"/>
              </a:solidFill>
              <a:prstDash val="dash"/>
              <a:miter/>
            </a:ln>
          </p:spPr>
          <p:txBody>
            <a:bodyPr lIns="45719" rIns="45719"/>
            <a:lstStyle/>
            <a:p>
              <a:endParaRPr/>
            </a:p>
          </p:txBody>
        </p:sp>
        <p:pic>
          <p:nvPicPr>
            <p:cNvPr id="9" name="Picture 8">
              <a:extLst>
                <a:ext uri="{FF2B5EF4-FFF2-40B4-BE49-F238E27FC236}">
                  <a16:creationId xmlns:a16="http://schemas.microsoft.com/office/drawing/2014/main" id="{0F271A8D-8706-A24D-B3A2-8EF3C7F19D1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59294"/>
            <a:stretch/>
          </p:blipFill>
          <p:spPr>
            <a:xfrm>
              <a:off x="61523" y="6450445"/>
              <a:ext cx="1411020" cy="302594"/>
            </a:xfrm>
            <a:prstGeom prst="rect">
              <a:avLst/>
            </a:prstGeom>
          </p:spPr>
        </p:pic>
      </p:grpSp>
    </p:spTree>
    <p:extLst>
      <p:ext uri="{BB962C8B-B14F-4D97-AF65-F5344CB8AC3E}">
        <p14:creationId xmlns:p14="http://schemas.microsoft.com/office/powerpoint/2010/main" val="153615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00BD-8797-F44D-931D-6FACC326CFB0}"/>
              </a:ext>
            </a:extLst>
          </p:cNvPr>
          <p:cNvSpPr>
            <a:spLocks noGrp="1"/>
          </p:cNvSpPr>
          <p:nvPr>
            <p:ph type="sldNum" sz="quarter" idx="12"/>
          </p:nvPr>
        </p:nvSpPr>
        <p:spPr/>
        <p:txBody>
          <a:bodyPr/>
          <a:lstStyle/>
          <a:p>
            <a:fld id="{18E3D891-7F45-F34D-8924-A30F24F9629B}" type="slidenum">
              <a:rPr lang="en-US" smtClean="0">
                <a:solidFill>
                  <a:srgbClr val="000000"/>
                </a:solidFill>
              </a:rPr>
              <a:t>12</a:t>
            </a:fld>
            <a:endParaRPr lang="en-US">
              <a:solidFill>
                <a:srgbClr val="000000"/>
              </a:solidFill>
            </a:endParaRPr>
          </a:p>
        </p:txBody>
      </p:sp>
      <p:graphicFrame>
        <p:nvGraphicFramePr>
          <p:cNvPr id="3" name="Table 2">
            <a:extLst>
              <a:ext uri="{FF2B5EF4-FFF2-40B4-BE49-F238E27FC236}">
                <a16:creationId xmlns:a16="http://schemas.microsoft.com/office/drawing/2014/main" id="{17E046F3-28FE-214D-B071-FA8E386D3A9C}"/>
              </a:ext>
            </a:extLst>
          </p:cNvPr>
          <p:cNvGraphicFramePr>
            <a:graphicFrameLocks noGrp="1"/>
          </p:cNvGraphicFramePr>
          <p:nvPr/>
        </p:nvGraphicFramePr>
        <p:xfrm>
          <a:off x="0" y="719664"/>
          <a:ext cx="12192000" cy="506707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59933356"/>
                    </a:ext>
                  </a:extLst>
                </a:gridCol>
                <a:gridCol w="2438400">
                  <a:extLst>
                    <a:ext uri="{9D8B030D-6E8A-4147-A177-3AD203B41FA5}">
                      <a16:colId xmlns:a16="http://schemas.microsoft.com/office/drawing/2014/main" val="2134725620"/>
                    </a:ext>
                  </a:extLst>
                </a:gridCol>
                <a:gridCol w="2438400">
                  <a:extLst>
                    <a:ext uri="{9D8B030D-6E8A-4147-A177-3AD203B41FA5}">
                      <a16:colId xmlns:a16="http://schemas.microsoft.com/office/drawing/2014/main" val="4232978237"/>
                    </a:ext>
                  </a:extLst>
                </a:gridCol>
                <a:gridCol w="2438400">
                  <a:extLst>
                    <a:ext uri="{9D8B030D-6E8A-4147-A177-3AD203B41FA5}">
                      <a16:colId xmlns:a16="http://schemas.microsoft.com/office/drawing/2014/main" val="3330338725"/>
                    </a:ext>
                  </a:extLst>
                </a:gridCol>
                <a:gridCol w="2438400">
                  <a:extLst>
                    <a:ext uri="{9D8B030D-6E8A-4147-A177-3AD203B41FA5}">
                      <a16:colId xmlns:a16="http://schemas.microsoft.com/office/drawing/2014/main" val="103992897"/>
                    </a:ext>
                  </a:extLst>
                </a:gridCol>
              </a:tblGrid>
              <a:tr h="1287556">
                <a:tc>
                  <a:txBody>
                    <a:bodyPr/>
                    <a:lstStyle/>
                    <a:p>
                      <a:endParaRPr lang="en-US" dirty="0"/>
                    </a:p>
                  </a:txBody>
                  <a:tcP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Choosing a Solution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Composing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Validating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Documenting</a:t>
                      </a:r>
                    </a:p>
                  </a:txBody>
                  <a:tcPr anchor="ctr">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176670"/>
                  </a:ext>
                </a:extLst>
              </a:tr>
              <a:tr h="2938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00"/>
                          </a:solidFill>
                        </a:rPr>
                        <a:t>RQ2: What influences developer </a:t>
                      </a:r>
                      <a:r>
                        <a:rPr lang="en-US" sz="3200" b="1" dirty="0">
                          <a:solidFill>
                            <a:srgbClr val="000000"/>
                          </a:solidFill>
                        </a:rPr>
                        <a:t>decisions</a:t>
                      </a:r>
                      <a:r>
                        <a:rPr lang="en-US" sz="3200" dirty="0">
                          <a:solidFill>
                            <a:srgbClr val="000000"/>
                          </a:solidFill>
                        </a:rPr>
                        <a:t> when programming regexes? </a:t>
                      </a:r>
                    </a:p>
                    <a:p>
                      <a:endParaRPr lang="en-US" dirty="0"/>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994833337"/>
                  </a:ext>
                </a:extLst>
              </a:tr>
            </a:tbl>
          </a:graphicData>
        </a:graphic>
      </p:graphicFrame>
      <p:sp>
        <p:nvSpPr>
          <p:cNvPr id="4" name="TextBox 3">
            <a:extLst>
              <a:ext uri="{FF2B5EF4-FFF2-40B4-BE49-F238E27FC236}">
                <a16:creationId xmlns:a16="http://schemas.microsoft.com/office/drawing/2014/main" id="{EA973643-0D12-5C4D-82DA-70B4776C9F03}"/>
              </a:ext>
            </a:extLst>
          </p:cNvPr>
          <p:cNvSpPr txBox="1"/>
          <p:nvPr/>
        </p:nvSpPr>
        <p:spPr>
          <a:xfrm>
            <a:off x="2479040" y="2562322"/>
            <a:ext cx="2397760" cy="954107"/>
          </a:xfrm>
          <a:prstGeom prst="rect">
            <a:avLst/>
          </a:prstGeom>
          <a:noFill/>
        </p:spPr>
        <p:txBody>
          <a:bodyPr wrap="square" rtlCol="0">
            <a:spAutoFit/>
          </a:bodyPr>
          <a:lstStyle/>
          <a:p>
            <a:pPr marL="342900" lvl="0" indent="-342900">
              <a:buFont typeface="Arial" panose="020B0604020202020204" pitchFamily="34" charset="0"/>
              <a:buChar char="•"/>
              <a:defRPr/>
            </a:pPr>
            <a:r>
              <a:rPr lang="en-US" sz="2800" dirty="0">
                <a:solidFill>
                  <a:srgbClr val="000000"/>
                </a:solidFill>
              </a:rPr>
              <a:t>Problem Complexity </a:t>
            </a:r>
          </a:p>
        </p:txBody>
      </p:sp>
      <p:sp>
        <p:nvSpPr>
          <p:cNvPr id="5" name="Rectangle 4">
            <a:extLst>
              <a:ext uri="{FF2B5EF4-FFF2-40B4-BE49-F238E27FC236}">
                <a16:creationId xmlns:a16="http://schemas.microsoft.com/office/drawing/2014/main" id="{573CDE58-A939-1B4F-823C-94398BA78C96}"/>
              </a:ext>
            </a:extLst>
          </p:cNvPr>
          <p:cNvSpPr/>
          <p:nvPr/>
        </p:nvSpPr>
        <p:spPr>
          <a:xfrm>
            <a:off x="4863737" y="719664"/>
            <a:ext cx="7315200" cy="5158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rgbClr val="000000"/>
                </a:solidFill>
              </a:rPr>
              <a:t>“If there’s a string function…I would prefer that over a regex”</a:t>
            </a:r>
            <a:endParaRPr lang="en-US" sz="3200" dirty="0">
              <a:solidFill>
                <a:srgbClr val="000000"/>
              </a:solidFill>
            </a:endParaRPr>
          </a:p>
        </p:txBody>
      </p:sp>
    </p:spTree>
    <p:extLst>
      <p:ext uri="{BB962C8B-B14F-4D97-AF65-F5344CB8AC3E}">
        <p14:creationId xmlns:p14="http://schemas.microsoft.com/office/powerpoint/2010/main" val="30405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00BD-8797-F44D-931D-6FACC326CFB0}"/>
              </a:ext>
            </a:extLst>
          </p:cNvPr>
          <p:cNvSpPr>
            <a:spLocks noGrp="1"/>
          </p:cNvSpPr>
          <p:nvPr>
            <p:ph type="sldNum" sz="quarter" idx="12"/>
          </p:nvPr>
        </p:nvSpPr>
        <p:spPr/>
        <p:txBody>
          <a:bodyPr/>
          <a:lstStyle/>
          <a:p>
            <a:fld id="{18E3D891-7F45-F34D-8924-A30F24F9629B}" type="slidenum">
              <a:rPr lang="en-US" smtClean="0">
                <a:solidFill>
                  <a:srgbClr val="000000"/>
                </a:solidFill>
              </a:rPr>
              <a:t>13</a:t>
            </a:fld>
            <a:endParaRPr lang="en-US">
              <a:solidFill>
                <a:srgbClr val="000000"/>
              </a:solidFill>
            </a:endParaRPr>
          </a:p>
        </p:txBody>
      </p:sp>
      <p:graphicFrame>
        <p:nvGraphicFramePr>
          <p:cNvPr id="3" name="Table 2">
            <a:extLst>
              <a:ext uri="{FF2B5EF4-FFF2-40B4-BE49-F238E27FC236}">
                <a16:creationId xmlns:a16="http://schemas.microsoft.com/office/drawing/2014/main" id="{17E046F3-28FE-214D-B071-FA8E386D3A9C}"/>
              </a:ext>
            </a:extLst>
          </p:cNvPr>
          <p:cNvGraphicFramePr>
            <a:graphicFrameLocks noGrp="1"/>
          </p:cNvGraphicFramePr>
          <p:nvPr>
            <p:extLst>
              <p:ext uri="{D42A27DB-BD31-4B8C-83A1-F6EECF244321}">
                <p14:modId xmlns:p14="http://schemas.microsoft.com/office/powerpoint/2010/main" val="4062785541"/>
              </p:ext>
            </p:extLst>
          </p:nvPr>
        </p:nvGraphicFramePr>
        <p:xfrm>
          <a:off x="0" y="719664"/>
          <a:ext cx="12192000" cy="506707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59933356"/>
                    </a:ext>
                  </a:extLst>
                </a:gridCol>
                <a:gridCol w="2438400">
                  <a:extLst>
                    <a:ext uri="{9D8B030D-6E8A-4147-A177-3AD203B41FA5}">
                      <a16:colId xmlns:a16="http://schemas.microsoft.com/office/drawing/2014/main" val="2134725620"/>
                    </a:ext>
                  </a:extLst>
                </a:gridCol>
                <a:gridCol w="2438400">
                  <a:extLst>
                    <a:ext uri="{9D8B030D-6E8A-4147-A177-3AD203B41FA5}">
                      <a16:colId xmlns:a16="http://schemas.microsoft.com/office/drawing/2014/main" val="4232978237"/>
                    </a:ext>
                  </a:extLst>
                </a:gridCol>
                <a:gridCol w="2438400">
                  <a:extLst>
                    <a:ext uri="{9D8B030D-6E8A-4147-A177-3AD203B41FA5}">
                      <a16:colId xmlns:a16="http://schemas.microsoft.com/office/drawing/2014/main" val="3330338725"/>
                    </a:ext>
                  </a:extLst>
                </a:gridCol>
                <a:gridCol w="2438400">
                  <a:extLst>
                    <a:ext uri="{9D8B030D-6E8A-4147-A177-3AD203B41FA5}">
                      <a16:colId xmlns:a16="http://schemas.microsoft.com/office/drawing/2014/main" val="103992897"/>
                    </a:ext>
                  </a:extLst>
                </a:gridCol>
              </a:tblGrid>
              <a:tr h="1287556">
                <a:tc>
                  <a:txBody>
                    <a:bodyPr/>
                    <a:lstStyle/>
                    <a:p>
                      <a:endParaRPr lang="en-US" dirty="0"/>
                    </a:p>
                  </a:txBody>
                  <a:tcP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Choosing a Solution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Composing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Validating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Documenting</a:t>
                      </a:r>
                    </a:p>
                  </a:txBody>
                  <a:tcPr anchor="ctr">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176670"/>
                  </a:ext>
                </a:extLst>
              </a:tr>
              <a:tr h="2938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00"/>
                          </a:solidFill>
                        </a:rPr>
                        <a:t>RQ2: What influences developer </a:t>
                      </a:r>
                      <a:r>
                        <a:rPr lang="en-US" sz="3200" b="1" dirty="0">
                          <a:solidFill>
                            <a:srgbClr val="000000"/>
                          </a:solidFill>
                        </a:rPr>
                        <a:t>decisions</a:t>
                      </a:r>
                      <a:r>
                        <a:rPr lang="en-US" sz="3200" dirty="0">
                          <a:solidFill>
                            <a:srgbClr val="000000"/>
                          </a:solidFill>
                        </a:rPr>
                        <a:t> when programming regexes? </a:t>
                      </a:r>
                    </a:p>
                    <a:p>
                      <a:endParaRPr lang="en-US" dirty="0"/>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994833337"/>
                  </a:ext>
                </a:extLst>
              </a:tr>
            </a:tbl>
          </a:graphicData>
        </a:graphic>
      </p:graphicFrame>
      <p:sp>
        <p:nvSpPr>
          <p:cNvPr id="7" name="TextBox 6">
            <a:extLst>
              <a:ext uri="{FF2B5EF4-FFF2-40B4-BE49-F238E27FC236}">
                <a16:creationId xmlns:a16="http://schemas.microsoft.com/office/drawing/2014/main" id="{A627DAF4-52F9-7A40-B25F-B4AB312A9578}"/>
              </a:ext>
            </a:extLst>
          </p:cNvPr>
          <p:cNvSpPr txBox="1"/>
          <p:nvPr/>
        </p:nvSpPr>
        <p:spPr>
          <a:xfrm>
            <a:off x="2479040" y="2562322"/>
            <a:ext cx="2397760" cy="954107"/>
          </a:xfrm>
          <a:prstGeom prst="rect">
            <a:avLst/>
          </a:prstGeom>
          <a:noFill/>
        </p:spPr>
        <p:txBody>
          <a:bodyPr wrap="square" rtlCol="0">
            <a:spAutoFit/>
          </a:bodyPr>
          <a:lstStyle/>
          <a:p>
            <a:pPr marL="342900" lvl="0" indent="-342900">
              <a:buFont typeface="Arial" panose="020B0604020202020204" pitchFamily="34" charset="0"/>
              <a:buChar char="•"/>
              <a:defRPr/>
            </a:pPr>
            <a:r>
              <a:rPr lang="en-US" sz="2800" dirty="0">
                <a:solidFill>
                  <a:srgbClr val="000000"/>
                </a:solidFill>
              </a:rPr>
              <a:t>Problem Complexity </a:t>
            </a:r>
          </a:p>
        </p:txBody>
      </p:sp>
      <p:sp>
        <p:nvSpPr>
          <p:cNvPr id="8" name="TextBox 7">
            <a:extLst>
              <a:ext uri="{FF2B5EF4-FFF2-40B4-BE49-F238E27FC236}">
                <a16:creationId xmlns:a16="http://schemas.microsoft.com/office/drawing/2014/main" id="{962FA66A-1475-5F4F-9A01-E2ACA125DA9C}"/>
              </a:ext>
            </a:extLst>
          </p:cNvPr>
          <p:cNvSpPr txBox="1"/>
          <p:nvPr/>
        </p:nvSpPr>
        <p:spPr>
          <a:xfrm>
            <a:off x="4897120" y="2562322"/>
            <a:ext cx="239776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rPr>
              <a:t>Match too much vs match too little?</a:t>
            </a:r>
          </a:p>
        </p:txBody>
      </p:sp>
      <p:sp>
        <p:nvSpPr>
          <p:cNvPr id="5" name="Rectangle 4">
            <a:extLst>
              <a:ext uri="{FF2B5EF4-FFF2-40B4-BE49-F238E27FC236}">
                <a16:creationId xmlns:a16="http://schemas.microsoft.com/office/drawing/2014/main" id="{69846B46-F15D-0944-A4CA-FB8B6C308AC5}"/>
              </a:ext>
            </a:extLst>
          </p:cNvPr>
          <p:cNvSpPr/>
          <p:nvPr/>
        </p:nvSpPr>
        <p:spPr>
          <a:xfrm>
            <a:off x="7294880" y="641951"/>
            <a:ext cx="4856480" cy="571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ysClr val="windowText" lastClr="000000"/>
                </a:solidFill>
              </a:rPr>
              <a:t>“I’d much rather match too little than too much [to avoid introducing] garbage data” </a:t>
            </a:r>
            <a:endParaRPr lang="en-US" sz="2800" dirty="0">
              <a:solidFill>
                <a:sysClr val="windowText" lastClr="000000"/>
              </a:solidFill>
            </a:endParaRPr>
          </a:p>
          <a:p>
            <a:pPr algn="ctr"/>
            <a:endParaRPr lang="en-US" dirty="0"/>
          </a:p>
        </p:txBody>
      </p:sp>
    </p:spTree>
    <p:extLst>
      <p:ext uri="{BB962C8B-B14F-4D97-AF65-F5344CB8AC3E}">
        <p14:creationId xmlns:p14="http://schemas.microsoft.com/office/powerpoint/2010/main" val="380008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00BD-8797-F44D-931D-6FACC326CFB0}"/>
              </a:ext>
            </a:extLst>
          </p:cNvPr>
          <p:cNvSpPr>
            <a:spLocks noGrp="1"/>
          </p:cNvSpPr>
          <p:nvPr>
            <p:ph type="sldNum" sz="quarter" idx="12"/>
          </p:nvPr>
        </p:nvSpPr>
        <p:spPr/>
        <p:txBody>
          <a:bodyPr/>
          <a:lstStyle/>
          <a:p>
            <a:fld id="{18E3D891-7F45-F34D-8924-A30F24F9629B}" type="slidenum">
              <a:rPr lang="en-US" smtClean="0">
                <a:solidFill>
                  <a:srgbClr val="000000"/>
                </a:solidFill>
              </a:rPr>
              <a:t>14</a:t>
            </a:fld>
            <a:endParaRPr lang="en-US">
              <a:solidFill>
                <a:srgbClr val="000000"/>
              </a:solidFill>
            </a:endParaRPr>
          </a:p>
        </p:txBody>
      </p:sp>
      <p:graphicFrame>
        <p:nvGraphicFramePr>
          <p:cNvPr id="3" name="Table 2">
            <a:extLst>
              <a:ext uri="{FF2B5EF4-FFF2-40B4-BE49-F238E27FC236}">
                <a16:creationId xmlns:a16="http://schemas.microsoft.com/office/drawing/2014/main" id="{17E046F3-28FE-214D-B071-FA8E386D3A9C}"/>
              </a:ext>
            </a:extLst>
          </p:cNvPr>
          <p:cNvGraphicFramePr>
            <a:graphicFrameLocks noGrp="1"/>
          </p:cNvGraphicFramePr>
          <p:nvPr>
            <p:extLst>
              <p:ext uri="{D42A27DB-BD31-4B8C-83A1-F6EECF244321}">
                <p14:modId xmlns:p14="http://schemas.microsoft.com/office/powerpoint/2010/main" val="1753407729"/>
              </p:ext>
            </p:extLst>
          </p:nvPr>
        </p:nvGraphicFramePr>
        <p:xfrm>
          <a:off x="0" y="719664"/>
          <a:ext cx="12192000" cy="506707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59933356"/>
                    </a:ext>
                  </a:extLst>
                </a:gridCol>
                <a:gridCol w="2438400">
                  <a:extLst>
                    <a:ext uri="{9D8B030D-6E8A-4147-A177-3AD203B41FA5}">
                      <a16:colId xmlns:a16="http://schemas.microsoft.com/office/drawing/2014/main" val="2134725620"/>
                    </a:ext>
                  </a:extLst>
                </a:gridCol>
                <a:gridCol w="2438400">
                  <a:extLst>
                    <a:ext uri="{9D8B030D-6E8A-4147-A177-3AD203B41FA5}">
                      <a16:colId xmlns:a16="http://schemas.microsoft.com/office/drawing/2014/main" val="4232978237"/>
                    </a:ext>
                  </a:extLst>
                </a:gridCol>
                <a:gridCol w="2438400">
                  <a:extLst>
                    <a:ext uri="{9D8B030D-6E8A-4147-A177-3AD203B41FA5}">
                      <a16:colId xmlns:a16="http://schemas.microsoft.com/office/drawing/2014/main" val="3330338725"/>
                    </a:ext>
                  </a:extLst>
                </a:gridCol>
                <a:gridCol w="2438400">
                  <a:extLst>
                    <a:ext uri="{9D8B030D-6E8A-4147-A177-3AD203B41FA5}">
                      <a16:colId xmlns:a16="http://schemas.microsoft.com/office/drawing/2014/main" val="103992897"/>
                    </a:ext>
                  </a:extLst>
                </a:gridCol>
              </a:tblGrid>
              <a:tr h="1287556">
                <a:tc>
                  <a:txBody>
                    <a:bodyPr/>
                    <a:lstStyle/>
                    <a:p>
                      <a:endParaRPr lang="en-US" dirty="0"/>
                    </a:p>
                  </a:txBody>
                  <a:tcP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Choosing a Solution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Composing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Validating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endParaRPr lang="en-US" sz="2400" dirty="0">
                        <a:solidFill>
                          <a:srgbClr val="000000"/>
                        </a:solidFill>
                      </a:endParaRPr>
                    </a:p>
                  </a:txBody>
                  <a:tcPr anchor="ctr">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176670"/>
                  </a:ext>
                </a:extLst>
              </a:tr>
              <a:tr h="2938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00"/>
                          </a:solidFill>
                        </a:rPr>
                        <a:t>RQ2: What influences developer </a:t>
                      </a:r>
                      <a:r>
                        <a:rPr lang="en-US" sz="3200" b="1" dirty="0">
                          <a:solidFill>
                            <a:srgbClr val="000000"/>
                          </a:solidFill>
                        </a:rPr>
                        <a:t>decisions</a:t>
                      </a:r>
                      <a:r>
                        <a:rPr lang="en-US" sz="3200" dirty="0">
                          <a:solidFill>
                            <a:srgbClr val="000000"/>
                          </a:solidFill>
                        </a:rPr>
                        <a:t> when programming regexes? </a:t>
                      </a:r>
                    </a:p>
                    <a:p>
                      <a:endParaRPr lang="en-US" dirty="0"/>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994833337"/>
                  </a:ext>
                </a:extLst>
              </a:tr>
            </a:tbl>
          </a:graphicData>
        </a:graphic>
      </p:graphicFrame>
      <p:sp>
        <p:nvSpPr>
          <p:cNvPr id="7" name="TextBox 6">
            <a:extLst>
              <a:ext uri="{FF2B5EF4-FFF2-40B4-BE49-F238E27FC236}">
                <a16:creationId xmlns:a16="http://schemas.microsoft.com/office/drawing/2014/main" id="{A627DAF4-52F9-7A40-B25F-B4AB312A9578}"/>
              </a:ext>
            </a:extLst>
          </p:cNvPr>
          <p:cNvSpPr txBox="1"/>
          <p:nvPr/>
        </p:nvSpPr>
        <p:spPr>
          <a:xfrm>
            <a:off x="2479040" y="2562322"/>
            <a:ext cx="2397760" cy="954107"/>
          </a:xfrm>
          <a:prstGeom prst="rect">
            <a:avLst/>
          </a:prstGeom>
          <a:noFill/>
        </p:spPr>
        <p:txBody>
          <a:bodyPr wrap="square" rtlCol="0">
            <a:spAutoFit/>
          </a:bodyPr>
          <a:lstStyle/>
          <a:p>
            <a:pPr marL="342900" lvl="0" indent="-342900">
              <a:buFont typeface="Arial" panose="020B0604020202020204" pitchFamily="34" charset="0"/>
              <a:buChar char="•"/>
              <a:defRPr/>
            </a:pPr>
            <a:r>
              <a:rPr lang="en-US" sz="2800" dirty="0">
                <a:solidFill>
                  <a:srgbClr val="000000"/>
                </a:solidFill>
              </a:rPr>
              <a:t>Problem Complexity </a:t>
            </a:r>
          </a:p>
        </p:txBody>
      </p:sp>
      <p:sp>
        <p:nvSpPr>
          <p:cNvPr id="8" name="TextBox 7">
            <a:extLst>
              <a:ext uri="{FF2B5EF4-FFF2-40B4-BE49-F238E27FC236}">
                <a16:creationId xmlns:a16="http://schemas.microsoft.com/office/drawing/2014/main" id="{962FA66A-1475-5F4F-9A01-E2ACA125DA9C}"/>
              </a:ext>
            </a:extLst>
          </p:cNvPr>
          <p:cNvSpPr txBox="1"/>
          <p:nvPr/>
        </p:nvSpPr>
        <p:spPr>
          <a:xfrm>
            <a:off x="4897120" y="2562322"/>
            <a:ext cx="239776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rPr>
              <a:t>Match too much vs match too little?</a:t>
            </a:r>
          </a:p>
        </p:txBody>
      </p:sp>
      <p:sp>
        <p:nvSpPr>
          <p:cNvPr id="10" name="TextBox 9">
            <a:extLst>
              <a:ext uri="{FF2B5EF4-FFF2-40B4-BE49-F238E27FC236}">
                <a16:creationId xmlns:a16="http://schemas.microsoft.com/office/drawing/2014/main" id="{A8AD006F-1799-8942-B4E1-47FD67666B19}"/>
              </a:ext>
            </a:extLst>
          </p:cNvPr>
          <p:cNvSpPr txBox="1"/>
          <p:nvPr/>
        </p:nvSpPr>
        <p:spPr>
          <a:xfrm>
            <a:off x="7315200" y="2562322"/>
            <a:ext cx="2397760" cy="954107"/>
          </a:xfrm>
          <a:prstGeom prst="rect">
            <a:avLst/>
          </a:prstGeom>
          <a:noFill/>
        </p:spPr>
        <p:txBody>
          <a:bodyPr wrap="square" rtlCol="0">
            <a:spAutoFit/>
          </a:bodyPr>
          <a:lstStyle/>
          <a:p>
            <a:pPr marL="285750" lvl="0" indent="-285750">
              <a:buFont typeface="Arial" panose="020B0604020202020204" pitchFamily="34" charset="0"/>
              <a:buChar char="•"/>
              <a:defRPr/>
            </a:pPr>
            <a:r>
              <a:rPr lang="en-US" sz="2800" dirty="0">
                <a:solidFill>
                  <a:srgbClr val="000000"/>
                </a:solidFill>
              </a:rPr>
              <a:t>Trust of Reuse</a:t>
            </a:r>
          </a:p>
        </p:txBody>
      </p:sp>
      <p:sp>
        <p:nvSpPr>
          <p:cNvPr id="12" name="Rectangle 11">
            <a:extLst>
              <a:ext uri="{FF2B5EF4-FFF2-40B4-BE49-F238E27FC236}">
                <a16:creationId xmlns:a16="http://schemas.microsoft.com/office/drawing/2014/main" id="{715B8C0F-9230-A04B-A7BF-DA153722E6D7}"/>
              </a:ext>
            </a:extLst>
          </p:cNvPr>
          <p:cNvSpPr/>
          <p:nvPr/>
        </p:nvSpPr>
        <p:spPr>
          <a:xfrm>
            <a:off x="9712960" y="213440"/>
            <a:ext cx="239776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ysClr val="windowText" lastClr="000000"/>
                </a:solidFill>
              </a:rPr>
              <a:t>“I’ll usually trust re-using an expression more ...[and] skip [some validation phases]”</a:t>
            </a:r>
            <a:endParaRPr lang="en-US" sz="1600" dirty="0"/>
          </a:p>
        </p:txBody>
      </p:sp>
      <p:pic>
        <p:nvPicPr>
          <p:cNvPr id="9" name="Graphic 8">
            <a:extLst>
              <a:ext uri="{FF2B5EF4-FFF2-40B4-BE49-F238E27FC236}">
                <a16:creationId xmlns:a16="http://schemas.microsoft.com/office/drawing/2014/main" id="{8DFB0EBA-109F-5345-8EDA-747E186252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28277" y="3628100"/>
            <a:ext cx="682323" cy="682323"/>
          </a:xfrm>
          <a:prstGeom prst="rect">
            <a:avLst/>
          </a:prstGeom>
        </p:spPr>
      </p:pic>
    </p:spTree>
    <p:extLst>
      <p:ext uri="{BB962C8B-B14F-4D97-AF65-F5344CB8AC3E}">
        <p14:creationId xmlns:p14="http://schemas.microsoft.com/office/powerpoint/2010/main" val="191431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00BD-8797-F44D-931D-6FACC326CFB0}"/>
              </a:ext>
            </a:extLst>
          </p:cNvPr>
          <p:cNvSpPr>
            <a:spLocks noGrp="1"/>
          </p:cNvSpPr>
          <p:nvPr>
            <p:ph type="sldNum" sz="quarter" idx="12"/>
          </p:nvPr>
        </p:nvSpPr>
        <p:spPr/>
        <p:txBody>
          <a:bodyPr/>
          <a:lstStyle/>
          <a:p>
            <a:fld id="{18E3D891-7F45-F34D-8924-A30F24F9629B}" type="slidenum">
              <a:rPr lang="en-US" smtClean="0">
                <a:solidFill>
                  <a:srgbClr val="000000"/>
                </a:solidFill>
              </a:rPr>
              <a:t>15</a:t>
            </a:fld>
            <a:endParaRPr lang="en-US">
              <a:solidFill>
                <a:srgbClr val="000000"/>
              </a:solidFill>
            </a:endParaRPr>
          </a:p>
        </p:txBody>
      </p:sp>
      <p:graphicFrame>
        <p:nvGraphicFramePr>
          <p:cNvPr id="3" name="Table 2">
            <a:extLst>
              <a:ext uri="{FF2B5EF4-FFF2-40B4-BE49-F238E27FC236}">
                <a16:creationId xmlns:a16="http://schemas.microsoft.com/office/drawing/2014/main" id="{17E046F3-28FE-214D-B071-FA8E386D3A9C}"/>
              </a:ext>
            </a:extLst>
          </p:cNvPr>
          <p:cNvGraphicFramePr>
            <a:graphicFrameLocks noGrp="1"/>
          </p:cNvGraphicFramePr>
          <p:nvPr/>
        </p:nvGraphicFramePr>
        <p:xfrm>
          <a:off x="0" y="719664"/>
          <a:ext cx="12192000" cy="506707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59933356"/>
                    </a:ext>
                  </a:extLst>
                </a:gridCol>
                <a:gridCol w="2438400">
                  <a:extLst>
                    <a:ext uri="{9D8B030D-6E8A-4147-A177-3AD203B41FA5}">
                      <a16:colId xmlns:a16="http://schemas.microsoft.com/office/drawing/2014/main" val="2134725620"/>
                    </a:ext>
                  </a:extLst>
                </a:gridCol>
                <a:gridCol w="2438400">
                  <a:extLst>
                    <a:ext uri="{9D8B030D-6E8A-4147-A177-3AD203B41FA5}">
                      <a16:colId xmlns:a16="http://schemas.microsoft.com/office/drawing/2014/main" val="4232978237"/>
                    </a:ext>
                  </a:extLst>
                </a:gridCol>
                <a:gridCol w="2438400">
                  <a:extLst>
                    <a:ext uri="{9D8B030D-6E8A-4147-A177-3AD203B41FA5}">
                      <a16:colId xmlns:a16="http://schemas.microsoft.com/office/drawing/2014/main" val="3330338725"/>
                    </a:ext>
                  </a:extLst>
                </a:gridCol>
                <a:gridCol w="2438400">
                  <a:extLst>
                    <a:ext uri="{9D8B030D-6E8A-4147-A177-3AD203B41FA5}">
                      <a16:colId xmlns:a16="http://schemas.microsoft.com/office/drawing/2014/main" val="103992897"/>
                    </a:ext>
                  </a:extLst>
                </a:gridCol>
              </a:tblGrid>
              <a:tr h="1287556">
                <a:tc>
                  <a:txBody>
                    <a:bodyPr/>
                    <a:lstStyle/>
                    <a:p>
                      <a:endParaRPr lang="en-US" dirty="0"/>
                    </a:p>
                  </a:txBody>
                  <a:tcP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Choosing a Solution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Composing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Validating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Documenting</a:t>
                      </a:r>
                    </a:p>
                  </a:txBody>
                  <a:tcPr anchor="ctr">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176670"/>
                  </a:ext>
                </a:extLst>
              </a:tr>
              <a:tr h="2938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00"/>
                          </a:solidFill>
                        </a:rPr>
                        <a:t>RQ2: What influences developer </a:t>
                      </a:r>
                      <a:r>
                        <a:rPr lang="en-US" sz="3200" b="1" dirty="0">
                          <a:solidFill>
                            <a:srgbClr val="000000"/>
                          </a:solidFill>
                        </a:rPr>
                        <a:t>decisions</a:t>
                      </a:r>
                      <a:r>
                        <a:rPr lang="en-US" sz="3200" dirty="0">
                          <a:solidFill>
                            <a:srgbClr val="000000"/>
                          </a:solidFill>
                        </a:rPr>
                        <a:t> when programming regexes? </a:t>
                      </a:r>
                    </a:p>
                    <a:p>
                      <a:endParaRPr lang="en-US" dirty="0"/>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994833337"/>
                  </a:ext>
                </a:extLst>
              </a:tr>
            </a:tbl>
          </a:graphicData>
        </a:graphic>
      </p:graphicFrame>
      <p:sp>
        <p:nvSpPr>
          <p:cNvPr id="7" name="TextBox 6">
            <a:extLst>
              <a:ext uri="{FF2B5EF4-FFF2-40B4-BE49-F238E27FC236}">
                <a16:creationId xmlns:a16="http://schemas.microsoft.com/office/drawing/2014/main" id="{A627DAF4-52F9-7A40-B25F-B4AB312A9578}"/>
              </a:ext>
            </a:extLst>
          </p:cNvPr>
          <p:cNvSpPr txBox="1"/>
          <p:nvPr/>
        </p:nvSpPr>
        <p:spPr>
          <a:xfrm>
            <a:off x="2479040" y="2562322"/>
            <a:ext cx="2397760" cy="954107"/>
          </a:xfrm>
          <a:prstGeom prst="rect">
            <a:avLst/>
          </a:prstGeom>
          <a:noFill/>
        </p:spPr>
        <p:txBody>
          <a:bodyPr wrap="square" rtlCol="0">
            <a:spAutoFit/>
          </a:bodyPr>
          <a:lstStyle/>
          <a:p>
            <a:pPr marL="342900" lvl="0" indent="-342900">
              <a:buFont typeface="Arial" panose="020B0604020202020204" pitchFamily="34" charset="0"/>
              <a:buChar char="•"/>
              <a:defRPr/>
            </a:pPr>
            <a:r>
              <a:rPr lang="en-US" sz="2800" dirty="0">
                <a:solidFill>
                  <a:srgbClr val="000000"/>
                </a:solidFill>
              </a:rPr>
              <a:t>Problem Complexity </a:t>
            </a:r>
          </a:p>
        </p:txBody>
      </p:sp>
      <p:sp>
        <p:nvSpPr>
          <p:cNvPr id="8" name="TextBox 7">
            <a:extLst>
              <a:ext uri="{FF2B5EF4-FFF2-40B4-BE49-F238E27FC236}">
                <a16:creationId xmlns:a16="http://schemas.microsoft.com/office/drawing/2014/main" id="{962FA66A-1475-5F4F-9A01-E2ACA125DA9C}"/>
              </a:ext>
            </a:extLst>
          </p:cNvPr>
          <p:cNvSpPr txBox="1"/>
          <p:nvPr/>
        </p:nvSpPr>
        <p:spPr>
          <a:xfrm>
            <a:off x="4897120" y="2562322"/>
            <a:ext cx="239776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rPr>
              <a:t>Match too much vs match too little?</a:t>
            </a:r>
          </a:p>
        </p:txBody>
      </p:sp>
      <p:sp>
        <p:nvSpPr>
          <p:cNvPr id="10" name="TextBox 9">
            <a:extLst>
              <a:ext uri="{FF2B5EF4-FFF2-40B4-BE49-F238E27FC236}">
                <a16:creationId xmlns:a16="http://schemas.microsoft.com/office/drawing/2014/main" id="{A8AD006F-1799-8942-B4E1-47FD67666B19}"/>
              </a:ext>
            </a:extLst>
          </p:cNvPr>
          <p:cNvSpPr txBox="1"/>
          <p:nvPr/>
        </p:nvSpPr>
        <p:spPr>
          <a:xfrm>
            <a:off x="7315200" y="2562322"/>
            <a:ext cx="2397760" cy="954107"/>
          </a:xfrm>
          <a:prstGeom prst="rect">
            <a:avLst/>
          </a:prstGeom>
          <a:noFill/>
        </p:spPr>
        <p:txBody>
          <a:bodyPr wrap="square" rtlCol="0">
            <a:spAutoFit/>
          </a:bodyPr>
          <a:lstStyle/>
          <a:p>
            <a:pPr marL="285750" lvl="0" indent="-285750">
              <a:buFont typeface="Arial" panose="020B0604020202020204" pitchFamily="34" charset="0"/>
              <a:buChar char="•"/>
              <a:defRPr/>
            </a:pPr>
            <a:r>
              <a:rPr lang="en-US" sz="2800" dirty="0">
                <a:solidFill>
                  <a:srgbClr val="000000"/>
                </a:solidFill>
              </a:rPr>
              <a:t>Trust of Reuse</a:t>
            </a:r>
          </a:p>
        </p:txBody>
      </p:sp>
      <p:sp>
        <p:nvSpPr>
          <p:cNvPr id="11" name="TextBox 10">
            <a:extLst>
              <a:ext uri="{FF2B5EF4-FFF2-40B4-BE49-F238E27FC236}">
                <a16:creationId xmlns:a16="http://schemas.microsoft.com/office/drawing/2014/main" id="{4C8C4B74-18F0-1442-84EF-0C31B8FEB8FD}"/>
              </a:ext>
            </a:extLst>
          </p:cNvPr>
          <p:cNvSpPr txBox="1"/>
          <p:nvPr/>
        </p:nvSpPr>
        <p:spPr>
          <a:xfrm>
            <a:off x="9773920" y="2562322"/>
            <a:ext cx="2397760" cy="1384995"/>
          </a:xfrm>
          <a:prstGeom prst="rect">
            <a:avLst/>
          </a:prstGeom>
          <a:noFill/>
        </p:spPr>
        <p:txBody>
          <a:bodyPr wrap="square" rtlCol="0">
            <a:spAutoFit/>
          </a:bodyPr>
          <a:lstStyle/>
          <a:p>
            <a:pPr marL="285750" lvl="0" indent="-285750">
              <a:buFont typeface="Arial" panose="020B0604020202020204" pitchFamily="34" charset="0"/>
              <a:buChar char="•"/>
              <a:defRPr/>
            </a:pPr>
            <a:r>
              <a:rPr lang="en-US" sz="2800" dirty="0">
                <a:solidFill>
                  <a:srgbClr val="000000"/>
                </a:solidFill>
              </a:rPr>
              <a:t>Personal opinion </a:t>
            </a:r>
          </a:p>
          <a:p>
            <a:pPr marL="285750" indent="-285750">
              <a:buFont typeface="Arial" panose="020B0604020202020204" pitchFamily="34" charset="0"/>
              <a:buChar char="•"/>
            </a:pPr>
            <a:r>
              <a:rPr lang="en-US" sz="2800" dirty="0">
                <a:solidFill>
                  <a:srgbClr val="000000"/>
                </a:solidFill>
              </a:rPr>
              <a:t>Complexity</a:t>
            </a:r>
          </a:p>
        </p:txBody>
      </p:sp>
      <p:pic>
        <p:nvPicPr>
          <p:cNvPr id="9" name="Graphic 8">
            <a:extLst>
              <a:ext uri="{FF2B5EF4-FFF2-40B4-BE49-F238E27FC236}">
                <a16:creationId xmlns:a16="http://schemas.microsoft.com/office/drawing/2014/main" id="{09AC7363-C2C4-0147-9C0E-1BBDCABD70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28277" y="3606155"/>
            <a:ext cx="682323" cy="682323"/>
          </a:xfrm>
          <a:prstGeom prst="rect">
            <a:avLst/>
          </a:prstGeom>
        </p:spPr>
      </p:pic>
    </p:spTree>
    <p:extLst>
      <p:ext uri="{BB962C8B-B14F-4D97-AF65-F5344CB8AC3E}">
        <p14:creationId xmlns:p14="http://schemas.microsoft.com/office/powerpoint/2010/main" val="15000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CF5828-4F4D-2C43-8099-1B4A9BF2F8EA}"/>
              </a:ext>
            </a:extLst>
          </p:cNvPr>
          <p:cNvSpPr>
            <a:spLocks noGrp="1"/>
          </p:cNvSpPr>
          <p:nvPr>
            <p:ph type="sldNum" sz="quarter" idx="12"/>
          </p:nvPr>
        </p:nvSpPr>
        <p:spPr/>
        <p:txBody>
          <a:bodyPr/>
          <a:lstStyle/>
          <a:p>
            <a:fld id="{18E3D891-7F45-F34D-8924-A30F24F9629B}" type="slidenum">
              <a:rPr lang="en-US" smtClean="0">
                <a:solidFill>
                  <a:srgbClr val="000000"/>
                </a:solidFill>
              </a:rPr>
              <a:t>16</a:t>
            </a:fld>
            <a:endParaRPr lang="en-US">
              <a:solidFill>
                <a:srgbClr val="000000"/>
              </a:solidFill>
            </a:endParaRPr>
          </a:p>
        </p:txBody>
      </p:sp>
      <p:graphicFrame>
        <p:nvGraphicFramePr>
          <p:cNvPr id="3" name="Table 2">
            <a:extLst>
              <a:ext uri="{FF2B5EF4-FFF2-40B4-BE49-F238E27FC236}">
                <a16:creationId xmlns:a16="http://schemas.microsoft.com/office/drawing/2014/main" id="{0AB66079-54BF-BF4E-A24E-2E19A9B00C8A}"/>
              </a:ext>
            </a:extLst>
          </p:cNvPr>
          <p:cNvGraphicFramePr>
            <a:graphicFrameLocks noGrp="1"/>
          </p:cNvGraphicFramePr>
          <p:nvPr>
            <p:extLst>
              <p:ext uri="{D42A27DB-BD31-4B8C-83A1-F6EECF244321}">
                <p14:modId xmlns:p14="http://schemas.microsoft.com/office/powerpoint/2010/main" val="354676693"/>
              </p:ext>
            </p:extLst>
          </p:nvPr>
        </p:nvGraphicFramePr>
        <p:xfrm>
          <a:off x="190500" y="1"/>
          <a:ext cx="11656060" cy="6721473"/>
        </p:xfrm>
        <a:graphic>
          <a:graphicData uri="http://schemas.openxmlformats.org/drawingml/2006/table">
            <a:tbl>
              <a:tblPr firstRow="1" bandRow="1">
                <a:tableStyleId>{5C22544A-7EE6-4342-B048-85BDC9FD1C3A}</a:tableStyleId>
              </a:tblPr>
              <a:tblGrid>
                <a:gridCol w="2296835">
                  <a:extLst>
                    <a:ext uri="{9D8B030D-6E8A-4147-A177-3AD203B41FA5}">
                      <a16:colId xmlns:a16="http://schemas.microsoft.com/office/drawing/2014/main" val="359933356"/>
                    </a:ext>
                  </a:extLst>
                </a:gridCol>
                <a:gridCol w="1042141">
                  <a:extLst>
                    <a:ext uri="{9D8B030D-6E8A-4147-A177-3AD203B41FA5}">
                      <a16:colId xmlns:a16="http://schemas.microsoft.com/office/drawing/2014/main" val="2134725620"/>
                    </a:ext>
                  </a:extLst>
                </a:gridCol>
                <a:gridCol w="2394924">
                  <a:extLst>
                    <a:ext uri="{9D8B030D-6E8A-4147-A177-3AD203B41FA5}">
                      <a16:colId xmlns:a16="http://schemas.microsoft.com/office/drawing/2014/main" val="4232978237"/>
                    </a:ext>
                  </a:extLst>
                </a:gridCol>
                <a:gridCol w="2258866">
                  <a:extLst>
                    <a:ext uri="{9D8B030D-6E8A-4147-A177-3AD203B41FA5}">
                      <a16:colId xmlns:a16="http://schemas.microsoft.com/office/drawing/2014/main" val="3330338725"/>
                    </a:ext>
                  </a:extLst>
                </a:gridCol>
                <a:gridCol w="1219871">
                  <a:extLst>
                    <a:ext uri="{9D8B030D-6E8A-4147-A177-3AD203B41FA5}">
                      <a16:colId xmlns:a16="http://schemas.microsoft.com/office/drawing/2014/main" val="103992897"/>
                    </a:ext>
                  </a:extLst>
                </a:gridCol>
                <a:gridCol w="2443423">
                  <a:extLst>
                    <a:ext uri="{9D8B030D-6E8A-4147-A177-3AD203B41FA5}">
                      <a16:colId xmlns:a16="http://schemas.microsoft.com/office/drawing/2014/main" val="3108656184"/>
                    </a:ext>
                  </a:extLst>
                </a:gridCol>
              </a:tblGrid>
              <a:tr h="746830">
                <a:tc>
                  <a:txBody>
                    <a:bodyPr/>
                    <a:lstStyle/>
                    <a:p>
                      <a:endParaRPr lang="en-US" dirty="0"/>
                    </a:p>
                  </a:txBody>
                  <a:tcP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400" dirty="0">
                          <a:solidFill>
                            <a:srgbClr val="000000"/>
                          </a:solidFill>
                        </a:rPr>
                        <a:t>Choosing a Solution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Composing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Validating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400" dirty="0">
                          <a:solidFill>
                            <a:srgbClr val="000000"/>
                          </a:solidFill>
                        </a:rPr>
                        <a:t>Documenting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rPr>
                        <a:t>Cross Cutting</a:t>
                      </a:r>
                    </a:p>
                  </a:txBody>
                  <a:tcPr anchor="ctr">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176670"/>
                  </a:ext>
                </a:extLst>
              </a:tr>
              <a:tr h="2793699">
                <a:tc>
                  <a:txBody>
                    <a:bodyPr/>
                    <a:lstStyle/>
                    <a:p>
                      <a:r>
                        <a:rPr lang="en-US" sz="2800" dirty="0">
                          <a:solidFill>
                            <a:srgbClr val="000000"/>
                          </a:solidFill>
                        </a:rPr>
                        <a:t>RQ3: What do developers find </a:t>
                      </a:r>
                      <a:r>
                        <a:rPr lang="en-US" sz="2800" b="1" dirty="0">
                          <a:solidFill>
                            <a:srgbClr val="000000"/>
                          </a:solidFill>
                        </a:rPr>
                        <a:t>difficult</a:t>
                      </a:r>
                      <a:r>
                        <a:rPr lang="en-US" sz="2800" dirty="0">
                          <a:solidFill>
                            <a:srgbClr val="000000"/>
                          </a:solidFill>
                        </a:rPr>
                        <a:t> about programming regexes? </a:t>
                      </a:r>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24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4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4833337"/>
                  </a:ext>
                </a:extLst>
              </a:tr>
              <a:tr h="318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0000"/>
                          </a:solidFill>
                        </a:rPr>
                        <a:t>RQ4: How do developers </a:t>
                      </a:r>
                      <a:r>
                        <a:rPr lang="en-US" sz="2800" b="1" dirty="0">
                          <a:solidFill>
                            <a:srgbClr val="000000"/>
                          </a:solidFill>
                        </a:rPr>
                        <a:t>handle</a:t>
                      </a:r>
                      <a:r>
                        <a:rPr lang="en-US" sz="2800" dirty="0">
                          <a:solidFill>
                            <a:srgbClr val="000000"/>
                          </a:solidFill>
                        </a:rPr>
                        <a:t> those difficulties in programming regexes? </a:t>
                      </a:r>
                    </a:p>
                    <a:p>
                      <a:endParaRPr lang="en-US" dirty="0">
                        <a:solidFill>
                          <a:srgbClr val="000000"/>
                        </a:solidFill>
                      </a:endParaRPr>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algn="l"/>
                      <a:endParaRPr lang="en-US" sz="28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indent="-285750" algn="l">
                        <a:buFont typeface="Arial" panose="020B0604020202020204" pitchFamily="34" charset="0"/>
                        <a:buChar char="•"/>
                      </a:pPr>
                      <a:endParaRPr lang="en-US" sz="24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285750" indent="-285750">
                        <a:buFont typeface="Arial" panose="020B0604020202020204" pitchFamily="34" charset="0"/>
                        <a:buChar char="•"/>
                      </a:pPr>
                      <a:endParaRPr lang="en-US" sz="24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1417159900"/>
                  </a:ext>
                </a:extLst>
              </a:tr>
            </a:tbl>
          </a:graphicData>
        </a:graphic>
      </p:graphicFrame>
      <p:sp>
        <p:nvSpPr>
          <p:cNvPr id="4" name="TextBox 3">
            <a:extLst>
              <a:ext uri="{FF2B5EF4-FFF2-40B4-BE49-F238E27FC236}">
                <a16:creationId xmlns:a16="http://schemas.microsoft.com/office/drawing/2014/main" id="{DDAB88A3-D261-C240-8A06-FB579CE26723}"/>
              </a:ext>
            </a:extLst>
          </p:cNvPr>
          <p:cNvSpPr txBox="1"/>
          <p:nvPr/>
        </p:nvSpPr>
        <p:spPr>
          <a:xfrm>
            <a:off x="3606800" y="1505682"/>
            <a:ext cx="2245360" cy="1200329"/>
          </a:xfrm>
          <a:prstGeom prst="rect">
            <a:avLst/>
          </a:prstGeom>
          <a:noFill/>
        </p:spPr>
        <p:txBody>
          <a:bodyPr wrap="square" rtlCol="0">
            <a:spAutoFit/>
          </a:bodyPr>
          <a:lstStyle/>
          <a:p>
            <a:r>
              <a:rPr lang="en-US" sz="2400" dirty="0">
                <a:solidFill>
                  <a:srgbClr val="000000"/>
                </a:solidFill>
              </a:rPr>
              <a:t>Searching for reuse candidates </a:t>
            </a:r>
          </a:p>
        </p:txBody>
      </p:sp>
      <p:sp>
        <p:nvSpPr>
          <p:cNvPr id="5" name="TextBox 4">
            <a:extLst>
              <a:ext uri="{FF2B5EF4-FFF2-40B4-BE49-F238E27FC236}">
                <a16:creationId xmlns:a16="http://schemas.microsoft.com/office/drawing/2014/main" id="{D66D6AD0-716A-EB4E-9311-3183C79ACB57}"/>
              </a:ext>
            </a:extLst>
          </p:cNvPr>
          <p:cNvSpPr txBox="1"/>
          <p:nvPr/>
        </p:nvSpPr>
        <p:spPr>
          <a:xfrm>
            <a:off x="6004560" y="1690347"/>
            <a:ext cx="2245360" cy="461665"/>
          </a:xfrm>
          <a:prstGeom prst="rect">
            <a:avLst/>
          </a:prstGeom>
          <a:noFill/>
        </p:spPr>
        <p:txBody>
          <a:bodyPr wrap="square" rtlCol="0">
            <a:spAutoFit/>
          </a:bodyPr>
          <a:lstStyle/>
          <a:p>
            <a:pPr lvl="0">
              <a:defRPr/>
            </a:pPr>
            <a:r>
              <a:rPr lang="en-US" sz="2400" dirty="0">
                <a:solidFill>
                  <a:srgbClr val="000000"/>
                </a:solidFill>
              </a:rPr>
              <a:t>Edge Cases</a:t>
            </a:r>
          </a:p>
        </p:txBody>
      </p:sp>
      <p:sp>
        <p:nvSpPr>
          <p:cNvPr id="6" name="TextBox 5">
            <a:extLst>
              <a:ext uri="{FF2B5EF4-FFF2-40B4-BE49-F238E27FC236}">
                <a16:creationId xmlns:a16="http://schemas.microsoft.com/office/drawing/2014/main" id="{122BC0AE-3A26-BD48-AAED-ED1177B714B3}"/>
              </a:ext>
            </a:extLst>
          </p:cNvPr>
          <p:cNvSpPr txBox="1"/>
          <p:nvPr/>
        </p:nvSpPr>
        <p:spPr>
          <a:xfrm>
            <a:off x="9601200" y="1690347"/>
            <a:ext cx="2245360" cy="830997"/>
          </a:xfrm>
          <a:prstGeom prst="rect">
            <a:avLst/>
          </a:prstGeom>
          <a:noFill/>
        </p:spPr>
        <p:txBody>
          <a:bodyPr wrap="square" rtlCol="0">
            <a:spAutoFit/>
          </a:bodyPr>
          <a:lstStyle/>
          <a:p>
            <a:pPr lvl="0">
              <a:defRPr/>
            </a:pPr>
            <a:r>
              <a:rPr lang="en-US" sz="2400" dirty="0">
                <a:solidFill>
                  <a:srgbClr val="000000"/>
                </a:solidFill>
              </a:rPr>
              <a:t>Understanding the Regex </a:t>
            </a:r>
          </a:p>
        </p:txBody>
      </p:sp>
      <p:sp>
        <p:nvSpPr>
          <p:cNvPr id="7" name="TextBox 6">
            <a:extLst>
              <a:ext uri="{FF2B5EF4-FFF2-40B4-BE49-F238E27FC236}">
                <a16:creationId xmlns:a16="http://schemas.microsoft.com/office/drawing/2014/main" id="{12C41CF8-D6B2-E24D-82BC-EC3799FF13C0}"/>
              </a:ext>
            </a:extLst>
          </p:cNvPr>
          <p:cNvSpPr txBox="1"/>
          <p:nvPr/>
        </p:nvSpPr>
        <p:spPr>
          <a:xfrm>
            <a:off x="3606800" y="3928912"/>
            <a:ext cx="2245360" cy="1569660"/>
          </a:xfrm>
          <a:prstGeom prst="rect">
            <a:avLst/>
          </a:prstGeom>
          <a:noFill/>
        </p:spPr>
        <p:txBody>
          <a:bodyPr wrap="square" rtlCol="0">
            <a:spAutoFit/>
          </a:bodyPr>
          <a:lstStyle/>
          <a:p>
            <a:pPr marL="285750" lvl="0" indent="-285750">
              <a:buFont typeface="Arial" panose="020B0604020202020204" pitchFamily="34" charset="0"/>
              <a:buChar char="•"/>
              <a:defRPr/>
            </a:pPr>
            <a:r>
              <a:rPr lang="en-US" sz="2400" dirty="0">
                <a:solidFill>
                  <a:srgbClr val="000000"/>
                </a:solidFill>
              </a:rPr>
              <a:t>Decomposing the regex</a:t>
            </a:r>
          </a:p>
          <a:p>
            <a:pPr marL="285750" lvl="0" indent="-285750">
              <a:buFont typeface="Arial" panose="020B0604020202020204" pitchFamily="34" charset="0"/>
              <a:buChar char="•"/>
              <a:defRPr/>
            </a:pPr>
            <a:r>
              <a:rPr lang="en-US" sz="2400" dirty="0">
                <a:solidFill>
                  <a:srgbClr val="000000"/>
                </a:solidFill>
              </a:rPr>
              <a:t>Personal regex library</a:t>
            </a:r>
          </a:p>
        </p:txBody>
      </p:sp>
      <p:sp>
        <p:nvSpPr>
          <p:cNvPr id="8" name="TextBox 7">
            <a:extLst>
              <a:ext uri="{FF2B5EF4-FFF2-40B4-BE49-F238E27FC236}">
                <a16:creationId xmlns:a16="http://schemas.microsoft.com/office/drawing/2014/main" id="{71E91D60-1C94-5742-94AE-DBD84075081D}"/>
              </a:ext>
            </a:extLst>
          </p:cNvPr>
          <p:cNvSpPr txBox="1"/>
          <p:nvPr/>
        </p:nvSpPr>
        <p:spPr>
          <a:xfrm>
            <a:off x="6004560" y="3928912"/>
            <a:ext cx="2245360" cy="2308324"/>
          </a:xfrm>
          <a:prstGeom prst="rect">
            <a:avLst/>
          </a:prstGeom>
          <a:noFill/>
        </p:spPr>
        <p:txBody>
          <a:bodyPr wrap="square" rtlCol="0">
            <a:spAutoFit/>
          </a:bodyPr>
          <a:lstStyle/>
          <a:p>
            <a:pPr marL="285750" lvl="0" indent="-285750">
              <a:buFont typeface="Arial" panose="020B0604020202020204" pitchFamily="34" charset="0"/>
              <a:buChar char="•"/>
              <a:defRPr/>
            </a:pPr>
            <a:r>
              <a:rPr lang="en-US" sz="2400" dirty="0">
                <a:solidFill>
                  <a:srgbClr val="000000"/>
                </a:solidFill>
              </a:rPr>
              <a:t>Generating their own inputs</a:t>
            </a:r>
          </a:p>
          <a:p>
            <a:pPr marL="285750" lvl="0" indent="-285750">
              <a:buFont typeface="Arial" panose="020B0604020202020204" pitchFamily="34" charset="0"/>
              <a:buChar char="•"/>
              <a:defRPr/>
            </a:pPr>
            <a:r>
              <a:rPr lang="en-US" sz="2400" dirty="0">
                <a:solidFill>
                  <a:srgbClr val="000000"/>
                </a:solidFill>
              </a:rPr>
              <a:t>Testing all the available inputs</a:t>
            </a:r>
          </a:p>
        </p:txBody>
      </p:sp>
      <p:sp>
        <p:nvSpPr>
          <p:cNvPr id="9" name="TextBox 8">
            <a:extLst>
              <a:ext uri="{FF2B5EF4-FFF2-40B4-BE49-F238E27FC236}">
                <a16:creationId xmlns:a16="http://schemas.microsoft.com/office/drawing/2014/main" id="{DFA2AE23-0F4A-DB4D-BB2D-EB57D34C3CEB}"/>
              </a:ext>
            </a:extLst>
          </p:cNvPr>
          <p:cNvSpPr txBox="1"/>
          <p:nvPr/>
        </p:nvSpPr>
        <p:spPr>
          <a:xfrm>
            <a:off x="9601200" y="3928912"/>
            <a:ext cx="2245360" cy="2308324"/>
          </a:xfrm>
          <a:prstGeom prst="rect">
            <a:avLst/>
          </a:prstGeom>
          <a:noFill/>
        </p:spPr>
        <p:txBody>
          <a:bodyPr wrap="square" rtlCol="0">
            <a:spAutoFit/>
          </a:bodyPr>
          <a:lstStyle/>
          <a:p>
            <a:pPr marL="342900" lvl="0" indent="-342900">
              <a:buFont typeface="Arial" panose="020B0604020202020204" pitchFamily="34" charset="0"/>
              <a:buChar char="•"/>
              <a:defRPr/>
            </a:pPr>
            <a:r>
              <a:rPr lang="en-US" sz="2400" dirty="0">
                <a:solidFill>
                  <a:srgbClr val="000000"/>
                </a:solidFill>
              </a:rPr>
              <a:t>Using tool support for visualization/ highlighting</a:t>
            </a:r>
          </a:p>
          <a:p>
            <a:pPr marL="342900" lvl="0" indent="-342900">
              <a:buFont typeface="Arial" panose="020B0604020202020204" pitchFamily="34" charset="0"/>
              <a:buChar char="•"/>
              <a:defRPr/>
            </a:pPr>
            <a:r>
              <a:rPr lang="en-US" sz="2400" dirty="0">
                <a:solidFill>
                  <a:srgbClr val="000000"/>
                </a:solidFill>
              </a:rPr>
              <a:t> Breaking down regexes</a:t>
            </a:r>
          </a:p>
        </p:txBody>
      </p:sp>
    </p:spTree>
    <p:extLst>
      <p:ext uri="{BB962C8B-B14F-4D97-AF65-F5344CB8AC3E}">
        <p14:creationId xmlns:p14="http://schemas.microsoft.com/office/powerpoint/2010/main" val="25112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E8C6241B-B743-0D4D-80E2-35F0561FED91}"/>
              </a:ext>
            </a:extLst>
          </p:cNvPr>
          <p:cNvSpPr/>
          <p:nvPr/>
        </p:nvSpPr>
        <p:spPr>
          <a:xfrm>
            <a:off x="0" y="0"/>
            <a:ext cx="12210257" cy="6876288"/>
          </a:xfrm>
          <a:prstGeom prst="rect">
            <a:avLst/>
          </a:prstGeom>
          <a:solidFill>
            <a:schemeClr val="accent1"/>
          </a:solidFill>
          <a:ln w="12700">
            <a:miter lim="400000"/>
          </a:ln>
        </p:spPr>
        <p:txBody>
          <a:bodyPr lIns="45719" rIns="45719" anchor="ctr"/>
          <a:lstStyle/>
          <a:p>
            <a:endParaRPr/>
          </a:p>
        </p:txBody>
      </p:sp>
      <p:sp>
        <p:nvSpPr>
          <p:cNvPr id="2" name="Slide Number Placeholder 1">
            <a:extLst>
              <a:ext uri="{FF2B5EF4-FFF2-40B4-BE49-F238E27FC236}">
                <a16:creationId xmlns:a16="http://schemas.microsoft.com/office/drawing/2014/main" id="{0D24604C-5A20-CC4B-A71C-8B2B5C406E4F}"/>
              </a:ext>
            </a:extLst>
          </p:cNvPr>
          <p:cNvSpPr>
            <a:spLocks noGrp="1"/>
          </p:cNvSpPr>
          <p:nvPr>
            <p:ph type="sldNum" sz="quarter" idx="12"/>
          </p:nvPr>
        </p:nvSpPr>
        <p:spPr/>
        <p:txBody>
          <a:bodyPr/>
          <a:lstStyle/>
          <a:p>
            <a:fld id="{18E3D891-7F45-F34D-8924-A30F24F9629B}" type="slidenum">
              <a:rPr lang="en-US" smtClean="0"/>
              <a:t>17</a:t>
            </a:fld>
            <a:endParaRPr lang="en-US"/>
          </a:p>
        </p:txBody>
      </p:sp>
      <p:sp>
        <p:nvSpPr>
          <p:cNvPr id="3" name="Slide Number Placeholder 1">
            <a:extLst>
              <a:ext uri="{FF2B5EF4-FFF2-40B4-BE49-F238E27FC236}">
                <a16:creationId xmlns:a16="http://schemas.microsoft.com/office/drawing/2014/main" id="{2DA2A129-0152-134D-83AA-497018ED0CF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3D891-7F45-F34D-8924-A30F24F9629B}" type="slidenum">
              <a:rPr lang="en-US" smtClean="0"/>
              <a:pPr/>
              <a:t>17</a:t>
            </a:fld>
            <a:endParaRPr lang="en-US"/>
          </a:p>
        </p:txBody>
      </p:sp>
      <p:sp>
        <p:nvSpPr>
          <p:cNvPr id="5" name="SECTION TITLE">
            <a:extLst>
              <a:ext uri="{FF2B5EF4-FFF2-40B4-BE49-F238E27FC236}">
                <a16:creationId xmlns:a16="http://schemas.microsoft.com/office/drawing/2014/main" id="{0AFA26EB-B628-9F41-9E28-95C02C02F851}"/>
              </a:ext>
            </a:extLst>
          </p:cNvPr>
          <p:cNvSpPr/>
          <p:nvPr/>
        </p:nvSpPr>
        <p:spPr>
          <a:xfrm>
            <a:off x="3395996" y="2867075"/>
            <a:ext cx="6665877" cy="83765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dirty="0">
                <a:solidFill>
                  <a:schemeClr val="bg1"/>
                </a:solidFill>
              </a:rPr>
              <a:t>DISCUSSION</a:t>
            </a:r>
            <a:endParaRPr dirty="0">
              <a:solidFill>
                <a:schemeClr val="bg1"/>
              </a:solidFill>
            </a:endParaRPr>
          </a:p>
        </p:txBody>
      </p:sp>
      <p:pic>
        <p:nvPicPr>
          <p:cNvPr id="6" name="pasted-image.pdf" descr="pasted-image.pdf">
            <a:extLst>
              <a:ext uri="{FF2B5EF4-FFF2-40B4-BE49-F238E27FC236}">
                <a16:creationId xmlns:a16="http://schemas.microsoft.com/office/drawing/2014/main" id="{F3345216-BC14-EF47-9E8F-5DD200E283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13320" y="2781218"/>
            <a:ext cx="182677" cy="182678"/>
          </a:xfrm>
          <a:prstGeom prst="rect">
            <a:avLst/>
          </a:prstGeom>
          <a:ln w="12700">
            <a:miter lim="400000"/>
          </a:ln>
        </p:spPr>
      </p:pic>
      <p:grpSp>
        <p:nvGrpSpPr>
          <p:cNvPr id="7" name="Group 6">
            <a:extLst>
              <a:ext uri="{FF2B5EF4-FFF2-40B4-BE49-F238E27FC236}">
                <a16:creationId xmlns:a16="http://schemas.microsoft.com/office/drawing/2014/main" id="{85A70629-8EDE-5543-B700-4D951F2A943C}"/>
              </a:ext>
            </a:extLst>
          </p:cNvPr>
          <p:cNvGrpSpPr/>
          <p:nvPr/>
        </p:nvGrpSpPr>
        <p:grpSpPr>
          <a:xfrm>
            <a:off x="-1443949" y="6297894"/>
            <a:ext cx="5760720" cy="470008"/>
            <a:chOff x="-1462207" y="6283031"/>
            <a:chExt cx="5760720" cy="470008"/>
          </a:xfrm>
        </p:grpSpPr>
        <p:sp>
          <p:nvSpPr>
            <p:cNvPr id="8" name="Straight Connector 19">
              <a:extLst>
                <a:ext uri="{FF2B5EF4-FFF2-40B4-BE49-F238E27FC236}">
                  <a16:creationId xmlns:a16="http://schemas.microsoft.com/office/drawing/2014/main" id="{2DD8CB69-C92B-3B4A-8A50-BC3491A1839D}"/>
                </a:ext>
              </a:extLst>
            </p:cNvPr>
            <p:cNvSpPr/>
            <p:nvPr/>
          </p:nvSpPr>
          <p:spPr>
            <a:xfrm>
              <a:off x="-1462207" y="6283031"/>
              <a:ext cx="5760720" cy="49014"/>
            </a:xfrm>
            <a:prstGeom prst="line">
              <a:avLst/>
            </a:prstGeom>
            <a:ln>
              <a:solidFill>
                <a:schemeClr val="tx2"/>
              </a:solidFill>
              <a:prstDash val="dash"/>
              <a:miter/>
            </a:ln>
          </p:spPr>
          <p:txBody>
            <a:bodyPr lIns="45719" rIns="45719"/>
            <a:lstStyle/>
            <a:p>
              <a:endParaRPr/>
            </a:p>
          </p:txBody>
        </p:sp>
        <p:pic>
          <p:nvPicPr>
            <p:cNvPr id="9" name="Picture 8">
              <a:extLst>
                <a:ext uri="{FF2B5EF4-FFF2-40B4-BE49-F238E27FC236}">
                  <a16:creationId xmlns:a16="http://schemas.microsoft.com/office/drawing/2014/main" id="{0F271A8D-8706-A24D-B3A2-8EF3C7F19D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59294"/>
            <a:stretch/>
          </p:blipFill>
          <p:spPr>
            <a:xfrm>
              <a:off x="61523" y="6450445"/>
              <a:ext cx="1411020" cy="302594"/>
            </a:xfrm>
            <a:prstGeom prst="rect">
              <a:avLst/>
            </a:prstGeom>
          </p:spPr>
        </p:pic>
      </p:grpSp>
    </p:spTree>
    <p:extLst>
      <p:ext uri="{BB962C8B-B14F-4D97-AF65-F5344CB8AC3E}">
        <p14:creationId xmlns:p14="http://schemas.microsoft.com/office/powerpoint/2010/main" val="185717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18</a:t>
            </a:fld>
            <a:endParaRPr lang="en-US"/>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pic>
        <p:nvPicPr>
          <p:cNvPr id="9" name="Picture 8">
            <a:extLst>
              <a:ext uri="{FF2B5EF4-FFF2-40B4-BE49-F238E27FC236}">
                <a16:creationId xmlns:a16="http://schemas.microsoft.com/office/drawing/2014/main" id="{0E59DA3E-2C1C-C841-A74D-803DB76015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68927" y="274615"/>
            <a:ext cx="1418968" cy="1418968"/>
          </a:xfrm>
          <a:prstGeom prst="rect">
            <a:avLst/>
          </a:prstGeom>
        </p:spPr>
      </p:pic>
      <p:graphicFrame>
        <p:nvGraphicFramePr>
          <p:cNvPr id="10" name="Table 9">
            <a:extLst>
              <a:ext uri="{FF2B5EF4-FFF2-40B4-BE49-F238E27FC236}">
                <a16:creationId xmlns:a16="http://schemas.microsoft.com/office/drawing/2014/main" id="{2649FE0A-3B83-8C44-A0B8-E82A9D49C200}"/>
              </a:ext>
            </a:extLst>
          </p:cNvPr>
          <p:cNvGraphicFramePr>
            <a:graphicFrameLocks noGrp="1"/>
          </p:cNvGraphicFramePr>
          <p:nvPr>
            <p:extLst>
              <p:ext uri="{D42A27DB-BD31-4B8C-83A1-F6EECF244321}">
                <p14:modId xmlns:p14="http://schemas.microsoft.com/office/powerpoint/2010/main" val="3406357247"/>
              </p:ext>
            </p:extLst>
          </p:nvPr>
        </p:nvGraphicFramePr>
        <p:xfrm>
          <a:off x="298523" y="1838633"/>
          <a:ext cx="11627867" cy="4380879"/>
        </p:xfrm>
        <a:graphic>
          <a:graphicData uri="http://schemas.openxmlformats.org/drawingml/2006/table">
            <a:tbl>
              <a:tblPr firstRow="1" bandRow="1">
                <a:tableStyleId>{5C22544A-7EE6-4342-B048-85BDC9FD1C3A}</a:tableStyleId>
              </a:tblPr>
              <a:tblGrid>
                <a:gridCol w="2313993">
                  <a:extLst>
                    <a:ext uri="{9D8B030D-6E8A-4147-A177-3AD203B41FA5}">
                      <a16:colId xmlns:a16="http://schemas.microsoft.com/office/drawing/2014/main" val="2134725620"/>
                    </a:ext>
                  </a:extLst>
                </a:gridCol>
                <a:gridCol w="2329799">
                  <a:extLst>
                    <a:ext uri="{9D8B030D-6E8A-4147-A177-3AD203B41FA5}">
                      <a16:colId xmlns:a16="http://schemas.microsoft.com/office/drawing/2014/main" val="4232978237"/>
                    </a:ext>
                  </a:extLst>
                </a:gridCol>
                <a:gridCol w="2328025">
                  <a:extLst>
                    <a:ext uri="{9D8B030D-6E8A-4147-A177-3AD203B41FA5}">
                      <a16:colId xmlns:a16="http://schemas.microsoft.com/office/drawing/2014/main" val="3330338725"/>
                    </a:ext>
                  </a:extLst>
                </a:gridCol>
                <a:gridCol w="2328025">
                  <a:extLst>
                    <a:ext uri="{9D8B030D-6E8A-4147-A177-3AD203B41FA5}">
                      <a16:colId xmlns:a16="http://schemas.microsoft.com/office/drawing/2014/main" val="103992897"/>
                    </a:ext>
                  </a:extLst>
                </a:gridCol>
                <a:gridCol w="2328025">
                  <a:extLst>
                    <a:ext uri="{9D8B030D-6E8A-4147-A177-3AD203B41FA5}">
                      <a16:colId xmlns:a16="http://schemas.microsoft.com/office/drawing/2014/main" val="3055341320"/>
                    </a:ext>
                  </a:extLst>
                </a:gridCol>
              </a:tblGrid>
              <a:tr h="997599">
                <a:tc>
                  <a:txBody>
                    <a:bodyPr/>
                    <a:lstStyle/>
                    <a:p>
                      <a:pPr algn="ctr"/>
                      <a:r>
                        <a:rPr lang="en-US" sz="2400" dirty="0">
                          <a:solidFill>
                            <a:srgbClr val="000000"/>
                          </a:solidFill>
                          <a:latin typeface="+mn-lt"/>
                        </a:rPr>
                        <a:t>Choosing a Solution</a:t>
                      </a: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400">
                          <a:solidFill>
                            <a:srgbClr val="000000"/>
                          </a:solidFill>
                          <a:latin typeface="+mn-lt"/>
                        </a:rPr>
                        <a:t>Composing</a:t>
                      </a:r>
                      <a:endParaRPr lang="en-US" sz="2400" dirty="0">
                        <a:solidFill>
                          <a:srgbClr val="000000"/>
                        </a:solidFill>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400">
                          <a:solidFill>
                            <a:srgbClr val="000000"/>
                          </a:solidFill>
                          <a:latin typeface="+mn-lt"/>
                        </a:rPr>
                        <a:t>Validating</a:t>
                      </a:r>
                      <a:endParaRPr lang="en-US" sz="2400" dirty="0">
                        <a:solidFill>
                          <a:srgbClr val="000000"/>
                        </a:solidFill>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400" dirty="0">
                          <a:solidFill>
                            <a:srgbClr val="000000"/>
                          </a:solidFill>
                          <a:latin typeface="+mn-lt"/>
                        </a:rPr>
                        <a:t>Documenting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rPr>
                        <a:t>Cross Cutting</a:t>
                      </a:r>
                    </a:p>
                  </a:txBody>
                  <a:tcPr anchor="ctr">
                    <a:lnL w="12700" cap="flat" cmpd="sng" algn="ctr">
                      <a:solidFill>
                        <a:srgbClr val="00000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0153292"/>
                  </a:ext>
                </a:extLst>
              </a:tr>
              <a:tr h="997599">
                <a:tc>
                  <a:txBody>
                    <a:bodyPr/>
                    <a:lstStyle/>
                    <a:p>
                      <a:pPr algn="ctr"/>
                      <a:endParaRPr lang="en-US" sz="2400" dirty="0">
                        <a:solidFill>
                          <a:srgbClr val="000000"/>
                        </a:solidFill>
                        <a:latin typeface="+mn-l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p>
                      <a:pPr algn="l"/>
                      <a:endParaRPr lang="en-US" sz="2400" dirty="0">
                        <a:solidFill>
                          <a:srgbClr val="000000"/>
                        </a:solidFill>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algn="ctr"/>
                      <a:endParaRPr lang="en-US" sz="2400" dirty="0">
                        <a:solidFill>
                          <a:srgbClr val="000000"/>
                        </a:solidFill>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algn="ctr"/>
                      <a:endParaRPr lang="en-US" sz="2400" dirty="0">
                        <a:solidFill>
                          <a:srgbClr val="000000"/>
                        </a:solidFill>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algn="ctr"/>
                      <a:endParaRPr lang="en-US" sz="2400" b="1" dirty="0">
                        <a:solidFill>
                          <a:srgbClr val="000000"/>
                        </a:solidFill>
                        <a:latin typeface="+mn-lt"/>
                      </a:endParaRPr>
                    </a:p>
                  </a:txBody>
                  <a:tcPr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488213363"/>
                  </a:ext>
                </a:extLst>
              </a:tr>
            </a:tbl>
          </a:graphicData>
        </a:graphic>
      </p:graphicFrame>
      <p:pic>
        <p:nvPicPr>
          <p:cNvPr id="11" name="Picture 10">
            <a:extLst>
              <a:ext uri="{FF2B5EF4-FFF2-40B4-BE49-F238E27FC236}">
                <a16:creationId xmlns:a16="http://schemas.microsoft.com/office/drawing/2014/main" id="{229D6CF7-C1F4-ED4E-82B0-797F9F7C131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69045" y="6026635"/>
            <a:ext cx="605156" cy="597087"/>
          </a:xfrm>
          <a:prstGeom prst="rect">
            <a:avLst/>
          </a:prstGeom>
        </p:spPr>
      </p:pic>
      <p:sp>
        <p:nvSpPr>
          <p:cNvPr id="6" name="TextBox 5">
            <a:extLst>
              <a:ext uri="{FF2B5EF4-FFF2-40B4-BE49-F238E27FC236}">
                <a16:creationId xmlns:a16="http://schemas.microsoft.com/office/drawing/2014/main" id="{1922F226-C2D6-F949-ACE4-744C3C85C575}"/>
              </a:ext>
            </a:extLst>
          </p:cNvPr>
          <p:cNvSpPr txBox="1"/>
          <p:nvPr/>
        </p:nvSpPr>
        <p:spPr>
          <a:xfrm>
            <a:off x="2605487" y="2876356"/>
            <a:ext cx="233227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0000"/>
                </a:solidFill>
              </a:rPr>
              <a:t>Metrics-based regex ranking</a:t>
            </a:r>
          </a:p>
          <a:p>
            <a:pPr marL="342900" indent="-342900">
              <a:buFont typeface="Arial" panose="020B0604020202020204" pitchFamily="34" charset="0"/>
              <a:buChar char="•"/>
            </a:pPr>
            <a:r>
              <a:rPr lang="en-US" sz="2400" dirty="0">
                <a:solidFill>
                  <a:srgbClr val="000000"/>
                </a:solidFill>
              </a:rPr>
              <a:t>Semantic based regex search</a:t>
            </a:r>
          </a:p>
          <a:p>
            <a:pPr marL="342900" indent="-342900">
              <a:buFont typeface="Arial" panose="020B0604020202020204" pitchFamily="34" charset="0"/>
              <a:buChar char="•"/>
            </a:pPr>
            <a:r>
              <a:rPr lang="en-US" sz="2400" dirty="0">
                <a:solidFill>
                  <a:srgbClr val="000000"/>
                </a:solidFill>
              </a:rPr>
              <a:t>IDE support</a:t>
            </a:r>
          </a:p>
        </p:txBody>
      </p:sp>
      <p:sp>
        <p:nvSpPr>
          <p:cNvPr id="7" name="TextBox 6">
            <a:extLst>
              <a:ext uri="{FF2B5EF4-FFF2-40B4-BE49-F238E27FC236}">
                <a16:creationId xmlns:a16="http://schemas.microsoft.com/office/drawing/2014/main" id="{CEAF616B-0727-1A49-9204-65319D48355F}"/>
              </a:ext>
            </a:extLst>
          </p:cNvPr>
          <p:cNvSpPr txBox="1"/>
          <p:nvPr/>
        </p:nvSpPr>
        <p:spPr>
          <a:xfrm>
            <a:off x="308333" y="2876356"/>
            <a:ext cx="2306964" cy="1200329"/>
          </a:xfrm>
          <a:prstGeom prst="rect">
            <a:avLst/>
          </a:prstGeom>
          <a:noFill/>
        </p:spPr>
        <p:txBody>
          <a:bodyPr wrap="square" rtlCol="0">
            <a:spAutoFit/>
          </a:bodyPr>
          <a:lstStyle/>
          <a:p>
            <a:r>
              <a:rPr lang="en-US" sz="2400" dirty="0">
                <a:solidFill>
                  <a:srgbClr val="000000"/>
                </a:solidFill>
              </a:rPr>
              <a:t>Mapping the string matching problem space</a:t>
            </a:r>
          </a:p>
        </p:txBody>
      </p:sp>
      <p:sp>
        <p:nvSpPr>
          <p:cNvPr id="15" name="TextBox 14">
            <a:extLst>
              <a:ext uri="{FF2B5EF4-FFF2-40B4-BE49-F238E27FC236}">
                <a16:creationId xmlns:a16="http://schemas.microsoft.com/office/drawing/2014/main" id="{7B906058-CDD9-8D46-8F11-D53B0B24F5DF}"/>
              </a:ext>
            </a:extLst>
          </p:cNvPr>
          <p:cNvSpPr txBox="1"/>
          <p:nvPr/>
        </p:nvSpPr>
        <p:spPr>
          <a:xfrm>
            <a:off x="5048741" y="2915544"/>
            <a:ext cx="2059340" cy="1200329"/>
          </a:xfrm>
          <a:prstGeom prst="rect">
            <a:avLst/>
          </a:prstGeom>
          <a:noFill/>
        </p:spPr>
        <p:txBody>
          <a:bodyPr wrap="square" rtlCol="0">
            <a:spAutoFit/>
          </a:bodyPr>
          <a:lstStyle/>
          <a:p>
            <a:r>
              <a:rPr lang="en-US" sz="2400" dirty="0">
                <a:solidFill>
                  <a:srgbClr val="000000"/>
                </a:solidFill>
              </a:rPr>
              <a:t>Regex input generation for humans </a:t>
            </a:r>
            <a:endParaRPr lang="en-US" sz="3200" dirty="0">
              <a:solidFill>
                <a:srgbClr val="000000"/>
              </a:solidFill>
            </a:endParaRPr>
          </a:p>
        </p:txBody>
      </p:sp>
      <p:sp>
        <p:nvSpPr>
          <p:cNvPr id="18" name="TextBox 17">
            <a:extLst>
              <a:ext uri="{FF2B5EF4-FFF2-40B4-BE49-F238E27FC236}">
                <a16:creationId xmlns:a16="http://schemas.microsoft.com/office/drawing/2014/main" id="{2922264A-5068-684F-8DDF-93B61097998E}"/>
              </a:ext>
            </a:extLst>
          </p:cNvPr>
          <p:cNvSpPr txBox="1"/>
          <p:nvPr/>
        </p:nvSpPr>
        <p:spPr>
          <a:xfrm>
            <a:off x="7345277" y="2915544"/>
            <a:ext cx="2173596" cy="1200329"/>
          </a:xfrm>
          <a:prstGeom prst="rect">
            <a:avLst/>
          </a:prstGeom>
          <a:noFill/>
        </p:spPr>
        <p:txBody>
          <a:bodyPr wrap="square" rtlCol="0">
            <a:spAutoFit/>
          </a:bodyPr>
          <a:lstStyle/>
          <a:p>
            <a:r>
              <a:rPr lang="en-US" sz="2400" dirty="0">
                <a:solidFill>
                  <a:srgbClr val="000000"/>
                </a:solidFill>
              </a:rPr>
              <a:t>Automatic regex documentation</a:t>
            </a:r>
            <a:endParaRPr lang="en-US" sz="3200" dirty="0">
              <a:solidFill>
                <a:srgbClr val="000000"/>
              </a:solidFill>
            </a:endParaRPr>
          </a:p>
        </p:txBody>
      </p:sp>
      <p:sp>
        <p:nvSpPr>
          <p:cNvPr id="19" name="TextBox 18">
            <a:extLst>
              <a:ext uri="{FF2B5EF4-FFF2-40B4-BE49-F238E27FC236}">
                <a16:creationId xmlns:a16="http://schemas.microsoft.com/office/drawing/2014/main" id="{47321844-80CF-0D44-B24E-FDD03AB40692}"/>
              </a:ext>
            </a:extLst>
          </p:cNvPr>
          <p:cNvSpPr txBox="1"/>
          <p:nvPr/>
        </p:nvSpPr>
        <p:spPr>
          <a:xfrm>
            <a:off x="9762604" y="2915544"/>
            <a:ext cx="2173596" cy="461665"/>
          </a:xfrm>
          <a:prstGeom prst="rect">
            <a:avLst/>
          </a:prstGeom>
          <a:noFill/>
        </p:spPr>
        <p:txBody>
          <a:bodyPr wrap="square" rtlCol="0">
            <a:spAutoFit/>
          </a:bodyPr>
          <a:lstStyle/>
          <a:p>
            <a:r>
              <a:rPr lang="en-US" sz="2400" dirty="0">
                <a:solidFill>
                  <a:srgbClr val="000000"/>
                </a:solidFill>
              </a:rPr>
              <a:t>Why regex?</a:t>
            </a:r>
          </a:p>
        </p:txBody>
      </p:sp>
      <p:pic>
        <p:nvPicPr>
          <p:cNvPr id="20" name="Picture 19">
            <a:extLst>
              <a:ext uri="{FF2B5EF4-FFF2-40B4-BE49-F238E27FC236}">
                <a16:creationId xmlns:a16="http://schemas.microsoft.com/office/drawing/2014/main" id="{E1F724CD-05A7-7645-832D-A7B5F1F50C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37244" y="5956201"/>
            <a:ext cx="605156" cy="597087"/>
          </a:xfrm>
          <a:prstGeom prst="rect">
            <a:avLst/>
          </a:prstGeom>
        </p:spPr>
      </p:pic>
      <p:pic>
        <p:nvPicPr>
          <p:cNvPr id="21" name="Picture 20">
            <a:extLst>
              <a:ext uri="{FF2B5EF4-FFF2-40B4-BE49-F238E27FC236}">
                <a16:creationId xmlns:a16="http://schemas.microsoft.com/office/drawing/2014/main" id="{CBE86903-4C56-464C-B77E-A9A47C2623A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05444" y="5920968"/>
            <a:ext cx="605156" cy="597087"/>
          </a:xfrm>
          <a:prstGeom prst="rect">
            <a:avLst/>
          </a:prstGeom>
        </p:spPr>
      </p:pic>
    </p:spTree>
    <p:extLst>
      <p:ext uri="{BB962C8B-B14F-4D97-AF65-F5344CB8AC3E}">
        <p14:creationId xmlns:p14="http://schemas.microsoft.com/office/powerpoint/2010/main" val="38490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BCF-E290-E24F-A8F2-C025F031C212}"/>
              </a:ext>
            </a:extLst>
          </p:cNvPr>
          <p:cNvSpPr>
            <a:spLocks noGrp="1"/>
          </p:cNvSpPr>
          <p:nvPr>
            <p:ph type="title"/>
          </p:nvPr>
        </p:nvSpPr>
        <p:spPr/>
        <p:txBody>
          <a:bodyPr/>
          <a:lstStyle/>
          <a:p>
            <a:r>
              <a:rPr lang="en-US" dirty="0"/>
              <a:t>Summary </a:t>
            </a:r>
          </a:p>
        </p:txBody>
      </p:sp>
      <p:sp>
        <p:nvSpPr>
          <p:cNvPr id="4" name="Slide Number Placeholder 3">
            <a:extLst>
              <a:ext uri="{FF2B5EF4-FFF2-40B4-BE49-F238E27FC236}">
                <a16:creationId xmlns:a16="http://schemas.microsoft.com/office/drawing/2014/main" id="{AAFF133E-8ACA-664E-935A-BEF5B5DA073C}"/>
              </a:ext>
            </a:extLst>
          </p:cNvPr>
          <p:cNvSpPr>
            <a:spLocks noGrp="1"/>
          </p:cNvSpPr>
          <p:nvPr>
            <p:ph type="sldNum" sz="quarter" idx="12"/>
          </p:nvPr>
        </p:nvSpPr>
        <p:spPr/>
        <p:txBody>
          <a:bodyPr/>
          <a:lstStyle/>
          <a:p>
            <a:fld id="{18E3D891-7F45-F34D-8924-A30F24F9629B}" type="slidenum">
              <a:rPr lang="en-US" smtClean="0"/>
              <a:t>19</a:t>
            </a:fld>
            <a:endParaRPr lang="en-US"/>
          </a:p>
        </p:txBody>
      </p:sp>
      <p:pic>
        <p:nvPicPr>
          <p:cNvPr id="5" name="Picture 4">
            <a:extLst>
              <a:ext uri="{FF2B5EF4-FFF2-40B4-BE49-F238E27FC236}">
                <a16:creationId xmlns:a16="http://schemas.microsoft.com/office/drawing/2014/main" id="{DD531C47-A38D-0547-9BE4-BB092ABF35C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97468" y="2927821"/>
            <a:ext cx="1736347" cy="1736347"/>
          </a:xfrm>
          <a:prstGeom prst="rect">
            <a:avLst/>
          </a:prstGeom>
        </p:spPr>
      </p:pic>
      <p:pic>
        <p:nvPicPr>
          <p:cNvPr id="6" name="Picture 5">
            <a:extLst>
              <a:ext uri="{FF2B5EF4-FFF2-40B4-BE49-F238E27FC236}">
                <a16:creationId xmlns:a16="http://schemas.microsoft.com/office/drawing/2014/main" id="{D6A66E97-6084-4240-8E3D-E6C2A7DAB52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12941" y="4536388"/>
            <a:ext cx="1705402" cy="1705402"/>
          </a:xfrm>
          <a:prstGeom prst="rect">
            <a:avLst/>
          </a:prstGeom>
        </p:spPr>
      </p:pic>
      <p:pic>
        <p:nvPicPr>
          <p:cNvPr id="7" name="Picture 6">
            <a:extLst>
              <a:ext uri="{FF2B5EF4-FFF2-40B4-BE49-F238E27FC236}">
                <a16:creationId xmlns:a16="http://schemas.microsoft.com/office/drawing/2014/main" id="{213CE3D4-61FE-834E-9BD1-4BA14E2C4B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12941" y="1222419"/>
            <a:ext cx="1736347" cy="1736347"/>
          </a:xfrm>
          <a:prstGeom prst="rect">
            <a:avLst/>
          </a:prstGeom>
        </p:spPr>
      </p:pic>
      <p:pic>
        <p:nvPicPr>
          <p:cNvPr id="8" name="Graphic 7">
            <a:extLst>
              <a:ext uri="{FF2B5EF4-FFF2-40B4-BE49-F238E27FC236}">
                <a16:creationId xmlns:a16="http://schemas.microsoft.com/office/drawing/2014/main" id="{FB6DA8C5-F6D1-5C42-8403-A79292F606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93975" y="3516219"/>
            <a:ext cx="679680" cy="679680"/>
          </a:xfrm>
          <a:prstGeom prst="rect">
            <a:avLst/>
          </a:prstGeom>
        </p:spPr>
      </p:pic>
      <p:pic>
        <p:nvPicPr>
          <p:cNvPr id="10" name="Graphic 9">
            <a:extLst>
              <a:ext uri="{FF2B5EF4-FFF2-40B4-BE49-F238E27FC236}">
                <a16:creationId xmlns:a16="http://schemas.microsoft.com/office/drawing/2014/main" id="{0AE40A9D-BD89-D14A-8B97-01C5FF077E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136" y="2793935"/>
            <a:ext cx="1742453" cy="1742453"/>
          </a:xfrm>
          <a:prstGeom prst="rect">
            <a:avLst/>
          </a:prstGeom>
        </p:spPr>
      </p:pic>
      <p:graphicFrame>
        <p:nvGraphicFramePr>
          <p:cNvPr id="11" name="Table 10">
            <a:extLst>
              <a:ext uri="{FF2B5EF4-FFF2-40B4-BE49-F238E27FC236}">
                <a16:creationId xmlns:a16="http://schemas.microsoft.com/office/drawing/2014/main" id="{641D4D2D-F109-8A49-AED5-EB91243B7EB7}"/>
              </a:ext>
            </a:extLst>
          </p:cNvPr>
          <p:cNvGraphicFramePr>
            <a:graphicFrameLocks noGrp="1"/>
          </p:cNvGraphicFramePr>
          <p:nvPr>
            <p:extLst>
              <p:ext uri="{D42A27DB-BD31-4B8C-83A1-F6EECF244321}">
                <p14:modId xmlns:p14="http://schemas.microsoft.com/office/powerpoint/2010/main" val="3008212797"/>
              </p:ext>
            </p:extLst>
          </p:nvPr>
        </p:nvGraphicFramePr>
        <p:xfrm>
          <a:off x="3473655" y="365125"/>
          <a:ext cx="7189284" cy="4779597"/>
        </p:xfrm>
        <a:graphic>
          <a:graphicData uri="http://schemas.openxmlformats.org/drawingml/2006/table">
            <a:tbl>
              <a:tblPr firstRow="1" bandRow="1">
                <a:tableStyleId>{5C22544A-7EE6-4342-B048-85BDC9FD1C3A}</a:tableStyleId>
              </a:tblPr>
              <a:tblGrid>
                <a:gridCol w="1333878">
                  <a:extLst>
                    <a:ext uri="{9D8B030D-6E8A-4147-A177-3AD203B41FA5}">
                      <a16:colId xmlns:a16="http://schemas.microsoft.com/office/drawing/2014/main" val="1816886522"/>
                    </a:ext>
                  </a:extLst>
                </a:gridCol>
                <a:gridCol w="1048627">
                  <a:extLst>
                    <a:ext uri="{9D8B030D-6E8A-4147-A177-3AD203B41FA5}">
                      <a16:colId xmlns:a16="http://schemas.microsoft.com/office/drawing/2014/main" val="650554910"/>
                    </a:ext>
                  </a:extLst>
                </a:gridCol>
                <a:gridCol w="1235676">
                  <a:extLst>
                    <a:ext uri="{9D8B030D-6E8A-4147-A177-3AD203B41FA5}">
                      <a16:colId xmlns:a16="http://schemas.microsoft.com/office/drawing/2014/main" val="3778425475"/>
                    </a:ext>
                  </a:extLst>
                </a:gridCol>
                <a:gridCol w="1149178">
                  <a:extLst>
                    <a:ext uri="{9D8B030D-6E8A-4147-A177-3AD203B41FA5}">
                      <a16:colId xmlns:a16="http://schemas.microsoft.com/office/drawing/2014/main" val="1040749707"/>
                    </a:ext>
                  </a:extLst>
                </a:gridCol>
                <a:gridCol w="1005768">
                  <a:extLst>
                    <a:ext uri="{9D8B030D-6E8A-4147-A177-3AD203B41FA5}">
                      <a16:colId xmlns:a16="http://schemas.microsoft.com/office/drawing/2014/main" val="1727134978"/>
                    </a:ext>
                  </a:extLst>
                </a:gridCol>
                <a:gridCol w="1416157">
                  <a:extLst>
                    <a:ext uri="{9D8B030D-6E8A-4147-A177-3AD203B41FA5}">
                      <a16:colId xmlns:a16="http://schemas.microsoft.com/office/drawing/2014/main" val="197631687"/>
                    </a:ext>
                  </a:extLst>
                </a:gridCol>
              </a:tblGrid>
              <a:tr h="694889">
                <a:tc>
                  <a:txBody>
                    <a:bodyPr/>
                    <a:lstStyle/>
                    <a:p>
                      <a:endParaRPr lang="en-US" sz="1000" dirty="0"/>
                    </a:p>
                  </a:txBody>
                  <a:tcPr marL="49350" marR="49350" marT="24674" marB="24674">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Choosing a Solution</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Composing</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Validating</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Documenting</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a:txBody>
                    <a:bodyPr/>
                    <a:lstStyle/>
                    <a:p>
                      <a:pPr algn="ctr"/>
                      <a:r>
                        <a:rPr lang="en-US" sz="1200" dirty="0">
                          <a:solidFill>
                            <a:srgbClr val="000000"/>
                          </a:solidFill>
                        </a:rPr>
                        <a:t>Cross Cutting</a:t>
                      </a:r>
                    </a:p>
                  </a:txBody>
                  <a:tcPr marL="49350" marR="49350" marT="24674" marB="24674" anchor="ctr">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0035493"/>
                  </a:ext>
                </a:extLst>
              </a:tr>
              <a:tr h="11793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RQ2: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rPr>
                        <a:t>Decisions</a:t>
                      </a:r>
                      <a:endParaRPr lang="en-US" sz="1700" b="1" dirty="0">
                        <a:solidFill>
                          <a:srgbClr val="000000"/>
                        </a:solidFill>
                      </a:endParaRPr>
                    </a:p>
                    <a:p>
                      <a:pPr algn="ctr"/>
                      <a:endParaRPr lang="en-US" sz="1000" dirty="0"/>
                    </a:p>
                  </a:txBody>
                  <a:tcPr marL="49350" marR="49350" marT="24674" marB="24674"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00"/>
                          </a:solidFill>
                        </a:rPr>
                        <a:t>Problem Complexity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00"/>
                          </a:solidFill>
                        </a:rPr>
                        <a:t>Match too much vs match to little?</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00"/>
                          </a:solidFill>
                        </a:rPr>
                        <a:t>Trust of Reuse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lvl="0" indent="0">
                        <a:buFont typeface="Arial" panose="020B0604020202020204" pitchFamily="34" charset="0"/>
                        <a:buNone/>
                        <a:defRPr/>
                      </a:pPr>
                      <a:r>
                        <a:rPr lang="en-US" sz="1600" dirty="0">
                          <a:solidFill>
                            <a:srgbClr val="000000"/>
                          </a:solidFill>
                        </a:rPr>
                        <a:t>Personal opinion </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393340"/>
                  </a:ext>
                </a:extLst>
              </a:tr>
              <a:tr h="1149178">
                <a:tc>
                  <a:txBody>
                    <a:bodyPr/>
                    <a:lstStyle/>
                    <a:p>
                      <a:pPr algn="ctr"/>
                      <a:r>
                        <a:rPr lang="en-US" sz="2000" dirty="0">
                          <a:solidFill>
                            <a:srgbClr val="000000"/>
                          </a:solidFill>
                        </a:rPr>
                        <a:t>RQ3:</a:t>
                      </a:r>
                    </a:p>
                    <a:p>
                      <a:pPr algn="ctr"/>
                      <a:r>
                        <a:rPr lang="en-US" sz="2000" b="1" dirty="0">
                          <a:solidFill>
                            <a:srgbClr val="000000"/>
                          </a:solidFill>
                        </a:rPr>
                        <a:t>Difficulties</a:t>
                      </a:r>
                      <a:endParaRPr lang="en-US" sz="1100" b="1" dirty="0">
                        <a:solidFill>
                          <a:srgbClr val="000000"/>
                        </a:solidFill>
                      </a:endParaRPr>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00"/>
                          </a:solidFill>
                        </a:rPr>
                        <a:t>Searching for Reuse Candidates </a:t>
                      </a:r>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00"/>
                          </a:solidFill>
                        </a:rPr>
                        <a:t>Testing Edge Cases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solidFill>
                            <a:srgbClr val="000000"/>
                          </a:solidFill>
                        </a:rPr>
                        <a:t>Understanding the Regex </a:t>
                      </a:r>
                    </a:p>
                  </a:txBody>
                  <a:tcPr marL="49350" marR="49350" marT="24674" marB="24674"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2868105"/>
                  </a:ext>
                </a:extLst>
              </a:tr>
              <a:tr h="11834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RQ4: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rPr>
                        <a:t>Handling</a:t>
                      </a:r>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0" lvl="0" indent="0">
                        <a:buFont typeface="Arial" panose="020B0604020202020204" pitchFamily="34" charset="0"/>
                        <a:buNone/>
                        <a:defRPr/>
                      </a:pPr>
                      <a:r>
                        <a:rPr lang="en-US" sz="1600" dirty="0">
                          <a:solidFill>
                            <a:srgbClr val="000000"/>
                          </a:solidFill>
                        </a:rPr>
                        <a:t>Decomposing the regex</a:t>
                      </a:r>
                    </a:p>
                    <a:p>
                      <a:pPr marL="0" lvl="0" indent="0">
                        <a:buFont typeface="Arial" panose="020B0604020202020204" pitchFamily="34" charset="0"/>
                        <a:buNone/>
                        <a:defRPr/>
                      </a:pPr>
                      <a:r>
                        <a:rPr lang="en-US" sz="1600" dirty="0">
                          <a:solidFill>
                            <a:srgbClr val="000000"/>
                          </a:solidFill>
                        </a:rPr>
                        <a:t>Personal regex library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0" lvl="0" indent="0">
                        <a:buFont typeface="Arial" panose="020B0604020202020204" pitchFamily="34" charset="0"/>
                        <a:buNone/>
                        <a:defRPr/>
                      </a:pPr>
                      <a:r>
                        <a:rPr lang="en-US" sz="1600" dirty="0">
                          <a:solidFill>
                            <a:srgbClr val="000000"/>
                          </a:solidFill>
                        </a:rPr>
                        <a:t>Generating their own inputs</a:t>
                      </a:r>
                    </a:p>
                    <a:p>
                      <a:pPr marL="0" lvl="0" indent="0">
                        <a:buFont typeface="Arial" panose="020B0604020202020204" pitchFamily="34" charset="0"/>
                        <a:buNone/>
                        <a:defRPr/>
                      </a:pPr>
                      <a:r>
                        <a:rPr lang="en-US" sz="1600" dirty="0">
                          <a:solidFill>
                            <a:srgbClr val="000000"/>
                          </a:solidFill>
                        </a:rPr>
                        <a:t>Testing all the available inputs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tc>
                  <a:txBody>
                    <a:bodyPr/>
                    <a:lstStyle/>
                    <a:p>
                      <a:pPr marL="0" lvl="0" indent="0">
                        <a:buFont typeface="Arial" panose="020B0604020202020204" pitchFamily="34" charset="0"/>
                        <a:buNone/>
                        <a:defRPr/>
                      </a:pPr>
                      <a:r>
                        <a:rPr lang="en-US" sz="1600" dirty="0">
                          <a:solidFill>
                            <a:srgbClr val="000000"/>
                          </a:solidFill>
                        </a:rPr>
                        <a:t>Using tool support for visualization/ highlighting</a:t>
                      </a:r>
                    </a:p>
                    <a:p>
                      <a:pPr marL="0" lvl="0" indent="0">
                        <a:buFont typeface="Arial" panose="020B0604020202020204" pitchFamily="34" charset="0"/>
                        <a:buNone/>
                        <a:defRPr/>
                      </a:pPr>
                      <a:r>
                        <a:rPr lang="en-US" sz="1600" dirty="0">
                          <a:solidFill>
                            <a:srgbClr val="000000"/>
                          </a:solidFill>
                        </a:rPr>
                        <a:t> Breaking down regexes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txBody>
                  <a:tcPr marL="49350" marR="49350" marT="24674" marB="24674"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4028587719"/>
                  </a:ext>
                </a:extLst>
              </a:tr>
            </a:tbl>
          </a:graphicData>
        </a:graphic>
      </p:graphicFrame>
      <p:pic>
        <p:nvPicPr>
          <p:cNvPr id="13" name="Picture 12">
            <a:extLst>
              <a:ext uri="{FF2B5EF4-FFF2-40B4-BE49-F238E27FC236}">
                <a16:creationId xmlns:a16="http://schemas.microsoft.com/office/drawing/2014/main" id="{F23F0C39-19C4-304C-B6DB-49C9F7A71DBF}"/>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773032" y="2097251"/>
            <a:ext cx="1418968" cy="1418968"/>
          </a:xfrm>
          <a:prstGeom prst="rect">
            <a:avLst/>
          </a:prstGeom>
        </p:spPr>
      </p:pic>
      <p:sp>
        <p:nvSpPr>
          <p:cNvPr id="14" name="TextBox 13">
            <a:extLst>
              <a:ext uri="{FF2B5EF4-FFF2-40B4-BE49-F238E27FC236}">
                <a16:creationId xmlns:a16="http://schemas.microsoft.com/office/drawing/2014/main" id="{3CA06AA2-1A3F-C44E-AAF3-59DABAEC1FAB}"/>
              </a:ext>
            </a:extLst>
          </p:cNvPr>
          <p:cNvSpPr txBox="1"/>
          <p:nvPr/>
        </p:nvSpPr>
        <p:spPr>
          <a:xfrm>
            <a:off x="223828" y="6046923"/>
            <a:ext cx="6499654" cy="923330"/>
          </a:xfrm>
          <a:prstGeom prst="rect">
            <a:avLst/>
          </a:prstGeom>
          <a:noFill/>
        </p:spPr>
        <p:txBody>
          <a:bodyPr wrap="square" rtlCol="0">
            <a:spAutoFit/>
          </a:bodyPr>
          <a:lstStyle/>
          <a:p>
            <a:r>
              <a:rPr lang="en-US" dirty="0"/>
              <a:t>Artifacts for reproducibility available at: </a:t>
            </a:r>
            <a:r>
              <a:rPr lang="en-US" dirty="0">
                <a:hlinkClick r:id="rId10"/>
              </a:rPr>
              <a:t>http://</a:t>
            </a:r>
            <a:r>
              <a:rPr lang="en-US" dirty="0" err="1">
                <a:hlinkClick r:id="rId10"/>
              </a:rPr>
              <a:t>doi.org</a:t>
            </a:r>
            <a:r>
              <a:rPr lang="en-US" dirty="0">
                <a:hlinkClick r:id="rId10"/>
              </a:rPr>
              <a:t>/10.5281/zenodo.3424069 </a:t>
            </a:r>
            <a:endParaRPr lang="en-US" dirty="0"/>
          </a:p>
          <a:p>
            <a:endParaRPr lang="en-US" dirty="0"/>
          </a:p>
        </p:txBody>
      </p:sp>
    </p:spTree>
    <p:extLst>
      <p:ext uri="{BB962C8B-B14F-4D97-AF65-F5344CB8AC3E}">
        <p14:creationId xmlns:p14="http://schemas.microsoft.com/office/powerpoint/2010/main" val="190577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54753A-0665-3F40-9512-704F7B7EDF7B}"/>
              </a:ext>
            </a:extLst>
          </p:cNvPr>
          <p:cNvSpPr>
            <a:spLocks noGrp="1"/>
          </p:cNvSpPr>
          <p:nvPr>
            <p:ph type="ctrTitle"/>
          </p:nvPr>
        </p:nvSpPr>
        <p:spPr/>
        <p:txBody>
          <a:bodyPr/>
          <a:lstStyle/>
          <a:p>
            <a:r>
              <a:rPr lang="en-US" dirty="0"/>
              <a:t>REGEX?</a:t>
            </a:r>
          </a:p>
        </p:txBody>
      </p:sp>
      <p:sp>
        <p:nvSpPr>
          <p:cNvPr id="4" name="Slide Number Placeholder 3">
            <a:extLst>
              <a:ext uri="{FF2B5EF4-FFF2-40B4-BE49-F238E27FC236}">
                <a16:creationId xmlns:a16="http://schemas.microsoft.com/office/drawing/2014/main" id="{3F157C38-70EF-214C-B8A5-D0BD74B0BDA1}"/>
              </a:ext>
            </a:extLst>
          </p:cNvPr>
          <p:cNvSpPr>
            <a:spLocks noGrp="1"/>
          </p:cNvSpPr>
          <p:nvPr>
            <p:ph type="sldNum" sz="quarter" idx="12"/>
          </p:nvPr>
        </p:nvSpPr>
        <p:spPr/>
        <p:txBody>
          <a:bodyPr/>
          <a:lstStyle/>
          <a:p>
            <a:fld id="{18E3D891-7F45-F34D-8924-A30F24F9629B}" type="slidenum">
              <a:rPr lang="en-US" smtClean="0"/>
              <a:t>2</a:t>
            </a:fld>
            <a:endParaRPr lang="en-US"/>
          </a:p>
        </p:txBody>
      </p:sp>
      <p:sp>
        <p:nvSpPr>
          <p:cNvPr id="2" name="TextBox 1">
            <a:extLst>
              <a:ext uri="{FF2B5EF4-FFF2-40B4-BE49-F238E27FC236}">
                <a16:creationId xmlns:a16="http://schemas.microsoft.com/office/drawing/2014/main" id="{A40CC715-2556-304F-BB76-AF697546E811}"/>
              </a:ext>
            </a:extLst>
          </p:cNvPr>
          <p:cNvSpPr txBox="1"/>
          <p:nvPr/>
        </p:nvSpPr>
        <p:spPr>
          <a:xfrm>
            <a:off x="157811" y="449626"/>
            <a:ext cx="5250212" cy="1569660"/>
          </a:xfrm>
          <a:prstGeom prst="rect">
            <a:avLst/>
          </a:prstGeom>
          <a:noFill/>
        </p:spPr>
        <p:txBody>
          <a:bodyPr wrap="square" rtlCol="0">
            <a:spAutoFit/>
          </a:bodyPr>
          <a:lstStyle/>
          <a:p>
            <a:pPr algn="ctr"/>
            <a:r>
              <a:rPr lang="en-US" sz="3200" dirty="0"/>
              <a:t>“The most difficult thing with regular expressions tends to be defining the problem”</a:t>
            </a:r>
          </a:p>
        </p:txBody>
      </p:sp>
      <p:sp>
        <p:nvSpPr>
          <p:cNvPr id="3" name="TextBox 2">
            <a:extLst>
              <a:ext uri="{FF2B5EF4-FFF2-40B4-BE49-F238E27FC236}">
                <a16:creationId xmlns:a16="http://schemas.microsoft.com/office/drawing/2014/main" id="{96D2E298-604C-494F-936E-088EF04A7B6F}"/>
              </a:ext>
            </a:extLst>
          </p:cNvPr>
          <p:cNvSpPr txBox="1"/>
          <p:nvPr/>
        </p:nvSpPr>
        <p:spPr>
          <a:xfrm>
            <a:off x="8007532" y="829975"/>
            <a:ext cx="3440365" cy="584775"/>
          </a:xfrm>
          <a:prstGeom prst="rect">
            <a:avLst/>
          </a:prstGeom>
          <a:noFill/>
        </p:spPr>
        <p:txBody>
          <a:bodyPr wrap="none" rtlCol="0">
            <a:spAutoFit/>
          </a:bodyPr>
          <a:lstStyle/>
          <a:p>
            <a:r>
              <a:rPr lang="en-US" sz="3200" i="1" dirty="0"/>
              <a:t>“illegible gibberish”</a:t>
            </a:r>
            <a:endParaRPr lang="en-US" sz="3200" dirty="0"/>
          </a:p>
        </p:txBody>
      </p:sp>
      <p:sp>
        <p:nvSpPr>
          <p:cNvPr id="7" name="TextBox 6">
            <a:extLst>
              <a:ext uri="{FF2B5EF4-FFF2-40B4-BE49-F238E27FC236}">
                <a16:creationId xmlns:a16="http://schemas.microsoft.com/office/drawing/2014/main" id="{E0D873F6-12B8-7B41-9E56-9957DA0EA38B}"/>
              </a:ext>
            </a:extLst>
          </p:cNvPr>
          <p:cNvSpPr txBox="1"/>
          <p:nvPr/>
        </p:nvSpPr>
        <p:spPr>
          <a:xfrm>
            <a:off x="583244" y="5530428"/>
            <a:ext cx="4255076" cy="584775"/>
          </a:xfrm>
          <a:prstGeom prst="rect">
            <a:avLst/>
          </a:prstGeom>
          <a:noFill/>
        </p:spPr>
        <p:txBody>
          <a:bodyPr wrap="none" rtlCol="0">
            <a:spAutoFit/>
          </a:bodyPr>
          <a:lstStyle/>
          <a:p>
            <a:r>
              <a:rPr lang="en-US" sz="3200" i="1" dirty="0"/>
              <a:t>“What the hell is that?” </a:t>
            </a:r>
          </a:p>
        </p:txBody>
      </p:sp>
      <p:sp>
        <p:nvSpPr>
          <p:cNvPr id="8" name="TextBox 7">
            <a:extLst>
              <a:ext uri="{FF2B5EF4-FFF2-40B4-BE49-F238E27FC236}">
                <a16:creationId xmlns:a16="http://schemas.microsoft.com/office/drawing/2014/main" id="{1B81CEF4-EEB8-F447-B973-12462747244C}"/>
              </a:ext>
            </a:extLst>
          </p:cNvPr>
          <p:cNvSpPr txBox="1"/>
          <p:nvPr/>
        </p:nvSpPr>
        <p:spPr>
          <a:xfrm>
            <a:off x="7189674" y="5530428"/>
            <a:ext cx="4715393" cy="584775"/>
          </a:xfrm>
          <a:prstGeom prst="rect">
            <a:avLst/>
          </a:prstGeom>
          <a:noFill/>
        </p:spPr>
        <p:txBody>
          <a:bodyPr wrap="none" rtlCol="0">
            <a:spAutoFit/>
          </a:bodyPr>
          <a:lstStyle/>
          <a:p>
            <a:r>
              <a:rPr lang="en-US" sz="3200" i="1" dirty="0"/>
              <a:t>“I need a little cheat sheet”</a:t>
            </a:r>
            <a:endParaRPr lang="en-US" sz="3200" dirty="0"/>
          </a:p>
        </p:txBody>
      </p:sp>
      <p:sp>
        <p:nvSpPr>
          <p:cNvPr id="9" name="Rectangle 8">
            <a:extLst>
              <a:ext uri="{FF2B5EF4-FFF2-40B4-BE49-F238E27FC236}">
                <a16:creationId xmlns:a16="http://schemas.microsoft.com/office/drawing/2014/main" id="{0D7299B9-6DAA-0249-A54F-3FFA6C0E8229}"/>
              </a:ext>
            </a:extLst>
          </p:cNvPr>
          <p:cNvSpPr/>
          <p:nvPr/>
        </p:nvSpPr>
        <p:spPr>
          <a:xfrm>
            <a:off x="3450833" y="3848674"/>
            <a:ext cx="5603842" cy="1077218"/>
          </a:xfrm>
          <a:prstGeom prst="rect">
            <a:avLst/>
          </a:prstGeom>
        </p:spPr>
        <p:txBody>
          <a:bodyPr wrap="none">
            <a:spAutoFit/>
          </a:bodyPr>
          <a:lstStyle/>
          <a:p>
            <a:pPr algn="ctr"/>
            <a:r>
              <a:rPr lang="en-US" sz="3200" i="1" dirty="0"/>
              <a:t>“If there’s a string function…</a:t>
            </a:r>
          </a:p>
          <a:p>
            <a:pPr algn="ctr"/>
            <a:r>
              <a:rPr lang="en-US" sz="3200" i="1" dirty="0"/>
              <a:t>I would prefer that over a regex”</a:t>
            </a:r>
          </a:p>
        </p:txBody>
      </p:sp>
    </p:spTree>
    <p:extLst>
      <p:ext uri="{BB962C8B-B14F-4D97-AF65-F5344CB8AC3E}">
        <p14:creationId xmlns:p14="http://schemas.microsoft.com/office/powerpoint/2010/main" val="170947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E8C6241B-B743-0D4D-80E2-35F0561FED91}"/>
              </a:ext>
            </a:extLst>
          </p:cNvPr>
          <p:cNvSpPr/>
          <p:nvPr/>
        </p:nvSpPr>
        <p:spPr>
          <a:xfrm>
            <a:off x="0" y="0"/>
            <a:ext cx="12210257" cy="6876288"/>
          </a:xfrm>
          <a:prstGeom prst="rect">
            <a:avLst/>
          </a:prstGeom>
          <a:solidFill>
            <a:schemeClr val="accent1"/>
          </a:solidFill>
          <a:ln w="12700">
            <a:miter lim="400000"/>
          </a:ln>
        </p:spPr>
        <p:txBody>
          <a:bodyPr lIns="45719" rIns="45719" anchor="ctr"/>
          <a:lstStyle/>
          <a:p>
            <a:endParaRPr/>
          </a:p>
        </p:txBody>
      </p:sp>
      <p:sp>
        <p:nvSpPr>
          <p:cNvPr id="2" name="Slide Number Placeholder 1">
            <a:extLst>
              <a:ext uri="{FF2B5EF4-FFF2-40B4-BE49-F238E27FC236}">
                <a16:creationId xmlns:a16="http://schemas.microsoft.com/office/drawing/2014/main" id="{0D24604C-5A20-CC4B-A71C-8B2B5C406E4F}"/>
              </a:ext>
            </a:extLst>
          </p:cNvPr>
          <p:cNvSpPr>
            <a:spLocks noGrp="1"/>
          </p:cNvSpPr>
          <p:nvPr>
            <p:ph type="sldNum" sz="quarter" idx="12"/>
          </p:nvPr>
        </p:nvSpPr>
        <p:spPr/>
        <p:txBody>
          <a:bodyPr/>
          <a:lstStyle/>
          <a:p>
            <a:fld id="{18E3D891-7F45-F34D-8924-A30F24F9629B}" type="slidenum">
              <a:rPr lang="en-US" smtClean="0"/>
              <a:t>20</a:t>
            </a:fld>
            <a:endParaRPr lang="en-US"/>
          </a:p>
        </p:txBody>
      </p:sp>
      <p:sp>
        <p:nvSpPr>
          <p:cNvPr id="3" name="Slide Number Placeholder 1">
            <a:extLst>
              <a:ext uri="{FF2B5EF4-FFF2-40B4-BE49-F238E27FC236}">
                <a16:creationId xmlns:a16="http://schemas.microsoft.com/office/drawing/2014/main" id="{2DA2A129-0152-134D-83AA-497018ED0CF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3D891-7F45-F34D-8924-A30F24F9629B}" type="slidenum">
              <a:rPr lang="en-US" smtClean="0"/>
              <a:pPr/>
              <a:t>20</a:t>
            </a:fld>
            <a:endParaRPr lang="en-US"/>
          </a:p>
        </p:txBody>
      </p:sp>
      <p:sp>
        <p:nvSpPr>
          <p:cNvPr id="5" name="SECTION TITLE">
            <a:extLst>
              <a:ext uri="{FF2B5EF4-FFF2-40B4-BE49-F238E27FC236}">
                <a16:creationId xmlns:a16="http://schemas.microsoft.com/office/drawing/2014/main" id="{0AFA26EB-B628-9F41-9E28-95C02C02F851}"/>
              </a:ext>
            </a:extLst>
          </p:cNvPr>
          <p:cNvSpPr/>
          <p:nvPr/>
        </p:nvSpPr>
        <p:spPr>
          <a:xfrm>
            <a:off x="3395996" y="2867075"/>
            <a:ext cx="6665877" cy="83765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dirty="0">
                <a:solidFill>
                  <a:schemeClr val="bg1"/>
                </a:solidFill>
              </a:rPr>
              <a:t>BONUS SLIDES</a:t>
            </a:r>
            <a:endParaRPr dirty="0">
              <a:solidFill>
                <a:schemeClr val="bg1"/>
              </a:solidFill>
            </a:endParaRPr>
          </a:p>
        </p:txBody>
      </p:sp>
      <p:pic>
        <p:nvPicPr>
          <p:cNvPr id="6" name="pasted-image.pdf" descr="pasted-image.pdf">
            <a:extLst>
              <a:ext uri="{FF2B5EF4-FFF2-40B4-BE49-F238E27FC236}">
                <a16:creationId xmlns:a16="http://schemas.microsoft.com/office/drawing/2014/main" id="{F3345216-BC14-EF47-9E8F-5DD200E283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13320" y="2781218"/>
            <a:ext cx="182677" cy="182678"/>
          </a:xfrm>
          <a:prstGeom prst="rect">
            <a:avLst/>
          </a:prstGeom>
          <a:ln w="12700">
            <a:miter lim="400000"/>
          </a:ln>
        </p:spPr>
      </p:pic>
      <p:grpSp>
        <p:nvGrpSpPr>
          <p:cNvPr id="7" name="Group 6">
            <a:extLst>
              <a:ext uri="{FF2B5EF4-FFF2-40B4-BE49-F238E27FC236}">
                <a16:creationId xmlns:a16="http://schemas.microsoft.com/office/drawing/2014/main" id="{85A70629-8EDE-5543-B700-4D951F2A943C}"/>
              </a:ext>
            </a:extLst>
          </p:cNvPr>
          <p:cNvGrpSpPr/>
          <p:nvPr/>
        </p:nvGrpSpPr>
        <p:grpSpPr>
          <a:xfrm>
            <a:off x="-1443949" y="6297894"/>
            <a:ext cx="5760720" cy="470008"/>
            <a:chOff x="-1462207" y="6283031"/>
            <a:chExt cx="5760720" cy="470008"/>
          </a:xfrm>
        </p:grpSpPr>
        <p:sp>
          <p:nvSpPr>
            <p:cNvPr id="8" name="Straight Connector 19">
              <a:extLst>
                <a:ext uri="{FF2B5EF4-FFF2-40B4-BE49-F238E27FC236}">
                  <a16:creationId xmlns:a16="http://schemas.microsoft.com/office/drawing/2014/main" id="{2DD8CB69-C92B-3B4A-8A50-BC3491A1839D}"/>
                </a:ext>
              </a:extLst>
            </p:cNvPr>
            <p:cNvSpPr/>
            <p:nvPr/>
          </p:nvSpPr>
          <p:spPr>
            <a:xfrm>
              <a:off x="-1462207" y="6283031"/>
              <a:ext cx="5760720" cy="49014"/>
            </a:xfrm>
            <a:prstGeom prst="line">
              <a:avLst/>
            </a:prstGeom>
            <a:ln>
              <a:solidFill>
                <a:schemeClr val="tx2"/>
              </a:solidFill>
              <a:prstDash val="dash"/>
              <a:miter/>
            </a:ln>
          </p:spPr>
          <p:txBody>
            <a:bodyPr lIns="45719" rIns="45719"/>
            <a:lstStyle/>
            <a:p>
              <a:endParaRPr/>
            </a:p>
          </p:txBody>
        </p:sp>
        <p:pic>
          <p:nvPicPr>
            <p:cNvPr id="9" name="Picture 8">
              <a:extLst>
                <a:ext uri="{FF2B5EF4-FFF2-40B4-BE49-F238E27FC236}">
                  <a16:creationId xmlns:a16="http://schemas.microsoft.com/office/drawing/2014/main" id="{0F271A8D-8706-A24D-B3A2-8EF3C7F19D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59294"/>
            <a:stretch/>
          </p:blipFill>
          <p:spPr>
            <a:xfrm>
              <a:off x="61523" y="6450445"/>
              <a:ext cx="1411020" cy="302594"/>
            </a:xfrm>
            <a:prstGeom prst="rect">
              <a:avLst/>
            </a:prstGeom>
          </p:spPr>
        </p:pic>
      </p:grpSp>
    </p:spTree>
    <p:extLst>
      <p:ext uri="{BB962C8B-B14F-4D97-AF65-F5344CB8AC3E}">
        <p14:creationId xmlns:p14="http://schemas.microsoft.com/office/powerpoint/2010/main" val="150646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2D9BD-5B89-094B-A77E-95FBCC55D4B6}"/>
              </a:ext>
            </a:extLst>
          </p:cNvPr>
          <p:cNvSpPr>
            <a:spLocks noGrp="1"/>
          </p:cNvSpPr>
          <p:nvPr>
            <p:ph type="sldNum" sz="quarter" idx="12"/>
          </p:nvPr>
        </p:nvSpPr>
        <p:spPr/>
        <p:txBody>
          <a:bodyPr/>
          <a:lstStyle/>
          <a:p>
            <a:fld id="{18E3D891-7F45-F34D-8924-A30F24F9629B}" type="slidenum">
              <a:rPr lang="en-US" smtClean="0"/>
              <a:t>21</a:t>
            </a:fld>
            <a:endParaRPr lang="en-US"/>
          </a:p>
        </p:txBody>
      </p:sp>
      <p:pic>
        <p:nvPicPr>
          <p:cNvPr id="5" name="Picture 4">
            <a:extLst>
              <a:ext uri="{FF2B5EF4-FFF2-40B4-BE49-F238E27FC236}">
                <a16:creationId xmlns:a16="http://schemas.microsoft.com/office/drawing/2014/main" id="{BF9735CA-845B-9941-80F6-73CDB6C4514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905000"/>
            <a:ext cx="12192000" cy="3048000"/>
          </a:xfrm>
          <a:prstGeom prst="rect">
            <a:avLst/>
          </a:prstGeom>
        </p:spPr>
      </p:pic>
    </p:spTree>
    <p:extLst>
      <p:ext uri="{BB962C8B-B14F-4D97-AF65-F5344CB8AC3E}">
        <p14:creationId xmlns:p14="http://schemas.microsoft.com/office/powerpoint/2010/main" val="312928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22</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482343198"/>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RQ2:Factors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dirty="0"/>
                        <a:t>Composing a Regex</a:t>
                      </a:r>
                    </a:p>
                  </a:txBody>
                  <a:tcPr anchor="ctr"/>
                </a:tc>
                <a:tc>
                  <a:txBody>
                    <a:bodyPr/>
                    <a:lstStyle/>
                    <a:p>
                      <a:r>
                        <a:rPr lang="en-US" dirty="0"/>
                        <a:t>Writing regex vs reusing regex</a:t>
                      </a:r>
                    </a:p>
                    <a:p>
                      <a:r>
                        <a:rPr lang="en-US" dirty="0"/>
                        <a:t>Which regex should I reuse?</a:t>
                      </a:r>
                    </a:p>
                    <a:p>
                      <a:r>
                        <a:rPr lang="en-US" dirty="0"/>
                        <a:t>Match too much vs match too little?</a:t>
                      </a:r>
                    </a:p>
                  </a:txBody>
                  <a:tcPr anchor="ctr"/>
                </a:tc>
                <a:tc>
                  <a:txBody>
                    <a:bodyPr/>
                    <a:lstStyle/>
                    <a:p>
                      <a:r>
                        <a:rPr lang="en-US" dirty="0"/>
                        <a:t>Problem commonality, reliability, time savings</a:t>
                      </a:r>
                    </a:p>
                    <a:p>
                      <a:r>
                        <a:rPr lang="en-US" dirty="0"/>
                        <a:t>Best understanding,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dirty="0"/>
                        <a:t>Validating a Regex</a:t>
                      </a:r>
                    </a:p>
                  </a:txBody>
                  <a:tcPr anchor="ctr"/>
                </a:tc>
                <a:tc>
                  <a:txBody>
                    <a:bodyPr/>
                    <a:lstStyle/>
                    <a:p>
                      <a:r>
                        <a:rPr lang="en-US" dirty="0"/>
                        <a:t>Am I confident this regex is correct?</a:t>
                      </a:r>
                    </a:p>
                    <a:p>
                      <a:r>
                        <a:rPr lang="en-US" dirty="0"/>
                        <a:t>Am I confident this reused regex is correct?</a:t>
                      </a:r>
                    </a:p>
                  </a:txBody>
                  <a:tcPr anchor="ctr"/>
                </a:tc>
                <a:tc>
                  <a:txBody>
                    <a:bodyPr/>
                    <a:lstStyle/>
                    <a:p>
                      <a:r>
                        <a:rPr lang="en-US" dirty="0"/>
                        <a:t>Choosing input or having sample data, result recipient</a:t>
                      </a:r>
                    </a:p>
                    <a:p>
                      <a:r>
                        <a:rPr lang="en-US"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Tree>
    <p:extLst>
      <p:ext uri="{BB962C8B-B14F-4D97-AF65-F5344CB8AC3E}">
        <p14:creationId xmlns:p14="http://schemas.microsoft.com/office/powerpoint/2010/main" val="279216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23</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1710610873"/>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b="1" dirty="0"/>
                        <a:t>Choosing a Solution</a:t>
                      </a:r>
                    </a:p>
                  </a:txBody>
                  <a:tcPr anchor="ctr"/>
                </a:tc>
                <a:tc>
                  <a:txBody>
                    <a:bodyPr/>
                    <a:lstStyle/>
                    <a:p>
                      <a:pPr algn="l"/>
                      <a:r>
                        <a:rPr lang="en-US" b="1" dirty="0"/>
                        <a:t>Using regex vs non-regex code</a:t>
                      </a:r>
                    </a:p>
                  </a:txBody>
                  <a:tcPr anchor="ctr"/>
                </a:tc>
                <a:tc>
                  <a:txBody>
                    <a:bodyPr/>
                    <a:lstStyle/>
                    <a:p>
                      <a:r>
                        <a:rPr lang="en-US" b="1" dirty="0"/>
                        <a:t>Problem complexity</a:t>
                      </a:r>
                      <a:r>
                        <a:rPr lang="en-US" dirty="0"/>
                        <a:t>, single choice, readability</a:t>
                      </a:r>
                    </a:p>
                  </a:txBody>
                  <a:tcPr anchor="ctr"/>
                </a:tc>
                <a:extLst>
                  <a:ext uri="{0D108BD9-81ED-4DB2-BD59-A6C34878D82A}">
                    <a16:rowId xmlns:a16="http://schemas.microsoft.com/office/drawing/2014/main" val="1726128902"/>
                  </a:ext>
                </a:extLst>
              </a:tr>
              <a:tr h="1162107">
                <a:tc>
                  <a:txBody>
                    <a:bodyPr/>
                    <a:lstStyle/>
                    <a:p>
                      <a:r>
                        <a:rPr lang="en-US" dirty="0"/>
                        <a:t>Composing a Regex</a:t>
                      </a:r>
                    </a:p>
                  </a:txBody>
                  <a:tcPr anchor="ctr"/>
                </a:tc>
                <a:tc>
                  <a:txBody>
                    <a:bodyPr/>
                    <a:lstStyle/>
                    <a:p>
                      <a:r>
                        <a:rPr lang="en-US" dirty="0"/>
                        <a:t>Writing regex vs reusing regex</a:t>
                      </a:r>
                    </a:p>
                    <a:p>
                      <a:r>
                        <a:rPr lang="en-US" dirty="0"/>
                        <a:t>Which regex should I reuse?</a:t>
                      </a:r>
                    </a:p>
                    <a:p>
                      <a:r>
                        <a:rPr lang="en-US" dirty="0"/>
                        <a:t>Match too much vs match too little?</a:t>
                      </a:r>
                    </a:p>
                  </a:txBody>
                  <a:tcPr anchor="ctr"/>
                </a:tc>
                <a:tc>
                  <a:txBody>
                    <a:bodyPr/>
                    <a:lstStyle/>
                    <a:p>
                      <a:r>
                        <a:rPr lang="en-US" dirty="0"/>
                        <a:t>Problem commonality, reliability, time savings</a:t>
                      </a:r>
                    </a:p>
                    <a:p>
                      <a:r>
                        <a:rPr lang="en-US" dirty="0"/>
                        <a:t>Best understanding,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dirty="0"/>
                        <a:t>Validating a Regex</a:t>
                      </a:r>
                    </a:p>
                  </a:txBody>
                  <a:tcPr anchor="ctr"/>
                </a:tc>
                <a:tc>
                  <a:txBody>
                    <a:bodyPr/>
                    <a:lstStyle/>
                    <a:p>
                      <a:r>
                        <a:rPr lang="en-US" dirty="0"/>
                        <a:t>Am I confident this regex is correct?</a:t>
                      </a:r>
                    </a:p>
                    <a:p>
                      <a:r>
                        <a:rPr lang="en-US" dirty="0"/>
                        <a:t>Am I confident this reused regex is correct?</a:t>
                      </a:r>
                    </a:p>
                  </a:txBody>
                  <a:tcPr anchor="ctr"/>
                </a:tc>
                <a:tc>
                  <a:txBody>
                    <a:bodyPr/>
                    <a:lstStyle/>
                    <a:p>
                      <a:r>
                        <a:rPr lang="en-US" dirty="0"/>
                        <a:t>Choosing input or having sample data, result recipient</a:t>
                      </a:r>
                    </a:p>
                    <a:p>
                      <a:r>
                        <a:rPr lang="en-US"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112D588B-4D0D-8945-B675-B01892F90A3B}"/>
              </a:ext>
            </a:extLst>
          </p:cNvPr>
          <p:cNvSpPr/>
          <p:nvPr/>
        </p:nvSpPr>
        <p:spPr>
          <a:xfrm>
            <a:off x="115748" y="2835798"/>
            <a:ext cx="11956648" cy="2708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“If there's a string function that says the prefix should be this, I would prefer that over a regex… it's simpler to understand”</a:t>
            </a:r>
          </a:p>
          <a:p>
            <a:r>
              <a:rPr lang="en-US" sz="2800" dirty="0"/>
              <a:t>vs</a:t>
            </a:r>
          </a:p>
          <a:p>
            <a:r>
              <a:rPr lang="en-US" sz="2800" i="1" dirty="0"/>
              <a:t>“If a regex is complex enough that it's `too complex' to write from scratch, it's probably also too complex a problem to solve with a regex”</a:t>
            </a:r>
          </a:p>
        </p:txBody>
      </p:sp>
    </p:spTree>
    <p:extLst>
      <p:ext uri="{BB962C8B-B14F-4D97-AF65-F5344CB8AC3E}">
        <p14:creationId xmlns:p14="http://schemas.microsoft.com/office/powerpoint/2010/main" val="2460390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24</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3266340289"/>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b="1" dirty="0"/>
                        <a:t>Composing a Regex</a:t>
                      </a:r>
                    </a:p>
                  </a:txBody>
                  <a:tcPr anchor="ctr"/>
                </a:tc>
                <a:tc>
                  <a:txBody>
                    <a:bodyPr/>
                    <a:lstStyle/>
                    <a:p>
                      <a:r>
                        <a:rPr lang="en-US" b="1" dirty="0"/>
                        <a:t>Writing regex vs reusing regex</a:t>
                      </a:r>
                    </a:p>
                    <a:p>
                      <a:r>
                        <a:rPr lang="en-US" dirty="0"/>
                        <a:t>Which regex should I reuse?</a:t>
                      </a:r>
                    </a:p>
                    <a:p>
                      <a:r>
                        <a:rPr lang="en-US" dirty="0"/>
                        <a:t>Match too much vs match too little?</a:t>
                      </a:r>
                    </a:p>
                  </a:txBody>
                  <a:tcPr anchor="ctr"/>
                </a:tc>
                <a:tc>
                  <a:txBody>
                    <a:bodyPr/>
                    <a:lstStyle/>
                    <a:p>
                      <a:r>
                        <a:rPr lang="en-US" b="1" dirty="0"/>
                        <a:t>Problem commonality</a:t>
                      </a:r>
                      <a:r>
                        <a:rPr lang="en-US" dirty="0"/>
                        <a:t>, reliability, time savings</a:t>
                      </a:r>
                    </a:p>
                    <a:p>
                      <a:r>
                        <a:rPr lang="en-US" dirty="0"/>
                        <a:t>Best understanding,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dirty="0"/>
                        <a:t>Validating a Regex</a:t>
                      </a:r>
                    </a:p>
                  </a:txBody>
                  <a:tcPr anchor="ctr"/>
                </a:tc>
                <a:tc>
                  <a:txBody>
                    <a:bodyPr/>
                    <a:lstStyle/>
                    <a:p>
                      <a:r>
                        <a:rPr lang="en-US" dirty="0"/>
                        <a:t>Am I confident this regex is correct?</a:t>
                      </a:r>
                    </a:p>
                    <a:p>
                      <a:r>
                        <a:rPr lang="en-US" dirty="0"/>
                        <a:t>Am I confident this reused regex is correct?</a:t>
                      </a:r>
                    </a:p>
                  </a:txBody>
                  <a:tcPr anchor="ctr"/>
                </a:tc>
                <a:tc>
                  <a:txBody>
                    <a:bodyPr/>
                    <a:lstStyle/>
                    <a:p>
                      <a:r>
                        <a:rPr lang="en-US" dirty="0"/>
                        <a:t>Choosing input or having sample data, result recipient</a:t>
                      </a:r>
                    </a:p>
                    <a:p>
                      <a:r>
                        <a:rPr lang="en-US"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0019F18F-1C36-2443-823A-5E6860D30B9B}"/>
              </a:ext>
            </a:extLst>
          </p:cNvPr>
          <p:cNvSpPr/>
          <p:nvPr/>
        </p:nvSpPr>
        <p:spPr>
          <a:xfrm>
            <a:off x="115748" y="3993266"/>
            <a:ext cx="11956648" cy="155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“If it's a common regex like various form fields I would reuse a regex, but for a more company/business use case specific requirement I would write a custom regex”</a:t>
            </a:r>
          </a:p>
        </p:txBody>
      </p:sp>
    </p:spTree>
    <p:extLst>
      <p:ext uri="{BB962C8B-B14F-4D97-AF65-F5344CB8AC3E}">
        <p14:creationId xmlns:p14="http://schemas.microsoft.com/office/powerpoint/2010/main" val="3185231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25</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923173234"/>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b="1" dirty="0"/>
                        <a:t>Composing a Regex</a:t>
                      </a:r>
                    </a:p>
                  </a:txBody>
                  <a:tcPr anchor="ctr"/>
                </a:tc>
                <a:tc>
                  <a:txBody>
                    <a:bodyPr/>
                    <a:lstStyle/>
                    <a:p>
                      <a:r>
                        <a:rPr lang="en-US" b="0" dirty="0"/>
                        <a:t>Writing regex vs reusing regex</a:t>
                      </a:r>
                    </a:p>
                    <a:p>
                      <a:r>
                        <a:rPr lang="en-US" b="1" dirty="0"/>
                        <a:t>Which regex should I reuse?</a:t>
                      </a:r>
                    </a:p>
                    <a:p>
                      <a:r>
                        <a:rPr lang="en-US" b="0" dirty="0"/>
                        <a:t>Match too much vs match too little?</a:t>
                      </a:r>
                    </a:p>
                  </a:txBody>
                  <a:tcPr anchor="ctr"/>
                </a:tc>
                <a:tc>
                  <a:txBody>
                    <a:bodyPr/>
                    <a:lstStyle/>
                    <a:p>
                      <a:r>
                        <a:rPr lang="en-US" b="0" dirty="0"/>
                        <a:t>Problem commonality</a:t>
                      </a:r>
                      <a:r>
                        <a:rPr lang="en-US" dirty="0"/>
                        <a:t>, reliability, time savings</a:t>
                      </a:r>
                    </a:p>
                    <a:p>
                      <a:r>
                        <a:rPr lang="en-US" b="1" dirty="0"/>
                        <a:t>Best understanding</a:t>
                      </a:r>
                      <a:r>
                        <a:rPr lang="en-US" dirty="0"/>
                        <a:t>,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dirty="0"/>
                        <a:t>Validating a Regex</a:t>
                      </a:r>
                    </a:p>
                  </a:txBody>
                  <a:tcPr anchor="ctr"/>
                </a:tc>
                <a:tc>
                  <a:txBody>
                    <a:bodyPr/>
                    <a:lstStyle/>
                    <a:p>
                      <a:r>
                        <a:rPr lang="en-US" dirty="0"/>
                        <a:t>Am I confident this regex is correct?</a:t>
                      </a:r>
                    </a:p>
                    <a:p>
                      <a:r>
                        <a:rPr lang="en-US" dirty="0"/>
                        <a:t>Am I confident this reused regex is correct?</a:t>
                      </a:r>
                    </a:p>
                  </a:txBody>
                  <a:tcPr anchor="ctr"/>
                </a:tc>
                <a:tc>
                  <a:txBody>
                    <a:bodyPr/>
                    <a:lstStyle/>
                    <a:p>
                      <a:r>
                        <a:rPr lang="en-US" dirty="0"/>
                        <a:t>Choosing input or having sample data, result recipient</a:t>
                      </a:r>
                    </a:p>
                    <a:p>
                      <a:r>
                        <a:rPr lang="en-US"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0019F18F-1C36-2443-823A-5E6860D30B9B}"/>
              </a:ext>
            </a:extLst>
          </p:cNvPr>
          <p:cNvSpPr/>
          <p:nvPr/>
        </p:nvSpPr>
        <p:spPr>
          <a:xfrm>
            <a:off x="115748" y="3993266"/>
            <a:ext cx="11956648" cy="155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“I just try and pick the one I have the most understanding of… the one with the fewest special characters”</a:t>
            </a:r>
          </a:p>
        </p:txBody>
      </p:sp>
    </p:spTree>
    <p:extLst>
      <p:ext uri="{BB962C8B-B14F-4D97-AF65-F5344CB8AC3E}">
        <p14:creationId xmlns:p14="http://schemas.microsoft.com/office/powerpoint/2010/main" val="4246820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26</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3432019458"/>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b="1" dirty="0"/>
                        <a:t>Composing a Regex</a:t>
                      </a:r>
                    </a:p>
                  </a:txBody>
                  <a:tcPr anchor="ctr"/>
                </a:tc>
                <a:tc>
                  <a:txBody>
                    <a:bodyPr/>
                    <a:lstStyle/>
                    <a:p>
                      <a:r>
                        <a:rPr lang="en-US" b="0" dirty="0"/>
                        <a:t>Writing regex vs reusing regex</a:t>
                      </a:r>
                    </a:p>
                    <a:p>
                      <a:r>
                        <a:rPr lang="en-US" dirty="0"/>
                        <a:t>Which regex should I reuse?</a:t>
                      </a:r>
                    </a:p>
                    <a:p>
                      <a:r>
                        <a:rPr lang="en-US" b="1" dirty="0"/>
                        <a:t>Match too much vs match too little?</a:t>
                      </a:r>
                    </a:p>
                  </a:txBody>
                  <a:tcPr anchor="ctr"/>
                </a:tc>
                <a:tc>
                  <a:txBody>
                    <a:bodyPr/>
                    <a:lstStyle/>
                    <a:p>
                      <a:r>
                        <a:rPr lang="en-US" b="0" dirty="0"/>
                        <a:t>Problem commonality</a:t>
                      </a:r>
                      <a:r>
                        <a:rPr lang="en-US" dirty="0"/>
                        <a:t>, reliability, time savings</a:t>
                      </a:r>
                    </a:p>
                    <a:p>
                      <a:r>
                        <a:rPr lang="en-US" b="0" dirty="0"/>
                        <a:t>Best understanding</a:t>
                      </a:r>
                      <a:r>
                        <a:rPr lang="en-US" dirty="0"/>
                        <a:t>, feature usage, length</a:t>
                      </a:r>
                    </a:p>
                    <a:p>
                      <a:r>
                        <a:rPr lang="en-US" b="1" dirty="0"/>
                        <a:t>Problem domain</a:t>
                      </a:r>
                    </a:p>
                  </a:txBody>
                  <a:tcPr anchor="ctr"/>
                </a:tc>
                <a:extLst>
                  <a:ext uri="{0D108BD9-81ED-4DB2-BD59-A6C34878D82A}">
                    <a16:rowId xmlns:a16="http://schemas.microsoft.com/office/drawing/2014/main" val="4175526620"/>
                  </a:ext>
                </a:extLst>
              </a:tr>
              <a:tr h="908302">
                <a:tc>
                  <a:txBody>
                    <a:bodyPr/>
                    <a:lstStyle/>
                    <a:p>
                      <a:r>
                        <a:rPr lang="en-US" dirty="0"/>
                        <a:t>Validating a Regex</a:t>
                      </a:r>
                    </a:p>
                  </a:txBody>
                  <a:tcPr anchor="ctr"/>
                </a:tc>
                <a:tc>
                  <a:txBody>
                    <a:bodyPr/>
                    <a:lstStyle/>
                    <a:p>
                      <a:r>
                        <a:rPr lang="en-US" dirty="0"/>
                        <a:t>Am I confident this regex is correct?</a:t>
                      </a:r>
                    </a:p>
                    <a:p>
                      <a:r>
                        <a:rPr lang="en-US" dirty="0"/>
                        <a:t>Am I confident this reused regex is correct?</a:t>
                      </a:r>
                    </a:p>
                  </a:txBody>
                  <a:tcPr anchor="ctr"/>
                </a:tc>
                <a:tc>
                  <a:txBody>
                    <a:bodyPr/>
                    <a:lstStyle/>
                    <a:p>
                      <a:r>
                        <a:rPr lang="en-US" dirty="0"/>
                        <a:t>Choosing input or having sample data, result recipient</a:t>
                      </a:r>
                    </a:p>
                    <a:p>
                      <a:r>
                        <a:rPr lang="en-US"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0019F18F-1C36-2443-823A-5E6860D30B9B}"/>
              </a:ext>
            </a:extLst>
          </p:cNvPr>
          <p:cNvSpPr/>
          <p:nvPr/>
        </p:nvSpPr>
        <p:spPr>
          <a:xfrm>
            <a:off x="115748" y="3993266"/>
            <a:ext cx="11956648" cy="155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“I'd much rather match too little than too much [to avoid introducing] garbage data”</a:t>
            </a:r>
          </a:p>
        </p:txBody>
      </p:sp>
    </p:spTree>
    <p:extLst>
      <p:ext uri="{BB962C8B-B14F-4D97-AF65-F5344CB8AC3E}">
        <p14:creationId xmlns:p14="http://schemas.microsoft.com/office/powerpoint/2010/main" val="1963924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27</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2782782256"/>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dirty="0"/>
                        <a:t>Composing a Regex</a:t>
                      </a:r>
                    </a:p>
                  </a:txBody>
                  <a:tcPr anchor="ctr"/>
                </a:tc>
                <a:tc>
                  <a:txBody>
                    <a:bodyPr/>
                    <a:lstStyle/>
                    <a:p>
                      <a:r>
                        <a:rPr lang="en-US" dirty="0"/>
                        <a:t>Writing regex vs reusing regex</a:t>
                      </a:r>
                    </a:p>
                    <a:p>
                      <a:r>
                        <a:rPr lang="en-US" dirty="0"/>
                        <a:t>Which regex should I reuse?</a:t>
                      </a:r>
                    </a:p>
                    <a:p>
                      <a:r>
                        <a:rPr lang="en-US" dirty="0"/>
                        <a:t>Match too much vs match too little?</a:t>
                      </a:r>
                    </a:p>
                  </a:txBody>
                  <a:tcPr anchor="ctr"/>
                </a:tc>
                <a:tc>
                  <a:txBody>
                    <a:bodyPr/>
                    <a:lstStyle/>
                    <a:p>
                      <a:r>
                        <a:rPr lang="en-US" dirty="0"/>
                        <a:t>Problem commonality, reliability, time savings</a:t>
                      </a:r>
                    </a:p>
                    <a:p>
                      <a:r>
                        <a:rPr lang="en-US" dirty="0"/>
                        <a:t>Best understanding,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b="1" dirty="0"/>
                        <a:t>Validating a Regex</a:t>
                      </a:r>
                    </a:p>
                  </a:txBody>
                  <a:tcPr anchor="ctr"/>
                </a:tc>
                <a:tc>
                  <a:txBody>
                    <a:bodyPr/>
                    <a:lstStyle/>
                    <a:p>
                      <a:r>
                        <a:rPr lang="en-US" b="1" dirty="0"/>
                        <a:t>Am I confident this regex is correct?</a:t>
                      </a:r>
                    </a:p>
                    <a:p>
                      <a:r>
                        <a:rPr lang="en-US" dirty="0"/>
                        <a:t>Am I confident this reused regex is correct?</a:t>
                      </a:r>
                    </a:p>
                  </a:txBody>
                  <a:tcPr anchor="ctr"/>
                </a:tc>
                <a:tc>
                  <a:txBody>
                    <a:bodyPr/>
                    <a:lstStyle/>
                    <a:p>
                      <a:r>
                        <a:rPr lang="en-US" dirty="0"/>
                        <a:t>Choosing input or having sample data, </a:t>
                      </a:r>
                      <a:r>
                        <a:rPr lang="en-US" b="1" dirty="0"/>
                        <a:t>result recipient</a:t>
                      </a:r>
                    </a:p>
                    <a:p>
                      <a:r>
                        <a:rPr lang="en-US"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C05D2CAA-8CD4-4842-9558-FF19FF3295CA}"/>
              </a:ext>
            </a:extLst>
          </p:cNvPr>
          <p:cNvSpPr/>
          <p:nvPr/>
        </p:nvSpPr>
        <p:spPr>
          <a:xfrm>
            <a:off x="115748" y="2187616"/>
            <a:ext cx="11956648" cy="180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“I just kind of eyeball it… somebody… will probably test the edge cases”</a:t>
            </a:r>
          </a:p>
        </p:txBody>
      </p:sp>
    </p:spTree>
    <p:extLst>
      <p:ext uri="{BB962C8B-B14F-4D97-AF65-F5344CB8AC3E}">
        <p14:creationId xmlns:p14="http://schemas.microsoft.com/office/powerpoint/2010/main" val="421429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28</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2429045114"/>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dirty="0"/>
                        <a:t>Composing a Regex</a:t>
                      </a:r>
                    </a:p>
                  </a:txBody>
                  <a:tcPr anchor="ctr"/>
                </a:tc>
                <a:tc>
                  <a:txBody>
                    <a:bodyPr/>
                    <a:lstStyle/>
                    <a:p>
                      <a:r>
                        <a:rPr lang="en-US" dirty="0"/>
                        <a:t>Writing regex vs reusing regex</a:t>
                      </a:r>
                    </a:p>
                    <a:p>
                      <a:r>
                        <a:rPr lang="en-US" dirty="0"/>
                        <a:t>Which regex should I reuse?</a:t>
                      </a:r>
                    </a:p>
                    <a:p>
                      <a:r>
                        <a:rPr lang="en-US" dirty="0"/>
                        <a:t>Match too much vs match too little?</a:t>
                      </a:r>
                    </a:p>
                  </a:txBody>
                  <a:tcPr anchor="ctr"/>
                </a:tc>
                <a:tc>
                  <a:txBody>
                    <a:bodyPr/>
                    <a:lstStyle/>
                    <a:p>
                      <a:r>
                        <a:rPr lang="en-US" dirty="0"/>
                        <a:t>Problem commonality, reliability, time savings</a:t>
                      </a:r>
                    </a:p>
                    <a:p>
                      <a:r>
                        <a:rPr lang="en-US" dirty="0"/>
                        <a:t>Best understanding,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b="1" dirty="0"/>
                        <a:t>Validating a Regex</a:t>
                      </a:r>
                    </a:p>
                  </a:txBody>
                  <a:tcPr anchor="ctr"/>
                </a:tc>
                <a:tc>
                  <a:txBody>
                    <a:bodyPr/>
                    <a:lstStyle/>
                    <a:p>
                      <a:r>
                        <a:rPr lang="en-US" sz="1800" b="0" dirty="0"/>
                        <a:t>Am I confident this regex is correct?</a:t>
                      </a:r>
                    </a:p>
                    <a:p>
                      <a:r>
                        <a:rPr lang="en-US" sz="1700" b="1" dirty="0"/>
                        <a:t>Am I confident this reused regex is correct?</a:t>
                      </a:r>
                    </a:p>
                  </a:txBody>
                  <a:tcPr anchor="ctr"/>
                </a:tc>
                <a:tc>
                  <a:txBody>
                    <a:bodyPr/>
                    <a:lstStyle/>
                    <a:p>
                      <a:r>
                        <a:rPr lang="en-US" dirty="0"/>
                        <a:t>Choosing input or having sample data, </a:t>
                      </a:r>
                      <a:r>
                        <a:rPr lang="en-US" b="0" dirty="0"/>
                        <a:t>result recipient</a:t>
                      </a:r>
                    </a:p>
                    <a:p>
                      <a:r>
                        <a:rPr lang="en-US" b="1" dirty="0"/>
                        <a:t>Trust of reuse</a:t>
                      </a:r>
                    </a:p>
                  </a:txBody>
                  <a:tcPr anchor="ctr"/>
                </a:tc>
                <a:extLst>
                  <a:ext uri="{0D108BD9-81ED-4DB2-BD59-A6C34878D82A}">
                    <a16:rowId xmlns:a16="http://schemas.microsoft.com/office/drawing/2014/main" val="3532478240"/>
                  </a:ext>
                </a:extLst>
              </a:tr>
              <a:tr h="628262">
                <a:tc>
                  <a:txBody>
                    <a:bodyPr/>
                    <a:lstStyle/>
                    <a:p>
                      <a:r>
                        <a:rPr lang="en-US" dirty="0"/>
                        <a:t>Documenting a Regex</a:t>
                      </a:r>
                    </a:p>
                  </a:txBody>
                  <a:tcPr anchor="ctr"/>
                </a:tc>
                <a:tc>
                  <a:txBody>
                    <a:bodyPr/>
                    <a:lstStyle/>
                    <a:p>
                      <a:r>
                        <a:rPr lang="en-US" dirty="0"/>
                        <a:t>How much documentation is required?</a:t>
                      </a:r>
                    </a:p>
                  </a:txBody>
                  <a:tcPr anchor="ctr"/>
                </a:tc>
                <a:tc>
                  <a:txBody>
                    <a:bodyPr/>
                    <a:lstStyle/>
                    <a:p>
                      <a:r>
                        <a:rPr lang="en-US" dirty="0"/>
                        <a:t>Personal opinion, complexity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C05D2CAA-8CD4-4842-9558-FF19FF3295CA}"/>
              </a:ext>
            </a:extLst>
          </p:cNvPr>
          <p:cNvSpPr/>
          <p:nvPr/>
        </p:nvSpPr>
        <p:spPr>
          <a:xfrm>
            <a:off x="115748" y="2187616"/>
            <a:ext cx="11956648" cy="180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“I'll usually trust re-using an expression more… [and] skip [some validation phases]”</a:t>
            </a:r>
          </a:p>
        </p:txBody>
      </p:sp>
    </p:spTree>
    <p:extLst>
      <p:ext uri="{BB962C8B-B14F-4D97-AF65-F5344CB8AC3E}">
        <p14:creationId xmlns:p14="http://schemas.microsoft.com/office/powerpoint/2010/main" val="213611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2F3DCB-471E-CD40-9B94-859655BAA497}"/>
              </a:ext>
            </a:extLst>
          </p:cNvPr>
          <p:cNvSpPr>
            <a:spLocks noGrp="1"/>
          </p:cNvSpPr>
          <p:nvPr>
            <p:ph type="sldNum" sz="quarter" idx="12"/>
          </p:nvPr>
        </p:nvSpPr>
        <p:spPr/>
        <p:txBody>
          <a:bodyPr/>
          <a:lstStyle/>
          <a:p>
            <a:fld id="{18E3D891-7F45-F34D-8924-A30F24F9629B}" type="slidenum">
              <a:rPr lang="en-US" smtClean="0"/>
              <a:t>29</a:t>
            </a:fld>
            <a:endParaRPr lang="en-US"/>
          </a:p>
        </p:txBody>
      </p:sp>
      <p:graphicFrame>
        <p:nvGraphicFramePr>
          <p:cNvPr id="3" name="Table 2">
            <a:extLst>
              <a:ext uri="{FF2B5EF4-FFF2-40B4-BE49-F238E27FC236}">
                <a16:creationId xmlns:a16="http://schemas.microsoft.com/office/drawing/2014/main" id="{A7D379A2-1959-9943-B522-76BEAA7C93C3}"/>
              </a:ext>
            </a:extLst>
          </p:cNvPr>
          <p:cNvGraphicFramePr>
            <a:graphicFrameLocks noGrp="1"/>
          </p:cNvGraphicFramePr>
          <p:nvPr>
            <p:extLst>
              <p:ext uri="{D42A27DB-BD31-4B8C-83A1-F6EECF244321}">
                <p14:modId xmlns:p14="http://schemas.microsoft.com/office/powerpoint/2010/main" val="1349124385"/>
              </p:ext>
            </p:extLst>
          </p:nvPr>
        </p:nvGraphicFramePr>
        <p:xfrm>
          <a:off x="115748" y="1021323"/>
          <a:ext cx="11956648" cy="4522950"/>
        </p:xfrm>
        <a:graphic>
          <a:graphicData uri="http://schemas.openxmlformats.org/drawingml/2006/table">
            <a:tbl>
              <a:tblPr firstRow="1" bandRow="1">
                <a:tableStyleId>{21E4AEA4-8DFA-4A89-87EB-49C32662AFE0}</a:tableStyleId>
              </a:tblPr>
              <a:tblGrid>
                <a:gridCol w="2233913">
                  <a:extLst>
                    <a:ext uri="{9D8B030D-6E8A-4147-A177-3AD203B41FA5}">
                      <a16:colId xmlns:a16="http://schemas.microsoft.com/office/drawing/2014/main" val="416749262"/>
                    </a:ext>
                  </a:extLst>
                </a:gridCol>
                <a:gridCol w="4236334">
                  <a:extLst>
                    <a:ext uri="{9D8B030D-6E8A-4147-A177-3AD203B41FA5}">
                      <a16:colId xmlns:a16="http://schemas.microsoft.com/office/drawing/2014/main" val="3953081415"/>
                    </a:ext>
                  </a:extLst>
                </a:gridCol>
                <a:gridCol w="5486401">
                  <a:extLst>
                    <a:ext uri="{9D8B030D-6E8A-4147-A177-3AD203B41FA5}">
                      <a16:colId xmlns:a16="http://schemas.microsoft.com/office/drawing/2014/main" val="3868401792"/>
                    </a:ext>
                  </a:extLst>
                </a:gridCol>
              </a:tblGrid>
              <a:tr h="1162107">
                <a:tc>
                  <a:txBody>
                    <a:bodyPr/>
                    <a:lstStyle/>
                    <a:p>
                      <a:pPr algn="ctr"/>
                      <a:r>
                        <a:rPr lang="en-US" dirty="0"/>
                        <a:t>Stage</a:t>
                      </a:r>
                    </a:p>
                  </a:txBody>
                  <a:tcPr anchor="ctr"/>
                </a:tc>
                <a:tc>
                  <a:txBody>
                    <a:bodyPr/>
                    <a:lstStyle/>
                    <a:p>
                      <a:pPr algn="ctr"/>
                      <a:r>
                        <a:rPr lang="en-US" dirty="0"/>
                        <a:t>Decision</a:t>
                      </a:r>
                    </a:p>
                  </a:txBody>
                  <a:tcPr anchor="ctr"/>
                </a:tc>
                <a:tc>
                  <a:txBody>
                    <a:bodyPr/>
                    <a:lstStyle/>
                    <a:p>
                      <a:pPr algn="ctr"/>
                      <a:r>
                        <a:rPr lang="en-US" dirty="0"/>
                        <a:t>RQ4:Factors</a:t>
                      </a:r>
                    </a:p>
                  </a:txBody>
                  <a:tcPr anchor="ctr"/>
                </a:tc>
                <a:extLst>
                  <a:ext uri="{0D108BD9-81ED-4DB2-BD59-A6C34878D82A}">
                    <a16:rowId xmlns:a16="http://schemas.microsoft.com/office/drawing/2014/main" val="3919322951"/>
                  </a:ext>
                </a:extLst>
              </a:tr>
              <a:tr h="662172">
                <a:tc>
                  <a:txBody>
                    <a:bodyPr/>
                    <a:lstStyle/>
                    <a:p>
                      <a:r>
                        <a:rPr lang="en-US" dirty="0"/>
                        <a:t>Choosing a Solution</a:t>
                      </a:r>
                    </a:p>
                  </a:txBody>
                  <a:tcPr anchor="ctr"/>
                </a:tc>
                <a:tc>
                  <a:txBody>
                    <a:bodyPr/>
                    <a:lstStyle/>
                    <a:p>
                      <a:pPr algn="l"/>
                      <a:r>
                        <a:rPr lang="en-US" dirty="0"/>
                        <a:t>Using regex vs non-regex code</a:t>
                      </a:r>
                    </a:p>
                  </a:txBody>
                  <a:tcPr anchor="ctr"/>
                </a:tc>
                <a:tc>
                  <a:txBody>
                    <a:bodyPr/>
                    <a:lstStyle/>
                    <a:p>
                      <a:r>
                        <a:rPr lang="en-US" dirty="0"/>
                        <a:t>Problem complexity, single choice, readability</a:t>
                      </a:r>
                    </a:p>
                  </a:txBody>
                  <a:tcPr anchor="ctr"/>
                </a:tc>
                <a:extLst>
                  <a:ext uri="{0D108BD9-81ED-4DB2-BD59-A6C34878D82A}">
                    <a16:rowId xmlns:a16="http://schemas.microsoft.com/office/drawing/2014/main" val="1726128902"/>
                  </a:ext>
                </a:extLst>
              </a:tr>
              <a:tr h="1162107">
                <a:tc>
                  <a:txBody>
                    <a:bodyPr/>
                    <a:lstStyle/>
                    <a:p>
                      <a:r>
                        <a:rPr lang="en-US" dirty="0"/>
                        <a:t>Composing a Regex</a:t>
                      </a:r>
                    </a:p>
                  </a:txBody>
                  <a:tcPr anchor="ctr"/>
                </a:tc>
                <a:tc>
                  <a:txBody>
                    <a:bodyPr/>
                    <a:lstStyle/>
                    <a:p>
                      <a:r>
                        <a:rPr lang="en-US" dirty="0"/>
                        <a:t>Writing regex vs reusing regex</a:t>
                      </a:r>
                    </a:p>
                    <a:p>
                      <a:r>
                        <a:rPr lang="en-US" dirty="0"/>
                        <a:t>Which regex should I reuse?</a:t>
                      </a:r>
                    </a:p>
                    <a:p>
                      <a:r>
                        <a:rPr lang="en-US" dirty="0"/>
                        <a:t>Match too much vs match too little?</a:t>
                      </a:r>
                    </a:p>
                  </a:txBody>
                  <a:tcPr anchor="ctr"/>
                </a:tc>
                <a:tc>
                  <a:txBody>
                    <a:bodyPr/>
                    <a:lstStyle/>
                    <a:p>
                      <a:r>
                        <a:rPr lang="en-US" dirty="0"/>
                        <a:t>Problem commonality, reliability, time savings</a:t>
                      </a:r>
                    </a:p>
                    <a:p>
                      <a:r>
                        <a:rPr lang="en-US" dirty="0"/>
                        <a:t>Best understanding, feature usage, length</a:t>
                      </a:r>
                    </a:p>
                    <a:p>
                      <a:r>
                        <a:rPr lang="en-US" dirty="0"/>
                        <a:t>Problem domain</a:t>
                      </a:r>
                    </a:p>
                  </a:txBody>
                  <a:tcPr anchor="ctr"/>
                </a:tc>
                <a:extLst>
                  <a:ext uri="{0D108BD9-81ED-4DB2-BD59-A6C34878D82A}">
                    <a16:rowId xmlns:a16="http://schemas.microsoft.com/office/drawing/2014/main" val="4175526620"/>
                  </a:ext>
                </a:extLst>
              </a:tr>
              <a:tr h="908302">
                <a:tc>
                  <a:txBody>
                    <a:bodyPr/>
                    <a:lstStyle/>
                    <a:p>
                      <a:r>
                        <a:rPr lang="en-US" b="0" dirty="0"/>
                        <a:t>Validating a Regex</a:t>
                      </a:r>
                    </a:p>
                  </a:txBody>
                  <a:tcPr anchor="ctr"/>
                </a:tc>
                <a:tc>
                  <a:txBody>
                    <a:bodyPr/>
                    <a:lstStyle/>
                    <a:p>
                      <a:r>
                        <a:rPr lang="en-US" sz="1800" b="0" dirty="0"/>
                        <a:t>Am I confident this regex is correct?</a:t>
                      </a:r>
                    </a:p>
                    <a:p>
                      <a:r>
                        <a:rPr lang="en-US" sz="1700" b="0" dirty="0"/>
                        <a:t>Am I confident this reused regex is correct?</a:t>
                      </a:r>
                    </a:p>
                  </a:txBody>
                  <a:tcPr anchor="ctr"/>
                </a:tc>
                <a:tc>
                  <a:txBody>
                    <a:bodyPr/>
                    <a:lstStyle/>
                    <a:p>
                      <a:r>
                        <a:rPr lang="en-US" dirty="0"/>
                        <a:t>Choosing input or having sample data, </a:t>
                      </a:r>
                      <a:r>
                        <a:rPr lang="en-US" b="0" dirty="0"/>
                        <a:t>result recipient</a:t>
                      </a:r>
                    </a:p>
                    <a:p>
                      <a:r>
                        <a:rPr lang="en-US" b="0" dirty="0"/>
                        <a:t>Trust of reuse</a:t>
                      </a:r>
                    </a:p>
                  </a:txBody>
                  <a:tcPr anchor="ctr"/>
                </a:tc>
                <a:extLst>
                  <a:ext uri="{0D108BD9-81ED-4DB2-BD59-A6C34878D82A}">
                    <a16:rowId xmlns:a16="http://schemas.microsoft.com/office/drawing/2014/main" val="3532478240"/>
                  </a:ext>
                </a:extLst>
              </a:tr>
              <a:tr h="628262">
                <a:tc>
                  <a:txBody>
                    <a:bodyPr/>
                    <a:lstStyle/>
                    <a:p>
                      <a:r>
                        <a:rPr lang="en-US" b="1" dirty="0"/>
                        <a:t>Documenting a Regex</a:t>
                      </a:r>
                    </a:p>
                  </a:txBody>
                  <a:tcPr anchor="ctr"/>
                </a:tc>
                <a:tc>
                  <a:txBody>
                    <a:bodyPr/>
                    <a:lstStyle/>
                    <a:p>
                      <a:r>
                        <a:rPr lang="en-US" b="1" dirty="0"/>
                        <a:t>How much documentation is required?</a:t>
                      </a:r>
                    </a:p>
                  </a:txBody>
                  <a:tcPr anchor="ctr"/>
                </a:tc>
                <a:tc>
                  <a:txBody>
                    <a:bodyPr/>
                    <a:lstStyle/>
                    <a:p>
                      <a:r>
                        <a:rPr lang="en-US" dirty="0"/>
                        <a:t>Personal opinion, </a:t>
                      </a:r>
                      <a:r>
                        <a:rPr lang="en-US" b="1" dirty="0"/>
                        <a:t>complexity</a:t>
                      </a:r>
                      <a:r>
                        <a:rPr lang="en-US" dirty="0"/>
                        <a:t> </a:t>
                      </a:r>
                    </a:p>
                  </a:txBody>
                  <a:tcPr anchor="ctr"/>
                </a:tc>
                <a:extLst>
                  <a:ext uri="{0D108BD9-81ED-4DB2-BD59-A6C34878D82A}">
                    <a16:rowId xmlns:a16="http://schemas.microsoft.com/office/drawing/2014/main" val="2597571213"/>
                  </a:ext>
                </a:extLst>
              </a:tr>
            </a:tbl>
          </a:graphicData>
        </a:graphic>
      </p:graphicFrame>
      <p:sp>
        <p:nvSpPr>
          <p:cNvPr id="4" name="Rectangle 3">
            <a:extLst>
              <a:ext uri="{FF2B5EF4-FFF2-40B4-BE49-F238E27FC236}">
                <a16:creationId xmlns:a16="http://schemas.microsoft.com/office/drawing/2014/main" id="{C05D2CAA-8CD4-4842-9558-FF19FF3295CA}"/>
              </a:ext>
            </a:extLst>
          </p:cNvPr>
          <p:cNvSpPr/>
          <p:nvPr/>
        </p:nvSpPr>
        <p:spPr>
          <a:xfrm>
            <a:off x="115748" y="2206470"/>
            <a:ext cx="11956648" cy="268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t>“something that has two or three levels of parentheses… I will try to break them apart into smaller pieces with more comments”</a:t>
            </a:r>
          </a:p>
        </p:txBody>
      </p:sp>
    </p:spTree>
    <p:extLst>
      <p:ext uri="{BB962C8B-B14F-4D97-AF65-F5344CB8AC3E}">
        <p14:creationId xmlns:p14="http://schemas.microsoft.com/office/powerpoint/2010/main" val="167147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4EBE1B-798A-B84C-BC58-1207DB9ECCCE}"/>
              </a:ext>
            </a:extLst>
          </p:cNvPr>
          <p:cNvSpPr>
            <a:spLocks noGrp="1"/>
          </p:cNvSpPr>
          <p:nvPr>
            <p:ph type="title"/>
          </p:nvPr>
        </p:nvSpPr>
        <p:spPr/>
        <p:txBody>
          <a:bodyPr/>
          <a:lstStyle/>
          <a:p>
            <a:r>
              <a:rPr lang="en-US" dirty="0">
                <a:solidFill>
                  <a:srgbClr val="000000"/>
                </a:solidFill>
              </a:rPr>
              <a:t>Motivation</a:t>
            </a:r>
          </a:p>
        </p:txBody>
      </p:sp>
      <p:sp>
        <p:nvSpPr>
          <p:cNvPr id="5" name="Content Placeholder 4">
            <a:extLst>
              <a:ext uri="{FF2B5EF4-FFF2-40B4-BE49-F238E27FC236}">
                <a16:creationId xmlns:a16="http://schemas.microsoft.com/office/drawing/2014/main" id="{DD8DB200-BF05-F646-8AF9-9D33DB8094A8}"/>
              </a:ext>
            </a:extLst>
          </p:cNvPr>
          <p:cNvSpPr>
            <a:spLocks noGrp="1"/>
          </p:cNvSpPr>
          <p:nvPr>
            <p:ph sz="half" idx="1"/>
          </p:nvPr>
        </p:nvSpPr>
        <p:spPr/>
        <p:txBody>
          <a:bodyPr>
            <a:normAutofit/>
          </a:bodyPr>
          <a:lstStyle/>
          <a:p>
            <a:r>
              <a:rPr lang="en-US" dirty="0">
                <a:solidFill>
                  <a:srgbClr val="000000"/>
                </a:solidFill>
              </a:rPr>
              <a:t>~ 30% of projects</a:t>
            </a:r>
          </a:p>
          <a:p>
            <a:pPr lvl="1"/>
            <a:r>
              <a:rPr lang="en-US" dirty="0">
                <a:solidFill>
                  <a:srgbClr val="000000"/>
                </a:solidFill>
              </a:rPr>
              <a:t>Used in many different languages</a:t>
            </a:r>
          </a:p>
          <a:p>
            <a:pPr lvl="1"/>
            <a:endParaRPr lang="en-US" dirty="0">
              <a:solidFill>
                <a:srgbClr val="000000"/>
              </a:solidFill>
            </a:endParaRPr>
          </a:p>
          <a:p>
            <a:pPr lvl="1"/>
            <a:r>
              <a:rPr lang="en-US" dirty="0">
                <a:solidFill>
                  <a:srgbClr val="000000"/>
                </a:solidFill>
              </a:rPr>
              <a:t>Written in different dialects</a:t>
            </a:r>
          </a:p>
          <a:p>
            <a:endParaRPr lang="en-US" dirty="0">
              <a:solidFill>
                <a:srgbClr val="000000"/>
              </a:solidFill>
            </a:endParaRPr>
          </a:p>
          <a:p>
            <a:r>
              <a:rPr lang="en-US" dirty="0">
                <a:solidFill>
                  <a:srgbClr val="000000"/>
                </a:solidFill>
              </a:rPr>
              <a:t>Security risk (</a:t>
            </a:r>
            <a:r>
              <a:rPr lang="en-US" dirty="0" err="1">
                <a:solidFill>
                  <a:srgbClr val="000000"/>
                </a:solidFill>
              </a:rPr>
              <a:t>ReDoS</a:t>
            </a:r>
            <a:r>
              <a:rPr lang="en-US" dirty="0">
                <a:solidFill>
                  <a:srgbClr val="000000"/>
                </a:solidFill>
              </a:rPr>
              <a:t>)</a:t>
            </a:r>
          </a:p>
          <a:p>
            <a:pPr lvl="1"/>
            <a:r>
              <a:rPr lang="en-US" dirty="0">
                <a:solidFill>
                  <a:srgbClr val="000000"/>
                </a:solidFill>
              </a:rPr>
              <a:t>Cloudflare, </a:t>
            </a:r>
            <a:r>
              <a:rPr lang="en-US" dirty="0" err="1">
                <a:solidFill>
                  <a:srgbClr val="000000"/>
                </a:solidFill>
              </a:rPr>
              <a:t>Stackoverflow</a:t>
            </a:r>
            <a:r>
              <a:rPr lang="en-US" dirty="0">
                <a:solidFill>
                  <a:srgbClr val="000000"/>
                </a:solidFill>
              </a:rPr>
              <a:t> outages</a:t>
            </a:r>
          </a:p>
        </p:txBody>
      </p:sp>
      <p:sp>
        <p:nvSpPr>
          <p:cNvPr id="4" name="Content Placeholder 3">
            <a:extLst>
              <a:ext uri="{FF2B5EF4-FFF2-40B4-BE49-F238E27FC236}">
                <a16:creationId xmlns:a16="http://schemas.microsoft.com/office/drawing/2014/main" id="{1D92CAB7-B800-AE4F-B315-FCD8B8EAC623}"/>
              </a:ext>
            </a:extLst>
          </p:cNvPr>
          <p:cNvSpPr>
            <a:spLocks noGrp="1"/>
          </p:cNvSpPr>
          <p:nvPr>
            <p:ph sz="half" idx="2"/>
          </p:nvPr>
        </p:nvSpPr>
        <p:spPr/>
        <p:txBody>
          <a:bodyPr>
            <a:normAutofit/>
          </a:bodyPr>
          <a:lstStyle/>
          <a:p>
            <a:endParaRPr lang="en-US" dirty="0">
              <a:solidFill>
                <a:srgbClr val="000000"/>
              </a:solidFill>
            </a:endParaRPr>
          </a:p>
          <a:p>
            <a:endParaRPr lang="en-US" dirty="0">
              <a:solidFill>
                <a:srgbClr val="000000"/>
              </a:solidFill>
            </a:endParaRPr>
          </a:p>
          <a:p>
            <a:r>
              <a:rPr lang="en-US" dirty="0">
                <a:solidFill>
                  <a:srgbClr val="000000"/>
                </a:solidFill>
              </a:rPr>
              <a:t>Regex, quantitatively</a:t>
            </a:r>
          </a:p>
          <a:p>
            <a:pPr lvl="1"/>
            <a:r>
              <a:rPr lang="en-US" dirty="0">
                <a:solidFill>
                  <a:srgbClr val="000000"/>
                </a:solidFill>
              </a:rPr>
              <a:t>Feature usage </a:t>
            </a:r>
          </a:p>
          <a:p>
            <a:pPr lvl="1"/>
            <a:r>
              <a:rPr lang="en-US" dirty="0">
                <a:solidFill>
                  <a:srgbClr val="000000"/>
                </a:solidFill>
              </a:rPr>
              <a:t>Testing practices</a:t>
            </a:r>
          </a:p>
          <a:p>
            <a:pPr lvl="1"/>
            <a:r>
              <a:rPr lang="en-US" dirty="0">
                <a:solidFill>
                  <a:srgbClr val="000000"/>
                </a:solidFill>
              </a:rPr>
              <a:t>Evolution</a:t>
            </a:r>
          </a:p>
          <a:p>
            <a:endParaRPr lang="en-US" dirty="0">
              <a:solidFill>
                <a:srgbClr val="000000"/>
              </a:solidFill>
            </a:endParaRPr>
          </a:p>
          <a:p>
            <a:endParaRPr lang="en-US" dirty="0"/>
          </a:p>
        </p:txBody>
      </p:sp>
      <p:sp>
        <p:nvSpPr>
          <p:cNvPr id="2" name="Slide Number Placeholder 1">
            <a:extLst>
              <a:ext uri="{FF2B5EF4-FFF2-40B4-BE49-F238E27FC236}">
                <a16:creationId xmlns:a16="http://schemas.microsoft.com/office/drawing/2014/main" id="{D170A761-1576-5146-81A1-87BA9210E371}"/>
              </a:ext>
            </a:extLst>
          </p:cNvPr>
          <p:cNvSpPr>
            <a:spLocks noGrp="1"/>
          </p:cNvSpPr>
          <p:nvPr>
            <p:ph type="sldNum" sz="quarter" idx="12"/>
          </p:nvPr>
        </p:nvSpPr>
        <p:spPr/>
        <p:txBody>
          <a:bodyPr/>
          <a:lstStyle/>
          <a:p>
            <a:fld id="{18E3D891-7F45-F34D-8924-A30F24F9629B}" type="slidenum">
              <a:rPr lang="en-US" smtClean="0">
                <a:solidFill>
                  <a:srgbClr val="000000"/>
                </a:solidFill>
              </a:rPr>
              <a:t>3</a:t>
            </a:fld>
            <a:endParaRPr lang="en-US" dirty="0">
              <a:solidFill>
                <a:srgbClr val="000000"/>
              </a:solidFill>
            </a:endParaRPr>
          </a:p>
        </p:txBody>
      </p:sp>
      <p:sp>
        <p:nvSpPr>
          <p:cNvPr id="6" name="TextBox 5">
            <a:extLst>
              <a:ext uri="{FF2B5EF4-FFF2-40B4-BE49-F238E27FC236}">
                <a16:creationId xmlns:a16="http://schemas.microsoft.com/office/drawing/2014/main" id="{37C37F04-80A2-5446-A013-FBB8ABCD63B1}"/>
              </a:ext>
            </a:extLst>
          </p:cNvPr>
          <p:cNvSpPr txBox="1"/>
          <p:nvPr/>
        </p:nvSpPr>
        <p:spPr>
          <a:xfrm>
            <a:off x="1523754" y="2633071"/>
            <a:ext cx="1719894" cy="369332"/>
          </a:xfrm>
          <a:prstGeom prst="rect">
            <a:avLst/>
          </a:prstGeom>
          <a:noFill/>
        </p:spPr>
        <p:txBody>
          <a:bodyPr wrap="none" rtlCol="0">
            <a:spAutoFit/>
          </a:bodyPr>
          <a:lstStyle/>
          <a:p>
            <a:r>
              <a:rPr lang="en-US" i="1" dirty="0">
                <a:solidFill>
                  <a:srgbClr val="000000"/>
                </a:solidFill>
              </a:rPr>
              <a:t>[ISSTA16, FSE18]</a:t>
            </a:r>
            <a:endParaRPr lang="en-US" i="1" dirty="0"/>
          </a:p>
        </p:txBody>
      </p:sp>
      <p:sp>
        <p:nvSpPr>
          <p:cNvPr id="8" name="TextBox 7">
            <a:extLst>
              <a:ext uri="{FF2B5EF4-FFF2-40B4-BE49-F238E27FC236}">
                <a16:creationId xmlns:a16="http://schemas.microsoft.com/office/drawing/2014/main" id="{DCDBDBB7-47A3-4540-A49C-B76F30F711B4}"/>
              </a:ext>
            </a:extLst>
          </p:cNvPr>
          <p:cNvSpPr txBox="1"/>
          <p:nvPr/>
        </p:nvSpPr>
        <p:spPr>
          <a:xfrm>
            <a:off x="1527216" y="3410026"/>
            <a:ext cx="1165768" cy="369332"/>
          </a:xfrm>
          <a:prstGeom prst="rect">
            <a:avLst/>
          </a:prstGeom>
          <a:noFill/>
        </p:spPr>
        <p:txBody>
          <a:bodyPr wrap="none" rtlCol="0">
            <a:spAutoFit/>
          </a:bodyPr>
          <a:lstStyle/>
          <a:p>
            <a:r>
              <a:rPr lang="en-US" i="1" dirty="0">
                <a:solidFill>
                  <a:srgbClr val="000000"/>
                </a:solidFill>
              </a:rPr>
              <a:t>[FSE 2019]</a:t>
            </a:r>
            <a:endParaRPr lang="en-US" i="1" dirty="0"/>
          </a:p>
        </p:txBody>
      </p:sp>
      <p:sp>
        <p:nvSpPr>
          <p:cNvPr id="11" name="TextBox 10">
            <a:extLst>
              <a:ext uri="{FF2B5EF4-FFF2-40B4-BE49-F238E27FC236}">
                <a16:creationId xmlns:a16="http://schemas.microsoft.com/office/drawing/2014/main" id="{57048895-8D73-4349-B485-203271C406AA}"/>
              </a:ext>
            </a:extLst>
          </p:cNvPr>
          <p:cNvSpPr txBox="1"/>
          <p:nvPr/>
        </p:nvSpPr>
        <p:spPr>
          <a:xfrm>
            <a:off x="8763000" y="3342652"/>
            <a:ext cx="1054712" cy="369332"/>
          </a:xfrm>
          <a:prstGeom prst="rect">
            <a:avLst/>
          </a:prstGeom>
          <a:noFill/>
        </p:spPr>
        <p:txBody>
          <a:bodyPr wrap="none" rtlCol="0">
            <a:spAutoFit/>
          </a:bodyPr>
          <a:lstStyle/>
          <a:p>
            <a:r>
              <a:rPr lang="en-US" i="1" dirty="0">
                <a:solidFill>
                  <a:srgbClr val="000000"/>
                </a:solidFill>
              </a:rPr>
              <a:t>[ISSTA16]</a:t>
            </a:r>
          </a:p>
        </p:txBody>
      </p:sp>
      <p:sp>
        <p:nvSpPr>
          <p:cNvPr id="12" name="TextBox 11">
            <a:extLst>
              <a:ext uri="{FF2B5EF4-FFF2-40B4-BE49-F238E27FC236}">
                <a16:creationId xmlns:a16="http://schemas.microsoft.com/office/drawing/2014/main" id="{6246B2A8-7941-A94C-90BD-DEF5DAD8B866}"/>
              </a:ext>
            </a:extLst>
          </p:cNvPr>
          <p:cNvSpPr txBox="1"/>
          <p:nvPr/>
        </p:nvSpPr>
        <p:spPr>
          <a:xfrm>
            <a:off x="9056726" y="3711984"/>
            <a:ext cx="1167243" cy="369332"/>
          </a:xfrm>
          <a:prstGeom prst="rect">
            <a:avLst/>
          </a:prstGeom>
          <a:noFill/>
        </p:spPr>
        <p:txBody>
          <a:bodyPr wrap="none" rtlCol="0">
            <a:spAutoFit/>
          </a:bodyPr>
          <a:lstStyle/>
          <a:p>
            <a:r>
              <a:rPr lang="en-US" i="1" dirty="0">
                <a:solidFill>
                  <a:srgbClr val="000000"/>
                </a:solidFill>
              </a:rPr>
              <a:t>[FSE 2018]</a:t>
            </a:r>
            <a:endParaRPr lang="en-US" i="1" dirty="0"/>
          </a:p>
        </p:txBody>
      </p:sp>
      <p:sp>
        <p:nvSpPr>
          <p:cNvPr id="13" name="TextBox 12">
            <a:extLst>
              <a:ext uri="{FF2B5EF4-FFF2-40B4-BE49-F238E27FC236}">
                <a16:creationId xmlns:a16="http://schemas.microsoft.com/office/drawing/2014/main" id="{6BB24AE3-21B1-E040-BD3F-397B3E3B859F}"/>
              </a:ext>
            </a:extLst>
          </p:cNvPr>
          <p:cNvSpPr txBox="1"/>
          <p:nvPr/>
        </p:nvSpPr>
        <p:spPr>
          <a:xfrm>
            <a:off x="8169220" y="4110583"/>
            <a:ext cx="1470211" cy="369332"/>
          </a:xfrm>
          <a:prstGeom prst="rect">
            <a:avLst/>
          </a:prstGeom>
          <a:noFill/>
        </p:spPr>
        <p:txBody>
          <a:bodyPr wrap="none" rtlCol="0">
            <a:spAutoFit/>
          </a:bodyPr>
          <a:lstStyle/>
          <a:p>
            <a:r>
              <a:rPr lang="en-US" i="1" dirty="0">
                <a:solidFill>
                  <a:srgbClr val="000000"/>
                </a:solidFill>
              </a:rPr>
              <a:t>[SANER 2018]</a:t>
            </a:r>
            <a:endParaRPr lang="en-US" i="1" dirty="0"/>
          </a:p>
        </p:txBody>
      </p:sp>
    </p:spTree>
    <p:extLst>
      <p:ext uri="{BB962C8B-B14F-4D97-AF65-F5344CB8AC3E}">
        <p14:creationId xmlns:p14="http://schemas.microsoft.com/office/powerpoint/2010/main" val="300685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E8C6241B-B743-0D4D-80E2-35F0561FED91}"/>
              </a:ext>
            </a:extLst>
          </p:cNvPr>
          <p:cNvSpPr/>
          <p:nvPr/>
        </p:nvSpPr>
        <p:spPr>
          <a:xfrm>
            <a:off x="0" y="0"/>
            <a:ext cx="12210257" cy="6876288"/>
          </a:xfrm>
          <a:prstGeom prst="rect">
            <a:avLst/>
          </a:prstGeom>
          <a:solidFill>
            <a:schemeClr val="accent1"/>
          </a:solidFill>
          <a:ln w="12700">
            <a:miter lim="400000"/>
          </a:ln>
        </p:spPr>
        <p:txBody>
          <a:bodyPr lIns="45719" rIns="45719" anchor="ctr"/>
          <a:lstStyle/>
          <a:p>
            <a:endParaRPr/>
          </a:p>
        </p:txBody>
      </p:sp>
      <p:sp>
        <p:nvSpPr>
          <p:cNvPr id="2" name="Slide Number Placeholder 1">
            <a:extLst>
              <a:ext uri="{FF2B5EF4-FFF2-40B4-BE49-F238E27FC236}">
                <a16:creationId xmlns:a16="http://schemas.microsoft.com/office/drawing/2014/main" id="{0D24604C-5A20-CC4B-A71C-8B2B5C406E4F}"/>
              </a:ext>
            </a:extLst>
          </p:cNvPr>
          <p:cNvSpPr>
            <a:spLocks noGrp="1"/>
          </p:cNvSpPr>
          <p:nvPr>
            <p:ph type="sldNum" sz="quarter" idx="12"/>
          </p:nvPr>
        </p:nvSpPr>
        <p:spPr/>
        <p:txBody>
          <a:bodyPr/>
          <a:lstStyle/>
          <a:p>
            <a:fld id="{18E3D891-7F45-F34D-8924-A30F24F9629B}" type="slidenum">
              <a:rPr lang="en-US" smtClean="0"/>
              <a:t>30</a:t>
            </a:fld>
            <a:endParaRPr lang="en-US"/>
          </a:p>
        </p:txBody>
      </p:sp>
      <p:sp>
        <p:nvSpPr>
          <p:cNvPr id="3" name="Slide Number Placeholder 1">
            <a:extLst>
              <a:ext uri="{FF2B5EF4-FFF2-40B4-BE49-F238E27FC236}">
                <a16:creationId xmlns:a16="http://schemas.microsoft.com/office/drawing/2014/main" id="{2DA2A129-0152-134D-83AA-497018ED0CF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3D891-7F45-F34D-8924-A30F24F9629B}" type="slidenum">
              <a:rPr lang="en-US" smtClean="0"/>
              <a:pPr/>
              <a:t>30</a:t>
            </a:fld>
            <a:endParaRPr lang="en-US"/>
          </a:p>
        </p:txBody>
      </p:sp>
      <p:sp>
        <p:nvSpPr>
          <p:cNvPr id="5" name="SECTION TITLE">
            <a:extLst>
              <a:ext uri="{FF2B5EF4-FFF2-40B4-BE49-F238E27FC236}">
                <a16:creationId xmlns:a16="http://schemas.microsoft.com/office/drawing/2014/main" id="{0AFA26EB-B628-9F41-9E28-95C02C02F851}"/>
              </a:ext>
            </a:extLst>
          </p:cNvPr>
          <p:cNvSpPr/>
          <p:nvPr/>
        </p:nvSpPr>
        <p:spPr>
          <a:xfrm>
            <a:off x="3395997" y="4047693"/>
            <a:ext cx="6665877" cy="83765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2800" dirty="0">
                <a:solidFill>
                  <a:schemeClr val="bg1"/>
                </a:solidFill>
              </a:rPr>
              <a:t>RQ3:What do developers find difficult about programming regexes? </a:t>
            </a:r>
          </a:p>
          <a:p>
            <a:r>
              <a:rPr lang="en-US" sz="2800" dirty="0">
                <a:solidFill>
                  <a:schemeClr val="bg1"/>
                </a:solidFill>
              </a:rPr>
              <a:t>RQ4:How do developers handle those difficulties in programming regexes?</a:t>
            </a:r>
          </a:p>
        </p:txBody>
      </p:sp>
      <p:pic>
        <p:nvPicPr>
          <p:cNvPr id="6" name="pasted-image.pdf" descr="pasted-image.pdf">
            <a:extLst>
              <a:ext uri="{FF2B5EF4-FFF2-40B4-BE49-F238E27FC236}">
                <a16:creationId xmlns:a16="http://schemas.microsoft.com/office/drawing/2014/main" id="{F3345216-BC14-EF47-9E8F-5DD200E283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13320" y="2781218"/>
            <a:ext cx="182677" cy="182678"/>
          </a:xfrm>
          <a:prstGeom prst="rect">
            <a:avLst/>
          </a:prstGeom>
          <a:ln w="12700">
            <a:miter lim="400000"/>
          </a:ln>
        </p:spPr>
      </p:pic>
      <p:grpSp>
        <p:nvGrpSpPr>
          <p:cNvPr id="7" name="Group 6">
            <a:extLst>
              <a:ext uri="{FF2B5EF4-FFF2-40B4-BE49-F238E27FC236}">
                <a16:creationId xmlns:a16="http://schemas.microsoft.com/office/drawing/2014/main" id="{85A70629-8EDE-5543-B700-4D951F2A943C}"/>
              </a:ext>
            </a:extLst>
          </p:cNvPr>
          <p:cNvGrpSpPr/>
          <p:nvPr/>
        </p:nvGrpSpPr>
        <p:grpSpPr>
          <a:xfrm>
            <a:off x="-1443949" y="6297894"/>
            <a:ext cx="5760720" cy="470008"/>
            <a:chOff x="-1462207" y="6283031"/>
            <a:chExt cx="5760720" cy="470008"/>
          </a:xfrm>
        </p:grpSpPr>
        <p:sp>
          <p:nvSpPr>
            <p:cNvPr id="8" name="Straight Connector 19">
              <a:extLst>
                <a:ext uri="{FF2B5EF4-FFF2-40B4-BE49-F238E27FC236}">
                  <a16:creationId xmlns:a16="http://schemas.microsoft.com/office/drawing/2014/main" id="{2DD8CB69-C92B-3B4A-8A50-BC3491A1839D}"/>
                </a:ext>
              </a:extLst>
            </p:cNvPr>
            <p:cNvSpPr/>
            <p:nvPr/>
          </p:nvSpPr>
          <p:spPr>
            <a:xfrm>
              <a:off x="-1462207" y="6283031"/>
              <a:ext cx="5760720" cy="49014"/>
            </a:xfrm>
            <a:prstGeom prst="line">
              <a:avLst/>
            </a:prstGeom>
            <a:ln>
              <a:solidFill>
                <a:schemeClr val="tx2"/>
              </a:solidFill>
              <a:prstDash val="dash"/>
              <a:miter/>
            </a:ln>
          </p:spPr>
          <p:txBody>
            <a:bodyPr lIns="45719" rIns="45719"/>
            <a:lstStyle/>
            <a:p>
              <a:endParaRPr/>
            </a:p>
          </p:txBody>
        </p:sp>
        <p:pic>
          <p:nvPicPr>
            <p:cNvPr id="9" name="Picture 8">
              <a:extLst>
                <a:ext uri="{FF2B5EF4-FFF2-40B4-BE49-F238E27FC236}">
                  <a16:creationId xmlns:a16="http://schemas.microsoft.com/office/drawing/2014/main" id="{0F271A8D-8706-A24D-B3A2-8EF3C7F19D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59294"/>
            <a:stretch/>
          </p:blipFill>
          <p:spPr>
            <a:xfrm>
              <a:off x="61523" y="6450445"/>
              <a:ext cx="1411020" cy="302594"/>
            </a:xfrm>
            <a:prstGeom prst="rect">
              <a:avLst/>
            </a:prstGeom>
          </p:spPr>
        </p:pic>
      </p:grpSp>
    </p:spTree>
    <p:extLst>
      <p:ext uri="{BB962C8B-B14F-4D97-AF65-F5344CB8AC3E}">
        <p14:creationId xmlns:p14="http://schemas.microsoft.com/office/powerpoint/2010/main" val="83382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31</a:t>
            </a:fld>
            <a:endParaRPr lang="en-US"/>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1513142584"/>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dirty="0"/>
                        <a:t>Cross-cutting</a:t>
                      </a:r>
                    </a:p>
                  </a:txBody>
                  <a:tcPr anchor="ctr"/>
                </a:tc>
                <a:tc>
                  <a:txBody>
                    <a:bodyPr/>
                    <a:lstStyle/>
                    <a:p>
                      <a:r>
                        <a:rPr lang="en-US" dirty="0"/>
                        <a:t>Understanding the Problem</a:t>
                      </a:r>
                    </a:p>
                    <a:p>
                      <a:r>
                        <a:rPr lang="en-US" dirty="0"/>
                        <a:t>Understanding the Regex</a:t>
                      </a:r>
                    </a:p>
                  </a:txBody>
                  <a:tcPr anchor="ctr"/>
                </a:tc>
                <a:tc>
                  <a:txBody>
                    <a:bodyPr/>
                    <a:lstStyle/>
                    <a:p>
                      <a:r>
                        <a:rPr lang="en-US" sz="1800" dirty="0"/>
                        <a:t>Read data, break down problem</a:t>
                      </a:r>
                    </a:p>
                    <a:p>
                      <a:r>
                        <a:rPr lang="en-US" sz="1800" dirty="0"/>
                        <a:t>Using tool support,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dirty="0"/>
                        <a:t>Composing</a:t>
                      </a:r>
                    </a:p>
                  </a:txBody>
                  <a:tcPr anchor="ctr"/>
                </a:tc>
                <a:tc>
                  <a:txBody>
                    <a:bodyPr/>
                    <a:lstStyle/>
                    <a:p>
                      <a:r>
                        <a:rPr lang="en-US" dirty="0"/>
                        <a:t>Searching for Reuse Candidates</a:t>
                      </a:r>
                    </a:p>
                    <a:p>
                      <a:r>
                        <a:rPr lang="en-US" dirty="0"/>
                        <a:t>Unfamiliar Syntax</a:t>
                      </a:r>
                    </a:p>
                  </a:txBody>
                  <a:tcPr anchor="ctr"/>
                </a:tc>
                <a:tc>
                  <a:txBody>
                    <a:bodyPr/>
                    <a:lstStyle/>
                    <a:p>
                      <a:r>
                        <a:rPr lang="en-US" sz="1800" dirty="0"/>
                        <a:t>Decomposing the regex, searching for similar code, personal regex library</a:t>
                      </a:r>
                    </a:p>
                    <a:p>
                      <a:r>
                        <a:rPr lang="en-US" sz="1800" dirty="0"/>
                        <a:t>Using tool support reading the regex documentation</a:t>
                      </a:r>
                    </a:p>
                  </a:txBody>
                  <a:tcPr anchor="ctr"/>
                </a:tc>
                <a:extLst>
                  <a:ext uri="{0D108BD9-81ED-4DB2-BD59-A6C34878D82A}">
                    <a16:rowId xmlns:a16="http://schemas.microsoft.com/office/drawing/2014/main" val="4175526620"/>
                  </a:ext>
                </a:extLst>
              </a:tr>
              <a:tr h="1119163">
                <a:tc>
                  <a:txBody>
                    <a:bodyPr/>
                    <a:lstStyle/>
                    <a:p>
                      <a:r>
                        <a:rPr lang="en-US" dirty="0"/>
                        <a:t>Validating a Regex</a:t>
                      </a:r>
                    </a:p>
                  </a:txBody>
                  <a:tcPr anchor="ctr"/>
                </a:tc>
                <a:tc>
                  <a:txBody>
                    <a:bodyPr/>
                    <a:lstStyle/>
                    <a:p>
                      <a:r>
                        <a:rPr lang="en-US" dirty="0"/>
                        <a:t>Testing Edge Cases</a:t>
                      </a:r>
                    </a:p>
                    <a:p>
                      <a:r>
                        <a:rPr lang="en-US" dirty="0"/>
                        <a:t>Testing Enough Inputs</a:t>
                      </a:r>
                    </a:p>
                  </a:txBody>
                  <a:tcPr anchor="ctr"/>
                </a:tc>
                <a:tc>
                  <a:txBody>
                    <a:bodyPr/>
                    <a:lstStyle/>
                    <a:p>
                      <a:r>
                        <a:rPr lang="en-US" sz="1800" dirty="0"/>
                        <a:t>Test all available input</a:t>
                      </a:r>
                    </a:p>
                    <a:p>
                      <a:r>
                        <a:rPr lang="en-US" sz="1800" dirty="0"/>
                        <a:t>Work to find or generate more real cases, property testing</a:t>
                      </a:r>
                    </a:p>
                  </a:txBody>
                  <a:tcPr anchor="ctr"/>
                </a:tc>
                <a:extLst>
                  <a:ext uri="{0D108BD9-81ED-4DB2-BD59-A6C34878D82A}">
                    <a16:rowId xmlns:a16="http://schemas.microsoft.com/office/drawing/2014/main" val="3532478240"/>
                  </a:ext>
                </a:extLst>
              </a:tr>
            </a:tbl>
          </a:graphicData>
        </a:graphic>
      </p:graphicFrame>
    </p:spTree>
    <p:extLst>
      <p:ext uri="{BB962C8B-B14F-4D97-AF65-F5344CB8AC3E}">
        <p14:creationId xmlns:p14="http://schemas.microsoft.com/office/powerpoint/2010/main" val="936052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32</a:t>
            </a:fld>
            <a:endParaRPr lang="en-US"/>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3569984948"/>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b="1" dirty="0"/>
                        <a:t>Cross-cutting</a:t>
                      </a:r>
                    </a:p>
                  </a:txBody>
                  <a:tcPr anchor="ctr"/>
                </a:tc>
                <a:tc>
                  <a:txBody>
                    <a:bodyPr/>
                    <a:lstStyle/>
                    <a:p>
                      <a:r>
                        <a:rPr lang="en-US" b="1" dirty="0"/>
                        <a:t>Understanding the Problem</a:t>
                      </a:r>
                    </a:p>
                    <a:p>
                      <a:r>
                        <a:rPr lang="en-US" dirty="0"/>
                        <a:t>Understanding the Regex</a:t>
                      </a:r>
                    </a:p>
                  </a:txBody>
                  <a:tcPr anchor="ctr"/>
                </a:tc>
                <a:tc>
                  <a:txBody>
                    <a:bodyPr/>
                    <a:lstStyle/>
                    <a:p>
                      <a:r>
                        <a:rPr lang="en-US" sz="1800" b="1" dirty="0"/>
                        <a:t>Read data</a:t>
                      </a:r>
                      <a:r>
                        <a:rPr lang="en-US" sz="1800" dirty="0"/>
                        <a:t>, break down problem</a:t>
                      </a:r>
                    </a:p>
                    <a:p>
                      <a:r>
                        <a:rPr lang="en-US" sz="1800" dirty="0"/>
                        <a:t>Using tool support,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dirty="0"/>
                        <a:t>Composing</a:t>
                      </a:r>
                    </a:p>
                  </a:txBody>
                  <a:tcPr anchor="ctr"/>
                </a:tc>
                <a:tc>
                  <a:txBody>
                    <a:bodyPr/>
                    <a:lstStyle/>
                    <a:p>
                      <a:r>
                        <a:rPr lang="en-US" dirty="0"/>
                        <a:t>Searching for Reuse Candidates</a:t>
                      </a:r>
                    </a:p>
                    <a:p>
                      <a:r>
                        <a:rPr lang="en-US" dirty="0"/>
                        <a:t>Unfamiliar Syntax</a:t>
                      </a:r>
                    </a:p>
                  </a:txBody>
                  <a:tcPr anchor="ctr"/>
                </a:tc>
                <a:tc>
                  <a:txBody>
                    <a:bodyPr/>
                    <a:lstStyle/>
                    <a:p>
                      <a:r>
                        <a:rPr lang="en-US" sz="1800" dirty="0"/>
                        <a:t>Decomposing the regex, searching for similar code, personal regex library</a:t>
                      </a:r>
                    </a:p>
                    <a:p>
                      <a:r>
                        <a:rPr lang="en-US" sz="1800" dirty="0"/>
                        <a:t>Using tool support reading the regex documentation</a:t>
                      </a:r>
                    </a:p>
                  </a:txBody>
                  <a:tcPr anchor="ctr"/>
                </a:tc>
                <a:extLst>
                  <a:ext uri="{0D108BD9-81ED-4DB2-BD59-A6C34878D82A}">
                    <a16:rowId xmlns:a16="http://schemas.microsoft.com/office/drawing/2014/main" val="4175526620"/>
                  </a:ext>
                </a:extLst>
              </a:tr>
              <a:tr h="1119163">
                <a:tc>
                  <a:txBody>
                    <a:bodyPr/>
                    <a:lstStyle/>
                    <a:p>
                      <a:r>
                        <a:rPr lang="en-US" dirty="0"/>
                        <a:t>Validating a Regex</a:t>
                      </a:r>
                    </a:p>
                  </a:txBody>
                  <a:tcPr anchor="ctr"/>
                </a:tc>
                <a:tc>
                  <a:txBody>
                    <a:bodyPr/>
                    <a:lstStyle/>
                    <a:p>
                      <a:r>
                        <a:rPr lang="en-US" dirty="0"/>
                        <a:t>Testing Edge Cases</a:t>
                      </a:r>
                    </a:p>
                    <a:p>
                      <a:r>
                        <a:rPr lang="en-US" dirty="0"/>
                        <a:t>Testing Enough Inputs</a:t>
                      </a:r>
                    </a:p>
                  </a:txBody>
                  <a:tcPr anchor="ctr"/>
                </a:tc>
                <a:tc>
                  <a:txBody>
                    <a:bodyPr/>
                    <a:lstStyle/>
                    <a:p>
                      <a:r>
                        <a:rPr lang="en-US" sz="1800" dirty="0"/>
                        <a:t>Test all available input</a:t>
                      </a:r>
                    </a:p>
                    <a:p>
                      <a:r>
                        <a:rPr lang="en-US" sz="1800" dirty="0"/>
                        <a:t>Work to find or generate more real cases, property testing</a:t>
                      </a:r>
                    </a:p>
                  </a:txBody>
                  <a:tcPr anchor="ctr"/>
                </a:tc>
                <a:extLst>
                  <a:ext uri="{0D108BD9-81ED-4DB2-BD59-A6C34878D82A}">
                    <a16:rowId xmlns:a16="http://schemas.microsoft.com/office/drawing/2014/main" val="3532478240"/>
                  </a:ext>
                </a:extLst>
              </a:tr>
            </a:tbl>
          </a:graphicData>
        </a:graphic>
      </p:graphicFrame>
      <p:sp>
        <p:nvSpPr>
          <p:cNvPr id="4" name="Rectangle 3">
            <a:extLst>
              <a:ext uri="{FF2B5EF4-FFF2-40B4-BE49-F238E27FC236}">
                <a16:creationId xmlns:a16="http://schemas.microsoft.com/office/drawing/2014/main" id="{A4ED6208-DBD1-FB40-812D-435403F14444}"/>
              </a:ext>
            </a:extLst>
          </p:cNvPr>
          <p:cNvSpPr/>
          <p:nvPr/>
        </p:nvSpPr>
        <p:spPr>
          <a:xfrm>
            <a:off x="104172" y="3259649"/>
            <a:ext cx="11979796" cy="22383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i="1" dirty="0"/>
              <a:t>“The most difficult thing with regular expressions tends to be defining the problem”</a:t>
            </a:r>
          </a:p>
          <a:p>
            <a:pPr algn="ctr"/>
            <a:r>
              <a:rPr lang="en-US" sz="2800" i="1" dirty="0"/>
              <a:t>“I tried to generalize what I'm looking at and [then] craft the regular expression.”</a:t>
            </a:r>
          </a:p>
        </p:txBody>
      </p:sp>
    </p:spTree>
    <p:extLst>
      <p:ext uri="{BB962C8B-B14F-4D97-AF65-F5344CB8AC3E}">
        <p14:creationId xmlns:p14="http://schemas.microsoft.com/office/powerpoint/2010/main" val="1026371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33</a:t>
            </a:fld>
            <a:endParaRPr lang="en-US"/>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1174176479"/>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b="1" dirty="0"/>
                        <a:t>Cross-cutting</a:t>
                      </a:r>
                    </a:p>
                  </a:txBody>
                  <a:tcPr anchor="ctr"/>
                </a:tc>
                <a:tc>
                  <a:txBody>
                    <a:bodyPr/>
                    <a:lstStyle/>
                    <a:p>
                      <a:r>
                        <a:rPr lang="en-US" b="0" dirty="0"/>
                        <a:t>Understanding the Problem</a:t>
                      </a:r>
                    </a:p>
                    <a:p>
                      <a:r>
                        <a:rPr lang="en-US" b="1" dirty="0"/>
                        <a:t>Understanding the Regex</a:t>
                      </a:r>
                    </a:p>
                  </a:txBody>
                  <a:tcPr anchor="ctr"/>
                </a:tc>
                <a:tc>
                  <a:txBody>
                    <a:bodyPr/>
                    <a:lstStyle/>
                    <a:p>
                      <a:r>
                        <a:rPr lang="en-US" sz="1800" b="0" dirty="0"/>
                        <a:t>Read data</a:t>
                      </a:r>
                      <a:r>
                        <a:rPr lang="en-US" sz="1800" dirty="0"/>
                        <a:t>, break down problem</a:t>
                      </a:r>
                    </a:p>
                    <a:p>
                      <a:r>
                        <a:rPr lang="en-US" sz="1800" b="1" dirty="0"/>
                        <a:t>Using tool support</a:t>
                      </a:r>
                      <a:r>
                        <a:rPr lang="en-US" sz="1800" dirty="0"/>
                        <a: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dirty="0"/>
                        <a:t>Composing</a:t>
                      </a:r>
                    </a:p>
                  </a:txBody>
                  <a:tcPr anchor="ctr"/>
                </a:tc>
                <a:tc>
                  <a:txBody>
                    <a:bodyPr/>
                    <a:lstStyle/>
                    <a:p>
                      <a:r>
                        <a:rPr lang="en-US" dirty="0"/>
                        <a:t>Searching for Reuse Candidates</a:t>
                      </a:r>
                    </a:p>
                    <a:p>
                      <a:r>
                        <a:rPr lang="en-US" dirty="0"/>
                        <a:t>Unfamiliar Syntax</a:t>
                      </a:r>
                    </a:p>
                  </a:txBody>
                  <a:tcPr anchor="ctr"/>
                </a:tc>
                <a:tc>
                  <a:txBody>
                    <a:bodyPr/>
                    <a:lstStyle/>
                    <a:p>
                      <a:r>
                        <a:rPr lang="en-US" sz="1800" dirty="0"/>
                        <a:t>Decomposing the regex, searching for similar code, personal regex library</a:t>
                      </a:r>
                    </a:p>
                    <a:p>
                      <a:r>
                        <a:rPr lang="en-US" sz="1800" dirty="0"/>
                        <a:t>Using tool support reading the regex documentation</a:t>
                      </a:r>
                    </a:p>
                  </a:txBody>
                  <a:tcPr anchor="ctr"/>
                </a:tc>
                <a:extLst>
                  <a:ext uri="{0D108BD9-81ED-4DB2-BD59-A6C34878D82A}">
                    <a16:rowId xmlns:a16="http://schemas.microsoft.com/office/drawing/2014/main" val="4175526620"/>
                  </a:ext>
                </a:extLst>
              </a:tr>
              <a:tr h="1119163">
                <a:tc>
                  <a:txBody>
                    <a:bodyPr/>
                    <a:lstStyle/>
                    <a:p>
                      <a:r>
                        <a:rPr lang="en-US" dirty="0"/>
                        <a:t>Validating a Regex</a:t>
                      </a:r>
                    </a:p>
                  </a:txBody>
                  <a:tcPr anchor="ctr"/>
                </a:tc>
                <a:tc>
                  <a:txBody>
                    <a:bodyPr/>
                    <a:lstStyle/>
                    <a:p>
                      <a:r>
                        <a:rPr lang="en-US" dirty="0"/>
                        <a:t>Testing Edge Cases</a:t>
                      </a:r>
                    </a:p>
                    <a:p>
                      <a:r>
                        <a:rPr lang="en-US" dirty="0"/>
                        <a:t>Testing Enough Inputs</a:t>
                      </a:r>
                    </a:p>
                  </a:txBody>
                  <a:tcPr anchor="ctr"/>
                </a:tc>
                <a:tc>
                  <a:txBody>
                    <a:bodyPr/>
                    <a:lstStyle/>
                    <a:p>
                      <a:r>
                        <a:rPr lang="en-US" sz="1800" dirty="0"/>
                        <a:t>Test all available input</a:t>
                      </a:r>
                    </a:p>
                    <a:p>
                      <a:r>
                        <a:rPr lang="en-US" sz="1800" dirty="0"/>
                        <a:t>Work to find or generate more real cases, property testing</a:t>
                      </a:r>
                    </a:p>
                  </a:txBody>
                  <a:tcPr anchor="ctr"/>
                </a:tc>
                <a:extLst>
                  <a:ext uri="{0D108BD9-81ED-4DB2-BD59-A6C34878D82A}">
                    <a16:rowId xmlns:a16="http://schemas.microsoft.com/office/drawing/2014/main" val="3532478240"/>
                  </a:ext>
                </a:extLst>
              </a:tr>
            </a:tbl>
          </a:graphicData>
        </a:graphic>
      </p:graphicFrame>
      <p:sp>
        <p:nvSpPr>
          <p:cNvPr id="4" name="Rectangle 3">
            <a:extLst>
              <a:ext uri="{FF2B5EF4-FFF2-40B4-BE49-F238E27FC236}">
                <a16:creationId xmlns:a16="http://schemas.microsoft.com/office/drawing/2014/main" id="{A4ED6208-DBD1-FB40-812D-435403F14444}"/>
              </a:ext>
            </a:extLst>
          </p:cNvPr>
          <p:cNvSpPr/>
          <p:nvPr/>
        </p:nvSpPr>
        <p:spPr>
          <a:xfrm>
            <a:off x="104172" y="3259649"/>
            <a:ext cx="11979796" cy="22383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i="1" dirty="0"/>
              <a:t>“Illegible gibberish”</a:t>
            </a:r>
          </a:p>
          <a:p>
            <a:pPr algn="ctr"/>
            <a:r>
              <a:rPr lang="en-US" sz="2800" i="1" dirty="0"/>
              <a:t>“</a:t>
            </a:r>
            <a:r>
              <a:rPr lang="en-US" sz="2800" i="1" dirty="0" err="1"/>
              <a:t>Jetbrains</a:t>
            </a:r>
            <a:r>
              <a:rPr lang="en-US" sz="2800" i="1" dirty="0"/>
              <a:t> has my back - IDE syntax highlighting”</a:t>
            </a:r>
          </a:p>
        </p:txBody>
      </p:sp>
    </p:spTree>
    <p:extLst>
      <p:ext uri="{BB962C8B-B14F-4D97-AF65-F5344CB8AC3E}">
        <p14:creationId xmlns:p14="http://schemas.microsoft.com/office/powerpoint/2010/main" val="3034875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34</a:t>
            </a:fld>
            <a:endParaRPr lang="en-US"/>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2630459364"/>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b="0" dirty="0"/>
                        <a:t>Cross-cutting</a:t>
                      </a:r>
                    </a:p>
                  </a:txBody>
                  <a:tcPr anchor="ctr"/>
                </a:tc>
                <a:tc>
                  <a:txBody>
                    <a:bodyPr/>
                    <a:lstStyle/>
                    <a:p>
                      <a:r>
                        <a:rPr lang="en-US" b="0" dirty="0"/>
                        <a:t>Understanding the Problem</a:t>
                      </a:r>
                    </a:p>
                    <a:p>
                      <a:r>
                        <a:rPr lang="en-US" b="0" dirty="0"/>
                        <a:t>Understanding the Regex</a:t>
                      </a:r>
                    </a:p>
                  </a:txBody>
                  <a:tcPr anchor="ctr"/>
                </a:tc>
                <a:tc>
                  <a:txBody>
                    <a:bodyPr/>
                    <a:lstStyle/>
                    <a:p>
                      <a:r>
                        <a:rPr lang="en-US" sz="1800" b="0" dirty="0"/>
                        <a:t>Read data</a:t>
                      </a:r>
                      <a:r>
                        <a:rPr lang="en-US" sz="1800" dirty="0"/>
                        <a:t>, break down problem</a:t>
                      </a:r>
                    </a:p>
                    <a:p>
                      <a:r>
                        <a:rPr lang="en-US" sz="1800" b="0" dirty="0"/>
                        <a:t>Using tool support</a:t>
                      </a:r>
                      <a:r>
                        <a:rPr lang="en-US" sz="1800" dirty="0"/>
                        <a: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b="1" dirty="0"/>
                        <a:t>Composing</a:t>
                      </a:r>
                    </a:p>
                  </a:txBody>
                  <a:tcPr anchor="ctr"/>
                </a:tc>
                <a:tc>
                  <a:txBody>
                    <a:bodyPr/>
                    <a:lstStyle/>
                    <a:p>
                      <a:r>
                        <a:rPr lang="en-US" sz="1700" b="1" dirty="0"/>
                        <a:t>Searching for Reuse Candidates</a:t>
                      </a:r>
                    </a:p>
                    <a:p>
                      <a:r>
                        <a:rPr lang="en-US" dirty="0"/>
                        <a:t>Unfamiliar Syntax</a:t>
                      </a:r>
                    </a:p>
                  </a:txBody>
                  <a:tcPr anchor="ctr"/>
                </a:tc>
                <a:tc>
                  <a:txBody>
                    <a:bodyPr/>
                    <a:lstStyle/>
                    <a:p>
                      <a:r>
                        <a:rPr lang="en-US" sz="1800" dirty="0"/>
                        <a:t>Decomposing the regex, searching for similar code, </a:t>
                      </a:r>
                      <a:r>
                        <a:rPr lang="en-US" sz="1800" b="1" dirty="0"/>
                        <a:t>personal regex library</a:t>
                      </a:r>
                    </a:p>
                    <a:p>
                      <a:r>
                        <a:rPr lang="en-US" sz="1800" dirty="0"/>
                        <a:t>Using tool support reading the regex documentation</a:t>
                      </a:r>
                    </a:p>
                  </a:txBody>
                  <a:tcPr anchor="ctr"/>
                </a:tc>
                <a:extLst>
                  <a:ext uri="{0D108BD9-81ED-4DB2-BD59-A6C34878D82A}">
                    <a16:rowId xmlns:a16="http://schemas.microsoft.com/office/drawing/2014/main" val="4175526620"/>
                  </a:ext>
                </a:extLst>
              </a:tr>
              <a:tr h="1119163">
                <a:tc>
                  <a:txBody>
                    <a:bodyPr/>
                    <a:lstStyle/>
                    <a:p>
                      <a:r>
                        <a:rPr lang="en-US" dirty="0"/>
                        <a:t>Validating a Regex</a:t>
                      </a:r>
                    </a:p>
                  </a:txBody>
                  <a:tcPr anchor="ctr"/>
                </a:tc>
                <a:tc>
                  <a:txBody>
                    <a:bodyPr/>
                    <a:lstStyle/>
                    <a:p>
                      <a:r>
                        <a:rPr lang="en-US" dirty="0"/>
                        <a:t>Testing Edge Cases</a:t>
                      </a:r>
                    </a:p>
                    <a:p>
                      <a:r>
                        <a:rPr lang="en-US" dirty="0"/>
                        <a:t>Testing Enough Inputs</a:t>
                      </a:r>
                    </a:p>
                  </a:txBody>
                  <a:tcPr anchor="ctr"/>
                </a:tc>
                <a:tc>
                  <a:txBody>
                    <a:bodyPr/>
                    <a:lstStyle/>
                    <a:p>
                      <a:r>
                        <a:rPr lang="en-US" sz="1800" dirty="0"/>
                        <a:t>Test all available input</a:t>
                      </a:r>
                    </a:p>
                    <a:p>
                      <a:r>
                        <a:rPr lang="en-US" sz="1800" dirty="0"/>
                        <a:t>Work to find or generate more real cases, property testing</a:t>
                      </a:r>
                    </a:p>
                  </a:txBody>
                  <a:tcPr anchor="ctr"/>
                </a:tc>
                <a:extLst>
                  <a:ext uri="{0D108BD9-81ED-4DB2-BD59-A6C34878D82A}">
                    <a16:rowId xmlns:a16="http://schemas.microsoft.com/office/drawing/2014/main" val="3532478240"/>
                  </a:ext>
                </a:extLst>
              </a:tr>
            </a:tbl>
          </a:graphicData>
        </a:graphic>
      </p:graphicFrame>
      <p:sp>
        <p:nvSpPr>
          <p:cNvPr id="4" name="Rectangle 3">
            <a:extLst>
              <a:ext uri="{FF2B5EF4-FFF2-40B4-BE49-F238E27FC236}">
                <a16:creationId xmlns:a16="http://schemas.microsoft.com/office/drawing/2014/main" id="{A4ED6208-DBD1-FB40-812D-435403F14444}"/>
              </a:ext>
            </a:extLst>
          </p:cNvPr>
          <p:cNvSpPr/>
          <p:nvPr/>
        </p:nvSpPr>
        <p:spPr>
          <a:xfrm>
            <a:off x="104172" y="4363655"/>
            <a:ext cx="11979796" cy="1134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i="1" dirty="0"/>
              <a:t>“It's hard to… query the problem you're trying to solve. Sometimes it's so domain specific.”</a:t>
            </a:r>
          </a:p>
          <a:p>
            <a:pPr algn="ctr"/>
            <a:r>
              <a:rPr lang="en-US" sz="2400" i="1" dirty="0"/>
              <a:t>“refer to the regex section of my personal notebook”</a:t>
            </a:r>
            <a:endParaRPr lang="en-US" sz="2800" i="1" dirty="0"/>
          </a:p>
        </p:txBody>
      </p:sp>
    </p:spTree>
    <p:extLst>
      <p:ext uri="{BB962C8B-B14F-4D97-AF65-F5344CB8AC3E}">
        <p14:creationId xmlns:p14="http://schemas.microsoft.com/office/powerpoint/2010/main" val="88407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35</a:t>
            </a:fld>
            <a:endParaRPr lang="en-US"/>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4005037258"/>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b="0" dirty="0"/>
                        <a:t>Cross-cutting</a:t>
                      </a:r>
                    </a:p>
                  </a:txBody>
                  <a:tcPr anchor="ctr"/>
                </a:tc>
                <a:tc>
                  <a:txBody>
                    <a:bodyPr/>
                    <a:lstStyle/>
                    <a:p>
                      <a:r>
                        <a:rPr lang="en-US" b="0" dirty="0"/>
                        <a:t>Understanding the Problem</a:t>
                      </a:r>
                    </a:p>
                    <a:p>
                      <a:r>
                        <a:rPr lang="en-US" b="0" dirty="0"/>
                        <a:t>Understanding the Regex</a:t>
                      </a:r>
                    </a:p>
                  </a:txBody>
                  <a:tcPr anchor="ctr"/>
                </a:tc>
                <a:tc>
                  <a:txBody>
                    <a:bodyPr/>
                    <a:lstStyle/>
                    <a:p>
                      <a:r>
                        <a:rPr lang="en-US" sz="1800" b="0" dirty="0"/>
                        <a:t>Read data</a:t>
                      </a:r>
                      <a:r>
                        <a:rPr lang="en-US" sz="1800" dirty="0"/>
                        <a:t>, break down problem</a:t>
                      </a:r>
                    </a:p>
                    <a:p>
                      <a:r>
                        <a:rPr lang="en-US" sz="1800" b="0" dirty="0"/>
                        <a:t>Using tool support</a:t>
                      </a:r>
                      <a:r>
                        <a:rPr lang="en-US" sz="1800" dirty="0"/>
                        <a: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b="1" dirty="0"/>
                        <a:t>Composing</a:t>
                      </a:r>
                    </a:p>
                  </a:txBody>
                  <a:tcPr anchor="ctr"/>
                </a:tc>
                <a:tc>
                  <a:txBody>
                    <a:bodyPr/>
                    <a:lstStyle/>
                    <a:p>
                      <a:r>
                        <a:rPr lang="en-US" sz="1700" b="0" dirty="0"/>
                        <a:t>Searching for Reuse Candidates</a:t>
                      </a:r>
                    </a:p>
                    <a:p>
                      <a:r>
                        <a:rPr lang="en-US" b="1" dirty="0"/>
                        <a:t>Unfamiliar Syntax</a:t>
                      </a:r>
                    </a:p>
                  </a:txBody>
                  <a:tcPr anchor="ctr"/>
                </a:tc>
                <a:tc>
                  <a:txBody>
                    <a:bodyPr/>
                    <a:lstStyle/>
                    <a:p>
                      <a:r>
                        <a:rPr lang="en-US" sz="1800" dirty="0"/>
                        <a:t>Decomposing the regex, searching for similar code, </a:t>
                      </a:r>
                      <a:r>
                        <a:rPr lang="en-US" sz="1800" b="0" dirty="0"/>
                        <a:t>personal regex library</a:t>
                      </a:r>
                    </a:p>
                    <a:p>
                      <a:r>
                        <a:rPr lang="en-US" sz="1800" dirty="0"/>
                        <a:t>Using tool support, </a:t>
                      </a:r>
                      <a:r>
                        <a:rPr lang="en-US" sz="1800" b="1" dirty="0"/>
                        <a:t>reading the regex documentation</a:t>
                      </a:r>
                    </a:p>
                  </a:txBody>
                  <a:tcPr anchor="ctr"/>
                </a:tc>
                <a:extLst>
                  <a:ext uri="{0D108BD9-81ED-4DB2-BD59-A6C34878D82A}">
                    <a16:rowId xmlns:a16="http://schemas.microsoft.com/office/drawing/2014/main" val="4175526620"/>
                  </a:ext>
                </a:extLst>
              </a:tr>
              <a:tr h="1119163">
                <a:tc>
                  <a:txBody>
                    <a:bodyPr/>
                    <a:lstStyle/>
                    <a:p>
                      <a:r>
                        <a:rPr lang="en-US" dirty="0"/>
                        <a:t>Validating a Regex</a:t>
                      </a:r>
                    </a:p>
                  </a:txBody>
                  <a:tcPr anchor="ctr"/>
                </a:tc>
                <a:tc>
                  <a:txBody>
                    <a:bodyPr/>
                    <a:lstStyle/>
                    <a:p>
                      <a:r>
                        <a:rPr lang="en-US" dirty="0"/>
                        <a:t>Testing Edge Cases</a:t>
                      </a:r>
                    </a:p>
                    <a:p>
                      <a:r>
                        <a:rPr lang="en-US" dirty="0"/>
                        <a:t>Testing Enough Inputs</a:t>
                      </a:r>
                    </a:p>
                  </a:txBody>
                  <a:tcPr anchor="ctr"/>
                </a:tc>
                <a:tc>
                  <a:txBody>
                    <a:bodyPr/>
                    <a:lstStyle/>
                    <a:p>
                      <a:r>
                        <a:rPr lang="en-US" sz="1800" dirty="0"/>
                        <a:t>Test all available input</a:t>
                      </a:r>
                    </a:p>
                    <a:p>
                      <a:r>
                        <a:rPr lang="en-US" sz="1800" dirty="0"/>
                        <a:t>Work to find or generate more real cases, property testing</a:t>
                      </a:r>
                    </a:p>
                  </a:txBody>
                  <a:tcPr anchor="ctr"/>
                </a:tc>
                <a:extLst>
                  <a:ext uri="{0D108BD9-81ED-4DB2-BD59-A6C34878D82A}">
                    <a16:rowId xmlns:a16="http://schemas.microsoft.com/office/drawing/2014/main" val="3532478240"/>
                  </a:ext>
                </a:extLst>
              </a:tr>
            </a:tbl>
          </a:graphicData>
        </a:graphic>
      </p:graphicFrame>
      <p:sp>
        <p:nvSpPr>
          <p:cNvPr id="4" name="Rectangle 3">
            <a:extLst>
              <a:ext uri="{FF2B5EF4-FFF2-40B4-BE49-F238E27FC236}">
                <a16:creationId xmlns:a16="http://schemas.microsoft.com/office/drawing/2014/main" id="{A4ED6208-DBD1-FB40-812D-435403F14444}"/>
              </a:ext>
            </a:extLst>
          </p:cNvPr>
          <p:cNvSpPr/>
          <p:nvPr/>
        </p:nvSpPr>
        <p:spPr>
          <a:xfrm>
            <a:off x="104172" y="4363655"/>
            <a:ext cx="11979796" cy="1134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i="1" dirty="0"/>
              <a:t>“I need a little cheat sheet that has to outline what each symbol does.”</a:t>
            </a:r>
          </a:p>
          <a:p>
            <a:pPr algn="ctr"/>
            <a:r>
              <a:rPr lang="en-US" sz="2400" i="1" dirty="0"/>
              <a:t>“there's a bar on the side of [</a:t>
            </a:r>
            <a:r>
              <a:rPr lang="en-US" sz="2400" i="1" dirty="0" err="1"/>
              <a:t>regexr.com</a:t>
            </a:r>
            <a:r>
              <a:rPr lang="en-US" sz="2400" i="1" dirty="0"/>
              <a:t>]…[You can] click on every sort of regular expression piece of syntax and it'll show you an example.”</a:t>
            </a:r>
            <a:endParaRPr lang="en-US" sz="2800" i="1" dirty="0"/>
          </a:p>
        </p:txBody>
      </p:sp>
    </p:spTree>
    <p:extLst>
      <p:ext uri="{BB962C8B-B14F-4D97-AF65-F5344CB8AC3E}">
        <p14:creationId xmlns:p14="http://schemas.microsoft.com/office/powerpoint/2010/main" val="1789388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36</a:t>
            </a:fld>
            <a:endParaRPr lang="en-US"/>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2121677366"/>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b="0" dirty="0"/>
                        <a:t>Cross-cutting</a:t>
                      </a:r>
                    </a:p>
                  </a:txBody>
                  <a:tcPr anchor="ctr"/>
                </a:tc>
                <a:tc>
                  <a:txBody>
                    <a:bodyPr/>
                    <a:lstStyle/>
                    <a:p>
                      <a:r>
                        <a:rPr lang="en-US" b="0" dirty="0"/>
                        <a:t>Understanding the Problem</a:t>
                      </a:r>
                    </a:p>
                    <a:p>
                      <a:r>
                        <a:rPr lang="en-US" b="0" dirty="0"/>
                        <a:t>Understanding the Regex</a:t>
                      </a:r>
                    </a:p>
                  </a:txBody>
                  <a:tcPr anchor="ctr"/>
                </a:tc>
                <a:tc>
                  <a:txBody>
                    <a:bodyPr/>
                    <a:lstStyle/>
                    <a:p>
                      <a:r>
                        <a:rPr lang="en-US" sz="1800" b="0" dirty="0"/>
                        <a:t>Read data</a:t>
                      </a:r>
                      <a:r>
                        <a:rPr lang="en-US" sz="1800" dirty="0"/>
                        <a:t>, break down problem</a:t>
                      </a:r>
                    </a:p>
                    <a:p>
                      <a:r>
                        <a:rPr lang="en-US" sz="1800" b="0" dirty="0"/>
                        <a:t>Using tool support</a:t>
                      </a:r>
                      <a:r>
                        <a:rPr lang="en-US" sz="1800" dirty="0"/>
                        <a: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b="0" dirty="0"/>
                        <a:t>Composing</a:t>
                      </a:r>
                    </a:p>
                  </a:txBody>
                  <a:tcPr anchor="ctr"/>
                </a:tc>
                <a:tc>
                  <a:txBody>
                    <a:bodyPr/>
                    <a:lstStyle/>
                    <a:p>
                      <a:r>
                        <a:rPr lang="en-US" sz="1700" b="0" dirty="0"/>
                        <a:t>Searching for Reuse Candidates</a:t>
                      </a:r>
                    </a:p>
                    <a:p>
                      <a:r>
                        <a:rPr lang="en-US" b="0" dirty="0"/>
                        <a:t>Unfamiliar Syntax</a:t>
                      </a:r>
                    </a:p>
                  </a:txBody>
                  <a:tcPr anchor="ctr"/>
                </a:tc>
                <a:tc>
                  <a:txBody>
                    <a:bodyPr/>
                    <a:lstStyle/>
                    <a:p>
                      <a:r>
                        <a:rPr lang="en-US" sz="1800" dirty="0"/>
                        <a:t>Decomposing the regex, searching for similar code, </a:t>
                      </a:r>
                      <a:r>
                        <a:rPr lang="en-US" sz="1800" b="0" dirty="0"/>
                        <a:t>personal regex library</a:t>
                      </a:r>
                    </a:p>
                    <a:p>
                      <a:r>
                        <a:rPr lang="en-US" sz="1800" dirty="0"/>
                        <a:t>Using tool support, </a:t>
                      </a:r>
                      <a:r>
                        <a:rPr lang="en-US" sz="1800" b="0" dirty="0"/>
                        <a:t>reading the regex documentation</a:t>
                      </a:r>
                    </a:p>
                  </a:txBody>
                  <a:tcPr anchor="ctr"/>
                </a:tc>
                <a:extLst>
                  <a:ext uri="{0D108BD9-81ED-4DB2-BD59-A6C34878D82A}">
                    <a16:rowId xmlns:a16="http://schemas.microsoft.com/office/drawing/2014/main" val="4175526620"/>
                  </a:ext>
                </a:extLst>
              </a:tr>
              <a:tr h="1119163">
                <a:tc>
                  <a:txBody>
                    <a:bodyPr/>
                    <a:lstStyle/>
                    <a:p>
                      <a:r>
                        <a:rPr lang="en-US" b="1" dirty="0"/>
                        <a:t>Validating a Regex</a:t>
                      </a:r>
                    </a:p>
                  </a:txBody>
                  <a:tcPr anchor="ctr"/>
                </a:tc>
                <a:tc>
                  <a:txBody>
                    <a:bodyPr/>
                    <a:lstStyle/>
                    <a:p>
                      <a:r>
                        <a:rPr lang="en-US" b="1" dirty="0"/>
                        <a:t>Testing Edge Cases</a:t>
                      </a:r>
                    </a:p>
                    <a:p>
                      <a:r>
                        <a:rPr lang="en-US" dirty="0"/>
                        <a:t>Testing Enough Inputs</a:t>
                      </a:r>
                    </a:p>
                  </a:txBody>
                  <a:tcPr anchor="ctr"/>
                </a:tc>
                <a:tc>
                  <a:txBody>
                    <a:bodyPr/>
                    <a:lstStyle/>
                    <a:p>
                      <a:r>
                        <a:rPr lang="en-US" sz="1800" b="1" dirty="0"/>
                        <a:t>Test all available input</a:t>
                      </a:r>
                    </a:p>
                    <a:p>
                      <a:r>
                        <a:rPr lang="en-US" sz="1800" dirty="0"/>
                        <a:t>Work to find or generate more real cases, property testing</a:t>
                      </a:r>
                    </a:p>
                  </a:txBody>
                  <a:tcPr anchor="ctr"/>
                </a:tc>
                <a:extLst>
                  <a:ext uri="{0D108BD9-81ED-4DB2-BD59-A6C34878D82A}">
                    <a16:rowId xmlns:a16="http://schemas.microsoft.com/office/drawing/2014/main" val="3532478240"/>
                  </a:ext>
                </a:extLst>
              </a:tr>
            </a:tbl>
          </a:graphicData>
        </a:graphic>
      </p:graphicFrame>
      <p:sp>
        <p:nvSpPr>
          <p:cNvPr id="4" name="Rectangle 3">
            <a:extLst>
              <a:ext uri="{FF2B5EF4-FFF2-40B4-BE49-F238E27FC236}">
                <a16:creationId xmlns:a16="http://schemas.microsoft.com/office/drawing/2014/main" id="{A4ED6208-DBD1-FB40-812D-435403F14444}"/>
              </a:ext>
            </a:extLst>
          </p:cNvPr>
          <p:cNvSpPr/>
          <p:nvPr/>
        </p:nvSpPr>
        <p:spPr>
          <a:xfrm>
            <a:off x="104172" y="2125330"/>
            <a:ext cx="11979796" cy="2249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i="1" dirty="0"/>
              <a:t>“Difficulty in [coming up with] corner case inputs and outputs”</a:t>
            </a:r>
          </a:p>
          <a:p>
            <a:pPr algn="ctr"/>
            <a:r>
              <a:rPr lang="en-US" sz="2400" i="1" dirty="0"/>
              <a:t>“If the regular expression is… simple enough that thinking about the entire scope of the input space is feasible… It's really the case where it really grows into a massively complex one that [is problematic].”</a:t>
            </a:r>
            <a:endParaRPr lang="en-US" sz="2800" i="1" dirty="0"/>
          </a:p>
        </p:txBody>
      </p:sp>
    </p:spTree>
    <p:extLst>
      <p:ext uri="{BB962C8B-B14F-4D97-AF65-F5344CB8AC3E}">
        <p14:creationId xmlns:p14="http://schemas.microsoft.com/office/powerpoint/2010/main" val="1744660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B6AA3-0259-5F48-8FF6-DB3F28BC7976}"/>
              </a:ext>
            </a:extLst>
          </p:cNvPr>
          <p:cNvSpPr>
            <a:spLocks noGrp="1"/>
          </p:cNvSpPr>
          <p:nvPr>
            <p:ph type="sldNum" sz="quarter" idx="12"/>
          </p:nvPr>
        </p:nvSpPr>
        <p:spPr/>
        <p:txBody>
          <a:bodyPr/>
          <a:lstStyle/>
          <a:p>
            <a:fld id="{18E3D891-7F45-F34D-8924-A30F24F9629B}" type="slidenum">
              <a:rPr lang="en-US" smtClean="0"/>
              <a:t>37</a:t>
            </a:fld>
            <a:endParaRPr lang="en-US" dirty="0"/>
          </a:p>
        </p:txBody>
      </p:sp>
      <p:graphicFrame>
        <p:nvGraphicFramePr>
          <p:cNvPr id="3" name="Table 2">
            <a:extLst>
              <a:ext uri="{FF2B5EF4-FFF2-40B4-BE49-F238E27FC236}">
                <a16:creationId xmlns:a16="http://schemas.microsoft.com/office/drawing/2014/main" id="{779E76E0-2673-C648-B7ED-E0D163A1AC3B}"/>
              </a:ext>
            </a:extLst>
          </p:cNvPr>
          <p:cNvGraphicFramePr>
            <a:graphicFrameLocks noGrp="1"/>
          </p:cNvGraphicFramePr>
          <p:nvPr>
            <p:extLst>
              <p:ext uri="{D42A27DB-BD31-4B8C-83A1-F6EECF244321}">
                <p14:modId xmlns:p14="http://schemas.microsoft.com/office/powerpoint/2010/main" val="2783617983"/>
              </p:ext>
            </p:extLst>
          </p:nvPr>
        </p:nvGraphicFramePr>
        <p:xfrm>
          <a:off x="104172" y="1021323"/>
          <a:ext cx="11979796" cy="4476652"/>
        </p:xfrm>
        <a:graphic>
          <a:graphicData uri="http://schemas.openxmlformats.org/drawingml/2006/table">
            <a:tbl>
              <a:tblPr firstRow="1" bandRow="1">
                <a:tableStyleId>{5C22544A-7EE6-4342-B048-85BDC9FD1C3A}</a:tableStyleId>
              </a:tblPr>
              <a:tblGrid>
                <a:gridCol w="1841133">
                  <a:extLst>
                    <a:ext uri="{9D8B030D-6E8A-4147-A177-3AD203B41FA5}">
                      <a16:colId xmlns:a16="http://schemas.microsoft.com/office/drawing/2014/main" val="416749262"/>
                    </a:ext>
                  </a:extLst>
                </a:gridCol>
                <a:gridCol w="3101257">
                  <a:extLst>
                    <a:ext uri="{9D8B030D-6E8A-4147-A177-3AD203B41FA5}">
                      <a16:colId xmlns:a16="http://schemas.microsoft.com/office/drawing/2014/main" val="3953081415"/>
                    </a:ext>
                  </a:extLst>
                </a:gridCol>
                <a:gridCol w="7037406">
                  <a:extLst>
                    <a:ext uri="{9D8B030D-6E8A-4147-A177-3AD203B41FA5}">
                      <a16:colId xmlns:a16="http://schemas.microsoft.com/office/drawing/2014/main" val="3868401792"/>
                    </a:ext>
                  </a:extLst>
                </a:gridCol>
              </a:tblGrid>
              <a:tr h="1119163">
                <a:tc>
                  <a:txBody>
                    <a:bodyPr/>
                    <a:lstStyle/>
                    <a:p>
                      <a:pPr algn="ctr"/>
                      <a:r>
                        <a:rPr lang="en-US" dirty="0"/>
                        <a:t>Stage</a:t>
                      </a:r>
                    </a:p>
                  </a:txBody>
                  <a:tcPr anchor="ctr"/>
                </a:tc>
                <a:tc>
                  <a:txBody>
                    <a:bodyPr/>
                    <a:lstStyle/>
                    <a:p>
                      <a:pPr algn="ctr"/>
                      <a:r>
                        <a:rPr lang="en-US" dirty="0"/>
                        <a:t>RQ5:Difficulty</a:t>
                      </a:r>
                    </a:p>
                  </a:txBody>
                  <a:tcPr anchor="ctr"/>
                </a:tc>
                <a:tc>
                  <a:txBody>
                    <a:bodyPr/>
                    <a:lstStyle/>
                    <a:p>
                      <a:pPr algn="ctr"/>
                      <a:r>
                        <a:rPr lang="en-US" dirty="0"/>
                        <a:t>RQ6:Handling Mechanism for Difficulty</a:t>
                      </a:r>
                    </a:p>
                  </a:txBody>
                  <a:tcPr anchor="ctr"/>
                </a:tc>
                <a:extLst>
                  <a:ext uri="{0D108BD9-81ED-4DB2-BD59-A6C34878D82A}">
                    <a16:rowId xmlns:a16="http://schemas.microsoft.com/office/drawing/2014/main" val="3919322951"/>
                  </a:ext>
                </a:extLst>
              </a:tr>
              <a:tr h="1119163">
                <a:tc>
                  <a:txBody>
                    <a:bodyPr/>
                    <a:lstStyle/>
                    <a:p>
                      <a:r>
                        <a:rPr lang="en-US" b="0" dirty="0"/>
                        <a:t>Cross-cutting</a:t>
                      </a:r>
                    </a:p>
                  </a:txBody>
                  <a:tcPr anchor="ctr"/>
                </a:tc>
                <a:tc>
                  <a:txBody>
                    <a:bodyPr/>
                    <a:lstStyle/>
                    <a:p>
                      <a:r>
                        <a:rPr lang="en-US" b="0" dirty="0"/>
                        <a:t>Understanding the Problem</a:t>
                      </a:r>
                    </a:p>
                    <a:p>
                      <a:r>
                        <a:rPr lang="en-US" b="0" dirty="0"/>
                        <a:t>Understanding the Regex</a:t>
                      </a:r>
                    </a:p>
                  </a:txBody>
                  <a:tcPr anchor="ctr"/>
                </a:tc>
                <a:tc>
                  <a:txBody>
                    <a:bodyPr/>
                    <a:lstStyle/>
                    <a:p>
                      <a:r>
                        <a:rPr lang="en-US" sz="1800" b="0" dirty="0"/>
                        <a:t>Read data</a:t>
                      </a:r>
                      <a:r>
                        <a:rPr lang="en-US" sz="1800" dirty="0"/>
                        <a:t>, break down problem</a:t>
                      </a:r>
                    </a:p>
                    <a:p>
                      <a:r>
                        <a:rPr lang="en-US" sz="1800" b="0" dirty="0"/>
                        <a:t>Using tool support</a:t>
                      </a:r>
                      <a:r>
                        <a:rPr lang="en-US" sz="1800" dirty="0"/>
                        <a:t>, breaking down regexes, adding documentation</a:t>
                      </a:r>
                    </a:p>
                  </a:txBody>
                  <a:tcPr anchor="ctr"/>
                </a:tc>
                <a:extLst>
                  <a:ext uri="{0D108BD9-81ED-4DB2-BD59-A6C34878D82A}">
                    <a16:rowId xmlns:a16="http://schemas.microsoft.com/office/drawing/2014/main" val="1726128902"/>
                  </a:ext>
                </a:extLst>
              </a:tr>
              <a:tr h="1119163">
                <a:tc>
                  <a:txBody>
                    <a:bodyPr/>
                    <a:lstStyle/>
                    <a:p>
                      <a:r>
                        <a:rPr lang="en-US" b="0" dirty="0"/>
                        <a:t>Composing</a:t>
                      </a:r>
                    </a:p>
                  </a:txBody>
                  <a:tcPr anchor="ctr"/>
                </a:tc>
                <a:tc>
                  <a:txBody>
                    <a:bodyPr/>
                    <a:lstStyle/>
                    <a:p>
                      <a:r>
                        <a:rPr lang="en-US" sz="1700" b="0" dirty="0"/>
                        <a:t>Searching for Reuse Candidates</a:t>
                      </a:r>
                    </a:p>
                    <a:p>
                      <a:r>
                        <a:rPr lang="en-US" b="0" dirty="0"/>
                        <a:t>Unfamiliar Syntax</a:t>
                      </a:r>
                    </a:p>
                  </a:txBody>
                  <a:tcPr anchor="ctr"/>
                </a:tc>
                <a:tc>
                  <a:txBody>
                    <a:bodyPr/>
                    <a:lstStyle/>
                    <a:p>
                      <a:r>
                        <a:rPr lang="en-US" sz="1800" dirty="0"/>
                        <a:t>Decomposing the regex, searching for similar code, </a:t>
                      </a:r>
                      <a:r>
                        <a:rPr lang="en-US" sz="1800" b="0" dirty="0"/>
                        <a:t>personal regex library</a:t>
                      </a:r>
                    </a:p>
                    <a:p>
                      <a:r>
                        <a:rPr lang="en-US" sz="1800" dirty="0"/>
                        <a:t>Using tool support, </a:t>
                      </a:r>
                      <a:r>
                        <a:rPr lang="en-US" sz="1800" b="0" dirty="0"/>
                        <a:t>reading the regex documentation</a:t>
                      </a:r>
                    </a:p>
                  </a:txBody>
                  <a:tcPr anchor="ctr"/>
                </a:tc>
                <a:extLst>
                  <a:ext uri="{0D108BD9-81ED-4DB2-BD59-A6C34878D82A}">
                    <a16:rowId xmlns:a16="http://schemas.microsoft.com/office/drawing/2014/main" val="4175526620"/>
                  </a:ext>
                </a:extLst>
              </a:tr>
              <a:tr h="1119163">
                <a:tc>
                  <a:txBody>
                    <a:bodyPr/>
                    <a:lstStyle/>
                    <a:p>
                      <a:r>
                        <a:rPr lang="en-US" b="1" dirty="0"/>
                        <a:t>Validating a Regex</a:t>
                      </a:r>
                    </a:p>
                  </a:txBody>
                  <a:tcPr anchor="ctr"/>
                </a:tc>
                <a:tc>
                  <a:txBody>
                    <a:bodyPr/>
                    <a:lstStyle/>
                    <a:p>
                      <a:r>
                        <a:rPr lang="en-US" b="0" dirty="0"/>
                        <a:t>Testing Edge Cases</a:t>
                      </a:r>
                    </a:p>
                    <a:p>
                      <a:r>
                        <a:rPr lang="en-US" b="1" dirty="0"/>
                        <a:t>Testing Enough Inputs</a:t>
                      </a:r>
                    </a:p>
                  </a:txBody>
                  <a:tcPr anchor="ctr"/>
                </a:tc>
                <a:tc>
                  <a:txBody>
                    <a:bodyPr/>
                    <a:lstStyle/>
                    <a:p>
                      <a:r>
                        <a:rPr lang="en-US" sz="1800" b="0" dirty="0"/>
                        <a:t>Test all available input</a:t>
                      </a:r>
                    </a:p>
                    <a:p>
                      <a:r>
                        <a:rPr lang="en-US" sz="1800" b="1" dirty="0"/>
                        <a:t>Work to find or generate more real cases</a:t>
                      </a:r>
                      <a:r>
                        <a:rPr lang="en-US" sz="1800" dirty="0"/>
                        <a:t>, property testing</a:t>
                      </a:r>
                    </a:p>
                  </a:txBody>
                  <a:tcPr anchor="ctr"/>
                </a:tc>
                <a:extLst>
                  <a:ext uri="{0D108BD9-81ED-4DB2-BD59-A6C34878D82A}">
                    <a16:rowId xmlns:a16="http://schemas.microsoft.com/office/drawing/2014/main" val="3532478240"/>
                  </a:ext>
                </a:extLst>
              </a:tr>
            </a:tbl>
          </a:graphicData>
        </a:graphic>
      </p:graphicFrame>
      <p:sp>
        <p:nvSpPr>
          <p:cNvPr id="4" name="Rectangle 3">
            <a:extLst>
              <a:ext uri="{FF2B5EF4-FFF2-40B4-BE49-F238E27FC236}">
                <a16:creationId xmlns:a16="http://schemas.microsoft.com/office/drawing/2014/main" id="{A4ED6208-DBD1-FB40-812D-435403F14444}"/>
              </a:ext>
            </a:extLst>
          </p:cNvPr>
          <p:cNvSpPr/>
          <p:nvPr/>
        </p:nvSpPr>
        <p:spPr>
          <a:xfrm>
            <a:off x="104172" y="2125330"/>
            <a:ext cx="11979796" cy="2249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i="1" dirty="0"/>
              <a:t>“an infinite regression problem, to test a regex… would require regexes”</a:t>
            </a:r>
          </a:p>
          <a:p>
            <a:pPr algn="ctr"/>
            <a:r>
              <a:rPr lang="en-US" sz="2400" i="1" dirty="0"/>
              <a:t>“Testing literally every scenario is unfortunately not a realistic solution… working with the QA and the clients to get a diverse set of real world documents”</a:t>
            </a:r>
            <a:endParaRPr lang="en-US" sz="2800" i="1" dirty="0"/>
          </a:p>
        </p:txBody>
      </p:sp>
    </p:spTree>
    <p:extLst>
      <p:ext uri="{BB962C8B-B14F-4D97-AF65-F5344CB8AC3E}">
        <p14:creationId xmlns:p14="http://schemas.microsoft.com/office/powerpoint/2010/main" val="3664544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p:cNvSpPr/>
          <p:nvPr/>
        </p:nvSpPr>
        <p:spPr>
          <a:xfrm>
            <a:off x="0" y="0"/>
            <a:ext cx="12210257" cy="6879154"/>
          </a:xfrm>
          <a:prstGeom prst="rect">
            <a:avLst/>
          </a:prstGeom>
          <a:solidFill>
            <a:srgbClr val="F2833A"/>
          </a:solidFill>
          <a:ln w="12700">
            <a:miter lim="400000"/>
          </a:ln>
        </p:spPr>
        <p:txBody>
          <a:bodyPr lIns="45719" rIns="45719" anchor="ctr"/>
          <a:lstStyle/>
          <a:p>
            <a:endParaRPr dirty="0"/>
          </a:p>
        </p:txBody>
      </p:sp>
      <p:sp>
        <p:nvSpPr>
          <p:cNvPr id="170" name="Title 1"/>
          <p:cNvSpPr/>
          <p:nvPr/>
        </p:nvSpPr>
        <p:spPr>
          <a:xfrm>
            <a:off x="2463183" y="2562981"/>
            <a:ext cx="557895"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spAutoFit/>
          </a:bodyPr>
          <a:lstStyle>
            <a:lvl1pPr>
              <a:lnSpc>
                <a:spcPct val="90000"/>
              </a:lnSpc>
              <a:defRPr sz="4000" spc="90">
                <a:solidFill>
                  <a:schemeClr val="accent2"/>
                </a:solidFill>
                <a:latin typeface="Gineso Cond Thin"/>
                <a:ea typeface="Gineso Cond Thin"/>
                <a:cs typeface="Gineso Cond Thin"/>
                <a:sym typeface="Gineso Cond Thin"/>
              </a:defRPr>
            </a:lvl1pPr>
          </a:lstStyle>
          <a:p>
            <a:endParaRPr dirty="0"/>
          </a:p>
        </p:txBody>
      </p:sp>
      <p:sp>
        <p:nvSpPr>
          <p:cNvPr id="173" name="Straight Connector 22"/>
          <p:cNvSpPr/>
          <p:nvPr/>
        </p:nvSpPr>
        <p:spPr>
          <a:xfrm>
            <a:off x="-496810" y="-369991"/>
            <a:ext cx="13167362" cy="69314"/>
          </a:xfrm>
          <a:prstGeom prst="line">
            <a:avLst/>
          </a:prstGeom>
          <a:ln>
            <a:solidFill>
              <a:schemeClr val="accent2"/>
            </a:solidFill>
            <a:prstDash val="dash"/>
            <a:miter/>
          </a:ln>
        </p:spPr>
        <p:txBody>
          <a:bodyPr lIns="45719" rIns="45719"/>
          <a:lstStyle/>
          <a:p>
            <a:endParaRPr/>
          </a:p>
        </p:txBody>
      </p:sp>
      <p:sp>
        <p:nvSpPr>
          <p:cNvPr id="174" name="SECTION TITLE"/>
          <p:cNvSpPr/>
          <p:nvPr/>
        </p:nvSpPr>
        <p:spPr>
          <a:xfrm>
            <a:off x="3373586" y="3439577"/>
            <a:ext cx="5418262" cy="68087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2800" dirty="0">
                <a:solidFill>
                  <a:schemeClr val="bg1">
                    <a:lumMod val="95000"/>
                  </a:schemeClr>
                </a:solidFill>
              </a:rPr>
              <a:t>RQ5:Are developers aware of portability and security risks when programming regexes?</a:t>
            </a:r>
          </a:p>
        </p:txBody>
      </p:sp>
      <p:pic>
        <p:nvPicPr>
          <p:cNvPr id="10" name="pasted-image.pdf" descr="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95062" y="2749422"/>
            <a:ext cx="248047" cy="248048"/>
          </a:xfrm>
          <a:prstGeom prst="rect">
            <a:avLst/>
          </a:prstGeom>
          <a:ln w="12700">
            <a:miter lim="400000"/>
          </a:ln>
        </p:spPr>
      </p:pic>
      <p:sp>
        <p:nvSpPr>
          <p:cNvPr id="14" name="Rectangle 13"/>
          <p:cNvSpPr/>
          <p:nvPr/>
        </p:nvSpPr>
        <p:spPr>
          <a:xfrm rot="5400000">
            <a:off x="3181955" y="2928584"/>
            <a:ext cx="180959" cy="24411"/>
          </a:xfrm>
          <a:prstGeom prst="rect">
            <a:avLst/>
          </a:prstGeom>
          <a:solidFill>
            <a:schemeClr val="tx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accent1"/>
              </a:solidFill>
              <a:effectLst/>
              <a:uFillTx/>
              <a:latin typeface="+mj-lt"/>
              <a:ea typeface="+mj-ea"/>
              <a:cs typeface="+mj-cs"/>
              <a:sym typeface="Calibri"/>
            </a:endParaRPr>
          </a:p>
        </p:txBody>
      </p:sp>
      <p:sp>
        <p:nvSpPr>
          <p:cNvPr id="15" name="Rectangle 14"/>
          <p:cNvSpPr/>
          <p:nvPr/>
        </p:nvSpPr>
        <p:spPr>
          <a:xfrm rot="10800000">
            <a:off x="3262465" y="2848389"/>
            <a:ext cx="180644" cy="24454"/>
          </a:xfrm>
          <a:prstGeom prst="rect">
            <a:avLst/>
          </a:prstGeom>
          <a:solidFill>
            <a:schemeClr val="tx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accent1"/>
              </a:solidFill>
              <a:effectLst/>
              <a:uFillTx/>
              <a:latin typeface="+mj-lt"/>
              <a:ea typeface="+mj-ea"/>
              <a:cs typeface="+mj-cs"/>
              <a:sym typeface="Calibri"/>
            </a:endParaRPr>
          </a:p>
        </p:txBody>
      </p:sp>
      <p:sp>
        <p:nvSpPr>
          <p:cNvPr id="13" name="Straight Connector 19"/>
          <p:cNvSpPr/>
          <p:nvPr/>
        </p:nvSpPr>
        <p:spPr>
          <a:xfrm>
            <a:off x="-1462207" y="6283031"/>
            <a:ext cx="5760720" cy="49014"/>
          </a:xfrm>
          <a:prstGeom prst="line">
            <a:avLst/>
          </a:prstGeom>
          <a:ln>
            <a:solidFill>
              <a:schemeClr val="bg2">
                <a:lumMod val="75000"/>
              </a:schemeClr>
            </a:solidFill>
            <a:prstDash val="dash"/>
            <a:miter/>
          </a:ln>
        </p:spPr>
        <p:txBody>
          <a:bodyPr lIns="45719" rIns="45719"/>
          <a:lstStyle/>
          <a:p>
            <a:endParaRPr/>
          </a:p>
        </p:txBody>
      </p:sp>
      <p:pic>
        <p:nvPicPr>
          <p:cNvPr id="2" name="Picture 1"/>
          <p:cNvPicPr>
            <a:picLocks noChangeAspect="1"/>
          </p:cNvPicPr>
          <p:nvPr/>
        </p:nvPicPr>
        <p:blipFill rotWithShape="1">
          <a:blip r:embed="rId4" cstate="screen">
            <a:extLst>
              <a:ext uri="{28A0092B-C50C-407E-A947-70E740481C1C}">
                <a14:useLocalDpi xmlns:a14="http://schemas.microsoft.com/office/drawing/2010/main"/>
              </a:ext>
            </a:extLst>
          </a:blip>
          <a:srcRect t="69221"/>
          <a:stretch/>
        </p:blipFill>
        <p:spPr>
          <a:xfrm>
            <a:off x="176780" y="6478876"/>
            <a:ext cx="1233489" cy="158190"/>
          </a:xfrm>
          <a:prstGeom prst="rect">
            <a:avLst/>
          </a:prstGeom>
        </p:spPr>
      </p:pic>
      <p:sp>
        <p:nvSpPr>
          <p:cNvPr id="11" name="Slide Number Placeholder 1">
            <a:extLst>
              <a:ext uri="{FF2B5EF4-FFF2-40B4-BE49-F238E27FC236}">
                <a16:creationId xmlns:a16="http://schemas.microsoft.com/office/drawing/2014/main" id="{B0FFD24A-DC92-ED40-A67F-233532908CD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3D891-7F45-F34D-8924-A30F24F9629B}" type="slidenum">
              <a:rPr lang="en-US" smtClean="0"/>
              <a:pPr/>
              <a:t>38</a:t>
            </a:fld>
            <a:endParaRPr lang="en-US" dirty="0"/>
          </a:p>
        </p:txBody>
      </p:sp>
    </p:spTree>
    <p:extLst>
      <p:ext uri="{BB962C8B-B14F-4D97-AF65-F5344CB8AC3E}">
        <p14:creationId xmlns:p14="http://schemas.microsoft.com/office/powerpoint/2010/main" val="24328427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39</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715618" y="2236303"/>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5972137"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800" spc="500" dirty="0">
                <a:solidFill>
                  <a:srgbClr val="6C1035"/>
                </a:solidFill>
              </a:rPr>
              <a:t>Portability</a:t>
            </a:r>
            <a:endParaRPr sz="4800" spc="500" dirty="0">
              <a:solidFill>
                <a:srgbClr val="6C1035"/>
              </a:solidFill>
            </a:endParaRPr>
          </a:p>
        </p:txBody>
      </p:sp>
      <p:pic>
        <p:nvPicPr>
          <p:cNvPr id="21" name="Picture 20">
            <a:extLst>
              <a:ext uri="{FF2B5EF4-FFF2-40B4-BE49-F238E27FC236}">
                <a16:creationId xmlns:a16="http://schemas.microsoft.com/office/drawing/2014/main" id="{56FD506F-BBBB-B44A-BE9E-48273BB5FD71}"/>
              </a:ext>
            </a:extLst>
          </p:cNvPr>
          <p:cNvPicPr>
            <a:picLocks noChangeAspect="1"/>
          </p:cNvPicPr>
          <p:nvPr/>
        </p:nvPicPr>
        <p:blipFill>
          <a:blip r:embed="rId3"/>
          <a:stretch>
            <a:fillRect/>
          </a:stretch>
        </p:blipFill>
        <p:spPr>
          <a:xfrm>
            <a:off x="3172460" y="2017637"/>
            <a:ext cx="5842000" cy="4572000"/>
          </a:xfrm>
          <a:prstGeom prst="rect">
            <a:avLst/>
          </a:prstGeom>
        </p:spPr>
      </p:pic>
    </p:spTree>
    <p:extLst>
      <p:ext uri="{BB962C8B-B14F-4D97-AF65-F5344CB8AC3E}">
        <p14:creationId xmlns:p14="http://schemas.microsoft.com/office/powerpoint/2010/main" val="420318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57BBD4-6284-F04C-8BE2-0E2CAC6724E1}"/>
              </a:ext>
            </a:extLst>
          </p:cNvPr>
          <p:cNvSpPr>
            <a:spLocks noGrp="1"/>
          </p:cNvSpPr>
          <p:nvPr>
            <p:ph type="sldNum" sz="quarter" idx="12"/>
          </p:nvPr>
        </p:nvSpPr>
        <p:spPr/>
        <p:txBody>
          <a:bodyPr/>
          <a:lstStyle/>
          <a:p>
            <a:fld id="{18E3D891-7F45-F34D-8924-A30F24F9629B}" type="slidenum">
              <a:rPr lang="en-US" smtClean="0"/>
              <a:t>4</a:t>
            </a:fld>
            <a:endParaRPr lang="en-US"/>
          </a:p>
        </p:txBody>
      </p:sp>
      <p:pic>
        <p:nvPicPr>
          <p:cNvPr id="6" name="Graphic 5">
            <a:extLst>
              <a:ext uri="{FF2B5EF4-FFF2-40B4-BE49-F238E27FC236}">
                <a16:creationId xmlns:a16="http://schemas.microsoft.com/office/drawing/2014/main" id="{DBBD5D51-DC38-8446-9C9B-33A07F4D36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11716" y="1161077"/>
            <a:ext cx="4168568" cy="4168568"/>
          </a:xfrm>
          <a:prstGeom prst="rect">
            <a:avLst/>
          </a:prstGeom>
        </p:spPr>
      </p:pic>
    </p:spTree>
    <p:extLst>
      <p:ext uri="{BB962C8B-B14F-4D97-AF65-F5344CB8AC3E}">
        <p14:creationId xmlns:p14="http://schemas.microsoft.com/office/powerpoint/2010/main" val="3511422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40</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715618" y="2236303"/>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5972137"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endParaRPr sz="4800" spc="500" dirty="0">
              <a:solidFill>
                <a:srgbClr val="6C1035"/>
              </a:solidFill>
            </a:endParaRPr>
          </a:p>
        </p:txBody>
      </p:sp>
      <p:pic>
        <p:nvPicPr>
          <p:cNvPr id="20" name="Picture 19">
            <a:extLst>
              <a:ext uri="{FF2B5EF4-FFF2-40B4-BE49-F238E27FC236}">
                <a16:creationId xmlns:a16="http://schemas.microsoft.com/office/drawing/2014/main" id="{4F4C242C-A848-8C4F-8B83-6DD74F07CC31}"/>
              </a:ext>
            </a:extLst>
          </p:cNvPr>
          <p:cNvPicPr>
            <a:picLocks noChangeAspect="1"/>
          </p:cNvPicPr>
          <p:nvPr/>
        </p:nvPicPr>
        <p:blipFill>
          <a:blip r:embed="rId3"/>
          <a:stretch>
            <a:fillRect/>
          </a:stretch>
        </p:blipFill>
        <p:spPr>
          <a:xfrm>
            <a:off x="2473622" y="1043063"/>
            <a:ext cx="7315200" cy="5486400"/>
          </a:xfrm>
          <a:prstGeom prst="rect">
            <a:avLst/>
          </a:prstGeom>
        </p:spPr>
      </p:pic>
    </p:spTree>
    <p:extLst>
      <p:ext uri="{BB962C8B-B14F-4D97-AF65-F5344CB8AC3E}">
        <p14:creationId xmlns:p14="http://schemas.microsoft.com/office/powerpoint/2010/main" val="222136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41</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618651" y="2270245"/>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5" name="Rectangle 14">
            <a:extLst>
              <a:ext uri="{FF2B5EF4-FFF2-40B4-BE49-F238E27FC236}">
                <a16:creationId xmlns:a16="http://schemas.microsoft.com/office/drawing/2014/main" id="{72BE2B27-8FBB-2344-9239-92F72018AD7F}"/>
              </a:ext>
            </a:extLst>
          </p:cNvPr>
          <p:cNvSpPr/>
          <p:nvPr/>
        </p:nvSpPr>
        <p:spPr>
          <a:xfrm>
            <a:off x="2603705" y="2219336"/>
            <a:ext cx="3797095" cy="1433085"/>
          </a:xfrm>
          <a:prstGeom prst="rect">
            <a:avLst/>
          </a:prstGeom>
        </p:spPr>
        <p:txBody>
          <a:bodyPr wrap="square">
            <a:spAutoFit/>
          </a:bodyPr>
          <a:lstStyle/>
          <a:p>
            <a:pPr>
              <a:lnSpc>
                <a:spcPts val="2100"/>
              </a:lnSpc>
            </a:pPr>
            <a:r>
              <a:rPr lang="en-US" sz="1600" dirty="0">
                <a:solidFill>
                  <a:srgbClr val="585C5E"/>
                </a:solidFill>
                <a:latin typeface="Crimson Text Roman"/>
                <a:ea typeface="Crimson Text Roman"/>
                <a:cs typeface="Crimson Text Roman"/>
                <a:sym typeface="Crimson Text Roman"/>
              </a:rPr>
              <a:t>Regex are hard</a:t>
            </a:r>
          </a:p>
          <a:p>
            <a:pPr>
              <a:lnSpc>
                <a:spcPts val="2100"/>
              </a:lnSpc>
            </a:pPr>
            <a:r>
              <a:rPr lang="en-US" sz="1600" dirty="0">
                <a:solidFill>
                  <a:srgbClr val="585C5E"/>
                </a:solidFill>
                <a:latin typeface="Crimson Text Roman"/>
                <a:ea typeface="Crimson Text Roman"/>
                <a:cs typeface="Crimson Text Roman"/>
                <a:sym typeface="Crimson Text Roman"/>
              </a:rPr>
              <a:t>There is a lot we can do to get better</a:t>
            </a:r>
          </a:p>
          <a:p>
            <a:pPr>
              <a:lnSpc>
                <a:spcPts val="2100"/>
              </a:lnSpc>
            </a:pPr>
            <a:r>
              <a:rPr lang="en-US" sz="1600" dirty="0">
                <a:solidFill>
                  <a:srgbClr val="585C5E"/>
                </a:solidFill>
                <a:latin typeface="Crimson Text Roman"/>
                <a:ea typeface="Crimson Text Roman"/>
                <a:cs typeface="Crimson Text Roman"/>
                <a:sym typeface="Crimson Text Roman"/>
              </a:rPr>
              <a:t>Now we know more about real people</a:t>
            </a:r>
          </a:p>
          <a:p>
            <a:pPr>
              <a:lnSpc>
                <a:spcPts val="2100"/>
              </a:lnSpc>
            </a:pPr>
            <a:r>
              <a:rPr lang="en-US" sz="1600" dirty="0">
                <a:solidFill>
                  <a:srgbClr val="585C5E"/>
                </a:solidFill>
                <a:latin typeface="Crimson Text Roman"/>
                <a:ea typeface="Crimson Text Roman"/>
                <a:cs typeface="Crimson Text Roman"/>
                <a:sym typeface="Crimson Text Roman"/>
              </a:rPr>
              <a:t>Real problems</a:t>
            </a:r>
          </a:p>
          <a:p>
            <a:pPr>
              <a:lnSpc>
                <a:spcPts val="2100"/>
              </a:lnSpc>
            </a:pPr>
            <a:endParaRPr lang="en-US" sz="1600" dirty="0">
              <a:solidFill>
                <a:srgbClr val="585C5E"/>
              </a:solidFill>
              <a:latin typeface="Crimson Text Roman"/>
              <a:ea typeface="Crimson Text Roman"/>
              <a:cs typeface="Crimson Text Roman"/>
              <a:sym typeface="Crimson Text Roman"/>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7823587"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800" spc="500" dirty="0">
                <a:solidFill>
                  <a:srgbClr val="6C1035"/>
                </a:solidFill>
              </a:rPr>
              <a:t>Regex Repositories</a:t>
            </a:r>
            <a:endParaRPr sz="4800" spc="500" dirty="0">
              <a:solidFill>
                <a:srgbClr val="6C1035"/>
              </a:solidFill>
            </a:endParaRPr>
          </a:p>
        </p:txBody>
      </p:sp>
      <p:pic>
        <p:nvPicPr>
          <p:cNvPr id="18" name="Picture 17">
            <a:extLst>
              <a:ext uri="{FF2B5EF4-FFF2-40B4-BE49-F238E27FC236}">
                <a16:creationId xmlns:a16="http://schemas.microsoft.com/office/drawing/2014/main" id="{7B4DECCD-793B-CE44-A568-1073BAD1989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3705" y="1995293"/>
            <a:ext cx="5258462" cy="4700837"/>
          </a:xfrm>
          <a:prstGeom prst="rect">
            <a:avLst/>
          </a:prstGeom>
        </p:spPr>
      </p:pic>
    </p:spTree>
    <p:extLst>
      <p:ext uri="{BB962C8B-B14F-4D97-AF65-F5344CB8AC3E}">
        <p14:creationId xmlns:p14="http://schemas.microsoft.com/office/powerpoint/2010/main" val="2010818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42</a:t>
            </a:fld>
            <a:endParaRPr lang="en-US"/>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3527033"/>
            <a:ext cx="9233193"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6600" spc="500" dirty="0">
                <a:solidFill>
                  <a:srgbClr val="6C1035"/>
                </a:solidFill>
              </a:rPr>
              <a:t>Metrics-based Regex Ranking</a:t>
            </a:r>
            <a:endParaRPr sz="6600" spc="500" dirty="0">
              <a:solidFill>
                <a:srgbClr val="6C1035"/>
              </a:solidFill>
            </a:endParaRPr>
          </a:p>
        </p:txBody>
      </p:sp>
    </p:spTree>
    <p:extLst>
      <p:ext uri="{BB962C8B-B14F-4D97-AF65-F5344CB8AC3E}">
        <p14:creationId xmlns:p14="http://schemas.microsoft.com/office/powerpoint/2010/main" val="1953974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43</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618651" y="2270245"/>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10818924"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400" spc="500" dirty="0">
                <a:solidFill>
                  <a:srgbClr val="6C1035"/>
                </a:solidFill>
              </a:rPr>
              <a:t>Live Support for Regex Composition</a:t>
            </a:r>
            <a:endParaRPr sz="4400" spc="500" dirty="0">
              <a:solidFill>
                <a:srgbClr val="6C1035"/>
              </a:solidFill>
            </a:endParaRPr>
          </a:p>
        </p:txBody>
      </p:sp>
      <p:pic>
        <p:nvPicPr>
          <p:cNvPr id="14" name="Picture 13">
            <a:extLst>
              <a:ext uri="{FF2B5EF4-FFF2-40B4-BE49-F238E27FC236}">
                <a16:creationId xmlns:a16="http://schemas.microsoft.com/office/drawing/2014/main" id="{017C0552-BB95-534E-8D82-9024C1A38EE0}"/>
              </a:ext>
            </a:extLst>
          </p:cNvPr>
          <p:cNvPicPr>
            <a:picLocks noChangeAspect="1"/>
          </p:cNvPicPr>
          <p:nvPr/>
        </p:nvPicPr>
        <p:blipFill>
          <a:blip r:embed="rId3"/>
          <a:stretch>
            <a:fillRect/>
          </a:stretch>
        </p:blipFill>
        <p:spPr>
          <a:xfrm>
            <a:off x="3130489" y="2055812"/>
            <a:ext cx="5880100" cy="4483100"/>
          </a:xfrm>
          <a:prstGeom prst="rect">
            <a:avLst/>
          </a:prstGeom>
        </p:spPr>
      </p:pic>
    </p:spTree>
    <p:extLst>
      <p:ext uri="{BB962C8B-B14F-4D97-AF65-F5344CB8AC3E}">
        <p14:creationId xmlns:p14="http://schemas.microsoft.com/office/powerpoint/2010/main" val="1018115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44</a:t>
            </a:fld>
            <a:endParaRPr lang="en-US"/>
          </a:p>
        </p:txBody>
      </p:sp>
      <p:sp>
        <p:nvSpPr>
          <p:cNvPr id="6" name="Straight Connector 22">
            <a:extLst>
              <a:ext uri="{FF2B5EF4-FFF2-40B4-BE49-F238E27FC236}">
                <a16:creationId xmlns:a16="http://schemas.microsoft.com/office/drawing/2014/main" id="{604550C3-5AFE-9944-AF52-C0907870B26F}"/>
              </a:ext>
            </a:extLst>
          </p:cNvPr>
          <p:cNvSpPr/>
          <p:nvPr/>
        </p:nvSpPr>
        <p:spPr>
          <a:xfrm>
            <a:off x="-509456" y="6303242"/>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876715" y="1940046"/>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10818924"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800" spc="500" dirty="0">
                <a:solidFill>
                  <a:srgbClr val="6C1035"/>
                </a:solidFill>
              </a:rPr>
              <a:t>Regex Refactoring</a:t>
            </a:r>
            <a:endParaRPr sz="4800" spc="500" dirty="0">
              <a:solidFill>
                <a:srgbClr val="6C1035"/>
              </a:solidFill>
            </a:endParaRPr>
          </a:p>
        </p:txBody>
      </p:sp>
      <p:sp>
        <p:nvSpPr>
          <p:cNvPr id="14" name="TextBox 13">
            <a:extLst>
              <a:ext uri="{FF2B5EF4-FFF2-40B4-BE49-F238E27FC236}">
                <a16:creationId xmlns:a16="http://schemas.microsoft.com/office/drawing/2014/main" id="{807A3468-570A-AA4C-90CE-B5BB91676781}"/>
              </a:ext>
            </a:extLst>
          </p:cNvPr>
          <p:cNvSpPr txBox="1"/>
          <p:nvPr/>
        </p:nvSpPr>
        <p:spPr>
          <a:xfrm>
            <a:off x="2061351" y="2934325"/>
            <a:ext cx="2459328" cy="1446550"/>
          </a:xfrm>
          <a:prstGeom prst="rect">
            <a:avLst/>
          </a:prstGeom>
          <a:noFill/>
        </p:spPr>
        <p:txBody>
          <a:bodyPr wrap="none" rtlCol="0">
            <a:spAutoFit/>
          </a:bodyPr>
          <a:lstStyle/>
          <a:p>
            <a:r>
              <a:rPr lang="en-US" sz="8800" dirty="0"/>
              <a:t>(\d)+</a:t>
            </a:r>
          </a:p>
        </p:txBody>
      </p:sp>
      <p:sp>
        <p:nvSpPr>
          <p:cNvPr id="18" name="TextBox 17">
            <a:extLst>
              <a:ext uri="{FF2B5EF4-FFF2-40B4-BE49-F238E27FC236}">
                <a16:creationId xmlns:a16="http://schemas.microsoft.com/office/drawing/2014/main" id="{07E21DCB-B790-4F44-AA5B-EC70EECBE497}"/>
              </a:ext>
            </a:extLst>
          </p:cNvPr>
          <p:cNvSpPr txBox="1"/>
          <p:nvPr/>
        </p:nvSpPr>
        <p:spPr>
          <a:xfrm>
            <a:off x="7013364" y="2934325"/>
            <a:ext cx="3613490" cy="1446550"/>
          </a:xfrm>
          <a:prstGeom prst="rect">
            <a:avLst/>
          </a:prstGeom>
          <a:noFill/>
        </p:spPr>
        <p:txBody>
          <a:bodyPr wrap="none" rtlCol="0">
            <a:spAutoFit/>
          </a:bodyPr>
          <a:lstStyle/>
          <a:p>
            <a:r>
              <a:rPr lang="en-US" sz="8800" dirty="0"/>
              <a:t>([0-9])+</a:t>
            </a:r>
          </a:p>
        </p:txBody>
      </p:sp>
      <p:cxnSp>
        <p:nvCxnSpPr>
          <p:cNvPr id="20" name="Straight Arrow Connector 19">
            <a:extLst>
              <a:ext uri="{FF2B5EF4-FFF2-40B4-BE49-F238E27FC236}">
                <a16:creationId xmlns:a16="http://schemas.microsoft.com/office/drawing/2014/main" id="{BC7958F4-AB99-044F-B73B-045782B5538C}"/>
              </a:ext>
            </a:extLst>
          </p:cNvPr>
          <p:cNvCxnSpPr/>
          <p:nvPr/>
        </p:nvCxnSpPr>
        <p:spPr>
          <a:xfrm>
            <a:off x="4609707" y="3657600"/>
            <a:ext cx="2092750"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526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45</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618651" y="2270245"/>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5" name="Rectangle 14">
            <a:extLst>
              <a:ext uri="{FF2B5EF4-FFF2-40B4-BE49-F238E27FC236}">
                <a16:creationId xmlns:a16="http://schemas.microsoft.com/office/drawing/2014/main" id="{72BE2B27-8FBB-2344-9239-92F72018AD7F}"/>
              </a:ext>
            </a:extLst>
          </p:cNvPr>
          <p:cNvSpPr/>
          <p:nvPr/>
        </p:nvSpPr>
        <p:spPr>
          <a:xfrm>
            <a:off x="2603705" y="2219336"/>
            <a:ext cx="3797095" cy="1433085"/>
          </a:xfrm>
          <a:prstGeom prst="rect">
            <a:avLst/>
          </a:prstGeom>
        </p:spPr>
        <p:txBody>
          <a:bodyPr wrap="square">
            <a:spAutoFit/>
          </a:bodyPr>
          <a:lstStyle/>
          <a:p>
            <a:pPr>
              <a:lnSpc>
                <a:spcPts val="2100"/>
              </a:lnSpc>
            </a:pPr>
            <a:r>
              <a:rPr lang="en-US" sz="1600" dirty="0">
                <a:solidFill>
                  <a:srgbClr val="585C5E"/>
                </a:solidFill>
                <a:latin typeface="Crimson Text Roman"/>
                <a:ea typeface="Crimson Text Roman"/>
                <a:cs typeface="Crimson Text Roman"/>
                <a:sym typeface="Crimson Text Roman"/>
              </a:rPr>
              <a:t>Regex are hard</a:t>
            </a:r>
          </a:p>
          <a:p>
            <a:pPr>
              <a:lnSpc>
                <a:spcPts val="2100"/>
              </a:lnSpc>
            </a:pPr>
            <a:r>
              <a:rPr lang="en-US" sz="1600" dirty="0">
                <a:solidFill>
                  <a:srgbClr val="585C5E"/>
                </a:solidFill>
                <a:latin typeface="Crimson Text Roman"/>
                <a:ea typeface="Crimson Text Roman"/>
                <a:cs typeface="Crimson Text Roman"/>
                <a:sym typeface="Crimson Text Roman"/>
              </a:rPr>
              <a:t>There is a lot we can do to get better</a:t>
            </a:r>
          </a:p>
          <a:p>
            <a:pPr>
              <a:lnSpc>
                <a:spcPts val="2100"/>
              </a:lnSpc>
            </a:pPr>
            <a:r>
              <a:rPr lang="en-US" sz="1600" dirty="0">
                <a:solidFill>
                  <a:srgbClr val="585C5E"/>
                </a:solidFill>
                <a:latin typeface="Crimson Text Roman"/>
                <a:ea typeface="Crimson Text Roman"/>
                <a:cs typeface="Crimson Text Roman"/>
                <a:sym typeface="Crimson Text Roman"/>
              </a:rPr>
              <a:t>Now we know more about real people</a:t>
            </a:r>
          </a:p>
          <a:p>
            <a:pPr>
              <a:lnSpc>
                <a:spcPts val="2100"/>
              </a:lnSpc>
            </a:pPr>
            <a:r>
              <a:rPr lang="en-US" sz="1600" dirty="0">
                <a:solidFill>
                  <a:srgbClr val="585C5E"/>
                </a:solidFill>
                <a:latin typeface="Crimson Text Roman"/>
                <a:ea typeface="Crimson Text Roman"/>
                <a:cs typeface="Crimson Text Roman"/>
                <a:sym typeface="Crimson Text Roman"/>
              </a:rPr>
              <a:t>Real problems</a:t>
            </a:r>
          </a:p>
          <a:p>
            <a:pPr>
              <a:lnSpc>
                <a:spcPts val="2100"/>
              </a:lnSpc>
            </a:pPr>
            <a:endParaRPr lang="en-US" sz="1600" dirty="0">
              <a:solidFill>
                <a:srgbClr val="585C5E"/>
              </a:solidFill>
              <a:latin typeface="Crimson Text Roman"/>
              <a:ea typeface="Crimson Text Roman"/>
              <a:cs typeface="Crimson Text Roman"/>
              <a:sym typeface="Crimson Text Roman"/>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10818924"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800" spc="500" dirty="0">
                <a:solidFill>
                  <a:srgbClr val="6C1035"/>
                </a:solidFill>
              </a:rPr>
              <a:t>Automatic Regex Composition</a:t>
            </a:r>
            <a:endParaRPr sz="4800" spc="500" dirty="0">
              <a:solidFill>
                <a:srgbClr val="6C1035"/>
              </a:solidFill>
            </a:endParaRPr>
          </a:p>
        </p:txBody>
      </p:sp>
      <p:pic>
        <p:nvPicPr>
          <p:cNvPr id="14" name="Picture 13">
            <a:extLst>
              <a:ext uri="{FF2B5EF4-FFF2-40B4-BE49-F238E27FC236}">
                <a16:creationId xmlns:a16="http://schemas.microsoft.com/office/drawing/2014/main" id="{65B9CC25-69CA-2447-8A87-B205BA9692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021" y="1858647"/>
            <a:ext cx="12192000" cy="4766918"/>
          </a:xfrm>
          <a:prstGeom prst="rect">
            <a:avLst/>
          </a:prstGeom>
        </p:spPr>
      </p:pic>
    </p:spTree>
    <p:extLst>
      <p:ext uri="{BB962C8B-B14F-4D97-AF65-F5344CB8AC3E}">
        <p14:creationId xmlns:p14="http://schemas.microsoft.com/office/powerpoint/2010/main" val="2468649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46</a:t>
            </a:fld>
            <a:endParaRPr lang="en-US"/>
          </a:p>
        </p:txBody>
      </p:sp>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618651" y="2270245"/>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10818924"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400" spc="500" dirty="0">
                <a:solidFill>
                  <a:srgbClr val="6C1035"/>
                </a:solidFill>
              </a:rPr>
              <a:t>Regex Input Generation for Humans</a:t>
            </a:r>
            <a:endParaRPr sz="4400" spc="500" dirty="0">
              <a:solidFill>
                <a:srgbClr val="6C1035"/>
              </a:solidFill>
            </a:endParaRPr>
          </a:p>
        </p:txBody>
      </p:sp>
      <p:pic>
        <p:nvPicPr>
          <p:cNvPr id="14" name="Picture 13">
            <a:extLst>
              <a:ext uri="{FF2B5EF4-FFF2-40B4-BE49-F238E27FC236}">
                <a16:creationId xmlns:a16="http://schemas.microsoft.com/office/drawing/2014/main" id="{D6A1412D-CE67-8541-A24C-923F0BC6A58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22937" y="1858647"/>
            <a:ext cx="8986887" cy="4893159"/>
          </a:xfrm>
          <a:prstGeom prst="rect">
            <a:avLst/>
          </a:prstGeom>
        </p:spPr>
      </p:pic>
    </p:spTree>
    <p:extLst>
      <p:ext uri="{BB962C8B-B14F-4D97-AF65-F5344CB8AC3E}">
        <p14:creationId xmlns:p14="http://schemas.microsoft.com/office/powerpoint/2010/main" val="3048486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47</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618651" y="2270245"/>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373076" y="3500384"/>
            <a:ext cx="10818924"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6600" spc="500" dirty="0">
                <a:solidFill>
                  <a:srgbClr val="6C1035"/>
                </a:solidFill>
              </a:rPr>
              <a:t>Boundary Value Analysis for Regex</a:t>
            </a:r>
            <a:endParaRPr sz="6600" spc="500" dirty="0">
              <a:solidFill>
                <a:srgbClr val="6C1035"/>
              </a:solidFill>
            </a:endParaRPr>
          </a:p>
        </p:txBody>
      </p:sp>
    </p:spTree>
    <p:extLst>
      <p:ext uri="{BB962C8B-B14F-4D97-AF65-F5344CB8AC3E}">
        <p14:creationId xmlns:p14="http://schemas.microsoft.com/office/powerpoint/2010/main" val="2468670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23DDD-2CFB-1E4A-AC21-65678C2D0F1F}"/>
              </a:ext>
            </a:extLst>
          </p:cNvPr>
          <p:cNvSpPr>
            <a:spLocks noGrp="1"/>
          </p:cNvSpPr>
          <p:nvPr>
            <p:ph type="sldNum" sz="quarter" idx="12"/>
          </p:nvPr>
        </p:nvSpPr>
        <p:spPr/>
        <p:txBody>
          <a:bodyPr/>
          <a:lstStyle/>
          <a:p>
            <a:fld id="{18E3D891-7F45-F34D-8924-A30F24F9629B}" type="slidenum">
              <a:rPr lang="en-US" smtClean="0"/>
              <a:t>48</a:t>
            </a:fld>
            <a:endParaRPr lang="en-US"/>
          </a:p>
        </p:txBody>
      </p:sp>
      <p:pic>
        <p:nvPicPr>
          <p:cNvPr id="3" name="VT-grid-02.png" descr="VT-grid-02.png">
            <a:extLst>
              <a:ext uri="{FF2B5EF4-FFF2-40B4-BE49-F238E27FC236}">
                <a16:creationId xmlns:a16="http://schemas.microsoft.com/office/drawing/2014/main" id="{C6620DEE-752C-E641-9B50-D3F50F12FEDE}"/>
              </a:ext>
            </a:extLst>
          </p:cNvPr>
          <p:cNvPicPr>
            <a:picLocks noChangeAspect="1"/>
          </p:cNvPicPr>
          <p:nvPr/>
        </p:nvPicPr>
        <p:blipFill>
          <a:blip r:embed="rId2" cstate="screen">
            <a:alphaModFix amt="25000"/>
            <a:extLst>
              <a:ext uri="{28A0092B-C50C-407E-A947-70E740481C1C}">
                <a14:useLocalDpi xmlns:a14="http://schemas.microsoft.com/office/drawing/2010/main"/>
              </a:ext>
            </a:extLst>
          </a:blip>
          <a:stretch>
            <a:fillRect/>
          </a:stretch>
        </p:blipFill>
        <p:spPr>
          <a:xfrm>
            <a:off x="-20082" y="-250249"/>
            <a:ext cx="23102835" cy="14945963"/>
          </a:xfrm>
          <a:prstGeom prst="rect">
            <a:avLst/>
          </a:prstGeom>
          <a:ln w="12700">
            <a:miter lim="400000"/>
          </a:ln>
        </p:spPr>
      </p:pic>
      <p:sp>
        <p:nvSpPr>
          <p:cNvPr id="4" name="Straight Connector 16">
            <a:extLst>
              <a:ext uri="{FF2B5EF4-FFF2-40B4-BE49-F238E27FC236}">
                <a16:creationId xmlns:a16="http://schemas.microsoft.com/office/drawing/2014/main" id="{46356070-04DF-D542-9E39-629E0E9D4E2E}"/>
              </a:ext>
            </a:extLst>
          </p:cNvPr>
          <p:cNvSpPr/>
          <p:nvPr/>
        </p:nvSpPr>
        <p:spPr>
          <a:xfrm flipH="1">
            <a:off x="2092629" y="-250248"/>
            <a:ext cx="1" cy="5071163"/>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5" name="Straight Connector 19">
            <a:extLst>
              <a:ext uri="{FF2B5EF4-FFF2-40B4-BE49-F238E27FC236}">
                <a16:creationId xmlns:a16="http://schemas.microsoft.com/office/drawing/2014/main" id="{004FFA04-E6E4-F144-8C6E-1B6E41986BB6}"/>
              </a:ext>
            </a:extLst>
          </p:cNvPr>
          <p:cNvSpPr/>
          <p:nvPr/>
        </p:nvSpPr>
        <p:spPr>
          <a:xfrm>
            <a:off x="-618651" y="2270245"/>
            <a:ext cx="13693681" cy="490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6" name="Straight Connector 22">
            <a:extLst>
              <a:ext uri="{FF2B5EF4-FFF2-40B4-BE49-F238E27FC236}">
                <a16:creationId xmlns:a16="http://schemas.microsoft.com/office/drawing/2014/main" id="{604550C3-5AFE-9944-AF52-C0907870B26F}"/>
              </a:ext>
            </a:extLst>
          </p:cNvPr>
          <p:cNvSpPr/>
          <p:nvPr/>
        </p:nvSpPr>
        <p:spPr>
          <a:xfrm>
            <a:off x="-556591" y="4603733"/>
            <a:ext cx="13167362" cy="69314"/>
          </a:xfrm>
          <a:prstGeom prst="line">
            <a:avLst/>
          </a:prstGeom>
          <a:ln>
            <a:solidFill>
              <a:schemeClr val="accent5">
                <a:hueOff val="-15428571"/>
                <a:satOff val="-30434"/>
                <a:lumOff val="9019"/>
              </a:schemeClr>
            </a:solidFill>
            <a:prstDash val="dash"/>
            <a:miter/>
          </a:ln>
        </p:spPr>
        <p:txBody>
          <a:bodyPr lIns="45719" rIns="45719"/>
          <a:lstStyle/>
          <a:p>
            <a:endParaRPr/>
          </a:p>
        </p:txBody>
      </p:sp>
      <p:sp>
        <p:nvSpPr>
          <p:cNvPr id="7" name="Straight Connector 16">
            <a:extLst>
              <a:ext uri="{FF2B5EF4-FFF2-40B4-BE49-F238E27FC236}">
                <a16:creationId xmlns:a16="http://schemas.microsoft.com/office/drawing/2014/main" id="{4BC64B7B-45BE-224B-8C0F-A264187A352F}"/>
              </a:ext>
            </a:extLst>
          </p:cNvPr>
          <p:cNvSpPr/>
          <p:nvPr/>
        </p:nvSpPr>
        <p:spPr>
          <a:xfrm flipH="1">
            <a:off x="10094290" y="1995293"/>
            <a:ext cx="1" cy="5619623"/>
          </a:xfrm>
          <a:prstGeom prst="line">
            <a:avLst/>
          </a:prstGeom>
          <a:ln>
            <a:solidFill>
              <a:schemeClr val="accent5">
                <a:hueOff val="-15428571"/>
                <a:satOff val="-30434"/>
                <a:lumOff val="9019"/>
              </a:schemeClr>
            </a:solidFill>
            <a:prstDash val="dash"/>
            <a:miter/>
          </a:ln>
        </p:spPr>
        <p:txBody>
          <a:bodyPr lIns="45719" rIns="45719"/>
          <a:lstStyle/>
          <a:p>
            <a:endParaRPr/>
          </a:p>
        </p:txBody>
      </p:sp>
      <p:cxnSp>
        <p:nvCxnSpPr>
          <p:cNvPr id="8" name="Straight Connector 7">
            <a:extLst>
              <a:ext uri="{FF2B5EF4-FFF2-40B4-BE49-F238E27FC236}">
                <a16:creationId xmlns:a16="http://schemas.microsoft.com/office/drawing/2014/main" id="{DB314819-5EF9-2844-A0A8-D631349B2510}"/>
              </a:ext>
            </a:extLst>
          </p:cNvPr>
          <p:cNvCxnSpPr/>
          <p:nvPr/>
        </p:nvCxnSpPr>
        <p:spPr>
          <a:xfrm flipV="1">
            <a:off x="830461" y="787432"/>
            <a:ext cx="914400" cy="818147"/>
          </a:xfrm>
          <a:prstGeom prst="line">
            <a:avLst/>
          </a:prstGeom>
          <a:noFill/>
          <a:ln w="19050" cap="flat">
            <a:solidFill>
              <a:srgbClr val="E87822"/>
            </a:solidFill>
            <a:prstDash val="solid"/>
            <a:miter lim="800000"/>
          </a:ln>
          <a:effectLst/>
          <a:sp3d/>
        </p:spPr>
        <p:style>
          <a:lnRef idx="0">
            <a:scrgbClr r="0" g="0" b="0"/>
          </a:lnRef>
          <a:fillRef idx="0">
            <a:scrgbClr r="0" g="0" b="0"/>
          </a:fillRef>
          <a:effectRef idx="0">
            <a:scrgbClr r="0" g="0" b="0"/>
          </a:effectRef>
          <a:fontRef idx="none"/>
        </p:style>
      </p:cxnSp>
      <p:sp>
        <p:nvSpPr>
          <p:cNvPr id="9" name="Straight Connector 55">
            <a:extLst>
              <a:ext uri="{FF2B5EF4-FFF2-40B4-BE49-F238E27FC236}">
                <a16:creationId xmlns:a16="http://schemas.microsoft.com/office/drawing/2014/main" id="{9A421E91-232A-6144-BA6A-DE99C41A534A}"/>
              </a:ext>
            </a:extLst>
          </p:cNvPr>
          <p:cNvSpPr/>
          <p:nvPr/>
        </p:nvSpPr>
        <p:spPr>
          <a:xfrm>
            <a:off x="6565680" y="2499545"/>
            <a:ext cx="1" cy="2103120"/>
          </a:xfrm>
          <a:prstGeom prst="line">
            <a:avLst/>
          </a:prstGeom>
          <a:ln>
            <a:solidFill>
              <a:schemeClr val="accent3"/>
            </a:solidFill>
            <a:prstDash val="dash"/>
            <a:miter/>
          </a:ln>
        </p:spPr>
        <p:txBody>
          <a:bodyPr lIns="45719" rIns="45719"/>
          <a:lstStyle/>
          <a:p>
            <a:endParaRPr/>
          </a:p>
        </p:txBody>
      </p:sp>
      <p:sp>
        <p:nvSpPr>
          <p:cNvPr id="10" name="Straight Connector 55">
            <a:extLst>
              <a:ext uri="{FF2B5EF4-FFF2-40B4-BE49-F238E27FC236}">
                <a16:creationId xmlns:a16="http://schemas.microsoft.com/office/drawing/2014/main" id="{AE05F4D1-A4F9-ED40-9222-E167C40C1AB7}"/>
              </a:ext>
            </a:extLst>
          </p:cNvPr>
          <p:cNvSpPr/>
          <p:nvPr/>
        </p:nvSpPr>
        <p:spPr>
          <a:xfrm flipV="1">
            <a:off x="3629082" y="4603733"/>
            <a:ext cx="2926080" cy="19428"/>
          </a:xfrm>
          <a:prstGeom prst="line">
            <a:avLst/>
          </a:prstGeom>
          <a:ln>
            <a:solidFill>
              <a:schemeClr val="accent3"/>
            </a:solidFill>
            <a:prstDash val="dash"/>
            <a:miter/>
          </a:ln>
        </p:spPr>
        <p:txBody>
          <a:bodyPr lIns="45719" rIns="45719"/>
          <a:lstStyle/>
          <a:p>
            <a:endParaRPr/>
          </a:p>
        </p:txBody>
      </p:sp>
      <p:sp>
        <p:nvSpPr>
          <p:cNvPr id="11" name="Straight Connector 55">
            <a:extLst>
              <a:ext uri="{FF2B5EF4-FFF2-40B4-BE49-F238E27FC236}">
                <a16:creationId xmlns:a16="http://schemas.microsoft.com/office/drawing/2014/main" id="{8B932ABC-0E4D-1243-98BE-17AC41C31B04}"/>
              </a:ext>
            </a:extLst>
          </p:cNvPr>
          <p:cNvSpPr/>
          <p:nvPr/>
        </p:nvSpPr>
        <p:spPr>
          <a:xfrm flipV="1">
            <a:off x="4104701" y="2477956"/>
            <a:ext cx="2011680" cy="19428"/>
          </a:xfrm>
          <a:prstGeom prst="line">
            <a:avLst/>
          </a:prstGeom>
          <a:ln>
            <a:solidFill>
              <a:schemeClr val="accent3"/>
            </a:solidFill>
            <a:prstDash val="dash"/>
            <a:miter/>
          </a:ln>
        </p:spPr>
        <p:txBody>
          <a:bodyPr lIns="45719" rIns="45719"/>
          <a:lstStyle/>
          <a:p>
            <a:endParaRPr/>
          </a:p>
        </p:txBody>
      </p:sp>
      <p:sp>
        <p:nvSpPr>
          <p:cNvPr id="12" name="Straight Connector 55">
            <a:extLst>
              <a:ext uri="{FF2B5EF4-FFF2-40B4-BE49-F238E27FC236}">
                <a16:creationId xmlns:a16="http://schemas.microsoft.com/office/drawing/2014/main" id="{D9F776E2-FB43-BC4F-8B7B-0427327A8184}"/>
              </a:ext>
            </a:extLst>
          </p:cNvPr>
          <p:cNvSpPr/>
          <p:nvPr/>
        </p:nvSpPr>
        <p:spPr>
          <a:xfrm>
            <a:off x="3629083" y="2319259"/>
            <a:ext cx="1" cy="2286000"/>
          </a:xfrm>
          <a:prstGeom prst="line">
            <a:avLst/>
          </a:prstGeom>
          <a:ln>
            <a:solidFill>
              <a:schemeClr val="accent3"/>
            </a:solidFill>
            <a:prstDash val="dash"/>
            <a:miter/>
          </a:ln>
        </p:spPr>
        <p:txBody>
          <a:bodyPr lIns="45719" rIns="45719"/>
          <a:lstStyle/>
          <a:p>
            <a:endParaRPr/>
          </a:p>
        </p:txBody>
      </p:sp>
      <p:sp>
        <p:nvSpPr>
          <p:cNvPr id="13" name="Straight Connector 55">
            <a:extLst>
              <a:ext uri="{FF2B5EF4-FFF2-40B4-BE49-F238E27FC236}">
                <a16:creationId xmlns:a16="http://schemas.microsoft.com/office/drawing/2014/main" id="{E6618A13-CC0C-DB43-8A4F-0A5148154DB0}"/>
              </a:ext>
            </a:extLst>
          </p:cNvPr>
          <p:cNvSpPr/>
          <p:nvPr/>
        </p:nvSpPr>
        <p:spPr>
          <a:xfrm flipV="1">
            <a:off x="5000585" y="2480877"/>
            <a:ext cx="1554480" cy="19428"/>
          </a:xfrm>
          <a:prstGeom prst="line">
            <a:avLst/>
          </a:prstGeom>
          <a:ln>
            <a:solidFill>
              <a:schemeClr val="accent3"/>
            </a:solidFill>
            <a:prstDash val="dash"/>
            <a:miter/>
          </a:ln>
        </p:spPr>
        <p:txBody>
          <a:bodyPr lIns="45719" rIns="45719"/>
          <a:lstStyle/>
          <a:p>
            <a:endParaRPr/>
          </a:p>
        </p:txBody>
      </p:sp>
      <p:sp>
        <p:nvSpPr>
          <p:cNvPr id="16" name="Rectangle 15">
            <a:extLst>
              <a:ext uri="{FF2B5EF4-FFF2-40B4-BE49-F238E27FC236}">
                <a16:creationId xmlns:a16="http://schemas.microsoft.com/office/drawing/2014/main" id="{46BEC293-E706-B34E-9EE8-3EA3D51E2242}"/>
              </a:ext>
            </a:extLst>
          </p:cNvPr>
          <p:cNvSpPr/>
          <p:nvPr/>
        </p:nvSpPr>
        <p:spPr>
          <a:xfrm>
            <a:off x="1461815" y="1257300"/>
            <a:ext cx="5421585" cy="5461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45719" rIns="45719" rtlCol="0" anchor="ctr">
            <a:spAutoFit/>
          </a:bodyPr>
          <a:lstStyle/>
          <a:p>
            <a:pPr algn="ctr"/>
            <a:endParaRPr lang="en-US" dirty="0"/>
          </a:p>
        </p:txBody>
      </p:sp>
      <p:sp>
        <p:nvSpPr>
          <p:cNvPr id="17" name="SECTION TITLE">
            <a:extLst>
              <a:ext uri="{FF2B5EF4-FFF2-40B4-BE49-F238E27FC236}">
                <a16:creationId xmlns:a16="http://schemas.microsoft.com/office/drawing/2014/main" id="{349D3525-2174-004F-8907-F4D198A5C074}"/>
              </a:ext>
            </a:extLst>
          </p:cNvPr>
          <p:cNvSpPr/>
          <p:nvPr/>
        </p:nvSpPr>
        <p:spPr>
          <a:xfrm>
            <a:off x="1461815" y="1043063"/>
            <a:ext cx="10818924" cy="89698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sz="4800" spc="500" dirty="0">
                <a:solidFill>
                  <a:srgbClr val="6C1035"/>
                </a:solidFill>
              </a:rPr>
              <a:t>Automatic Regex Documentation</a:t>
            </a:r>
            <a:endParaRPr sz="4800" spc="500" dirty="0">
              <a:solidFill>
                <a:srgbClr val="6C1035"/>
              </a:solidFill>
            </a:endParaRPr>
          </a:p>
        </p:txBody>
      </p:sp>
      <p:pic>
        <p:nvPicPr>
          <p:cNvPr id="14" name="Picture 13">
            <a:extLst>
              <a:ext uri="{FF2B5EF4-FFF2-40B4-BE49-F238E27FC236}">
                <a16:creationId xmlns:a16="http://schemas.microsoft.com/office/drawing/2014/main" id="{485CF341-C841-9647-B679-03916C69494A}"/>
              </a:ext>
            </a:extLst>
          </p:cNvPr>
          <p:cNvPicPr>
            <a:picLocks noChangeAspect="1"/>
          </p:cNvPicPr>
          <p:nvPr/>
        </p:nvPicPr>
        <p:blipFill>
          <a:blip r:embed="rId3"/>
          <a:stretch>
            <a:fillRect/>
          </a:stretch>
        </p:blipFill>
        <p:spPr>
          <a:xfrm>
            <a:off x="1889716" y="2430020"/>
            <a:ext cx="8274747" cy="2241077"/>
          </a:xfrm>
          <a:prstGeom prst="rect">
            <a:avLst/>
          </a:prstGeom>
        </p:spPr>
      </p:pic>
    </p:spTree>
    <p:extLst>
      <p:ext uri="{BB962C8B-B14F-4D97-AF65-F5344CB8AC3E}">
        <p14:creationId xmlns:p14="http://schemas.microsoft.com/office/powerpoint/2010/main" val="3296577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2497A2-2978-BA4F-8ABB-7BC4576C9566}"/>
              </a:ext>
            </a:extLst>
          </p:cNvPr>
          <p:cNvSpPr>
            <a:spLocks noGrp="1"/>
          </p:cNvSpPr>
          <p:nvPr>
            <p:ph type="sldNum" sz="quarter" idx="12"/>
          </p:nvPr>
        </p:nvSpPr>
        <p:spPr/>
        <p:txBody>
          <a:bodyPr/>
          <a:lstStyle/>
          <a:p>
            <a:fld id="{18E3D891-7F45-F34D-8924-A30F24F9629B}" type="slidenum">
              <a:rPr lang="en-US" smtClean="0"/>
              <a:t>49</a:t>
            </a:fld>
            <a:endParaRPr lang="en-US"/>
          </a:p>
        </p:txBody>
      </p:sp>
      <p:sp>
        <p:nvSpPr>
          <p:cNvPr id="9" name="Title 1">
            <a:extLst>
              <a:ext uri="{FF2B5EF4-FFF2-40B4-BE49-F238E27FC236}">
                <a16:creationId xmlns:a16="http://schemas.microsoft.com/office/drawing/2014/main" id="{1BCF2AEC-2AC8-F44F-9C0F-3C55AC7F15CF}"/>
              </a:ext>
            </a:extLst>
          </p:cNvPr>
          <p:cNvSpPr txBox="1">
            <a:spLocks/>
          </p:cNvSpPr>
          <p:nvPr/>
        </p:nvSpPr>
        <p:spPr>
          <a:xfrm>
            <a:off x="648731" y="701632"/>
            <a:ext cx="5702300" cy="666750"/>
          </a:xfrm>
          <a:prstGeom prst="rect">
            <a:avLst/>
          </a:prstGeom>
        </p:spPr>
        <p:txBody>
          <a:bodyPr vert="horz" lIns="91440" tIns="45720" rIns="91440" bIns="45720" rtlCol="0" anchor="ctr">
            <a:normAutofit/>
          </a:bodyPr>
          <a:lstStyle>
            <a:lvl1pPr algn="l" defTabSz="859536" rtl="0" eaLnBrk="1" latinLnBrk="0" hangingPunct="1">
              <a:lnSpc>
                <a:spcPct val="90000"/>
              </a:lnSpc>
              <a:spcBef>
                <a:spcPct val="0"/>
              </a:spcBef>
              <a:buNone/>
              <a:defRPr sz="3759" kern="1200" spc="188">
                <a:solidFill>
                  <a:srgbClr val="585C5E"/>
                </a:solidFill>
                <a:latin typeface="+mj-lt"/>
                <a:ea typeface="+mj-ea"/>
                <a:cs typeface="+mj-cs"/>
              </a:defRPr>
            </a:lvl1pPr>
          </a:lstStyle>
          <a:p>
            <a:r>
              <a:rPr lang="en-US" dirty="0"/>
              <a:t>HOW THEY WORK</a:t>
            </a:r>
          </a:p>
        </p:txBody>
      </p:sp>
      <p:grpSp>
        <p:nvGrpSpPr>
          <p:cNvPr id="10" name="Group 17">
            <a:extLst>
              <a:ext uri="{FF2B5EF4-FFF2-40B4-BE49-F238E27FC236}">
                <a16:creationId xmlns:a16="http://schemas.microsoft.com/office/drawing/2014/main" id="{1009B73C-AE85-B745-B9E8-C584C53B368D}"/>
              </a:ext>
            </a:extLst>
          </p:cNvPr>
          <p:cNvGrpSpPr/>
          <p:nvPr/>
        </p:nvGrpSpPr>
        <p:grpSpPr>
          <a:xfrm>
            <a:off x="-288393" y="2507531"/>
            <a:ext cx="11901206" cy="2306143"/>
            <a:chOff x="0" y="12554"/>
            <a:chExt cx="10375648" cy="2010529"/>
          </a:xfrm>
        </p:grpSpPr>
        <p:sp>
          <p:nvSpPr>
            <p:cNvPr id="11" name="TextBox 22">
              <a:extLst>
                <a:ext uri="{FF2B5EF4-FFF2-40B4-BE49-F238E27FC236}">
                  <a16:creationId xmlns:a16="http://schemas.microsoft.com/office/drawing/2014/main" id="{8BF6A676-9C0A-6747-9324-A44FDAB6BEE1}"/>
                </a:ext>
              </a:extLst>
            </p:cNvPr>
            <p:cNvSpPr/>
            <p:nvPr/>
          </p:nvSpPr>
          <p:spPr>
            <a:xfrm>
              <a:off x="0" y="1715308"/>
              <a:ext cx="3914274" cy="307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400" spc="200">
                  <a:latin typeface="Acherus Grotesque"/>
                  <a:ea typeface="Acherus Grotesque"/>
                  <a:cs typeface="Acherus Grotesque"/>
                  <a:sym typeface="Acherus Grotesque"/>
                </a:defRPr>
              </a:lvl1pPr>
            </a:lstStyle>
            <a:p>
              <a:r>
                <a:rPr lang="en-US" dirty="0"/>
                <a:t>SPENCER</a:t>
              </a:r>
              <a:endParaRPr dirty="0"/>
            </a:p>
          </p:txBody>
        </p:sp>
        <p:grpSp>
          <p:nvGrpSpPr>
            <p:cNvPr id="13" name="Group 24">
              <a:extLst>
                <a:ext uri="{FF2B5EF4-FFF2-40B4-BE49-F238E27FC236}">
                  <a16:creationId xmlns:a16="http://schemas.microsoft.com/office/drawing/2014/main" id="{1004F80C-CA98-044F-8358-087029394519}"/>
                </a:ext>
              </a:extLst>
            </p:cNvPr>
            <p:cNvGrpSpPr/>
            <p:nvPr/>
          </p:nvGrpSpPr>
          <p:grpSpPr>
            <a:xfrm>
              <a:off x="1242125" y="12699"/>
              <a:ext cx="1462723" cy="1462724"/>
              <a:chOff x="12699" y="12699"/>
              <a:chExt cx="1462722" cy="1462722"/>
            </a:xfrm>
          </p:grpSpPr>
          <p:sp>
            <p:nvSpPr>
              <p:cNvPr id="19" name="Oval 25">
                <a:extLst>
                  <a:ext uri="{FF2B5EF4-FFF2-40B4-BE49-F238E27FC236}">
                    <a16:creationId xmlns:a16="http://schemas.microsoft.com/office/drawing/2014/main" id="{B6EE07D9-F3D6-6040-9900-B16F8B6335FA}"/>
                  </a:ext>
                </a:extLst>
              </p:cNvPr>
              <p:cNvSpPr/>
              <p:nvPr/>
            </p:nvSpPr>
            <p:spPr>
              <a:xfrm>
                <a:off x="113257" y="109407"/>
                <a:ext cx="1269018" cy="1269018"/>
              </a:xfrm>
              <a:prstGeom prst="ellipse">
                <a:avLst/>
              </a:prstGeom>
              <a:solidFill>
                <a:srgbClr val="DBDBDB"/>
              </a:solidFill>
              <a:ln w="12700" cap="flat">
                <a:noFill/>
                <a:miter lim="400000"/>
              </a:ln>
              <a:effectLst/>
            </p:spPr>
            <p:txBody>
              <a:bodyPr wrap="square" lIns="45719" tIns="45719" rIns="45719" bIns="45719" numCol="1" anchor="ctr">
                <a:noAutofit/>
              </a:bodyPr>
              <a:lstStyle/>
              <a:p>
                <a:pPr algn="ctr">
                  <a:defRPr>
                    <a:solidFill>
                      <a:schemeClr val="accent2"/>
                    </a:solidFill>
                  </a:defRPr>
                </a:pPr>
                <a:endParaRPr/>
              </a:p>
            </p:txBody>
          </p:sp>
          <p:sp>
            <p:nvSpPr>
              <p:cNvPr id="20" name="Oval 26">
                <a:extLst>
                  <a:ext uri="{FF2B5EF4-FFF2-40B4-BE49-F238E27FC236}">
                    <a16:creationId xmlns:a16="http://schemas.microsoft.com/office/drawing/2014/main" id="{CB41AF20-8955-CC44-95DD-90F4BA488E78}"/>
                  </a:ext>
                </a:extLst>
              </p:cNvPr>
              <p:cNvSpPr/>
              <p:nvPr/>
            </p:nvSpPr>
            <p:spPr>
              <a:xfrm>
                <a:off x="12699" y="12699"/>
                <a:ext cx="1462724" cy="1462724"/>
              </a:xfrm>
              <a:prstGeom prst="ellipse">
                <a:avLst/>
              </a:prstGeom>
              <a:noFill/>
              <a:ln w="9525" cap="flat">
                <a:solidFill>
                  <a:schemeClr val="accent2"/>
                </a:solidFill>
                <a:prstDash val="dash"/>
                <a:miter lim="800000"/>
              </a:ln>
              <a:effectLst/>
            </p:spPr>
            <p:txBody>
              <a:bodyPr wrap="square" lIns="45719" tIns="45719" rIns="45719" bIns="45719" numCol="1" anchor="ctr">
                <a:noAutofit/>
              </a:bodyPr>
              <a:lstStyle/>
              <a:p>
                <a:pPr algn="ctr">
                  <a:defRPr>
                    <a:solidFill>
                      <a:schemeClr val="accent2"/>
                    </a:solidFill>
                  </a:defRPr>
                </a:pPr>
                <a:endParaRPr/>
              </a:p>
            </p:txBody>
          </p:sp>
        </p:grpSp>
        <p:grpSp>
          <p:nvGrpSpPr>
            <p:cNvPr id="15" name="Group 24">
              <a:extLst>
                <a:ext uri="{FF2B5EF4-FFF2-40B4-BE49-F238E27FC236}">
                  <a16:creationId xmlns:a16="http://schemas.microsoft.com/office/drawing/2014/main" id="{138C1D6F-1A1C-8546-B953-DFE18E020FE7}"/>
                </a:ext>
              </a:extLst>
            </p:cNvPr>
            <p:cNvGrpSpPr/>
            <p:nvPr/>
          </p:nvGrpSpPr>
          <p:grpSpPr>
            <a:xfrm>
              <a:off x="5179124" y="12554"/>
              <a:ext cx="5196524" cy="1462869"/>
              <a:chOff x="12699" y="12554"/>
              <a:chExt cx="5196522" cy="1462867"/>
            </a:xfrm>
          </p:grpSpPr>
          <p:sp>
            <p:nvSpPr>
              <p:cNvPr id="16" name="Oval 25">
                <a:extLst>
                  <a:ext uri="{FF2B5EF4-FFF2-40B4-BE49-F238E27FC236}">
                    <a16:creationId xmlns:a16="http://schemas.microsoft.com/office/drawing/2014/main" id="{3D2C1420-AEEB-2247-B842-E1F64857D3D9}"/>
                  </a:ext>
                </a:extLst>
              </p:cNvPr>
              <p:cNvSpPr/>
              <p:nvPr/>
            </p:nvSpPr>
            <p:spPr>
              <a:xfrm>
                <a:off x="113257" y="109407"/>
                <a:ext cx="1269018" cy="1269018"/>
              </a:xfrm>
              <a:prstGeom prst="ellipse">
                <a:avLst/>
              </a:prstGeom>
              <a:solidFill>
                <a:srgbClr val="DBDBDB"/>
              </a:solidFill>
              <a:ln w="12700" cap="flat">
                <a:noFill/>
                <a:miter lim="400000"/>
              </a:ln>
              <a:effectLst/>
            </p:spPr>
            <p:txBody>
              <a:bodyPr wrap="square" lIns="45719" tIns="45719" rIns="45719" bIns="45719" numCol="1" anchor="ctr">
                <a:noAutofit/>
              </a:bodyPr>
              <a:lstStyle/>
              <a:p>
                <a:pPr algn="ctr">
                  <a:defRPr>
                    <a:solidFill>
                      <a:schemeClr val="accent2"/>
                    </a:solidFill>
                  </a:defRPr>
                </a:pPr>
                <a:endParaRPr/>
              </a:p>
            </p:txBody>
          </p:sp>
          <p:sp>
            <p:nvSpPr>
              <p:cNvPr id="17" name="Oval 26">
                <a:extLst>
                  <a:ext uri="{FF2B5EF4-FFF2-40B4-BE49-F238E27FC236}">
                    <a16:creationId xmlns:a16="http://schemas.microsoft.com/office/drawing/2014/main" id="{48878820-E419-DE4E-BD63-5290E02559E5}"/>
                  </a:ext>
                </a:extLst>
              </p:cNvPr>
              <p:cNvSpPr/>
              <p:nvPr/>
            </p:nvSpPr>
            <p:spPr>
              <a:xfrm>
                <a:off x="12699" y="12699"/>
                <a:ext cx="1462724" cy="1462724"/>
              </a:xfrm>
              <a:prstGeom prst="ellipse">
                <a:avLst/>
              </a:prstGeom>
              <a:noFill/>
              <a:ln w="9525" cap="flat">
                <a:solidFill>
                  <a:schemeClr val="accent2"/>
                </a:solidFill>
                <a:prstDash val="dash"/>
                <a:miter lim="800000"/>
              </a:ln>
              <a:effectLst/>
            </p:spPr>
            <p:txBody>
              <a:bodyPr wrap="square" lIns="45719" tIns="45719" rIns="45719" bIns="45719" numCol="1" anchor="ctr">
                <a:noAutofit/>
              </a:bodyPr>
              <a:lstStyle/>
              <a:p>
                <a:pPr algn="ctr">
                  <a:defRPr>
                    <a:solidFill>
                      <a:schemeClr val="accent2"/>
                    </a:solidFill>
                  </a:defRPr>
                </a:pPr>
                <a:endParaRPr/>
              </a:p>
            </p:txBody>
          </p:sp>
          <p:sp>
            <p:nvSpPr>
              <p:cNvPr id="18" name="Oval 26">
                <a:extLst>
                  <a:ext uri="{FF2B5EF4-FFF2-40B4-BE49-F238E27FC236}">
                    <a16:creationId xmlns:a16="http://schemas.microsoft.com/office/drawing/2014/main" id="{BAD0D20C-5AD6-0147-8241-45A399F65AD6}"/>
                  </a:ext>
                </a:extLst>
              </p:cNvPr>
              <p:cNvSpPr/>
              <p:nvPr/>
            </p:nvSpPr>
            <p:spPr>
              <a:xfrm>
                <a:off x="3746500" y="12554"/>
                <a:ext cx="1462723" cy="1462724"/>
              </a:xfrm>
              <a:prstGeom prst="ellipse">
                <a:avLst/>
              </a:prstGeom>
              <a:noFill/>
              <a:ln w="9525" cap="flat">
                <a:solidFill>
                  <a:schemeClr val="accent2"/>
                </a:solidFill>
                <a:prstDash val="dash"/>
                <a:miter lim="800000"/>
              </a:ln>
              <a:effectLst/>
            </p:spPr>
            <p:txBody>
              <a:bodyPr wrap="square" lIns="45719" tIns="45719" rIns="45719" bIns="45719" numCol="1" anchor="ctr">
                <a:noAutofit/>
              </a:bodyPr>
              <a:lstStyle/>
              <a:p>
                <a:pPr algn="ctr">
                  <a:defRPr>
                    <a:solidFill>
                      <a:schemeClr val="accent2"/>
                    </a:solidFill>
                  </a:defRPr>
                </a:pPr>
                <a:endParaRPr/>
              </a:p>
            </p:txBody>
          </p:sp>
        </p:grpSp>
      </p:grpSp>
      <p:sp>
        <p:nvSpPr>
          <p:cNvPr id="21" name="TextBox 53">
            <a:extLst>
              <a:ext uri="{FF2B5EF4-FFF2-40B4-BE49-F238E27FC236}">
                <a16:creationId xmlns:a16="http://schemas.microsoft.com/office/drawing/2014/main" id="{2C9B824E-A96C-2043-A90D-DB6CAAA4213E}"/>
              </a:ext>
            </a:extLst>
          </p:cNvPr>
          <p:cNvSpPr/>
          <p:nvPr/>
        </p:nvSpPr>
        <p:spPr>
          <a:xfrm>
            <a:off x="4246228" y="4460646"/>
            <a:ext cx="4489798" cy="30777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1400" spc="200">
                <a:latin typeface="Acherus Grotesque"/>
                <a:ea typeface="Acherus Grotesque"/>
                <a:cs typeface="Acherus Grotesque"/>
                <a:sym typeface="Acherus Grotesque"/>
              </a:defRPr>
            </a:lvl1pPr>
          </a:lstStyle>
          <a:p>
            <a:r>
              <a:rPr lang="en-US" dirty="0"/>
              <a:t>THOMPSON</a:t>
            </a:r>
            <a:endParaRPr dirty="0"/>
          </a:p>
        </p:txBody>
      </p:sp>
      <p:sp>
        <p:nvSpPr>
          <p:cNvPr id="24" name="TextBox 62">
            <a:extLst>
              <a:ext uri="{FF2B5EF4-FFF2-40B4-BE49-F238E27FC236}">
                <a16:creationId xmlns:a16="http://schemas.microsoft.com/office/drawing/2014/main" id="{C6FA8F43-8FFF-9945-AF28-B2F6173B5FDF}"/>
              </a:ext>
            </a:extLst>
          </p:cNvPr>
          <p:cNvSpPr/>
          <p:nvPr/>
        </p:nvSpPr>
        <p:spPr>
          <a:xfrm>
            <a:off x="8816782" y="4483271"/>
            <a:ext cx="3914274" cy="3077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1400" spc="200">
                <a:latin typeface="Acherus Grotesque"/>
                <a:ea typeface="Acherus Grotesque"/>
                <a:cs typeface="Acherus Grotesque"/>
                <a:sym typeface="Acherus Grotesque"/>
              </a:defRPr>
            </a:lvl1pPr>
          </a:lstStyle>
          <a:p>
            <a:r>
              <a:rPr lang="en-US" dirty="0"/>
              <a:t>COX</a:t>
            </a:r>
            <a:endParaRPr dirty="0"/>
          </a:p>
        </p:txBody>
      </p:sp>
      <p:sp>
        <p:nvSpPr>
          <p:cNvPr id="26" name="Group 64">
            <a:extLst>
              <a:ext uri="{FF2B5EF4-FFF2-40B4-BE49-F238E27FC236}">
                <a16:creationId xmlns:a16="http://schemas.microsoft.com/office/drawing/2014/main" id="{D0330525-8AF1-5D40-A140-0B9C8CE4349C}"/>
              </a:ext>
            </a:extLst>
          </p:cNvPr>
          <p:cNvSpPr/>
          <p:nvPr/>
        </p:nvSpPr>
        <p:spPr>
          <a:xfrm>
            <a:off x="10046116" y="2618624"/>
            <a:ext cx="1455606" cy="1455606"/>
          </a:xfrm>
          <a:prstGeom prst="ellipse">
            <a:avLst/>
          </a:prstGeom>
          <a:solidFill>
            <a:srgbClr val="DBDBDB"/>
          </a:solidFill>
          <a:ln w="12700">
            <a:miter lim="400000"/>
          </a:ln>
        </p:spPr>
        <p:txBody>
          <a:bodyPr lIns="45719" rIns="45719" anchor="ctr"/>
          <a:lstStyle/>
          <a:p>
            <a:pPr algn="ctr">
              <a:defRPr>
                <a:solidFill>
                  <a:schemeClr val="accent2"/>
                </a:solidFill>
              </a:defRPr>
            </a:pPr>
            <a:endParaRPr/>
          </a:p>
        </p:txBody>
      </p:sp>
      <p:pic>
        <p:nvPicPr>
          <p:cNvPr id="28" name="pasted-image.pdf" descr="pasted-image.pdf">
            <a:extLst>
              <a:ext uri="{FF2B5EF4-FFF2-40B4-BE49-F238E27FC236}">
                <a16:creationId xmlns:a16="http://schemas.microsoft.com/office/drawing/2014/main" id="{5F81745D-9814-3148-8F6F-A9EA4069F99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263" y="605567"/>
            <a:ext cx="170352" cy="170352"/>
          </a:xfrm>
          <a:prstGeom prst="rect">
            <a:avLst/>
          </a:prstGeom>
          <a:ln w="12700">
            <a:miter lim="400000"/>
          </a:ln>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0FC2DD3-CC77-8C48-AF58-D1BE2528668F}"/>
                  </a:ext>
                </a:extLst>
              </p:cNvPr>
              <p:cNvSpPr txBox="1"/>
              <p:nvPr/>
            </p:nvSpPr>
            <p:spPr>
              <a:xfrm>
                <a:off x="1546360" y="2884762"/>
                <a:ext cx="1090876"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2</m:t>
                          </m:r>
                        </m:e>
                        <m:sup>
                          <m:r>
                            <a:rPr lang="en-US" sz="5400" b="0" i="1" smtClean="0">
                              <a:latin typeface="Cambria Math" panose="02040503050406030204" pitchFamily="18" charset="0"/>
                            </a:rPr>
                            <m:t>𝑛</m:t>
                          </m:r>
                        </m:sup>
                      </m:sSup>
                    </m:oMath>
                  </m:oMathPara>
                </a14:m>
                <a:endParaRPr lang="en-US" sz="5400" dirty="0"/>
              </a:p>
            </p:txBody>
          </p:sp>
        </mc:Choice>
        <mc:Fallback xmlns="">
          <p:sp>
            <p:nvSpPr>
              <p:cNvPr id="30" name="TextBox 29">
                <a:extLst>
                  <a:ext uri="{FF2B5EF4-FFF2-40B4-BE49-F238E27FC236}">
                    <a16:creationId xmlns:a16="http://schemas.microsoft.com/office/drawing/2014/main" id="{B0FC2DD3-CC77-8C48-AF58-D1BE2528668F}"/>
                  </a:ext>
                </a:extLst>
              </p:cNvPr>
              <p:cNvSpPr txBox="1">
                <a:spLocks noRot="1" noChangeAspect="1" noMove="1" noResize="1" noEditPoints="1" noAdjustHandles="1" noChangeArrowheads="1" noChangeShapeType="1" noTextEdit="1"/>
              </p:cNvSpPr>
              <p:nvPr/>
            </p:nvSpPr>
            <p:spPr>
              <a:xfrm>
                <a:off x="1546360" y="2884762"/>
                <a:ext cx="1090876" cy="923330"/>
              </a:xfrm>
              <a:prstGeom prst="rect">
                <a:avLst/>
              </a:prstGeom>
              <a:blipFill>
                <a:blip r:embed="rId3"/>
                <a:stretch>
                  <a:fillRect l="-45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8FB6E90-87C9-AB44-A776-301CF23A2123}"/>
                  </a:ext>
                </a:extLst>
              </p:cNvPr>
              <p:cNvSpPr txBox="1"/>
              <p:nvPr/>
            </p:nvSpPr>
            <p:spPr>
              <a:xfrm>
                <a:off x="6149850" y="2853671"/>
                <a:ext cx="751168"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𝑛</m:t>
                      </m:r>
                    </m:oMath>
                  </m:oMathPara>
                </a14:m>
                <a:endParaRPr lang="en-US" sz="5400" dirty="0"/>
              </a:p>
            </p:txBody>
          </p:sp>
        </mc:Choice>
        <mc:Fallback xmlns="">
          <p:sp>
            <p:nvSpPr>
              <p:cNvPr id="31" name="TextBox 30">
                <a:extLst>
                  <a:ext uri="{FF2B5EF4-FFF2-40B4-BE49-F238E27FC236}">
                    <a16:creationId xmlns:a16="http://schemas.microsoft.com/office/drawing/2014/main" id="{88FB6E90-87C9-AB44-A776-301CF23A2123}"/>
                  </a:ext>
                </a:extLst>
              </p:cNvPr>
              <p:cNvSpPr txBox="1">
                <a:spLocks noRot="1" noChangeAspect="1" noMove="1" noResize="1" noEditPoints="1" noAdjustHandles="1" noChangeArrowheads="1" noChangeShapeType="1" noTextEdit="1"/>
              </p:cNvSpPr>
              <p:nvPr/>
            </p:nvSpPr>
            <p:spPr>
              <a:xfrm>
                <a:off x="6149850" y="2853671"/>
                <a:ext cx="751168" cy="9233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CE69B73-F843-0A43-B638-8C62BBA29439}"/>
                  </a:ext>
                </a:extLst>
              </p:cNvPr>
              <p:cNvSpPr txBox="1"/>
              <p:nvPr/>
            </p:nvSpPr>
            <p:spPr>
              <a:xfrm>
                <a:off x="10168097" y="2715171"/>
                <a:ext cx="10962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𝑣𝑠</m:t>
                      </m:r>
                    </m:oMath>
                  </m:oMathPara>
                </a14:m>
                <a:endParaRPr lang="en-US" sz="2400" b="0" i="1" dirty="0">
                  <a:latin typeface="Cambria Math" panose="02040503050406030204" pitchFamily="18" charset="0"/>
                </a:endParaRPr>
              </a:p>
              <a:p>
                <a:r>
                  <a:rPr lang="en-US" sz="2400" b="0" dirty="0"/>
                  <a:t>      </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𝑛</m:t>
                    </m:r>
                  </m:oMath>
                </a14:m>
                <a:endParaRPr lang="en-US" sz="4400" dirty="0"/>
              </a:p>
            </p:txBody>
          </p:sp>
        </mc:Choice>
        <mc:Fallback xmlns="">
          <p:sp>
            <p:nvSpPr>
              <p:cNvPr id="32" name="TextBox 31">
                <a:extLst>
                  <a:ext uri="{FF2B5EF4-FFF2-40B4-BE49-F238E27FC236}">
                    <a16:creationId xmlns:a16="http://schemas.microsoft.com/office/drawing/2014/main" id="{6CE69B73-F843-0A43-B638-8C62BBA29439}"/>
                  </a:ext>
                </a:extLst>
              </p:cNvPr>
              <p:cNvSpPr txBox="1">
                <a:spLocks noRot="1" noChangeAspect="1" noMove="1" noResize="1" noEditPoints="1" noAdjustHandles="1" noChangeArrowheads="1" noChangeShapeType="1" noTextEdit="1"/>
              </p:cNvSpPr>
              <p:nvPr/>
            </p:nvSpPr>
            <p:spPr>
              <a:xfrm>
                <a:off x="10168097" y="2715171"/>
                <a:ext cx="1096276" cy="1200329"/>
              </a:xfrm>
              <a:prstGeom prst="rect">
                <a:avLst/>
              </a:prstGeom>
              <a:blipFill>
                <a:blip r:embed="rId5"/>
                <a:stretch>
                  <a:fillRect b="-6316"/>
                </a:stretch>
              </a:blipFill>
            </p:spPr>
            <p:txBody>
              <a:bodyPr/>
              <a:lstStyle/>
              <a:p>
                <a:r>
                  <a:rPr lang="en-US">
                    <a:noFill/>
                  </a:rPr>
                  <a:t> </a:t>
                </a:r>
              </a:p>
            </p:txBody>
          </p:sp>
        </mc:Fallback>
      </mc:AlternateContent>
    </p:spTree>
    <p:extLst>
      <p:ext uri="{BB962C8B-B14F-4D97-AF65-F5344CB8AC3E}">
        <p14:creationId xmlns:p14="http://schemas.microsoft.com/office/powerpoint/2010/main" val="124144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E8C6241B-B743-0D4D-80E2-35F0561FED91}"/>
              </a:ext>
            </a:extLst>
          </p:cNvPr>
          <p:cNvSpPr/>
          <p:nvPr/>
        </p:nvSpPr>
        <p:spPr>
          <a:xfrm>
            <a:off x="0" y="0"/>
            <a:ext cx="12210257" cy="6876288"/>
          </a:xfrm>
          <a:prstGeom prst="rect">
            <a:avLst/>
          </a:prstGeom>
          <a:solidFill>
            <a:schemeClr val="accent1"/>
          </a:solidFill>
          <a:ln w="12700">
            <a:miter lim="400000"/>
          </a:ln>
        </p:spPr>
        <p:txBody>
          <a:bodyPr lIns="45719" rIns="45719" anchor="ctr"/>
          <a:lstStyle/>
          <a:p>
            <a:endParaRPr/>
          </a:p>
        </p:txBody>
      </p:sp>
      <p:sp>
        <p:nvSpPr>
          <p:cNvPr id="2" name="Slide Number Placeholder 1">
            <a:extLst>
              <a:ext uri="{FF2B5EF4-FFF2-40B4-BE49-F238E27FC236}">
                <a16:creationId xmlns:a16="http://schemas.microsoft.com/office/drawing/2014/main" id="{0D24604C-5A20-CC4B-A71C-8B2B5C406E4F}"/>
              </a:ext>
            </a:extLst>
          </p:cNvPr>
          <p:cNvSpPr>
            <a:spLocks noGrp="1"/>
          </p:cNvSpPr>
          <p:nvPr>
            <p:ph type="sldNum" sz="quarter" idx="12"/>
          </p:nvPr>
        </p:nvSpPr>
        <p:spPr/>
        <p:txBody>
          <a:bodyPr/>
          <a:lstStyle/>
          <a:p>
            <a:fld id="{18E3D891-7F45-F34D-8924-A30F24F9629B}" type="slidenum">
              <a:rPr lang="en-US" smtClean="0"/>
              <a:t>5</a:t>
            </a:fld>
            <a:endParaRPr lang="en-US"/>
          </a:p>
        </p:txBody>
      </p:sp>
      <p:sp>
        <p:nvSpPr>
          <p:cNvPr id="3" name="Slide Number Placeholder 1">
            <a:extLst>
              <a:ext uri="{FF2B5EF4-FFF2-40B4-BE49-F238E27FC236}">
                <a16:creationId xmlns:a16="http://schemas.microsoft.com/office/drawing/2014/main" id="{2DA2A129-0152-134D-83AA-497018ED0CF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3D891-7F45-F34D-8924-A30F24F9629B}" type="slidenum">
              <a:rPr lang="en-US" smtClean="0"/>
              <a:pPr/>
              <a:t>5</a:t>
            </a:fld>
            <a:endParaRPr lang="en-US"/>
          </a:p>
        </p:txBody>
      </p:sp>
      <p:sp>
        <p:nvSpPr>
          <p:cNvPr id="5" name="SECTION TITLE">
            <a:extLst>
              <a:ext uri="{FF2B5EF4-FFF2-40B4-BE49-F238E27FC236}">
                <a16:creationId xmlns:a16="http://schemas.microsoft.com/office/drawing/2014/main" id="{0AFA26EB-B628-9F41-9E28-95C02C02F851}"/>
              </a:ext>
            </a:extLst>
          </p:cNvPr>
          <p:cNvSpPr/>
          <p:nvPr/>
        </p:nvSpPr>
        <p:spPr>
          <a:xfrm>
            <a:off x="3395996" y="2867075"/>
            <a:ext cx="6665877" cy="837659"/>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defTabSz="658368">
              <a:lnSpc>
                <a:spcPct val="90000"/>
              </a:lnSpc>
              <a:defRPr sz="5184" spc="259">
                <a:latin typeface="AcherusGrotesqueLight"/>
                <a:ea typeface="AcherusGrotesqueLight"/>
                <a:cs typeface="AcherusGrotesqueLight"/>
                <a:sym typeface="AcherusGrotesqueLight"/>
              </a:defRPr>
            </a:lvl1pPr>
          </a:lstStyle>
          <a:p>
            <a:r>
              <a:rPr lang="en-US" dirty="0">
                <a:solidFill>
                  <a:schemeClr val="bg1"/>
                </a:solidFill>
              </a:rPr>
              <a:t>RESEARCH METHODS</a:t>
            </a:r>
            <a:endParaRPr dirty="0">
              <a:solidFill>
                <a:schemeClr val="bg1"/>
              </a:solidFill>
            </a:endParaRPr>
          </a:p>
        </p:txBody>
      </p:sp>
      <p:pic>
        <p:nvPicPr>
          <p:cNvPr id="6" name="pasted-image.pdf" descr="pasted-image.pdf">
            <a:extLst>
              <a:ext uri="{FF2B5EF4-FFF2-40B4-BE49-F238E27FC236}">
                <a16:creationId xmlns:a16="http://schemas.microsoft.com/office/drawing/2014/main" id="{F3345216-BC14-EF47-9E8F-5DD200E283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13320" y="2781218"/>
            <a:ext cx="182677" cy="182678"/>
          </a:xfrm>
          <a:prstGeom prst="rect">
            <a:avLst/>
          </a:prstGeom>
          <a:ln w="12700">
            <a:miter lim="400000"/>
          </a:ln>
        </p:spPr>
      </p:pic>
      <p:grpSp>
        <p:nvGrpSpPr>
          <p:cNvPr id="7" name="Group 6">
            <a:extLst>
              <a:ext uri="{FF2B5EF4-FFF2-40B4-BE49-F238E27FC236}">
                <a16:creationId xmlns:a16="http://schemas.microsoft.com/office/drawing/2014/main" id="{85A70629-8EDE-5543-B700-4D951F2A943C}"/>
              </a:ext>
            </a:extLst>
          </p:cNvPr>
          <p:cNvGrpSpPr/>
          <p:nvPr/>
        </p:nvGrpSpPr>
        <p:grpSpPr>
          <a:xfrm>
            <a:off x="-1443949" y="6297894"/>
            <a:ext cx="5760720" cy="470008"/>
            <a:chOff x="-1462207" y="6283031"/>
            <a:chExt cx="5760720" cy="470008"/>
          </a:xfrm>
        </p:grpSpPr>
        <p:sp>
          <p:nvSpPr>
            <p:cNvPr id="8" name="Straight Connector 19">
              <a:extLst>
                <a:ext uri="{FF2B5EF4-FFF2-40B4-BE49-F238E27FC236}">
                  <a16:creationId xmlns:a16="http://schemas.microsoft.com/office/drawing/2014/main" id="{2DD8CB69-C92B-3B4A-8A50-BC3491A1839D}"/>
                </a:ext>
              </a:extLst>
            </p:cNvPr>
            <p:cNvSpPr/>
            <p:nvPr/>
          </p:nvSpPr>
          <p:spPr>
            <a:xfrm>
              <a:off x="-1462207" y="6283031"/>
              <a:ext cx="5760720" cy="49014"/>
            </a:xfrm>
            <a:prstGeom prst="line">
              <a:avLst/>
            </a:prstGeom>
            <a:ln>
              <a:solidFill>
                <a:schemeClr val="tx2"/>
              </a:solidFill>
              <a:prstDash val="dash"/>
              <a:miter/>
            </a:ln>
          </p:spPr>
          <p:txBody>
            <a:bodyPr lIns="45719" rIns="45719"/>
            <a:lstStyle/>
            <a:p>
              <a:endParaRPr/>
            </a:p>
          </p:txBody>
        </p:sp>
        <p:pic>
          <p:nvPicPr>
            <p:cNvPr id="9" name="Picture 8">
              <a:extLst>
                <a:ext uri="{FF2B5EF4-FFF2-40B4-BE49-F238E27FC236}">
                  <a16:creationId xmlns:a16="http://schemas.microsoft.com/office/drawing/2014/main" id="{0F271A8D-8706-A24D-B3A2-8EF3C7F19D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59294"/>
            <a:stretch/>
          </p:blipFill>
          <p:spPr>
            <a:xfrm>
              <a:off x="61523" y="6450445"/>
              <a:ext cx="1411020" cy="302594"/>
            </a:xfrm>
            <a:prstGeom prst="rect">
              <a:avLst/>
            </a:prstGeom>
          </p:spPr>
        </p:pic>
      </p:grpSp>
    </p:spTree>
    <p:extLst>
      <p:ext uri="{BB962C8B-B14F-4D97-AF65-F5344CB8AC3E}">
        <p14:creationId xmlns:p14="http://schemas.microsoft.com/office/powerpoint/2010/main" val="103319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D7CD36-5516-7C4F-8B39-925B02044468}"/>
              </a:ext>
            </a:extLst>
          </p:cNvPr>
          <p:cNvSpPr>
            <a:spLocks noGrp="1"/>
          </p:cNvSpPr>
          <p:nvPr>
            <p:ph type="title"/>
          </p:nvPr>
        </p:nvSpPr>
        <p:spPr/>
        <p:txBody>
          <a:bodyPr>
            <a:normAutofit/>
          </a:bodyPr>
          <a:lstStyle/>
          <a:p>
            <a:pPr algn="ctr"/>
            <a:r>
              <a:rPr lang="en-US" sz="6000" b="1" dirty="0">
                <a:solidFill>
                  <a:srgbClr val="000000"/>
                </a:solidFill>
              </a:rPr>
              <a:t>Research Questions</a:t>
            </a:r>
          </a:p>
        </p:txBody>
      </p:sp>
      <p:sp>
        <p:nvSpPr>
          <p:cNvPr id="9" name="Content Placeholder 8">
            <a:extLst>
              <a:ext uri="{FF2B5EF4-FFF2-40B4-BE49-F238E27FC236}">
                <a16:creationId xmlns:a16="http://schemas.microsoft.com/office/drawing/2014/main" id="{E7C34490-8482-2C4E-A556-EE17A69C19CC}"/>
              </a:ext>
            </a:extLst>
          </p:cNvPr>
          <p:cNvSpPr>
            <a:spLocks noGrp="1"/>
          </p:cNvSpPr>
          <p:nvPr>
            <p:ph idx="1"/>
          </p:nvPr>
        </p:nvSpPr>
        <p:spPr>
          <a:xfrm>
            <a:off x="838200" y="1825624"/>
            <a:ext cx="10515600" cy="4530725"/>
          </a:xfrm>
        </p:spPr>
        <p:txBody>
          <a:bodyPr>
            <a:normAutofit/>
          </a:bodyPr>
          <a:lstStyle/>
          <a:p>
            <a:pPr>
              <a:lnSpc>
                <a:spcPct val="100000"/>
              </a:lnSpc>
              <a:spcBef>
                <a:spcPts val="1600"/>
              </a:spcBef>
            </a:pPr>
            <a:r>
              <a:rPr lang="en-US" sz="4000" dirty="0">
                <a:solidFill>
                  <a:srgbClr val="000000"/>
                </a:solidFill>
              </a:rPr>
              <a:t>RQ1: </a:t>
            </a:r>
            <a:r>
              <a:rPr lang="en-US" sz="4000" b="1" dirty="0">
                <a:solidFill>
                  <a:srgbClr val="000000"/>
                </a:solidFill>
              </a:rPr>
              <a:t>Perceptions</a:t>
            </a:r>
            <a:endParaRPr lang="en-US" sz="4000" dirty="0">
              <a:solidFill>
                <a:srgbClr val="000000"/>
              </a:solidFill>
            </a:endParaRPr>
          </a:p>
          <a:p>
            <a:pPr>
              <a:lnSpc>
                <a:spcPct val="100000"/>
              </a:lnSpc>
              <a:spcBef>
                <a:spcPts val="1600"/>
              </a:spcBef>
            </a:pPr>
            <a:r>
              <a:rPr lang="en-US" sz="4000" dirty="0">
                <a:solidFill>
                  <a:srgbClr val="000000"/>
                </a:solidFill>
              </a:rPr>
              <a:t>RQ2: </a:t>
            </a:r>
            <a:r>
              <a:rPr lang="en-US" sz="4000" b="1" dirty="0">
                <a:solidFill>
                  <a:srgbClr val="000000"/>
                </a:solidFill>
              </a:rPr>
              <a:t>Decisions</a:t>
            </a:r>
            <a:endParaRPr lang="en-US" sz="4000" dirty="0">
              <a:solidFill>
                <a:srgbClr val="000000"/>
              </a:solidFill>
            </a:endParaRPr>
          </a:p>
          <a:p>
            <a:pPr>
              <a:lnSpc>
                <a:spcPct val="100000"/>
              </a:lnSpc>
              <a:spcBef>
                <a:spcPts val="1600"/>
              </a:spcBef>
            </a:pPr>
            <a:r>
              <a:rPr lang="en-US" sz="4000" dirty="0">
                <a:solidFill>
                  <a:srgbClr val="000000"/>
                </a:solidFill>
              </a:rPr>
              <a:t>RQ3: </a:t>
            </a:r>
            <a:r>
              <a:rPr lang="en-US" sz="4000" b="1" dirty="0">
                <a:solidFill>
                  <a:srgbClr val="000000"/>
                </a:solidFill>
              </a:rPr>
              <a:t>Difficult</a:t>
            </a:r>
            <a:endParaRPr lang="en-US" sz="4000" dirty="0">
              <a:solidFill>
                <a:srgbClr val="000000"/>
              </a:solidFill>
            </a:endParaRPr>
          </a:p>
          <a:p>
            <a:pPr>
              <a:lnSpc>
                <a:spcPct val="100000"/>
              </a:lnSpc>
              <a:spcBef>
                <a:spcPts val="1600"/>
              </a:spcBef>
            </a:pPr>
            <a:r>
              <a:rPr lang="en-US" sz="4000" dirty="0">
                <a:solidFill>
                  <a:srgbClr val="000000"/>
                </a:solidFill>
              </a:rPr>
              <a:t>RQ4: </a:t>
            </a:r>
            <a:r>
              <a:rPr lang="en-US" sz="4000" b="1" dirty="0">
                <a:solidFill>
                  <a:srgbClr val="000000"/>
                </a:solidFill>
              </a:rPr>
              <a:t>Handling</a:t>
            </a:r>
            <a:endParaRPr lang="en-US" sz="4000" dirty="0">
              <a:solidFill>
                <a:srgbClr val="000000"/>
              </a:solidFill>
            </a:endParaRPr>
          </a:p>
          <a:p>
            <a:pPr>
              <a:lnSpc>
                <a:spcPct val="100000"/>
              </a:lnSpc>
              <a:spcBef>
                <a:spcPts val="1600"/>
              </a:spcBef>
            </a:pPr>
            <a:r>
              <a:rPr lang="en-US" sz="4000" dirty="0">
                <a:solidFill>
                  <a:srgbClr val="000000"/>
                </a:solidFill>
              </a:rPr>
              <a:t>RQ5: </a:t>
            </a:r>
            <a:r>
              <a:rPr lang="en-US" sz="4000" b="1" dirty="0">
                <a:solidFill>
                  <a:srgbClr val="000000"/>
                </a:solidFill>
              </a:rPr>
              <a:t>Risks</a:t>
            </a:r>
          </a:p>
          <a:p>
            <a:endParaRPr lang="en-US" dirty="0"/>
          </a:p>
        </p:txBody>
      </p:sp>
      <p:sp>
        <p:nvSpPr>
          <p:cNvPr id="2" name="Slide Number Placeholder 1">
            <a:extLst>
              <a:ext uri="{FF2B5EF4-FFF2-40B4-BE49-F238E27FC236}">
                <a16:creationId xmlns:a16="http://schemas.microsoft.com/office/drawing/2014/main" id="{57F500BD-8797-F44D-931D-6FACC326CFB0}"/>
              </a:ext>
            </a:extLst>
          </p:cNvPr>
          <p:cNvSpPr>
            <a:spLocks noGrp="1"/>
          </p:cNvSpPr>
          <p:nvPr>
            <p:ph type="sldNum" sz="quarter" idx="12"/>
          </p:nvPr>
        </p:nvSpPr>
        <p:spPr/>
        <p:txBody>
          <a:bodyPr/>
          <a:lstStyle/>
          <a:p>
            <a:fld id="{18E3D891-7F45-F34D-8924-A30F24F9629B}" type="slidenum">
              <a:rPr lang="en-US" smtClean="0"/>
              <a:pPr/>
              <a:t>6</a:t>
            </a:fld>
            <a:endParaRPr lang="en-US"/>
          </a:p>
        </p:txBody>
      </p:sp>
      <p:sp>
        <p:nvSpPr>
          <p:cNvPr id="10" name="Rectangle 9">
            <a:extLst>
              <a:ext uri="{FF2B5EF4-FFF2-40B4-BE49-F238E27FC236}">
                <a16:creationId xmlns:a16="http://schemas.microsoft.com/office/drawing/2014/main" id="{9F48C99A-C927-DD41-8C95-FC8BF8FFFE9F}"/>
              </a:ext>
            </a:extLst>
          </p:cNvPr>
          <p:cNvSpPr/>
          <p:nvPr/>
        </p:nvSpPr>
        <p:spPr>
          <a:xfrm>
            <a:off x="3729889" y="160567"/>
            <a:ext cx="4752090" cy="1812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tx1">
                  <a:lumMod val="50000"/>
                </a:schemeClr>
              </a:solidFill>
            </a:endParaRPr>
          </a:p>
        </p:txBody>
      </p:sp>
      <p:sp>
        <p:nvSpPr>
          <p:cNvPr id="14" name="Rectangle 13">
            <a:extLst>
              <a:ext uri="{FF2B5EF4-FFF2-40B4-BE49-F238E27FC236}">
                <a16:creationId xmlns:a16="http://schemas.microsoft.com/office/drawing/2014/main" id="{BCD73D22-7487-7749-AE71-6E06E98C7D99}"/>
              </a:ext>
            </a:extLst>
          </p:cNvPr>
          <p:cNvSpPr/>
          <p:nvPr/>
        </p:nvSpPr>
        <p:spPr>
          <a:xfrm>
            <a:off x="37503" y="2192109"/>
            <a:ext cx="2393086" cy="373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2400" dirty="0">
              <a:solidFill>
                <a:schemeClr val="tx1">
                  <a:lumMod val="50000"/>
                </a:schemeClr>
              </a:solidFill>
            </a:endParaRPr>
          </a:p>
          <a:p>
            <a:pPr algn="r"/>
            <a:endParaRPr lang="en-US" sz="2400" dirty="0">
              <a:solidFill>
                <a:schemeClr val="tx1">
                  <a:lumMod val="50000"/>
                </a:schemeClr>
              </a:solidFill>
            </a:endParaRPr>
          </a:p>
        </p:txBody>
      </p:sp>
    </p:spTree>
    <p:extLst>
      <p:ext uri="{BB962C8B-B14F-4D97-AF65-F5344CB8AC3E}">
        <p14:creationId xmlns:p14="http://schemas.microsoft.com/office/powerpoint/2010/main" val="422991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D7CD36-5516-7C4F-8B39-925B02044468}"/>
              </a:ext>
            </a:extLst>
          </p:cNvPr>
          <p:cNvSpPr>
            <a:spLocks noGrp="1"/>
          </p:cNvSpPr>
          <p:nvPr>
            <p:ph type="title"/>
          </p:nvPr>
        </p:nvSpPr>
        <p:spPr/>
        <p:txBody>
          <a:bodyPr>
            <a:normAutofit/>
          </a:bodyPr>
          <a:lstStyle/>
          <a:p>
            <a:pPr algn="ctr"/>
            <a:r>
              <a:rPr lang="en-US" sz="6000" b="1" dirty="0">
                <a:solidFill>
                  <a:srgbClr val="000000"/>
                </a:solidFill>
              </a:rPr>
              <a:t>Research Questions</a:t>
            </a:r>
          </a:p>
        </p:txBody>
      </p:sp>
      <p:sp>
        <p:nvSpPr>
          <p:cNvPr id="9" name="Content Placeholder 8">
            <a:extLst>
              <a:ext uri="{FF2B5EF4-FFF2-40B4-BE49-F238E27FC236}">
                <a16:creationId xmlns:a16="http://schemas.microsoft.com/office/drawing/2014/main" id="{E7C34490-8482-2C4E-A556-EE17A69C19CC}"/>
              </a:ext>
            </a:extLst>
          </p:cNvPr>
          <p:cNvSpPr>
            <a:spLocks noGrp="1"/>
          </p:cNvSpPr>
          <p:nvPr>
            <p:ph idx="1"/>
          </p:nvPr>
        </p:nvSpPr>
        <p:spPr>
          <a:xfrm>
            <a:off x="838200" y="1825624"/>
            <a:ext cx="10515600" cy="4530725"/>
          </a:xfrm>
        </p:spPr>
        <p:txBody>
          <a:bodyPr>
            <a:normAutofit/>
          </a:bodyPr>
          <a:lstStyle/>
          <a:p>
            <a:pPr>
              <a:lnSpc>
                <a:spcPct val="100000"/>
              </a:lnSpc>
              <a:spcBef>
                <a:spcPts val="1600"/>
              </a:spcBef>
            </a:pPr>
            <a:r>
              <a:rPr lang="en-US" sz="3200" dirty="0">
                <a:solidFill>
                  <a:srgbClr val="000000"/>
                </a:solidFill>
              </a:rPr>
              <a:t>RQ1: </a:t>
            </a:r>
            <a:r>
              <a:rPr lang="en-US" sz="3200" b="1" dirty="0">
                <a:solidFill>
                  <a:srgbClr val="000000"/>
                </a:solidFill>
              </a:rPr>
              <a:t>Perceptions</a:t>
            </a:r>
            <a:endParaRPr lang="en-US" sz="3200" dirty="0">
              <a:solidFill>
                <a:srgbClr val="000000"/>
              </a:solidFill>
            </a:endParaRPr>
          </a:p>
          <a:p>
            <a:pPr>
              <a:lnSpc>
                <a:spcPct val="100000"/>
              </a:lnSpc>
              <a:spcBef>
                <a:spcPts val="1600"/>
              </a:spcBef>
            </a:pPr>
            <a:r>
              <a:rPr lang="en-US" sz="4800" dirty="0">
                <a:solidFill>
                  <a:srgbClr val="000000"/>
                </a:solidFill>
              </a:rPr>
              <a:t>RQ2: </a:t>
            </a:r>
            <a:r>
              <a:rPr lang="en-US" sz="4800" b="1" dirty="0">
                <a:solidFill>
                  <a:srgbClr val="000000"/>
                </a:solidFill>
              </a:rPr>
              <a:t>Decisions</a:t>
            </a:r>
            <a:endParaRPr lang="en-US" sz="4800" dirty="0">
              <a:solidFill>
                <a:srgbClr val="000000"/>
              </a:solidFill>
            </a:endParaRPr>
          </a:p>
          <a:p>
            <a:pPr>
              <a:lnSpc>
                <a:spcPct val="100000"/>
              </a:lnSpc>
              <a:spcBef>
                <a:spcPts val="1600"/>
              </a:spcBef>
            </a:pPr>
            <a:r>
              <a:rPr lang="en-US" sz="4800" dirty="0">
                <a:solidFill>
                  <a:srgbClr val="000000"/>
                </a:solidFill>
              </a:rPr>
              <a:t>RQ3: </a:t>
            </a:r>
            <a:r>
              <a:rPr lang="en-US" sz="4800" b="1" dirty="0">
                <a:solidFill>
                  <a:srgbClr val="000000"/>
                </a:solidFill>
              </a:rPr>
              <a:t>Difficult</a:t>
            </a:r>
            <a:endParaRPr lang="en-US" sz="4800" dirty="0">
              <a:solidFill>
                <a:srgbClr val="000000"/>
              </a:solidFill>
            </a:endParaRPr>
          </a:p>
          <a:p>
            <a:pPr>
              <a:lnSpc>
                <a:spcPct val="100000"/>
              </a:lnSpc>
              <a:spcBef>
                <a:spcPts val="1600"/>
              </a:spcBef>
            </a:pPr>
            <a:r>
              <a:rPr lang="en-US" sz="4800" dirty="0">
                <a:solidFill>
                  <a:srgbClr val="000000"/>
                </a:solidFill>
              </a:rPr>
              <a:t>RQ4: </a:t>
            </a:r>
            <a:r>
              <a:rPr lang="en-US" sz="4800" b="1" dirty="0">
                <a:solidFill>
                  <a:srgbClr val="000000"/>
                </a:solidFill>
              </a:rPr>
              <a:t>Handling</a:t>
            </a:r>
            <a:endParaRPr lang="en-US" sz="4800" dirty="0">
              <a:solidFill>
                <a:srgbClr val="000000"/>
              </a:solidFill>
            </a:endParaRPr>
          </a:p>
          <a:p>
            <a:pPr>
              <a:lnSpc>
                <a:spcPct val="100000"/>
              </a:lnSpc>
              <a:spcBef>
                <a:spcPts val="1600"/>
              </a:spcBef>
            </a:pPr>
            <a:r>
              <a:rPr lang="en-US" sz="3200" dirty="0">
                <a:solidFill>
                  <a:srgbClr val="000000"/>
                </a:solidFill>
              </a:rPr>
              <a:t>RQ5: </a:t>
            </a:r>
            <a:r>
              <a:rPr lang="en-US" sz="3200" b="1" dirty="0">
                <a:solidFill>
                  <a:srgbClr val="000000"/>
                </a:solidFill>
              </a:rPr>
              <a:t>Risks</a:t>
            </a:r>
          </a:p>
          <a:p>
            <a:endParaRPr lang="en-US" dirty="0"/>
          </a:p>
        </p:txBody>
      </p:sp>
      <p:sp>
        <p:nvSpPr>
          <p:cNvPr id="2" name="Slide Number Placeholder 1">
            <a:extLst>
              <a:ext uri="{FF2B5EF4-FFF2-40B4-BE49-F238E27FC236}">
                <a16:creationId xmlns:a16="http://schemas.microsoft.com/office/drawing/2014/main" id="{57F500BD-8797-F44D-931D-6FACC326CFB0}"/>
              </a:ext>
            </a:extLst>
          </p:cNvPr>
          <p:cNvSpPr>
            <a:spLocks noGrp="1"/>
          </p:cNvSpPr>
          <p:nvPr>
            <p:ph type="sldNum" sz="quarter" idx="12"/>
          </p:nvPr>
        </p:nvSpPr>
        <p:spPr/>
        <p:txBody>
          <a:bodyPr/>
          <a:lstStyle/>
          <a:p>
            <a:fld id="{18E3D891-7F45-F34D-8924-A30F24F9629B}" type="slidenum">
              <a:rPr lang="en-US" smtClean="0"/>
              <a:pPr/>
              <a:t>7</a:t>
            </a:fld>
            <a:endParaRPr lang="en-US"/>
          </a:p>
        </p:txBody>
      </p:sp>
      <p:sp>
        <p:nvSpPr>
          <p:cNvPr id="10" name="Rectangle 9">
            <a:extLst>
              <a:ext uri="{FF2B5EF4-FFF2-40B4-BE49-F238E27FC236}">
                <a16:creationId xmlns:a16="http://schemas.microsoft.com/office/drawing/2014/main" id="{9F48C99A-C927-DD41-8C95-FC8BF8FFFE9F}"/>
              </a:ext>
            </a:extLst>
          </p:cNvPr>
          <p:cNvSpPr/>
          <p:nvPr/>
        </p:nvSpPr>
        <p:spPr>
          <a:xfrm>
            <a:off x="3729889" y="160567"/>
            <a:ext cx="4752090" cy="1812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tx1">
                  <a:lumMod val="50000"/>
                </a:schemeClr>
              </a:solidFill>
            </a:endParaRPr>
          </a:p>
        </p:txBody>
      </p:sp>
      <p:sp>
        <p:nvSpPr>
          <p:cNvPr id="14" name="Rectangle 13">
            <a:extLst>
              <a:ext uri="{FF2B5EF4-FFF2-40B4-BE49-F238E27FC236}">
                <a16:creationId xmlns:a16="http://schemas.microsoft.com/office/drawing/2014/main" id="{BCD73D22-7487-7749-AE71-6E06E98C7D99}"/>
              </a:ext>
            </a:extLst>
          </p:cNvPr>
          <p:cNvSpPr/>
          <p:nvPr/>
        </p:nvSpPr>
        <p:spPr>
          <a:xfrm>
            <a:off x="37503" y="2192109"/>
            <a:ext cx="2393086" cy="373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2400" dirty="0">
              <a:solidFill>
                <a:schemeClr val="tx1">
                  <a:lumMod val="50000"/>
                </a:schemeClr>
              </a:solidFill>
            </a:endParaRPr>
          </a:p>
          <a:p>
            <a:pPr algn="r"/>
            <a:endParaRPr lang="en-US" sz="2400" dirty="0">
              <a:solidFill>
                <a:schemeClr val="tx1">
                  <a:lumMod val="50000"/>
                </a:schemeClr>
              </a:solidFill>
            </a:endParaRPr>
          </a:p>
        </p:txBody>
      </p:sp>
    </p:spTree>
    <p:extLst>
      <p:ext uri="{BB962C8B-B14F-4D97-AF65-F5344CB8AC3E}">
        <p14:creationId xmlns:p14="http://schemas.microsoft.com/office/powerpoint/2010/main" val="309033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8DC8-7A1C-7E41-A8CA-55ED3595EF0D}"/>
              </a:ext>
            </a:extLst>
          </p:cNvPr>
          <p:cNvSpPr>
            <a:spLocks noGrp="1"/>
          </p:cNvSpPr>
          <p:nvPr>
            <p:ph type="title"/>
          </p:nvPr>
        </p:nvSpPr>
        <p:spPr/>
        <p:txBody>
          <a:bodyPr/>
          <a:lstStyle/>
          <a:p>
            <a:r>
              <a:rPr lang="en-US" dirty="0">
                <a:solidFill>
                  <a:srgbClr val="000000"/>
                </a:solidFill>
              </a:rPr>
              <a:t>Framing: Regex Process</a:t>
            </a:r>
          </a:p>
        </p:txBody>
      </p:sp>
      <p:sp>
        <p:nvSpPr>
          <p:cNvPr id="5" name="Slide Number Placeholder 4">
            <a:extLst>
              <a:ext uri="{FF2B5EF4-FFF2-40B4-BE49-F238E27FC236}">
                <a16:creationId xmlns:a16="http://schemas.microsoft.com/office/drawing/2014/main" id="{930E396B-9C1C-6446-8F93-54F1E7C7DE21}"/>
              </a:ext>
            </a:extLst>
          </p:cNvPr>
          <p:cNvSpPr>
            <a:spLocks noGrp="1"/>
          </p:cNvSpPr>
          <p:nvPr>
            <p:ph type="sldNum" sz="quarter" idx="12"/>
          </p:nvPr>
        </p:nvSpPr>
        <p:spPr/>
        <p:txBody>
          <a:bodyPr/>
          <a:lstStyle/>
          <a:p>
            <a:fld id="{18E3D891-7F45-F34D-8924-A30F24F9629B}" type="slidenum">
              <a:rPr lang="en-US" smtClean="0"/>
              <a:t>8</a:t>
            </a:fld>
            <a:endParaRPr lang="en-US"/>
          </a:p>
        </p:txBody>
      </p:sp>
      <p:graphicFrame>
        <p:nvGraphicFramePr>
          <p:cNvPr id="6" name="Table 5">
            <a:extLst>
              <a:ext uri="{FF2B5EF4-FFF2-40B4-BE49-F238E27FC236}">
                <a16:creationId xmlns:a16="http://schemas.microsoft.com/office/drawing/2014/main" id="{299BDE82-2DD0-0046-B3F2-728ED2E532DB}"/>
              </a:ext>
            </a:extLst>
          </p:cNvPr>
          <p:cNvGraphicFramePr>
            <a:graphicFrameLocks noGrp="1"/>
          </p:cNvGraphicFramePr>
          <p:nvPr>
            <p:extLst>
              <p:ext uri="{D42A27DB-BD31-4B8C-83A1-F6EECF244321}">
                <p14:modId xmlns:p14="http://schemas.microsoft.com/office/powerpoint/2010/main" val="278180761"/>
              </p:ext>
            </p:extLst>
          </p:nvPr>
        </p:nvGraphicFramePr>
        <p:xfrm>
          <a:off x="591014" y="1678669"/>
          <a:ext cx="10983952" cy="2938752"/>
        </p:xfrm>
        <a:graphic>
          <a:graphicData uri="http://schemas.openxmlformats.org/drawingml/2006/table">
            <a:tbl>
              <a:tblPr firstRow="1" bandRow="1">
                <a:tableStyleId>{5C22544A-7EE6-4342-B048-85BDC9FD1C3A}</a:tableStyleId>
              </a:tblPr>
              <a:tblGrid>
                <a:gridCol w="2743894">
                  <a:extLst>
                    <a:ext uri="{9D8B030D-6E8A-4147-A177-3AD203B41FA5}">
                      <a16:colId xmlns:a16="http://schemas.microsoft.com/office/drawing/2014/main" val="2134725620"/>
                    </a:ext>
                  </a:extLst>
                </a:gridCol>
                <a:gridCol w="2748082">
                  <a:extLst>
                    <a:ext uri="{9D8B030D-6E8A-4147-A177-3AD203B41FA5}">
                      <a16:colId xmlns:a16="http://schemas.microsoft.com/office/drawing/2014/main" val="4232978237"/>
                    </a:ext>
                  </a:extLst>
                </a:gridCol>
                <a:gridCol w="2745988">
                  <a:extLst>
                    <a:ext uri="{9D8B030D-6E8A-4147-A177-3AD203B41FA5}">
                      <a16:colId xmlns:a16="http://schemas.microsoft.com/office/drawing/2014/main" val="3330338725"/>
                    </a:ext>
                  </a:extLst>
                </a:gridCol>
                <a:gridCol w="2745988">
                  <a:extLst>
                    <a:ext uri="{9D8B030D-6E8A-4147-A177-3AD203B41FA5}">
                      <a16:colId xmlns:a16="http://schemas.microsoft.com/office/drawing/2014/main" val="103992897"/>
                    </a:ext>
                  </a:extLst>
                </a:gridCol>
              </a:tblGrid>
              <a:tr h="2938752">
                <a:tc>
                  <a:txBody>
                    <a:bodyPr/>
                    <a:lstStyle/>
                    <a:p>
                      <a:pPr algn="ctr"/>
                      <a:r>
                        <a:rPr lang="en-US" sz="3600" dirty="0">
                          <a:solidFill>
                            <a:srgbClr val="000000"/>
                          </a:solidFill>
                        </a:rPr>
                        <a:t>Choosing a Solution</a:t>
                      </a: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sz="3600" dirty="0">
                          <a:solidFill>
                            <a:srgbClr val="000000"/>
                          </a:solidFill>
                        </a:rPr>
                        <a:t>Composing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sz="3600" dirty="0">
                          <a:solidFill>
                            <a:srgbClr val="000000"/>
                          </a:solidFill>
                        </a:rPr>
                        <a:t>Validating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sz="3600" dirty="0">
                          <a:solidFill>
                            <a:srgbClr val="000000"/>
                          </a:solidFill>
                        </a:rPr>
                        <a:t>Documenting</a:t>
                      </a:r>
                    </a:p>
                  </a:txBody>
                  <a:tcPr anchor="ctr">
                    <a:lnL w="12700" cap="flat" cmpd="sng" algn="ctr">
                      <a:solidFill>
                        <a:srgbClr val="000000"/>
                      </a:solidFill>
                      <a:prstDash val="solid"/>
                      <a:round/>
                      <a:headEnd type="none" w="med" len="med"/>
                      <a:tailEnd type="none" w="med" len="med"/>
                    </a:lnL>
                    <a:lnT w="12700" cap="flat" cmpd="sng" algn="ctr">
                      <a:noFill/>
                      <a:prstDash val="solid"/>
                      <a:round/>
                      <a:headEnd type="none" w="med" len="med"/>
                      <a:tailEnd type="none" w="med" len="med"/>
                    </a:lnT>
                    <a:noFill/>
                  </a:tcPr>
                </a:tc>
                <a:extLst>
                  <a:ext uri="{0D108BD9-81ED-4DB2-BD59-A6C34878D82A}">
                    <a16:rowId xmlns:a16="http://schemas.microsoft.com/office/drawing/2014/main" val="700153292"/>
                  </a:ext>
                </a:extLst>
              </a:tr>
            </a:tbl>
          </a:graphicData>
        </a:graphic>
      </p:graphicFrame>
    </p:spTree>
    <p:extLst>
      <p:ext uri="{BB962C8B-B14F-4D97-AF65-F5344CB8AC3E}">
        <p14:creationId xmlns:p14="http://schemas.microsoft.com/office/powerpoint/2010/main" val="339130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955DAD-3B3A-E44A-A029-DD5EDD203FD5}"/>
              </a:ext>
            </a:extLst>
          </p:cNvPr>
          <p:cNvSpPr>
            <a:spLocks noGrp="1"/>
          </p:cNvSpPr>
          <p:nvPr>
            <p:ph idx="1"/>
          </p:nvPr>
        </p:nvSpPr>
        <p:spPr/>
        <p:txBody>
          <a:bodyPr/>
          <a:lstStyle/>
          <a:p>
            <a:endParaRPr lang="en-US" dirty="0"/>
          </a:p>
        </p:txBody>
      </p:sp>
      <p:sp>
        <p:nvSpPr>
          <p:cNvPr id="2" name="Slide Number Placeholder 1">
            <a:extLst>
              <a:ext uri="{FF2B5EF4-FFF2-40B4-BE49-F238E27FC236}">
                <a16:creationId xmlns:a16="http://schemas.microsoft.com/office/drawing/2014/main" id="{318AFAAF-FADD-8449-8CCD-E5F45FA072BD}"/>
              </a:ext>
            </a:extLst>
          </p:cNvPr>
          <p:cNvSpPr>
            <a:spLocks noGrp="1"/>
          </p:cNvSpPr>
          <p:nvPr>
            <p:ph type="sldNum" sz="quarter" idx="12"/>
          </p:nvPr>
        </p:nvSpPr>
        <p:spPr/>
        <p:txBody>
          <a:bodyPr/>
          <a:lstStyle/>
          <a:p>
            <a:fld id="{18E3D891-7F45-F34D-8924-A30F24F9629B}" type="slidenum">
              <a:rPr lang="en-US" smtClean="0"/>
              <a:t>9</a:t>
            </a:fld>
            <a:endParaRPr lang="en-US"/>
          </a:p>
        </p:txBody>
      </p:sp>
      <p:pic>
        <p:nvPicPr>
          <p:cNvPr id="5" name="Graphic 4">
            <a:extLst>
              <a:ext uri="{FF2B5EF4-FFF2-40B4-BE49-F238E27FC236}">
                <a16:creationId xmlns:a16="http://schemas.microsoft.com/office/drawing/2014/main" id="{54DAEF71-7179-9B45-AC88-15D6CF8A95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9574" y="132941"/>
            <a:ext cx="1328503" cy="1509663"/>
          </a:xfrm>
          <a:prstGeom prst="rect">
            <a:avLst/>
          </a:prstGeom>
        </p:spPr>
      </p:pic>
      <p:pic>
        <p:nvPicPr>
          <p:cNvPr id="7" name="Graphic 6">
            <a:extLst>
              <a:ext uri="{FF2B5EF4-FFF2-40B4-BE49-F238E27FC236}">
                <a16:creationId xmlns:a16="http://schemas.microsoft.com/office/drawing/2014/main" id="{FE6EB67B-B7B3-B94E-91F1-A94D8BB12D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18775" y="1628698"/>
            <a:ext cx="1428799" cy="1428799"/>
          </a:xfrm>
          <a:prstGeom prst="rect">
            <a:avLst/>
          </a:prstGeom>
        </p:spPr>
      </p:pic>
      <p:pic>
        <p:nvPicPr>
          <p:cNvPr id="18" name="Picture 17">
            <a:extLst>
              <a:ext uri="{FF2B5EF4-FFF2-40B4-BE49-F238E27FC236}">
                <a16:creationId xmlns:a16="http://schemas.microsoft.com/office/drawing/2014/main" id="{5462496D-D382-1F45-8A7E-E9D81E4EE16F}"/>
              </a:ext>
            </a:extLst>
          </p:cNvPr>
          <p:cNvPicPr>
            <a:picLocks noChangeAspect="1"/>
          </p:cNvPicPr>
          <p:nvPr/>
        </p:nvPicPr>
        <p:blipFill>
          <a:blip r:embed="rId7"/>
          <a:stretch>
            <a:fillRect/>
          </a:stretch>
        </p:blipFill>
        <p:spPr>
          <a:xfrm>
            <a:off x="993546" y="468048"/>
            <a:ext cx="3697778" cy="3675502"/>
          </a:xfrm>
          <a:prstGeom prst="rect">
            <a:avLst/>
          </a:prstGeom>
        </p:spPr>
      </p:pic>
      <p:sp>
        <p:nvSpPr>
          <p:cNvPr id="3" name="Title 2">
            <a:extLst>
              <a:ext uri="{FF2B5EF4-FFF2-40B4-BE49-F238E27FC236}">
                <a16:creationId xmlns:a16="http://schemas.microsoft.com/office/drawing/2014/main" id="{C551085F-1818-1F43-A77B-AC0DAEDBA80D}"/>
              </a:ext>
            </a:extLst>
          </p:cNvPr>
          <p:cNvSpPr>
            <a:spLocks noGrp="1"/>
          </p:cNvSpPr>
          <p:nvPr>
            <p:ph type="title"/>
          </p:nvPr>
        </p:nvSpPr>
        <p:spPr>
          <a:xfrm>
            <a:off x="181252" y="22853"/>
            <a:ext cx="10515600" cy="1325563"/>
          </a:xfrm>
        </p:spPr>
        <p:txBody>
          <a:bodyPr/>
          <a:lstStyle/>
          <a:p>
            <a:r>
              <a:rPr lang="en-US" dirty="0">
                <a:solidFill>
                  <a:sysClr val="windowText" lastClr="000000"/>
                </a:solidFill>
              </a:rPr>
              <a:t>Survey Development</a:t>
            </a:r>
          </a:p>
        </p:txBody>
      </p:sp>
      <p:pic>
        <p:nvPicPr>
          <p:cNvPr id="19" name="Picture 18">
            <a:extLst>
              <a:ext uri="{FF2B5EF4-FFF2-40B4-BE49-F238E27FC236}">
                <a16:creationId xmlns:a16="http://schemas.microsoft.com/office/drawing/2014/main" id="{538232DA-2210-C946-90C5-7E03E529CC17}"/>
              </a:ext>
            </a:extLst>
          </p:cNvPr>
          <p:cNvPicPr>
            <a:picLocks noChangeAspect="1"/>
          </p:cNvPicPr>
          <p:nvPr/>
        </p:nvPicPr>
        <p:blipFill>
          <a:blip r:embed="rId8"/>
          <a:stretch>
            <a:fillRect/>
          </a:stretch>
        </p:blipFill>
        <p:spPr>
          <a:xfrm>
            <a:off x="2842435" y="3648933"/>
            <a:ext cx="2108200" cy="2095500"/>
          </a:xfrm>
          <a:prstGeom prst="rect">
            <a:avLst/>
          </a:prstGeom>
        </p:spPr>
      </p:pic>
      <p:sp>
        <p:nvSpPr>
          <p:cNvPr id="8" name="TextBox 7">
            <a:extLst>
              <a:ext uri="{FF2B5EF4-FFF2-40B4-BE49-F238E27FC236}">
                <a16:creationId xmlns:a16="http://schemas.microsoft.com/office/drawing/2014/main" id="{1955F216-C086-914E-93A5-2CCADCD71D28}"/>
              </a:ext>
            </a:extLst>
          </p:cNvPr>
          <p:cNvSpPr txBox="1"/>
          <p:nvPr/>
        </p:nvSpPr>
        <p:spPr>
          <a:xfrm>
            <a:off x="4055625" y="2109058"/>
            <a:ext cx="4875053" cy="584775"/>
          </a:xfrm>
          <a:prstGeom prst="rect">
            <a:avLst/>
          </a:prstGeom>
          <a:noFill/>
        </p:spPr>
        <p:txBody>
          <a:bodyPr wrap="none" rtlCol="0">
            <a:spAutoFit/>
          </a:bodyPr>
          <a:lstStyle/>
          <a:p>
            <a:r>
              <a:rPr lang="en-US" sz="3200" b="1" dirty="0">
                <a:solidFill>
                  <a:srgbClr val="000000"/>
                </a:solidFill>
                <a:latin typeface="Courier New" panose="02070309020205020404" pitchFamily="49" charset="0"/>
                <a:cs typeface="Courier New" panose="02070309020205020404" pitchFamily="49" charset="0"/>
              </a:rPr>
              <a:t>new Regex(pattern);</a:t>
            </a:r>
          </a:p>
        </p:txBody>
      </p:sp>
      <p:pic>
        <p:nvPicPr>
          <p:cNvPr id="23" name="Picture 22">
            <a:extLst>
              <a:ext uri="{FF2B5EF4-FFF2-40B4-BE49-F238E27FC236}">
                <a16:creationId xmlns:a16="http://schemas.microsoft.com/office/drawing/2014/main" id="{382D0A4A-7ABF-6046-B69C-50DC7B1FBE2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087291" y="3702246"/>
            <a:ext cx="3336606" cy="3336606"/>
          </a:xfrm>
          <a:prstGeom prst="rect">
            <a:avLst/>
          </a:prstGeom>
        </p:spPr>
      </p:pic>
      <p:pic>
        <p:nvPicPr>
          <p:cNvPr id="25" name="Picture 24">
            <a:extLst>
              <a:ext uri="{FF2B5EF4-FFF2-40B4-BE49-F238E27FC236}">
                <a16:creationId xmlns:a16="http://schemas.microsoft.com/office/drawing/2014/main" id="{8981ECC8-4EC3-0246-BB7F-FB6FDCB45F1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89119" y="3690796"/>
            <a:ext cx="3336606" cy="3336606"/>
          </a:xfrm>
          <a:prstGeom prst="rect">
            <a:avLst/>
          </a:prstGeom>
        </p:spPr>
      </p:pic>
      <p:sp>
        <p:nvSpPr>
          <p:cNvPr id="6" name="TextBox 5">
            <a:extLst>
              <a:ext uri="{FF2B5EF4-FFF2-40B4-BE49-F238E27FC236}">
                <a16:creationId xmlns:a16="http://schemas.microsoft.com/office/drawing/2014/main" id="{206FDBB0-5946-D649-81A0-6EB8C59E7F95}"/>
              </a:ext>
            </a:extLst>
          </p:cNvPr>
          <p:cNvSpPr txBox="1"/>
          <p:nvPr/>
        </p:nvSpPr>
        <p:spPr>
          <a:xfrm>
            <a:off x="8553010" y="503051"/>
            <a:ext cx="2741776" cy="769441"/>
          </a:xfrm>
          <a:prstGeom prst="rect">
            <a:avLst/>
          </a:prstGeom>
          <a:noFill/>
        </p:spPr>
        <p:txBody>
          <a:bodyPr wrap="none" rtlCol="0">
            <a:spAutoFit/>
          </a:bodyPr>
          <a:lstStyle/>
          <a:p>
            <a:r>
              <a:rPr lang="en-US" sz="4400" dirty="0">
                <a:solidFill>
                  <a:srgbClr val="000000"/>
                </a:solidFill>
              </a:rPr>
              <a:t>15 minutes</a:t>
            </a:r>
          </a:p>
        </p:txBody>
      </p:sp>
      <p:pic>
        <p:nvPicPr>
          <p:cNvPr id="15" name="Graphic 14">
            <a:extLst>
              <a:ext uri="{FF2B5EF4-FFF2-40B4-BE49-F238E27FC236}">
                <a16:creationId xmlns:a16="http://schemas.microsoft.com/office/drawing/2014/main" id="{49E9A3A9-8591-694B-B5B9-25606080DB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3531" y="3541834"/>
            <a:ext cx="687782" cy="687782"/>
          </a:xfrm>
          <a:prstGeom prst="rect">
            <a:avLst/>
          </a:prstGeom>
        </p:spPr>
      </p:pic>
    </p:spTree>
    <p:extLst>
      <p:ext uri="{BB962C8B-B14F-4D97-AF65-F5344CB8AC3E}">
        <p14:creationId xmlns:p14="http://schemas.microsoft.com/office/powerpoint/2010/main" val="16573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theme/theme1.xml><?xml version="1.0" encoding="utf-8"?>
<a:theme xmlns:a="http://schemas.openxmlformats.org/drawingml/2006/main" name="Office Theme">
  <a:themeElements>
    <a:clrScheme name="Custom Hokie">
      <a:dk1>
        <a:srgbClr val="6C1034"/>
      </a:dk1>
      <a:lt1>
        <a:srgbClr val="FFFFFF"/>
      </a:lt1>
      <a:dk2>
        <a:srgbClr val="A7A7A7"/>
      </a:dk2>
      <a:lt2>
        <a:srgbClr val="535353"/>
      </a:lt2>
      <a:accent1>
        <a:srgbClr val="6C1034"/>
      </a:accent1>
      <a:accent2>
        <a:srgbClr val="E5763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51416</TotalTime>
  <Words>3141</Words>
  <Application>Microsoft Macintosh PowerPoint</Application>
  <PresentationFormat>Widescreen</PresentationFormat>
  <Paragraphs>617</Paragraphs>
  <Slides>49</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Acherus Grotesque</vt:lpstr>
      <vt:lpstr>AcherusGrotesqueLight</vt:lpstr>
      <vt:lpstr>Arial</vt:lpstr>
      <vt:lpstr>Calibri</vt:lpstr>
      <vt:lpstr>Calibri Light</vt:lpstr>
      <vt:lpstr>Cambria Math</vt:lpstr>
      <vt:lpstr>Courier New</vt:lpstr>
      <vt:lpstr>Crimson Text Roman</vt:lpstr>
      <vt:lpstr>Gineso Cond Thin</vt:lpstr>
      <vt:lpstr>Office Theme</vt:lpstr>
      <vt:lpstr>PowerPoint Presentation</vt:lpstr>
      <vt:lpstr>REGEX?</vt:lpstr>
      <vt:lpstr>Motivation</vt:lpstr>
      <vt:lpstr>PowerPoint Presentation</vt:lpstr>
      <vt:lpstr>PowerPoint Presentation</vt:lpstr>
      <vt:lpstr>Research Questions</vt:lpstr>
      <vt:lpstr>Research Questions</vt:lpstr>
      <vt:lpstr>Framing: Regex Process</vt:lpstr>
      <vt:lpstr>Survey Development</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James</cp:lastModifiedBy>
  <cp:revision>155</cp:revision>
  <dcterms:created xsi:type="dcterms:W3CDTF">2019-05-07T23:38:04Z</dcterms:created>
  <dcterms:modified xsi:type="dcterms:W3CDTF">2019-11-13T22:14:26Z</dcterms:modified>
</cp:coreProperties>
</file>