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 id="269" r:id="rId14"/>
    <p:sldId id="268" r:id="rId15"/>
    <p:sldId id="267" r:id="rId16"/>
    <p:sldId id="266" r:id="rId17"/>
    <p:sldId id="272" r:id="rId18"/>
    <p:sldId id="273" r:id="rId19"/>
    <p:sldId id="274" r:id="rId20"/>
    <p:sldId id="275" r:id="rId21"/>
    <p:sldId id="278"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608528-ECA6-46D8-A2CF-6B240DBBAB4C}">
          <p14:sldIdLst>
            <p14:sldId id="256"/>
            <p14:sldId id="257"/>
            <p14:sldId id="258"/>
            <p14:sldId id="259"/>
            <p14:sldId id="260"/>
            <p14:sldId id="261"/>
            <p14:sldId id="262"/>
            <p14:sldId id="263"/>
            <p14:sldId id="264"/>
            <p14:sldId id="265"/>
            <p14:sldId id="271"/>
            <p14:sldId id="270"/>
            <p14:sldId id="269"/>
            <p14:sldId id="268"/>
            <p14:sldId id="267"/>
            <p14:sldId id="266"/>
            <p14:sldId id="272"/>
            <p14:sldId id="273"/>
            <p14:sldId id="274"/>
            <p14:sldId id="275"/>
            <p14:sldId id="278"/>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52379-1A41-43A0-BD18-A6FDC037EC8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8DF73CB-3E8A-4497-A6C2-B6F09A6CBC85}">
      <dgm:prSet/>
      <dgm:spPr/>
      <dgm:t>
        <a:bodyPr/>
        <a:lstStyle/>
        <a:p>
          <a:pPr>
            <a:defRPr cap="all"/>
          </a:pPr>
          <a:r>
            <a:rPr lang="en-US"/>
            <a:t>So, we decided to remove all the columns with more than 99% NaN values in order to reduce the useless data.</a:t>
          </a:r>
        </a:p>
      </dgm:t>
    </dgm:pt>
    <dgm:pt modelId="{30936B44-A7F1-4DAB-A030-E7A3C358A939}" type="parTrans" cxnId="{C1CB0AFE-D934-441C-9D11-5AA6C1B7705A}">
      <dgm:prSet/>
      <dgm:spPr/>
      <dgm:t>
        <a:bodyPr/>
        <a:lstStyle/>
        <a:p>
          <a:endParaRPr lang="en-US"/>
        </a:p>
      </dgm:t>
    </dgm:pt>
    <dgm:pt modelId="{F7196968-02B1-48F8-9C04-3E015A53EF47}" type="sibTrans" cxnId="{C1CB0AFE-D934-441C-9D11-5AA6C1B7705A}">
      <dgm:prSet/>
      <dgm:spPr/>
      <dgm:t>
        <a:bodyPr/>
        <a:lstStyle/>
        <a:p>
          <a:endParaRPr lang="en-US"/>
        </a:p>
      </dgm:t>
    </dgm:pt>
    <dgm:pt modelId="{1E21E1DB-3AA5-482A-A9C1-049CAAE7F1D9}">
      <dgm:prSet/>
      <dgm:spPr/>
      <dgm:t>
        <a:bodyPr/>
        <a:lstStyle/>
        <a:p>
          <a:pPr>
            <a:defRPr cap="all"/>
          </a:pPr>
          <a:r>
            <a:rPr lang="en-US"/>
            <a:t>Turns out over 70 columns were like this and hence couldn’t be removed. </a:t>
          </a:r>
        </a:p>
      </dgm:t>
    </dgm:pt>
    <dgm:pt modelId="{E52FA9DC-A50C-4A95-B11C-29B9F6FC4E22}" type="parTrans" cxnId="{14912E4F-C9E8-4437-AC3B-BAF04DE90348}">
      <dgm:prSet/>
      <dgm:spPr/>
      <dgm:t>
        <a:bodyPr/>
        <a:lstStyle/>
        <a:p>
          <a:endParaRPr lang="en-US"/>
        </a:p>
      </dgm:t>
    </dgm:pt>
    <dgm:pt modelId="{774725B8-2962-48D4-BF44-D520D3477462}" type="sibTrans" cxnId="{14912E4F-C9E8-4437-AC3B-BAF04DE90348}">
      <dgm:prSet/>
      <dgm:spPr/>
      <dgm:t>
        <a:bodyPr/>
        <a:lstStyle/>
        <a:p>
          <a:endParaRPr lang="en-US"/>
        </a:p>
      </dgm:t>
    </dgm:pt>
    <dgm:pt modelId="{5CC6F996-8451-43E0-9480-30AB894FE7D9}">
      <dgm:prSet/>
      <dgm:spPr/>
      <dgm:t>
        <a:bodyPr/>
        <a:lstStyle/>
        <a:p>
          <a:pPr>
            <a:defRPr cap="all"/>
          </a:pPr>
          <a:r>
            <a:rPr lang="en-US"/>
            <a:t>This tells a lot about how the data we are going to use is very unbalanced as very few attributes are filled for each case.</a:t>
          </a:r>
        </a:p>
      </dgm:t>
    </dgm:pt>
    <dgm:pt modelId="{404E7DD5-681C-4D3F-B999-D9EA18C296D5}" type="parTrans" cxnId="{50D3E4D6-BDC2-4145-AEC1-4D84791188C3}">
      <dgm:prSet/>
      <dgm:spPr/>
      <dgm:t>
        <a:bodyPr/>
        <a:lstStyle/>
        <a:p>
          <a:endParaRPr lang="en-US"/>
        </a:p>
      </dgm:t>
    </dgm:pt>
    <dgm:pt modelId="{E2349157-8BA6-477E-9AC3-044B7BA12E65}" type="sibTrans" cxnId="{50D3E4D6-BDC2-4145-AEC1-4D84791188C3}">
      <dgm:prSet/>
      <dgm:spPr/>
      <dgm:t>
        <a:bodyPr/>
        <a:lstStyle/>
        <a:p>
          <a:endParaRPr lang="en-US"/>
        </a:p>
      </dgm:t>
    </dgm:pt>
    <dgm:pt modelId="{9D1B2E20-15B0-42A3-950F-7B0105346FD0}" type="pres">
      <dgm:prSet presAssocID="{B9B52379-1A41-43A0-BD18-A6FDC037EC8B}" presName="outerComposite" presStyleCnt="0">
        <dgm:presLayoutVars>
          <dgm:chMax val="5"/>
          <dgm:dir/>
          <dgm:resizeHandles val="exact"/>
        </dgm:presLayoutVars>
      </dgm:prSet>
      <dgm:spPr/>
    </dgm:pt>
    <dgm:pt modelId="{5CF412EF-C5D2-4A08-B68D-73C9CA66AF61}" type="pres">
      <dgm:prSet presAssocID="{B9B52379-1A41-43A0-BD18-A6FDC037EC8B}" presName="dummyMaxCanvas" presStyleCnt="0">
        <dgm:presLayoutVars/>
      </dgm:prSet>
      <dgm:spPr/>
    </dgm:pt>
    <dgm:pt modelId="{6436B1C6-146C-49B1-A7E3-DAD7C4DBA904}" type="pres">
      <dgm:prSet presAssocID="{B9B52379-1A41-43A0-BD18-A6FDC037EC8B}" presName="ThreeNodes_1" presStyleLbl="node1" presStyleIdx="0" presStyleCnt="3">
        <dgm:presLayoutVars>
          <dgm:bulletEnabled val="1"/>
        </dgm:presLayoutVars>
      </dgm:prSet>
      <dgm:spPr/>
    </dgm:pt>
    <dgm:pt modelId="{92C06EA2-9338-4942-825E-B2323E20A0B3}" type="pres">
      <dgm:prSet presAssocID="{B9B52379-1A41-43A0-BD18-A6FDC037EC8B}" presName="ThreeNodes_2" presStyleLbl="node1" presStyleIdx="1" presStyleCnt="3">
        <dgm:presLayoutVars>
          <dgm:bulletEnabled val="1"/>
        </dgm:presLayoutVars>
      </dgm:prSet>
      <dgm:spPr/>
    </dgm:pt>
    <dgm:pt modelId="{891A814D-D715-4ED6-8FB9-B6017090B086}" type="pres">
      <dgm:prSet presAssocID="{B9B52379-1A41-43A0-BD18-A6FDC037EC8B}" presName="ThreeNodes_3" presStyleLbl="node1" presStyleIdx="2" presStyleCnt="3">
        <dgm:presLayoutVars>
          <dgm:bulletEnabled val="1"/>
        </dgm:presLayoutVars>
      </dgm:prSet>
      <dgm:spPr/>
    </dgm:pt>
    <dgm:pt modelId="{BD0CB700-5BDA-46EE-AD8B-451010A256A7}" type="pres">
      <dgm:prSet presAssocID="{B9B52379-1A41-43A0-BD18-A6FDC037EC8B}" presName="ThreeConn_1-2" presStyleLbl="fgAccFollowNode1" presStyleIdx="0" presStyleCnt="2">
        <dgm:presLayoutVars>
          <dgm:bulletEnabled val="1"/>
        </dgm:presLayoutVars>
      </dgm:prSet>
      <dgm:spPr/>
    </dgm:pt>
    <dgm:pt modelId="{15C439FF-C49C-49F6-B0C2-C37CF2C50A09}" type="pres">
      <dgm:prSet presAssocID="{B9B52379-1A41-43A0-BD18-A6FDC037EC8B}" presName="ThreeConn_2-3" presStyleLbl="fgAccFollowNode1" presStyleIdx="1" presStyleCnt="2">
        <dgm:presLayoutVars>
          <dgm:bulletEnabled val="1"/>
        </dgm:presLayoutVars>
      </dgm:prSet>
      <dgm:spPr/>
    </dgm:pt>
    <dgm:pt modelId="{7DD2EBF7-C5DE-4480-B550-DA1FC881A31C}" type="pres">
      <dgm:prSet presAssocID="{B9B52379-1A41-43A0-BD18-A6FDC037EC8B}" presName="ThreeNodes_1_text" presStyleLbl="node1" presStyleIdx="2" presStyleCnt="3">
        <dgm:presLayoutVars>
          <dgm:bulletEnabled val="1"/>
        </dgm:presLayoutVars>
      </dgm:prSet>
      <dgm:spPr/>
    </dgm:pt>
    <dgm:pt modelId="{B93955CE-ED17-4058-B582-5BCEF266FBEE}" type="pres">
      <dgm:prSet presAssocID="{B9B52379-1A41-43A0-BD18-A6FDC037EC8B}" presName="ThreeNodes_2_text" presStyleLbl="node1" presStyleIdx="2" presStyleCnt="3">
        <dgm:presLayoutVars>
          <dgm:bulletEnabled val="1"/>
        </dgm:presLayoutVars>
      </dgm:prSet>
      <dgm:spPr/>
    </dgm:pt>
    <dgm:pt modelId="{672E43D4-A63F-4DE6-B5FF-C94A5415E2F7}" type="pres">
      <dgm:prSet presAssocID="{B9B52379-1A41-43A0-BD18-A6FDC037EC8B}" presName="ThreeNodes_3_text" presStyleLbl="node1" presStyleIdx="2" presStyleCnt="3">
        <dgm:presLayoutVars>
          <dgm:bulletEnabled val="1"/>
        </dgm:presLayoutVars>
      </dgm:prSet>
      <dgm:spPr/>
    </dgm:pt>
  </dgm:ptLst>
  <dgm:cxnLst>
    <dgm:cxn modelId="{02B69510-211E-4551-B7AE-E796F0BAFBE0}" type="presOf" srcId="{5CC6F996-8451-43E0-9480-30AB894FE7D9}" destId="{672E43D4-A63F-4DE6-B5FF-C94A5415E2F7}" srcOrd="1" destOrd="0" presId="urn:microsoft.com/office/officeart/2005/8/layout/vProcess5"/>
    <dgm:cxn modelId="{0EE48C6B-3734-4224-923F-08C99E3D829F}" type="presOf" srcId="{1E21E1DB-3AA5-482A-A9C1-049CAAE7F1D9}" destId="{92C06EA2-9338-4942-825E-B2323E20A0B3}" srcOrd="0" destOrd="0" presId="urn:microsoft.com/office/officeart/2005/8/layout/vProcess5"/>
    <dgm:cxn modelId="{14912E4F-C9E8-4437-AC3B-BAF04DE90348}" srcId="{B9B52379-1A41-43A0-BD18-A6FDC037EC8B}" destId="{1E21E1DB-3AA5-482A-A9C1-049CAAE7F1D9}" srcOrd="1" destOrd="0" parTransId="{E52FA9DC-A50C-4A95-B11C-29B9F6FC4E22}" sibTransId="{774725B8-2962-48D4-BF44-D520D3477462}"/>
    <dgm:cxn modelId="{EA70399D-F3C0-4F7D-AF3A-560D22A8CD28}" type="presOf" srcId="{88DF73CB-3E8A-4497-A6C2-B6F09A6CBC85}" destId="{7DD2EBF7-C5DE-4480-B550-DA1FC881A31C}" srcOrd="1" destOrd="0" presId="urn:microsoft.com/office/officeart/2005/8/layout/vProcess5"/>
    <dgm:cxn modelId="{D53449A8-87D9-473D-BF5F-9A12CED11A08}" type="presOf" srcId="{F7196968-02B1-48F8-9C04-3E015A53EF47}" destId="{BD0CB700-5BDA-46EE-AD8B-451010A256A7}" srcOrd="0" destOrd="0" presId="urn:microsoft.com/office/officeart/2005/8/layout/vProcess5"/>
    <dgm:cxn modelId="{5ECFC4B5-56E6-44B1-9DEE-D5BE82EE329A}" type="presOf" srcId="{5CC6F996-8451-43E0-9480-30AB894FE7D9}" destId="{891A814D-D715-4ED6-8FB9-B6017090B086}" srcOrd="0" destOrd="0" presId="urn:microsoft.com/office/officeart/2005/8/layout/vProcess5"/>
    <dgm:cxn modelId="{50D3E4D6-BDC2-4145-AEC1-4D84791188C3}" srcId="{B9B52379-1A41-43A0-BD18-A6FDC037EC8B}" destId="{5CC6F996-8451-43E0-9480-30AB894FE7D9}" srcOrd="2" destOrd="0" parTransId="{404E7DD5-681C-4D3F-B999-D9EA18C296D5}" sibTransId="{E2349157-8BA6-477E-9AC3-044B7BA12E65}"/>
    <dgm:cxn modelId="{C7EBBFEB-DADF-433C-9069-DB06AC189B45}" type="presOf" srcId="{B9B52379-1A41-43A0-BD18-A6FDC037EC8B}" destId="{9D1B2E20-15B0-42A3-950F-7B0105346FD0}" srcOrd="0" destOrd="0" presId="urn:microsoft.com/office/officeart/2005/8/layout/vProcess5"/>
    <dgm:cxn modelId="{2B35FBEB-AA50-4698-9631-06EAA8144920}" type="presOf" srcId="{1E21E1DB-3AA5-482A-A9C1-049CAAE7F1D9}" destId="{B93955CE-ED17-4058-B582-5BCEF266FBEE}" srcOrd="1" destOrd="0" presId="urn:microsoft.com/office/officeart/2005/8/layout/vProcess5"/>
    <dgm:cxn modelId="{7F090AEC-0C89-4C3E-9CCD-37110662735B}" type="presOf" srcId="{88DF73CB-3E8A-4497-A6C2-B6F09A6CBC85}" destId="{6436B1C6-146C-49B1-A7E3-DAD7C4DBA904}" srcOrd="0" destOrd="0" presId="urn:microsoft.com/office/officeart/2005/8/layout/vProcess5"/>
    <dgm:cxn modelId="{4EA53BEC-96B0-4136-A805-028C22192A7D}" type="presOf" srcId="{774725B8-2962-48D4-BF44-D520D3477462}" destId="{15C439FF-C49C-49F6-B0C2-C37CF2C50A09}" srcOrd="0" destOrd="0" presId="urn:microsoft.com/office/officeart/2005/8/layout/vProcess5"/>
    <dgm:cxn modelId="{C1CB0AFE-D934-441C-9D11-5AA6C1B7705A}" srcId="{B9B52379-1A41-43A0-BD18-A6FDC037EC8B}" destId="{88DF73CB-3E8A-4497-A6C2-B6F09A6CBC85}" srcOrd="0" destOrd="0" parTransId="{30936B44-A7F1-4DAB-A030-E7A3C358A939}" sibTransId="{F7196968-02B1-48F8-9C04-3E015A53EF47}"/>
    <dgm:cxn modelId="{CFCF2A3E-0E7F-40EC-8158-8C6D2BFEDF8F}" type="presParOf" srcId="{9D1B2E20-15B0-42A3-950F-7B0105346FD0}" destId="{5CF412EF-C5D2-4A08-B68D-73C9CA66AF61}" srcOrd="0" destOrd="0" presId="urn:microsoft.com/office/officeart/2005/8/layout/vProcess5"/>
    <dgm:cxn modelId="{B35A8AAF-06BF-4C9E-BA87-44CAC71A55D9}" type="presParOf" srcId="{9D1B2E20-15B0-42A3-950F-7B0105346FD0}" destId="{6436B1C6-146C-49B1-A7E3-DAD7C4DBA904}" srcOrd="1" destOrd="0" presId="urn:microsoft.com/office/officeart/2005/8/layout/vProcess5"/>
    <dgm:cxn modelId="{B1AC3079-7D13-4160-A2DA-18C098BDF0D9}" type="presParOf" srcId="{9D1B2E20-15B0-42A3-950F-7B0105346FD0}" destId="{92C06EA2-9338-4942-825E-B2323E20A0B3}" srcOrd="2" destOrd="0" presId="urn:microsoft.com/office/officeart/2005/8/layout/vProcess5"/>
    <dgm:cxn modelId="{7CE3FAC8-8038-4DD2-B716-6C1B919ED1D5}" type="presParOf" srcId="{9D1B2E20-15B0-42A3-950F-7B0105346FD0}" destId="{891A814D-D715-4ED6-8FB9-B6017090B086}" srcOrd="3" destOrd="0" presId="urn:microsoft.com/office/officeart/2005/8/layout/vProcess5"/>
    <dgm:cxn modelId="{FB10C977-8041-4EBB-BD47-F5986FFB7994}" type="presParOf" srcId="{9D1B2E20-15B0-42A3-950F-7B0105346FD0}" destId="{BD0CB700-5BDA-46EE-AD8B-451010A256A7}" srcOrd="4" destOrd="0" presId="urn:microsoft.com/office/officeart/2005/8/layout/vProcess5"/>
    <dgm:cxn modelId="{E02A0F7C-68FA-4CE9-AFA4-8F31C5FECB8E}" type="presParOf" srcId="{9D1B2E20-15B0-42A3-950F-7B0105346FD0}" destId="{15C439FF-C49C-49F6-B0C2-C37CF2C50A09}" srcOrd="5" destOrd="0" presId="urn:microsoft.com/office/officeart/2005/8/layout/vProcess5"/>
    <dgm:cxn modelId="{52FEF0E5-95BB-4E90-8A1B-EE1B10686431}" type="presParOf" srcId="{9D1B2E20-15B0-42A3-950F-7B0105346FD0}" destId="{7DD2EBF7-C5DE-4480-B550-DA1FC881A31C}" srcOrd="6" destOrd="0" presId="urn:microsoft.com/office/officeart/2005/8/layout/vProcess5"/>
    <dgm:cxn modelId="{95ED1B63-9145-4D57-8F77-B2144185DE9B}" type="presParOf" srcId="{9D1B2E20-15B0-42A3-950F-7B0105346FD0}" destId="{B93955CE-ED17-4058-B582-5BCEF266FBEE}" srcOrd="7" destOrd="0" presId="urn:microsoft.com/office/officeart/2005/8/layout/vProcess5"/>
    <dgm:cxn modelId="{B7EEF315-3E49-44DB-B30C-1C9855F45394}" type="presParOf" srcId="{9D1B2E20-15B0-42A3-950F-7B0105346FD0}" destId="{672E43D4-A63F-4DE6-B5FF-C94A5415E2F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584D05-D269-49D0-A01D-7EEA577FFB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4CD085A-EF9B-4E21-91C3-F4EB262B3DF8}">
      <dgm:prSet/>
      <dgm:spPr/>
      <dgm:t>
        <a:bodyPr/>
        <a:lstStyle/>
        <a:p>
          <a:r>
            <a:rPr lang="en-US"/>
            <a:t>We perform cardinality analysis in our next step to reduce dimensionality.</a:t>
          </a:r>
        </a:p>
      </dgm:t>
    </dgm:pt>
    <dgm:pt modelId="{981DD68B-645F-4292-B766-5EFDBB913CBE}" type="parTrans" cxnId="{FCAF0D18-A157-41DB-9AEE-0193594DD80A}">
      <dgm:prSet/>
      <dgm:spPr/>
      <dgm:t>
        <a:bodyPr/>
        <a:lstStyle/>
        <a:p>
          <a:endParaRPr lang="en-US"/>
        </a:p>
      </dgm:t>
    </dgm:pt>
    <dgm:pt modelId="{00A25C5E-23D5-4193-84F7-00E35CF6C73D}" type="sibTrans" cxnId="{FCAF0D18-A157-41DB-9AEE-0193594DD80A}">
      <dgm:prSet/>
      <dgm:spPr/>
      <dgm:t>
        <a:bodyPr/>
        <a:lstStyle/>
        <a:p>
          <a:endParaRPr lang="en-US"/>
        </a:p>
      </dgm:t>
    </dgm:pt>
    <dgm:pt modelId="{2A4BC89F-0944-4F24-A3C3-1A82C291C594}">
      <dgm:prSet/>
      <dgm:spPr/>
      <dgm:t>
        <a:bodyPr/>
        <a:lstStyle/>
        <a:p>
          <a:r>
            <a:rPr lang="en-US"/>
            <a:t>This means we will check the no. of unique values per column and remove the ones having extremely high cardinality.</a:t>
          </a:r>
        </a:p>
      </dgm:t>
    </dgm:pt>
    <dgm:pt modelId="{16F49D16-49D6-4DEF-9BAC-848E07425A0F}" type="parTrans" cxnId="{49A0539E-3A84-469D-9FA5-FCD9754DDCE2}">
      <dgm:prSet/>
      <dgm:spPr/>
      <dgm:t>
        <a:bodyPr/>
        <a:lstStyle/>
        <a:p>
          <a:endParaRPr lang="en-US"/>
        </a:p>
      </dgm:t>
    </dgm:pt>
    <dgm:pt modelId="{9013E052-1C47-4200-9E7C-369D07B63BEA}" type="sibTrans" cxnId="{49A0539E-3A84-469D-9FA5-FCD9754DDCE2}">
      <dgm:prSet/>
      <dgm:spPr/>
      <dgm:t>
        <a:bodyPr/>
        <a:lstStyle/>
        <a:p>
          <a:endParaRPr lang="en-US"/>
        </a:p>
      </dgm:t>
    </dgm:pt>
    <dgm:pt modelId="{2126B919-92FF-4617-9DB4-6E3BF72761E9}">
      <dgm:prSet/>
      <dgm:spPr/>
      <dgm:t>
        <a:bodyPr/>
        <a:lstStyle/>
        <a:p>
          <a:r>
            <a:rPr lang="en-US"/>
            <a:t>This is because during clustering we like to use the columns whose values can be grouped together. Having extremely high unique values gives poor clustering results as it becomes hard to group so many values.</a:t>
          </a:r>
        </a:p>
      </dgm:t>
    </dgm:pt>
    <dgm:pt modelId="{D4605375-6137-4822-9437-989FA09C461E}" type="parTrans" cxnId="{659EEAB1-1482-4CD9-855E-FD5B5E902225}">
      <dgm:prSet/>
      <dgm:spPr/>
      <dgm:t>
        <a:bodyPr/>
        <a:lstStyle/>
        <a:p>
          <a:endParaRPr lang="en-US"/>
        </a:p>
      </dgm:t>
    </dgm:pt>
    <dgm:pt modelId="{654E330D-7094-4394-950A-F261ED36F473}" type="sibTrans" cxnId="{659EEAB1-1482-4CD9-855E-FD5B5E902225}">
      <dgm:prSet/>
      <dgm:spPr/>
      <dgm:t>
        <a:bodyPr/>
        <a:lstStyle/>
        <a:p>
          <a:endParaRPr lang="en-US"/>
        </a:p>
      </dgm:t>
    </dgm:pt>
    <dgm:pt modelId="{017D0207-C30C-4394-B6D6-89D4DF03EEDC}" type="pres">
      <dgm:prSet presAssocID="{55584D05-D269-49D0-A01D-7EEA577FFBD0}" presName="root" presStyleCnt="0">
        <dgm:presLayoutVars>
          <dgm:dir/>
          <dgm:resizeHandles val="exact"/>
        </dgm:presLayoutVars>
      </dgm:prSet>
      <dgm:spPr/>
    </dgm:pt>
    <dgm:pt modelId="{173412EE-AE52-42E1-A8D7-2712EEFEE4E0}" type="pres">
      <dgm:prSet presAssocID="{B4CD085A-EF9B-4E21-91C3-F4EB262B3DF8}" presName="compNode" presStyleCnt="0"/>
      <dgm:spPr/>
    </dgm:pt>
    <dgm:pt modelId="{CBCE1F8B-77E4-4961-9BEA-969F36DE716C}" type="pres">
      <dgm:prSet presAssocID="{B4CD085A-EF9B-4E21-91C3-F4EB262B3DF8}" presName="bgRect" presStyleLbl="bgShp" presStyleIdx="0" presStyleCnt="3"/>
      <dgm:spPr/>
    </dgm:pt>
    <dgm:pt modelId="{3502A602-C48F-41ED-A848-69986F32846C}" type="pres">
      <dgm:prSet presAssocID="{B4CD085A-EF9B-4E21-91C3-F4EB262B3D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compass"/>
        </a:ext>
      </dgm:extLst>
    </dgm:pt>
    <dgm:pt modelId="{97CB3F47-7768-4F3C-8FE7-AD1352EDFFC9}" type="pres">
      <dgm:prSet presAssocID="{B4CD085A-EF9B-4E21-91C3-F4EB262B3DF8}" presName="spaceRect" presStyleCnt="0"/>
      <dgm:spPr/>
    </dgm:pt>
    <dgm:pt modelId="{A6232032-2FEC-43FB-9847-7139903C0628}" type="pres">
      <dgm:prSet presAssocID="{B4CD085A-EF9B-4E21-91C3-F4EB262B3DF8}" presName="parTx" presStyleLbl="revTx" presStyleIdx="0" presStyleCnt="3">
        <dgm:presLayoutVars>
          <dgm:chMax val="0"/>
          <dgm:chPref val="0"/>
        </dgm:presLayoutVars>
      </dgm:prSet>
      <dgm:spPr/>
    </dgm:pt>
    <dgm:pt modelId="{8DE772BA-6182-4E3E-B5B8-7A981CBC13F2}" type="pres">
      <dgm:prSet presAssocID="{00A25C5E-23D5-4193-84F7-00E35CF6C73D}" presName="sibTrans" presStyleCnt="0"/>
      <dgm:spPr/>
    </dgm:pt>
    <dgm:pt modelId="{259A4797-99ED-418B-8330-4BE384E84BAF}" type="pres">
      <dgm:prSet presAssocID="{2A4BC89F-0944-4F24-A3C3-1A82C291C594}" presName="compNode" presStyleCnt="0"/>
      <dgm:spPr/>
    </dgm:pt>
    <dgm:pt modelId="{CA8BA979-9E3E-469A-90A1-2E7C607D2D07}" type="pres">
      <dgm:prSet presAssocID="{2A4BC89F-0944-4F24-A3C3-1A82C291C594}" presName="bgRect" presStyleLbl="bgShp" presStyleIdx="1" presStyleCnt="3"/>
      <dgm:spPr/>
    </dgm:pt>
    <dgm:pt modelId="{77C3754B-A49D-4D61-A000-90DFBD8BCF17}" type="pres">
      <dgm:prSet presAssocID="{2A4BC89F-0944-4F24-A3C3-1A82C291C5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6CE8EB8F-78CC-4F0A-B78B-0FC01155AECE}" type="pres">
      <dgm:prSet presAssocID="{2A4BC89F-0944-4F24-A3C3-1A82C291C594}" presName="spaceRect" presStyleCnt="0"/>
      <dgm:spPr/>
    </dgm:pt>
    <dgm:pt modelId="{946344B6-D3A2-49E5-A897-DCFE4B780AFF}" type="pres">
      <dgm:prSet presAssocID="{2A4BC89F-0944-4F24-A3C3-1A82C291C594}" presName="parTx" presStyleLbl="revTx" presStyleIdx="1" presStyleCnt="3">
        <dgm:presLayoutVars>
          <dgm:chMax val="0"/>
          <dgm:chPref val="0"/>
        </dgm:presLayoutVars>
      </dgm:prSet>
      <dgm:spPr/>
    </dgm:pt>
    <dgm:pt modelId="{7C9C243A-68D9-4D9E-8F84-F0C7D9D395CC}" type="pres">
      <dgm:prSet presAssocID="{9013E052-1C47-4200-9E7C-369D07B63BEA}" presName="sibTrans" presStyleCnt="0"/>
      <dgm:spPr/>
    </dgm:pt>
    <dgm:pt modelId="{FE1BFD4E-8F1A-4621-9683-7F07AF629762}" type="pres">
      <dgm:prSet presAssocID="{2126B919-92FF-4617-9DB4-6E3BF72761E9}" presName="compNode" presStyleCnt="0"/>
      <dgm:spPr/>
    </dgm:pt>
    <dgm:pt modelId="{764B96A0-594C-40E3-AE73-212720B77130}" type="pres">
      <dgm:prSet presAssocID="{2126B919-92FF-4617-9DB4-6E3BF72761E9}" presName="bgRect" presStyleLbl="bgShp" presStyleIdx="2" presStyleCnt="3"/>
      <dgm:spPr/>
    </dgm:pt>
    <dgm:pt modelId="{641D65CD-599E-4A79-90EA-6E42134FD0E1}" type="pres">
      <dgm:prSet presAssocID="{2126B919-92FF-4617-9DB4-6E3BF72761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7E00E87A-DBAD-4695-9815-6C88E424F3B1}" type="pres">
      <dgm:prSet presAssocID="{2126B919-92FF-4617-9DB4-6E3BF72761E9}" presName="spaceRect" presStyleCnt="0"/>
      <dgm:spPr/>
    </dgm:pt>
    <dgm:pt modelId="{D5C0B160-4F0E-4348-A30E-07484B8699E3}" type="pres">
      <dgm:prSet presAssocID="{2126B919-92FF-4617-9DB4-6E3BF72761E9}" presName="parTx" presStyleLbl="revTx" presStyleIdx="2" presStyleCnt="3">
        <dgm:presLayoutVars>
          <dgm:chMax val="0"/>
          <dgm:chPref val="0"/>
        </dgm:presLayoutVars>
      </dgm:prSet>
      <dgm:spPr/>
    </dgm:pt>
  </dgm:ptLst>
  <dgm:cxnLst>
    <dgm:cxn modelId="{FCAF0D18-A157-41DB-9AEE-0193594DD80A}" srcId="{55584D05-D269-49D0-A01D-7EEA577FFBD0}" destId="{B4CD085A-EF9B-4E21-91C3-F4EB262B3DF8}" srcOrd="0" destOrd="0" parTransId="{981DD68B-645F-4292-B766-5EFDBB913CBE}" sibTransId="{00A25C5E-23D5-4193-84F7-00E35CF6C73D}"/>
    <dgm:cxn modelId="{D4CABF38-D8BC-4D09-9708-A0403832F812}" type="presOf" srcId="{2A4BC89F-0944-4F24-A3C3-1A82C291C594}" destId="{946344B6-D3A2-49E5-A897-DCFE4B780AFF}" srcOrd="0" destOrd="0" presId="urn:microsoft.com/office/officeart/2018/2/layout/IconVerticalSolidList"/>
    <dgm:cxn modelId="{F6D86674-BEF9-4B5B-BD30-9A07B11DF45A}" type="presOf" srcId="{55584D05-D269-49D0-A01D-7EEA577FFBD0}" destId="{017D0207-C30C-4394-B6D6-89D4DF03EEDC}" srcOrd="0" destOrd="0" presId="urn:microsoft.com/office/officeart/2018/2/layout/IconVerticalSolidList"/>
    <dgm:cxn modelId="{ACD2C576-A2DF-47DC-A8E3-6265C39C8167}" type="presOf" srcId="{B4CD085A-EF9B-4E21-91C3-F4EB262B3DF8}" destId="{A6232032-2FEC-43FB-9847-7139903C0628}" srcOrd="0" destOrd="0" presId="urn:microsoft.com/office/officeart/2018/2/layout/IconVerticalSolidList"/>
    <dgm:cxn modelId="{4F25BA99-7F17-4C29-8DEB-E430E43B902E}" type="presOf" srcId="{2126B919-92FF-4617-9DB4-6E3BF72761E9}" destId="{D5C0B160-4F0E-4348-A30E-07484B8699E3}" srcOrd="0" destOrd="0" presId="urn:microsoft.com/office/officeart/2018/2/layout/IconVerticalSolidList"/>
    <dgm:cxn modelId="{49A0539E-3A84-469D-9FA5-FCD9754DDCE2}" srcId="{55584D05-D269-49D0-A01D-7EEA577FFBD0}" destId="{2A4BC89F-0944-4F24-A3C3-1A82C291C594}" srcOrd="1" destOrd="0" parTransId="{16F49D16-49D6-4DEF-9BAC-848E07425A0F}" sibTransId="{9013E052-1C47-4200-9E7C-369D07B63BEA}"/>
    <dgm:cxn modelId="{659EEAB1-1482-4CD9-855E-FD5B5E902225}" srcId="{55584D05-D269-49D0-A01D-7EEA577FFBD0}" destId="{2126B919-92FF-4617-9DB4-6E3BF72761E9}" srcOrd="2" destOrd="0" parTransId="{D4605375-6137-4822-9437-989FA09C461E}" sibTransId="{654E330D-7094-4394-950A-F261ED36F473}"/>
    <dgm:cxn modelId="{BEB906AC-2D6D-438E-8B26-A90039A0F7DF}" type="presParOf" srcId="{017D0207-C30C-4394-B6D6-89D4DF03EEDC}" destId="{173412EE-AE52-42E1-A8D7-2712EEFEE4E0}" srcOrd="0" destOrd="0" presId="urn:microsoft.com/office/officeart/2018/2/layout/IconVerticalSolidList"/>
    <dgm:cxn modelId="{9B2B336C-73B6-4F65-BCE5-B37CCB45E6F8}" type="presParOf" srcId="{173412EE-AE52-42E1-A8D7-2712EEFEE4E0}" destId="{CBCE1F8B-77E4-4961-9BEA-969F36DE716C}" srcOrd="0" destOrd="0" presId="urn:microsoft.com/office/officeart/2018/2/layout/IconVerticalSolidList"/>
    <dgm:cxn modelId="{CBF2D73E-50FA-4BB1-9B11-86F744930594}" type="presParOf" srcId="{173412EE-AE52-42E1-A8D7-2712EEFEE4E0}" destId="{3502A602-C48F-41ED-A848-69986F32846C}" srcOrd="1" destOrd="0" presId="urn:microsoft.com/office/officeart/2018/2/layout/IconVerticalSolidList"/>
    <dgm:cxn modelId="{FA4D5CE8-8D99-424D-889A-40005750E759}" type="presParOf" srcId="{173412EE-AE52-42E1-A8D7-2712EEFEE4E0}" destId="{97CB3F47-7768-4F3C-8FE7-AD1352EDFFC9}" srcOrd="2" destOrd="0" presId="urn:microsoft.com/office/officeart/2018/2/layout/IconVerticalSolidList"/>
    <dgm:cxn modelId="{05AF8529-EBFE-4A14-95D7-F71409F4EAEC}" type="presParOf" srcId="{173412EE-AE52-42E1-A8D7-2712EEFEE4E0}" destId="{A6232032-2FEC-43FB-9847-7139903C0628}" srcOrd="3" destOrd="0" presId="urn:microsoft.com/office/officeart/2018/2/layout/IconVerticalSolidList"/>
    <dgm:cxn modelId="{69D3F575-8DBE-4C00-A06A-8A80B37F1841}" type="presParOf" srcId="{017D0207-C30C-4394-B6D6-89D4DF03EEDC}" destId="{8DE772BA-6182-4E3E-B5B8-7A981CBC13F2}" srcOrd="1" destOrd="0" presId="urn:microsoft.com/office/officeart/2018/2/layout/IconVerticalSolidList"/>
    <dgm:cxn modelId="{BCB71A24-0ADB-4D20-8F06-E2720F69F80C}" type="presParOf" srcId="{017D0207-C30C-4394-B6D6-89D4DF03EEDC}" destId="{259A4797-99ED-418B-8330-4BE384E84BAF}" srcOrd="2" destOrd="0" presId="urn:microsoft.com/office/officeart/2018/2/layout/IconVerticalSolidList"/>
    <dgm:cxn modelId="{E0BA2439-61FB-4B90-A02E-30C576DB1B72}" type="presParOf" srcId="{259A4797-99ED-418B-8330-4BE384E84BAF}" destId="{CA8BA979-9E3E-469A-90A1-2E7C607D2D07}" srcOrd="0" destOrd="0" presId="urn:microsoft.com/office/officeart/2018/2/layout/IconVerticalSolidList"/>
    <dgm:cxn modelId="{3E10C04F-DA37-4892-A221-A3D36B834F36}" type="presParOf" srcId="{259A4797-99ED-418B-8330-4BE384E84BAF}" destId="{77C3754B-A49D-4D61-A000-90DFBD8BCF17}" srcOrd="1" destOrd="0" presId="urn:microsoft.com/office/officeart/2018/2/layout/IconVerticalSolidList"/>
    <dgm:cxn modelId="{C6200EE2-5314-4129-8E10-5EA9541F7ED9}" type="presParOf" srcId="{259A4797-99ED-418B-8330-4BE384E84BAF}" destId="{6CE8EB8F-78CC-4F0A-B78B-0FC01155AECE}" srcOrd="2" destOrd="0" presId="urn:microsoft.com/office/officeart/2018/2/layout/IconVerticalSolidList"/>
    <dgm:cxn modelId="{DDCA2D3E-05F9-4C61-B66B-D0F2B7814F8B}" type="presParOf" srcId="{259A4797-99ED-418B-8330-4BE384E84BAF}" destId="{946344B6-D3A2-49E5-A897-DCFE4B780AFF}" srcOrd="3" destOrd="0" presId="urn:microsoft.com/office/officeart/2018/2/layout/IconVerticalSolidList"/>
    <dgm:cxn modelId="{FD95D782-92C9-49BC-80B9-0057CD3D61BB}" type="presParOf" srcId="{017D0207-C30C-4394-B6D6-89D4DF03EEDC}" destId="{7C9C243A-68D9-4D9E-8F84-F0C7D9D395CC}" srcOrd="3" destOrd="0" presId="urn:microsoft.com/office/officeart/2018/2/layout/IconVerticalSolidList"/>
    <dgm:cxn modelId="{9B803CC6-F019-4EFD-B2DF-C94A6BA12D82}" type="presParOf" srcId="{017D0207-C30C-4394-B6D6-89D4DF03EEDC}" destId="{FE1BFD4E-8F1A-4621-9683-7F07AF629762}" srcOrd="4" destOrd="0" presId="urn:microsoft.com/office/officeart/2018/2/layout/IconVerticalSolidList"/>
    <dgm:cxn modelId="{7FF5858C-1965-4625-9D93-F3FE6119D0D6}" type="presParOf" srcId="{FE1BFD4E-8F1A-4621-9683-7F07AF629762}" destId="{764B96A0-594C-40E3-AE73-212720B77130}" srcOrd="0" destOrd="0" presId="urn:microsoft.com/office/officeart/2018/2/layout/IconVerticalSolidList"/>
    <dgm:cxn modelId="{CC8599E0-58AE-44A8-9706-E9341CFB6503}" type="presParOf" srcId="{FE1BFD4E-8F1A-4621-9683-7F07AF629762}" destId="{641D65CD-599E-4A79-90EA-6E42134FD0E1}" srcOrd="1" destOrd="0" presId="urn:microsoft.com/office/officeart/2018/2/layout/IconVerticalSolidList"/>
    <dgm:cxn modelId="{5D30055B-AA95-4124-8364-D6FE34490DEC}" type="presParOf" srcId="{FE1BFD4E-8F1A-4621-9683-7F07AF629762}" destId="{7E00E87A-DBAD-4695-9815-6C88E424F3B1}" srcOrd="2" destOrd="0" presId="urn:microsoft.com/office/officeart/2018/2/layout/IconVerticalSolidList"/>
    <dgm:cxn modelId="{78DBD463-D6BE-4769-A86E-637B5CAA5441}" type="presParOf" srcId="{FE1BFD4E-8F1A-4621-9683-7F07AF629762}" destId="{D5C0B160-4F0E-4348-A30E-07484B8699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FE8C89-0025-49DA-A456-B0A695700B5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22B75B4-672A-4708-9017-75F336D8EED8}">
      <dgm:prSet/>
      <dgm:spPr/>
      <dgm:t>
        <a:bodyPr/>
        <a:lstStyle/>
        <a:p>
          <a:r>
            <a:rPr lang="en-US"/>
            <a:t>We run the loop for different cardinality values and check how they perform one by one. We loop through a threshold of 80 and all the way down to 30 with a gap of 5.</a:t>
          </a:r>
        </a:p>
      </dgm:t>
    </dgm:pt>
    <dgm:pt modelId="{07E77F25-F325-4123-BAE8-A540CCA5F09B}" type="parTrans" cxnId="{B8A05E5E-00AC-46D8-BA5A-8D7A8BFB0B26}">
      <dgm:prSet/>
      <dgm:spPr/>
      <dgm:t>
        <a:bodyPr/>
        <a:lstStyle/>
        <a:p>
          <a:endParaRPr lang="en-US"/>
        </a:p>
      </dgm:t>
    </dgm:pt>
    <dgm:pt modelId="{4E8A3C3F-80ED-4BF1-8013-14DE88956319}" type="sibTrans" cxnId="{B8A05E5E-00AC-46D8-BA5A-8D7A8BFB0B26}">
      <dgm:prSet/>
      <dgm:spPr/>
      <dgm:t>
        <a:bodyPr/>
        <a:lstStyle/>
        <a:p>
          <a:endParaRPr lang="en-US"/>
        </a:p>
      </dgm:t>
    </dgm:pt>
    <dgm:pt modelId="{7256366F-FB76-4A3D-9A15-204D820B5D89}">
      <dgm:prSet/>
      <dgm:spPr/>
      <dgm:t>
        <a:bodyPr/>
        <a:lstStyle/>
        <a:p>
          <a:r>
            <a:rPr lang="en-US"/>
            <a:t>Here threshold means the cardinality value above which the columns are not considered in the dataset.</a:t>
          </a:r>
        </a:p>
      </dgm:t>
    </dgm:pt>
    <dgm:pt modelId="{9BDAE1FC-E5C3-48BD-8F72-CA08445B08CD}" type="parTrans" cxnId="{63F0753E-F9B0-4028-B735-098683B5943D}">
      <dgm:prSet/>
      <dgm:spPr/>
      <dgm:t>
        <a:bodyPr/>
        <a:lstStyle/>
        <a:p>
          <a:endParaRPr lang="en-US"/>
        </a:p>
      </dgm:t>
    </dgm:pt>
    <dgm:pt modelId="{D31C91BD-CCD8-460B-9362-21986041002E}" type="sibTrans" cxnId="{63F0753E-F9B0-4028-B735-098683B5943D}">
      <dgm:prSet/>
      <dgm:spPr/>
      <dgm:t>
        <a:bodyPr/>
        <a:lstStyle/>
        <a:p>
          <a:endParaRPr lang="en-US"/>
        </a:p>
      </dgm:t>
    </dgm:pt>
    <dgm:pt modelId="{96BD9ECD-03F2-4E8B-9C21-DA43114D60A7}">
      <dgm:prSet/>
      <dgm:spPr/>
      <dgm:t>
        <a:bodyPr/>
        <a:lstStyle/>
        <a:p>
          <a:r>
            <a:rPr lang="en-US"/>
            <a:t>For eg: a threshold of 70 means no columns having more than 70 unique values are to be considered.</a:t>
          </a:r>
        </a:p>
      </dgm:t>
    </dgm:pt>
    <dgm:pt modelId="{0114A06F-804C-450B-A9D6-7C51B19B9E94}" type="parTrans" cxnId="{9C4F9A0D-88CE-4FE6-892D-892D5EA7E4EF}">
      <dgm:prSet/>
      <dgm:spPr/>
      <dgm:t>
        <a:bodyPr/>
        <a:lstStyle/>
        <a:p>
          <a:endParaRPr lang="en-US"/>
        </a:p>
      </dgm:t>
    </dgm:pt>
    <dgm:pt modelId="{55D0735F-8D54-4AF6-8700-14E5719638A2}" type="sibTrans" cxnId="{9C4F9A0D-88CE-4FE6-892D-892D5EA7E4EF}">
      <dgm:prSet/>
      <dgm:spPr/>
      <dgm:t>
        <a:bodyPr/>
        <a:lstStyle/>
        <a:p>
          <a:endParaRPr lang="en-US"/>
        </a:p>
      </dgm:t>
    </dgm:pt>
    <dgm:pt modelId="{0440D318-A676-42E9-9E8B-E7B9CD7D7150}" type="pres">
      <dgm:prSet presAssocID="{E9FE8C89-0025-49DA-A456-B0A695700B5C}" presName="linear" presStyleCnt="0">
        <dgm:presLayoutVars>
          <dgm:animLvl val="lvl"/>
          <dgm:resizeHandles val="exact"/>
        </dgm:presLayoutVars>
      </dgm:prSet>
      <dgm:spPr/>
    </dgm:pt>
    <dgm:pt modelId="{104366A7-DEA6-4A63-97A3-F63FE52853F8}" type="pres">
      <dgm:prSet presAssocID="{022B75B4-672A-4708-9017-75F336D8EED8}" presName="parentText" presStyleLbl="node1" presStyleIdx="0" presStyleCnt="3">
        <dgm:presLayoutVars>
          <dgm:chMax val="0"/>
          <dgm:bulletEnabled val="1"/>
        </dgm:presLayoutVars>
      </dgm:prSet>
      <dgm:spPr/>
    </dgm:pt>
    <dgm:pt modelId="{93807F62-EAD2-43A2-AD85-617325EBF3CD}" type="pres">
      <dgm:prSet presAssocID="{4E8A3C3F-80ED-4BF1-8013-14DE88956319}" presName="spacer" presStyleCnt="0"/>
      <dgm:spPr/>
    </dgm:pt>
    <dgm:pt modelId="{D54B0CD3-5A36-4C89-B6B9-378B28CA2395}" type="pres">
      <dgm:prSet presAssocID="{7256366F-FB76-4A3D-9A15-204D820B5D89}" presName="parentText" presStyleLbl="node1" presStyleIdx="1" presStyleCnt="3">
        <dgm:presLayoutVars>
          <dgm:chMax val="0"/>
          <dgm:bulletEnabled val="1"/>
        </dgm:presLayoutVars>
      </dgm:prSet>
      <dgm:spPr/>
    </dgm:pt>
    <dgm:pt modelId="{D42525DA-C98E-4972-8300-0F6318318E47}" type="pres">
      <dgm:prSet presAssocID="{D31C91BD-CCD8-460B-9362-21986041002E}" presName="spacer" presStyleCnt="0"/>
      <dgm:spPr/>
    </dgm:pt>
    <dgm:pt modelId="{D124C9B4-D505-458D-87B0-26B4E3C38983}" type="pres">
      <dgm:prSet presAssocID="{96BD9ECD-03F2-4E8B-9C21-DA43114D60A7}" presName="parentText" presStyleLbl="node1" presStyleIdx="2" presStyleCnt="3">
        <dgm:presLayoutVars>
          <dgm:chMax val="0"/>
          <dgm:bulletEnabled val="1"/>
        </dgm:presLayoutVars>
      </dgm:prSet>
      <dgm:spPr/>
    </dgm:pt>
  </dgm:ptLst>
  <dgm:cxnLst>
    <dgm:cxn modelId="{9C4F9A0D-88CE-4FE6-892D-892D5EA7E4EF}" srcId="{E9FE8C89-0025-49DA-A456-B0A695700B5C}" destId="{96BD9ECD-03F2-4E8B-9C21-DA43114D60A7}" srcOrd="2" destOrd="0" parTransId="{0114A06F-804C-450B-A9D6-7C51B19B9E94}" sibTransId="{55D0735F-8D54-4AF6-8700-14E5719638A2}"/>
    <dgm:cxn modelId="{61B07516-6C0D-4DC7-8DD9-E84F4672D05A}" type="presOf" srcId="{96BD9ECD-03F2-4E8B-9C21-DA43114D60A7}" destId="{D124C9B4-D505-458D-87B0-26B4E3C38983}" srcOrd="0" destOrd="0" presId="urn:microsoft.com/office/officeart/2005/8/layout/vList2"/>
    <dgm:cxn modelId="{63F0753E-F9B0-4028-B735-098683B5943D}" srcId="{E9FE8C89-0025-49DA-A456-B0A695700B5C}" destId="{7256366F-FB76-4A3D-9A15-204D820B5D89}" srcOrd="1" destOrd="0" parTransId="{9BDAE1FC-E5C3-48BD-8F72-CA08445B08CD}" sibTransId="{D31C91BD-CCD8-460B-9362-21986041002E}"/>
    <dgm:cxn modelId="{B8A05E5E-00AC-46D8-BA5A-8D7A8BFB0B26}" srcId="{E9FE8C89-0025-49DA-A456-B0A695700B5C}" destId="{022B75B4-672A-4708-9017-75F336D8EED8}" srcOrd="0" destOrd="0" parTransId="{07E77F25-F325-4123-BAE8-A540CCA5F09B}" sibTransId="{4E8A3C3F-80ED-4BF1-8013-14DE88956319}"/>
    <dgm:cxn modelId="{C99C419B-88D7-49D4-92A0-450243FF65BC}" type="presOf" srcId="{022B75B4-672A-4708-9017-75F336D8EED8}" destId="{104366A7-DEA6-4A63-97A3-F63FE52853F8}" srcOrd="0" destOrd="0" presId="urn:microsoft.com/office/officeart/2005/8/layout/vList2"/>
    <dgm:cxn modelId="{983D51EB-FCA1-4E15-9175-43472940D3B0}" type="presOf" srcId="{7256366F-FB76-4A3D-9A15-204D820B5D89}" destId="{D54B0CD3-5A36-4C89-B6B9-378B28CA2395}" srcOrd="0" destOrd="0" presId="urn:microsoft.com/office/officeart/2005/8/layout/vList2"/>
    <dgm:cxn modelId="{EDE033FA-BE35-48B8-999D-39522CA7BAC8}" type="presOf" srcId="{E9FE8C89-0025-49DA-A456-B0A695700B5C}" destId="{0440D318-A676-42E9-9E8B-E7B9CD7D7150}" srcOrd="0" destOrd="0" presId="urn:microsoft.com/office/officeart/2005/8/layout/vList2"/>
    <dgm:cxn modelId="{4C20F98D-5CB5-42CB-BEF1-081949B408E4}" type="presParOf" srcId="{0440D318-A676-42E9-9E8B-E7B9CD7D7150}" destId="{104366A7-DEA6-4A63-97A3-F63FE52853F8}" srcOrd="0" destOrd="0" presId="urn:microsoft.com/office/officeart/2005/8/layout/vList2"/>
    <dgm:cxn modelId="{E182B175-045D-42F3-8909-B7E64F9CA1E5}" type="presParOf" srcId="{0440D318-A676-42E9-9E8B-E7B9CD7D7150}" destId="{93807F62-EAD2-43A2-AD85-617325EBF3CD}" srcOrd="1" destOrd="0" presId="urn:microsoft.com/office/officeart/2005/8/layout/vList2"/>
    <dgm:cxn modelId="{4C367D16-DF88-4157-B969-97F376CECEBC}" type="presParOf" srcId="{0440D318-A676-42E9-9E8B-E7B9CD7D7150}" destId="{D54B0CD3-5A36-4C89-B6B9-378B28CA2395}" srcOrd="2" destOrd="0" presId="urn:microsoft.com/office/officeart/2005/8/layout/vList2"/>
    <dgm:cxn modelId="{FCEF336C-20D5-48C4-9686-F5711ED502D3}" type="presParOf" srcId="{0440D318-A676-42E9-9E8B-E7B9CD7D7150}" destId="{D42525DA-C98E-4972-8300-0F6318318E47}" srcOrd="3" destOrd="0" presId="urn:microsoft.com/office/officeart/2005/8/layout/vList2"/>
    <dgm:cxn modelId="{6EBA8271-E57D-4DE4-8158-E22385DEBF56}" type="presParOf" srcId="{0440D318-A676-42E9-9E8B-E7B9CD7D7150}" destId="{D124C9B4-D505-458D-87B0-26B4E3C389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6B1C6-146C-49B1-A7E3-DAD7C4DBA904}">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So, we decided to remove all the columns with more than 99% NaN values in order to reduce the useless data.</a:t>
          </a:r>
        </a:p>
      </dsp:txBody>
      <dsp:txXfrm>
        <a:off x="36841" y="36841"/>
        <a:ext cx="7931345" cy="1184159"/>
      </dsp:txXfrm>
    </dsp:sp>
    <dsp:sp modelId="{92C06EA2-9338-4942-825E-B2323E20A0B3}">
      <dsp:nvSpPr>
        <dsp:cNvPr id="0" name=""/>
        <dsp:cNvSpPr/>
      </dsp:nvSpPr>
      <dsp:spPr>
        <a:xfrm>
          <a:off x="819587" y="1467481"/>
          <a:ext cx="9288654" cy="12578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Turns out over 70 columns were like this and hence couldn’t be removed. </a:t>
          </a:r>
        </a:p>
      </dsp:txBody>
      <dsp:txXfrm>
        <a:off x="856428" y="1504322"/>
        <a:ext cx="7577788" cy="1184159"/>
      </dsp:txXfrm>
    </dsp:sp>
    <dsp:sp modelId="{891A814D-D715-4ED6-8FB9-B6017090B086}">
      <dsp:nvSpPr>
        <dsp:cNvPr id="0" name=""/>
        <dsp:cNvSpPr/>
      </dsp:nvSpPr>
      <dsp:spPr>
        <a:xfrm>
          <a:off x="1639174" y="2934963"/>
          <a:ext cx="9288654" cy="12578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This tells a lot about how the data we are going to use is very unbalanced as very few attributes are filled for each case.</a:t>
          </a:r>
        </a:p>
      </dsp:txBody>
      <dsp:txXfrm>
        <a:off x="1676015" y="2971804"/>
        <a:ext cx="7577788" cy="1184159"/>
      </dsp:txXfrm>
    </dsp:sp>
    <dsp:sp modelId="{BD0CB700-5BDA-46EE-AD8B-451010A256A7}">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15C439FF-C49C-49F6-B0C2-C37CF2C50A09}">
      <dsp:nvSpPr>
        <dsp:cNvPr id="0" name=""/>
        <dsp:cNvSpPr/>
      </dsp:nvSpPr>
      <dsp:spPr>
        <a:xfrm>
          <a:off x="9290644" y="2412959"/>
          <a:ext cx="817596" cy="81759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E1F8B-77E4-4961-9BEA-969F36DE716C}">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2A602-C48F-41ED-A848-69986F32846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32032-2FEC-43FB-9847-7139903C062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We perform cardinality analysis in our next step to reduce dimensionality.</a:t>
          </a:r>
        </a:p>
      </dsp:txBody>
      <dsp:txXfrm>
        <a:off x="1435590" y="531"/>
        <a:ext cx="9080009" cy="1242935"/>
      </dsp:txXfrm>
    </dsp:sp>
    <dsp:sp modelId="{CA8BA979-9E3E-469A-90A1-2E7C607D2D07}">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3754B-A49D-4D61-A000-90DFBD8BCF1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6344B6-D3A2-49E5-A897-DCFE4B780AF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This means we will check the no. of unique values per column and remove the ones having extremely high cardinality.</a:t>
          </a:r>
        </a:p>
      </dsp:txBody>
      <dsp:txXfrm>
        <a:off x="1435590" y="1554201"/>
        <a:ext cx="9080009" cy="1242935"/>
      </dsp:txXfrm>
    </dsp:sp>
    <dsp:sp modelId="{764B96A0-594C-40E3-AE73-212720B77130}">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D65CD-599E-4A79-90EA-6E42134FD0E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C0B160-4F0E-4348-A30E-07484B8699E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This is because during clustering we like to use the columns whose values can be grouped together. Having extremely high unique values gives poor clustering results as it becomes hard to group so many values.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366A7-DEA6-4A63-97A3-F63FE52853F8}">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 run the loop for different cardinality values and check how they perform one by one. We loop through a threshold of 80 and all the way down to 30 with a gap of 5.</a:t>
          </a:r>
        </a:p>
      </dsp:txBody>
      <dsp:txXfrm>
        <a:off x="83616" y="172136"/>
        <a:ext cx="6499601" cy="1545648"/>
      </dsp:txXfrm>
    </dsp:sp>
    <dsp:sp modelId="{D54B0CD3-5A36-4C89-B6B9-378B28CA2395}">
      <dsp:nvSpPr>
        <dsp:cNvPr id="0" name=""/>
        <dsp:cNvSpPr/>
      </dsp:nvSpPr>
      <dsp:spPr>
        <a:xfrm>
          <a:off x="0" y="1870520"/>
          <a:ext cx="6666833" cy="17128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Here threshold means the cardinality value above which the columns are not considered in the dataset.</a:t>
          </a:r>
        </a:p>
      </dsp:txBody>
      <dsp:txXfrm>
        <a:off x="83616" y="1954136"/>
        <a:ext cx="6499601" cy="1545648"/>
      </dsp:txXfrm>
    </dsp:sp>
    <dsp:sp modelId="{D124C9B4-D505-458D-87B0-26B4E3C38983}">
      <dsp:nvSpPr>
        <dsp:cNvPr id="0" name=""/>
        <dsp:cNvSpPr/>
      </dsp:nvSpPr>
      <dsp:spPr>
        <a:xfrm>
          <a:off x="0" y="3652520"/>
          <a:ext cx="6666833" cy="17128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For eg: a threshold of 70 means no columns having more than 70 unique values are to be considered.</a:t>
          </a:r>
        </a:p>
      </dsp:txBody>
      <dsp:txXfrm>
        <a:off x="83616" y="3736136"/>
        <a:ext cx="6499601" cy="15456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441-827A-9F1D-ECEB-B3AA6F740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3A1B4-915A-BFA6-FDB2-E15B71AD5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90C202-947E-93B0-94EE-E493A88F0813}"/>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5" name="Footer Placeholder 4">
            <a:extLst>
              <a:ext uri="{FF2B5EF4-FFF2-40B4-BE49-F238E27FC236}">
                <a16:creationId xmlns:a16="http://schemas.microsoft.com/office/drawing/2014/main" id="{FB1A97FD-EFCB-C7CD-FB4F-D21169439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BEA3E-CF35-4C19-2DD2-9835276F2503}"/>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90428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C592-5A64-1B1E-18E1-8016F4A29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67D358-0964-22B1-E92B-024AA5AAC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78BA0-40D0-C667-C2A6-E4968275C724}"/>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5" name="Footer Placeholder 4">
            <a:extLst>
              <a:ext uri="{FF2B5EF4-FFF2-40B4-BE49-F238E27FC236}">
                <a16:creationId xmlns:a16="http://schemas.microsoft.com/office/drawing/2014/main" id="{BD67C929-1A9E-FA92-15E7-C4BD3F462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76F8-2D44-2C0B-1144-110000141B7B}"/>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74911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66F91-3CDC-1C6E-A930-D6757766C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F09717-2D03-395A-99F6-F7C90D7B3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D3EF8-80FC-B01F-B931-961A40296027}"/>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5" name="Footer Placeholder 4">
            <a:extLst>
              <a:ext uri="{FF2B5EF4-FFF2-40B4-BE49-F238E27FC236}">
                <a16:creationId xmlns:a16="http://schemas.microsoft.com/office/drawing/2014/main" id="{37D1DC00-264B-6177-461E-CE28E3EAA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C7FFA-B476-BB34-7399-DAF018A7C1EB}"/>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193344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0F70-D01E-1AB6-F741-654FE4EA9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5407A-8044-503E-6701-46D979AE0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B15D1-3A5D-B558-0EEF-B0DF4729A606}"/>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5" name="Footer Placeholder 4">
            <a:extLst>
              <a:ext uri="{FF2B5EF4-FFF2-40B4-BE49-F238E27FC236}">
                <a16:creationId xmlns:a16="http://schemas.microsoft.com/office/drawing/2014/main" id="{7103AD79-6CDB-90C5-D8DA-183CA4310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A9480-01F3-6135-CF8B-4572FC54B8B1}"/>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3082428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4455-4DF6-5D68-8286-92C912AE2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FA0321-EF1C-B69B-65DA-5D85647E2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DFC5A-F7D8-DFAA-CEBA-F976887CCE9C}"/>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5" name="Footer Placeholder 4">
            <a:extLst>
              <a:ext uri="{FF2B5EF4-FFF2-40B4-BE49-F238E27FC236}">
                <a16:creationId xmlns:a16="http://schemas.microsoft.com/office/drawing/2014/main" id="{69AB1CB2-7A10-DDD3-02C1-AD4E59A20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1A0E9-7449-10F0-88FC-27B391620BD1}"/>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17366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B81B-BE75-7FF0-6977-FCA565FC9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B1111-1D0B-E3C0-B663-350CB4E03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0C0FA-3FAF-95A2-6A67-AAAC48990B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8AE1F-1B0A-B097-508B-5316C0BA47D8}"/>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6" name="Footer Placeholder 5">
            <a:extLst>
              <a:ext uri="{FF2B5EF4-FFF2-40B4-BE49-F238E27FC236}">
                <a16:creationId xmlns:a16="http://schemas.microsoft.com/office/drawing/2014/main" id="{2A3CD5F1-C91E-8E63-31D0-D40A820C1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DCBD1-7494-7B39-A943-9280562765F5}"/>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26130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0E50-83E9-1609-C5A1-81F1EFCF8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58963-B96C-A160-5AF5-891FB8010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1A25B-CDE9-361E-B139-10852C4AD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851310-9E7E-8640-4B52-CBEDE41C0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02A84-3735-3936-F3E5-96EC0054B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0C4A5-21A0-3728-DE22-A274969D137E}"/>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8" name="Footer Placeholder 7">
            <a:extLst>
              <a:ext uri="{FF2B5EF4-FFF2-40B4-BE49-F238E27FC236}">
                <a16:creationId xmlns:a16="http://schemas.microsoft.com/office/drawing/2014/main" id="{6A273D32-07D5-C722-D709-61213D567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88AEEE-3DC4-92E5-2D4B-B01AB7B50651}"/>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3132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9993-F4C9-6291-C3F3-B99BA452AD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AF91C7-479A-D44E-E528-26180C9D54EE}"/>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4" name="Footer Placeholder 3">
            <a:extLst>
              <a:ext uri="{FF2B5EF4-FFF2-40B4-BE49-F238E27FC236}">
                <a16:creationId xmlns:a16="http://schemas.microsoft.com/office/drawing/2014/main" id="{1EDF6B7C-8CAB-6CFF-D215-C8E83919C1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8CB5D-2E39-F94A-9B22-BA27877D359C}"/>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284540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E2563-7110-6910-C19E-5E34DC2BD593}"/>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3" name="Footer Placeholder 2">
            <a:extLst>
              <a:ext uri="{FF2B5EF4-FFF2-40B4-BE49-F238E27FC236}">
                <a16:creationId xmlns:a16="http://schemas.microsoft.com/office/drawing/2014/main" id="{6487C08F-6A25-CE58-8023-7336E72B0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2644F-A5BB-87E6-7864-F8C282D44391}"/>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135152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76D2-367A-C87C-37D8-197224EE3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5872BB-B500-ECF5-C089-2315D2D16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FE434-0DCC-DBEE-7F78-C18E188F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35BC4-35FE-36BE-D6A9-5EEC714C1123}"/>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6" name="Footer Placeholder 5">
            <a:extLst>
              <a:ext uri="{FF2B5EF4-FFF2-40B4-BE49-F238E27FC236}">
                <a16:creationId xmlns:a16="http://schemas.microsoft.com/office/drawing/2014/main" id="{BCB09A79-A5A7-0982-9C57-66D64A250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47299-B379-048B-484F-2E77380224F5}"/>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398855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7E08-EDF2-FCD1-76A1-F30D40EDC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F2CC0-7491-1401-7B44-2E093E232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5BD10B-CFC7-EFC3-687F-F44E1D70A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95AB2-7E6A-E3B0-7494-C7F7B76D0197}"/>
              </a:ext>
            </a:extLst>
          </p:cNvPr>
          <p:cNvSpPr>
            <a:spLocks noGrp="1"/>
          </p:cNvSpPr>
          <p:nvPr>
            <p:ph type="dt" sz="half" idx="10"/>
          </p:nvPr>
        </p:nvSpPr>
        <p:spPr/>
        <p:txBody>
          <a:bodyPr/>
          <a:lstStyle/>
          <a:p>
            <a:fld id="{83CD4D93-0659-42B1-9C61-F8CA7732B949}" type="datetimeFigureOut">
              <a:rPr lang="en-US" smtClean="0"/>
              <a:t>11/28/2023</a:t>
            </a:fld>
            <a:endParaRPr lang="en-US"/>
          </a:p>
        </p:txBody>
      </p:sp>
      <p:sp>
        <p:nvSpPr>
          <p:cNvPr id="6" name="Footer Placeholder 5">
            <a:extLst>
              <a:ext uri="{FF2B5EF4-FFF2-40B4-BE49-F238E27FC236}">
                <a16:creationId xmlns:a16="http://schemas.microsoft.com/office/drawing/2014/main" id="{B5A34352-2A4B-8837-361B-2A40FE1FE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CDB82-FF7A-FA76-D030-5CC7EB59C3C5}"/>
              </a:ext>
            </a:extLst>
          </p:cNvPr>
          <p:cNvSpPr>
            <a:spLocks noGrp="1"/>
          </p:cNvSpPr>
          <p:nvPr>
            <p:ph type="sldNum" sz="quarter" idx="12"/>
          </p:nvPr>
        </p:nvSpPr>
        <p:spPr/>
        <p:txBody>
          <a:bodyPr/>
          <a:lstStyle/>
          <a:p>
            <a:fld id="{403FA178-3D54-470C-8573-D8AEFC552D16}" type="slidenum">
              <a:rPr lang="en-US" smtClean="0"/>
              <a:t>‹#›</a:t>
            </a:fld>
            <a:endParaRPr lang="en-US"/>
          </a:p>
        </p:txBody>
      </p:sp>
    </p:spTree>
    <p:extLst>
      <p:ext uri="{BB962C8B-B14F-4D97-AF65-F5344CB8AC3E}">
        <p14:creationId xmlns:p14="http://schemas.microsoft.com/office/powerpoint/2010/main" val="266210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0BE7A3-E8F2-7358-ECC1-071346E0C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98A99-11BF-64DD-B24E-7C7E580CC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32F2E-7156-F8DA-276F-FD7D9424F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D4D93-0659-42B1-9C61-F8CA7732B949}" type="datetimeFigureOut">
              <a:rPr lang="en-US" smtClean="0"/>
              <a:t>11/28/2023</a:t>
            </a:fld>
            <a:endParaRPr lang="en-US"/>
          </a:p>
        </p:txBody>
      </p:sp>
      <p:sp>
        <p:nvSpPr>
          <p:cNvPr id="5" name="Footer Placeholder 4">
            <a:extLst>
              <a:ext uri="{FF2B5EF4-FFF2-40B4-BE49-F238E27FC236}">
                <a16:creationId xmlns:a16="http://schemas.microsoft.com/office/drawing/2014/main" id="{97C71642-F034-C1C3-939C-D82C03C79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174774-AA3A-C9B5-00A2-0CE40B188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FA178-3D54-470C-8573-D8AEFC552D16}" type="slidenum">
              <a:rPr lang="en-US" smtClean="0"/>
              <a:t>‹#›</a:t>
            </a:fld>
            <a:endParaRPr lang="en-US"/>
          </a:p>
        </p:txBody>
      </p:sp>
    </p:spTree>
    <p:extLst>
      <p:ext uri="{BB962C8B-B14F-4D97-AF65-F5344CB8AC3E}">
        <p14:creationId xmlns:p14="http://schemas.microsoft.com/office/powerpoint/2010/main" val="99126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CF86-56DB-F961-B882-B3E21E7F39C1}"/>
              </a:ext>
            </a:extLst>
          </p:cNvPr>
          <p:cNvSpPr>
            <a:spLocks noGrp="1"/>
          </p:cNvSpPr>
          <p:nvPr>
            <p:ph type="ctrTitle"/>
          </p:nvPr>
        </p:nvSpPr>
        <p:spPr/>
        <p:txBody>
          <a:bodyPr/>
          <a:lstStyle/>
          <a:p>
            <a:r>
              <a:rPr lang="en-US" u="sng" dirty="0"/>
              <a:t>ML PROJECT 1</a:t>
            </a:r>
          </a:p>
        </p:txBody>
      </p:sp>
      <p:sp>
        <p:nvSpPr>
          <p:cNvPr id="3" name="Subtitle 2">
            <a:extLst>
              <a:ext uri="{FF2B5EF4-FFF2-40B4-BE49-F238E27FC236}">
                <a16:creationId xmlns:a16="http://schemas.microsoft.com/office/drawing/2014/main" id="{B9800BAC-25D1-648C-F96C-E8F6C51419C9}"/>
              </a:ext>
            </a:extLst>
          </p:cNvPr>
          <p:cNvSpPr>
            <a:spLocks noGrp="1"/>
          </p:cNvSpPr>
          <p:nvPr>
            <p:ph type="subTitle" idx="1"/>
          </p:nvPr>
        </p:nvSpPr>
        <p:spPr/>
        <p:txBody>
          <a:bodyPr/>
          <a:lstStyle/>
          <a:p>
            <a:r>
              <a:rPr lang="en-US" u="sng" dirty="0"/>
              <a:t>TEAM MEMBERS</a:t>
            </a:r>
          </a:p>
          <a:p>
            <a:pPr marL="342900" indent="-342900">
              <a:buFont typeface="Arial" panose="020B0604020202020204" pitchFamily="34" charset="0"/>
              <a:buChar char="•"/>
            </a:pPr>
            <a:r>
              <a:rPr lang="en-US" dirty="0"/>
              <a:t>VANSH MAHESHWARI</a:t>
            </a:r>
          </a:p>
          <a:p>
            <a:pPr marL="342900" indent="-342900">
              <a:buFont typeface="Arial" panose="020B0604020202020204" pitchFamily="34" charset="0"/>
              <a:buChar char="•"/>
            </a:pPr>
            <a:r>
              <a:rPr lang="en-US" dirty="0"/>
              <a:t>PARTH PARASHAR</a:t>
            </a:r>
          </a:p>
        </p:txBody>
      </p:sp>
    </p:spTree>
    <p:extLst>
      <p:ext uri="{BB962C8B-B14F-4D97-AF65-F5344CB8AC3E}">
        <p14:creationId xmlns:p14="http://schemas.microsoft.com/office/powerpoint/2010/main" val="47159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FC209-0903-8F4F-AC87-643C54065346}"/>
              </a:ext>
            </a:extLst>
          </p:cNvPr>
          <p:cNvSpPr>
            <a:spLocks noGrp="1"/>
          </p:cNvSpPr>
          <p:nvPr>
            <p:ph type="title"/>
          </p:nvPr>
        </p:nvSpPr>
        <p:spPr>
          <a:xfrm>
            <a:off x="838200" y="365125"/>
            <a:ext cx="10515600" cy="1325563"/>
          </a:xfrm>
        </p:spPr>
        <p:txBody>
          <a:bodyPr>
            <a:normAutofit/>
          </a:bodyPr>
          <a:lstStyle/>
          <a:p>
            <a:r>
              <a:rPr lang="en-US"/>
              <a:t>Still let’s perform the analysis after dropping all these columns</a:t>
            </a:r>
          </a:p>
        </p:txBody>
      </p:sp>
      <p:sp>
        <p:nvSpPr>
          <p:cNvPr id="9" name="Content Placeholder 8">
            <a:extLst>
              <a:ext uri="{FF2B5EF4-FFF2-40B4-BE49-F238E27FC236}">
                <a16:creationId xmlns:a16="http://schemas.microsoft.com/office/drawing/2014/main" id="{12B0ABA9-9DF4-3ED5-F866-E1380F7AC724}"/>
              </a:ext>
            </a:extLst>
          </p:cNvPr>
          <p:cNvSpPr>
            <a:spLocks noGrp="1"/>
          </p:cNvSpPr>
          <p:nvPr>
            <p:ph idx="1"/>
          </p:nvPr>
        </p:nvSpPr>
        <p:spPr>
          <a:xfrm>
            <a:off x="838201" y="2013625"/>
            <a:ext cx="4614759" cy="4163337"/>
          </a:xfrm>
        </p:spPr>
        <p:txBody>
          <a:bodyPr>
            <a:normAutofit/>
          </a:bodyPr>
          <a:lstStyle/>
          <a:p>
            <a:r>
              <a:rPr lang="en-US" sz="2000" dirty="0"/>
              <a:t>As can be observed, there is little to no change in the silhouette score from the last change that we did. This move clearly didn’t do any good to us.</a:t>
            </a:r>
          </a:p>
          <a:p>
            <a:r>
              <a:rPr lang="en-US" sz="2000" dirty="0"/>
              <a:t>But removing such a massive amount of data without causing any good seemed like a poor trade-off as it might result in the loss of some important data. Hence we decided to skip this step and perform something else.</a:t>
            </a:r>
          </a:p>
        </p:txBody>
      </p:sp>
      <p:sp>
        <p:nvSpPr>
          <p:cNvPr id="14" name="Freeform: Shape 13">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2E78B7CC-8341-965D-D5D7-7EC8214DB6BB}"/>
              </a:ext>
            </a:extLst>
          </p:cNvPr>
          <p:cNvPicPr>
            <a:picLocks noChangeAspect="1"/>
          </p:cNvPicPr>
          <p:nvPr/>
        </p:nvPicPr>
        <p:blipFill>
          <a:blip r:embed="rId2"/>
          <a:stretch>
            <a:fillRect/>
          </a:stretch>
        </p:blipFill>
        <p:spPr>
          <a:xfrm>
            <a:off x="6992382" y="3429000"/>
            <a:ext cx="3199367" cy="1331654"/>
          </a:xfrm>
          <a:prstGeom prst="rect">
            <a:avLst/>
          </a:prstGeom>
        </p:spPr>
      </p:pic>
    </p:spTree>
    <p:extLst>
      <p:ext uri="{BB962C8B-B14F-4D97-AF65-F5344CB8AC3E}">
        <p14:creationId xmlns:p14="http://schemas.microsoft.com/office/powerpoint/2010/main" val="9384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82A96A-54BF-3E91-5B5F-C8F4391E20AF}"/>
              </a:ext>
            </a:extLst>
          </p:cNvPr>
          <p:cNvSpPr>
            <a:spLocks noGrp="1"/>
          </p:cNvSpPr>
          <p:nvPr>
            <p:ph type="title"/>
          </p:nvPr>
        </p:nvSpPr>
        <p:spPr>
          <a:xfrm>
            <a:off x="1051560" y="586822"/>
            <a:ext cx="3657600" cy="1645920"/>
          </a:xfrm>
        </p:spPr>
        <p:txBody>
          <a:bodyPr>
            <a:normAutofit/>
          </a:bodyPr>
          <a:lstStyle/>
          <a:p>
            <a:r>
              <a:rPr lang="en-US" sz="3200"/>
              <a:t>Difference between the clusters formed in 2 cases.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7F695F-6B6D-E917-206B-8DCBC8786D89}"/>
              </a:ext>
            </a:extLst>
          </p:cNvPr>
          <p:cNvSpPr>
            <a:spLocks noGrp="1"/>
          </p:cNvSpPr>
          <p:nvPr>
            <p:ph idx="1"/>
          </p:nvPr>
        </p:nvSpPr>
        <p:spPr>
          <a:xfrm>
            <a:off x="5250106" y="586822"/>
            <a:ext cx="6106742" cy="1645920"/>
          </a:xfrm>
        </p:spPr>
        <p:txBody>
          <a:bodyPr anchor="ctr">
            <a:normAutofit/>
          </a:bodyPr>
          <a:lstStyle/>
          <a:p>
            <a:r>
              <a:rPr lang="en-US" sz="1800"/>
              <a:t>As one can see nearly same clusters were formed and although it assures us that no crucial data was lost. Still, we decided not to include this step to our model.</a:t>
            </a:r>
          </a:p>
          <a:p>
            <a:endParaRPr lang="en-US" sz="1800"/>
          </a:p>
        </p:txBody>
      </p:sp>
      <p:pic>
        <p:nvPicPr>
          <p:cNvPr id="5" name="Picture 4">
            <a:extLst>
              <a:ext uri="{FF2B5EF4-FFF2-40B4-BE49-F238E27FC236}">
                <a16:creationId xmlns:a16="http://schemas.microsoft.com/office/drawing/2014/main" id="{58C0B486-5A23-4982-FFEB-F7680E4217FD}"/>
              </a:ext>
            </a:extLst>
          </p:cNvPr>
          <p:cNvPicPr>
            <a:picLocks noChangeAspect="1"/>
          </p:cNvPicPr>
          <p:nvPr/>
        </p:nvPicPr>
        <p:blipFill>
          <a:blip r:embed="rId2"/>
          <a:stretch>
            <a:fillRect/>
          </a:stretch>
        </p:blipFill>
        <p:spPr>
          <a:xfrm>
            <a:off x="1058110" y="2729397"/>
            <a:ext cx="4480854" cy="3483864"/>
          </a:xfrm>
          <a:prstGeom prst="rect">
            <a:avLst/>
          </a:prstGeom>
        </p:spPr>
      </p:pic>
      <p:pic>
        <p:nvPicPr>
          <p:cNvPr id="6" name="Picture 5">
            <a:extLst>
              <a:ext uri="{FF2B5EF4-FFF2-40B4-BE49-F238E27FC236}">
                <a16:creationId xmlns:a16="http://schemas.microsoft.com/office/drawing/2014/main" id="{DCCC8C5B-602C-0642-954E-4755CFC40473}"/>
              </a:ext>
            </a:extLst>
          </p:cNvPr>
          <p:cNvPicPr>
            <a:picLocks noChangeAspect="1"/>
          </p:cNvPicPr>
          <p:nvPr/>
        </p:nvPicPr>
        <p:blipFill>
          <a:blip r:embed="rId3"/>
          <a:stretch>
            <a:fillRect/>
          </a:stretch>
        </p:blipFill>
        <p:spPr>
          <a:xfrm>
            <a:off x="6690704" y="2729397"/>
            <a:ext cx="4539235" cy="3483864"/>
          </a:xfrm>
          <a:prstGeom prst="rect">
            <a:avLst/>
          </a:prstGeom>
        </p:spPr>
      </p:pic>
      <p:sp>
        <p:nvSpPr>
          <p:cNvPr id="7" name="TextBox 6">
            <a:extLst>
              <a:ext uri="{FF2B5EF4-FFF2-40B4-BE49-F238E27FC236}">
                <a16:creationId xmlns:a16="http://schemas.microsoft.com/office/drawing/2014/main" id="{7637754E-2953-A287-39C2-CCBF5CB8E02F}"/>
              </a:ext>
            </a:extLst>
          </p:cNvPr>
          <p:cNvSpPr txBox="1"/>
          <p:nvPr/>
        </p:nvSpPr>
        <p:spPr>
          <a:xfrm>
            <a:off x="2343150" y="6343650"/>
            <a:ext cx="2438400" cy="369332"/>
          </a:xfrm>
          <a:prstGeom prst="rect">
            <a:avLst/>
          </a:prstGeom>
          <a:noFill/>
        </p:spPr>
        <p:txBody>
          <a:bodyPr wrap="square" rtlCol="0">
            <a:spAutoFit/>
          </a:bodyPr>
          <a:lstStyle/>
          <a:p>
            <a:r>
              <a:rPr lang="en-US" dirty="0"/>
              <a:t>Before removing</a:t>
            </a:r>
          </a:p>
        </p:txBody>
      </p:sp>
      <p:sp>
        <p:nvSpPr>
          <p:cNvPr id="8" name="TextBox 7">
            <a:extLst>
              <a:ext uri="{FF2B5EF4-FFF2-40B4-BE49-F238E27FC236}">
                <a16:creationId xmlns:a16="http://schemas.microsoft.com/office/drawing/2014/main" id="{EBCFB0CA-7585-52EE-B802-5F1122F6B011}"/>
              </a:ext>
            </a:extLst>
          </p:cNvPr>
          <p:cNvSpPr txBox="1"/>
          <p:nvPr/>
        </p:nvSpPr>
        <p:spPr>
          <a:xfrm>
            <a:off x="8105775" y="6317218"/>
            <a:ext cx="2286000" cy="369332"/>
          </a:xfrm>
          <a:prstGeom prst="rect">
            <a:avLst/>
          </a:prstGeom>
          <a:noFill/>
        </p:spPr>
        <p:txBody>
          <a:bodyPr wrap="square" rtlCol="0">
            <a:spAutoFit/>
          </a:bodyPr>
          <a:lstStyle/>
          <a:p>
            <a:r>
              <a:rPr lang="en-US" dirty="0"/>
              <a:t>After removing</a:t>
            </a:r>
          </a:p>
        </p:txBody>
      </p:sp>
    </p:spTree>
    <p:extLst>
      <p:ext uri="{BB962C8B-B14F-4D97-AF65-F5344CB8AC3E}">
        <p14:creationId xmlns:p14="http://schemas.microsoft.com/office/powerpoint/2010/main" val="138212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A1D5E-99FF-DF49-A494-6B4F6DB11EFF}"/>
              </a:ext>
            </a:extLst>
          </p:cNvPr>
          <p:cNvSpPr>
            <a:spLocks noGrp="1"/>
          </p:cNvSpPr>
          <p:nvPr>
            <p:ph type="title"/>
          </p:nvPr>
        </p:nvSpPr>
        <p:spPr>
          <a:xfrm>
            <a:off x="838200" y="365125"/>
            <a:ext cx="10515600" cy="1325563"/>
          </a:xfrm>
        </p:spPr>
        <p:txBody>
          <a:bodyPr>
            <a:normAutofit/>
          </a:bodyPr>
          <a:lstStyle/>
          <a:p>
            <a:pPr algn="ctr"/>
            <a:r>
              <a:rPr lang="en-US" dirty="0"/>
              <a:t>Now we explore another method to reduce the dimensions</a:t>
            </a:r>
            <a:endParaRPr lang="en-US"/>
          </a:p>
        </p:txBody>
      </p:sp>
      <p:graphicFrame>
        <p:nvGraphicFramePr>
          <p:cNvPr id="5" name="Content Placeholder 2">
            <a:extLst>
              <a:ext uri="{FF2B5EF4-FFF2-40B4-BE49-F238E27FC236}">
                <a16:creationId xmlns:a16="http://schemas.microsoft.com/office/drawing/2014/main" id="{3B8E4008-0C59-085E-10F5-22355D063832}"/>
              </a:ext>
            </a:extLst>
          </p:cNvPr>
          <p:cNvGraphicFramePr>
            <a:graphicFrameLocks noGrp="1"/>
          </p:cNvGraphicFramePr>
          <p:nvPr>
            <p:ph idx="1"/>
            <p:extLst>
              <p:ext uri="{D42A27DB-BD31-4B8C-83A1-F6EECF244321}">
                <p14:modId xmlns:p14="http://schemas.microsoft.com/office/powerpoint/2010/main" val="14731394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79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0BC7-87BB-9198-E459-81CEC87EDE01}"/>
              </a:ext>
            </a:extLst>
          </p:cNvPr>
          <p:cNvSpPr>
            <a:spLocks noGrp="1"/>
          </p:cNvSpPr>
          <p:nvPr>
            <p:ph type="title"/>
          </p:nvPr>
        </p:nvSpPr>
        <p:spPr/>
        <p:txBody>
          <a:bodyPr/>
          <a:lstStyle/>
          <a:p>
            <a:r>
              <a:rPr lang="en-US" dirty="0"/>
              <a:t>Performing cardinality analysis	</a:t>
            </a:r>
          </a:p>
        </p:txBody>
      </p:sp>
      <p:sp>
        <p:nvSpPr>
          <p:cNvPr id="3" name="Content Placeholder 2">
            <a:extLst>
              <a:ext uri="{FF2B5EF4-FFF2-40B4-BE49-F238E27FC236}">
                <a16:creationId xmlns:a16="http://schemas.microsoft.com/office/drawing/2014/main" id="{E51A21D9-51AB-5C40-6CB0-1CC3C24E76A3}"/>
              </a:ext>
            </a:extLst>
          </p:cNvPr>
          <p:cNvSpPr>
            <a:spLocks noGrp="1"/>
          </p:cNvSpPr>
          <p:nvPr>
            <p:ph idx="1"/>
          </p:nvPr>
        </p:nvSpPr>
        <p:spPr/>
        <p:txBody>
          <a:bodyPr/>
          <a:lstStyle/>
          <a:p>
            <a:pPr lvl="1"/>
            <a:r>
              <a:rPr lang="en-US" dirty="0"/>
              <a:t>We took a random no = 50 above which the column would be discarded. Now let’s perform clustering to it to get an idea if we are moving in the right direction.</a:t>
            </a:r>
          </a:p>
          <a:p>
            <a:pPr lvl="1"/>
            <a:r>
              <a:rPr lang="en-US" dirty="0"/>
              <a:t>A massive 71 columns were dropped.</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FF19CA4F-14F2-D885-1374-4103B9356CFA}"/>
              </a:ext>
            </a:extLst>
          </p:cNvPr>
          <p:cNvPicPr>
            <a:picLocks noChangeAspect="1"/>
          </p:cNvPicPr>
          <p:nvPr/>
        </p:nvPicPr>
        <p:blipFill>
          <a:blip r:embed="rId2"/>
          <a:stretch>
            <a:fillRect/>
          </a:stretch>
        </p:blipFill>
        <p:spPr>
          <a:xfrm>
            <a:off x="1195922" y="3505032"/>
            <a:ext cx="4823878" cy="3140244"/>
          </a:xfrm>
          <a:prstGeom prst="rect">
            <a:avLst/>
          </a:prstGeom>
        </p:spPr>
      </p:pic>
      <p:sp>
        <p:nvSpPr>
          <p:cNvPr id="6" name="Rectangle: Rounded Corners 5">
            <a:extLst>
              <a:ext uri="{FF2B5EF4-FFF2-40B4-BE49-F238E27FC236}">
                <a16:creationId xmlns:a16="http://schemas.microsoft.com/office/drawing/2014/main" id="{8E05891B-F89A-C06C-E22B-8FAD6FDE6B28}"/>
              </a:ext>
            </a:extLst>
          </p:cNvPr>
          <p:cNvSpPr/>
          <p:nvPr/>
        </p:nvSpPr>
        <p:spPr>
          <a:xfrm>
            <a:off x="7038975" y="3800475"/>
            <a:ext cx="4714875" cy="25114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 one can see, the graph has changed massively , this means some changes have definitely happened in the result.</a:t>
            </a:r>
          </a:p>
        </p:txBody>
      </p:sp>
    </p:spTree>
    <p:extLst>
      <p:ext uri="{BB962C8B-B14F-4D97-AF65-F5344CB8AC3E}">
        <p14:creationId xmlns:p14="http://schemas.microsoft.com/office/powerpoint/2010/main" val="53128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EB69-7500-7216-AD00-5F49C6766D37}"/>
              </a:ext>
            </a:extLst>
          </p:cNvPr>
          <p:cNvSpPr>
            <a:spLocks noGrp="1"/>
          </p:cNvSpPr>
          <p:nvPr>
            <p:ph type="title"/>
          </p:nvPr>
        </p:nvSpPr>
        <p:spPr/>
        <p:txBody>
          <a:bodyPr/>
          <a:lstStyle/>
          <a:p>
            <a:r>
              <a:rPr lang="en-US" dirty="0"/>
              <a:t>Performance Evaluation</a:t>
            </a:r>
          </a:p>
        </p:txBody>
      </p:sp>
      <p:pic>
        <p:nvPicPr>
          <p:cNvPr id="5" name="Content Placeholder 4">
            <a:extLst>
              <a:ext uri="{FF2B5EF4-FFF2-40B4-BE49-F238E27FC236}">
                <a16:creationId xmlns:a16="http://schemas.microsoft.com/office/drawing/2014/main" id="{D29FA423-4D13-ADB4-992D-EE7E21194406}"/>
              </a:ext>
            </a:extLst>
          </p:cNvPr>
          <p:cNvPicPr>
            <a:picLocks noGrp="1" noChangeAspect="1"/>
          </p:cNvPicPr>
          <p:nvPr>
            <p:ph idx="1"/>
          </p:nvPr>
        </p:nvPicPr>
        <p:blipFill>
          <a:blip r:embed="rId2"/>
          <a:stretch>
            <a:fillRect/>
          </a:stretch>
        </p:blipFill>
        <p:spPr>
          <a:xfrm>
            <a:off x="2525074" y="3947200"/>
            <a:ext cx="6730438" cy="751379"/>
          </a:xfrm>
        </p:spPr>
      </p:pic>
      <p:sp>
        <p:nvSpPr>
          <p:cNvPr id="6" name="Rectangle: Rounded Corners 5">
            <a:extLst>
              <a:ext uri="{FF2B5EF4-FFF2-40B4-BE49-F238E27FC236}">
                <a16:creationId xmlns:a16="http://schemas.microsoft.com/office/drawing/2014/main" id="{61FF5198-EDF6-940C-4B26-BCBAF0BC2088}"/>
              </a:ext>
            </a:extLst>
          </p:cNvPr>
          <p:cNvSpPr/>
          <p:nvPr/>
        </p:nvSpPr>
        <p:spPr>
          <a:xfrm>
            <a:off x="922086" y="1690688"/>
            <a:ext cx="9936414" cy="19192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The silhouette score increases massively telling us that we were indeed looking in the right direction and hence we decide to keep exploring this further in order to get the best code.</a:t>
            </a:r>
          </a:p>
        </p:txBody>
      </p:sp>
    </p:spTree>
    <p:extLst>
      <p:ext uri="{BB962C8B-B14F-4D97-AF65-F5344CB8AC3E}">
        <p14:creationId xmlns:p14="http://schemas.microsoft.com/office/powerpoint/2010/main" val="46213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BC5B4-04CB-4759-7BD0-0774CE388901}"/>
              </a:ext>
            </a:extLst>
          </p:cNvPr>
          <p:cNvSpPr>
            <a:spLocks noGrp="1"/>
          </p:cNvSpPr>
          <p:nvPr>
            <p:ph type="title"/>
          </p:nvPr>
        </p:nvSpPr>
        <p:spPr>
          <a:xfrm>
            <a:off x="586478" y="1683756"/>
            <a:ext cx="3115265" cy="2396359"/>
          </a:xfrm>
        </p:spPr>
        <p:txBody>
          <a:bodyPr anchor="b">
            <a:normAutofit/>
          </a:bodyPr>
          <a:lstStyle/>
          <a:p>
            <a:pPr algn="r"/>
            <a:r>
              <a:rPr lang="en-US" sz="2800">
                <a:solidFill>
                  <a:srgbClr val="FFFFFF"/>
                </a:solidFill>
              </a:rPr>
              <a:t>So now we will check how clustering changes with change in cardinality.</a:t>
            </a:r>
            <a:br>
              <a:rPr lang="en-US" sz="2800">
                <a:solidFill>
                  <a:srgbClr val="FFFFFF"/>
                </a:solidFill>
              </a:rPr>
            </a:br>
            <a:r>
              <a:rPr lang="en-US" sz="2800">
                <a:solidFill>
                  <a:srgbClr val="FFFFFF"/>
                </a:solidFill>
              </a:rPr>
              <a:t>		</a:t>
            </a:r>
          </a:p>
        </p:txBody>
      </p:sp>
      <p:graphicFrame>
        <p:nvGraphicFramePr>
          <p:cNvPr id="5" name="Content Placeholder 2">
            <a:extLst>
              <a:ext uri="{FF2B5EF4-FFF2-40B4-BE49-F238E27FC236}">
                <a16:creationId xmlns:a16="http://schemas.microsoft.com/office/drawing/2014/main" id="{AD32CE1E-D072-1CAC-CB55-16B7D0173946}"/>
              </a:ext>
            </a:extLst>
          </p:cNvPr>
          <p:cNvGraphicFramePr>
            <a:graphicFrameLocks noGrp="1"/>
          </p:cNvGraphicFramePr>
          <p:nvPr>
            <p:ph idx="1"/>
            <p:extLst>
              <p:ext uri="{D42A27DB-BD31-4B8C-83A1-F6EECF244321}">
                <p14:modId xmlns:p14="http://schemas.microsoft.com/office/powerpoint/2010/main" val="3198616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39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A75-8DD3-0C29-54B7-A13F3363BECC}"/>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398DACB-397C-6973-9595-28B3AD168F84}"/>
              </a:ext>
            </a:extLst>
          </p:cNvPr>
          <p:cNvPicPr>
            <a:picLocks noGrp="1" noChangeAspect="1"/>
          </p:cNvPicPr>
          <p:nvPr>
            <p:ph idx="1"/>
          </p:nvPr>
        </p:nvPicPr>
        <p:blipFill>
          <a:blip r:embed="rId2"/>
          <a:stretch>
            <a:fillRect/>
          </a:stretch>
        </p:blipFill>
        <p:spPr>
          <a:xfrm>
            <a:off x="6103632" y="0"/>
            <a:ext cx="6097699" cy="4478694"/>
          </a:xfrm>
        </p:spPr>
      </p:pic>
      <p:pic>
        <p:nvPicPr>
          <p:cNvPr id="5" name="Picture 4">
            <a:extLst>
              <a:ext uri="{FF2B5EF4-FFF2-40B4-BE49-F238E27FC236}">
                <a16:creationId xmlns:a16="http://schemas.microsoft.com/office/drawing/2014/main" id="{8EF274E1-E8A7-8BA6-4109-0F4574022335}"/>
              </a:ext>
            </a:extLst>
          </p:cNvPr>
          <p:cNvPicPr>
            <a:picLocks noChangeAspect="1"/>
          </p:cNvPicPr>
          <p:nvPr/>
        </p:nvPicPr>
        <p:blipFill>
          <a:blip r:embed="rId3"/>
          <a:stretch>
            <a:fillRect/>
          </a:stretch>
        </p:blipFill>
        <p:spPr>
          <a:xfrm>
            <a:off x="0" y="-1"/>
            <a:ext cx="6105331" cy="4478693"/>
          </a:xfrm>
          <a:prstGeom prst="rect">
            <a:avLst/>
          </a:prstGeom>
        </p:spPr>
      </p:pic>
      <p:pic>
        <p:nvPicPr>
          <p:cNvPr id="9" name="Picture 8">
            <a:extLst>
              <a:ext uri="{FF2B5EF4-FFF2-40B4-BE49-F238E27FC236}">
                <a16:creationId xmlns:a16="http://schemas.microsoft.com/office/drawing/2014/main" id="{F9137C83-8ECA-BF9B-4FBE-14892FE0E587}"/>
              </a:ext>
            </a:extLst>
          </p:cNvPr>
          <p:cNvPicPr>
            <a:picLocks noChangeAspect="1"/>
          </p:cNvPicPr>
          <p:nvPr/>
        </p:nvPicPr>
        <p:blipFill>
          <a:blip r:embed="rId4"/>
          <a:stretch>
            <a:fillRect/>
          </a:stretch>
        </p:blipFill>
        <p:spPr>
          <a:xfrm>
            <a:off x="3381320" y="4742471"/>
            <a:ext cx="4973476" cy="1322427"/>
          </a:xfrm>
          <a:prstGeom prst="rect">
            <a:avLst/>
          </a:prstGeom>
        </p:spPr>
      </p:pic>
    </p:spTree>
    <p:extLst>
      <p:ext uri="{BB962C8B-B14F-4D97-AF65-F5344CB8AC3E}">
        <p14:creationId xmlns:p14="http://schemas.microsoft.com/office/powerpoint/2010/main" val="297635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F583-4641-284F-43E2-CD997D088B7D}"/>
              </a:ext>
            </a:extLst>
          </p:cNvPr>
          <p:cNvSpPr>
            <a:spLocks noGrp="1"/>
          </p:cNvSpPr>
          <p:nvPr>
            <p:ph type="title"/>
          </p:nvPr>
        </p:nvSpPr>
        <p:spPr/>
        <p:txBody>
          <a:bodyPr/>
          <a:lstStyle/>
          <a:p>
            <a:r>
              <a:rPr lang="en-US" dirty="0"/>
              <a:t>Now it’s time to test our model with different number of clusters.</a:t>
            </a:r>
          </a:p>
        </p:txBody>
      </p:sp>
      <p:sp>
        <p:nvSpPr>
          <p:cNvPr id="3" name="Content Placeholder 2">
            <a:extLst>
              <a:ext uri="{FF2B5EF4-FFF2-40B4-BE49-F238E27FC236}">
                <a16:creationId xmlns:a16="http://schemas.microsoft.com/office/drawing/2014/main" id="{2CEB009D-B194-DF73-68E1-86A646716279}"/>
              </a:ext>
            </a:extLst>
          </p:cNvPr>
          <p:cNvSpPr>
            <a:spLocks noGrp="1"/>
          </p:cNvSpPr>
          <p:nvPr>
            <p:ph idx="1"/>
          </p:nvPr>
        </p:nvSpPr>
        <p:spPr/>
        <p:txBody>
          <a:bodyPr/>
          <a:lstStyle/>
          <a:p>
            <a:r>
              <a:rPr lang="en-US" dirty="0"/>
              <a:t>The model is tested on clusters 2 to 9 and performance is evaluated for the same.</a:t>
            </a:r>
          </a:p>
          <a:p>
            <a:endParaRPr lang="en-US" dirty="0"/>
          </a:p>
        </p:txBody>
      </p:sp>
      <p:pic>
        <p:nvPicPr>
          <p:cNvPr id="5" name="Picture 4">
            <a:extLst>
              <a:ext uri="{FF2B5EF4-FFF2-40B4-BE49-F238E27FC236}">
                <a16:creationId xmlns:a16="http://schemas.microsoft.com/office/drawing/2014/main" id="{0B1A7875-1E16-EE16-BA32-D9D34CE37FA7}"/>
              </a:ext>
            </a:extLst>
          </p:cNvPr>
          <p:cNvPicPr>
            <a:picLocks noChangeAspect="1"/>
          </p:cNvPicPr>
          <p:nvPr/>
        </p:nvPicPr>
        <p:blipFill>
          <a:blip r:embed="rId2"/>
          <a:stretch>
            <a:fillRect/>
          </a:stretch>
        </p:blipFill>
        <p:spPr>
          <a:xfrm>
            <a:off x="0" y="2903661"/>
            <a:ext cx="6299726" cy="3408239"/>
          </a:xfrm>
          <a:prstGeom prst="rect">
            <a:avLst/>
          </a:prstGeom>
        </p:spPr>
      </p:pic>
      <p:pic>
        <p:nvPicPr>
          <p:cNvPr id="7" name="Picture 6">
            <a:extLst>
              <a:ext uri="{FF2B5EF4-FFF2-40B4-BE49-F238E27FC236}">
                <a16:creationId xmlns:a16="http://schemas.microsoft.com/office/drawing/2014/main" id="{E09E2D73-2BF6-075D-AEBA-FDDEDA6FFC7E}"/>
              </a:ext>
            </a:extLst>
          </p:cNvPr>
          <p:cNvPicPr>
            <a:picLocks noChangeAspect="1"/>
          </p:cNvPicPr>
          <p:nvPr/>
        </p:nvPicPr>
        <p:blipFill>
          <a:blip r:embed="rId3"/>
          <a:stretch>
            <a:fillRect/>
          </a:stretch>
        </p:blipFill>
        <p:spPr>
          <a:xfrm>
            <a:off x="6460094" y="2903661"/>
            <a:ext cx="5567330" cy="3071813"/>
          </a:xfrm>
          <a:prstGeom prst="rect">
            <a:avLst/>
          </a:prstGeom>
        </p:spPr>
      </p:pic>
    </p:spTree>
    <p:extLst>
      <p:ext uri="{BB962C8B-B14F-4D97-AF65-F5344CB8AC3E}">
        <p14:creationId xmlns:p14="http://schemas.microsoft.com/office/powerpoint/2010/main" val="314227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63F0-E2DD-BA7F-ECDF-690FF6DA73E2}"/>
              </a:ext>
            </a:extLst>
          </p:cNvPr>
          <p:cNvSpPr>
            <a:spLocks noGrp="1"/>
          </p:cNvSpPr>
          <p:nvPr>
            <p:ph type="title"/>
          </p:nvPr>
        </p:nvSpPr>
        <p:spPr/>
        <p:txBody>
          <a:bodyPr/>
          <a:lstStyle/>
          <a:p>
            <a:r>
              <a:rPr lang="en-US" dirty="0"/>
              <a:t>Now let’s find out the best cluster using elbow method.</a:t>
            </a:r>
          </a:p>
        </p:txBody>
      </p:sp>
      <p:sp>
        <p:nvSpPr>
          <p:cNvPr id="3" name="Content Placeholder 2">
            <a:extLst>
              <a:ext uri="{FF2B5EF4-FFF2-40B4-BE49-F238E27FC236}">
                <a16:creationId xmlns:a16="http://schemas.microsoft.com/office/drawing/2014/main" id="{A14CEF43-54C8-CEFD-4487-A1BC291F770F}"/>
              </a:ext>
            </a:extLst>
          </p:cNvPr>
          <p:cNvSpPr>
            <a:spLocks noGrp="1"/>
          </p:cNvSpPr>
          <p:nvPr>
            <p:ph idx="1"/>
          </p:nvPr>
        </p:nvSpPr>
        <p:spPr/>
        <p:txBody>
          <a:bodyPr/>
          <a:lstStyle/>
          <a:p>
            <a:r>
              <a:rPr lang="en-US" dirty="0"/>
              <a:t>The elbow method says that the point on the graph which shows like an elbow or the part where the rate of decrease shifts.</a:t>
            </a:r>
          </a:p>
          <a:p>
            <a:endParaRPr lang="en-US" dirty="0"/>
          </a:p>
        </p:txBody>
      </p:sp>
      <p:pic>
        <p:nvPicPr>
          <p:cNvPr id="5" name="Picture 4">
            <a:extLst>
              <a:ext uri="{FF2B5EF4-FFF2-40B4-BE49-F238E27FC236}">
                <a16:creationId xmlns:a16="http://schemas.microsoft.com/office/drawing/2014/main" id="{250F7007-EB1B-DB2B-C656-EAC60EBFDB26}"/>
              </a:ext>
            </a:extLst>
          </p:cNvPr>
          <p:cNvPicPr>
            <a:picLocks noChangeAspect="1"/>
          </p:cNvPicPr>
          <p:nvPr/>
        </p:nvPicPr>
        <p:blipFill>
          <a:blip r:embed="rId2"/>
          <a:stretch>
            <a:fillRect/>
          </a:stretch>
        </p:blipFill>
        <p:spPr>
          <a:xfrm>
            <a:off x="3142994" y="2710644"/>
            <a:ext cx="5906012" cy="3932261"/>
          </a:xfrm>
          <a:prstGeom prst="rect">
            <a:avLst/>
          </a:prstGeom>
        </p:spPr>
      </p:pic>
    </p:spTree>
    <p:extLst>
      <p:ext uri="{BB962C8B-B14F-4D97-AF65-F5344CB8AC3E}">
        <p14:creationId xmlns:p14="http://schemas.microsoft.com/office/powerpoint/2010/main" val="273718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FAB5-786E-C6AD-EFCA-25E87EA14D83}"/>
              </a:ext>
            </a:extLst>
          </p:cNvPr>
          <p:cNvSpPr>
            <a:spLocks noGrp="1"/>
          </p:cNvSpPr>
          <p:nvPr>
            <p:ph type="title"/>
          </p:nvPr>
        </p:nvSpPr>
        <p:spPr/>
        <p:txBody>
          <a:bodyPr/>
          <a:lstStyle/>
          <a:p>
            <a:r>
              <a:rPr lang="en-US" dirty="0"/>
              <a:t>Applying the elbow curve method to our data	</a:t>
            </a:r>
          </a:p>
        </p:txBody>
      </p:sp>
      <p:pic>
        <p:nvPicPr>
          <p:cNvPr id="5" name="Content Placeholder 4">
            <a:extLst>
              <a:ext uri="{FF2B5EF4-FFF2-40B4-BE49-F238E27FC236}">
                <a16:creationId xmlns:a16="http://schemas.microsoft.com/office/drawing/2014/main" id="{5A5A36C9-6469-2B28-2A2F-BB19ECE23D40}"/>
              </a:ext>
            </a:extLst>
          </p:cNvPr>
          <p:cNvPicPr>
            <a:picLocks noGrp="1" noChangeAspect="1"/>
          </p:cNvPicPr>
          <p:nvPr>
            <p:ph idx="1"/>
          </p:nvPr>
        </p:nvPicPr>
        <p:blipFill>
          <a:blip r:embed="rId2"/>
          <a:stretch>
            <a:fillRect/>
          </a:stretch>
        </p:blipFill>
        <p:spPr>
          <a:xfrm>
            <a:off x="1125621" y="1930372"/>
            <a:ext cx="5387807" cy="4313294"/>
          </a:xfrm>
        </p:spPr>
      </p:pic>
      <p:sp>
        <p:nvSpPr>
          <p:cNvPr id="6" name="Rectangle: Rounded Corners 5">
            <a:extLst>
              <a:ext uri="{FF2B5EF4-FFF2-40B4-BE49-F238E27FC236}">
                <a16:creationId xmlns:a16="http://schemas.microsoft.com/office/drawing/2014/main" id="{E7EBC2D7-CC97-3C6E-A545-3E8F84517CB7}"/>
              </a:ext>
            </a:extLst>
          </p:cNvPr>
          <p:cNvSpPr/>
          <p:nvPr/>
        </p:nvSpPr>
        <p:spPr>
          <a:xfrm>
            <a:off x="6864609" y="2863056"/>
            <a:ext cx="4772025" cy="24479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Clearly for our data the most optimal no of clusters turns out to be 4</a:t>
            </a:r>
            <a:r>
              <a:rPr lang="en-US" dirty="0"/>
              <a:t>.</a:t>
            </a:r>
          </a:p>
        </p:txBody>
      </p:sp>
    </p:spTree>
    <p:extLst>
      <p:ext uri="{BB962C8B-B14F-4D97-AF65-F5344CB8AC3E}">
        <p14:creationId xmlns:p14="http://schemas.microsoft.com/office/powerpoint/2010/main" val="125384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AB4C-75AB-5951-964E-55D9F918F3EC}"/>
              </a:ext>
            </a:extLst>
          </p:cNvPr>
          <p:cNvSpPr>
            <a:spLocks noGrp="1"/>
          </p:cNvSpPr>
          <p:nvPr>
            <p:ph type="title"/>
          </p:nvPr>
        </p:nvSpPr>
        <p:spPr/>
        <p:txBody>
          <a:bodyPr/>
          <a:lstStyle/>
          <a:p>
            <a:r>
              <a:rPr lang="en-US" dirty="0"/>
              <a:t>Let’s Import the Data first</a:t>
            </a:r>
          </a:p>
        </p:txBody>
      </p:sp>
      <p:sp>
        <p:nvSpPr>
          <p:cNvPr id="3" name="Content Placeholder 2">
            <a:extLst>
              <a:ext uri="{FF2B5EF4-FFF2-40B4-BE49-F238E27FC236}">
                <a16:creationId xmlns:a16="http://schemas.microsoft.com/office/drawing/2014/main" id="{72B229FE-1B52-9A78-C4B0-9FE45EA86A7C}"/>
              </a:ext>
            </a:extLst>
          </p:cNvPr>
          <p:cNvSpPr>
            <a:spLocks noGrp="1"/>
          </p:cNvSpPr>
          <p:nvPr>
            <p:ph idx="1"/>
          </p:nvPr>
        </p:nvSpPr>
        <p:spPr/>
        <p:txBody>
          <a:bodyPr/>
          <a:lstStyle/>
          <a:p>
            <a:r>
              <a:rPr lang="en-US" dirty="0"/>
              <a:t>Once we import the data, it is important to check its shape and size.</a:t>
            </a:r>
          </a:p>
          <a:p>
            <a:r>
              <a:rPr lang="en-US" dirty="0"/>
              <a:t>Then check out various columns and see how can we preprocess the data to clean it and make it more usable.</a:t>
            </a:r>
          </a:p>
          <a:p>
            <a:pPr lvl="5"/>
            <a:endParaRPr lang="en-US" dirty="0"/>
          </a:p>
          <a:p>
            <a:pPr lvl="5"/>
            <a:r>
              <a:rPr lang="en-US" dirty="0"/>
              <a:t>The following figure shows the shape of the data. </a:t>
            </a:r>
          </a:p>
          <a:p>
            <a:pPr lvl="5"/>
            <a:r>
              <a:rPr lang="en-US" dirty="0"/>
              <a:t>Clearly it has way too high dimensionality and must be reduced for better clustering. </a:t>
            </a:r>
          </a:p>
          <a:p>
            <a:pPr marL="2286000" lvl="5" indent="0">
              <a:buNone/>
            </a:pPr>
            <a:r>
              <a:rPr lang="en-US" dirty="0"/>
              <a:t> </a:t>
            </a:r>
          </a:p>
        </p:txBody>
      </p:sp>
      <p:pic>
        <p:nvPicPr>
          <p:cNvPr id="5" name="Picture 4">
            <a:extLst>
              <a:ext uri="{FF2B5EF4-FFF2-40B4-BE49-F238E27FC236}">
                <a16:creationId xmlns:a16="http://schemas.microsoft.com/office/drawing/2014/main" id="{26B790CA-F880-3465-B5B7-A72CFDEFAFB3}"/>
              </a:ext>
            </a:extLst>
          </p:cNvPr>
          <p:cNvPicPr>
            <a:picLocks noChangeAspect="1"/>
          </p:cNvPicPr>
          <p:nvPr/>
        </p:nvPicPr>
        <p:blipFill>
          <a:blip r:embed="rId2"/>
          <a:stretch>
            <a:fillRect/>
          </a:stretch>
        </p:blipFill>
        <p:spPr>
          <a:xfrm>
            <a:off x="1154694" y="3429000"/>
            <a:ext cx="1681812" cy="865689"/>
          </a:xfrm>
          <a:prstGeom prst="rect">
            <a:avLst/>
          </a:prstGeom>
        </p:spPr>
      </p:pic>
    </p:spTree>
    <p:extLst>
      <p:ext uri="{BB962C8B-B14F-4D97-AF65-F5344CB8AC3E}">
        <p14:creationId xmlns:p14="http://schemas.microsoft.com/office/powerpoint/2010/main" val="582524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C8D7-2DD8-D5CD-2266-F25E6DAEECE6}"/>
              </a:ext>
            </a:extLst>
          </p:cNvPr>
          <p:cNvSpPr>
            <a:spLocks noGrp="1"/>
          </p:cNvSpPr>
          <p:nvPr>
            <p:ph type="title"/>
          </p:nvPr>
        </p:nvSpPr>
        <p:spPr/>
        <p:txBody>
          <a:bodyPr/>
          <a:lstStyle/>
          <a:p>
            <a:r>
              <a:rPr lang="en-US" dirty="0"/>
              <a:t>Now adding resampling to our data	</a:t>
            </a:r>
          </a:p>
        </p:txBody>
      </p:sp>
      <p:sp>
        <p:nvSpPr>
          <p:cNvPr id="3" name="Content Placeholder 2">
            <a:extLst>
              <a:ext uri="{FF2B5EF4-FFF2-40B4-BE49-F238E27FC236}">
                <a16:creationId xmlns:a16="http://schemas.microsoft.com/office/drawing/2014/main" id="{C610CC0B-7444-F915-93A7-89BFE2E2D833}"/>
              </a:ext>
            </a:extLst>
          </p:cNvPr>
          <p:cNvSpPr>
            <a:spLocks noGrp="1"/>
          </p:cNvSpPr>
          <p:nvPr>
            <p:ph idx="1"/>
          </p:nvPr>
        </p:nvSpPr>
        <p:spPr/>
        <p:txBody>
          <a:bodyPr/>
          <a:lstStyle/>
          <a:p>
            <a:pPr lvl="1"/>
            <a:r>
              <a:rPr lang="en-US" dirty="0"/>
              <a:t>We do resampling by using the k-fold cross-validation. Let’s test the code now and see if it changes something</a:t>
            </a:r>
          </a:p>
          <a:p>
            <a:pPr lvl="1"/>
            <a:endParaRPr lang="en-US" dirty="0"/>
          </a:p>
        </p:txBody>
      </p:sp>
      <p:pic>
        <p:nvPicPr>
          <p:cNvPr id="5" name="Picture 4">
            <a:extLst>
              <a:ext uri="{FF2B5EF4-FFF2-40B4-BE49-F238E27FC236}">
                <a16:creationId xmlns:a16="http://schemas.microsoft.com/office/drawing/2014/main" id="{437C868C-5E60-8983-D5B6-B5F879E3621F}"/>
              </a:ext>
            </a:extLst>
          </p:cNvPr>
          <p:cNvPicPr>
            <a:picLocks noChangeAspect="1"/>
          </p:cNvPicPr>
          <p:nvPr/>
        </p:nvPicPr>
        <p:blipFill>
          <a:blip r:embed="rId2"/>
          <a:stretch>
            <a:fillRect/>
          </a:stretch>
        </p:blipFill>
        <p:spPr>
          <a:xfrm>
            <a:off x="838200" y="2838102"/>
            <a:ext cx="3513124" cy="845893"/>
          </a:xfrm>
          <a:prstGeom prst="rect">
            <a:avLst/>
          </a:prstGeom>
        </p:spPr>
      </p:pic>
      <p:pic>
        <p:nvPicPr>
          <p:cNvPr id="7" name="Picture 6">
            <a:extLst>
              <a:ext uri="{FF2B5EF4-FFF2-40B4-BE49-F238E27FC236}">
                <a16:creationId xmlns:a16="http://schemas.microsoft.com/office/drawing/2014/main" id="{706EEB2A-0526-914A-65A0-2B35C0C2E198}"/>
              </a:ext>
            </a:extLst>
          </p:cNvPr>
          <p:cNvPicPr>
            <a:picLocks noChangeAspect="1"/>
          </p:cNvPicPr>
          <p:nvPr/>
        </p:nvPicPr>
        <p:blipFill>
          <a:blip r:embed="rId3"/>
          <a:stretch>
            <a:fillRect/>
          </a:stretch>
        </p:blipFill>
        <p:spPr>
          <a:xfrm>
            <a:off x="7382106" y="2838102"/>
            <a:ext cx="4519052" cy="845893"/>
          </a:xfrm>
          <a:prstGeom prst="rect">
            <a:avLst/>
          </a:prstGeom>
        </p:spPr>
      </p:pic>
      <p:pic>
        <p:nvPicPr>
          <p:cNvPr id="9" name="Picture 8">
            <a:extLst>
              <a:ext uri="{FF2B5EF4-FFF2-40B4-BE49-F238E27FC236}">
                <a16:creationId xmlns:a16="http://schemas.microsoft.com/office/drawing/2014/main" id="{687577D8-E131-0FCC-ACC2-75BA1B3BFC3B}"/>
              </a:ext>
            </a:extLst>
          </p:cNvPr>
          <p:cNvPicPr>
            <a:picLocks noChangeAspect="1"/>
          </p:cNvPicPr>
          <p:nvPr/>
        </p:nvPicPr>
        <p:blipFill>
          <a:blip r:embed="rId4"/>
          <a:stretch>
            <a:fillRect/>
          </a:stretch>
        </p:blipFill>
        <p:spPr>
          <a:xfrm>
            <a:off x="838200" y="4855806"/>
            <a:ext cx="3139712" cy="899238"/>
          </a:xfrm>
          <a:prstGeom prst="rect">
            <a:avLst/>
          </a:prstGeom>
        </p:spPr>
      </p:pic>
      <p:pic>
        <p:nvPicPr>
          <p:cNvPr id="11" name="Picture 10">
            <a:extLst>
              <a:ext uri="{FF2B5EF4-FFF2-40B4-BE49-F238E27FC236}">
                <a16:creationId xmlns:a16="http://schemas.microsoft.com/office/drawing/2014/main" id="{F880FC8F-9854-F400-B279-977EE46FA7CD}"/>
              </a:ext>
            </a:extLst>
          </p:cNvPr>
          <p:cNvPicPr>
            <a:picLocks noChangeAspect="1"/>
          </p:cNvPicPr>
          <p:nvPr/>
        </p:nvPicPr>
        <p:blipFill>
          <a:blip r:embed="rId5"/>
          <a:stretch>
            <a:fillRect/>
          </a:stretch>
        </p:blipFill>
        <p:spPr>
          <a:xfrm>
            <a:off x="7382106" y="4909152"/>
            <a:ext cx="4183743" cy="845892"/>
          </a:xfrm>
          <a:prstGeom prst="rect">
            <a:avLst/>
          </a:prstGeom>
        </p:spPr>
      </p:pic>
      <p:sp>
        <p:nvSpPr>
          <p:cNvPr id="12" name="Arrow: Right 11">
            <a:extLst>
              <a:ext uri="{FF2B5EF4-FFF2-40B4-BE49-F238E27FC236}">
                <a16:creationId xmlns:a16="http://schemas.microsoft.com/office/drawing/2014/main" id="{69A6B927-7C79-08E3-807C-11781C14B04C}"/>
              </a:ext>
            </a:extLst>
          </p:cNvPr>
          <p:cNvSpPr/>
          <p:nvPr/>
        </p:nvSpPr>
        <p:spPr>
          <a:xfrm>
            <a:off x="4819650" y="2889573"/>
            <a:ext cx="2247900" cy="742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resampling</a:t>
            </a:r>
          </a:p>
        </p:txBody>
      </p:sp>
      <p:sp>
        <p:nvSpPr>
          <p:cNvPr id="13" name="Arrow: Right 12">
            <a:extLst>
              <a:ext uri="{FF2B5EF4-FFF2-40B4-BE49-F238E27FC236}">
                <a16:creationId xmlns:a16="http://schemas.microsoft.com/office/drawing/2014/main" id="{71572D8A-6D02-21EF-CA38-AB4F1729797B}"/>
              </a:ext>
            </a:extLst>
          </p:cNvPr>
          <p:cNvSpPr/>
          <p:nvPr/>
        </p:nvSpPr>
        <p:spPr>
          <a:xfrm>
            <a:off x="4665306" y="5029200"/>
            <a:ext cx="2332653" cy="6251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resampling</a:t>
            </a:r>
          </a:p>
        </p:txBody>
      </p:sp>
    </p:spTree>
    <p:extLst>
      <p:ext uri="{BB962C8B-B14F-4D97-AF65-F5344CB8AC3E}">
        <p14:creationId xmlns:p14="http://schemas.microsoft.com/office/powerpoint/2010/main" val="404809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007F4-F5CF-AA79-9060-9F199AC0D662}"/>
              </a:ext>
            </a:extLst>
          </p:cNvPr>
          <p:cNvSpPr>
            <a:spLocks noGrp="1"/>
          </p:cNvSpPr>
          <p:nvPr>
            <p:ph type="title"/>
          </p:nvPr>
        </p:nvSpPr>
        <p:spPr>
          <a:xfrm>
            <a:off x="1371599" y="294538"/>
            <a:ext cx="9895951" cy="1033669"/>
          </a:xfrm>
        </p:spPr>
        <p:txBody>
          <a:bodyPr>
            <a:normAutofit/>
          </a:bodyPr>
          <a:lstStyle/>
          <a:p>
            <a:r>
              <a:rPr lang="en-US" sz="2000" dirty="0">
                <a:solidFill>
                  <a:srgbClr val="FFFFFF"/>
                </a:solidFill>
                <a:latin typeface="+mn-lt"/>
              </a:rPr>
              <a:t>The second part of the question says :</a:t>
            </a:r>
            <a:br>
              <a:rPr lang="en-US" sz="1600" dirty="0">
                <a:solidFill>
                  <a:srgbClr val="FFFFFF"/>
                </a:solidFill>
              </a:rPr>
            </a:br>
            <a:r>
              <a:rPr lang="en-US" sz="1600" b="0" i="0" dirty="0">
                <a:solidFill>
                  <a:srgbClr val="FFFFFF"/>
                </a:solidFill>
                <a:effectLst/>
                <a:latin typeface="Arial" panose="020B0604020202020204" pitchFamily="34" charset="0"/>
              </a:rPr>
              <a:t>For each cluster in the original clustering find the most similar cluster in the clusters produced from the resampled data. So, lets do that!</a:t>
            </a:r>
            <a:br>
              <a:rPr lang="en-US" sz="1600" b="0" i="0" dirty="0">
                <a:solidFill>
                  <a:srgbClr val="FFFFFF"/>
                </a:solidFill>
                <a:effectLst/>
                <a:latin typeface="Arial" panose="020B0604020202020204" pitchFamily="34" charset="0"/>
              </a:rPr>
            </a:br>
            <a:endParaRPr lang="en-US" sz="1600" dirty="0">
              <a:solidFill>
                <a:srgbClr val="FFFFFF"/>
              </a:solidFill>
            </a:endParaRPr>
          </a:p>
        </p:txBody>
      </p:sp>
      <p:pic>
        <p:nvPicPr>
          <p:cNvPr id="6" name="Content Placeholder 5">
            <a:extLst>
              <a:ext uri="{FF2B5EF4-FFF2-40B4-BE49-F238E27FC236}">
                <a16:creationId xmlns:a16="http://schemas.microsoft.com/office/drawing/2014/main" id="{4FEB29EA-B003-A78A-7F11-6426975CB870}"/>
              </a:ext>
            </a:extLst>
          </p:cNvPr>
          <p:cNvPicPr>
            <a:picLocks noGrp="1" noChangeAspect="1"/>
          </p:cNvPicPr>
          <p:nvPr>
            <p:ph idx="1"/>
          </p:nvPr>
        </p:nvPicPr>
        <p:blipFill>
          <a:blip r:embed="rId2"/>
          <a:stretch>
            <a:fillRect/>
          </a:stretch>
        </p:blipFill>
        <p:spPr>
          <a:xfrm>
            <a:off x="5577267" y="1590741"/>
            <a:ext cx="6614733" cy="1562235"/>
          </a:xfrm>
        </p:spPr>
      </p:pic>
      <p:sp>
        <p:nvSpPr>
          <p:cNvPr id="21" name="Arrow: Pentagon 20">
            <a:extLst>
              <a:ext uri="{FF2B5EF4-FFF2-40B4-BE49-F238E27FC236}">
                <a16:creationId xmlns:a16="http://schemas.microsoft.com/office/drawing/2014/main" id="{26C3E65F-05D6-AE89-66FD-C5F246075F04}"/>
              </a:ext>
            </a:extLst>
          </p:cNvPr>
          <p:cNvSpPr/>
          <p:nvPr/>
        </p:nvSpPr>
        <p:spPr>
          <a:xfrm>
            <a:off x="1713384" y="1740414"/>
            <a:ext cx="2609850" cy="141256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For 2 clusters</a:t>
            </a:r>
          </a:p>
        </p:txBody>
      </p:sp>
      <p:sp>
        <p:nvSpPr>
          <p:cNvPr id="27" name="Arrow: Pentagon 26">
            <a:extLst>
              <a:ext uri="{FF2B5EF4-FFF2-40B4-BE49-F238E27FC236}">
                <a16:creationId xmlns:a16="http://schemas.microsoft.com/office/drawing/2014/main" id="{DBB7BE4A-7071-C751-A8CF-05FB79144F95}"/>
              </a:ext>
            </a:extLst>
          </p:cNvPr>
          <p:cNvSpPr/>
          <p:nvPr/>
        </p:nvSpPr>
        <p:spPr>
          <a:xfrm>
            <a:off x="1713384" y="4264090"/>
            <a:ext cx="2867947" cy="159743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For 4 clusters</a:t>
            </a:r>
          </a:p>
        </p:txBody>
      </p:sp>
      <p:pic>
        <p:nvPicPr>
          <p:cNvPr id="29" name="Picture 28">
            <a:extLst>
              <a:ext uri="{FF2B5EF4-FFF2-40B4-BE49-F238E27FC236}">
                <a16:creationId xmlns:a16="http://schemas.microsoft.com/office/drawing/2014/main" id="{EED75F7A-9F46-B966-A21C-C1E2B9859DFF}"/>
              </a:ext>
            </a:extLst>
          </p:cNvPr>
          <p:cNvPicPr>
            <a:picLocks noChangeAspect="1"/>
          </p:cNvPicPr>
          <p:nvPr/>
        </p:nvPicPr>
        <p:blipFill>
          <a:blip r:embed="rId3"/>
          <a:stretch>
            <a:fillRect/>
          </a:stretch>
        </p:blipFill>
        <p:spPr>
          <a:xfrm>
            <a:off x="5577267" y="3307202"/>
            <a:ext cx="6614729" cy="3511207"/>
          </a:xfrm>
          <a:prstGeom prst="rect">
            <a:avLst/>
          </a:prstGeom>
        </p:spPr>
      </p:pic>
    </p:spTree>
    <p:extLst>
      <p:ext uri="{BB962C8B-B14F-4D97-AF65-F5344CB8AC3E}">
        <p14:creationId xmlns:p14="http://schemas.microsoft.com/office/powerpoint/2010/main" val="22612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0D1D5A-31B9-4C83-C894-4EF4ED70726A}"/>
              </a:ext>
            </a:extLst>
          </p:cNvPr>
          <p:cNvSpPr>
            <a:spLocks noGrp="1"/>
          </p:cNvSpPr>
          <p:nvPr>
            <p:ph type="title"/>
          </p:nvPr>
        </p:nvSpPr>
        <p:spPr>
          <a:xfrm>
            <a:off x="1051560" y="586822"/>
            <a:ext cx="3657600" cy="1645920"/>
          </a:xfrm>
        </p:spPr>
        <p:txBody>
          <a:bodyPr>
            <a:normAutofit/>
          </a:bodyPr>
          <a:lstStyle/>
          <a:p>
            <a:r>
              <a:rPr lang="en-US" sz="3200"/>
              <a:t>Now for the final part of the project</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1F5DB0-6AC1-2F11-E438-8FDA500EB883}"/>
              </a:ext>
            </a:extLst>
          </p:cNvPr>
          <p:cNvSpPr>
            <a:spLocks noGrp="1"/>
          </p:cNvSpPr>
          <p:nvPr>
            <p:ph idx="1"/>
          </p:nvPr>
        </p:nvSpPr>
        <p:spPr>
          <a:xfrm>
            <a:off x="5250106" y="586822"/>
            <a:ext cx="6106742" cy="1645920"/>
          </a:xfrm>
        </p:spPr>
        <p:txBody>
          <a:bodyPr anchor="ctr">
            <a:normAutofit/>
          </a:bodyPr>
          <a:lstStyle/>
          <a:p>
            <a:r>
              <a:rPr lang="en-US" sz="1800" b="0" i="0">
                <a:effectLst/>
                <a:latin typeface="Arial" panose="020B0604020202020204" pitchFamily="34" charset="0"/>
              </a:rPr>
              <a:t>Repeating the process K times and computing the mean similarity across all resampled sets for each cluster.</a:t>
            </a:r>
          </a:p>
          <a:p>
            <a:endParaRPr lang="en-US" sz="1800" b="0" i="0">
              <a:effectLst/>
              <a:latin typeface="Arial" panose="020B0604020202020204" pitchFamily="34" charset="0"/>
            </a:endParaRPr>
          </a:p>
          <a:p>
            <a:endParaRPr lang="en-US" sz="1800"/>
          </a:p>
        </p:txBody>
      </p:sp>
      <p:pic>
        <p:nvPicPr>
          <p:cNvPr id="5" name="Picture 4">
            <a:extLst>
              <a:ext uri="{FF2B5EF4-FFF2-40B4-BE49-F238E27FC236}">
                <a16:creationId xmlns:a16="http://schemas.microsoft.com/office/drawing/2014/main" id="{35148975-E935-8FF3-73F8-BC329F51FA2E}"/>
              </a:ext>
            </a:extLst>
          </p:cNvPr>
          <p:cNvPicPr>
            <a:picLocks noChangeAspect="1"/>
          </p:cNvPicPr>
          <p:nvPr/>
        </p:nvPicPr>
        <p:blipFill>
          <a:blip r:embed="rId2"/>
          <a:stretch>
            <a:fillRect/>
          </a:stretch>
        </p:blipFill>
        <p:spPr>
          <a:xfrm>
            <a:off x="557783" y="2919866"/>
            <a:ext cx="5481509" cy="3102925"/>
          </a:xfrm>
          <a:prstGeom prst="rect">
            <a:avLst/>
          </a:prstGeom>
        </p:spPr>
      </p:pic>
      <p:pic>
        <p:nvPicPr>
          <p:cNvPr id="7" name="Picture 6">
            <a:extLst>
              <a:ext uri="{FF2B5EF4-FFF2-40B4-BE49-F238E27FC236}">
                <a16:creationId xmlns:a16="http://schemas.microsoft.com/office/drawing/2014/main" id="{3BE83CED-CD02-A6EC-B7BB-A5C8ADBAEBA7}"/>
              </a:ext>
            </a:extLst>
          </p:cNvPr>
          <p:cNvPicPr>
            <a:picLocks noChangeAspect="1"/>
          </p:cNvPicPr>
          <p:nvPr/>
        </p:nvPicPr>
        <p:blipFill>
          <a:blip r:embed="rId3"/>
          <a:stretch>
            <a:fillRect/>
          </a:stretch>
        </p:blipFill>
        <p:spPr>
          <a:xfrm>
            <a:off x="6198781" y="3671475"/>
            <a:ext cx="5523082" cy="1599708"/>
          </a:xfrm>
          <a:prstGeom prst="rect">
            <a:avLst/>
          </a:prstGeom>
        </p:spPr>
      </p:pic>
    </p:spTree>
    <p:extLst>
      <p:ext uri="{BB962C8B-B14F-4D97-AF65-F5344CB8AC3E}">
        <p14:creationId xmlns:p14="http://schemas.microsoft.com/office/powerpoint/2010/main" val="13615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05E1-6E8A-EA82-DDFF-C57925233F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163676-ECFE-A546-4B99-96235ACCE3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102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52FFFAB-A1A1-4CBC-B656-D765E650DF1B}"/>
              </a:ext>
            </a:extLst>
          </p:cNvPr>
          <p:cNvPicPr>
            <a:picLocks noChangeAspect="1"/>
          </p:cNvPicPr>
          <p:nvPr/>
        </p:nvPicPr>
        <p:blipFill rotWithShape="1">
          <a:blip r:embed="rId2"/>
          <a:srcRect b="43468"/>
          <a:stretch/>
        </p:blipFill>
        <p:spPr>
          <a:xfrm>
            <a:off x="4779963" y="642937"/>
            <a:ext cx="7237866" cy="3798433"/>
          </a:xfrm>
          <a:prstGeom prst="rect">
            <a:avLst/>
          </a:prstGeom>
        </p:spPr>
      </p:pic>
      <p:pic>
        <p:nvPicPr>
          <p:cNvPr id="7" name="Content Placeholder 6">
            <a:extLst>
              <a:ext uri="{FF2B5EF4-FFF2-40B4-BE49-F238E27FC236}">
                <a16:creationId xmlns:a16="http://schemas.microsoft.com/office/drawing/2014/main" id="{B49798E3-2BE0-8DAA-3B6A-0905BA2593C4}"/>
              </a:ext>
            </a:extLst>
          </p:cNvPr>
          <p:cNvPicPr>
            <a:picLocks noGrp="1" noChangeAspect="1"/>
          </p:cNvPicPr>
          <p:nvPr>
            <p:ph idx="1"/>
          </p:nvPr>
        </p:nvPicPr>
        <p:blipFill>
          <a:blip r:embed="rId3"/>
          <a:stretch>
            <a:fillRect/>
          </a:stretch>
        </p:blipFill>
        <p:spPr>
          <a:xfrm>
            <a:off x="7975476" y="4810125"/>
            <a:ext cx="2735262" cy="1562101"/>
          </a:xfrm>
        </p:spPr>
      </p:pic>
      <p:sp>
        <p:nvSpPr>
          <p:cNvPr id="2" name="Title 1">
            <a:extLst>
              <a:ext uri="{FF2B5EF4-FFF2-40B4-BE49-F238E27FC236}">
                <a16:creationId xmlns:a16="http://schemas.microsoft.com/office/drawing/2014/main" id="{633BBD3C-F254-C883-3F6D-2B25476B6A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kern="1200" dirty="0">
                <a:solidFill>
                  <a:srgbClr val="FFFFFF"/>
                </a:solidFill>
                <a:latin typeface="+mj-lt"/>
                <a:ea typeface="+mj-ea"/>
                <a:cs typeface="+mj-cs"/>
              </a:rPr>
              <a:t>Now since the data has a lot of </a:t>
            </a:r>
            <a:r>
              <a:rPr lang="en-US" sz="2000" kern="1200" dirty="0" err="1">
                <a:solidFill>
                  <a:srgbClr val="FFFFFF"/>
                </a:solidFill>
                <a:latin typeface="+mj-lt"/>
                <a:ea typeface="+mj-ea"/>
                <a:cs typeface="+mj-cs"/>
              </a:rPr>
              <a:t>NaN</a:t>
            </a:r>
            <a:r>
              <a:rPr lang="en-US" sz="2000" kern="1200" dirty="0">
                <a:solidFill>
                  <a:srgbClr val="FFFFFF"/>
                </a:solidFill>
                <a:latin typeface="+mj-lt"/>
                <a:ea typeface="+mj-ea"/>
                <a:cs typeface="+mj-cs"/>
              </a:rPr>
              <a:t> values we must deal with it separately. The columns having all the values as </a:t>
            </a:r>
            <a:r>
              <a:rPr lang="en-US" sz="2000" kern="1200" dirty="0" err="1">
                <a:solidFill>
                  <a:srgbClr val="FFFFFF"/>
                </a:solidFill>
                <a:latin typeface="+mj-lt"/>
                <a:ea typeface="+mj-ea"/>
                <a:cs typeface="+mj-cs"/>
              </a:rPr>
              <a:t>NaN</a:t>
            </a:r>
            <a:r>
              <a:rPr lang="en-US" sz="2000" kern="1200" dirty="0">
                <a:solidFill>
                  <a:srgbClr val="FFFFFF"/>
                </a:solidFill>
                <a:latin typeface="+mj-lt"/>
                <a:ea typeface="+mj-ea"/>
                <a:cs typeface="+mj-cs"/>
              </a:rPr>
              <a:t> values must be removed</a:t>
            </a:r>
          </a:p>
        </p:txBody>
      </p:sp>
      <p:sp>
        <p:nvSpPr>
          <p:cNvPr id="10" name="Arrow: Pentagon 9">
            <a:extLst>
              <a:ext uri="{FF2B5EF4-FFF2-40B4-BE49-F238E27FC236}">
                <a16:creationId xmlns:a16="http://schemas.microsoft.com/office/drawing/2014/main" id="{F36D06B5-A2B8-F40A-01B7-8AB78A8F77C7}"/>
              </a:ext>
            </a:extLst>
          </p:cNvPr>
          <p:cNvSpPr/>
          <p:nvPr/>
        </p:nvSpPr>
        <p:spPr>
          <a:xfrm>
            <a:off x="4779963" y="4907769"/>
            <a:ext cx="2735262" cy="1464457"/>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Now after removing the columns we reduce the columns as seen here.</a:t>
            </a:r>
            <a:endParaRPr lang="en-US" dirty="0"/>
          </a:p>
        </p:txBody>
      </p:sp>
    </p:spTree>
    <p:extLst>
      <p:ext uri="{BB962C8B-B14F-4D97-AF65-F5344CB8AC3E}">
        <p14:creationId xmlns:p14="http://schemas.microsoft.com/office/powerpoint/2010/main" val="306762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7AEB4-49B3-5505-4758-4A7D9137B1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kern="1200">
                <a:solidFill>
                  <a:srgbClr val="FFFFFF"/>
                </a:solidFill>
                <a:latin typeface="+mj-lt"/>
                <a:ea typeface="+mj-ea"/>
                <a:cs typeface="+mj-cs"/>
              </a:rPr>
              <a:t>Now let’s change all the NaN values to -1 using the .fillna function. This allows us to give an integer value to all the NaN values which can be later used for regression/clustering. </a:t>
            </a:r>
          </a:p>
        </p:txBody>
      </p:sp>
      <p:pic>
        <p:nvPicPr>
          <p:cNvPr id="5" name="Content Placeholder 4">
            <a:extLst>
              <a:ext uri="{FF2B5EF4-FFF2-40B4-BE49-F238E27FC236}">
                <a16:creationId xmlns:a16="http://schemas.microsoft.com/office/drawing/2014/main" id="{80825D9F-399B-B866-0360-204C8B823B78}"/>
              </a:ext>
            </a:extLst>
          </p:cNvPr>
          <p:cNvPicPr>
            <a:picLocks noGrp="1" noChangeAspect="1"/>
          </p:cNvPicPr>
          <p:nvPr>
            <p:ph idx="1"/>
          </p:nvPr>
        </p:nvPicPr>
        <p:blipFill>
          <a:blip r:embed="rId2"/>
          <a:stretch>
            <a:fillRect/>
          </a:stretch>
        </p:blipFill>
        <p:spPr>
          <a:xfrm>
            <a:off x="4777315" y="1371600"/>
            <a:ext cx="6947959" cy="3886199"/>
          </a:xfrm>
          <a:prstGeom prst="rect">
            <a:avLst/>
          </a:prstGeom>
        </p:spPr>
      </p:pic>
    </p:spTree>
    <p:extLst>
      <p:ext uri="{BB962C8B-B14F-4D97-AF65-F5344CB8AC3E}">
        <p14:creationId xmlns:p14="http://schemas.microsoft.com/office/powerpoint/2010/main" val="423108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C27-651F-A4EB-70F5-80BD365EAB50}"/>
              </a:ext>
            </a:extLst>
          </p:cNvPr>
          <p:cNvSpPr>
            <a:spLocks noGrp="1"/>
          </p:cNvSpPr>
          <p:nvPr>
            <p:ph type="title"/>
          </p:nvPr>
        </p:nvSpPr>
        <p:spPr/>
        <p:txBody>
          <a:bodyPr>
            <a:normAutofit/>
          </a:bodyPr>
          <a:lstStyle/>
          <a:p>
            <a:r>
              <a:rPr lang="en-US" sz="2400" dirty="0">
                <a:latin typeface="+mn-lt"/>
              </a:rPr>
              <a:t>Now, converting all datatypes to string data type. This is done in order to make label encoding easier as during label encoding we need all the values to be of a particular datatype which can be converted to string values all at once.</a:t>
            </a:r>
          </a:p>
        </p:txBody>
      </p:sp>
      <p:pic>
        <p:nvPicPr>
          <p:cNvPr id="5" name="Content Placeholder 4">
            <a:extLst>
              <a:ext uri="{FF2B5EF4-FFF2-40B4-BE49-F238E27FC236}">
                <a16:creationId xmlns:a16="http://schemas.microsoft.com/office/drawing/2014/main" id="{9AD3DA58-DD78-6AE0-AE97-1C770888536E}"/>
              </a:ext>
            </a:extLst>
          </p:cNvPr>
          <p:cNvPicPr>
            <a:picLocks noGrp="1" noChangeAspect="1"/>
          </p:cNvPicPr>
          <p:nvPr>
            <p:ph idx="1"/>
          </p:nvPr>
        </p:nvPicPr>
        <p:blipFill>
          <a:blip r:embed="rId2"/>
          <a:stretch>
            <a:fillRect/>
          </a:stretch>
        </p:blipFill>
        <p:spPr>
          <a:xfrm>
            <a:off x="1496916" y="1825625"/>
            <a:ext cx="3178368" cy="4351338"/>
          </a:xfrm>
        </p:spPr>
      </p:pic>
      <p:pic>
        <p:nvPicPr>
          <p:cNvPr id="7" name="Picture 6">
            <a:extLst>
              <a:ext uri="{FF2B5EF4-FFF2-40B4-BE49-F238E27FC236}">
                <a16:creationId xmlns:a16="http://schemas.microsoft.com/office/drawing/2014/main" id="{CCAA4E42-6E4F-8CD8-5B74-EBEE0D2A0D25}"/>
              </a:ext>
            </a:extLst>
          </p:cNvPr>
          <p:cNvPicPr>
            <a:picLocks noChangeAspect="1"/>
          </p:cNvPicPr>
          <p:nvPr/>
        </p:nvPicPr>
        <p:blipFill>
          <a:blip r:embed="rId3"/>
          <a:stretch>
            <a:fillRect/>
          </a:stretch>
        </p:blipFill>
        <p:spPr>
          <a:xfrm>
            <a:off x="8206617" y="1825625"/>
            <a:ext cx="3547233" cy="4351338"/>
          </a:xfrm>
          <a:prstGeom prst="rect">
            <a:avLst/>
          </a:prstGeom>
        </p:spPr>
      </p:pic>
      <p:sp>
        <p:nvSpPr>
          <p:cNvPr id="8" name="Arrow: Right 7">
            <a:extLst>
              <a:ext uri="{FF2B5EF4-FFF2-40B4-BE49-F238E27FC236}">
                <a16:creationId xmlns:a16="http://schemas.microsoft.com/office/drawing/2014/main" id="{BD929456-7D24-324C-3DD2-2ADB4EB5B086}"/>
              </a:ext>
            </a:extLst>
          </p:cNvPr>
          <p:cNvSpPr/>
          <p:nvPr/>
        </p:nvSpPr>
        <p:spPr>
          <a:xfrm>
            <a:off x="5457825" y="3048000"/>
            <a:ext cx="2305050" cy="12573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8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410038-96DE-66D0-1023-20E196D466B4}"/>
              </a:ext>
            </a:extLst>
          </p:cNvPr>
          <p:cNvSpPr>
            <a:spLocks noGrp="1"/>
          </p:cNvSpPr>
          <p:nvPr>
            <p:ph type="title"/>
          </p:nvPr>
        </p:nvSpPr>
        <p:spPr>
          <a:xfrm>
            <a:off x="1046746" y="641850"/>
            <a:ext cx="3611880" cy="1535865"/>
          </a:xfrm>
        </p:spPr>
        <p:txBody>
          <a:bodyPr>
            <a:normAutofit/>
          </a:bodyPr>
          <a:lstStyle/>
          <a:p>
            <a:r>
              <a:rPr lang="en-US" sz="3200"/>
              <a:t>Performing Label encoding</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003404-2D5D-7BFA-9A12-D24242FF1ABF}"/>
              </a:ext>
            </a:extLst>
          </p:cNvPr>
          <p:cNvSpPr>
            <a:spLocks noGrp="1"/>
          </p:cNvSpPr>
          <p:nvPr>
            <p:ph idx="1"/>
          </p:nvPr>
        </p:nvSpPr>
        <p:spPr>
          <a:xfrm>
            <a:off x="5300640" y="641850"/>
            <a:ext cx="6053160" cy="1535865"/>
          </a:xfrm>
        </p:spPr>
        <p:txBody>
          <a:bodyPr anchor="ctr">
            <a:normAutofit/>
          </a:bodyPr>
          <a:lstStyle/>
          <a:p>
            <a:pPr lvl="1"/>
            <a:r>
              <a:rPr lang="en-US" sz="1800"/>
              <a:t>We import the LabelEncoder from sklearn to perform label encoding on our data without which clustering is not possible. </a:t>
            </a:r>
          </a:p>
          <a:p>
            <a:pPr lvl="1"/>
            <a:endParaRPr lang="en-US" sz="1800"/>
          </a:p>
        </p:txBody>
      </p:sp>
      <p:pic>
        <p:nvPicPr>
          <p:cNvPr id="7" name="Picture 6" descr="A screenshot of a computer&#10;&#10;Description automatically generated">
            <a:extLst>
              <a:ext uri="{FF2B5EF4-FFF2-40B4-BE49-F238E27FC236}">
                <a16:creationId xmlns:a16="http://schemas.microsoft.com/office/drawing/2014/main" id="{00F3E634-344D-3ACB-E0E1-6246C9CDB1AD}"/>
              </a:ext>
            </a:extLst>
          </p:cNvPr>
          <p:cNvPicPr>
            <a:picLocks noChangeAspect="1"/>
          </p:cNvPicPr>
          <p:nvPr/>
        </p:nvPicPr>
        <p:blipFill rotWithShape="1">
          <a:blip r:embed="rId2"/>
          <a:srcRect t="139" r="1" b="1"/>
          <a:stretch/>
        </p:blipFill>
        <p:spPr>
          <a:xfrm>
            <a:off x="554416" y="2731167"/>
            <a:ext cx="11167447" cy="3484983"/>
          </a:xfrm>
          <a:prstGeom prst="rect">
            <a:avLst/>
          </a:prstGeom>
        </p:spPr>
      </p:pic>
    </p:spTree>
    <p:extLst>
      <p:ext uri="{BB962C8B-B14F-4D97-AF65-F5344CB8AC3E}">
        <p14:creationId xmlns:p14="http://schemas.microsoft.com/office/powerpoint/2010/main" val="10022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4465-8D1A-296D-493E-5B496D517EF7}"/>
              </a:ext>
            </a:extLst>
          </p:cNvPr>
          <p:cNvSpPr>
            <a:spLocks noGrp="1"/>
          </p:cNvSpPr>
          <p:nvPr>
            <p:ph type="title"/>
          </p:nvPr>
        </p:nvSpPr>
        <p:spPr/>
        <p:txBody>
          <a:bodyPr>
            <a:normAutofit/>
          </a:bodyPr>
          <a:lstStyle/>
          <a:p>
            <a:r>
              <a:rPr lang="en-US" sz="2400">
                <a:latin typeface="+mn-lt"/>
              </a:rPr>
              <a:t>Now it’s time to perform our first clustering. So, in this clustering we haven’t performed any special functionalities to make the result more accurate.</a:t>
            </a:r>
            <a:endParaRPr lang="en-US" sz="2400" dirty="0">
              <a:latin typeface="+mn-lt"/>
            </a:endParaRPr>
          </a:p>
        </p:txBody>
      </p:sp>
      <p:pic>
        <p:nvPicPr>
          <p:cNvPr id="5" name="Content Placeholder 4">
            <a:extLst>
              <a:ext uri="{FF2B5EF4-FFF2-40B4-BE49-F238E27FC236}">
                <a16:creationId xmlns:a16="http://schemas.microsoft.com/office/drawing/2014/main" id="{02ED5689-D82C-7117-88FC-4D8191BB8610}"/>
              </a:ext>
            </a:extLst>
          </p:cNvPr>
          <p:cNvPicPr>
            <a:picLocks noGrp="1" noChangeAspect="1"/>
          </p:cNvPicPr>
          <p:nvPr>
            <p:ph idx="1"/>
          </p:nvPr>
        </p:nvPicPr>
        <p:blipFill>
          <a:blip r:embed="rId2"/>
          <a:stretch>
            <a:fillRect/>
          </a:stretch>
        </p:blipFill>
        <p:spPr>
          <a:xfrm>
            <a:off x="838200" y="2286000"/>
            <a:ext cx="4716678" cy="1676399"/>
          </a:xfrm>
        </p:spPr>
      </p:pic>
      <p:sp>
        <p:nvSpPr>
          <p:cNvPr id="6" name="Rectangle: Rounded Corners 5">
            <a:extLst>
              <a:ext uri="{FF2B5EF4-FFF2-40B4-BE49-F238E27FC236}">
                <a16:creationId xmlns:a16="http://schemas.microsoft.com/office/drawing/2014/main" id="{07C5B2F8-7570-1797-96C2-748B65D7BB7F}"/>
              </a:ext>
            </a:extLst>
          </p:cNvPr>
          <p:cNvSpPr/>
          <p:nvPr/>
        </p:nvSpPr>
        <p:spPr>
          <a:xfrm>
            <a:off x="6204857" y="1971868"/>
            <a:ext cx="5148943" cy="26187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Now clearly this is not a very accurate clustering result. 0.55 is considered to be a very avg silhouette score. Hence, we need to improve it a lot to get </a:t>
            </a:r>
            <a:r>
              <a:rPr lang="en-US" dirty="0" err="1">
                <a:ln w="0"/>
                <a:solidFill>
                  <a:schemeClr val="tx1"/>
                </a:solidFill>
                <a:effectLst>
                  <a:outerShdw blurRad="38100" dist="19050" dir="2700000" algn="tl" rotWithShape="0">
                    <a:schemeClr val="dk1">
                      <a:alpha val="40000"/>
                    </a:schemeClr>
                  </a:outerShdw>
                </a:effectLst>
              </a:rPr>
              <a:t>anwhere</a:t>
            </a:r>
            <a:r>
              <a:rPr lang="en-US" dirty="0">
                <a:ln w="0"/>
                <a:solidFill>
                  <a:schemeClr val="tx1"/>
                </a:solidFill>
                <a:effectLst>
                  <a:outerShdw blurRad="38100" dist="19050" dir="2700000" algn="tl" rotWithShape="0">
                    <a:schemeClr val="dk1">
                      <a:alpha val="40000"/>
                    </a:schemeClr>
                  </a:outerShdw>
                </a:effectLst>
              </a:rPr>
              <a:t> close to what can be considered as good clustering.</a:t>
            </a:r>
            <a:endParaRPr lang="en-US" dirty="0"/>
          </a:p>
        </p:txBody>
      </p:sp>
    </p:spTree>
    <p:extLst>
      <p:ext uri="{BB962C8B-B14F-4D97-AF65-F5344CB8AC3E}">
        <p14:creationId xmlns:p14="http://schemas.microsoft.com/office/powerpoint/2010/main" val="280551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B4DEC-002A-088C-7B5A-B3926604595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2D and 3D visualization of clusters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Content Placeholder 6">
            <a:extLst>
              <a:ext uri="{FF2B5EF4-FFF2-40B4-BE49-F238E27FC236}">
                <a16:creationId xmlns:a16="http://schemas.microsoft.com/office/drawing/2014/main" id="{6723F254-C187-0DB5-B1D8-2CA2B0E3C46C}"/>
              </a:ext>
            </a:extLst>
          </p:cNvPr>
          <p:cNvPicPr>
            <a:picLocks noGrp="1" noChangeAspect="1"/>
          </p:cNvPicPr>
          <p:nvPr>
            <p:ph idx="1"/>
          </p:nvPr>
        </p:nvPicPr>
        <p:blipFill>
          <a:blip r:embed="rId2"/>
          <a:stretch>
            <a:fillRect/>
          </a:stretch>
        </p:blipFill>
        <p:spPr>
          <a:xfrm>
            <a:off x="7267164" y="2106962"/>
            <a:ext cx="4180113" cy="4096512"/>
          </a:xfrm>
          <a:prstGeom prst="rect">
            <a:avLst/>
          </a:prstGeom>
        </p:spPr>
      </p:pic>
      <p:pic>
        <p:nvPicPr>
          <p:cNvPr id="5" name="Picture 4">
            <a:extLst>
              <a:ext uri="{FF2B5EF4-FFF2-40B4-BE49-F238E27FC236}">
                <a16:creationId xmlns:a16="http://schemas.microsoft.com/office/drawing/2014/main" id="{500D26A7-C205-0434-CD9A-2AB0BA4DA45F}"/>
              </a:ext>
            </a:extLst>
          </p:cNvPr>
          <p:cNvPicPr>
            <a:picLocks noChangeAspect="1"/>
          </p:cNvPicPr>
          <p:nvPr/>
        </p:nvPicPr>
        <p:blipFill>
          <a:blip r:embed="rId3"/>
          <a:stretch>
            <a:fillRect/>
          </a:stretch>
        </p:blipFill>
        <p:spPr>
          <a:xfrm>
            <a:off x="744723" y="2157897"/>
            <a:ext cx="5337474" cy="4096512"/>
          </a:xfrm>
          <a:prstGeom prst="rect">
            <a:avLst/>
          </a:prstGeom>
        </p:spPr>
      </p:pic>
    </p:spTree>
    <p:extLst>
      <p:ext uri="{BB962C8B-B14F-4D97-AF65-F5344CB8AC3E}">
        <p14:creationId xmlns:p14="http://schemas.microsoft.com/office/powerpoint/2010/main" val="161516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2E8794-28DC-0366-1F3C-2A9958FD2E8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Now let’s remove more useless columns</a:t>
            </a:r>
          </a:p>
        </p:txBody>
      </p:sp>
      <p:graphicFrame>
        <p:nvGraphicFramePr>
          <p:cNvPr id="11" name="Content Placeholder 2">
            <a:extLst>
              <a:ext uri="{FF2B5EF4-FFF2-40B4-BE49-F238E27FC236}">
                <a16:creationId xmlns:a16="http://schemas.microsoft.com/office/drawing/2014/main" id="{028AE93A-6674-2371-681D-245F89D95706}"/>
              </a:ext>
            </a:extLst>
          </p:cNvPr>
          <p:cNvGraphicFramePr>
            <a:graphicFrameLocks noGrp="1"/>
          </p:cNvGraphicFramePr>
          <p:nvPr>
            <p:ph idx="1"/>
            <p:extLst>
              <p:ext uri="{D42A27DB-BD31-4B8C-83A1-F6EECF244321}">
                <p14:modId xmlns:p14="http://schemas.microsoft.com/office/powerpoint/2010/main" val="20222670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425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970</Words>
  <Application>Microsoft Office PowerPoint</Application>
  <PresentationFormat>Widescreen</PresentationFormat>
  <Paragraphs>61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Avenir Next LT Pro</vt:lpstr>
      <vt:lpstr>Calibri</vt:lpstr>
      <vt:lpstr>Calibri Light</vt:lpstr>
      <vt:lpstr>Office Theme</vt:lpstr>
      <vt:lpstr>ML PROJECT 1</vt:lpstr>
      <vt:lpstr>Let’s Import the Data first</vt:lpstr>
      <vt:lpstr>Now since the data has a lot of NaN values we must deal with it separately. The columns having all the values as NaN values must be removed</vt:lpstr>
      <vt:lpstr>Now let’s change all the NaN values to -1 using the .fillna function. This allows us to give an integer value to all the NaN values which can be later used for regression/clustering. </vt:lpstr>
      <vt:lpstr>Now, converting all datatypes to string data type. This is done in order to make label encoding easier as during label encoding we need all the values to be of a particular datatype which can be converted to string values all at once.</vt:lpstr>
      <vt:lpstr>Performing Label encoding</vt:lpstr>
      <vt:lpstr>Now it’s time to perform our first clustering. So, in this clustering we haven’t performed any special functionalities to make the result more accurate.</vt:lpstr>
      <vt:lpstr>2D and 3D visualization of clusters</vt:lpstr>
      <vt:lpstr>Now let’s remove more useless columns</vt:lpstr>
      <vt:lpstr>Still let’s perform the analysis after dropping all these columns</vt:lpstr>
      <vt:lpstr>Difference between the clusters formed in 2 cases.</vt:lpstr>
      <vt:lpstr>Now we explore another method to reduce the dimensions</vt:lpstr>
      <vt:lpstr>Performing cardinality analysis </vt:lpstr>
      <vt:lpstr>Performance Evaluation</vt:lpstr>
      <vt:lpstr>So now we will check how clustering changes with change in cardinality.   </vt:lpstr>
      <vt:lpstr>PowerPoint Presentation</vt:lpstr>
      <vt:lpstr>Now it’s time to test our model with different number of clusters.</vt:lpstr>
      <vt:lpstr>Now let’s find out the best cluster using elbow method.</vt:lpstr>
      <vt:lpstr>Applying the elbow curve method to our data </vt:lpstr>
      <vt:lpstr>Now adding resampling to our data </vt:lpstr>
      <vt:lpstr>The second part of the question says : For each cluster in the original clustering find the most similar cluster in the clusters produced from the resampled data. So, lets do that! </vt:lpstr>
      <vt:lpstr>Now for the final part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Maheshwari</dc:creator>
  <cp:lastModifiedBy>Vansh Maheshwari</cp:lastModifiedBy>
  <cp:revision>4</cp:revision>
  <dcterms:created xsi:type="dcterms:W3CDTF">2023-11-27T19:57:05Z</dcterms:created>
  <dcterms:modified xsi:type="dcterms:W3CDTF">2023-11-28T12:42:44Z</dcterms:modified>
</cp:coreProperties>
</file>