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71" r:id="rId13"/>
    <p:sldId id="269" r:id="rId14"/>
    <p:sldId id="270" r:id="rId15"/>
  </p:sldIdLst>
  <p:sldSz cx="18288000" cy="10287000"/>
  <p:notesSz cx="6858000" cy="9144000"/>
  <p:embeddedFontLst>
    <p:embeddedFont>
      <p:font typeface="Maven Pro" panose="020B0604020202020204" charset="0"/>
      <p:regular r:id="rId16"/>
    </p:embeddedFont>
    <p:embeddedFont>
      <p:font typeface="Maven Pro Bold" panose="020B0604020202020204" charset="0"/>
      <p:regular r:id="rId17"/>
    </p:embeddedFont>
    <p:embeddedFont>
      <p:font typeface="Open Sans" panose="020B0606030504020204" pitchFamily="34" charset="0"/>
      <p:regular r:id="rId18"/>
      <p:bold r:id="rId19"/>
      <p:italic r:id="rId20"/>
      <p:boldItalic r:id="rId21"/>
    </p:embeddedFont>
    <p:embeddedFont>
      <p:font typeface="Open Sans Bold" panose="020B0806030504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6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386859" y="1694096"/>
            <a:ext cx="14193304" cy="3165474"/>
          </a:xfrm>
          <a:prstGeom prst="rect">
            <a:avLst/>
          </a:prstGeom>
        </p:spPr>
        <p:txBody>
          <a:bodyPr lIns="0" tIns="0" rIns="0" bIns="0" rtlCol="0" anchor="t">
            <a:spAutoFit/>
          </a:bodyPr>
          <a:lstStyle/>
          <a:p>
            <a:pPr algn="ctr">
              <a:lnSpc>
                <a:spcPts val="7999"/>
              </a:lnSpc>
            </a:pPr>
            <a:r>
              <a:rPr lang="en-US" sz="9999" b="1">
                <a:solidFill>
                  <a:srgbClr val="252930"/>
                </a:solidFill>
                <a:latin typeface="Maven Pro Bold"/>
                <a:ea typeface="Maven Pro Bold"/>
                <a:cs typeface="Maven Pro Bold"/>
                <a:sym typeface="Maven Pro Bold"/>
              </a:rPr>
              <a:t>POS TAGGING USING CRF</a:t>
            </a:r>
          </a:p>
          <a:p>
            <a:pPr algn="ctr">
              <a:lnSpc>
                <a:spcPts val="7999"/>
              </a:lnSpc>
            </a:pPr>
            <a:endParaRPr lang="en-US" sz="9999" b="1">
              <a:solidFill>
                <a:srgbClr val="252930"/>
              </a:solidFill>
              <a:latin typeface="Maven Pro Bold"/>
              <a:ea typeface="Maven Pro Bold"/>
              <a:cs typeface="Maven Pro Bold"/>
              <a:sym typeface="Maven Pro Bold"/>
            </a:endParaRPr>
          </a:p>
        </p:txBody>
      </p:sp>
      <p:sp>
        <p:nvSpPr>
          <p:cNvPr id="3" name="Freeform 3"/>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V="1">
            <a:off x="14297025" y="6296025"/>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0" y="8039083"/>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7657548" y="293921"/>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6544466" y="5048598"/>
            <a:ext cx="5878089" cy="3304827"/>
          </a:xfrm>
          <a:prstGeom prst="rect">
            <a:avLst/>
          </a:prstGeom>
        </p:spPr>
        <p:txBody>
          <a:bodyPr lIns="0" tIns="0" rIns="0" bIns="0" rtlCol="0" anchor="t">
            <a:spAutoFit/>
          </a:bodyPr>
          <a:lstStyle/>
          <a:p>
            <a:pPr algn="ctr">
              <a:lnSpc>
                <a:spcPts val="3736"/>
              </a:lnSpc>
            </a:pPr>
            <a:r>
              <a:rPr lang="en-US" sz="3736" b="1">
                <a:solidFill>
                  <a:srgbClr val="252930"/>
                </a:solidFill>
                <a:latin typeface="Maven Pro Bold"/>
                <a:ea typeface="Maven Pro Bold"/>
                <a:cs typeface="Maven Pro Bold"/>
                <a:sym typeface="Maven Pro Bold"/>
              </a:rPr>
              <a:t>Group 32</a:t>
            </a:r>
          </a:p>
          <a:p>
            <a:pPr algn="ctr">
              <a:lnSpc>
                <a:spcPts val="3736"/>
              </a:lnSpc>
            </a:pPr>
            <a:endParaRPr lang="en-US" sz="3736" b="1">
              <a:solidFill>
                <a:srgbClr val="252930"/>
              </a:solidFill>
              <a:latin typeface="Maven Pro Bold"/>
              <a:ea typeface="Maven Pro Bold"/>
              <a:cs typeface="Maven Pro Bold"/>
              <a:sym typeface="Maven Pro Bold"/>
            </a:endParaRPr>
          </a:p>
          <a:p>
            <a:pPr algn="just">
              <a:lnSpc>
                <a:spcPts val="3736"/>
              </a:lnSpc>
            </a:pPr>
            <a:r>
              <a:rPr lang="en-US" sz="3736">
                <a:solidFill>
                  <a:srgbClr val="252930"/>
                </a:solidFill>
                <a:latin typeface="Maven Pro"/>
                <a:ea typeface="Maven Pro"/>
                <a:cs typeface="Maven Pro"/>
                <a:sym typeface="Maven Pro"/>
              </a:rPr>
              <a:t>Parth Batwara    22b2261</a:t>
            </a:r>
          </a:p>
          <a:p>
            <a:pPr algn="just">
              <a:lnSpc>
                <a:spcPts val="3736"/>
              </a:lnSpc>
            </a:pPr>
            <a:r>
              <a:rPr lang="en-US" sz="3736">
                <a:solidFill>
                  <a:srgbClr val="252930"/>
                </a:solidFill>
                <a:latin typeface="Maven Pro"/>
                <a:ea typeface="Maven Pro"/>
                <a:cs typeface="Maven Pro"/>
                <a:sym typeface="Maven Pro"/>
              </a:rPr>
              <a:t>Saurabh Kumar  22b3905</a:t>
            </a:r>
          </a:p>
          <a:p>
            <a:pPr algn="just">
              <a:lnSpc>
                <a:spcPts val="3736"/>
              </a:lnSpc>
            </a:pPr>
            <a:r>
              <a:rPr lang="en-US" sz="3736">
                <a:solidFill>
                  <a:srgbClr val="252930"/>
                </a:solidFill>
                <a:latin typeface="Maven Pro"/>
                <a:ea typeface="Maven Pro"/>
                <a:cs typeface="Maven Pro"/>
                <a:sym typeface="Maven Pro"/>
              </a:rPr>
              <a:t>Himanshu           22b2131</a:t>
            </a:r>
          </a:p>
          <a:p>
            <a:pPr algn="just">
              <a:lnSpc>
                <a:spcPts val="3736"/>
              </a:lnSpc>
            </a:pPr>
            <a:r>
              <a:rPr lang="en-US" sz="3736">
                <a:solidFill>
                  <a:srgbClr val="252930"/>
                </a:solidFill>
                <a:latin typeface="Maven Pro"/>
                <a:ea typeface="Maven Pro"/>
                <a:cs typeface="Maven Pro"/>
                <a:sym typeface="Maven Pro"/>
              </a:rPr>
              <a:t>Shrikant Dighole 22b2244</a:t>
            </a:r>
          </a:p>
          <a:p>
            <a:pPr algn="just">
              <a:lnSpc>
                <a:spcPts val="3736"/>
              </a:lnSpc>
            </a:pPr>
            <a:endParaRPr lang="en-US" sz="3736">
              <a:solidFill>
                <a:srgbClr val="252930"/>
              </a:solidFill>
              <a:latin typeface="Maven Pro"/>
              <a:ea typeface="Maven Pro"/>
              <a:cs typeface="Maven Pro"/>
              <a:sym typeface="Maven Pro"/>
            </a:endParaRPr>
          </a:p>
        </p:txBody>
      </p:sp>
      <p:sp>
        <p:nvSpPr>
          <p:cNvPr id="9" name="Freeform 9"/>
          <p:cNvSpPr/>
          <p:nvPr/>
        </p:nvSpPr>
        <p:spPr>
          <a:xfrm flipV="1">
            <a:off x="14542983" y="-104775"/>
            <a:ext cx="2716317" cy="1358159"/>
          </a:xfrm>
          <a:custGeom>
            <a:avLst/>
            <a:gdLst/>
            <a:ahLst/>
            <a:cxnLst/>
            <a:rect l="l" t="t" r="r" b="b"/>
            <a:pathLst>
              <a:path w="2716317" h="1358159">
                <a:moveTo>
                  <a:pt x="0" y="1358159"/>
                </a:moveTo>
                <a:lnTo>
                  <a:pt x="2716317" y="1358159"/>
                </a:lnTo>
                <a:lnTo>
                  <a:pt x="2716317" y="0"/>
                </a:lnTo>
                <a:lnTo>
                  <a:pt x="0" y="0"/>
                </a:lnTo>
                <a:lnTo>
                  <a:pt x="0" y="1358159"/>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3902850" y="807075"/>
            <a:ext cx="10817193" cy="599426"/>
          </a:xfrm>
          <a:prstGeom prst="rect">
            <a:avLst/>
          </a:prstGeom>
        </p:spPr>
        <p:txBody>
          <a:bodyPr lIns="0" tIns="0" rIns="0" bIns="0" rtlCol="0" anchor="t">
            <a:spAutoFit/>
          </a:bodyPr>
          <a:lstStyle/>
          <a:p>
            <a:pPr algn="ctr">
              <a:lnSpc>
                <a:spcPts val="4189"/>
              </a:lnSpc>
            </a:pPr>
            <a:r>
              <a:rPr lang="en-US" sz="5237" b="1">
                <a:solidFill>
                  <a:srgbClr val="252930"/>
                </a:solidFill>
                <a:latin typeface="Maven Pro Bold"/>
                <a:ea typeface="Maven Pro Bold"/>
                <a:cs typeface="Maven Pro Bold"/>
                <a:sym typeface="Maven Pro Bold"/>
              </a:rPr>
              <a:t>INTERPRETATION OF CONFUSION</a:t>
            </a:r>
          </a:p>
        </p:txBody>
      </p:sp>
      <p:sp>
        <p:nvSpPr>
          <p:cNvPr id="3" name="Freeform 3"/>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400000">
            <a:off x="159724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2086902" y="2051072"/>
            <a:ext cx="14114195" cy="6401978"/>
          </a:xfrm>
          <a:prstGeom prst="rect">
            <a:avLst/>
          </a:prstGeom>
        </p:spPr>
        <p:txBody>
          <a:bodyPr lIns="0" tIns="0" rIns="0" bIns="0" rtlCol="0" anchor="t">
            <a:spAutoFit/>
          </a:bodyPr>
          <a:lstStyle/>
          <a:p>
            <a:pPr algn="l">
              <a:lnSpc>
                <a:spcPts val="3610"/>
              </a:lnSpc>
            </a:pPr>
            <a:r>
              <a:rPr lang="en-US" sz="2578">
                <a:solidFill>
                  <a:srgbClr val="252930"/>
                </a:solidFill>
                <a:latin typeface="Maven Pro"/>
                <a:ea typeface="Maven Pro"/>
                <a:cs typeface="Maven Pro"/>
                <a:sym typeface="Maven Pro"/>
              </a:rPr>
              <a:t>The analysis reveals that NOUN, ADJ, and VERB tags exhibit the most significant levels of confusion, particularly with each other. The tag NOUN was most often confused with ADJ, while VERB showed high confusion with NOUN.</a:t>
            </a:r>
          </a:p>
          <a:p>
            <a:pPr algn="l">
              <a:lnSpc>
                <a:spcPts val="3610"/>
              </a:lnSpc>
            </a:pPr>
            <a:endParaRPr lang="en-US" sz="2578">
              <a:solidFill>
                <a:srgbClr val="252930"/>
              </a:solidFill>
              <a:latin typeface="Maven Pro"/>
              <a:ea typeface="Maven Pro"/>
              <a:cs typeface="Maven Pro"/>
              <a:sym typeface="Maven Pro"/>
            </a:endParaRPr>
          </a:p>
          <a:p>
            <a:pPr algn="l">
              <a:lnSpc>
                <a:spcPts val="3610"/>
              </a:lnSpc>
            </a:pPr>
            <a:r>
              <a:rPr lang="en-US" sz="2578">
                <a:solidFill>
                  <a:srgbClr val="252930"/>
                </a:solidFill>
                <a:latin typeface="Maven Pro"/>
                <a:ea typeface="Maven Pro"/>
                <a:cs typeface="Maven Pro"/>
                <a:sym typeface="Maven Pro"/>
              </a:rPr>
              <a:t>Reasons for Confusions</a:t>
            </a:r>
          </a:p>
          <a:p>
            <a:pPr algn="l">
              <a:lnSpc>
                <a:spcPts val="3610"/>
              </a:lnSpc>
            </a:pPr>
            <a:endParaRPr lang="en-US" sz="2578">
              <a:solidFill>
                <a:srgbClr val="252930"/>
              </a:solidFill>
              <a:latin typeface="Maven Pro"/>
              <a:ea typeface="Maven Pro"/>
              <a:cs typeface="Maven Pro"/>
              <a:sym typeface="Maven Pro"/>
            </a:endParaRPr>
          </a:p>
          <a:p>
            <a:pPr algn="l">
              <a:lnSpc>
                <a:spcPts val="3610"/>
              </a:lnSpc>
            </a:pPr>
            <a:r>
              <a:rPr lang="en-US" sz="2578">
                <a:solidFill>
                  <a:srgbClr val="252930"/>
                </a:solidFill>
                <a:latin typeface="Maven Pro"/>
                <a:ea typeface="Maven Pro"/>
                <a:cs typeface="Maven Pro"/>
                <a:sym typeface="Maven Pro"/>
              </a:rPr>
              <a:t> </a:t>
            </a:r>
            <a:r>
              <a:rPr lang="en-US" sz="2578" b="1">
                <a:solidFill>
                  <a:srgbClr val="252930"/>
                </a:solidFill>
                <a:latin typeface="Maven Pro Bold"/>
                <a:ea typeface="Maven Pro Bold"/>
                <a:cs typeface="Maven Pro Bold"/>
                <a:sym typeface="Maven Pro Bold"/>
              </a:rPr>
              <a:t>1. NOUN and ADJ Confusion:</a:t>
            </a:r>
            <a:r>
              <a:rPr lang="en-US" sz="2578">
                <a:solidFill>
                  <a:srgbClr val="252930"/>
                </a:solidFill>
                <a:latin typeface="Maven Pro"/>
                <a:ea typeface="Maven Pro"/>
                <a:cs typeface="Maven Pro"/>
                <a:sym typeface="Maven Pro"/>
              </a:rPr>
              <a:t> This could be attributed to the syntactic structure of sentences, where adjectives frequently modify nouns, leading to potential misclassification.</a:t>
            </a:r>
          </a:p>
          <a:p>
            <a:pPr algn="l">
              <a:lnSpc>
                <a:spcPts val="3610"/>
              </a:lnSpc>
            </a:pPr>
            <a:r>
              <a:rPr lang="en-US" sz="2578" b="1">
                <a:solidFill>
                  <a:srgbClr val="252930"/>
                </a:solidFill>
                <a:latin typeface="Maven Pro Bold"/>
                <a:ea typeface="Maven Pro Bold"/>
                <a:cs typeface="Maven Pro Bold"/>
                <a:sym typeface="Maven Pro Bold"/>
              </a:rPr>
              <a:t> 2. VERB and NOUN Confusion:</a:t>
            </a:r>
            <a:r>
              <a:rPr lang="en-US" sz="2578">
                <a:solidFill>
                  <a:srgbClr val="252930"/>
                </a:solidFill>
                <a:latin typeface="Maven Pro"/>
                <a:ea typeface="Maven Pro"/>
                <a:cs typeface="Maven Pro"/>
                <a:sym typeface="Maven Pro"/>
              </a:rPr>
              <a:t> Verbs often appear in contexts that are similar to nouns, especially in cases where gerunds or nominalized verbs are present.</a:t>
            </a:r>
          </a:p>
          <a:p>
            <a:pPr algn="l">
              <a:lnSpc>
                <a:spcPts val="3610"/>
              </a:lnSpc>
            </a:pPr>
            <a:r>
              <a:rPr lang="en-US" sz="2578">
                <a:solidFill>
                  <a:srgbClr val="252930"/>
                </a:solidFill>
                <a:latin typeface="Maven Pro"/>
                <a:ea typeface="Maven Pro"/>
                <a:cs typeface="Maven Pro"/>
                <a:sym typeface="Maven Pro"/>
              </a:rPr>
              <a:t> </a:t>
            </a:r>
            <a:r>
              <a:rPr lang="en-US" sz="2578" b="1">
                <a:solidFill>
                  <a:srgbClr val="252930"/>
                </a:solidFill>
                <a:latin typeface="Maven Pro Bold"/>
                <a:ea typeface="Maven Pro Bold"/>
                <a:cs typeface="Maven Pro Bold"/>
                <a:sym typeface="Maven Pro Bold"/>
              </a:rPr>
              <a:t>3. ADP and PRT Confusion:</a:t>
            </a:r>
            <a:r>
              <a:rPr lang="en-US" sz="2578">
                <a:solidFill>
                  <a:srgbClr val="252930"/>
                </a:solidFill>
                <a:latin typeface="Maven Pro"/>
                <a:ea typeface="Maven Pro"/>
                <a:cs typeface="Maven Pro"/>
                <a:sym typeface="Maven Pro"/>
              </a:rPr>
              <a:t> The distinction between adpositions (prepositions) and phrasal verbs (particles) can be subtle, especially in cases where the context does not clearly indicate their function.</a:t>
            </a:r>
          </a:p>
          <a:p>
            <a:pPr algn="just">
              <a:lnSpc>
                <a:spcPts val="3610"/>
              </a:lnSpc>
            </a:pPr>
            <a:endParaRPr lang="en-US" sz="2578">
              <a:solidFill>
                <a:srgbClr val="252930"/>
              </a:solidFill>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38798" y="419100"/>
            <a:ext cx="11187470" cy="867160"/>
          </a:xfrm>
          <a:prstGeom prst="rect">
            <a:avLst/>
          </a:prstGeom>
        </p:spPr>
        <p:txBody>
          <a:bodyPr lIns="0" tIns="0" rIns="0" bIns="0" rtlCol="0" anchor="t">
            <a:spAutoFit/>
          </a:bodyPr>
          <a:lstStyle/>
          <a:p>
            <a:pPr algn="ctr">
              <a:lnSpc>
                <a:spcPts val="7333"/>
              </a:lnSpc>
            </a:pPr>
            <a:r>
              <a:rPr lang="en-US" sz="6000" b="1" dirty="0">
                <a:solidFill>
                  <a:srgbClr val="252930"/>
                </a:solidFill>
                <a:latin typeface="Maven Pro Bold"/>
                <a:ea typeface="Maven Pro Bold"/>
                <a:cs typeface="Maven Pro Bold"/>
                <a:sym typeface="Maven Pro Bold"/>
              </a:rPr>
              <a:t>Comparison with HMM</a:t>
            </a:r>
          </a:p>
        </p:txBody>
      </p:sp>
      <p:sp>
        <p:nvSpPr>
          <p:cNvPr id="3" name="Freeform 3"/>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3550265" y="3821065"/>
            <a:ext cx="2282268" cy="1141134"/>
          </a:xfrm>
          <a:custGeom>
            <a:avLst/>
            <a:gdLst/>
            <a:ahLst/>
            <a:cxnLst/>
            <a:rect l="l" t="t" r="r" b="b"/>
            <a:pathLst>
              <a:path w="2282268" h="1141134">
                <a:moveTo>
                  <a:pt x="0" y="0"/>
                </a:moveTo>
                <a:lnTo>
                  <a:pt x="2282268" y="0"/>
                </a:lnTo>
                <a:lnTo>
                  <a:pt x="2282268" y="1141134"/>
                </a:lnTo>
                <a:lnTo>
                  <a:pt x="0" y="11411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flipH="1" flipV="1">
            <a:off x="-252838" y="6254531"/>
            <a:ext cx="4114800" cy="4114800"/>
          </a:xfrm>
          <a:custGeom>
            <a:avLst/>
            <a:gdLst/>
            <a:ahLst/>
            <a:cxnLst/>
            <a:rect l="l" t="t" r="r" b="b"/>
            <a:pathLst>
              <a:path w="4114800" h="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11" name="Table 10">
            <a:extLst>
              <a:ext uri="{FF2B5EF4-FFF2-40B4-BE49-F238E27FC236}">
                <a16:creationId xmlns:a16="http://schemas.microsoft.com/office/drawing/2014/main" id="{70790AE0-1BB0-D91F-BB1A-AB845AFF03A2}"/>
              </a:ext>
            </a:extLst>
          </p:cNvPr>
          <p:cNvGraphicFramePr>
            <a:graphicFrameLocks noGrp="1"/>
          </p:cNvGraphicFramePr>
          <p:nvPr>
            <p:extLst>
              <p:ext uri="{D42A27DB-BD31-4B8C-83A1-F6EECF244321}">
                <p14:modId xmlns:p14="http://schemas.microsoft.com/office/powerpoint/2010/main" val="4172438726"/>
              </p:ext>
            </p:extLst>
          </p:nvPr>
        </p:nvGraphicFramePr>
        <p:xfrm>
          <a:off x="2895600" y="1669607"/>
          <a:ext cx="13411200" cy="7924800"/>
        </p:xfrm>
        <a:graphic>
          <a:graphicData uri="http://schemas.openxmlformats.org/drawingml/2006/table">
            <a:tbl>
              <a:tblPr/>
              <a:tblGrid>
                <a:gridCol w="3352800">
                  <a:extLst>
                    <a:ext uri="{9D8B030D-6E8A-4147-A177-3AD203B41FA5}">
                      <a16:colId xmlns:a16="http://schemas.microsoft.com/office/drawing/2014/main" val="2129825971"/>
                    </a:ext>
                  </a:extLst>
                </a:gridCol>
                <a:gridCol w="3352800">
                  <a:extLst>
                    <a:ext uri="{9D8B030D-6E8A-4147-A177-3AD203B41FA5}">
                      <a16:colId xmlns:a16="http://schemas.microsoft.com/office/drawing/2014/main" val="2582298279"/>
                    </a:ext>
                  </a:extLst>
                </a:gridCol>
                <a:gridCol w="3352800">
                  <a:extLst>
                    <a:ext uri="{9D8B030D-6E8A-4147-A177-3AD203B41FA5}">
                      <a16:colId xmlns:a16="http://schemas.microsoft.com/office/drawing/2014/main" val="3524785093"/>
                    </a:ext>
                  </a:extLst>
                </a:gridCol>
                <a:gridCol w="3352800">
                  <a:extLst>
                    <a:ext uri="{9D8B030D-6E8A-4147-A177-3AD203B41FA5}">
                      <a16:colId xmlns:a16="http://schemas.microsoft.com/office/drawing/2014/main" val="113639057"/>
                    </a:ext>
                  </a:extLst>
                </a:gridCol>
              </a:tblGrid>
              <a:tr h="737190">
                <a:tc>
                  <a:txBody>
                    <a:bodyPr/>
                    <a:lstStyle/>
                    <a:p>
                      <a:r>
                        <a:rPr lang="en-IN" b="1"/>
                        <a:t>Sentence</a:t>
                      </a:r>
                      <a:endParaRPr lang="en-IN"/>
                    </a:p>
                  </a:txBody>
                  <a:tcPr anchor="ctr">
                    <a:lnL>
                      <a:noFill/>
                    </a:lnL>
                    <a:lnR>
                      <a:noFill/>
                    </a:lnR>
                    <a:lnT>
                      <a:noFill/>
                    </a:lnT>
                    <a:lnB>
                      <a:noFill/>
                    </a:lnB>
                    <a:solidFill>
                      <a:srgbClr val="E3E6E0"/>
                    </a:solidFill>
                  </a:tcPr>
                </a:tc>
                <a:tc>
                  <a:txBody>
                    <a:bodyPr/>
                    <a:lstStyle/>
                    <a:p>
                      <a:r>
                        <a:rPr lang="en-IN" b="1" dirty="0"/>
                        <a:t>HMM Output</a:t>
                      </a:r>
                      <a:endParaRPr lang="en-IN" dirty="0"/>
                    </a:p>
                  </a:txBody>
                  <a:tcPr anchor="ctr">
                    <a:lnL>
                      <a:noFill/>
                    </a:lnL>
                    <a:lnR>
                      <a:noFill/>
                    </a:lnR>
                    <a:lnT>
                      <a:noFill/>
                    </a:lnT>
                    <a:lnB>
                      <a:noFill/>
                    </a:lnB>
                    <a:solidFill>
                      <a:srgbClr val="E3E6E0"/>
                    </a:solidFill>
                  </a:tcPr>
                </a:tc>
                <a:tc>
                  <a:txBody>
                    <a:bodyPr/>
                    <a:lstStyle/>
                    <a:p>
                      <a:r>
                        <a:rPr lang="en-IN" b="1"/>
                        <a:t>CRF Output</a:t>
                      </a:r>
                      <a:endParaRPr lang="en-IN"/>
                    </a:p>
                  </a:txBody>
                  <a:tcPr anchor="ctr">
                    <a:lnL>
                      <a:noFill/>
                    </a:lnL>
                    <a:lnR>
                      <a:noFill/>
                    </a:lnR>
                    <a:lnT>
                      <a:noFill/>
                    </a:lnT>
                    <a:lnB>
                      <a:noFill/>
                    </a:lnB>
                    <a:solidFill>
                      <a:srgbClr val="E3E6E0"/>
                    </a:solidFill>
                  </a:tcPr>
                </a:tc>
                <a:tc>
                  <a:txBody>
                    <a:bodyPr/>
                    <a:lstStyle/>
                    <a:p>
                      <a:r>
                        <a:rPr lang="en-IN" b="1"/>
                        <a:t>Case</a:t>
                      </a:r>
                      <a:endParaRPr lang="en-IN"/>
                    </a:p>
                  </a:txBody>
                  <a:tcPr anchor="ctr">
                    <a:lnL>
                      <a:noFill/>
                    </a:lnL>
                    <a:lnR>
                      <a:noFill/>
                    </a:lnR>
                    <a:lnT>
                      <a:noFill/>
                    </a:lnT>
                    <a:lnB>
                      <a:noFill/>
                    </a:lnB>
                    <a:solidFill>
                      <a:srgbClr val="E3E6E0"/>
                    </a:solidFill>
                  </a:tcPr>
                </a:tc>
                <a:extLst>
                  <a:ext uri="{0D108BD9-81ED-4DB2-BD59-A6C34878D82A}">
                    <a16:rowId xmlns:a16="http://schemas.microsoft.com/office/drawing/2014/main" val="494119613"/>
                  </a:ext>
                </a:extLst>
              </a:tr>
              <a:tr h="1290084">
                <a:tc>
                  <a:txBody>
                    <a:bodyPr/>
                    <a:lstStyle/>
                    <a:p>
                      <a:r>
                        <a:rPr lang="en-IN" b="1"/>
                        <a:t>The sun shines bright.</a:t>
                      </a:r>
                      <a:endParaRPr lang="en-IN"/>
                    </a:p>
                  </a:txBody>
                  <a:tcPr anchor="ctr">
                    <a:lnL>
                      <a:noFill/>
                    </a:lnL>
                    <a:lnR>
                      <a:noFill/>
                    </a:lnR>
                    <a:lnT>
                      <a:noFill/>
                    </a:lnT>
                    <a:lnB>
                      <a:noFill/>
                    </a:lnB>
                    <a:solidFill>
                      <a:srgbClr val="E3E6E0"/>
                    </a:solidFill>
                  </a:tcPr>
                </a:tc>
                <a:tc>
                  <a:txBody>
                    <a:bodyPr/>
                    <a:lstStyle/>
                    <a:p>
                      <a:r>
                        <a:rPr lang="en-IN"/>
                        <a:t>bright: ADJ</a:t>
                      </a:r>
                    </a:p>
                  </a:txBody>
                  <a:tcPr anchor="ctr">
                    <a:lnL>
                      <a:noFill/>
                    </a:lnL>
                    <a:lnR>
                      <a:noFill/>
                    </a:lnR>
                    <a:lnT>
                      <a:noFill/>
                    </a:lnT>
                    <a:lnB>
                      <a:noFill/>
                    </a:lnB>
                    <a:solidFill>
                      <a:srgbClr val="E3E6E0"/>
                    </a:solidFill>
                  </a:tcPr>
                </a:tc>
                <a:tc>
                  <a:txBody>
                    <a:bodyPr/>
                    <a:lstStyle/>
                    <a:p>
                      <a:r>
                        <a:rPr lang="en-IN"/>
                        <a:t>bright: VERB</a:t>
                      </a:r>
                    </a:p>
                  </a:txBody>
                  <a:tcPr anchor="ctr">
                    <a:lnL>
                      <a:noFill/>
                    </a:lnL>
                    <a:lnR>
                      <a:noFill/>
                    </a:lnR>
                    <a:lnT>
                      <a:noFill/>
                    </a:lnT>
                    <a:lnB>
                      <a:noFill/>
                    </a:lnB>
                    <a:solidFill>
                      <a:srgbClr val="E3E6E0"/>
                    </a:solidFill>
                  </a:tcPr>
                </a:tc>
                <a:tc>
                  <a:txBody>
                    <a:bodyPr/>
                    <a:lstStyle/>
                    <a:p>
                      <a:r>
                        <a:rPr lang="en-IN"/>
                        <a:t>HMM Better</a:t>
                      </a:r>
                    </a:p>
                  </a:txBody>
                  <a:tcPr anchor="ctr">
                    <a:lnL>
                      <a:noFill/>
                    </a:lnL>
                    <a:lnR>
                      <a:noFill/>
                    </a:lnR>
                    <a:lnT>
                      <a:noFill/>
                    </a:lnT>
                    <a:lnB>
                      <a:noFill/>
                    </a:lnB>
                    <a:solidFill>
                      <a:srgbClr val="E3E6E0"/>
                    </a:solidFill>
                  </a:tcPr>
                </a:tc>
                <a:extLst>
                  <a:ext uri="{0D108BD9-81ED-4DB2-BD59-A6C34878D82A}">
                    <a16:rowId xmlns:a16="http://schemas.microsoft.com/office/drawing/2014/main" val="870658820"/>
                  </a:ext>
                </a:extLst>
              </a:tr>
              <a:tr h="1290084">
                <a:tc>
                  <a:txBody>
                    <a:bodyPr/>
                    <a:lstStyle/>
                    <a:p>
                      <a:r>
                        <a:rPr lang="en-IN" b="1"/>
                        <a:t>She sings beautifully.</a:t>
                      </a:r>
                      <a:endParaRPr lang="en-IN"/>
                    </a:p>
                  </a:txBody>
                  <a:tcPr anchor="ctr">
                    <a:lnL>
                      <a:noFill/>
                    </a:lnL>
                    <a:lnR>
                      <a:noFill/>
                    </a:lnR>
                    <a:lnT>
                      <a:noFill/>
                    </a:lnT>
                    <a:lnB>
                      <a:noFill/>
                    </a:lnB>
                    <a:solidFill>
                      <a:srgbClr val="E3E6E0"/>
                    </a:solidFill>
                  </a:tcPr>
                </a:tc>
                <a:tc>
                  <a:txBody>
                    <a:bodyPr/>
                    <a:lstStyle/>
                    <a:p>
                      <a:r>
                        <a:rPr lang="en-IN" dirty="0"/>
                        <a:t>beautifully: ADV</a:t>
                      </a:r>
                    </a:p>
                  </a:txBody>
                  <a:tcPr anchor="ctr">
                    <a:lnL>
                      <a:noFill/>
                    </a:lnL>
                    <a:lnR>
                      <a:noFill/>
                    </a:lnR>
                    <a:lnT>
                      <a:noFill/>
                    </a:lnT>
                    <a:lnB>
                      <a:noFill/>
                    </a:lnB>
                    <a:solidFill>
                      <a:srgbClr val="E3E6E0"/>
                    </a:solidFill>
                  </a:tcPr>
                </a:tc>
                <a:tc>
                  <a:txBody>
                    <a:bodyPr/>
                    <a:lstStyle/>
                    <a:p>
                      <a:r>
                        <a:rPr lang="en-IN"/>
                        <a:t>beautifully: VERB</a:t>
                      </a:r>
                    </a:p>
                  </a:txBody>
                  <a:tcPr anchor="ctr">
                    <a:lnL>
                      <a:noFill/>
                    </a:lnL>
                    <a:lnR>
                      <a:noFill/>
                    </a:lnR>
                    <a:lnT>
                      <a:noFill/>
                    </a:lnT>
                    <a:lnB>
                      <a:noFill/>
                    </a:lnB>
                    <a:solidFill>
                      <a:srgbClr val="E3E6E0"/>
                    </a:solidFill>
                  </a:tcPr>
                </a:tc>
                <a:tc>
                  <a:txBody>
                    <a:bodyPr/>
                    <a:lstStyle/>
                    <a:p>
                      <a:r>
                        <a:rPr lang="en-IN"/>
                        <a:t>HMM Better</a:t>
                      </a:r>
                    </a:p>
                  </a:txBody>
                  <a:tcPr anchor="ctr">
                    <a:lnL>
                      <a:noFill/>
                    </a:lnL>
                    <a:lnR>
                      <a:noFill/>
                    </a:lnR>
                    <a:lnT>
                      <a:noFill/>
                    </a:lnT>
                    <a:lnB>
                      <a:noFill/>
                    </a:lnB>
                    <a:solidFill>
                      <a:srgbClr val="E3E6E0"/>
                    </a:solidFill>
                  </a:tcPr>
                </a:tc>
                <a:extLst>
                  <a:ext uri="{0D108BD9-81ED-4DB2-BD59-A6C34878D82A}">
                    <a16:rowId xmlns:a16="http://schemas.microsoft.com/office/drawing/2014/main" val="1987808794"/>
                  </a:ext>
                </a:extLst>
              </a:tr>
              <a:tr h="737190">
                <a:tc>
                  <a:txBody>
                    <a:bodyPr/>
                    <a:lstStyle/>
                    <a:p>
                      <a:r>
                        <a:rPr lang="en-IN" b="1"/>
                        <a:t>Birds fly south.</a:t>
                      </a:r>
                      <a:endParaRPr lang="en-IN"/>
                    </a:p>
                  </a:txBody>
                  <a:tcPr anchor="ctr">
                    <a:lnL>
                      <a:noFill/>
                    </a:lnL>
                    <a:lnR>
                      <a:noFill/>
                    </a:lnR>
                    <a:lnT>
                      <a:noFill/>
                    </a:lnT>
                    <a:lnB>
                      <a:noFill/>
                    </a:lnB>
                    <a:solidFill>
                      <a:srgbClr val="E3E6E0"/>
                    </a:solidFill>
                  </a:tcPr>
                </a:tc>
                <a:tc>
                  <a:txBody>
                    <a:bodyPr/>
                    <a:lstStyle/>
                    <a:p>
                      <a:r>
                        <a:rPr lang="en-IN"/>
                        <a:t>south: NOUN</a:t>
                      </a:r>
                    </a:p>
                  </a:txBody>
                  <a:tcPr anchor="ctr">
                    <a:lnL>
                      <a:noFill/>
                    </a:lnL>
                    <a:lnR>
                      <a:noFill/>
                    </a:lnR>
                    <a:lnT>
                      <a:noFill/>
                    </a:lnT>
                    <a:lnB>
                      <a:noFill/>
                    </a:lnB>
                    <a:solidFill>
                      <a:srgbClr val="E3E6E0"/>
                    </a:solidFill>
                  </a:tcPr>
                </a:tc>
                <a:tc>
                  <a:txBody>
                    <a:bodyPr/>
                    <a:lstStyle/>
                    <a:p>
                      <a:r>
                        <a:rPr lang="en-IN"/>
                        <a:t>south: VERB</a:t>
                      </a:r>
                    </a:p>
                  </a:txBody>
                  <a:tcPr anchor="ctr">
                    <a:lnL>
                      <a:noFill/>
                    </a:lnL>
                    <a:lnR>
                      <a:noFill/>
                    </a:lnR>
                    <a:lnT>
                      <a:noFill/>
                    </a:lnT>
                    <a:lnB>
                      <a:noFill/>
                    </a:lnB>
                    <a:solidFill>
                      <a:srgbClr val="E3E6E0"/>
                    </a:solidFill>
                  </a:tcPr>
                </a:tc>
                <a:tc>
                  <a:txBody>
                    <a:bodyPr/>
                    <a:lstStyle/>
                    <a:p>
                      <a:r>
                        <a:rPr lang="en-IN"/>
                        <a:t>CRF Better</a:t>
                      </a:r>
                    </a:p>
                  </a:txBody>
                  <a:tcPr anchor="ctr">
                    <a:lnL>
                      <a:noFill/>
                    </a:lnL>
                    <a:lnR>
                      <a:noFill/>
                    </a:lnR>
                    <a:lnT>
                      <a:noFill/>
                    </a:lnT>
                    <a:lnB>
                      <a:noFill/>
                    </a:lnB>
                    <a:solidFill>
                      <a:srgbClr val="E3E6E0"/>
                    </a:solidFill>
                  </a:tcPr>
                </a:tc>
                <a:extLst>
                  <a:ext uri="{0D108BD9-81ED-4DB2-BD59-A6C34878D82A}">
                    <a16:rowId xmlns:a16="http://schemas.microsoft.com/office/drawing/2014/main" val="2004548123"/>
                  </a:ext>
                </a:extLst>
              </a:tr>
              <a:tr h="737190">
                <a:tc>
                  <a:txBody>
                    <a:bodyPr/>
                    <a:lstStyle/>
                    <a:p>
                      <a:r>
                        <a:rPr lang="en-IN" b="1"/>
                        <a:t>Dogs bark at night.</a:t>
                      </a:r>
                      <a:endParaRPr lang="en-IN"/>
                    </a:p>
                  </a:txBody>
                  <a:tcPr anchor="ctr">
                    <a:lnL>
                      <a:noFill/>
                    </a:lnL>
                    <a:lnR>
                      <a:noFill/>
                    </a:lnR>
                    <a:lnT>
                      <a:noFill/>
                    </a:lnT>
                    <a:lnB>
                      <a:noFill/>
                    </a:lnB>
                    <a:solidFill>
                      <a:srgbClr val="E3E6E0"/>
                    </a:solidFill>
                  </a:tcPr>
                </a:tc>
                <a:tc>
                  <a:txBody>
                    <a:bodyPr/>
                    <a:lstStyle/>
                    <a:p>
                      <a:r>
                        <a:rPr lang="en-IN" dirty="0"/>
                        <a:t>night: NOUN</a:t>
                      </a:r>
                    </a:p>
                  </a:txBody>
                  <a:tcPr anchor="ctr">
                    <a:lnL>
                      <a:noFill/>
                    </a:lnL>
                    <a:lnR>
                      <a:noFill/>
                    </a:lnR>
                    <a:lnT>
                      <a:noFill/>
                    </a:lnT>
                    <a:lnB>
                      <a:noFill/>
                    </a:lnB>
                    <a:solidFill>
                      <a:srgbClr val="E3E6E0"/>
                    </a:solidFill>
                  </a:tcPr>
                </a:tc>
                <a:tc>
                  <a:txBody>
                    <a:bodyPr/>
                    <a:lstStyle/>
                    <a:p>
                      <a:r>
                        <a:rPr lang="en-IN"/>
                        <a:t>night: DET</a:t>
                      </a:r>
                    </a:p>
                  </a:txBody>
                  <a:tcPr anchor="ctr">
                    <a:lnL>
                      <a:noFill/>
                    </a:lnL>
                    <a:lnR>
                      <a:noFill/>
                    </a:lnR>
                    <a:lnT>
                      <a:noFill/>
                    </a:lnT>
                    <a:lnB>
                      <a:noFill/>
                    </a:lnB>
                    <a:solidFill>
                      <a:srgbClr val="E3E6E0"/>
                    </a:solidFill>
                  </a:tcPr>
                </a:tc>
                <a:tc>
                  <a:txBody>
                    <a:bodyPr/>
                    <a:lstStyle/>
                    <a:p>
                      <a:r>
                        <a:rPr lang="en-IN"/>
                        <a:t>CRF Better</a:t>
                      </a:r>
                    </a:p>
                  </a:txBody>
                  <a:tcPr anchor="ctr">
                    <a:lnL>
                      <a:noFill/>
                    </a:lnL>
                    <a:lnR>
                      <a:noFill/>
                    </a:lnR>
                    <a:lnT>
                      <a:noFill/>
                    </a:lnT>
                    <a:lnB>
                      <a:noFill/>
                    </a:lnB>
                    <a:solidFill>
                      <a:srgbClr val="E3E6E0"/>
                    </a:solidFill>
                  </a:tcPr>
                </a:tc>
                <a:extLst>
                  <a:ext uri="{0D108BD9-81ED-4DB2-BD59-A6C34878D82A}">
                    <a16:rowId xmlns:a16="http://schemas.microsoft.com/office/drawing/2014/main" val="1735362507"/>
                  </a:ext>
                </a:extLst>
              </a:tr>
              <a:tr h="1290084">
                <a:tc>
                  <a:txBody>
                    <a:bodyPr/>
                    <a:lstStyle/>
                    <a:p>
                      <a:r>
                        <a:rPr lang="en-IN" b="1"/>
                        <a:t>He ate lunch.</a:t>
                      </a:r>
                      <a:endParaRPr lang="en-IN"/>
                    </a:p>
                  </a:txBody>
                  <a:tcPr anchor="ctr">
                    <a:lnL>
                      <a:noFill/>
                    </a:lnL>
                    <a:lnR>
                      <a:noFill/>
                    </a:lnR>
                    <a:lnT>
                      <a:noFill/>
                    </a:lnT>
                    <a:lnB>
                      <a:noFill/>
                    </a:lnB>
                    <a:solidFill>
                      <a:srgbClr val="E3E6E0"/>
                    </a:solidFill>
                  </a:tcPr>
                </a:tc>
                <a:tc>
                  <a:txBody>
                    <a:bodyPr/>
                    <a:lstStyle/>
                    <a:p>
                      <a:r>
                        <a:rPr lang="en-IN"/>
                        <a:t>ate: VERB</a:t>
                      </a:r>
                      <a:br>
                        <a:rPr lang="en-IN"/>
                      </a:br>
                      <a:r>
                        <a:rPr lang="en-IN"/>
                        <a:t>lunch: NOUN</a:t>
                      </a:r>
                    </a:p>
                  </a:txBody>
                  <a:tcPr anchor="ctr">
                    <a:lnL>
                      <a:noFill/>
                    </a:lnL>
                    <a:lnR>
                      <a:noFill/>
                    </a:lnR>
                    <a:lnT>
                      <a:noFill/>
                    </a:lnT>
                    <a:lnB>
                      <a:noFill/>
                    </a:lnB>
                    <a:solidFill>
                      <a:srgbClr val="E3E6E0"/>
                    </a:solidFill>
                  </a:tcPr>
                </a:tc>
                <a:tc>
                  <a:txBody>
                    <a:bodyPr/>
                    <a:lstStyle/>
                    <a:p>
                      <a:r>
                        <a:rPr lang="en-IN"/>
                        <a:t>ate: VERB</a:t>
                      </a:r>
                      <a:br>
                        <a:rPr lang="en-IN"/>
                      </a:br>
                      <a:r>
                        <a:rPr lang="en-IN"/>
                        <a:t>lunch: NOUN</a:t>
                      </a:r>
                    </a:p>
                  </a:txBody>
                  <a:tcPr anchor="ctr">
                    <a:lnL>
                      <a:noFill/>
                    </a:lnL>
                    <a:lnR>
                      <a:noFill/>
                    </a:lnR>
                    <a:lnT>
                      <a:noFill/>
                    </a:lnT>
                    <a:lnB>
                      <a:noFill/>
                    </a:lnB>
                    <a:solidFill>
                      <a:srgbClr val="E3E6E0"/>
                    </a:solidFill>
                  </a:tcPr>
                </a:tc>
                <a:tc>
                  <a:txBody>
                    <a:bodyPr/>
                    <a:lstStyle/>
                    <a:p>
                      <a:r>
                        <a:rPr lang="en-IN"/>
                        <a:t>Both Same</a:t>
                      </a:r>
                    </a:p>
                  </a:txBody>
                  <a:tcPr anchor="ctr">
                    <a:lnL>
                      <a:noFill/>
                    </a:lnL>
                    <a:lnR>
                      <a:noFill/>
                    </a:lnR>
                    <a:lnT>
                      <a:noFill/>
                    </a:lnT>
                    <a:lnB>
                      <a:noFill/>
                    </a:lnB>
                    <a:solidFill>
                      <a:srgbClr val="E3E6E0"/>
                    </a:solidFill>
                  </a:tcPr>
                </a:tc>
                <a:extLst>
                  <a:ext uri="{0D108BD9-81ED-4DB2-BD59-A6C34878D82A}">
                    <a16:rowId xmlns:a16="http://schemas.microsoft.com/office/drawing/2014/main" val="274558177"/>
                  </a:ext>
                </a:extLst>
              </a:tr>
              <a:tr h="1842978">
                <a:tc>
                  <a:txBody>
                    <a:bodyPr/>
                    <a:lstStyle/>
                    <a:p>
                      <a:r>
                        <a:rPr lang="en-IN" b="1"/>
                        <a:t>They danced all night.</a:t>
                      </a:r>
                      <a:endParaRPr lang="en-IN"/>
                    </a:p>
                  </a:txBody>
                  <a:tcPr anchor="ctr">
                    <a:lnL>
                      <a:noFill/>
                    </a:lnL>
                    <a:lnR>
                      <a:noFill/>
                    </a:lnR>
                    <a:lnT>
                      <a:noFill/>
                    </a:lnT>
                    <a:lnB>
                      <a:noFill/>
                    </a:lnB>
                    <a:solidFill>
                      <a:srgbClr val="E3E6E0"/>
                    </a:solidFill>
                  </a:tcPr>
                </a:tc>
                <a:tc>
                  <a:txBody>
                    <a:bodyPr/>
                    <a:lstStyle/>
                    <a:p>
                      <a:r>
                        <a:rPr lang="en-US"/>
                        <a:t>danced: VERB</a:t>
                      </a:r>
                      <a:br>
                        <a:rPr lang="en-US"/>
                      </a:br>
                      <a:r>
                        <a:rPr lang="en-US"/>
                        <a:t>all: PRT</a:t>
                      </a:r>
                      <a:br>
                        <a:rPr lang="en-US"/>
                      </a:br>
                      <a:r>
                        <a:rPr lang="en-US"/>
                        <a:t>night: NOUN</a:t>
                      </a:r>
                    </a:p>
                  </a:txBody>
                  <a:tcPr anchor="ctr">
                    <a:lnL>
                      <a:noFill/>
                    </a:lnL>
                    <a:lnR>
                      <a:noFill/>
                    </a:lnR>
                    <a:lnT>
                      <a:noFill/>
                    </a:lnT>
                    <a:lnB>
                      <a:noFill/>
                    </a:lnB>
                    <a:solidFill>
                      <a:srgbClr val="E3E6E0"/>
                    </a:solidFill>
                  </a:tcPr>
                </a:tc>
                <a:tc>
                  <a:txBody>
                    <a:bodyPr/>
                    <a:lstStyle/>
                    <a:p>
                      <a:r>
                        <a:rPr lang="en-US"/>
                        <a:t>danced: VERB</a:t>
                      </a:r>
                      <a:br>
                        <a:rPr lang="en-US"/>
                      </a:br>
                      <a:r>
                        <a:rPr lang="en-US"/>
                        <a:t>all: PRT</a:t>
                      </a:r>
                      <a:br>
                        <a:rPr lang="en-US"/>
                      </a:br>
                      <a:r>
                        <a:rPr lang="en-US"/>
                        <a:t>night: NOUN</a:t>
                      </a:r>
                    </a:p>
                  </a:txBody>
                  <a:tcPr anchor="ctr">
                    <a:lnL>
                      <a:noFill/>
                    </a:lnL>
                    <a:lnR>
                      <a:noFill/>
                    </a:lnR>
                    <a:lnT>
                      <a:noFill/>
                    </a:lnT>
                    <a:lnB>
                      <a:noFill/>
                    </a:lnB>
                    <a:solidFill>
                      <a:srgbClr val="E3E6E0"/>
                    </a:solidFill>
                  </a:tcPr>
                </a:tc>
                <a:tc>
                  <a:txBody>
                    <a:bodyPr/>
                    <a:lstStyle/>
                    <a:p>
                      <a:r>
                        <a:rPr lang="en-IN" dirty="0"/>
                        <a:t>Both Same</a:t>
                      </a:r>
                    </a:p>
                  </a:txBody>
                  <a:tcPr anchor="ctr">
                    <a:lnL>
                      <a:noFill/>
                    </a:lnL>
                    <a:lnR>
                      <a:noFill/>
                    </a:lnR>
                    <a:lnT>
                      <a:noFill/>
                    </a:lnT>
                    <a:lnB>
                      <a:noFill/>
                    </a:lnB>
                    <a:solidFill>
                      <a:srgbClr val="E3E6E0"/>
                    </a:solidFill>
                  </a:tcPr>
                </a:tc>
                <a:extLst>
                  <a:ext uri="{0D108BD9-81ED-4DB2-BD59-A6C34878D82A}">
                    <a16:rowId xmlns:a16="http://schemas.microsoft.com/office/drawing/2014/main" val="124735466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457200" y="227863"/>
            <a:ext cx="11187470" cy="867160"/>
          </a:xfrm>
          <a:prstGeom prst="rect">
            <a:avLst/>
          </a:prstGeom>
        </p:spPr>
        <p:txBody>
          <a:bodyPr lIns="0" tIns="0" rIns="0" bIns="0" rtlCol="0" anchor="t">
            <a:spAutoFit/>
          </a:bodyPr>
          <a:lstStyle/>
          <a:p>
            <a:pPr algn="ctr">
              <a:lnSpc>
                <a:spcPts val="7333"/>
              </a:lnSpc>
            </a:pPr>
            <a:r>
              <a:rPr lang="en-US" sz="6000" b="1" dirty="0">
                <a:solidFill>
                  <a:srgbClr val="252930"/>
                </a:solidFill>
                <a:latin typeface="Maven Pro Bold"/>
                <a:ea typeface="Maven Pro Bold"/>
                <a:cs typeface="Maven Pro Bold"/>
                <a:sym typeface="Maven Pro Bold"/>
              </a:rPr>
              <a:t>Comparison with HMM</a:t>
            </a:r>
          </a:p>
        </p:txBody>
      </p:sp>
      <p:sp>
        <p:nvSpPr>
          <p:cNvPr id="3" name="Freeform 3"/>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3550265" y="3821065"/>
            <a:ext cx="2282268" cy="1141134"/>
          </a:xfrm>
          <a:custGeom>
            <a:avLst/>
            <a:gdLst/>
            <a:ahLst/>
            <a:cxnLst/>
            <a:rect l="l" t="t" r="r" b="b"/>
            <a:pathLst>
              <a:path w="2282268" h="1141134">
                <a:moveTo>
                  <a:pt x="0" y="0"/>
                </a:moveTo>
                <a:lnTo>
                  <a:pt x="2282268" y="0"/>
                </a:lnTo>
                <a:lnTo>
                  <a:pt x="2282268" y="1141134"/>
                </a:lnTo>
                <a:lnTo>
                  <a:pt x="0" y="11411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flipH="1" flipV="1">
            <a:off x="-252838" y="6254531"/>
            <a:ext cx="4114800" cy="4114800"/>
          </a:xfrm>
          <a:custGeom>
            <a:avLst/>
            <a:gdLst/>
            <a:ahLst/>
            <a:cxnLst/>
            <a:rect l="l" t="t" r="r" b="b"/>
            <a:pathLst>
              <a:path w="4114800" h="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Subtitle 4">
            <a:extLst>
              <a:ext uri="{FF2B5EF4-FFF2-40B4-BE49-F238E27FC236}">
                <a16:creationId xmlns:a16="http://schemas.microsoft.com/office/drawing/2014/main" id="{B36A5CC1-5D86-E235-4D73-CE07C5935D01}"/>
              </a:ext>
            </a:extLst>
          </p:cNvPr>
          <p:cNvSpPr>
            <a:spLocks noGrp="1"/>
          </p:cNvSpPr>
          <p:nvPr>
            <p:ph type="subTitle" idx="1"/>
          </p:nvPr>
        </p:nvSpPr>
        <p:spPr>
          <a:xfrm>
            <a:off x="1371600" y="1524000"/>
            <a:ext cx="15011400" cy="5372100"/>
          </a:xfrm>
        </p:spPr>
        <p:txBody>
          <a:bodyPr/>
          <a:lstStyle/>
          <a:p>
            <a:r>
              <a:rPr lang="en-US" dirty="0">
                <a:solidFill>
                  <a:schemeClr val="tx1"/>
                </a:solidFill>
              </a:rPr>
              <a:t>HMM relies on transition probabilities between tags based on sequences, which works well for simpler, more predictable sentences. "Bright" is commonly an adjective following "shines," so HMM correctly captures this. CRF, which relies on feature dependencies, might incorrectly classify "bright" based on its position in other contexts where "bright" could be a verb.</a:t>
            </a:r>
            <a:br>
              <a:rPr lang="en-US" dirty="0">
                <a:solidFill>
                  <a:schemeClr val="tx1"/>
                </a:solidFill>
              </a:rPr>
            </a:br>
            <a:br>
              <a:rPr lang="en-US" dirty="0">
                <a:solidFill>
                  <a:schemeClr val="tx1"/>
                </a:solidFill>
              </a:rPr>
            </a:br>
            <a:r>
              <a:rPr lang="en-US" dirty="0">
                <a:solidFill>
                  <a:schemeClr val="tx1"/>
                </a:solidFill>
              </a:rPr>
              <a:t>CRF is better at handling context-specific patterns and features. In this sentence, "south" is an action (flying south), which CRF correctly tags as a verb. HMM likely misclassifies it based on the fact that "south" is commonly a noun, such as when used geographically, missing the context of direction.</a:t>
            </a:r>
            <a:endParaRPr lang="en-IN" dirty="0">
              <a:solidFill>
                <a:schemeClr val="tx1"/>
              </a:solidFill>
            </a:endParaRPr>
          </a:p>
        </p:txBody>
      </p:sp>
    </p:spTree>
    <p:extLst>
      <p:ext uri="{BB962C8B-B14F-4D97-AF65-F5344CB8AC3E}">
        <p14:creationId xmlns:p14="http://schemas.microsoft.com/office/powerpoint/2010/main" val="4062009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4291361" y="1906814"/>
            <a:ext cx="9705277" cy="823095"/>
          </a:xfrm>
          <a:prstGeom prst="rect">
            <a:avLst/>
          </a:prstGeom>
        </p:spPr>
        <p:txBody>
          <a:bodyPr lIns="0" tIns="0" rIns="0" bIns="0" rtlCol="0" anchor="t">
            <a:spAutoFit/>
          </a:bodyPr>
          <a:lstStyle/>
          <a:p>
            <a:pPr algn="ctr">
              <a:lnSpc>
                <a:spcPts val="5762"/>
              </a:lnSpc>
            </a:pPr>
            <a:r>
              <a:rPr lang="en-US" sz="7202" b="1">
                <a:solidFill>
                  <a:srgbClr val="252930"/>
                </a:solidFill>
                <a:latin typeface="Maven Pro Bold"/>
                <a:ea typeface="Maven Pro Bold"/>
                <a:cs typeface="Maven Pro Bold"/>
                <a:sym typeface="Maven Pro Bold"/>
              </a:rPr>
              <a:t>REFERENCE</a:t>
            </a:r>
          </a:p>
        </p:txBody>
      </p:sp>
      <p:grpSp>
        <p:nvGrpSpPr>
          <p:cNvPr id="3" name="Group 3"/>
          <p:cNvGrpSpPr/>
          <p:nvPr/>
        </p:nvGrpSpPr>
        <p:grpSpPr>
          <a:xfrm>
            <a:off x="1028700" y="3702704"/>
            <a:ext cx="16230600" cy="1440796"/>
            <a:chOff x="0" y="0"/>
            <a:chExt cx="4274726" cy="379469"/>
          </a:xfrm>
        </p:grpSpPr>
        <p:sp>
          <p:nvSpPr>
            <p:cNvPr id="4" name="Freeform 4"/>
            <p:cNvSpPr/>
            <p:nvPr/>
          </p:nvSpPr>
          <p:spPr>
            <a:xfrm>
              <a:off x="0" y="0"/>
              <a:ext cx="4274726" cy="379469"/>
            </a:xfrm>
            <a:custGeom>
              <a:avLst/>
              <a:gdLst/>
              <a:ahLst/>
              <a:cxnLst/>
              <a:rect l="l" t="t" r="r" b="b"/>
              <a:pathLst>
                <a:path w="4274726" h="379469">
                  <a:moveTo>
                    <a:pt x="24327" y="0"/>
                  </a:moveTo>
                  <a:lnTo>
                    <a:pt x="4250399" y="0"/>
                  </a:lnTo>
                  <a:cubicBezTo>
                    <a:pt x="4263834" y="0"/>
                    <a:pt x="4274726" y="10891"/>
                    <a:pt x="4274726" y="24327"/>
                  </a:cubicBezTo>
                  <a:lnTo>
                    <a:pt x="4274726" y="355142"/>
                  </a:lnTo>
                  <a:cubicBezTo>
                    <a:pt x="4274726" y="368578"/>
                    <a:pt x="4263834" y="379469"/>
                    <a:pt x="4250399" y="379469"/>
                  </a:cubicBezTo>
                  <a:lnTo>
                    <a:pt x="24327" y="379469"/>
                  </a:lnTo>
                  <a:cubicBezTo>
                    <a:pt x="10891" y="379469"/>
                    <a:pt x="0" y="368578"/>
                    <a:pt x="0" y="355142"/>
                  </a:cubicBezTo>
                  <a:lnTo>
                    <a:pt x="0" y="24327"/>
                  </a:lnTo>
                  <a:cubicBezTo>
                    <a:pt x="0" y="10891"/>
                    <a:pt x="10891" y="0"/>
                    <a:pt x="24327" y="0"/>
                  </a:cubicBezTo>
                  <a:close/>
                </a:path>
              </a:pathLst>
            </a:custGeom>
            <a:solidFill>
              <a:srgbClr val="C0B3A0">
                <a:alpha val="53725"/>
              </a:srgbClr>
            </a:solidFill>
          </p:spPr>
        </p:sp>
        <p:sp>
          <p:nvSpPr>
            <p:cNvPr id="5" name="TextBox 5"/>
            <p:cNvSpPr txBox="1"/>
            <p:nvPr/>
          </p:nvSpPr>
          <p:spPr>
            <a:xfrm>
              <a:off x="0" y="-38100"/>
              <a:ext cx="4274726" cy="417569"/>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3742053" y="4281332"/>
            <a:ext cx="10289570" cy="508024"/>
          </a:xfrm>
          <a:prstGeom prst="rect">
            <a:avLst/>
          </a:prstGeom>
        </p:spPr>
        <p:txBody>
          <a:bodyPr wrap="square" lIns="0" tIns="0" rIns="0" bIns="0" rtlCol="0" anchor="t">
            <a:spAutoFit/>
          </a:bodyPr>
          <a:lstStyle/>
          <a:p>
            <a:pPr algn="ctr">
              <a:lnSpc>
                <a:spcPts val="4200"/>
              </a:lnSpc>
            </a:pPr>
            <a:r>
              <a:rPr lang="en-IN" sz="3200" dirty="0"/>
              <a:t>https://www.cs.columbia.edu/~jebara/6772/papers/crf.pdf</a:t>
            </a:r>
            <a:endParaRPr lang="en-US" sz="3000" dirty="0">
              <a:solidFill>
                <a:srgbClr val="252930"/>
              </a:solidFill>
              <a:latin typeface="Maven Pro"/>
              <a:ea typeface="Maven Pro"/>
              <a:cs typeface="Maven Pro"/>
              <a:sym typeface="Maven Pro"/>
            </a:endParaRPr>
          </a:p>
        </p:txBody>
      </p:sp>
      <p:grpSp>
        <p:nvGrpSpPr>
          <p:cNvPr id="7" name="Group 7"/>
          <p:cNvGrpSpPr/>
          <p:nvPr/>
        </p:nvGrpSpPr>
        <p:grpSpPr>
          <a:xfrm>
            <a:off x="1028699" y="5216313"/>
            <a:ext cx="16230600" cy="1684297"/>
            <a:chOff x="0" y="-38100"/>
            <a:chExt cx="4274726" cy="443601"/>
          </a:xfrm>
        </p:grpSpPr>
        <p:sp>
          <p:nvSpPr>
            <p:cNvPr id="8" name="Freeform 8"/>
            <p:cNvSpPr/>
            <p:nvPr/>
          </p:nvSpPr>
          <p:spPr>
            <a:xfrm>
              <a:off x="0" y="26032"/>
              <a:ext cx="4274726" cy="379469"/>
            </a:xfrm>
            <a:custGeom>
              <a:avLst/>
              <a:gdLst/>
              <a:ahLst/>
              <a:cxnLst/>
              <a:rect l="l" t="t" r="r" b="b"/>
              <a:pathLst>
                <a:path w="4274726" h="379469">
                  <a:moveTo>
                    <a:pt x="24327" y="0"/>
                  </a:moveTo>
                  <a:lnTo>
                    <a:pt x="4250399" y="0"/>
                  </a:lnTo>
                  <a:cubicBezTo>
                    <a:pt x="4263834" y="0"/>
                    <a:pt x="4274726" y="10891"/>
                    <a:pt x="4274726" y="24327"/>
                  </a:cubicBezTo>
                  <a:lnTo>
                    <a:pt x="4274726" y="355142"/>
                  </a:lnTo>
                  <a:cubicBezTo>
                    <a:pt x="4274726" y="368578"/>
                    <a:pt x="4263834" y="379469"/>
                    <a:pt x="4250399" y="379469"/>
                  </a:cubicBezTo>
                  <a:lnTo>
                    <a:pt x="24327" y="379469"/>
                  </a:lnTo>
                  <a:cubicBezTo>
                    <a:pt x="10891" y="379469"/>
                    <a:pt x="0" y="368578"/>
                    <a:pt x="0" y="355142"/>
                  </a:cubicBezTo>
                  <a:lnTo>
                    <a:pt x="0" y="24327"/>
                  </a:lnTo>
                  <a:cubicBezTo>
                    <a:pt x="0" y="10891"/>
                    <a:pt x="10891" y="0"/>
                    <a:pt x="24327" y="0"/>
                  </a:cubicBezTo>
                  <a:close/>
                </a:path>
              </a:pathLst>
            </a:custGeom>
            <a:solidFill>
              <a:srgbClr val="C0B3A0">
                <a:alpha val="53725"/>
              </a:srgbClr>
            </a:solidFill>
          </p:spPr>
        </p:sp>
        <p:sp>
          <p:nvSpPr>
            <p:cNvPr id="9" name="TextBox 9"/>
            <p:cNvSpPr txBox="1"/>
            <p:nvPr/>
          </p:nvSpPr>
          <p:spPr>
            <a:xfrm>
              <a:off x="0" y="-38100"/>
              <a:ext cx="4274726" cy="417569"/>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3048000" y="5879869"/>
            <a:ext cx="11677676" cy="494944"/>
          </a:xfrm>
          <a:prstGeom prst="rect">
            <a:avLst/>
          </a:prstGeom>
        </p:spPr>
        <p:txBody>
          <a:bodyPr wrap="square" lIns="0" tIns="0" rIns="0" bIns="0" rtlCol="0" anchor="t">
            <a:spAutoFit/>
          </a:bodyPr>
          <a:lstStyle/>
          <a:p>
            <a:pPr algn="ctr">
              <a:lnSpc>
                <a:spcPts val="4200"/>
              </a:lnSpc>
            </a:pPr>
            <a:r>
              <a:rPr lang="en-IN" sz="2800" dirty="0"/>
              <a:t>https://aclanthology.org/N03-1028/</a:t>
            </a:r>
            <a:endParaRPr lang="en-US" sz="3000" dirty="0">
              <a:solidFill>
                <a:srgbClr val="252930"/>
              </a:solidFill>
              <a:latin typeface="Maven Pro"/>
              <a:ea typeface="Maven Pro"/>
              <a:cs typeface="Maven Pro"/>
              <a:sym typeface="Maven Pro"/>
            </a:endParaRPr>
          </a:p>
        </p:txBody>
      </p:sp>
      <p:grpSp>
        <p:nvGrpSpPr>
          <p:cNvPr id="11" name="Group 11"/>
          <p:cNvGrpSpPr/>
          <p:nvPr/>
        </p:nvGrpSpPr>
        <p:grpSpPr>
          <a:xfrm>
            <a:off x="1028700" y="7077993"/>
            <a:ext cx="16230600" cy="1440796"/>
            <a:chOff x="0" y="0"/>
            <a:chExt cx="4274726" cy="379469"/>
          </a:xfrm>
        </p:grpSpPr>
        <p:sp>
          <p:nvSpPr>
            <p:cNvPr id="12" name="Freeform 12"/>
            <p:cNvSpPr/>
            <p:nvPr/>
          </p:nvSpPr>
          <p:spPr>
            <a:xfrm>
              <a:off x="0" y="0"/>
              <a:ext cx="4274726" cy="379469"/>
            </a:xfrm>
            <a:custGeom>
              <a:avLst/>
              <a:gdLst/>
              <a:ahLst/>
              <a:cxnLst/>
              <a:rect l="l" t="t" r="r" b="b"/>
              <a:pathLst>
                <a:path w="4274726" h="379469">
                  <a:moveTo>
                    <a:pt x="24327" y="0"/>
                  </a:moveTo>
                  <a:lnTo>
                    <a:pt x="4250399" y="0"/>
                  </a:lnTo>
                  <a:cubicBezTo>
                    <a:pt x="4263834" y="0"/>
                    <a:pt x="4274726" y="10891"/>
                    <a:pt x="4274726" y="24327"/>
                  </a:cubicBezTo>
                  <a:lnTo>
                    <a:pt x="4274726" y="355142"/>
                  </a:lnTo>
                  <a:cubicBezTo>
                    <a:pt x="4274726" y="368578"/>
                    <a:pt x="4263834" y="379469"/>
                    <a:pt x="4250399" y="379469"/>
                  </a:cubicBezTo>
                  <a:lnTo>
                    <a:pt x="24327" y="379469"/>
                  </a:lnTo>
                  <a:cubicBezTo>
                    <a:pt x="10891" y="379469"/>
                    <a:pt x="0" y="368578"/>
                    <a:pt x="0" y="355142"/>
                  </a:cubicBezTo>
                  <a:lnTo>
                    <a:pt x="0" y="24327"/>
                  </a:lnTo>
                  <a:cubicBezTo>
                    <a:pt x="0" y="10891"/>
                    <a:pt x="10891" y="0"/>
                    <a:pt x="24327" y="0"/>
                  </a:cubicBezTo>
                  <a:close/>
                </a:path>
              </a:pathLst>
            </a:custGeom>
            <a:solidFill>
              <a:srgbClr val="C0B3A0">
                <a:alpha val="53725"/>
              </a:srgbClr>
            </a:solidFill>
          </p:spPr>
        </p:sp>
        <p:sp>
          <p:nvSpPr>
            <p:cNvPr id="13" name="TextBox 13"/>
            <p:cNvSpPr txBox="1"/>
            <p:nvPr/>
          </p:nvSpPr>
          <p:spPr>
            <a:xfrm>
              <a:off x="0" y="-38100"/>
              <a:ext cx="4274726" cy="417569"/>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1219199" y="7289066"/>
            <a:ext cx="15849600" cy="1046633"/>
          </a:xfrm>
          <a:prstGeom prst="rect">
            <a:avLst/>
          </a:prstGeom>
        </p:spPr>
        <p:txBody>
          <a:bodyPr wrap="square" lIns="0" tIns="0" rIns="0" bIns="0" rtlCol="0" anchor="t">
            <a:spAutoFit/>
          </a:bodyPr>
          <a:lstStyle/>
          <a:p>
            <a:pPr algn="ctr">
              <a:lnSpc>
                <a:spcPts val="4200"/>
              </a:lnSpc>
            </a:pPr>
            <a:r>
              <a:rPr lang="en-IN" sz="3200" dirty="0"/>
              <a:t>https://medium.com/the-modern-scientist/conditional-random-fields-for-part-of-speech-tagging-in-natural-language-processing-0f444133d455</a:t>
            </a:r>
            <a:endParaRPr lang="en-US" sz="3000" dirty="0">
              <a:solidFill>
                <a:srgbClr val="252930"/>
              </a:solidFill>
              <a:latin typeface="Maven Pro"/>
              <a:ea typeface="Maven Pro"/>
              <a:cs typeface="Maven Pro"/>
              <a:sym typeface="Maven Pro"/>
            </a:endParaRPr>
          </a:p>
        </p:txBody>
      </p:sp>
      <p:sp>
        <p:nvSpPr>
          <p:cNvPr id="15" name="Freeform 15"/>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754150" y="3832722"/>
            <a:ext cx="12779699" cy="1791414"/>
          </a:xfrm>
          <a:prstGeom prst="rect">
            <a:avLst/>
          </a:prstGeom>
        </p:spPr>
        <p:txBody>
          <a:bodyPr lIns="0" tIns="0" rIns="0" bIns="0" rtlCol="0" anchor="t">
            <a:spAutoFit/>
          </a:bodyPr>
          <a:lstStyle/>
          <a:p>
            <a:pPr algn="ctr">
              <a:lnSpc>
                <a:spcPts val="12435"/>
              </a:lnSpc>
            </a:pPr>
            <a:r>
              <a:rPr lang="en-US" sz="15544" b="1">
                <a:solidFill>
                  <a:srgbClr val="252D37"/>
                </a:solidFill>
                <a:latin typeface="Maven Pro Bold"/>
                <a:ea typeface="Maven Pro Bold"/>
                <a:cs typeface="Maven Pro Bold"/>
                <a:sym typeface="Maven Pro Bold"/>
              </a:rPr>
              <a:t>Thank You</a:t>
            </a:r>
          </a:p>
        </p:txBody>
      </p:sp>
      <p:sp>
        <p:nvSpPr>
          <p:cNvPr id="3" name="TextBox 3"/>
          <p:cNvSpPr txBox="1"/>
          <p:nvPr/>
        </p:nvSpPr>
        <p:spPr>
          <a:xfrm>
            <a:off x="4243940" y="5955758"/>
            <a:ext cx="9800119" cy="790235"/>
          </a:xfrm>
          <a:prstGeom prst="rect">
            <a:avLst/>
          </a:prstGeom>
        </p:spPr>
        <p:txBody>
          <a:bodyPr lIns="0" tIns="0" rIns="0" bIns="0" rtlCol="0" anchor="t">
            <a:spAutoFit/>
          </a:bodyPr>
          <a:lstStyle/>
          <a:p>
            <a:pPr algn="ctr">
              <a:lnSpc>
                <a:spcPts val="5926"/>
              </a:lnSpc>
            </a:pPr>
            <a:r>
              <a:rPr lang="en-US" sz="5926">
                <a:solidFill>
                  <a:srgbClr val="252D37"/>
                </a:solidFill>
                <a:latin typeface="Maven Pro"/>
                <a:ea typeface="Maven Pro"/>
                <a:cs typeface="Maven Pro"/>
                <a:sym typeface="Maven Pro"/>
              </a:rPr>
              <a:t>For your attention</a:t>
            </a:r>
          </a:p>
        </p:txBody>
      </p:sp>
      <p:sp>
        <p:nvSpPr>
          <p:cNvPr id="4" name="Freeform 4"/>
          <p:cNvSpPr/>
          <p:nvPr/>
        </p:nvSpPr>
        <p:spPr>
          <a:xfrm>
            <a:off x="0" y="6974593"/>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613969" y="8304597"/>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10800000">
            <a:off x="17582856" y="118636"/>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10800000">
            <a:off x="12517066" y="-114300"/>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grpSp>
        <p:nvGrpSpPr>
          <p:cNvPr id="2" name="Group 2"/>
          <p:cNvGrpSpPr/>
          <p:nvPr/>
        </p:nvGrpSpPr>
        <p:grpSpPr>
          <a:xfrm>
            <a:off x="2160009" y="3429683"/>
            <a:ext cx="13967983" cy="5060039"/>
            <a:chOff x="0" y="0"/>
            <a:chExt cx="3678810" cy="1332685"/>
          </a:xfrm>
        </p:grpSpPr>
        <p:sp>
          <p:nvSpPr>
            <p:cNvPr id="3" name="Freeform 3"/>
            <p:cNvSpPr/>
            <p:nvPr/>
          </p:nvSpPr>
          <p:spPr>
            <a:xfrm>
              <a:off x="0" y="0"/>
              <a:ext cx="3678810" cy="1332685"/>
            </a:xfrm>
            <a:custGeom>
              <a:avLst/>
              <a:gdLst/>
              <a:ahLst/>
              <a:cxnLst/>
              <a:rect l="l" t="t" r="r" b="b"/>
              <a:pathLst>
                <a:path w="3678810" h="1332685">
                  <a:moveTo>
                    <a:pt x="28267" y="0"/>
                  </a:moveTo>
                  <a:lnTo>
                    <a:pt x="3650543" y="0"/>
                  </a:lnTo>
                  <a:cubicBezTo>
                    <a:pt x="3666155" y="0"/>
                    <a:pt x="3678810" y="12656"/>
                    <a:pt x="3678810" y="28267"/>
                  </a:cubicBezTo>
                  <a:lnTo>
                    <a:pt x="3678810" y="1304418"/>
                  </a:lnTo>
                  <a:cubicBezTo>
                    <a:pt x="3678810" y="1320029"/>
                    <a:pt x="3666155" y="1332685"/>
                    <a:pt x="3650543" y="1332685"/>
                  </a:cubicBezTo>
                  <a:lnTo>
                    <a:pt x="28267" y="1332685"/>
                  </a:lnTo>
                  <a:cubicBezTo>
                    <a:pt x="20770" y="1332685"/>
                    <a:pt x="13580" y="1329707"/>
                    <a:pt x="8279" y="1324406"/>
                  </a:cubicBezTo>
                  <a:cubicBezTo>
                    <a:pt x="2978" y="1319105"/>
                    <a:pt x="0" y="1311915"/>
                    <a:pt x="0" y="1304418"/>
                  </a:cubicBezTo>
                  <a:lnTo>
                    <a:pt x="0" y="28267"/>
                  </a:lnTo>
                  <a:cubicBezTo>
                    <a:pt x="0" y="12656"/>
                    <a:pt x="12656" y="0"/>
                    <a:pt x="28267" y="0"/>
                  </a:cubicBezTo>
                  <a:close/>
                </a:path>
              </a:pathLst>
            </a:custGeom>
            <a:solidFill>
              <a:srgbClr val="C0B3A0">
                <a:alpha val="20784"/>
              </a:srgbClr>
            </a:solidFill>
            <a:ln w="47625" cap="rnd">
              <a:solidFill>
                <a:srgbClr val="000000">
                  <a:alpha val="20784"/>
                </a:srgbClr>
              </a:solidFill>
              <a:prstDash val="solid"/>
              <a:round/>
            </a:ln>
          </p:spPr>
        </p:sp>
        <p:sp>
          <p:nvSpPr>
            <p:cNvPr id="4" name="TextBox 4"/>
            <p:cNvSpPr txBox="1"/>
            <p:nvPr/>
          </p:nvSpPr>
          <p:spPr>
            <a:xfrm>
              <a:off x="0" y="-38100"/>
              <a:ext cx="3678810" cy="137078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2907324" y="3960171"/>
            <a:ext cx="5094018" cy="3363498"/>
            <a:chOff x="0" y="0"/>
            <a:chExt cx="6792024" cy="4484663"/>
          </a:xfrm>
        </p:grpSpPr>
        <p:sp>
          <p:nvSpPr>
            <p:cNvPr id="6" name="TextBox 6"/>
            <p:cNvSpPr txBox="1"/>
            <p:nvPr/>
          </p:nvSpPr>
          <p:spPr>
            <a:xfrm>
              <a:off x="0" y="-228600"/>
              <a:ext cx="6792024" cy="796054"/>
            </a:xfrm>
            <a:prstGeom prst="rect">
              <a:avLst/>
            </a:prstGeom>
          </p:spPr>
          <p:txBody>
            <a:bodyPr lIns="0" tIns="0" rIns="0" bIns="0" rtlCol="0" anchor="t">
              <a:spAutoFit/>
            </a:bodyPr>
            <a:lstStyle/>
            <a:p>
              <a:pPr marL="613667" lvl="1" indent="-306833" algn="just">
                <a:lnSpc>
                  <a:spcPts val="5684"/>
                </a:lnSpc>
                <a:buFont typeface="Arial"/>
                <a:buChar char="•"/>
              </a:pPr>
              <a:r>
                <a:rPr lang="en-US" sz="2842">
                  <a:solidFill>
                    <a:srgbClr val="252930"/>
                  </a:solidFill>
                  <a:latin typeface="Maven Pro"/>
                  <a:ea typeface="Maven Pro"/>
                  <a:cs typeface="Maven Pro"/>
                  <a:sym typeface="Maven Pro"/>
                </a:rPr>
                <a:t>Problem Statement</a:t>
              </a:r>
            </a:p>
          </p:txBody>
        </p:sp>
        <p:sp>
          <p:nvSpPr>
            <p:cNvPr id="7" name="TextBox 7"/>
            <p:cNvSpPr txBox="1"/>
            <p:nvPr/>
          </p:nvSpPr>
          <p:spPr>
            <a:xfrm>
              <a:off x="0" y="1077136"/>
              <a:ext cx="6792024" cy="796054"/>
            </a:xfrm>
            <a:prstGeom prst="rect">
              <a:avLst/>
            </a:prstGeom>
          </p:spPr>
          <p:txBody>
            <a:bodyPr lIns="0" tIns="0" rIns="0" bIns="0" rtlCol="0" anchor="t">
              <a:spAutoFit/>
            </a:bodyPr>
            <a:lstStyle/>
            <a:p>
              <a:pPr marL="613667" lvl="1" indent="-306833" algn="just">
                <a:lnSpc>
                  <a:spcPts val="5684"/>
                </a:lnSpc>
                <a:buFont typeface="Arial"/>
                <a:buChar char="•"/>
              </a:pPr>
              <a:r>
                <a:rPr lang="en-US" sz="2842">
                  <a:solidFill>
                    <a:srgbClr val="252930"/>
                  </a:solidFill>
                  <a:latin typeface="Maven Pro"/>
                  <a:ea typeface="Maven Pro"/>
                  <a:cs typeface="Maven Pro"/>
                  <a:sym typeface="Maven Pro"/>
                </a:rPr>
                <a:t>Data Processing Info</a:t>
              </a:r>
            </a:p>
          </p:txBody>
        </p:sp>
        <p:sp>
          <p:nvSpPr>
            <p:cNvPr id="8" name="TextBox 8"/>
            <p:cNvSpPr txBox="1"/>
            <p:nvPr/>
          </p:nvSpPr>
          <p:spPr>
            <a:xfrm>
              <a:off x="0" y="2382873"/>
              <a:ext cx="6792024" cy="796054"/>
            </a:xfrm>
            <a:prstGeom prst="rect">
              <a:avLst/>
            </a:prstGeom>
          </p:spPr>
          <p:txBody>
            <a:bodyPr lIns="0" tIns="0" rIns="0" bIns="0" rtlCol="0" anchor="t">
              <a:spAutoFit/>
            </a:bodyPr>
            <a:lstStyle/>
            <a:p>
              <a:pPr marL="613667" lvl="1" indent="-306833" algn="just">
                <a:lnSpc>
                  <a:spcPts val="5684"/>
                </a:lnSpc>
                <a:buFont typeface="Arial"/>
                <a:buChar char="•"/>
              </a:pPr>
              <a:r>
                <a:rPr lang="en-US" sz="2842">
                  <a:solidFill>
                    <a:srgbClr val="252930"/>
                  </a:solidFill>
                  <a:latin typeface="Maven Pro"/>
                  <a:ea typeface="Maven Pro"/>
                  <a:cs typeface="Maven Pro"/>
                  <a:sym typeface="Maven Pro"/>
                </a:rPr>
                <a:t>Overall Performance</a:t>
              </a:r>
            </a:p>
          </p:txBody>
        </p:sp>
        <p:sp>
          <p:nvSpPr>
            <p:cNvPr id="9" name="TextBox 9"/>
            <p:cNvSpPr txBox="1"/>
            <p:nvPr/>
          </p:nvSpPr>
          <p:spPr>
            <a:xfrm>
              <a:off x="0" y="3688609"/>
              <a:ext cx="6792024" cy="796054"/>
            </a:xfrm>
            <a:prstGeom prst="rect">
              <a:avLst/>
            </a:prstGeom>
          </p:spPr>
          <p:txBody>
            <a:bodyPr lIns="0" tIns="0" rIns="0" bIns="0" rtlCol="0" anchor="t">
              <a:spAutoFit/>
            </a:bodyPr>
            <a:lstStyle/>
            <a:p>
              <a:pPr marL="613667" lvl="1" indent="-306833" algn="just">
                <a:lnSpc>
                  <a:spcPts val="5684"/>
                </a:lnSpc>
                <a:buFont typeface="Arial"/>
                <a:buChar char="•"/>
              </a:pPr>
              <a:r>
                <a:rPr lang="en-US" sz="2842">
                  <a:solidFill>
                    <a:srgbClr val="252930"/>
                  </a:solidFill>
                  <a:latin typeface="Maven Pro"/>
                  <a:ea typeface="Maven Pro"/>
                  <a:cs typeface="Maven Pro"/>
                  <a:sym typeface="Maven Pro"/>
                </a:rPr>
                <a:t>Per POS performance</a:t>
              </a:r>
            </a:p>
          </p:txBody>
        </p:sp>
      </p:grpSp>
      <p:grpSp>
        <p:nvGrpSpPr>
          <p:cNvPr id="10" name="Group 10"/>
          <p:cNvGrpSpPr/>
          <p:nvPr/>
        </p:nvGrpSpPr>
        <p:grpSpPr>
          <a:xfrm>
            <a:off x="9882025" y="3950646"/>
            <a:ext cx="5236893" cy="3363498"/>
            <a:chOff x="0" y="0"/>
            <a:chExt cx="6982524" cy="4484663"/>
          </a:xfrm>
        </p:grpSpPr>
        <p:sp>
          <p:nvSpPr>
            <p:cNvPr id="11" name="TextBox 11"/>
            <p:cNvSpPr txBox="1"/>
            <p:nvPr/>
          </p:nvSpPr>
          <p:spPr>
            <a:xfrm>
              <a:off x="190500" y="-228600"/>
              <a:ext cx="6792024" cy="796054"/>
            </a:xfrm>
            <a:prstGeom prst="rect">
              <a:avLst/>
            </a:prstGeom>
          </p:spPr>
          <p:txBody>
            <a:bodyPr lIns="0" tIns="0" rIns="0" bIns="0" rtlCol="0" anchor="t">
              <a:spAutoFit/>
            </a:bodyPr>
            <a:lstStyle/>
            <a:p>
              <a:pPr marL="613667" lvl="1" indent="-306833" algn="just">
                <a:lnSpc>
                  <a:spcPts val="5684"/>
                </a:lnSpc>
                <a:buFont typeface="Arial"/>
                <a:buChar char="•"/>
              </a:pPr>
              <a:r>
                <a:rPr lang="en-US" sz="2842">
                  <a:solidFill>
                    <a:srgbClr val="252930"/>
                  </a:solidFill>
                  <a:latin typeface="Maven Pro"/>
                  <a:ea typeface="Maven Pro"/>
                  <a:cs typeface="Maven Pro"/>
                  <a:sym typeface="Maven Pro"/>
                </a:rPr>
                <a:t>Confusion Matrix</a:t>
              </a:r>
            </a:p>
          </p:txBody>
        </p:sp>
        <p:sp>
          <p:nvSpPr>
            <p:cNvPr id="12" name="TextBox 12"/>
            <p:cNvSpPr txBox="1"/>
            <p:nvPr/>
          </p:nvSpPr>
          <p:spPr>
            <a:xfrm>
              <a:off x="127000" y="1077136"/>
              <a:ext cx="6792024" cy="796054"/>
            </a:xfrm>
            <a:prstGeom prst="rect">
              <a:avLst/>
            </a:prstGeom>
          </p:spPr>
          <p:txBody>
            <a:bodyPr lIns="0" tIns="0" rIns="0" bIns="0" rtlCol="0" anchor="t">
              <a:spAutoFit/>
            </a:bodyPr>
            <a:lstStyle/>
            <a:p>
              <a:pPr marL="613667" lvl="1" indent="-306833" algn="just">
                <a:lnSpc>
                  <a:spcPts val="5684"/>
                </a:lnSpc>
                <a:buFont typeface="Arial"/>
                <a:buChar char="•"/>
              </a:pPr>
              <a:r>
                <a:rPr lang="en-US" sz="2842">
                  <a:solidFill>
                    <a:srgbClr val="252930"/>
                  </a:solidFill>
                  <a:latin typeface="Maven Pro"/>
                  <a:ea typeface="Maven Pro"/>
                  <a:cs typeface="Maven Pro"/>
                  <a:sym typeface="Maven Pro"/>
                </a:rPr>
                <a:t>Interpretation of confusion</a:t>
              </a:r>
            </a:p>
          </p:txBody>
        </p:sp>
        <p:sp>
          <p:nvSpPr>
            <p:cNvPr id="13" name="TextBox 13"/>
            <p:cNvSpPr txBox="1"/>
            <p:nvPr/>
          </p:nvSpPr>
          <p:spPr>
            <a:xfrm>
              <a:off x="63500" y="2382873"/>
              <a:ext cx="6792024" cy="796054"/>
            </a:xfrm>
            <a:prstGeom prst="rect">
              <a:avLst/>
            </a:prstGeom>
          </p:spPr>
          <p:txBody>
            <a:bodyPr lIns="0" tIns="0" rIns="0" bIns="0" rtlCol="0" anchor="t">
              <a:spAutoFit/>
            </a:bodyPr>
            <a:lstStyle/>
            <a:p>
              <a:pPr marL="613667" lvl="1" indent="-306833" algn="just">
                <a:lnSpc>
                  <a:spcPts val="5684"/>
                </a:lnSpc>
                <a:buFont typeface="Arial"/>
                <a:buChar char="•"/>
              </a:pPr>
              <a:r>
                <a:rPr lang="en-US" sz="2842">
                  <a:solidFill>
                    <a:srgbClr val="252930"/>
                  </a:solidFill>
                  <a:latin typeface="Maven Pro"/>
                  <a:ea typeface="Maven Pro"/>
                  <a:cs typeface="Maven Pro"/>
                  <a:sym typeface="Maven Pro"/>
                </a:rPr>
                <a:t>Comparision with HMM</a:t>
              </a:r>
            </a:p>
          </p:txBody>
        </p:sp>
        <p:sp>
          <p:nvSpPr>
            <p:cNvPr id="14" name="TextBox 14"/>
            <p:cNvSpPr txBox="1"/>
            <p:nvPr/>
          </p:nvSpPr>
          <p:spPr>
            <a:xfrm>
              <a:off x="0" y="3688609"/>
              <a:ext cx="6792024" cy="796054"/>
            </a:xfrm>
            <a:prstGeom prst="rect">
              <a:avLst/>
            </a:prstGeom>
          </p:spPr>
          <p:txBody>
            <a:bodyPr lIns="0" tIns="0" rIns="0" bIns="0" rtlCol="0" anchor="t">
              <a:spAutoFit/>
            </a:bodyPr>
            <a:lstStyle/>
            <a:p>
              <a:pPr marL="613667" lvl="1" indent="-306833" algn="just">
                <a:lnSpc>
                  <a:spcPts val="5684"/>
                </a:lnSpc>
                <a:buFont typeface="Arial"/>
                <a:buChar char="•"/>
              </a:pPr>
              <a:r>
                <a:rPr lang="en-US" sz="2842">
                  <a:solidFill>
                    <a:srgbClr val="252930"/>
                  </a:solidFill>
                  <a:latin typeface="Maven Pro"/>
                  <a:ea typeface="Maven Pro"/>
                  <a:cs typeface="Maven Pro"/>
                  <a:sym typeface="Maven Pro"/>
                </a:rPr>
                <a:t>Reference</a:t>
              </a:r>
            </a:p>
          </p:txBody>
        </p:sp>
      </p:grpSp>
      <p:sp>
        <p:nvSpPr>
          <p:cNvPr id="15" name="TextBox 15"/>
          <p:cNvSpPr txBox="1"/>
          <p:nvPr/>
        </p:nvSpPr>
        <p:spPr>
          <a:xfrm>
            <a:off x="4995148" y="1860291"/>
            <a:ext cx="8297704" cy="845492"/>
          </a:xfrm>
          <a:prstGeom prst="rect">
            <a:avLst/>
          </a:prstGeom>
        </p:spPr>
        <p:txBody>
          <a:bodyPr lIns="0" tIns="0" rIns="0" bIns="0" rtlCol="0" anchor="t">
            <a:spAutoFit/>
          </a:bodyPr>
          <a:lstStyle/>
          <a:p>
            <a:pPr algn="ctr">
              <a:lnSpc>
                <a:spcPts val="5841"/>
              </a:lnSpc>
            </a:pPr>
            <a:r>
              <a:rPr lang="en-US" sz="7301" b="1">
                <a:solidFill>
                  <a:srgbClr val="252D37"/>
                </a:solidFill>
                <a:latin typeface="Maven Pro Bold"/>
                <a:ea typeface="Maven Pro Bold"/>
                <a:cs typeface="Maven Pro Bold"/>
                <a:sym typeface="Maven Pro Bold"/>
              </a:rPr>
              <a:t>OVERVIEW</a:t>
            </a:r>
          </a:p>
        </p:txBody>
      </p:sp>
      <p:sp>
        <p:nvSpPr>
          <p:cNvPr id="16" name="Freeform 16"/>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18"/>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1738723" y="3808092"/>
            <a:ext cx="16099261" cy="4248150"/>
          </a:xfrm>
          <a:prstGeom prst="rect">
            <a:avLst/>
          </a:prstGeom>
        </p:spPr>
        <p:txBody>
          <a:bodyPr lIns="0" tIns="0" rIns="0" bIns="0" rtlCol="0" anchor="t">
            <a:spAutoFit/>
          </a:bodyPr>
          <a:lstStyle/>
          <a:p>
            <a:pPr algn="l">
              <a:lnSpc>
                <a:spcPts val="4200"/>
              </a:lnSpc>
            </a:pPr>
            <a:r>
              <a:rPr lang="en-US" sz="3000">
                <a:solidFill>
                  <a:srgbClr val="252D37"/>
                </a:solidFill>
                <a:latin typeface="Open Sans"/>
                <a:ea typeface="Open Sans"/>
                <a:cs typeface="Open Sans"/>
                <a:sym typeface="Open Sans"/>
              </a:rPr>
              <a:t>The goal of this project is to develop a </a:t>
            </a:r>
            <a:r>
              <a:rPr lang="en-US" sz="3000" b="1">
                <a:solidFill>
                  <a:srgbClr val="252D37"/>
                </a:solidFill>
                <a:latin typeface="Open Sans Bold"/>
                <a:ea typeface="Open Sans Bold"/>
                <a:cs typeface="Open Sans Bold"/>
                <a:sym typeface="Open Sans Bold"/>
              </a:rPr>
              <a:t>Conditional Random Field (CRF)</a:t>
            </a:r>
            <a:r>
              <a:rPr lang="en-US" sz="3000">
                <a:solidFill>
                  <a:srgbClr val="252D37"/>
                </a:solidFill>
                <a:latin typeface="Open Sans"/>
                <a:ea typeface="Open Sans"/>
                <a:cs typeface="Open Sans"/>
                <a:sym typeface="Open Sans"/>
              </a:rPr>
              <a:t> model to predict the Part-of-Speech (POS) tag sequence for a given sentence. Using the Brown Corpus and the Universal Tag Set with 12 tags, the model is evaluated through 5-fold cross-validation.</a:t>
            </a:r>
          </a:p>
          <a:p>
            <a:pPr algn="l">
              <a:lnSpc>
                <a:spcPts val="4200"/>
              </a:lnSpc>
            </a:pPr>
            <a:r>
              <a:rPr lang="en-US" sz="3000">
                <a:solidFill>
                  <a:srgbClr val="252D37"/>
                </a:solidFill>
                <a:latin typeface="Open Sans"/>
                <a:ea typeface="Open Sans"/>
                <a:cs typeface="Open Sans"/>
                <a:sym typeface="Open Sans"/>
              </a:rPr>
              <a:t> </a:t>
            </a:r>
          </a:p>
          <a:p>
            <a:pPr algn="l">
              <a:lnSpc>
                <a:spcPts val="4200"/>
              </a:lnSpc>
            </a:pPr>
            <a:r>
              <a:rPr lang="en-US" sz="3000">
                <a:solidFill>
                  <a:srgbClr val="252D37"/>
                </a:solidFill>
                <a:latin typeface="Open Sans"/>
                <a:ea typeface="Open Sans"/>
                <a:cs typeface="Open Sans"/>
                <a:sym typeface="Open Sans"/>
              </a:rPr>
              <a:t>For example, the input “The quick brown fox jumps over the lazy dog” produces the output “The/DET quick/ADJ brown/ADJ fox/NOUN jumps/VERB over/ADP the/DET lazy/ADJ dog/NOUN.”</a:t>
            </a:r>
          </a:p>
          <a:p>
            <a:pPr algn="l">
              <a:lnSpc>
                <a:spcPts val="4200"/>
              </a:lnSpc>
            </a:pPr>
            <a:endParaRPr lang="en-US" sz="3000">
              <a:solidFill>
                <a:srgbClr val="252D37"/>
              </a:solidFill>
              <a:latin typeface="Open Sans"/>
              <a:ea typeface="Open Sans"/>
              <a:cs typeface="Open Sans"/>
              <a:sym typeface="Open Sans"/>
            </a:endParaRPr>
          </a:p>
        </p:txBody>
      </p:sp>
      <p:sp>
        <p:nvSpPr>
          <p:cNvPr id="3" name="TextBox 3"/>
          <p:cNvSpPr txBox="1"/>
          <p:nvPr/>
        </p:nvSpPr>
        <p:spPr>
          <a:xfrm>
            <a:off x="3621869" y="1912981"/>
            <a:ext cx="12034992" cy="920751"/>
          </a:xfrm>
          <a:prstGeom prst="rect">
            <a:avLst/>
          </a:prstGeom>
        </p:spPr>
        <p:txBody>
          <a:bodyPr lIns="0" tIns="0" rIns="0" bIns="0" rtlCol="0" anchor="t">
            <a:spAutoFit/>
          </a:bodyPr>
          <a:lstStyle/>
          <a:p>
            <a:pPr algn="ctr">
              <a:lnSpc>
                <a:spcPts val="6400"/>
              </a:lnSpc>
            </a:pPr>
            <a:r>
              <a:rPr lang="en-US" sz="8000" b="1">
                <a:solidFill>
                  <a:srgbClr val="252D37"/>
                </a:solidFill>
                <a:latin typeface="Maven Pro Bold"/>
                <a:ea typeface="Maven Pro Bold"/>
                <a:cs typeface="Maven Pro Bold"/>
                <a:sym typeface="Maven Pro Bold"/>
              </a:rPr>
              <a:t>PROBLEM STATEMENT</a:t>
            </a:r>
          </a:p>
        </p:txBody>
      </p:sp>
      <p:sp>
        <p:nvSpPr>
          <p:cNvPr id="4" name="Freeform 4"/>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495361" y="3267710"/>
            <a:ext cx="13297277" cy="6590665"/>
          </a:xfrm>
          <a:prstGeom prst="rect">
            <a:avLst/>
          </a:prstGeom>
        </p:spPr>
        <p:txBody>
          <a:bodyPr lIns="0" tIns="0" rIns="0" bIns="0" rtlCol="0" anchor="t">
            <a:spAutoFit/>
          </a:bodyPr>
          <a:lstStyle/>
          <a:p>
            <a:pPr algn="just">
              <a:lnSpc>
                <a:spcPts val="4759"/>
              </a:lnSpc>
            </a:pPr>
            <a:r>
              <a:rPr lang="en-US" sz="3399" b="1">
                <a:solidFill>
                  <a:srgbClr val="252930"/>
                </a:solidFill>
                <a:latin typeface="Maven Pro Bold"/>
                <a:ea typeface="Maven Pro Bold"/>
                <a:cs typeface="Maven Pro Bold"/>
                <a:sym typeface="Maven Pro Bold"/>
              </a:rPr>
              <a:t>1. Tokenization:</a:t>
            </a:r>
            <a:r>
              <a:rPr lang="en-US" sz="3399">
                <a:solidFill>
                  <a:srgbClr val="252930"/>
                </a:solidFill>
                <a:latin typeface="Maven Pro"/>
                <a:ea typeface="Maven Pro"/>
                <a:cs typeface="Maven Pro"/>
                <a:sym typeface="Maven Pro"/>
              </a:rPr>
              <a:t> Split sentences into individual tokens (words) for analysis.</a:t>
            </a:r>
          </a:p>
          <a:p>
            <a:pPr algn="just">
              <a:lnSpc>
                <a:spcPts val="4759"/>
              </a:lnSpc>
            </a:pPr>
            <a:r>
              <a:rPr lang="en-US" sz="3399">
                <a:solidFill>
                  <a:srgbClr val="252930"/>
                </a:solidFill>
                <a:latin typeface="Maven Pro"/>
                <a:ea typeface="Maven Pro"/>
                <a:cs typeface="Maven Pro"/>
                <a:sym typeface="Maven Pro"/>
              </a:rPr>
              <a:t> </a:t>
            </a:r>
            <a:r>
              <a:rPr lang="en-US" sz="3399" b="1">
                <a:solidFill>
                  <a:srgbClr val="252930"/>
                </a:solidFill>
                <a:latin typeface="Maven Pro Bold"/>
                <a:ea typeface="Maven Pro Bold"/>
                <a:cs typeface="Maven Pro Bold"/>
                <a:sym typeface="Maven Pro Bold"/>
              </a:rPr>
              <a:t>2. Lowercasing: </a:t>
            </a:r>
            <a:r>
              <a:rPr lang="en-US" sz="3399">
                <a:solidFill>
                  <a:srgbClr val="252930"/>
                </a:solidFill>
                <a:latin typeface="Maven Pro"/>
                <a:ea typeface="Maven Pro"/>
                <a:cs typeface="Maven Pro"/>
                <a:sym typeface="Maven Pro"/>
              </a:rPr>
              <a:t>Convert all words to lowercase to ensure uniformity.</a:t>
            </a:r>
          </a:p>
          <a:p>
            <a:pPr algn="just">
              <a:lnSpc>
                <a:spcPts val="4759"/>
              </a:lnSpc>
            </a:pPr>
            <a:r>
              <a:rPr lang="en-US" sz="3399">
                <a:solidFill>
                  <a:srgbClr val="252930"/>
                </a:solidFill>
                <a:latin typeface="Maven Pro"/>
                <a:ea typeface="Maven Pro"/>
                <a:cs typeface="Maven Pro"/>
                <a:sym typeface="Maven Pro"/>
              </a:rPr>
              <a:t> </a:t>
            </a:r>
            <a:r>
              <a:rPr lang="en-US" sz="3399" b="1">
                <a:solidFill>
                  <a:srgbClr val="252930"/>
                </a:solidFill>
                <a:latin typeface="Maven Pro Bold"/>
                <a:ea typeface="Maven Pro Bold"/>
                <a:cs typeface="Maven Pro Bold"/>
                <a:sym typeface="Maven Pro Bold"/>
              </a:rPr>
              <a:t>3. Feature Extraction:</a:t>
            </a:r>
            <a:r>
              <a:rPr lang="en-US" sz="3399">
                <a:solidFill>
                  <a:srgbClr val="252930"/>
                </a:solidFill>
                <a:latin typeface="Maven Pro"/>
                <a:ea typeface="Maven Pro"/>
                <a:cs typeface="Maven Pro"/>
                <a:sym typeface="Maven Pro"/>
              </a:rPr>
              <a:t> Generate features for each word, including characteristics like:</a:t>
            </a:r>
          </a:p>
          <a:p>
            <a:pPr algn="just">
              <a:lnSpc>
                <a:spcPts val="4759"/>
              </a:lnSpc>
            </a:pPr>
            <a:r>
              <a:rPr lang="en-US" sz="3399">
                <a:solidFill>
                  <a:srgbClr val="252930"/>
                </a:solidFill>
                <a:latin typeface="Maven Pro"/>
                <a:ea typeface="Maven Pro"/>
                <a:cs typeface="Maven Pro"/>
                <a:sym typeface="Maven Pro"/>
              </a:rPr>
              <a:t>          • Bias term</a:t>
            </a:r>
          </a:p>
          <a:p>
            <a:pPr algn="just">
              <a:lnSpc>
                <a:spcPts val="4759"/>
              </a:lnSpc>
            </a:pPr>
            <a:r>
              <a:rPr lang="en-US" sz="3399">
                <a:solidFill>
                  <a:srgbClr val="252930"/>
                </a:solidFill>
                <a:latin typeface="Maven Pro"/>
                <a:ea typeface="Maven Pro"/>
                <a:cs typeface="Maven Pro"/>
                <a:sym typeface="Maven Pro"/>
              </a:rPr>
              <a:t>          • Lowercased word</a:t>
            </a:r>
          </a:p>
          <a:p>
            <a:pPr algn="just">
              <a:lnSpc>
                <a:spcPts val="4759"/>
              </a:lnSpc>
            </a:pPr>
            <a:r>
              <a:rPr lang="en-US" sz="3399">
                <a:solidFill>
                  <a:srgbClr val="252930"/>
                </a:solidFill>
                <a:latin typeface="Maven Pro"/>
                <a:ea typeface="Maven Pro"/>
                <a:cs typeface="Maven Pro"/>
                <a:sym typeface="Maven Pro"/>
              </a:rPr>
              <a:t>          • Last three and two characters of the word</a:t>
            </a:r>
          </a:p>
          <a:p>
            <a:pPr algn="just">
              <a:lnSpc>
                <a:spcPts val="4759"/>
              </a:lnSpc>
            </a:pPr>
            <a:r>
              <a:rPr lang="en-US" sz="3399">
                <a:solidFill>
                  <a:srgbClr val="252930"/>
                </a:solidFill>
                <a:latin typeface="Maven Pro"/>
                <a:ea typeface="Maven Pro"/>
                <a:cs typeface="Maven Pro"/>
                <a:sym typeface="Maven Pro"/>
              </a:rPr>
              <a:t>          • Checks for uppercase, title case, and digit status</a:t>
            </a:r>
          </a:p>
          <a:p>
            <a:pPr algn="just">
              <a:lnSpc>
                <a:spcPts val="4759"/>
              </a:lnSpc>
            </a:pPr>
            <a:endParaRPr lang="en-US" sz="3399">
              <a:solidFill>
                <a:srgbClr val="252930"/>
              </a:solidFill>
              <a:latin typeface="Maven Pro"/>
              <a:ea typeface="Maven Pro"/>
              <a:cs typeface="Maven Pro"/>
              <a:sym typeface="Maven Pro"/>
            </a:endParaRPr>
          </a:p>
        </p:txBody>
      </p:sp>
      <p:sp>
        <p:nvSpPr>
          <p:cNvPr id="3" name="TextBox 3"/>
          <p:cNvSpPr txBox="1"/>
          <p:nvPr/>
        </p:nvSpPr>
        <p:spPr>
          <a:xfrm>
            <a:off x="2495361" y="1590675"/>
            <a:ext cx="14402307" cy="1047750"/>
          </a:xfrm>
          <a:prstGeom prst="rect">
            <a:avLst/>
          </a:prstGeom>
        </p:spPr>
        <p:txBody>
          <a:bodyPr lIns="0" tIns="0" rIns="0" bIns="0" rtlCol="0" anchor="t">
            <a:spAutoFit/>
          </a:bodyPr>
          <a:lstStyle/>
          <a:p>
            <a:pPr algn="ctr">
              <a:lnSpc>
                <a:spcPts val="7200"/>
              </a:lnSpc>
            </a:pPr>
            <a:r>
              <a:rPr lang="en-US" sz="9000" b="1">
                <a:solidFill>
                  <a:srgbClr val="252930"/>
                </a:solidFill>
                <a:latin typeface="Maven Pro Bold"/>
                <a:ea typeface="Maven Pro Bold"/>
                <a:cs typeface="Maven Pro Bold"/>
                <a:sym typeface="Maven Pro Bold"/>
              </a:rPr>
              <a:t>DATA PROCESSING INFO</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495361" y="2854906"/>
            <a:ext cx="13297277" cy="7190740"/>
          </a:xfrm>
          <a:prstGeom prst="rect">
            <a:avLst/>
          </a:prstGeom>
        </p:spPr>
        <p:txBody>
          <a:bodyPr lIns="0" tIns="0" rIns="0" bIns="0" rtlCol="0" anchor="t">
            <a:spAutoFit/>
          </a:bodyPr>
          <a:lstStyle/>
          <a:p>
            <a:pPr algn="just">
              <a:lnSpc>
                <a:spcPts val="4759"/>
              </a:lnSpc>
            </a:pPr>
            <a:r>
              <a:rPr lang="en-US" sz="3399">
                <a:solidFill>
                  <a:srgbClr val="252930"/>
                </a:solidFill>
                <a:latin typeface="Maven Pro"/>
                <a:ea typeface="Maven Pro"/>
                <a:cs typeface="Maven Pro"/>
                <a:sym typeface="Maven Pro"/>
              </a:rPr>
              <a:t>4. </a:t>
            </a:r>
            <a:r>
              <a:rPr lang="en-US" sz="3399" b="1">
                <a:solidFill>
                  <a:srgbClr val="252930"/>
                </a:solidFill>
                <a:latin typeface="Maven Pro Bold"/>
                <a:ea typeface="Maven Pro Bold"/>
                <a:cs typeface="Maven Pro Bold"/>
                <a:sym typeface="Maven Pro Bold"/>
              </a:rPr>
              <a:t>Contextual Features:</a:t>
            </a:r>
            <a:r>
              <a:rPr lang="en-US" sz="3399">
                <a:solidFill>
                  <a:srgbClr val="252930"/>
                </a:solidFill>
                <a:latin typeface="Maven Pro"/>
                <a:ea typeface="Maven Pro"/>
                <a:cs typeface="Maven Pro"/>
                <a:sym typeface="Maven Pro"/>
              </a:rPr>
              <a:t> Include information from neighboring words to provide context:</a:t>
            </a:r>
          </a:p>
          <a:p>
            <a:pPr algn="just">
              <a:lnSpc>
                <a:spcPts val="4759"/>
              </a:lnSpc>
            </a:pPr>
            <a:r>
              <a:rPr lang="en-US" sz="3399">
                <a:solidFill>
                  <a:srgbClr val="252930"/>
                </a:solidFill>
                <a:latin typeface="Maven Pro"/>
                <a:ea typeface="Maven Pro"/>
                <a:cs typeface="Maven Pro"/>
                <a:sym typeface="Maven Pro"/>
              </a:rPr>
              <a:t> • Previous word features (if available)</a:t>
            </a:r>
          </a:p>
          <a:p>
            <a:pPr algn="just">
              <a:lnSpc>
                <a:spcPts val="4759"/>
              </a:lnSpc>
            </a:pPr>
            <a:r>
              <a:rPr lang="en-US" sz="3399">
                <a:solidFill>
                  <a:srgbClr val="252930"/>
                </a:solidFill>
                <a:latin typeface="Maven Pro"/>
                <a:ea typeface="Maven Pro"/>
                <a:cs typeface="Maven Pro"/>
                <a:sym typeface="Maven Pro"/>
              </a:rPr>
              <a:t> • Next word features (if available)</a:t>
            </a:r>
          </a:p>
          <a:p>
            <a:pPr algn="just">
              <a:lnSpc>
                <a:spcPts val="4759"/>
              </a:lnSpc>
            </a:pPr>
            <a:r>
              <a:rPr lang="en-US" sz="3399">
                <a:solidFill>
                  <a:srgbClr val="252930"/>
                </a:solidFill>
                <a:latin typeface="Maven Pro"/>
                <a:ea typeface="Maven Pro"/>
                <a:cs typeface="Maven Pro"/>
                <a:sym typeface="Maven Pro"/>
              </a:rPr>
              <a:t> 5. </a:t>
            </a:r>
            <a:r>
              <a:rPr lang="en-US" sz="3399" b="1">
                <a:solidFill>
                  <a:srgbClr val="252930"/>
                </a:solidFill>
                <a:latin typeface="Maven Pro Bold"/>
                <a:ea typeface="Maven Pro Bold"/>
                <a:cs typeface="Maven Pro Bold"/>
                <a:sym typeface="Maven Pro Bold"/>
              </a:rPr>
              <a:t>BPE Tokenization:</a:t>
            </a:r>
            <a:r>
              <a:rPr lang="en-US" sz="3399">
                <a:solidFill>
                  <a:srgbClr val="252930"/>
                </a:solidFill>
                <a:latin typeface="Maven Pro"/>
                <a:ea typeface="Maven Pro"/>
                <a:cs typeface="Maven Pro"/>
                <a:sym typeface="Maven Pro"/>
              </a:rPr>
              <a:t> Utilize Byte Pair Encoding to tokenize words into subword units, allowing the model to handle rare words effectively. Features include:</a:t>
            </a:r>
          </a:p>
          <a:p>
            <a:pPr algn="just">
              <a:lnSpc>
                <a:spcPts val="4759"/>
              </a:lnSpc>
            </a:pPr>
            <a:r>
              <a:rPr lang="en-US" sz="3399">
                <a:solidFill>
                  <a:srgbClr val="252930"/>
                </a:solidFill>
                <a:latin typeface="Maven Pro"/>
                <a:ea typeface="Maven Pro"/>
                <a:cs typeface="Maven Pro"/>
                <a:sym typeface="Maven Pro"/>
              </a:rPr>
              <a:t>         • First BPE token</a:t>
            </a:r>
          </a:p>
          <a:p>
            <a:pPr algn="just">
              <a:lnSpc>
                <a:spcPts val="4759"/>
              </a:lnSpc>
            </a:pPr>
            <a:r>
              <a:rPr lang="en-US" sz="3399">
                <a:solidFill>
                  <a:srgbClr val="252930"/>
                </a:solidFill>
                <a:latin typeface="Maven Pro"/>
                <a:ea typeface="Maven Pro"/>
                <a:cs typeface="Maven Pro"/>
                <a:sym typeface="Maven Pro"/>
              </a:rPr>
              <a:t>         • Last BPE token</a:t>
            </a:r>
          </a:p>
          <a:p>
            <a:pPr algn="just">
              <a:lnSpc>
                <a:spcPts val="4759"/>
              </a:lnSpc>
            </a:pPr>
            <a:r>
              <a:rPr lang="en-US" sz="3399">
                <a:solidFill>
                  <a:srgbClr val="252930"/>
                </a:solidFill>
                <a:latin typeface="Maven Pro"/>
                <a:ea typeface="Maven Pro"/>
                <a:cs typeface="Maven Pro"/>
                <a:sym typeface="Maven Pro"/>
              </a:rPr>
              <a:t> 6. </a:t>
            </a:r>
            <a:r>
              <a:rPr lang="en-US" sz="3399" b="1">
                <a:solidFill>
                  <a:srgbClr val="252930"/>
                </a:solidFill>
                <a:latin typeface="Maven Pro Bold"/>
                <a:ea typeface="Maven Pro Bold"/>
                <a:cs typeface="Maven Pro Bold"/>
                <a:sym typeface="Maven Pro Bold"/>
              </a:rPr>
              <a:t>Label Extraction:</a:t>
            </a:r>
            <a:r>
              <a:rPr lang="en-US" sz="3399">
                <a:solidFill>
                  <a:srgbClr val="252930"/>
                </a:solidFill>
                <a:latin typeface="Maven Pro"/>
                <a:ea typeface="Maven Pro"/>
                <a:cs typeface="Maven Pro"/>
                <a:sym typeface="Maven Pro"/>
              </a:rPr>
              <a:t> Create label sets for the training data, mapping words to their corresponding POS tags.</a:t>
            </a:r>
          </a:p>
          <a:p>
            <a:pPr algn="just">
              <a:lnSpc>
                <a:spcPts val="4759"/>
              </a:lnSpc>
            </a:pPr>
            <a:endParaRPr lang="en-US" sz="3399">
              <a:solidFill>
                <a:srgbClr val="252930"/>
              </a:solidFill>
              <a:latin typeface="Maven Pro"/>
              <a:ea typeface="Maven Pro"/>
              <a:cs typeface="Maven Pro"/>
              <a:sym typeface="Maven Pro"/>
            </a:endParaRPr>
          </a:p>
        </p:txBody>
      </p:sp>
      <p:sp>
        <p:nvSpPr>
          <p:cNvPr id="3" name="TextBox 3"/>
          <p:cNvSpPr txBox="1"/>
          <p:nvPr/>
        </p:nvSpPr>
        <p:spPr>
          <a:xfrm>
            <a:off x="2495361" y="1590675"/>
            <a:ext cx="14402307" cy="1047750"/>
          </a:xfrm>
          <a:prstGeom prst="rect">
            <a:avLst/>
          </a:prstGeom>
        </p:spPr>
        <p:txBody>
          <a:bodyPr lIns="0" tIns="0" rIns="0" bIns="0" rtlCol="0" anchor="t">
            <a:spAutoFit/>
          </a:bodyPr>
          <a:lstStyle/>
          <a:p>
            <a:pPr algn="ctr">
              <a:lnSpc>
                <a:spcPts val="7200"/>
              </a:lnSpc>
            </a:pPr>
            <a:r>
              <a:rPr lang="en-US" sz="9000" b="1">
                <a:solidFill>
                  <a:srgbClr val="252930"/>
                </a:solidFill>
                <a:latin typeface="Maven Pro Bold"/>
                <a:ea typeface="Maven Pro Bold"/>
                <a:cs typeface="Maven Pro Bold"/>
                <a:sym typeface="Maven Pro Bold"/>
              </a:rPr>
              <a:t>DATA PROCESSING INFO</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220956" y="9258300"/>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1560677" y="1620837"/>
            <a:ext cx="13936558" cy="920751"/>
          </a:xfrm>
          <a:prstGeom prst="rect">
            <a:avLst/>
          </a:prstGeom>
        </p:spPr>
        <p:txBody>
          <a:bodyPr lIns="0" tIns="0" rIns="0" bIns="0" rtlCol="0" anchor="t">
            <a:spAutoFit/>
          </a:bodyPr>
          <a:lstStyle/>
          <a:p>
            <a:pPr algn="ctr">
              <a:lnSpc>
                <a:spcPts val="6400"/>
              </a:lnSpc>
            </a:pPr>
            <a:r>
              <a:rPr lang="en-US" sz="8000" b="1">
                <a:solidFill>
                  <a:srgbClr val="252930"/>
                </a:solidFill>
                <a:latin typeface="Maven Pro Bold"/>
                <a:ea typeface="Maven Pro Bold"/>
                <a:cs typeface="Maven Pro Bold"/>
                <a:sym typeface="Maven Pro Bold"/>
              </a:rPr>
              <a:t>OVERALL PERFROMANCE</a:t>
            </a:r>
          </a:p>
        </p:txBody>
      </p:sp>
      <p:sp>
        <p:nvSpPr>
          <p:cNvPr id="3" name="TextBox 3"/>
          <p:cNvSpPr txBox="1"/>
          <p:nvPr/>
        </p:nvSpPr>
        <p:spPr>
          <a:xfrm>
            <a:off x="2386859" y="3620045"/>
            <a:ext cx="11206575" cy="3928745"/>
          </a:xfrm>
          <a:prstGeom prst="rect">
            <a:avLst/>
          </a:prstGeom>
        </p:spPr>
        <p:txBody>
          <a:bodyPr lIns="0" tIns="0" rIns="0" bIns="0" rtlCol="0" anchor="t">
            <a:spAutoFit/>
          </a:bodyPr>
          <a:lstStyle/>
          <a:p>
            <a:pPr marL="690881" lvl="1" indent="-345440" algn="just">
              <a:lnSpc>
                <a:spcPts val="4480"/>
              </a:lnSpc>
              <a:buFont typeface="Arial"/>
              <a:buChar char="•"/>
            </a:pPr>
            <a:r>
              <a:rPr lang="en-US" sz="3200" b="1">
                <a:solidFill>
                  <a:srgbClr val="252930"/>
                </a:solidFill>
                <a:latin typeface="Maven Pro Bold"/>
                <a:ea typeface="Maven Pro Bold"/>
                <a:cs typeface="Maven Pro Bold"/>
                <a:sym typeface="Maven Pro Bold"/>
              </a:rPr>
              <a:t>Average Accuracy:</a:t>
            </a:r>
            <a:r>
              <a:rPr lang="en-US" sz="3200">
                <a:solidFill>
                  <a:srgbClr val="252930"/>
                </a:solidFill>
                <a:latin typeface="Maven Pro"/>
                <a:ea typeface="Maven Pro"/>
                <a:cs typeface="Maven Pro"/>
                <a:sym typeface="Maven Pro"/>
              </a:rPr>
              <a:t> 0.979911</a:t>
            </a:r>
          </a:p>
          <a:p>
            <a:pPr marL="690881" lvl="1" indent="-345440" algn="just">
              <a:lnSpc>
                <a:spcPts val="4480"/>
              </a:lnSpc>
              <a:buFont typeface="Arial"/>
              <a:buChar char="•"/>
            </a:pPr>
            <a:r>
              <a:rPr lang="en-US" sz="3200" b="1">
                <a:solidFill>
                  <a:srgbClr val="252930"/>
                </a:solidFill>
                <a:latin typeface="Maven Pro Bold"/>
                <a:ea typeface="Maven Pro Bold"/>
                <a:cs typeface="Maven Pro Bold"/>
                <a:sym typeface="Maven Pro Bold"/>
              </a:rPr>
              <a:t>Average Precision: </a:t>
            </a:r>
            <a:r>
              <a:rPr lang="en-US" sz="3200">
                <a:solidFill>
                  <a:srgbClr val="252930"/>
                </a:solidFill>
                <a:latin typeface="Maven Pro"/>
                <a:ea typeface="Maven Pro"/>
                <a:cs typeface="Maven Pro"/>
                <a:sym typeface="Maven Pro"/>
              </a:rPr>
              <a:t>0.979817</a:t>
            </a:r>
          </a:p>
          <a:p>
            <a:pPr marL="690881" lvl="1" indent="-345440" algn="just">
              <a:lnSpc>
                <a:spcPts val="4480"/>
              </a:lnSpc>
              <a:buFont typeface="Arial"/>
              <a:buChar char="•"/>
            </a:pPr>
            <a:r>
              <a:rPr lang="en-US" sz="3200" b="1">
                <a:solidFill>
                  <a:srgbClr val="252930"/>
                </a:solidFill>
                <a:latin typeface="Maven Pro Bold"/>
                <a:ea typeface="Maven Pro Bold"/>
                <a:cs typeface="Maven Pro Bold"/>
                <a:sym typeface="Maven Pro Bold"/>
              </a:rPr>
              <a:t>Average Recall: </a:t>
            </a:r>
            <a:r>
              <a:rPr lang="en-US" sz="3200">
                <a:solidFill>
                  <a:srgbClr val="252930"/>
                </a:solidFill>
                <a:latin typeface="Maven Pro"/>
                <a:ea typeface="Maven Pro"/>
                <a:cs typeface="Maven Pro"/>
                <a:sym typeface="Maven Pro"/>
              </a:rPr>
              <a:t>0.979911</a:t>
            </a:r>
          </a:p>
          <a:p>
            <a:pPr marL="690881" lvl="1" indent="-345440" algn="just">
              <a:lnSpc>
                <a:spcPts val="4480"/>
              </a:lnSpc>
              <a:buFont typeface="Arial"/>
              <a:buChar char="•"/>
            </a:pPr>
            <a:r>
              <a:rPr lang="en-US" sz="3200" b="1">
                <a:solidFill>
                  <a:srgbClr val="252930"/>
                </a:solidFill>
                <a:latin typeface="Maven Pro Bold"/>
                <a:ea typeface="Maven Pro Bold"/>
                <a:cs typeface="Maven Pro Bold"/>
                <a:sym typeface="Maven Pro Bold"/>
              </a:rPr>
              <a:t>Average F1-score: </a:t>
            </a:r>
            <a:r>
              <a:rPr lang="en-US" sz="3200">
                <a:solidFill>
                  <a:srgbClr val="252930"/>
                </a:solidFill>
                <a:latin typeface="Maven Pro"/>
                <a:ea typeface="Maven Pro"/>
                <a:cs typeface="Maven Pro"/>
                <a:sym typeface="Maven Pro"/>
              </a:rPr>
              <a:t>0.979800</a:t>
            </a:r>
          </a:p>
          <a:p>
            <a:pPr marL="690881" lvl="1" indent="-345440" algn="just">
              <a:lnSpc>
                <a:spcPts val="4480"/>
              </a:lnSpc>
              <a:buFont typeface="Arial"/>
              <a:buChar char="•"/>
            </a:pPr>
            <a:r>
              <a:rPr lang="en-US" sz="3200" b="1">
                <a:solidFill>
                  <a:srgbClr val="252930"/>
                </a:solidFill>
                <a:latin typeface="Maven Pro Bold"/>
                <a:ea typeface="Maven Pro Bold"/>
                <a:cs typeface="Maven Pro Bold"/>
                <a:sym typeface="Maven Pro Bold"/>
              </a:rPr>
              <a:t>Average F0.5-score: </a:t>
            </a:r>
            <a:r>
              <a:rPr lang="en-US" sz="3200">
                <a:solidFill>
                  <a:srgbClr val="252930"/>
                </a:solidFill>
                <a:latin typeface="Maven Pro"/>
                <a:ea typeface="Maven Pro"/>
                <a:cs typeface="Maven Pro"/>
                <a:sym typeface="Maven Pro"/>
              </a:rPr>
              <a:t>0.979835</a:t>
            </a:r>
          </a:p>
          <a:p>
            <a:pPr marL="690881" lvl="1" indent="-345440" algn="just">
              <a:lnSpc>
                <a:spcPts val="4480"/>
              </a:lnSpc>
              <a:buFont typeface="Arial"/>
              <a:buChar char="•"/>
            </a:pPr>
            <a:r>
              <a:rPr lang="en-US" sz="3200" b="1">
                <a:solidFill>
                  <a:srgbClr val="252930"/>
                </a:solidFill>
                <a:latin typeface="Maven Pro Bold"/>
                <a:ea typeface="Maven Pro Bold"/>
                <a:cs typeface="Maven Pro Bold"/>
                <a:sym typeface="Maven Pro Bold"/>
              </a:rPr>
              <a:t>Average F2-score: </a:t>
            </a:r>
            <a:r>
              <a:rPr lang="en-US" sz="3200">
                <a:solidFill>
                  <a:srgbClr val="252930"/>
                </a:solidFill>
                <a:latin typeface="Maven Pro"/>
                <a:ea typeface="Maven Pro"/>
                <a:cs typeface="Maven Pro"/>
                <a:sym typeface="Maven Pro"/>
              </a:rPr>
              <a:t>0.979892</a:t>
            </a:r>
          </a:p>
          <a:p>
            <a:pPr algn="just">
              <a:lnSpc>
                <a:spcPts val="4480"/>
              </a:lnSpc>
            </a:pPr>
            <a:endParaRPr lang="en-US" sz="3200">
              <a:solidFill>
                <a:srgbClr val="252930"/>
              </a:solidFill>
              <a:latin typeface="Maven Pro"/>
              <a:ea typeface="Maven Pro"/>
              <a:cs typeface="Maven Pro"/>
              <a:sym typeface="Maven Pro"/>
            </a:endParaRPr>
          </a:p>
        </p:txBody>
      </p:sp>
      <p:sp>
        <p:nvSpPr>
          <p:cNvPr id="4" name="Freeform 4"/>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5283157" y="2220825"/>
            <a:ext cx="7212066" cy="7535563"/>
          </a:xfrm>
          <a:custGeom>
            <a:avLst/>
            <a:gdLst/>
            <a:ahLst/>
            <a:cxnLst/>
            <a:rect l="l" t="t" r="r" b="b"/>
            <a:pathLst>
              <a:path w="7212066" h="7535563">
                <a:moveTo>
                  <a:pt x="0" y="0"/>
                </a:moveTo>
                <a:lnTo>
                  <a:pt x="7212066" y="0"/>
                </a:lnTo>
                <a:lnTo>
                  <a:pt x="7212066" y="7535563"/>
                </a:lnTo>
                <a:lnTo>
                  <a:pt x="0" y="7535563"/>
                </a:lnTo>
                <a:lnTo>
                  <a:pt x="0" y="0"/>
                </a:lnTo>
                <a:close/>
              </a:path>
            </a:pathLst>
          </a:custGeom>
          <a:blipFill>
            <a:blip r:embed="rId8"/>
            <a:stretch>
              <a:fillRect/>
            </a:stretch>
          </a:blipFill>
        </p:spPr>
      </p:sp>
      <p:sp>
        <p:nvSpPr>
          <p:cNvPr id="6" name="TextBox 6"/>
          <p:cNvSpPr txBox="1"/>
          <p:nvPr/>
        </p:nvSpPr>
        <p:spPr>
          <a:xfrm>
            <a:off x="1955186" y="1031874"/>
            <a:ext cx="15021602" cy="920751"/>
          </a:xfrm>
          <a:prstGeom prst="rect">
            <a:avLst/>
          </a:prstGeom>
        </p:spPr>
        <p:txBody>
          <a:bodyPr lIns="0" tIns="0" rIns="0" bIns="0" rtlCol="0" anchor="t">
            <a:spAutoFit/>
          </a:bodyPr>
          <a:lstStyle/>
          <a:p>
            <a:pPr algn="ctr">
              <a:lnSpc>
                <a:spcPts val="6400"/>
              </a:lnSpc>
            </a:pPr>
            <a:r>
              <a:rPr lang="en-US" sz="8000" b="1">
                <a:solidFill>
                  <a:srgbClr val="252D37"/>
                </a:solidFill>
                <a:latin typeface="Maven Pro Bold"/>
                <a:ea typeface="Maven Pro Bold"/>
                <a:cs typeface="Maven Pro Bold"/>
                <a:sym typeface="Maven Pro Bold"/>
              </a:rPr>
              <a:t>PER POS PERFORMANCE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3464310" y="1637561"/>
            <a:ext cx="10217835" cy="8523540"/>
          </a:xfrm>
          <a:custGeom>
            <a:avLst/>
            <a:gdLst/>
            <a:ahLst/>
            <a:cxnLst/>
            <a:rect l="l" t="t" r="r" b="b"/>
            <a:pathLst>
              <a:path w="10217835" h="8523540">
                <a:moveTo>
                  <a:pt x="0" y="0"/>
                </a:moveTo>
                <a:lnTo>
                  <a:pt x="10217835" y="0"/>
                </a:lnTo>
                <a:lnTo>
                  <a:pt x="10217835" y="8523539"/>
                </a:lnTo>
                <a:lnTo>
                  <a:pt x="0" y="8523539"/>
                </a:lnTo>
                <a:lnTo>
                  <a:pt x="0" y="0"/>
                </a:lnTo>
                <a:close/>
              </a:path>
            </a:pathLst>
          </a:custGeom>
          <a:blipFill>
            <a:blip r:embed="rId8"/>
            <a:stretch>
              <a:fillRect r="-1884"/>
            </a:stretch>
          </a:blipFill>
        </p:spPr>
      </p:sp>
      <p:sp>
        <p:nvSpPr>
          <p:cNvPr id="6" name="TextBox 6"/>
          <p:cNvSpPr txBox="1"/>
          <p:nvPr/>
        </p:nvSpPr>
        <p:spPr>
          <a:xfrm>
            <a:off x="3464310" y="715114"/>
            <a:ext cx="10441907" cy="922447"/>
          </a:xfrm>
          <a:prstGeom prst="rect">
            <a:avLst/>
          </a:prstGeom>
        </p:spPr>
        <p:txBody>
          <a:bodyPr lIns="0" tIns="0" rIns="0" bIns="0" rtlCol="0" anchor="t">
            <a:spAutoFit/>
          </a:bodyPr>
          <a:lstStyle/>
          <a:p>
            <a:pPr algn="ctr">
              <a:lnSpc>
                <a:spcPts val="6426"/>
              </a:lnSpc>
            </a:pPr>
            <a:r>
              <a:rPr lang="en-US" sz="8033" b="1">
                <a:solidFill>
                  <a:srgbClr val="252930"/>
                </a:solidFill>
                <a:latin typeface="Maven Pro Bold"/>
                <a:ea typeface="Maven Pro Bold"/>
                <a:cs typeface="Maven Pro Bold"/>
                <a:sym typeface="Maven Pro Bold"/>
              </a:rPr>
              <a:t>CONFUSION MATRIX</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3902850" y="807075"/>
            <a:ext cx="10817193" cy="599426"/>
          </a:xfrm>
          <a:prstGeom prst="rect">
            <a:avLst/>
          </a:prstGeom>
        </p:spPr>
        <p:txBody>
          <a:bodyPr lIns="0" tIns="0" rIns="0" bIns="0" rtlCol="0" anchor="t">
            <a:spAutoFit/>
          </a:bodyPr>
          <a:lstStyle/>
          <a:p>
            <a:pPr algn="ctr">
              <a:lnSpc>
                <a:spcPts val="4189"/>
              </a:lnSpc>
            </a:pPr>
            <a:r>
              <a:rPr lang="en-US" sz="5237" b="1">
                <a:solidFill>
                  <a:srgbClr val="252930"/>
                </a:solidFill>
                <a:latin typeface="Maven Pro Bold"/>
                <a:ea typeface="Maven Pro Bold"/>
                <a:cs typeface="Maven Pro Bold"/>
                <a:sym typeface="Maven Pro Bold"/>
              </a:rPr>
              <a:t>INTERPRETATION OF CONFUSION</a:t>
            </a:r>
          </a:p>
        </p:txBody>
      </p:sp>
      <p:sp>
        <p:nvSpPr>
          <p:cNvPr id="3" name="Freeform 3"/>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400000">
            <a:off x="159724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2517642" y="1885950"/>
            <a:ext cx="14114195" cy="6859178"/>
          </a:xfrm>
          <a:prstGeom prst="rect">
            <a:avLst/>
          </a:prstGeom>
        </p:spPr>
        <p:txBody>
          <a:bodyPr lIns="0" tIns="0" rIns="0" bIns="0" rtlCol="0" anchor="t">
            <a:spAutoFit/>
          </a:bodyPr>
          <a:lstStyle/>
          <a:p>
            <a:pPr algn="l">
              <a:lnSpc>
                <a:spcPts val="3610"/>
              </a:lnSpc>
            </a:pPr>
            <a:r>
              <a:rPr lang="en-US" sz="2578" dirty="0">
                <a:solidFill>
                  <a:srgbClr val="252930"/>
                </a:solidFill>
                <a:latin typeface="Maven Pro"/>
                <a:ea typeface="Maven Pro"/>
                <a:cs typeface="Maven Pro"/>
                <a:sym typeface="Maven Pro"/>
              </a:rPr>
              <a:t>The analysis of the confusion matrix reveals the following tags with their respective confusion counts:</a:t>
            </a:r>
          </a:p>
          <a:p>
            <a:pPr algn="just">
              <a:lnSpc>
                <a:spcPts val="3610"/>
              </a:lnSpc>
            </a:pPr>
            <a:endParaRPr lang="en-US" sz="2578" dirty="0">
              <a:solidFill>
                <a:srgbClr val="252930"/>
              </a:solidFill>
              <a:latin typeface="Maven Pro"/>
              <a:ea typeface="Maven Pro"/>
              <a:cs typeface="Maven Pro"/>
              <a:sym typeface="Maven Pro"/>
            </a:endParaRPr>
          </a:p>
          <a:p>
            <a:pPr algn="just">
              <a:lnSpc>
                <a:spcPts val="3610"/>
              </a:lnSpc>
            </a:pPr>
            <a:r>
              <a:rPr lang="en-US" sz="2578" dirty="0">
                <a:solidFill>
                  <a:srgbClr val="252930"/>
                </a:solidFill>
                <a:latin typeface="Maven Pro"/>
                <a:ea typeface="Maven Pro"/>
                <a:cs typeface="Maven Pro"/>
                <a:sym typeface="Maven Pro"/>
              </a:rPr>
              <a:t> • </a:t>
            </a:r>
            <a:r>
              <a:rPr lang="en-US" sz="2578" b="1" dirty="0">
                <a:solidFill>
                  <a:srgbClr val="252930"/>
                </a:solidFill>
                <a:latin typeface="Maven Pro Bold"/>
                <a:ea typeface="Maven Pro Bold"/>
                <a:cs typeface="Maven Pro Bold"/>
                <a:sym typeface="Maven Pro Bold"/>
              </a:rPr>
              <a:t>NOUN</a:t>
            </a:r>
            <a:r>
              <a:rPr lang="en-US" sz="2578" dirty="0">
                <a:solidFill>
                  <a:srgbClr val="252930"/>
                </a:solidFill>
                <a:latin typeface="Maven Pro"/>
                <a:ea typeface="Maven Pro"/>
                <a:cs typeface="Maven Pro"/>
                <a:sym typeface="Maven Pro"/>
              </a:rPr>
              <a:t>: Confused most frequently with ADJ (514 instances) and VERB (422 instances).</a:t>
            </a:r>
          </a:p>
          <a:p>
            <a:pPr algn="just">
              <a:lnSpc>
                <a:spcPts val="3610"/>
              </a:lnSpc>
            </a:pPr>
            <a:r>
              <a:rPr lang="en-US" sz="2578" dirty="0">
                <a:solidFill>
                  <a:srgbClr val="252930"/>
                </a:solidFill>
                <a:latin typeface="Maven Pro"/>
                <a:ea typeface="Maven Pro"/>
                <a:cs typeface="Maven Pro"/>
                <a:sym typeface="Maven Pro"/>
              </a:rPr>
              <a:t> • </a:t>
            </a:r>
            <a:r>
              <a:rPr lang="en-US" sz="2578" b="1" dirty="0">
                <a:solidFill>
                  <a:srgbClr val="252930"/>
                </a:solidFill>
                <a:latin typeface="Maven Pro Bold"/>
                <a:ea typeface="Maven Pro Bold"/>
                <a:cs typeface="Maven Pro Bold"/>
                <a:sym typeface="Maven Pro Bold"/>
              </a:rPr>
              <a:t>ADJ</a:t>
            </a:r>
            <a:r>
              <a:rPr lang="en-US" sz="2578" dirty="0">
                <a:solidFill>
                  <a:srgbClr val="252930"/>
                </a:solidFill>
                <a:latin typeface="Maven Pro"/>
                <a:ea typeface="Maven Pro"/>
                <a:cs typeface="Maven Pro"/>
                <a:sym typeface="Maven Pro"/>
              </a:rPr>
              <a:t>: Primarily confused with NOUN (478 instances).</a:t>
            </a:r>
          </a:p>
          <a:p>
            <a:pPr algn="just">
              <a:lnSpc>
                <a:spcPts val="3610"/>
              </a:lnSpc>
            </a:pPr>
            <a:r>
              <a:rPr lang="en-US" sz="2578" dirty="0">
                <a:solidFill>
                  <a:srgbClr val="252930"/>
                </a:solidFill>
                <a:latin typeface="Maven Pro"/>
                <a:ea typeface="Maven Pro"/>
                <a:cs typeface="Maven Pro"/>
                <a:sym typeface="Maven Pro"/>
              </a:rPr>
              <a:t> • </a:t>
            </a:r>
            <a:r>
              <a:rPr lang="en-US" sz="2578" b="1" dirty="0">
                <a:solidFill>
                  <a:srgbClr val="252930"/>
                </a:solidFill>
                <a:latin typeface="Maven Pro Bold"/>
                <a:ea typeface="Maven Pro Bold"/>
                <a:cs typeface="Maven Pro Bold"/>
                <a:sym typeface="Maven Pro Bold"/>
              </a:rPr>
              <a:t>VERB</a:t>
            </a:r>
            <a:r>
              <a:rPr lang="en-US" sz="2578" dirty="0">
                <a:solidFill>
                  <a:srgbClr val="252930"/>
                </a:solidFill>
                <a:latin typeface="Maven Pro"/>
                <a:ea typeface="Maven Pro"/>
                <a:cs typeface="Maven Pro"/>
                <a:sym typeface="Maven Pro"/>
              </a:rPr>
              <a:t>: Confused mainly with NOUN (580 instances).</a:t>
            </a:r>
          </a:p>
          <a:p>
            <a:pPr algn="just">
              <a:lnSpc>
                <a:spcPts val="3610"/>
              </a:lnSpc>
            </a:pPr>
            <a:r>
              <a:rPr lang="en-US" sz="2578" dirty="0">
                <a:solidFill>
                  <a:srgbClr val="252930"/>
                </a:solidFill>
                <a:latin typeface="Maven Pro"/>
                <a:ea typeface="Maven Pro"/>
                <a:cs typeface="Maven Pro"/>
                <a:sym typeface="Maven Pro"/>
              </a:rPr>
              <a:t> • </a:t>
            </a:r>
            <a:r>
              <a:rPr lang="en-US" sz="2578" b="1" dirty="0">
                <a:solidFill>
                  <a:srgbClr val="252930"/>
                </a:solidFill>
                <a:latin typeface="Maven Pro Bold"/>
                <a:ea typeface="Maven Pro Bold"/>
                <a:cs typeface="Maven Pro Bold"/>
                <a:sym typeface="Maven Pro Bold"/>
              </a:rPr>
              <a:t>ADP</a:t>
            </a:r>
            <a:r>
              <a:rPr lang="en-US" sz="2578" dirty="0">
                <a:solidFill>
                  <a:srgbClr val="252930"/>
                </a:solidFill>
                <a:latin typeface="Maven Pro"/>
                <a:ea typeface="Maven Pro"/>
                <a:cs typeface="Maven Pro"/>
                <a:sym typeface="Maven Pro"/>
              </a:rPr>
              <a:t>: Confused with PRT (200 instances).</a:t>
            </a:r>
          </a:p>
          <a:p>
            <a:pPr algn="just">
              <a:lnSpc>
                <a:spcPts val="3610"/>
              </a:lnSpc>
            </a:pPr>
            <a:r>
              <a:rPr lang="en-US" sz="2578" dirty="0">
                <a:solidFill>
                  <a:srgbClr val="252930"/>
                </a:solidFill>
                <a:latin typeface="Maven Pro"/>
                <a:ea typeface="Maven Pro"/>
                <a:cs typeface="Maven Pro"/>
                <a:sym typeface="Maven Pro"/>
              </a:rPr>
              <a:t> • </a:t>
            </a:r>
            <a:r>
              <a:rPr lang="en-US" sz="2578" b="1" dirty="0">
                <a:solidFill>
                  <a:srgbClr val="252930"/>
                </a:solidFill>
                <a:latin typeface="Maven Pro Bold"/>
                <a:ea typeface="Maven Pro Bold"/>
                <a:cs typeface="Maven Pro Bold"/>
                <a:sym typeface="Maven Pro Bold"/>
              </a:rPr>
              <a:t>DET</a:t>
            </a:r>
            <a:r>
              <a:rPr lang="en-US" sz="2578" dirty="0">
                <a:solidFill>
                  <a:srgbClr val="252930"/>
                </a:solidFill>
                <a:latin typeface="Maven Pro"/>
                <a:ea typeface="Maven Pro"/>
                <a:cs typeface="Maven Pro"/>
                <a:sym typeface="Maven Pro"/>
              </a:rPr>
              <a:t>: Confused with PRON (55 instances).</a:t>
            </a:r>
          </a:p>
          <a:p>
            <a:pPr algn="just">
              <a:lnSpc>
                <a:spcPts val="3610"/>
              </a:lnSpc>
            </a:pPr>
            <a:r>
              <a:rPr lang="en-US" sz="2578" dirty="0">
                <a:solidFill>
                  <a:srgbClr val="252930"/>
                </a:solidFill>
                <a:latin typeface="Maven Pro"/>
                <a:ea typeface="Maven Pro"/>
                <a:cs typeface="Maven Pro"/>
                <a:sym typeface="Maven Pro"/>
              </a:rPr>
              <a:t> • </a:t>
            </a:r>
            <a:r>
              <a:rPr lang="en-US" sz="2578" b="1" dirty="0">
                <a:solidFill>
                  <a:srgbClr val="252930"/>
                </a:solidFill>
                <a:latin typeface="Maven Pro Bold"/>
                <a:ea typeface="Maven Pro Bold"/>
                <a:cs typeface="Maven Pro Bold"/>
                <a:sym typeface="Maven Pro Bold"/>
              </a:rPr>
              <a:t>PRON</a:t>
            </a:r>
            <a:r>
              <a:rPr lang="en-US" sz="2578" dirty="0">
                <a:solidFill>
                  <a:srgbClr val="252930"/>
                </a:solidFill>
                <a:latin typeface="Maven Pro"/>
                <a:ea typeface="Maven Pro"/>
                <a:cs typeface="Maven Pro"/>
                <a:sym typeface="Maven Pro"/>
              </a:rPr>
              <a:t>: Confused with DET (70 instances).</a:t>
            </a:r>
          </a:p>
          <a:p>
            <a:pPr algn="just">
              <a:lnSpc>
                <a:spcPts val="3610"/>
              </a:lnSpc>
            </a:pPr>
            <a:r>
              <a:rPr lang="en-US" sz="2578" dirty="0">
                <a:solidFill>
                  <a:srgbClr val="252930"/>
                </a:solidFill>
                <a:latin typeface="Maven Pro"/>
                <a:ea typeface="Maven Pro"/>
                <a:cs typeface="Maven Pro"/>
                <a:sym typeface="Maven Pro"/>
              </a:rPr>
              <a:t> • </a:t>
            </a:r>
            <a:r>
              <a:rPr lang="en-US" sz="2578" b="1" dirty="0">
                <a:solidFill>
                  <a:srgbClr val="252930"/>
                </a:solidFill>
                <a:latin typeface="Maven Pro Bold"/>
                <a:ea typeface="Maven Pro Bold"/>
                <a:cs typeface="Maven Pro Bold"/>
                <a:sym typeface="Maven Pro Bold"/>
              </a:rPr>
              <a:t>ADV</a:t>
            </a:r>
            <a:r>
              <a:rPr lang="en-US" sz="2578" dirty="0">
                <a:solidFill>
                  <a:srgbClr val="252930"/>
                </a:solidFill>
                <a:latin typeface="Maven Pro"/>
                <a:ea typeface="Maven Pro"/>
                <a:cs typeface="Maven Pro"/>
                <a:sym typeface="Maven Pro"/>
              </a:rPr>
              <a:t>: Confused with ADJ (280 instances).</a:t>
            </a:r>
          </a:p>
          <a:p>
            <a:pPr algn="just">
              <a:lnSpc>
                <a:spcPts val="3610"/>
              </a:lnSpc>
            </a:pPr>
            <a:r>
              <a:rPr lang="en-US" sz="2578" dirty="0">
                <a:solidFill>
                  <a:srgbClr val="252930"/>
                </a:solidFill>
                <a:latin typeface="Maven Pro"/>
                <a:ea typeface="Maven Pro"/>
                <a:cs typeface="Maven Pro"/>
                <a:sym typeface="Maven Pro"/>
              </a:rPr>
              <a:t> • </a:t>
            </a:r>
            <a:r>
              <a:rPr lang="en-US" sz="2578" b="1" dirty="0">
                <a:solidFill>
                  <a:srgbClr val="252930"/>
                </a:solidFill>
                <a:latin typeface="Maven Pro Bold"/>
                <a:ea typeface="Maven Pro Bold"/>
                <a:cs typeface="Maven Pro Bold"/>
                <a:sym typeface="Maven Pro Bold"/>
              </a:rPr>
              <a:t>PRT</a:t>
            </a:r>
            <a:r>
              <a:rPr lang="en-US" sz="2578" dirty="0">
                <a:solidFill>
                  <a:srgbClr val="252930"/>
                </a:solidFill>
                <a:latin typeface="Maven Pro"/>
                <a:ea typeface="Maven Pro"/>
                <a:cs typeface="Maven Pro"/>
                <a:sym typeface="Maven Pro"/>
              </a:rPr>
              <a:t>: Confused with ADP (232 instances).</a:t>
            </a:r>
          </a:p>
          <a:p>
            <a:pPr algn="just">
              <a:lnSpc>
                <a:spcPts val="3610"/>
              </a:lnSpc>
            </a:pPr>
            <a:r>
              <a:rPr lang="en-US" sz="2578" dirty="0">
                <a:solidFill>
                  <a:srgbClr val="252930"/>
                </a:solidFill>
                <a:latin typeface="Maven Pro"/>
                <a:ea typeface="Maven Pro"/>
                <a:cs typeface="Maven Pro"/>
                <a:sym typeface="Maven Pro"/>
              </a:rPr>
              <a:t> • </a:t>
            </a:r>
            <a:r>
              <a:rPr lang="en-US" sz="2578" b="1" dirty="0">
                <a:solidFill>
                  <a:srgbClr val="252930"/>
                </a:solidFill>
                <a:latin typeface="Maven Pro Bold"/>
                <a:ea typeface="Maven Pro Bold"/>
                <a:cs typeface="Maven Pro Bold"/>
                <a:sym typeface="Maven Pro Bold"/>
              </a:rPr>
              <a:t>NUM</a:t>
            </a:r>
            <a:r>
              <a:rPr lang="en-US" sz="2578" dirty="0">
                <a:solidFill>
                  <a:srgbClr val="252930"/>
                </a:solidFill>
                <a:latin typeface="Maven Pro"/>
                <a:ea typeface="Maven Pro"/>
                <a:cs typeface="Maven Pro"/>
                <a:sym typeface="Maven Pro"/>
              </a:rPr>
              <a:t>: Confused with NOUN (42 instances).</a:t>
            </a:r>
          </a:p>
          <a:p>
            <a:pPr algn="just">
              <a:lnSpc>
                <a:spcPts val="3610"/>
              </a:lnSpc>
            </a:pPr>
            <a:r>
              <a:rPr lang="en-US" sz="2578" dirty="0">
                <a:solidFill>
                  <a:srgbClr val="252930"/>
                </a:solidFill>
                <a:latin typeface="Maven Pro"/>
                <a:ea typeface="Maven Pro"/>
                <a:cs typeface="Maven Pro"/>
                <a:sym typeface="Maven Pro"/>
              </a:rPr>
              <a:t> • </a:t>
            </a:r>
            <a:r>
              <a:rPr lang="en-US" sz="2578" b="1" dirty="0">
                <a:solidFill>
                  <a:srgbClr val="252930"/>
                </a:solidFill>
                <a:latin typeface="Maven Pro Bold"/>
                <a:ea typeface="Maven Pro Bold"/>
                <a:cs typeface="Maven Pro Bold"/>
                <a:sym typeface="Maven Pro Bold"/>
              </a:rPr>
              <a:t>X</a:t>
            </a:r>
            <a:r>
              <a:rPr lang="en-US" sz="2578" dirty="0">
                <a:solidFill>
                  <a:srgbClr val="252930"/>
                </a:solidFill>
                <a:latin typeface="Maven Pro"/>
                <a:ea typeface="Maven Pro"/>
                <a:cs typeface="Maven Pro"/>
                <a:sym typeface="Maven Pro"/>
              </a:rPr>
              <a:t>: Confused with NOUN (91 instances).</a:t>
            </a:r>
          </a:p>
          <a:p>
            <a:pPr algn="just">
              <a:lnSpc>
                <a:spcPts val="3610"/>
              </a:lnSpc>
            </a:pPr>
            <a:r>
              <a:rPr lang="en-US" sz="2578" dirty="0">
                <a:solidFill>
                  <a:srgbClr val="252930"/>
                </a:solidFill>
                <a:latin typeface="Maven Pro"/>
                <a:ea typeface="Maven Pro"/>
                <a:cs typeface="Maven Pro"/>
                <a:sym typeface="Maven Pro"/>
              </a:rPr>
              <a:t> • </a:t>
            </a:r>
            <a:r>
              <a:rPr lang="en-US" sz="2578" b="1" dirty="0">
                <a:solidFill>
                  <a:srgbClr val="252930"/>
                </a:solidFill>
                <a:latin typeface="Maven Pro Bold"/>
                <a:ea typeface="Maven Pro Bold"/>
                <a:cs typeface="Maven Pro Bold"/>
                <a:sym typeface="Maven Pro Bold"/>
              </a:rPr>
              <a:t>CONJ</a:t>
            </a:r>
            <a:r>
              <a:rPr lang="en-US" sz="2578" dirty="0">
                <a:solidFill>
                  <a:srgbClr val="252930"/>
                </a:solidFill>
                <a:latin typeface="Maven Pro"/>
                <a:ea typeface="Maven Pro"/>
                <a:cs typeface="Maven Pro"/>
                <a:sym typeface="Maven Pro"/>
              </a:rPr>
              <a:t>: Confused with ADV (12 instances).</a:t>
            </a:r>
          </a:p>
          <a:p>
            <a:pPr algn="just">
              <a:lnSpc>
                <a:spcPts val="3610"/>
              </a:lnSpc>
            </a:pPr>
            <a:endParaRPr lang="en-US" sz="2578" dirty="0">
              <a:solidFill>
                <a:srgbClr val="252930"/>
              </a:solidFill>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924</Words>
  <Application>Microsoft Office PowerPoint</Application>
  <PresentationFormat>Custom</PresentationFormat>
  <Paragraphs>104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Open Sans Bold</vt:lpstr>
      <vt:lpstr>Maven Pro</vt:lpstr>
      <vt:lpstr>Arial</vt:lpstr>
      <vt:lpstr>Open Sans</vt:lpstr>
      <vt:lpstr>Calibri</vt:lpstr>
      <vt:lpstr>Maven Pro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Ivory Black Simple Geometric Research Project Presentation</dc:title>
  <dc:creator>SHRIKANT</dc:creator>
  <cp:lastModifiedBy>Shrikant Dighole</cp:lastModifiedBy>
  <cp:revision>2</cp:revision>
  <dcterms:created xsi:type="dcterms:W3CDTF">2006-08-16T00:00:00Z</dcterms:created>
  <dcterms:modified xsi:type="dcterms:W3CDTF">2024-10-02T16:28:43Z</dcterms:modified>
  <dc:identifier>DAGSbuO1oNw</dc:identifier>
</cp:coreProperties>
</file>