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9" r:id="rId4"/>
    <p:sldId id="283" r:id="rId5"/>
    <p:sldId id="296" r:id="rId6"/>
    <p:sldId id="261" r:id="rId7"/>
    <p:sldId id="297" r:id="rId8"/>
    <p:sldId id="295" r:id="rId9"/>
    <p:sldId id="300" r:id="rId10"/>
    <p:sldId id="299" r:id="rId11"/>
    <p:sldId id="302" r:id="rId12"/>
    <p:sldId id="301" r:id="rId13"/>
    <p:sldId id="298" r:id="rId14"/>
    <p:sldId id="272" r:id="rId15"/>
    <p:sldId id="264" r:id="rId16"/>
    <p:sldId id="303" r:id="rId17"/>
    <p:sldId id="273" r:id="rId18"/>
    <p:sldId id="304" r:id="rId19"/>
    <p:sldId id="277" r:id="rId20"/>
    <p:sldId id="275" r:id="rId21"/>
    <p:sldId id="278"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Oswald" panose="00000500000000000000" pitchFamily="2" charset="0"/>
      <p:regular r:id="rId28"/>
      <p:bold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av Prajapati" initials="MP" lastIdx="1" clrIdx="0">
    <p:extLst>
      <p:ext uri="{19B8F6BF-5375-455C-9EA6-DF929625EA0E}">
        <p15:presenceInfo xmlns:p15="http://schemas.microsoft.com/office/powerpoint/2012/main" userId="e29a6675332432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85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400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018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cd566ac1d1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cd566ac1d1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7134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48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570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37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373981" y="2571750"/>
            <a:ext cx="6396038" cy="1951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latin typeface="+mj-lt"/>
              </a:rPr>
              <a:t>Final Year IDP Project</a:t>
            </a:r>
            <a:br>
              <a:rPr lang="en-IN" sz="2800" dirty="0">
                <a:latin typeface="+mj-lt"/>
              </a:rPr>
            </a:br>
            <a:r>
              <a:rPr lang="en-IN" sz="2800" dirty="0">
                <a:latin typeface="+mj-lt"/>
              </a:rPr>
              <a:t>at</a:t>
            </a:r>
            <a:br>
              <a:rPr lang="en-IN" sz="2800" dirty="0">
                <a:latin typeface="+mj-lt"/>
              </a:rPr>
            </a:br>
            <a:r>
              <a:rPr lang="en-IN" sz="2800" dirty="0">
                <a:latin typeface="+mj-lt"/>
              </a:rPr>
              <a:t> INEXTURE Solutions LLP, A 'bad.</a:t>
            </a:r>
            <a:br>
              <a:rPr lang="en-IN" sz="2800" dirty="0">
                <a:latin typeface="+mj-lt"/>
              </a:rPr>
            </a:br>
            <a:r>
              <a:rPr lang="en-IN" sz="2800" dirty="0">
                <a:latin typeface="+mj-lt"/>
              </a:rPr>
              <a:t> </a:t>
            </a:r>
            <a:endParaRPr sz="2800" dirty="0">
              <a:latin typeface="+mj-lt"/>
            </a:endParaRPr>
          </a:p>
        </p:txBody>
      </p:sp>
      <p:pic>
        <p:nvPicPr>
          <p:cNvPr id="3" name="Picture 2">
            <a:extLst>
              <a:ext uri="{FF2B5EF4-FFF2-40B4-BE49-F238E27FC236}">
                <a16:creationId xmlns:a16="http://schemas.microsoft.com/office/drawing/2014/main" id="{DF444639-8AE5-412B-AAC8-3AF3C01AF62D}"/>
              </a:ext>
            </a:extLst>
          </p:cNvPr>
          <p:cNvPicPr>
            <a:picLocks noChangeAspect="1"/>
          </p:cNvPicPr>
          <p:nvPr/>
        </p:nvPicPr>
        <p:blipFill>
          <a:blip r:embed="rId3"/>
          <a:stretch>
            <a:fillRect/>
          </a:stretch>
        </p:blipFill>
        <p:spPr>
          <a:xfrm>
            <a:off x="2695348" y="207171"/>
            <a:ext cx="3753304" cy="1471758"/>
          </a:xfrm>
          <a:prstGeom prst="rect">
            <a:avLst/>
          </a:prstGeom>
        </p:spPr>
      </p:pic>
      <p:sp>
        <p:nvSpPr>
          <p:cNvPr id="4" name="TextBox 3">
            <a:extLst>
              <a:ext uri="{FF2B5EF4-FFF2-40B4-BE49-F238E27FC236}">
                <a16:creationId xmlns:a16="http://schemas.microsoft.com/office/drawing/2014/main" id="{106D3D03-F0C8-4E9A-A060-6F62F0026C52}"/>
              </a:ext>
            </a:extLst>
          </p:cNvPr>
          <p:cNvSpPr txBox="1"/>
          <p:nvPr/>
        </p:nvSpPr>
        <p:spPr>
          <a:xfrm>
            <a:off x="517921" y="4479772"/>
            <a:ext cx="8108157" cy="307777"/>
          </a:xfrm>
          <a:prstGeom prst="rect">
            <a:avLst/>
          </a:prstGeom>
          <a:noFill/>
        </p:spPr>
        <p:txBody>
          <a:bodyPr wrap="square" rtlCol="0">
            <a:spAutoFit/>
          </a:bodyPr>
          <a:lstStyle/>
          <a:p>
            <a:pPr algn="ctr"/>
            <a:r>
              <a:rPr lang="en-IN" dirty="0">
                <a:solidFill>
                  <a:schemeClr val="bg1"/>
                </a:solidFill>
              </a:rPr>
              <a:t>Guided By:  Dr. Nimisha Patel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Rectangle 2"/>
          <p:cNvSpPr/>
          <p:nvPr/>
        </p:nvSpPr>
        <p:spPr>
          <a:xfrm>
            <a:off x="834332" y="469461"/>
            <a:ext cx="7648248" cy="3847207"/>
          </a:xfrm>
          <a:prstGeom prst="rect">
            <a:avLst/>
          </a:prstGeom>
        </p:spPr>
        <p:txBody>
          <a:bodyPr wrap="none">
            <a:spAutoFit/>
          </a:bodyPr>
          <a:lstStyle/>
          <a:p>
            <a:pPr lvl="0" algn="ctr" eaLnBrk="0" fontAlgn="base" hangingPunct="0">
              <a:spcBef>
                <a:spcPct val="0"/>
              </a:spcBef>
              <a:spcAft>
                <a:spcPct val="0"/>
              </a:spcAft>
              <a:buClrTx/>
            </a:pPr>
            <a:r>
              <a:rPr lang="en-US" altLang="en-US" sz="2000" b="1" dirty="0">
                <a:solidFill>
                  <a:schemeClr val="accent2"/>
                </a:solidFill>
                <a:latin typeface="+mj-lt"/>
                <a:sym typeface="Oswald"/>
              </a:rPr>
              <a:t>Problems with current systems:</a:t>
            </a:r>
            <a:endParaRPr lang="en-US" altLang="en-US" b="1" dirty="0">
              <a:solidFill>
                <a:schemeClr val="accent2"/>
              </a:solidFill>
              <a:latin typeface="+mj-lt"/>
              <a:sym typeface="Oswald"/>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Problem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Scenario: Let’s say two friends went to supermarket for 5 peoples. One friend focuses on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buying beverages and other Friend focuses on buying vegetables and households.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After purchasing they checkout separately, Now they want splitting as follows:</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Fruits and vegetables must be split equally among all.</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Beverages must be split among some people let say 3 people equally.</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Two person who went for shopping had their personal items.</a:t>
            </a:r>
          </a:p>
          <a:p>
            <a:pPr marL="285750" lvl="0" indent="-285750" eaLnBrk="0" fontAlgn="base" hangingPunct="0">
              <a:spcBef>
                <a:spcPct val="0"/>
              </a:spcBef>
              <a:spcAft>
                <a:spcPct val="0"/>
              </a:spcAft>
              <a:buClrTx/>
              <a:buFontTx/>
              <a:buChar char="-"/>
            </a:pPr>
            <a:r>
              <a:rPr lang="en-US" altLang="en-US" dirty="0">
                <a:solidFill>
                  <a:schemeClr val="dk1"/>
                </a:solidFill>
                <a:latin typeface="Source Sans Pro"/>
                <a:ea typeface="Source Sans Pro"/>
                <a:sym typeface="Source Sans Pro"/>
              </a:rPr>
              <a:t>Some items are shared between some people let say protein powder is to be shared among</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       only 2 persons.</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Then this will become complicated for them to calculate money.</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Current systems only provides single split means they can either go with equally split or can go with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Shares split or can go with certain specific split.</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8986131C-BF35-4691-A81B-83AC6B94F098}"/>
              </a:ext>
            </a:extLst>
          </p:cNvPr>
          <p:cNvPicPr>
            <a:picLocks noChangeAspect="1"/>
          </p:cNvPicPr>
          <p:nvPr/>
        </p:nvPicPr>
        <p:blipFill>
          <a:blip r:embed="rId2"/>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97427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Rectangle 2"/>
          <p:cNvSpPr/>
          <p:nvPr/>
        </p:nvSpPr>
        <p:spPr>
          <a:xfrm>
            <a:off x="958564" y="469461"/>
            <a:ext cx="7399783" cy="2954655"/>
          </a:xfrm>
          <a:prstGeom prst="rect">
            <a:avLst/>
          </a:prstGeom>
        </p:spPr>
        <p:txBody>
          <a:bodyPr wrap="none">
            <a:spAutoFit/>
          </a:bodyPr>
          <a:lstStyle/>
          <a:p>
            <a:pPr lvl="0" algn="ctr" eaLnBrk="0" fontAlgn="base" hangingPunct="0">
              <a:spcBef>
                <a:spcPct val="0"/>
              </a:spcBef>
              <a:spcAft>
                <a:spcPct val="0"/>
              </a:spcAft>
              <a:buClrTx/>
            </a:pPr>
            <a:r>
              <a:rPr lang="en-US" altLang="en-US" sz="2000" b="1" dirty="0">
                <a:solidFill>
                  <a:schemeClr val="accent2"/>
                </a:solidFill>
                <a:latin typeface="+mj-lt"/>
                <a:sym typeface="Oswald"/>
              </a:rPr>
              <a:t>Problems with current systems:</a:t>
            </a:r>
          </a:p>
          <a:p>
            <a:pPr lvl="0" algn="ctr" eaLnBrk="0" fontAlgn="base" hangingPunct="0">
              <a:spcBef>
                <a:spcPct val="0"/>
              </a:spcBef>
              <a:spcAft>
                <a:spcPct val="0"/>
              </a:spcAft>
              <a:buClrTx/>
            </a:pPr>
            <a:endParaRPr lang="en-US" altLang="en-US" sz="2000" b="1" dirty="0">
              <a:solidFill>
                <a:schemeClr val="accent2"/>
              </a:solidFill>
              <a:latin typeface="+mj-lt"/>
              <a:sym typeface="Oswald"/>
            </a:endParaRPr>
          </a:p>
          <a:p>
            <a:pPr lvl="0" algn="ctr" eaLnBrk="0" fontAlgn="base" hangingPunct="0">
              <a:spcBef>
                <a:spcPct val="0"/>
              </a:spcBef>
              <a:spcAft>
                <a:spcPct val="0"/>
              </a:spcAft>
              <a:buClrTx/>
            </a:pPr>
            <a:endParaRPr lang="en-US" altLang="en-US" sz="2000" b="1" dirty="0">
              <a:solidFill>
                <a:schemeClr val="accent2"/>
              </a:solidFill>
              <a:latin typeface="+mj-lt"/>
              <a:sym typeface="Oswald"/>
            </a:endParaRPr>
          </a:p>
          <a:p>
            <a:pPr lvl="0" algn="ctr" eaLnBrk="0" fontAlgn="base" hangingPunct="0">
              <a:spcBef>
                <a:spcPct val="0"/>
              </a:spcBef>
              <a:spcAft>
                <a:spcPct val="0"/>
              </a:spcAft>
              <a:buClrTx/>
            </a:pPr>
            <a:endParaRPr lang="en-US" altLang="en-US" b="1" dirty="0">
              <a:solidFill>
                <a:schemeClr val="accent2"/>
              </a:solidFill>
              <a:latin typeface="+mj-lt"/>
              <a:sym typeface="Oswald"/>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Current system also don’t provide easy UI for user to understand quickly by watching tags and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Advance features like recording each payments, reminder for lent's and debts to be payed, etc.</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After successfully splitting bills, one need to make payments. So here many systems uses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Old traditional card payments, while we can use latest ongoing solutions - UPIs like </a:t>
            </a:r>
            <a:r>
              <a:rPr lang="en-US" altLang="en-US" dirty="0" err="1">
                <a:solidFill>
                  <a:schemeClr val="dk1"/>
                </a:solidFill>
                <a:latin typeface="Source Sans Pro"/>
                <a:ea typeface="Source Sans Pro"/>
                <a:sym typeface="Source Sans Pro"/>
              </a:rPr>
              <a:t>Gpays</a:t>
            </a:r>
            <a:r>
              <a:rPr lang="en-US" altLang="en-US" dirty="0">
                <a:solidFill>
                  <a:schemeClr val="dk1"/>
                </a:solidFill>
                <a:latin typeface="Source Sans Pro"/>
                <a:ea typeface="Source Sans Pro"/>
                <a:sym typeface="Source Sans Pro"/>
              </a:rPr>
              <a:t> and </a:t>
            </a:r>
          </a:p>
          <a:p>
            <a:pPr lvl="0" eaLnBrk="0" fontAlgn="base" hangingPunct="0">
              <a:spcBef>
                <a:spcPct val="0"/>
              </a:spcBef>
              <a:spcAft>
                <a:spcPct val="0"/>
              </a:spcAft>
              <a:buClrTx/>
            </a:pPr>
            <a:r>
              <a:rPr lang="en-US" altLang="en-US" dirty="0">
                <a:solidFill>
                  <a:schemeClr val="dk1"/>
                </a:solidFill>
                <a:latin typeface="Source Sans Pro"/>
                <a:ea typeface="Source Sans Pro"/>
                <a:sym typeface="Source Sans Pro"/>
              </a:rPr>
              <a:t>3rd party wallets like </a:t>
            </a:r>
            <a:r>
              <a:rPr lang="en-US" altLang="en-US" dirty="0" err="1">
                <a:solidFill>
                  <a:schemeClr val="dk1"/>
                </a:solidFill>
                <a:latin typeface="Source Sans Pro"/>
                <a:ea typeface="Source Sans Pro"/>
                <a:sym typeface="Source Sans Pro"/>
              </a:rPr>
              <a:t>paytm</a:t>
            </a:r>
            <a:r>
              <a:rPr lang="en-US" altLang="en-US" dirty="0">
                <a:solidFill>
                  <a:schemeClr val="dk1"/>
                </a:solidFill>
                <a:latin typeface="Source Sans Pro"/>
                <a:ea typeface="Source Sans Pro"/>
                <a:sym typeface="Source Sans Pro"/>
              </a:rPr>
              <a:t>.</a:t>
            </a: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a:p>
            <a:pPr lvl="0" eaLnBrk="0" fontAlgn="base" hangingPunct="0">
              <a:spcBef>
                <a:spcPct val="0"/>
              </a:spcBef>
              <a:spcAft>
                <a:spcPct val="0"/>
              </a:spcAft>
              <a:buClrTx/>
            </a:pPr>
            <a:endParaRPr lang="en-US" altLang="en-US" dirty="0">
              <a:solidFill>
                <a:schemeClr val="dk1"/>
              </a:solidFill>
              <a:latin typeface="Source Sans Pro"/>
              <a:ea typeface="Source Sans Pro"/>
              <a:sym typeface="Source Sans Pro"/>
            </a:endParaRPr>
          </a:p>
        </p:txBody>
      </p:sp>
      <p:pic>
        <p:nvPicPr>
          <p:cNvPr id="4" name="Picture 3">
            <a:extLst>
              <a:ext uri="{FF2B5EF4-FFF2-40B4-BE49-F238E27FC236}">
                <a16:creationId xmlns:a16="http://schemas.microsoft.com/office/drawing/2014/main" id="{9636639B-0AE0-439E-A194-8AA1EB3C8190}"/>
              </a:ext>
            </a:extLst>
          </p:cNvPr>
          <p:cNvPicPr>
            <a:picLocks noChangeAspect="1"/>
          </p:cNvPicPr>
          <p:nvPr/>
        </p:nvPicPr>
        <p:blipFill>
          <a:blip r:embed="rId2"/>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463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Rectangle 2"/>
          <p:cNvSpPr/>
          <p:nvPr/>
        </p:nvSpPr>
        <p:spPr>
          <a:xfrm>
            <a:off x="535782" y="802035"/>
            <a:ext cx="7488031" cy="3539430"/>
          </a:xfrm>
          <a:prstGeom prst="rect">
            <a:avLst/>
          </a:prstGeom>
        </p:spPr>
        <p:txBody>
          <a:bodyPr wrap="square">
            <a:spAutoFit/>
          </a:bodyPr>
          <a:lstStyle/>
          <a:p>
            <a:pPr marL="342900" indent="-342900">
              <a:buFont typeface="+mj-lt"/>
              <a:buAutoNum type="arabicPeriod"/>
            </a:pPr>
            <a:r>
              <a:rPr lang="en-US" b="1" dirty="0" err="1">
                <a:solidFill>
                  <a:schemeClr val="accent3"/>
                </a:solidFill>
                <a:latin typeface="arial" panose="020B0604020202020204" pitchFamily="34" charset="0"/>
              </a:rPr>
              <a:t>Splitwise</a:t>
            </a:r>
            <a:r>
              <a:rPr lang="en-US" b="1" dirty="0">
                <a:solidFill>
                  <a:schemeClr val="accent3"/>
                </a:solidFill>
                <a:latin typeface="arial" panose="020B0604020202020204" pitchFamily="34" charset="0"/>
              </a:rPr>
              <a:t>:</a:t>
            </a:r>
          </a:p>
          <a:p>
            <a:pPr marL="628650" lvl="5" indent="-285750">
              <a:buFont typeface="Wingdings" panose="05000000000000000000" pitchFamily="2" charset="2"/>
              <a:buChar char="ü"/>
            </a:pPr>
            <a:r>
              <a:rPr lang="en-US" sz="1200" i="1" dirty="0">
                <a:solidFill>
                  <a:schemeClr val="accent3"/>
                </a:solidFill>
                <a:latin typeface="arial" panose="020B0604020202020204" pitchFamily="34" charset="0"/>
              </a:rPr>
              <a:t>Free app</a:t>
            </a:r>
          </a:p>
          <a:p>
            <a:pPr marL="628650" lvl="5" indent="-285750">
              <a:buFont typeface="Wingdings" panose="05000000000000000000" pitchFamily="2" charset="2"/>
              <a:buChar char="ü"/>
            </a:pPr>
            <a:r>
              <a:rPr lang="en-US" sz="1200" i="1" dirty="0">
                <a:solidFill>
                  <a:schemeClr val="accent3"/>
                </a:solidFill>
              </a:rPr>
              <a:t>available for iOS and Android</a:t>
            </a:r>
          </a:p>
          <a:p>
            <a:pPr marL="628650" lvl="5" indent="-285750">
              <a:buFont typeface="Wingdings" panose="05000000000000000000" pitchFamily="2" charset="2"/>
              <a:buChar char="ü"/>
            </a:pPr>
            <a:r>
              <a:rPr lang="en-IN" sz="1200" i="1" dirty="0">
                <a:solidFill>
                  <a:schemeClr val="accent3"/>
                </a:solidFill>
              </a:rPr>
              <a:t>frequently sharing expenses</a:t>
            </a:r>
          </a:p>
          <a:p>
            <a:pPr lvl="3"/>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err="1">
                <a:solidFill>
                  <a:schemeClr val="accent3"/>
                </a:solidFill>
                <a:latin typeface="arial" panose="020B0604020202020204" pitchFamily="34" charset="0"/>
              </a:rPr>
              <a:t>Billr</a:t>
            </a:r>
            <a:r>
              <a:rPr lang="en-US" b="1" dirty="0">
                <a:solidFill>
                  <a:schemeClr val="accent3"/>
                </a:solidFill>
                <a:latin typeface="arial" panose="020B0604020202020204" pitchFamily="34" charset="0"/>
              </a:rPr>
              <a:t>: To Share Costs and Itemize in One.</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Not Free app</a:t>
            </a:r>
          </a:p>
          <a:p>
            <a:pPr marL="628650" lvl="1" indent="-285750">
              <a:buFont typeface="Wingdings" panose="05000000000000000000" pitchFamily="2" charset="2"/>
              <a:buChar char="ü"/>
            </a:pPr>
            <a:r>
              <a:rPr lang="en-US" sz="1200" i="1" dirty="0">
                <a:solidFill>
                  <a:schemeClr val="accent3"/>
                </a:solidFill>
              </a:rPr>
              <a:t>Available for iOS only.</a:t>
            </a:r>
          </a:p>
          <a:p>
            <a:pPr marL="628650" lvl="1" indent="-285750">
              <a:buFont typeface="Wingdings" panose="05000000000000000000" pitchFamily="2" charset="2"/>
              <a:buChar char="ü"/>
            </a:pPr>
            <a:r>
              <a:rPr lang="en-IN" sz="1200" i="1" dirty="0">
                <a:solidFill>
                  <a:schemeClr val="accent3"/>
                </a:solidFill>
              </a:rPr>
              <a:t>Instant bill sharing</a:t>
            </a:r>
          </a:p>
          <a:p>
            <a:pPr marL="285750" lvl="1" indent="-285750">
              <a:buFont typeface="Arial" panose="020B0604020202020204" pitchFamily="34" charset="0"/>
              <a:buChar char="•"/>
            </a:pPr>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a:solidFill>
                  <a:schemeClr val="accent3"/>
                </a:solidFill>
                <a:latin typeface="arial" panose="020B0604020202020204" pitchFamily="34" charset="0"/>
              </a:rPr>
              <a:t>Divvy: To Snap and Split.</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Not Free app</a:t>
            </a:r>
          </a:p>
          <a:p>
            <a:pPr marL="628650" lvl="1" indent="-285750">
              <a:buFont typeface="Wingdings" panose="05000000000000000000" pitchFamily="2" charset="2"/>
              <a:buChar char="ü"/>
            </a:pPr>
            <a:r>
              <a:rPr lang="en-US" sz="1200" i="1" dirty="0">
                <a:solidFill>
                  <a:schemeClr val="accent3"/>
                </a:solidFill>
              </a:rPr>
              <a:t>available for iOS</a:t>
            </a:r>
          </a:p>
          <a:p>
            <a:pPr marL="628650" lvl="1" indent="-285750">
              <a:buFont typeface="Wingdings" panose="05000000000000000000" pitchFamily="2" charset="2"/>
              <a:buChar char="ü"/>
            </a:pPr>
            <a:r>
              <a:rPr lang="en-IN" sz="1200" i="1" dirty="0">
                <a:solidFill>
                  <a:schemeClr val="accent3"/>
                </a:solidFill>
              </a:rPr>
              <a:t>Snap and drag features</a:t>
            </a:r>
          </a:p>
          <a:p>
            <a:pPr marL="285750" lvl="1" indent="-285750">
              <a:buFont typeface="Arial" panose="020B0604020202020204" pitchFamily="34" charset="0"/>
              <a:buChar char="•"/>
            </a:pPr>
            <a:endParaRPr lang="en-US" sz="1200" i="1" dirty="0">
              <a:solidFill>
                <a:schemeClr val="accent3"/>
              </a:solidFill>
              <a:latin typeface="arial" panose="020B0604020202020204" pitchFamily="34" charset="0"/>
            </a:endParaRPr>
          </a:p>
          <a:p>
            <a:pPr marL="342900" indent="-342900">
              <a:buFont typeface="+mj-lt"/>
              <a:buAutoNum type="arabicPeriod"/>
            </a:pPr>
            <a:r>
              <a:rPr lang="en-US" b="1" dirty="0" err="1">
                <a:solidFill>
                  <a:schemeClr val="accent3"/>
                </a:solidFill>
                <a:latin typeface="arial" panose="020B0604020202020204" pitchFamily="34" charset="0"/>
              </a:rPr>
              <a:t>Venmo</a:t>
            </a:r>
            <a:r>
              <a:rPr lang="en-US" b="1" dirty="0">
                <a:solidFill>
                  <a:schemeClr val="accent3"/>
                </a:solidFill>
                <a:latin typeface="arial" panose="020B0604020202020204" pitchFamily="34" charset="0"/>
              </a:rPr>
              <a:t>: To Remind Your Friends They Owe You</a:t>
            </a:r>
            <a:r>
              <a:rPr lang="en-US" dirty="0">
                <a:solidFill>
                  <a:schemeClr val="accent3"/>
                </a:solidFill>
                <a:latin typeface="arial" panose="020B0604020202020204" pitchFamily="34" charset="0"/>
              </a:rPr>
              <a:t>.</a:t>
            </a:r>
          </a:p>
          <a:p>
            <a:pPr marL="628650" lvl="1" indent="-285750">
              <a:buFont typeface="Wingdings" panose="05000000000000000000" pitchFamily="2" charset="2"/>
              <a:buChar char="ü"/>
            </a:pPr>
            <a:r>
              <a:rPr lang="en-US" sz="1200" i="1" dirty="0">
                <a:solidFill>
                  <a:schemeClr val="accent3"/>
                </a:solidFill>
              </a:rPr>
              <a:t>Available for Android only in US</a:t>
            </a:r>
          </a:p>
          <a:p>
            <a:pPr marL="628650" lvl="1" indent="-285750">
              <a:buFont typeface="Wingdings" panose="05000000000000000000" pitchFamily="2" charset="2"/>
              <a:buChar char="ü"/>
            </a:pPr>
            <a:r>
              <a:rPr lang="en-US" sz="1200" i="1" dirty="0">
                <a:solidFill>
                  <a:schemeClr val="accent3"/>
                </a:solidFill>
                <a:latin typeface="arial" panose="020B0604020202020204" pitchFamily="34" charset="0"/>
              </a:rPr>
              <a:t>Remind lent and debt</a:t>
            </a:r>
          </a:p>
        </p:txBody>
      </p:sp>
      <p:sp>
        <p:nvSpPr>
          <p:cNvPr id="4" name="TextBox 3">
            <a:extLst>
              <a:ext uri="{FF2B5EF4-FFF2-40B4-BE49-F238E27FC236}">
                <a16:creationId xmlns:a16="http://schemas.microsoft.com/office/drawing/2014/main" id="{2D8D319E-B0CC-4B5B-A486-C29810602828}"/>
              </a:ext>
            </a:extLst>
          </p:cNvPr>
          <p:cNvSpPr txBox="1"/>
          <p:nvPr/>
        </p:nvSpPr>
        <p:spPr>
          <a:xfrm>
            <a:off x="750094" y="214313"/>
            <a:ext cx="7736681" cy="615553"/>
          </a:xfrm>
          <a:prstGeom prst="rect">
            <a:avLst/>
          </a:prstGeom>
          <a:noFill/>
        </p:spPr>
        <p:txBody>
          <a:bodyPr wrap="square" rtlCol="0">
            <a:spAutoFit/>
          </a:bodyPr>
          <a:lstStyle/>
          <a:p>
            <a:pPr algn="ctr"/>
            <a:r>
              <a:rPr lang="en-US" sz="2000" b="1" dirty="0">
                <a:solidFill>
                  <a:schemeClr val="accent2"/>
                </a:solidFill>
                <a:latin typeface="+mj-lt"/>
                <a:sym typeface="Oswald"/>
              </a:rPr>
              <a:t>4 Genius Apps for Splitting Bills </a:t>
            </a:r>
          </a:p>
          <a:p>
            <a:endParaRPr lang="en-IN" dirty="0"/>
          </a:p>
        </p:txBody>
      </p:sp>
      <p:pic>
        <p:nvPicPr>
          <p:cNvPr id="6" name="Picture 5">
            <a:extLst>
              <a:ext uri="{FF2B5EF4-FFF2-40B4-BE49-F238E27FC236}">
                <a16:creationId xmlns:a16="http://schemas.microsoft.com/office/drawing/2014/main" id="{637C87F1-8BA1-495A-B4F3-74027ABFF986}"/>
              </a:ext>
            </a:extLst>
          </p:cNvPr>
          <p:cNvPicPr>
            <a:picLocks noChangeAspect="1"/>
          </p:cNvPicPr>
          <p:nvPr/>
        </p:nvPicPr>
        <p:blipFill>
          <a:blip r:embed="rId2"/>
          <a:stretch>
            <a:fillRect/>
          </a:stretch>
        </p:blipFill>
        <p:spPr>
          <a:xfrm>
            <a:off x="5385776" y="1212168"/>
            <a:ext cx="3376226" cy="2719164"/>
          </a:xfrm>
          <a:prstGeom prst="rect">
            <a:avLst/>
          </a:prstGeom>
        </p:spPr>
      </p:pic>
      <p:pic>
        <p:nvPicPr>
          <p:cNvPr id="7" name="Picture 6">
            <a:extLst>
              <a:ext uri="{FF2B5EF4-FFF2-40B4-BE49-F238E27FC236}">
                <a16:creationId xmlns:a16="http://schemas.microsoft.com/office/drawing/2014/main" id="{C95B4CC0-A616-406B-B111-4A732B9BA14B}"/>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926198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WORKING</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5</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199584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EXPENSE TRACKER </a:t>
            </a:r>
            <a:r>
              <a:rPr lang="en" dirty="0">
                <a:latin typeface="+mj-lt"/>
              </a:rPr>
              <a:t>WORKS IN 3 EASY STEPS</a:t>
            </a:r>
            <a:endParaRPr dirty="0">
              <a:latin typeface="+mj-lt"/>
            </a:endParaRPr>
          </a:p>
        </p:txBody>
      </p:sp>
      <p:sp>
        <p:nvSpPr>
          <p:cNvPr id="618" name="Google Shape;618;p29"/>
          <p:cNvSpPr/>
          <p:nvPr/>
        </p:nvSpPr>
        <p:spPr>
          <a:xfrm>
            <a:off x="579819"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Register</a:t>
            </a:r>
            <a:endParaRPr b="1" dirty="0">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Log In</a:t>
            </a:r>
            <a:endParaRPr b="1" dirty="0">
              <a:solidFill>
                <a:srgbClr val="FFFFFF"/>
              </a:solidFill>
              <a:latin typeface="Source Sans Pro"/>
              <a:ea typeface="Source Sans Pro"/>
              <a:cs typeface="Source Sans Pro"/>
              <a:sym typeface="Source Sans Pro"/>
            </a:endParaRPr>
          </a:p>
        </p:txBody>
      </p:sp>
      <p:sp>
        <p:nvSpPr>
          <p:cNvPr id="620" name="Google Shape;620;p29"/>
          <p:cNvSpPr/>
          <p:nvPr/>
        </p:nvSpPr>
        <p:spPr>
          <a:xfrm>
            <a:off x="5969125" y="2061638"/>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rgbClr val="FFFFFF"/>
                </a:solidFill>
                <a:latin typeface="Source Sans Pro"/>
                <a:ea typeface="Source Sans Pro"/>
                <a:cs typeface="Source Sans Pro"/>
                <a:sym typeface="Source Sans Pro"/>
              </a:rPr>
              <a:t>Create Group</a:t>
            </a:r>
            <a:endParaRPr b="1" dirty="0">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6">
            <a:extLst>
              <a:ext uri="{FF2B5EF4-FFF2-40B4-BE49-F238E27FC236}">
                <a16:creationId xmlns:a16="http://schemas.microsoft.com/office/drawing/2014/main" id="{B3927BE3-A4DB-44A6-A965-9BF8B6E5D99A}"/>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8"/>
                                        </p:tgtEl>
                                        <p:attrNameLst>
                                          <p:attrName>style.visibility</p:attrName>
                                        </p:attrNameLst>
                                      </p:cBhvr>
                                      <p:to>
                                        <p:strVal val="visible"/>
                                      </p:to>
                                    </p:set>
                                    <p:animEffect transition="in" filter="fade">
                                      <p:cBhvr>
                                        <p:cTn id="7" dur="500"/>
                                        <p:tgtEl>
                                          <p:spTgt spid="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9"/>
                                        </p:tgtEl>
                                        <p:attrNameLst>
                                          <p:attrName>style.visibility</p:attrName>
                                        </p:attrNameLst>
                                      </p:cBhvr>
                                      <p:to>
                                        <p:strVal val="visible"/>
                                      </p:to>
                                    </p:set>
                                    <p:animEffect transition="in" filter="fade">
                                      <p:cBhvr>
                                        <p:cTn id="12" dur="500"/>
                                        <p:tgtEl>
                                          <p:spTgt spid="6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0"/>
                                        </p:tgtEl>
                                        <p:attrNameLst>
                                          <p:attrName>style.visibility</p:attrName>
                                        </p:attrNameLst>
                                      </p:cBhvr>
                                      <p:to>
                                        <p:strVal val="visible"/>
                                      </p:to>
                                    </p:set>
                                    <p:animEffect transition="in" filter="fade">
                                      <p:cBhvr>
                                        <p:cTn id="17" dur="500"/>
                                        <p:tgtEl>
                                          <p:spTgt spid="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 grpId="0" animBg="1"/>
      <p:bldP spid="619" grpId="0" animBg="1"/>
      <p:bldP spid="6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73700" y="32694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3</a:t>
            </a:r>
            <a:r>
              <a:rPr lang="en" dirty="0"/>
              <a:t> </a:t>
            </a:r>
            <a:r>
              <a:rPr lang="en" dirty="0">
                <a:solidFill>
                  <a:schemeClr val="accent2"/>
                </a:solidFill>
                <a:latin typeface="+mj-lt"/>
              </a:rPr>
              <a:t>Easy Steps</a:t>
            </a:r>
            <a:endParaRPr dirty="0">
              <a:solidFill>
                <a:schemeClr val="accent2"/>
              </a:solidFill>
              <a:latin typeface="+mj-lt"/>
            </a:endParaRPr>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Registration</a:t>
            </a:r>
            <a:endParaRPr b="1" dirty="0"/>
          </a:p>
          <a:p>
            <a:pPr marL="0" lvl="0" indent="0" algn="l" rtl="0">
              <a:spcBef>
                <a:spcPts val="600"/>
              </a:spcBef>
              <a:spcAft>
                <a:spcPts val="0"/>
              </a:spcAft>
              <a:buNone/>
            </a:pPr>
            <a:r>
              <a:rPr lang="en" dirty="0"/>
              <a:t>In this process, firstly user needs to get registered using valid email address or mobile number.</a:t>
            </a:r>
            <a:endParaRPr dirty="0"/>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Log In</a:t>
            </a:r>
            <a:endParaRPr b="1" dirty="0"/>
          </a:p>
          <a:p>
            <a:pPr marL="0" lvl="0" indent="0" algn="l" rtl="0">
              <a:spcBef>
                <a:spcPts val="600"/>
              </a:spcBef>
              <a:spcAft>
                <a:spcPts val="0"/>
              </a:spcAft>
              <a:buNone/>
            </a:pPr>
            <a:r>
              <a:rPr lang="en" dirty="0"/>
              <a:t>After completing the registration user is allowed to log in using  his/her valid email address or mobile number and password.</a:t>
            </a:r>
            <a:endParaRPr dirty="0"/>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b="1" dirty="0"/>
              <a:t>Creating Group</a:t>
            </a:r>
            <a:endParaRPr b="1" dirty="0"/>
          </a:p>
          <a:p>
            <a:pPr marL="0" lvl="0" indent="0" algn="l" rtl="0">
              <a:spcBef>
                <a:spcPts val="600"/>
              </a:spcBef>
              <a:spcAft>
                <a:spcPts val="0"/>
              </a:spcAft>
              <a:buNone/>
            </a:pPr>
            <a:r>
              <a:rPr lang="en-IN" dirty="0"/>
              <a:t>Further, user has to Create a group maintain his/her expense record and user also can add members to  group  so it becomes easy to share expenses.</a:t>
            </a:r>
            <a:endParaRPr dirty="0"/>
          </a:p>
          <a:p>
            <a:pPr marL="0" lvl="0" indent="0" algn="l" rtl="0">
              <a:spcBef>
                <a:spcPts val="600"/>
              </a:spcBef>
              <a:spcAft>
                <a:spcPts val="0"/>
              </a:spcAft>
              <a:buNone/>
            </a:pPr>
            <a:endParaRPr dirty="0"/>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pSp>
        <p:nvGrpSpPr>
          <p:cNvPr id="7" name="Google Shape;1656;p49">
            <a:extLst>
              <a:ext uri="{FF2B5EF4-FFF2-40B4-BE49-F238E27FC236}">
                <a16:creationId xmlns:a16="http://schemas.microsoft.com/office/drawing/2014/main" id="{55F8B2B9-3D26-4786-BE99-2963A699DD92}"/>
              </a:ext>
            </a:extLst>
          </p:cNvPr>
          <p:cNvGrpSpPr/>
          <p:nvPr/>
        </p:nvGrpSpPr>
        <p:grpSpPr>
          <a:xfrm>
            <a:off x="2041345" y="1735931"/>
            <a:ext cx="280936" cy="281038"/>
            <a:chOff x="10914672" y="5489861"/>
            <a:chExt cx="719842" cy="720102"/>
          </a:xfrm>
        </p:grpSpPr>
        <p:sp>
          <p:nvSpPr>
            <p:cNvPr id="8" name="Google Shape;1657;p49">
              <a:extLst>
                <a:ext uri="{FF2B5EF4-FFF2-40B4-BE49-F238E27FC236}">
                  <a16:creationId xmlns:a16="http://schemas.microsoft.com/office/drawing/2014/main" id="{DE5FDE6A-F182-48E0-862E-D422758ADBD5}"/>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 name="Google Shape;1658;p49">
              <a:extLst>
                <a:ext uri="{FF2B5EF4-FFF2-40B4-BE49-F238E27FC236}">
                  <a16:creationId xmlns:a16="http://schemas.microsoft.com/office/drawing/2014/main" id="{EFDA3CC7-D48F-420D-8F5D-021B016945C4}"/>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 name="Google Shape;1659;p49">
              <a:extLst>
                <a:ext uri="{FF2B5EF4-FFF2-40B4-BE49-F238E27FC236}">
                  <a16:creationId xmlns:a16="http://schemas.microsoft.com/office/drawing/2014/main" id="{F73F90E8-12E7-4C83-9CD9-16EE3304C910}"/>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 name="Google Shape;1660;p49">
              <a:extLst>
                <a:ext uri="{FF2B5EF4-FFF2-40B4-BE49-F238E27FC236}">
                  <a16:creationId xmlns:a16="http://schemas.microsoft.com/office/drawing/2014/main" id="{3E568F5D-AEFF-476B-B509-5443FDD53C22}"/>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 name="Google Shape;1661;p49">
              <a:extLst>
                <a:ext uri="{FF2B5EF4-FFF2-40B4-BE49-F238E27FC236}">
                  <a16:creationId xmlns:a16="http://schemas.microsoft.com/office/drawing/2014/main" id="{95D173D7-2C9F-40E6-BFFC-0D40E9BB6A23}"/>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 name="Google Shape;1662;p49">
              <a:extLst>
                <a:ext uri="{FF2B5EF4-FFF2-40B4-BE49-F238E27FC236}">
                  <a16:creationId xmlns:a16="http://schemas.microsoft.com/office/drawing/2014/main" id="{8B787AB1-16C2-4C48-8E5F-4F89C3E0991E}"/>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 name="Google Shape;1663;p49">
              <a:extLst>
                <a:ext uri="{FF2B5EF4-FFF2-40B4-BE49-F238E27FC236}">
                  <a16:creationId xmlns:a16="http://schemas.microsoft.com/office/drawing/2014/main" id="{8A4EC8B2-CE28-4610-8F01-1C59A3F388C2}"/>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 name="Google Shape;1664;p49">
              <a:extLst>
                <a:ext uri="{FF2B5EF4-FFF2-40B4-BE49-F238E27FC236}">
                  <a16:creationId xmlns:a16="http://schemas.microsoft.com/office/drawing/2014/main" id="{88B88296-D688-42C1-9FE8-846C2BC7C532}"/>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6" name="Google Shape;1665;p49">
              <a:extLst>
                <a:ext uri="{FF2B5EF4-FFF2-40B4-BE49-F238E27FC236}">
                  <a16:creationId xmlns:a16="http://schemas.microsoft.com/office/drawing/2014/main" id="{54209CA8-E30C-4EB4-81B8-EF39BCEA3679}"/>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7" name="Google Shape;1666;p49">
              <a:extLst>
                <a:ext uri="{FF2B5EF4-FFF2-40B4-BE49-F238E27FC236}">
                  <a16:creationId xmlns:a16="http://schemas.microsoft.com/office/drawing/2014/main" id="{2D6D99DD-F8B1-4C19-A6BA-BC3B7BC06CF8}"/>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8" name="Google Shape;1667;p49">
              <a:extLst>
                <a:ext uri="{FF2B5EF4-FFF2-40B4-BE49-F238E27FC236}">
                  <a16:creationId xmlns:a16="http://schemas.microsoft.com/office/drawing/2014/main" id="{3C92EF4D-19F9-4F7D-B5FF-C3020BA3D487}"/>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9" name="Google Shape;1668;p49">
              <a:extLst>
                <a:ext uri="{FF2B5EF4-FFF2-40B4-BE49-F238E27FC236}">
                  <a16:creationId xmlns:a16="http://schemas.microsoft.com/office/drawing/2014/main" id="{17E5F580-1FD8-4BE6-995F-BDCADE0B327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33" name="Google Shape;1656;p49">
            <a:extLst>
              <a:ext uri="{FF2B5EF4-FFF2-40B4-BE49-F238E27FC236}">
                <a16:creationId xmlns:a16="http://schemas.microsoft.com/office/drawing/2014/main" id="{17F5F94F-815A-437C-8CF7-9EBB5CEF0974}"/>
              </a:ext>
            </a:extLst>
          </p:cNvPr>
          <p:cNvGrpSpPr/>
          <p:nvPr/>
        </p:nvGrpSpPr>
        <p:grpSpPr>
          <a:xfrm>
            <a:off x="4093982" y="1757957"/>
            <a:ext cx="280936" cy="281038"/>
            <a:chOff x="10914672" y="5489861"/>
            <a:chExt cx="719842" cy="720102"/>
          </a:xfrm>
        </p:grpSpPr>
        <p:sp>
          <p:nvSpPr>
            <p:cNvPr id="34" name="Google Shape;1657;p49">
              <a:extLst>
                <a:ext uri="{FF2B5EF4-FFF2-40B4-BE49-F238E27FC236}">
                  <a16:creationId xmlns:a16="http://schemas.microsoft.com/office/drawing/2014/main" id="{CCB08AF1-0EDC-46FB-B4D4-E38C5E7C9C73}"/>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58;p49">
              <a:extLst>
                <a:ext uri="{FF2B5EF4-FFF2-40B4-BE49-F238E27FC236}">
                  <a16:creationId xmlns:a16="http://schemas.microsoft.com/office/drawing/2014/main" id="{17A92256-084A-41E2-BB34-A13386738EEA}"/>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59;p49">
              <a:extLst>
                <a:ext uri="{FF2B5EF4-FFF2-40B4-BE49-F238E27FC236}">
                  <a16:creationId xmlns:a16="http://schemas.microsoft.com/office/drawing/2014/main" id="{33E5F0BF-6A16-42E9-B582-EF1CED2B2125}"/>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0;p49">
              <a:extLst>
                <a:ext uri="{FF2B5EF4-FFF2-40B4-BE49-F238E27FC236}">
                  <a16:creationId xmlns:a16="http://schemas.microsoft.com/office/drawing/2014/main" id="{28AE38A5-4451-4FD1-8886-AFBE8EEE16E0}"/>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1;p49">
              <a:extLst>
                <a:ext uri="{FF2B5EF4-FFF2-40B4-BE49-F238E27FC236}">
                  <a16:creationId xmlns:a16="http://schemas.microsoft.com/office/drawing/2014/main" id="{DC542406-9ECC-4278-8D93-64DE7F0D0FBC}"/>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62;p49">
              <a:extLst>
                <a:ext uri="{FF2B5EF4-FFF2-40B4-BE49-F238E27FC236}">
                  <a16:creationId xmlns:a16="http://schemas.microsoft.com/office/drawing/2014/main" id="{0663E458-6231-4E52-B224-2C5AFD79B39A}"/>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0" name="Google Shape;1663;p49">
              <a:extLst>
                <a:ext uri="{FF2B5EF4-FFF2-40B4-BE49-F238E27FC236}">
                  <a16:creationId xmlns:a16="http://schemas.microsoft.com/office/drawing/2014/main" id="{2A94C9BA-745E-4715-89A3-AB99EADF45A5}"/>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1" name="Google Shape;1664;p49">
              <a:extLst>
                <a:ext uri="{FF2B5EF4-FFF2-40B4-BE49-F238E27FC236}">
                  <a16:creationId xmlns:a16="http://schemas.microsoft.com/office/drawing/2014/main" id="{2CA1266F-06B2-4AF2-8DF7-0039911120DD}"/>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2" name="Google Shape;1665;p49">
              <a:extLst>
                <a:ext uri="{FF2B5EF4-FFF2-40B4-BE49-F238E27FC236}">
                  <a16:creationId xmlns:a16="http://schemas.microsoft.com/office/drawing/2014/main" id="{62091408-8C7B-4841-9666-A34D3B273D9F}"/>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3" name="Google Shape;1666;p49">
              <a:extLst>
                <a:ext uri="{FF2B5EF4-FFF2-40B4-BE49-F238E27FC236}">
                  <a16:creationId xmlns:a16="http://schemas.microsoft.com/office/drawing/2014/main" id="{663C6EA2-E0F9-4798-AB9C-653C4F5F7A75}"/>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4" name="Google Shape;1667;p49">
              <a:extLst>
                <a:ext uri="{FF2B5EF4-FFF2-40B4-BE49-F238E27FC236}">
                  <a16:creationId xmlns:a16="http://schemas.microsoft.com/office/drawing/2014/main" id="{AB1B43A5-89AA-4E63-9FD4-23BE2522B28C}"/>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5" name="Google Shape;1668;p49">
              <a:extLst>
                <a:ext uri="{FF2B5EF4-FFF2-40B4-BE49-F238E27FC236}">
                  <a16:creationId xmlns:a16="http://schemas.microsoft.com/office/drawing/2014/main" id="{15A40F37-997E-4307-B220-99CCB6AE681B}"/>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 name="Google Shape;1656;p49">
            <a:extLst>
              <a:ext uri="{FF2B5EF4-FFF2-40B4-BE49-F238E27FC236}">
                <a16:creationId xmlns:a16="http://schemas.microsoft.com/office/drawing/2014/main" id="{EAD30A33-EF7E-4004-886F-222D135AAE63}"/>
              </a:ext>
            </a:extLst>
          </p:cNvPr>
          <p:cNvGrpSpPr/>
          <p:nvPr/>
        </p:nvGrpSpPr>
        <p:grpSpPr>
          <a:xfrm>
            <a:off x="7480120" y="1745496"/>
            <a:ext cx="280936" cy="281038"/>
            <a:chOff x="10914672" y="5489861"/>
            <a:chExt cx="719842" cy="720102"/>
          </a:xfrm>
        </p:grpSpPr>
        <p:sp>
          <p:nvSpPr>
            <p:cNvPr id="47" name="Google Shape;1657;p49">
              <a:extLst>
                <a:ext uri="{FF2B5EF4-FFF2-40B4-BE49-F238E27FC236}">
                  <a16:creationId xmlns:a16="http://schemas.microsoft.com/office/drawing/2014/main" id="{9DCFBC65-C7B1-4227-AFC8-9932E1E27DED}"/>
                </a:ext>
              </a:extLst>
            </p:cNvPr>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 name="Google Shape;1658;p49">
              <a:extLst>
                <a:ext uri="{FF2B5EF4-FFF2-40B4-BE49-F238E27FC236}">
                  <a16:creationId xmlns:a16="http://schemas.microsoft.com/office/drawing/2014/main" id="{A390EB00-62BA-4BBF-977D-89743A0F63B4}"/>
                </a:ext>
              </a:extLst>
            </p:cNvPr>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 name="Google Shape;1659;p49">
              <a:extLst>
                <a:ext uri="{FF2B5EF4-FFF2-40B4-BE49-F238E27FC236}">
                  <a16:creationId xmlns:a16="http://schemas.microsoft.com/office/drawing/2014/main" id="{F4DF9BE3-FDF6-4393-982F-9EF454B00038}"/>
                </a:ext>
              </a:extLst>
            </p:cNvPr>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 name="Google Shape;1660;p49">
              <a:extLst>
                <a:ext uri="{FF2B5EF4-FFF2-40B4-BE49-F238E27FC236}">
                  <a16:creationId xmlns:a16="http://schemas.microsoft.com/office/drawing/2014/main" id="{55AAFDE5-8F5C-4962-AE1B-DA296BB76002}"/>
                </a:ext>
              </a:extLst>
            </p:cNvPr>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1" name="Google Shape;1661;p49">
              <a:extLst>
                <a:ext uri="{FF2B5EF4-FFF2-40B4-BE49-F238E27FC236}">
                  <a16:creationId xmlns:a16="http://schemas.microsoft.com/office/drawing/2014/main" id="{61722026-1DD4-4230-8456-29D26D109598}"/>
                </a:ext>
              </a:extLst>
            </p:cNvPr>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2" name="Google Shape;1662;p49">
              <a:extLst>
                <a:ext uri="{FF2B5EF4-FFF2-40B4-BE49-F238E27FC236}">
                  <a16:creationId xmlns:a16="http://schemas.microsoft.com/office/drawing/2014/main" id="{03A75E98-9351-41E1-A12F-B014492BADB3}"/>
                </a:ext>
              </a:extLst>
            </p:cNvPr>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3" name="Google Shape;1663;p49">
              <a:extLst>
                <a:ext uri="{FF2B5EF4-FFF2-40B4-BE49-F238E27FC236}">
                  <a16:creationId xmlns:a16="http://schemas.microsoft.com/office/drawing/2014/main" id="{E759686D-18C7-4337-ADCA-95D499585861}"/>
                </a:ext>
              </a:extLst>
            </p:cNvPr>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4" name="Google Shape;1664;p49">
              <a:extLst>
                <a:ext uri="{FF2B5EF4-FFF2-40B4-BE49-F238E27FC236}">
                  <a16:creationId xmlns:a16="http://schemas.microsoft.com/office/drawing/2014/main" id="{1C1FE93B-D409-4765-91E3-AC75119F8A18}"/>
                </a:ext>
              </a:extLst>
            </p:cNvPr>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5" name="Google Shape;1665;p49">
              <a:extLst>
                <a:ext uri="{FF2B5EF4-FFF2-40B4-BE49-F238E27FC236}">
                  <a16:creationId xmlns:a16="http://schemas.microsoft.com/office/drawing/2014/main" id="{9160FF62-73F4-4128-A1BC-91CB8610C5E8}"/>
                </a:ext>
              </a:extLst>
            </p:cNvPr>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6" name="Google Shape;1666;p49">
              <a:extLst>
                <a:ext uri="{FF2B5EF4-FFF2-40B4-BE49-F238E27FC236}">
                  <a16:creationId xmlns:a16="http://schemas.microsoft.com/office/drawing/2014/main" id="{6F6C9FAE-428F-4FCA-AD34-63A79E3949AB}"/>
                </a:ext>
              </a:extLst>
            </p:cNvPr>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7" name="Google Shape;1667;p49">
              <a:extLst>
                <a:ext uri="{FF2B5EF4-FFF2-40B4-BE49-F238E27FC236}">
                  <a16:creationId xmlns:a16="http://schemas.microsoft.com/office/drawing/2014/main" id="{CB1E0833-55D3-4A1E-A7C9-70E3BDFF254D}"/>
                </a:ext>
              </a:extLst>
            </p:cNvPr>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8" name="Google Shape;1668;p49">
              <a:extLst>
                <a:ext uri="{FF2B5EF4-FFF2-40B4-BE49-F238E27FC236}">
                  <a16:creationId xmlns:a16="http://schemas.microsoft.com/office/drawing/2014/main" id="{541A4212-F19D-4BB1-BEDB-97B658A1F6F3}"/>
                </a:ext>
              </a:extLst>
            </p:cNvPr>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pic>
        <p:nvPicPr>
          <p:cNvPr id="59" name="Picture 58">
            <a:extLst>
              <a:ext uri="{FF2B5EF4-FFF2-40B4-BE49-F238E27FC236}">
                <a16:creationId xmlns:a16="http://schemas.microsoft.com/office/drawing/2014/main" id="{8073DF88-8064-4D47-8600-1822E947472C}"/>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TECHNOLOGY</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6</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25719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Technologies we’ll be working on!</a:t>
            </a:r>
            <a:endParaRPr dirty="0">
              <a:solidFill>
                <a:schemeClr val="accent2"/>
              </a:solidFill>
              <a:latin typeface="+mj-lt"/>
            </a:endParaRPr>
          </a:p>
        </p:txBody>
      </p:sp>
      <p:sp>
        <p:nvSpPr>
          <p:cNvPr id="627" name="Google Shape;627;p30"/>
          <p:cNvSpPr txBox="1">
            <a:spLocks noGrp="1"/>
          </p:cNvSpPr>
          <p:nvPr>
            <p:ph type="body" idx="1"/>
          </p:nvPr>
        </p:nvSpPr>
        <p:spPr>
          <a:xfrm>
            <a:off x="1101081" y="877322"/>
            <a:ext cx="2227800" cy="149780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a:t>HTML</a:t>
            </a:r>
            <a:endParaRPr sz="1100" b="1" dirty="0"/>
          </a:p>
          <a:p>
            <a:pPr marL="0" lvl="0" indent="0" algn="just" rtl="0">
              <a:spcBef>
                <a:spcPts val="600"/>
              </a:spcBef>
              <a:spcAft>
                <a:spcPts val="0"/>
              </a:spcAft>
              <a:buNone/>
            </a:pPr>
            <a:r>
              <a:rPr lang="en-US" sz="1100" dirty="0"/>
              <a:t>HTML is used to structure a web page and its content. For example, content could be structured within a set of paragraphs, a list of bulleted points, or using images and data tables.</a:t>
            </a:r>
            <a:endParaRPr sz="1100" dirty="0"/>
          </a:p>
        </p:txBody>
      </p:sp>
      <p:sp>
        <p:nvSpPr>
          <p:cNvPr id="628" name="Google Shape;628;p30"/>
          <p:cNvSpPr txBox="1">
            <a:spLocks noGrp="1"/>
          </p:cNvSpPr>
          <p:nvPr>
            <p:ph type="body" idx="2"/>
          </p:nvPr>
        </p:nvSpPr>
        <p:spPr>
          <a:xfrm>
            <a:off x="3866694" y="877322"/>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CSS</a:t>
            </a:r>
            <a:endParaRPr sz="1100" b="1" dirty="0"/>
          </a:p>
          <a:p>
            <a:pPr marL="0" lvl="0" indent="0" algn="just" rtl="0">
              <a:spcBef>
                <a:spcPts val="600"/>
              </a:spcBef>
              <a:spcAft>
                <a:spcPts val="0"/>
              </a:spcAft>
              <a:buNone/>
            </a:pPr>
            <a:r>
              <a:rPr lang="en-US" sz="1100" dirty="0"/>
              <a:t>Cascading Style Sheets (CSS) is a stylesheet language used to describe the presentation of a document written in HTML or XML. CSS describes how elements should be rendered on screen, on paper, in speech, or on other media.</a:t>
            </a:r>
            <a:endParaRPr sz="1100" dirty="0"/>
          </a:p>
        </p:txBody>
      </p:sp>
      <p:sp>
        <p:nvSpPr>
          <p:cNvPr id="629" name="Google Shape;629;p30"/>
          <p:cNvSpPr txBox="1">
            <a:spLocks noGrp="1"/>
          </p:cNvSpPr>
          <p:nvPr>
            <p:ph type="body" idx="3"/>
          </p:nvPr>
        </p:nvSpPr>
        <p:spPr>
          <a:xfrm>
            <a:off x="6603325" y="879988"/>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JavaScript</a:t>
            </a:r>
            <a:endParaRPr sz="1100" b="1" dirty="0"/>
          </a:p>
          <a:p>
            <a:pPr marL="0" lvl="0" indent="0" algn="just" rtl="0">
              <a:spcBef>
                <a:spcPts val="600"/>
              </a:spcBef>
              <a:spcAft>
                <a:spcPts val="0"/>
              </a:spcAft>
              <a:buNone/>
            </a:pPr>
            <a:r>
              <a:rPr lang="en-US" sz="1100" dirty="0"/>
              <a:t>JavaScript is a text-based programming language used both on the client-side and server-side that allows you to make web pages interactive.</a:t>
            </a:r>
            <a:endParaRPr sz="1100" dirty="0"/>
          </a:p>
        </p:txBody>
      </p:sp>
      <p:sp>
        <p:nvSpPr>
          <p:cNvPr id="630" name="Google Shape;630;p30"/>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Bootstrap </a:t>
            </a:r>
            <a:endParaRPr sz="1100" b="1" dirty="0"/>
          </a:p>
          <a:p>
            <a:pPr marL="0" lvl="0" indent="0" algn="just" rtl="0">
              <a:spcBef>
                <a:spcPts val="600"/>
              </a:spcBef>
              <a:spcAft>
                <a:spcPts val="0"/>
              </a:spcAft>
              <a:buNone/>
            </a:pPr>
            <a:r>
              <a:rPr lang="en-US" sz="1100" dirty="0"/>
              <a:t>Bootstrap is a Library that focuses on simplifying the development of informative and responsive web pages. </a:t>
            </a:r>
            <a:endParaRPr sz="1100" dirty="0"/>
          </a:p>
        </p:txBody>
      </p:sp>
      <p:sp>
        <p:nvSpPr>
          <p:cNvPr id="631" name="Google Shape;631;p30"/>
          <p:cNvSpPr txBox="1">
            <a:spLocks noGrp="1"/>
          </p:cNvSpPr>
          <p:nvPr>
            <p:ph type="body" idx="2"/>
          </p:nvPr>
        </p:nvSpPr>
        <p:spPr>
          <a:xfrm>
            <a:off x="3845087" y="2895599"/>
            <a:ext cx="2227800" cy="214717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IN" sz="1100" b="1" dirty="0"/>
              <a:t>Django</a:t>
            </a:r>
            <a:endParaRPr sz="1100" b="1" dirty="0"/>
          </a:p>
          <a:p>
            <a:pPr marL="0" lvl="0" indent="0" algn="just" rtl="0">
              <a:spcBef>
                <a:spcPts val="600"/>
              </a:spcBef>
              <a:spcAft>
                <a:spcPts val="0"/>
              </a:spcAft>
              <a:buNone/>
            </a:pPr>
            <a:r>
              <a:rPr lang="en-US" sz="1100" dirty="0"/>
              <a:t>Django is a high-level Python web framework that enables rapid development of secure and maintainable websites and databases. </a:t>
            </a:r>
            <a:endParaRPr sz="1100" dirty="0"/>
          </a:p>
        </p:txBody>
      </p:sp>
      <p:sp>
        <p:nvSpPr>
          <p:cNvPr id="632" name="Google Shape;632;p30"/>
          <p:cNvSpPr txBox="1">
            <a:spLocks noGrp="1"/>
          </p:cNvSpPr>
          <p:nvPr>
            <p:ph type="body" idx="3"/>
          </p:nvPr>
        </p:nvSpPr>
        <p:spPr>
          <a:xfrm>
            <a:off x="6606198"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100" b="1" dirty="0"/>
              <a:t>jQuery</a:t>
            </a:r>
          </a:p>
          <a:p>
            <a:pPr marL="0" lvl="0" indent="0" algn="just" rtl="0">
              <a:spcBef>
                <a:spcPts val="600"/>
              </a:spcBef>
              <a:spcAft>
                <a:spcPts val="0"/>
              </a:spcAft>
              <a:buNone/>
            </a:pPr>
            <a:r>
              <a:rPr lang="en-IN" sz="1100" dirty="0"/>
              <a:t>jQuery is an open-sourced JavaScript library that simplifies  HTML DOM-manipulation, AJAX and event handling.</a:t>
            </a:r>
          </a:p>
          <a:p>
            <a:pPr marL="0" lvl="0" indent="0" algn="l" rtl="0">
              <a:spcBef>
                <a:spcPts val="600"/>
              </a:spcBef>
              <a:spcAft>
                <a:spcPts val="0"/>
              </a:spcAft>
              <a:buNone/>
            </a:pPr>
            <a:endParaRPr sz="1100" dirty="0"/>
          </a:p>
        </p:txBody>
      </p:sp>
      <p:grpSp>
        <p:nvGrpSpPr>
          <p:cNvPr id="648" name="Google Shape;648;p30"/>
          <p:cNvGrpSpPr/>
          <p:nvPr/>
        </p:nvGrpSpPr>
        <p:grpSpPr>
          <a:xfrm>
            <a:off x="6324184" y="1004958"/>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grpSp>
        <p:nvGrpSpPr>
          <p:cNvPr id="31" name="Google Shape;648;p30">
            <a:extLst>
              <a:ext uri="{FF2B5EF4-FFF2-40B4-BE49-F238E27FC236}">
                <a16:creationId xmlns:a16="http://schemas.microsoft.com/office/drawing/2014/main" id="{F9FA9D20-E530-470E-8FD1-98B146453713}"/>
              </a:ext>
            </a:extLst>
          </p:cNvPr>
          <p:cNvGrpSpPr/>
          <p:nvPr/>
        </p:nvGrpSpPr>
        <p:grpSpPr>
          <a:xfrm>
            <a:off x="3563091" y="1004958"/>
            <a:ext cx="279141" cy="455052"/>
            <a:chOff x="6730350" y="2315900"/>
            <a:chExt cx="257700" cy="420100"/>
          </a:xfrm>
        </p:grpSpPr>
        <p:sp>
          <p:nvSpPr>
            <p:cNvPr id="32" name="Google Shape;649;p30">
              <a:extLst>
                <a:ext uri="{FF2B5EF4-FFF2-40B4-BE49-F238E27FC236}">
                  <a16:creationId xmlns:a16="http://schemas.microsoft.com/office/drawing/2014/main" id="{D790ECE0-BACF-49C0-81B6-16C2A822E05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0;p30">
              <a:extLst>
                <a:ext uri="{FF2B5EF4-FFF2-40B4-BE49-F238E27FC236}">
                  <a16:creationId xmlns:a16="http://schemas.microsoft.com/office/drawing/2014/main" id="{A59B0A4E-9263-4CA0-968E-B4E260A39C22}"/>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51;p30">
              <a:extLst>
                <a:ext uri="{FF2B5EF4-FFF2-40B4-BE49-F238E27FC236}">
                  <a16:creationId xmlns:a16="http://schemas.microsoft.com/office/drawing/2014/main" id="{91267FA4-68B2-49B5-9835-CD08A7697D72}"/>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52;p30">
              <a:extLst>
                <a:ext uri="{FF2B5EF4-FFF2-40B4-BE49-F238E27FC236}">
                  <a16:creationId xmlns:a16="http://schemas.microsoft.com/office/drawing/2014/main" id="{1D409310-318F-4624-A482-CC4479EF0898}"/>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3;p30">
              <a:extLst>
                <a:ext uri="{FF2B5EF4-FFF2-40B4-BE49-F238E27FC236}">
                  <a16:creationId xmlns:a16="http://schemas.microsoft.com/office/drawing/2014/main" id="{12533A59-4EA0-44AF-9C84-52284F7CCE14}"/>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648;p30">
            <a:extLst>
              <a:ext uri="{FF2B5EF4-FFF2-40B4-BE49-F238E27FC236}">
                <a16:creationId xmlns:a16="http://schemas.microsoft.com/office/drawing/2014/main" id="{D6B4B937-AE99-4F4C-9296-120F5E660020}"/>
              </a:ext>
            </a:extLst>
          </p:cNvPr>
          <p:cNvGrpSpPr/>
          <p:nvPr/>
        </p:nvGrpSpPr>
        <p:grpSpPr>
          <a:xfrm>
            <a:off x="787389" y="988725"/>
            <a:ext cx="279141" cy="455052"/>
            <a:chOff x="6730350" y="2315900"/>
            <a:chExt cx="257700" cy="420100"/>
          </a:xfrm>
        </p:grpSpPr>
        <p:sp>
          <p:nvSpPr>
            <p:cNvPr id="38" name="Google Shape;649;p30">
              <a:extLst>
                <a:ext uri="{FF2B5EF4-FFF2-40B4-BE49-F238E27FC236}">
                  <a16:creationId xmlns:a16="http://schemas.microsoft.com/office/drawing/2014/main" id="{6F75B4B5-48CD-4654-A030-20EFBC0A89CA}"/>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50;p30">
              <a:extLst>
                <a:ext uri="{FF2B5EF4-FFF2-40B4-BE49-F238E27FC236}">
                  <a16:creationId xmlns:a16="http://schemas.microsoft.com/office/drawing/2014/main" id="{2EE3F7BE-FDCE-4C51-BD53-B1DD95680F5A}"/>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51;p30">
              <a:extLst>
                <a:ext uri="{FF2B5EF4-FFF2-40B4-BE49-F238E27FC236}">
                  <a16:creationId xmlns:a16="http://schemas.microsoft.com/office/drawing/2014/main" id="{D6B2CD3C-E057-4091-83EF-98B3A8DC9275}"/>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52;p30">
              <a:extLst>
                <a:ext uri="{FF2B5EF4-FFF2-40B4-BE49-F238E27FC236}">
                  <a16:creationId xmlns:a16="http://schemas.microsoft.com/office/drawing/2014/main" id="{D260215E-3873-4CF2-84C9-929ECF8F8ACB}"/>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53;p30">
              <a:extLst>
                <a:ext uri="{FF2B5EF4-FFF2-40B4-BE49-F238E27FC236}">
                  <a16:creationId xmlns:a16="http://schemas.microsoft.com/office/drawing/2014/main" id="{475651A0-FCD6-48EF-90B7-EF4C447C5BB9}"/>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648;p30">
            <a:extLst>
              <a:ext uri="{FF2B5EF4-FFF2-40B4-BE49-F238E27FC236}">
                <a16:creationId xmlns:a16="http://schemas.microsoft.com/office/drawing/2014/main" id="{1FB97B2E-1825-404B-8E1D-899818EA8843}"/>
              </a:ext>
            </a:extLst>
          </p:cNvPr>
          <p:cNvGrpSpPr/>
          <p:nvPr/>
        </p:nvGrpSpPr>
        <p:grpSpPr>
          <a:xfrm>
            <a:off x="6324183" y="3047109"/>
            <a:ext cx="279141" cy="455052"/>
            <a:chOff x="6730350" y="2315900"/>
            <a:chExt cx="257700" cy="420100"/>
          </a:xfrm>
        </p:grpSpPr>
        <p:sp>
          <p:nvSpPr>
            <p:cNvPr id="44" name="Google Shape;649;p30">
              <a:extLst>
                <a:ext uri="{FF2B5EF4-FFF2-40B4-BE49-F238E27FC236}">
                  <a16:creationId xmlns:a16="http://schemas.microsoft.com/office/drawing/2014/main" id="{01189A9F-0892-4A36-93A7-FCC365EE290E}"/>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50;p30">
              <a:extLst>
                <a:ext uri="{FF2B5EF4-FFF2-40B4-BE49-F238E27FC236}">
                  <a16:creationId xmlns:a16="http://schemas.microsoft.com/office/drawing/2014/main" id="{2A355A25-B02F-493B-AEB0-BFA03724FB46}"/>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51;p30">
              <a:extLst>
                <a:ext uri="{FF2B5EF4-FFF2-40B4-BE49-F238E27FC236}">
                  <a16:creationId xmlns:a16="http://schemas.microsoft.com/office/drawing/2014/main" id="{02A81E86-2C98-43B5-A515-071DA480F3A9}"/>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52;p30">
              <a:extLst>
                <a:ext uri="{FF2B5EF4-FFF2-40B4-BE49-F238E27FC236}">
                  <a16:creationId xmlns:a16="http://schemas.microsoft.com/office/drawing/2014/main" id="{6397DDCB-A16B-4D93-989D-A87747E398AC}"/>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53;p30">
              <a:extLst>
                <a:ext uri="{FF2B5EF4-FFF2-40B4-BE49-F238E27FC236}">
                  <a16:creationId xmlns:a16="http://schemas.microsoft.com/office/drawing/2014/main" id="{192CD790-F5C7-496E-ACCA-1967DEAC7B41}"/>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648;p30">
            <a:extLst>
              <a:ext uri="{FF2B5EF4-FFF2-40B4-BE49-F238E27FC236}">
                <a16:creationId xmlns:a16="http://schemas.microsoft.com/office/drawing/2014/main" id="{0444C87B-7C45-4589-8506-79AC3CAFD774}"/>
              </a:ext>
            </a:extLst>
          </p:cNvPr>
          <p:cNvGrpSpPr/>
          <p:nvPr/>
        </p:nvGrpSpPr>
        <p:grpSpPr>
          <a:xfrm>
            <a:off x="3563071" y="3030901"/>
            <a:ext cx="279141" cy="455052"/>
            <a:chOff x="6730350" y="2315900"/>
            <a:chExt cx="257700" cy="420100"/>
          </a:xfrm>
        </p:grpSpPr>
        <p:sp>
          <p:nvSpPr>
            <p:cNvPr id="50" name="Google Shape;649;p30">
              <a:extLst>
                <a:ext uri="{FF2B5EF4-FFF2-40B4-BE49-F238E27FC236}">
                  <a16:creationId xmlns:a16="http://schemas.microsoft.com/office/drawing/2014/main" id="{01C7E984-E6D2-4717-81CB-BD8E10427B5A}"/>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50;p30">
              <a:extLst>
                <a:ext uri="{FF2B5EF4-FFF2-40B4-BE49-F238E27FC236}">
                  <a16:creationId xmlns:a16="http://schemas.microsoft.com/office/drawing/2014/main" id="{198F51CE-53DE-4750-8DA5-1996047614FC}"/>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51;p30">
              <a:extLst>
                <a:ext uri="{FF2B5EF4-FFF2-40B4-BE49-F238E27FC236}">
                  <a16:creationId xmlns:a16="http://schemas.microsoft.com/office/drawing/2014/main" id="{BBFD41FB-F332-44D1-89C8-D657559AB790}"/>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52;p30">
              <a:extLst>
                <a:ext uri="{FF2B5EF4-FFF2-40B4-BE49-F238E27FC236}">
                  <a16:creationId xmlns:a16="http://schemas.microsoft.com/office/drawing/2014/main" id="{159CC5C1-0695-4E47-AD68-ED3670F87EAF}"/>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53;p30">
              <a:extLst>
                <a:ext uri="{FF2B5EF4-FFF2-40B4-BE49-F238E27FC236}">
                  <a16:creationId xmlns:a16="http://schemas.microsoft.com/office/drawing/2014/main" id="{7A0A7859-A0F9-44D4-B10B-2635F351C67E}"/>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648;p30">
            <a:extLst>
              <a:ext uri="{FF2B5EF4-FFF2-40B4-BE49-F238E27FC236}">
                <a16:creationId xmlns:a16="http://schemas.microsoft.com/office/drawing/2014/main" id="{BB7E5BC0-EDAF-4001-8F7F-8C071441CF60}"/>
              </a:ext>
            </a:extLst>
          </p:cNvPr>
          <p:cNvGrpSpPr/>
          <p:nvPr/>
        </p:nvGrpSpPr>
        <p:grpSpPr>
          <a:xfrm>
            <a:off x="787388" y="3030901"/>
            <a:ext cx="279141" cy="455052"/>
            <a:chOff x="6730350" y="2315900"/>
            <a:chExt cx="257700" cy="420100"/>
          </a:xfrm>
        </p:grpSpPr>
        <p:sp>
          <p:nvSpPr>
            <p:cNvPr id="56" name="Google Shape;649;p30">
              <a:extLst>
                <a:ext uri="{FF2B5EF4-FFF2-40B4-BE49-F238E27FC236}">
                  <a16:creationId xmlns:a16="http://schemas.microsoft.com/office/drawing/2014/main" id="{9E8B2BCD-2FCF-467E-A12F-769D88B22A0C}"/>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0;p30">
              <a:extLst>
                <a:ext uri="{FF2B5EF4-FFF2-40B4-BE49-F238E27FC236}">
                  <a16:creationId xmlns:a16="http://schemas.microsoft.com/office/drawing/2014/main" id="{5B983ED9-BC54-437B-99AC-25C62774B9BA}"/>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1;p30">
              <a:extLst>
                <a:ext uri="{FF2B5EF4-FFF2-40B4-BE49-F238E27FC236}">
                  <a16:creationId xmlns:a16="http://schemas.microsoft.com/office/drawing/2014/main" id="{42DE007B-40FE-4F4F-96BB-7EFF909987CE}"/>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2;p30">
              <a:extLst>
                <a:ext uri="{FF2B5EF4-FFF2-40B4-BE49-F238E27FC236}">
                  <a16:creationId xmlns:a16="http://schemas.microsoft.com/office/drawing/2014/main" id="{7CD2CC17-05BC-4E19-A008-C0ECC0A99098}"/>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3;p30">
              <a:extLst>
                <a:ext uri="{FF2B5EF4-FFF2-40B4-BE49-F238E27FC236}">
                  <a16:creationId xmlns:a16="http://schemas.microsoft.com/office/drawing/2014/main" id="{84103241-EDE3-4614-B8BC-360AF07F7297}"/>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 name="Picture 60">
            <a:extLst>
              <a:ext uri="{FF2B5EF4-FFF2-40B4-BE49-F238E27FC236}">
                <a16:creationId xmlns:a16="http://schemas.microsoft.com/office/drawing/2014/main" id="{5D3BB2D5-86BB-40A7-8149-9DCC991A0F29}"/>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FIRST VIEW</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7</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08618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34"/>
          <p:cNvSpPr txBox="1">
            <a:spLocks noGrp="1"/>
          </p:cNvSpPr>
          <p:nvPr>
            <p:ph type="body" idx="4294967295"/>
          </p:nvPr>
        </p:nvSpPr>
        <p:spPr>
          <a:xfrm>
            <a:off x="142875" y="2443163"/>
            <a:ext cx="3945505" cy="14859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 sz="2800" b="1" dirty="0">
                <a:solidFill>
                  <a:schemeClr val="bg1"/>
                </a:solidFill>
                <a:latin typeface="+mj-lt"/>
                <a:sym typeface="Oswald"/>
              </a:rPr>
              <a:t>Desktop View</a:t>
            </a:r>
          </a:p>
          <a:p>
            <a:pPr marL="0" lvl="0" indent="0" algn="ctr" rtl="0">
              <a:spcBef>
                <a:spcPts val="600"/>
              </a:spcBef>
              <a:spcAft>
                <a:spcPts val="0"/>
              </a:spcAft>
              <a:buNone/>
            </a:pPr>
            <a:r>
              <a:rPr lang="en" sz="2800" b="1" dirty="0">
                <a:solidFill>
                  <a:schemeClr val="bg1"/>
                </a:solidFill>
                <a:latin typeface="+mj-lt"/>
                <a:sym typeface="Oswald"/>
              </a:rPr>
              <a:t> of </a:t>
            </a:r>
          </a:p>
          <a:p>
            <a:pPr marL="0" lvl="0" indent="0" algn="ctr" rtl="0">
              <a:spcBef>
                <a:spcPts val="600"/>
              </a:spcBef>
              <a:spcAft>
                <a:spcPts val="0"/>
              </a:spcAft>
              <a:buNone/>
            </a:pPr>
            <a:r>
              <a:rPr lang="en" sz="2800" b="1" dirty="0">
                <a:solidFill>
                  <a:schemeClr val="accent2"/>
                </a:solidFill>
                <a:latin typeface="+mj-lt"/>
                <a:sym typeface="Oswald"/>
              </a:rPr>
              <a:t>Expense Tracker</a:t>
            </a:r>
            <a:endParaRPr sz="2800" b="1" dirty="0">
              <a:solidFill>
                <a:schemeClr val="accent2"/>
              </a:solidFill>
              <a:latin typeface="+mj-lt"/>
              <a:sym typeface="Oswald"/>
            </a:endParaRPr>
          </a:p>
        </p:txBody>
      </p:sp>
      <p:sp>
        <p:nvSpPr>
          <p:cNvPr id="708" name="Google Shape;708;p3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grpSp>
        <p:nvGrpSpPr>
          <p:cNvPr id="709" name="Google Shape;709;p34"/>
          <p:cNvGrpSpPr/>
          <p:nvPr/>
        </p:nvGrpSpPr>
        <p:grpSpPr>
          <a:xfrm>
            <a:off x="3938374" y="1849779"/>
            <a:ext cx="4542205" cy="2661224"/>
            <a:chOff x="1177450" y="241631"/>
            <a:chExt cx="6173152" cy="3616776"/>
          </a:xfrm>
        </p:grpSpPr>
        <p:sp>
          <p:nvSpPr>
            <p:cNvPr id="710" name="Google Shape;71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A97AD055-DDF9-4EF8-B400-C4CA63365598}"/>
              </a:ext>
            </a:extLst>
          </p:cNvPr>
          <p:cNvPicPr>
            <a:picLocks noChangeAspect="1"/>
          </p:cNvPicPr>
          <p:nvPr/>
        </p:nvPicPr>
        <p:blipFill>
          <a:blip r:embed="rId3"/>
          <a:stretch>
            <a:fillRect/>
          </a:stretch>
        </p:blipFill>
        <p:spPr>
          <a:xfrm>
            <a:off x="4443414" y="2000250"/>
            <a:ext cx="3536156" cy="2242023"/>
          </a:xfrm>
          <a:prstGeom prst="rect">
            <a:avLst/>
          </a:prstGeom>
        </p:spPr>
      </p:pic>
      <p:pic>
        <p:nvPicPr>
          <p:cNvPr id="10" name="Picture 9">
            <a:extLst>
              <a:ext uri="{FF2B5EF4-FFF2-40B4-BE49-F238E27FC236}">
                <a16:creationId xmlns:a16="http://schemas.microsoft.com/office/drawing/2014/main" id="{F88C3FC6-31AA-4A7E-80CF-C17E5D914A4E}"/>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7">
                                            <p:txEl>
                                              <p:pRg st="0" end="0"/>
                                            </p:txEl>
                                          </p:spTgt>
                                        </p:tgtEl>
                                        <p:attrNameLst>
                                          <p:attrName>style.visibility</p:attrName>
                                        </p:attrNameLst>
                                      </p:cBhvr>
                                      <p:to>
                                        <p:strVal val="visible"/>
                                      </p:to>
                                    </p:set>
                                    <p:animEffect transition="in" filter="fade">
                                      <p:cBhvr>
                                        <p:cTn id="7" dur="500"/>
                                        <p:tgtEl>
                                          <p:spTgt spid="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7">
                                            <p:txEl>
                                              <p:pRg st="1" end="1"/>
                                            </p:txEl>
                                          </p:spTgt>
                                        </p:tgtEl>
                                        <p:attrNameLst>
                                          <p:attrName>style.visibility</p:attrName>
                                        </p:attrNameLst>
                                      </p:cBhvr>
                                      <p:to>
                                        <p:strVal val="visible"/>
                                      </p:to>
                                    </p:set>
                                    <p:animEffect transition="in" filter="fade">
                                      <p:cBhvr>
                                        <p:cTn id="12" dur="500"/>
                                        <p:tgtEl>
                                          <p:spTgt spid="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7">
                                            <p:txEl>
                                              <p:pRg st="2" end="2"/>
                                            </p:txEl>
                                          </p:spTgt>
                                        </p:tgtEl>
                                        <p:attrNameLst>
                                          <p:attrName>style.visibility</p:attrName>
                                        </p:attrNameLst>
                                      </p:cBhvr>
                                      <p:to>
                                        <p:strVal val="visible"/>
                                      </p:to>
                                    </p:set>
                                    <p:animEffect transition="in" filter="fade">
                                      <p:cBhvr>
                                        <p:cTn id="17" dur="500"/>
                                        <p:tgtEl>
                                          <p:spTgt spid="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61550" y="46118"/>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ABOUT</a:t>
            </a:r>
            <a:endParaRPr dirty="0">
              <a:latin typeface="+mj-lt"/>
            </a:endParaRPr>
          </a:p>
        </p:txBody>
      </p:sp>
      <p:sp>
        <p:nvSpPr>
          <p:cNvPr id="472" name="Google Shape;472;p14"/>
          <p:cNvSpPr txBox="1"/>
          <p:nvPr/>
        </p:nvSpPr>
        <p:spPr>
          <a:xfrm>
            <a:off x="797718" y="659442"/>
            <a:ext cx="2881312" cy="3484650"/>
          </a:xfrm>
          <a:prstGeom prst="rect">
            <a:avLst/>
          </a:prstGeom>
          <a:noFill/>
          <a:ln>
            <a:noFill/>
          </a:ln>
        </p:spPr>
        <p:txBody>
          <a:bodyPr spcFirstLastPara="1" wrap="square" lIns="91425" tIns="91425" rIns="91425" bIns="91425" anchor="t" anchorCtr="0">
            <a:noAutofit/>
          </a:bodyPr>
          <a:lstStyle/>
          <a:p>
            <a:pPr lvl="0" algn="just">
              <a:lnSpc>
                <a:spcPct val="150000"/>
              </a:lnSpc>
              <a:spcBef>
                <a:spcPts val="1000"/>
              </a:spcBef>
              <a:spcAft>
                <a:spcPts val="1000"/>
              </a:spcAft>
            </a:pPr>
            <a:r>
              <a:rPr lang="en-US" sz="1800" dirty="0">
                <a:solidFill>
                  <a:schemeClr val="accent2"/>
                </a:solidFill>
                <a:latin typeface="Source Sans Pro"/>
                <a:ea typeface="Source Sans Pro"/>
                <a:cs typeface="Source Sans Pro"/>
                <a:sym typeface="Source Sans Pro"/>
              </a:rPr>
              <a:t>Expense Tracker </a:t>
            </a:r>
            <a:r>
              <a:rPr lang="en-US" sz="1800" dirty="0">
                <a:solidFill>
                  <a:schemeClr val="dk1"/>
                </a:solidFill>
                <a:latin typeface="Source Sans Pro"/>
                <a:ea typeface="Source Sans Pro"/>
                <a:cs typeface="Source Sans Pro"/>
                <a:sym typeface="Source Sans Pro"/>
              </a:rPr>
              <a:t>is a web application for splitting expenses with your friends. It lets you and your friends add various bills and keep track of who owes who, and then it helps you to settle up with each other.</a:t>
            </a:r>
            <a:endParaRPr sz="1800" dirty="0">
              <a:solidFill>
                <a:schemeClr val="dk1"/>
              </a:solidFill>
              <a:latin typeface="Source Sans Pro"/>
              <a:ea typeface="Source Sans Pro"/>
              <a:cs typeface="Source Sans Pro"/>
              <a:sym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7" name="Picture 6">
            <a:extLst>
              <a:ext uri="{FF2B5EF4-FFF2-40B4-BE49-F238E27FC236}">
                <a16:creationId xmlns:a16="http://schemas.microsoft.com/office/drawing/2014/main" id="{73A9481D-0563-4D02-8DB4-0A5830E666E0}"/>
              </a:ext>
            </a:extLst>
          </p:cNvPr>
          <p:cNvPicPr>
            <a:picLocks noChangeAspect="1"/>
          </p:cNvPicPr>
          <p:nvPr/>
        </p:nvPicPr>
        <p:blipFill>
          <a:blip r:embed="rId3"/>
          <a:stretch>
            <a:fillRect/>
          </a:stretch>
        </p:blipFill>
        <p:spPr>
          <a:xfrm>
            <a:off x="8058150" y="138987"/>
            <a:ext cx="883747" cy="346538"/>
          </a:xfrm>
          <a:prstGeom prst="rect">
            <a:avLst/>
          </a:prstGeom>
        </p:spPr>
      </p:pic>
      <p:pic>
        <p:nvPicPr>
          <p:cNvPr id="3" name="Picture 2">
            <a:extLst>
              <a:ext uri="{FF2B5EF4-FFF2-40B4-BE49-F238E27FC236}">
                <a16:creationId xmlns:a16="http://schemas.microsoft.com/office/drawing/2014/main" id="{0EF7320D-00CD-4B63-A6BF-E67ADB04D9A7}"/>
              </a:ext>
            </a:extLst>
          </p:cNvPr>
          <p:cNvPicPr>
            <a:picLocks noChangeAspect="1"/>
          </p:cNvPicPr>
          <p:nvPr/>
        </p:nvPicPr>
        <p:blipFill>
          <a:blip r:embed="rId4"/>
          <a:stretch>
            <a:fillRect/>
          </a:stretch>
        </p:blipFill>
        <p:spPr>
          <a:xfrm>
            <a:off x="4675707" y="1682493"/>
            <a:ext cx="4011093" cy="206797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fade">
                                      <p:cBhvr>
                                        <p:cTn id="7" dur="500"/>
                                        <p:tgtEl>
                                          <p:spTgt spid="4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2"/>
                                        </p:tgtEl>
                                        <p:attrNameLst>
                                          <p:attrName>style.visibility</p:attrName>
                                        </p:attrNameLst>
                                      </p:cBhvr>
                                      <p:to>
                                        <p:strVal val="visible"/>
                                      </p:to>
                                    </p:set>
                                    <p:animEffect transition="in" filter="fade">
                                      <p:cBhvr>
                                        <p:cTn id="12" dur="500"/>
                                        <p:tgtEl>
                                          <p:spTgt spid="4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 grpId="0"/>
      <p:bldP spid="4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32"/>
          <p:cNvSpPr txBox="1">
            <a:spLocks noGrp="1"/>
          </p:cNvSpPr>
          <p:nvPr>
            <p:ph type="body" idx="4294967295"/>
          </p:nvPr>
        </p:nvSpPr>
        <p:spPr>
          <a:xfrm>
            <a:off x="692944" y="1666500"/>
            <a:ext cx="3575400" cy="2501400"/>
          </a:xfrm>
          <a:prstGeom prst="rect">
            <a:avLst/>
          </a:prstGeom>
        </p:spPr>
        <p:txBody>
          <a:bodyPr spcFirstLastPara="1" wrap="square" lIns="91425" tIns="91425" rIns="91425" bIns="91425" anchor="b" anchorCtr="0">
            <a:noAutofit/>
          </a:bodyPr>
          <a:lstStyle/>
          <a:p>
            <a:pPr marL="0" lvl="0" indent="0" algn="ctr" rtl="0">
              <a:spcBef>
                <a:spcPts val="600"/>
              </a:spcBef>
              <a:spcAft>
                <a:spcPts val="0"/>
              </a:spcAft>
              <a:buNone/>
            </a:pPr>
            <a:r>
              <a:rPr lang="en-US" sz="2800" b="1" dirty="0">
                <a:solidFill>
                  <a:schemeClr val="bg1"/>
                </a:solidFill>
                <a:latin typeface="+mj-lt"/>
                <a:sym typeface="Oswald"/>
              </a:rPr>
              <a:t>Smartphone View</a:t>
            </a:r>
          </a:p>
          <a:p>
            <a:pPr marL="0" lvl="0" indent="0" algn="ctr" rtl="0">
              <a:spcBef>
                <a:spcPts val="600"/>
              </a:spcBef>
              <a:spcAft>
                <a:spcPts val="0"/>
              </a:spcAft>
              <a:buNone/>
            </a:pPr>
            <a:r>
              <a:rPr lang="en-US" sz="2800" b="1" dirty="0">
                <a:solidFill>
                  <a:schemeClr val="bg1"/>
                </a:solidFill>
                <a:latin typeface="+mj-lt"/>
                <a:sym typeface="Oswald"/>
              </a:rPr>
              <a:t> of </a:t>
            </a:r>
          </a:p>
          <a:p>
            <a:pPr marL="0" lvl="0" indent="0" algn="ctr" rtl="0">
              <a:spcBef>
                <a:spcPts val="600"/>
              </a:spcBef>
              <a:spcAft>
                <a:spcPts val="0"/>
              </a:spcAft>
              <a:buNone/>
            </a:pPr>
            <a:r>
              <a:rPr lang="en-US" sz="2800" b="1" dirty="0">
                <a:solidFill>
                  <a:schemeClr val="accent2"/>
                </a:solidFill>
                <a:latin typeface="+mj-lt"/>
                <a:sym typeface="Oswald"/>
              </a:rPr>
              <a:t>Expense Tracker</a:t>
            </a:r>
          </a:p>
          <a:p>
            <a:pPr marL="0" lvl="0" indent="0" algn="l" rtl="0">
              <a:spcBef>
                <a:spcPts val="600"/>
              </a:spcBef>
              <a:spcAft>
                <a:spcPts val="0"/>
              </a:spcAft>
              <a:buNone/>
            </a:pPr>
            <a:endParaRPr dirty="0"/>
          </a:p>
        </p:txBody>
      </p:sp>
      <p:sp>
        <p:nvSpPr>
          <p:cNvPr id="684" name="Google Shape;684;p3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grpSp>
        <p:nvGrpSpPr>
          <p:cNvPr id="685" name="Google Shape;685;p32"/>
          <p:cNvGrpSpPr/>
          <p:nvPr/>
        </p:nvGrpSpPr>
        <p:grpSpPr>
          <a:xfrm>
            <a:off x="5414963" y="414339"/>
            <a:ext cx="2000250" cy="4570562"/>
            <a:chOff x="2547150" y="238125"/>
            <a:chExt cx="2525675" cy="5238750"/>
          </a:xfrm>
        </p:grpSpPr>
        <p:sp>
          <p:nvSpPr>
            <p:cNvPr id="686" name="Google Shape;68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7A06E27-A1CB-48B4-BA99-FB2E4E944F63}"/>
              </a:ext>
            </a:extLst>
          </p:cNvPr>
          <p:cNvPicPr>
            <a:picLocks noChangeAspect="1"/>
          </p:cNvPicPr>
          <p:nvPr/>
        </p:nvPicPr>
        <p:blipFill>
          <a:blip r:embed="rId3"/>
          <a:stretch>
            <a:fillRect/>
          </a:stretch>
        </p:blipFill>
        <p:spPr>
          <a:xfrm>
            <a:off x="5465961" y="834446"/>
            <a:ext cx="1896768" cy="3731983"/>
          </a:xfrm>
          <a:prstGeom prst="rect">
            <a:avLst/>
          </a:prstGeom>
        </p:spPr>
      </p:pic>
      <p:pic>
        <p:nvPicPr>
          <p:cNvPr id="10" name="Picture 9">
            <a:extLst>
              <a:ext uri="{FF2B5EF4-FFF2-40B4-BE49-F238E27FC236}">
                <a16:creationId xmlns:a16="http://schemas.microsoft.com/office/drawing/2014/main" id="{597642EE-A91D-46BA-B6CC-804178DA2993}"/>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3">
                                            <p:txEl>
                                              <p:pRg st="0" end="0"/>
                                            </p:txEl>
                                          </p:spTgt>
                                        </p:tgtEl>
                                        <p:attrNameLst>
                                          <p:attrName>style.visibility</p:attrName>
                                        </p:attrNameLst>
                                      </p:cBhvr>
                                      <p:to>
                                        <p:strVal val="visible"/>
                                      </p:to>
                                    </p:set>
                                    <p:animEffect transition="in" filter="fade">
                                      <p:cBhvr>
                                        <p:cTn id="7" dur="500"/>
                                        <p:tgtEl>
                                          <p:spTgt spid="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3">
                                            <p:txEl>
                                              <p:pRg st="1" end="1"/>
                                            </p:txEl>
                                          </p:spTgt>
                                        </p:tgtEl>
                                        <p:attrNameLst>
                                          <p:attrName>style.visibility</p:attrName>
                                        </p:attrNameLst>
                                      </p:cBhvr>
                                      <p:to>
                                        <p:strVal val="visible"/>
                                      </p:to>
                                    </p:set>
                                    <p:animEffect transition="in" filter="fade">
                                      <p:cBhvr>
                                        <p:cTn id="12" dur="500"/>
                                        <p:tgtEl>
                                          <p:spTgt spid="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83">
                                            <p:txEl>
                                              <p:pRg st="2" end="2"/>
                                            </p:txEl>
                                          </p:spTgt>
                                        </p:tgtEl>
                                        <p:attrNameLst>
                                          <p:attrName>style.visibility</p:attrName>
                                        </p:attrNameLst>
                                      </p:cBhvr>
                                      <p:to>
                                        <p:strVal val="visible"/>
                                      </p:to>
                                    </p:set>
                                    <p:animEffect transition="in" filter="fade">
                                      <p:cBhvr>
                                        <p:cTn id="17" dur="500"/>
                                        <p:tgtEl>
                                          <p:spTgt spid="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0000" dirty="0"/>
              <a:t>THANK YOU!</a:t>
            </a:r>
            <a:endParaRPr sz="10000" dirty="0"/>
          </a:p>
        </p:txBody>
      </p:sp>
      <p:sp>
        <p:nvSpPr>
          <p:cNvPr id="720" name="Google Shape;720;p35"/>
          <p:cNvSpPr txBox="1">
            <a:spLocks noGrp="1"/>
          </p:cNvSpPr>
          <p:nvPr>
            <p:ph type="subTitle" idx="4294967295"/>
          </p:nvPr>
        </p:nvSpPr>
        <p:spPr>
          <a:xfrm>
            <a:off x="1275150" y="2490055"/>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IN" sz="1800" b="1" dirty="0"/>
              <a:t>Presented By:</a:t>
            </a:r>
            <a:endParaRPr sz="1800" b="1" dirty="0"/>
          </a:p>
          <a:p>
            <a:pPr marL="0" lvl="0" indent="0" algn="ctr" rtl="0">
              <a:spcBef>
                <a:spcPts val="600"/>
              </a:spcBef>
              <a:spcAft>
                <a:spcPts val="0"/>
              </a:spcAft>
              <a:buNone/>
            </a:pPr>
            <a:r>
              <a:rPr lang="en-IN" sz="1800" dirty="0"/>
              <a:t>Parth Desai: IU1841230011</a:t>
            </a:r>
          </a:p>
          <a:p>
            <a:pPr marL="0" indent="0" algn="ctr">
              <a:buNone/>
            </a:pPr>
            <a:r>
              <a:rPr lang="en-IN" sz="1800" dirty="0"/>
              <a:t>Yash Kakrecha: IU1841230022</a:t>
            </a:r>
          </a:p>
          <a:p>
            <a:pPr marL="0" indent="0" algn="ctr">
              <a:buNone/>
            </a:pPr>
            <a:r>
              <a:rPr lang="en-IN" sz="1800" dirty="0"/>
              <a:t>Manav Prajapati: IU1841230045</a:t>
            </a:r>
          </a:p>
          <a:p>
            <a:pPr marL="0" lvl="0" indent="0" algn="ctr" rtl="0">
              <a:spcBef>
                <a:spcPts val="600"/>
              </a:spcBef>
              <a:spcAft>
                <a:spcPts val="0"/>
              </a:spcAft>
              <a:buNone/>
            </a:pPr>
            <a:endParaRPr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pic>
        <p:nvPicPr>
          <p:cNvPr id="5" name="Picture 4">
            <a:extLst>
              <a:ext uri="{FF2B5EF4-FFF2-40B4-BE49-F238E27FC236}">
                <a16:creationId xmlns:a16="http://schemas.microsoft.com/office/drawing/2014/main" id="{35455A82-19CA-4C31-9D32-C0182A59494D}"/>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OUR PROCESS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a:solidFill>
                  <a:schemeClr val="accent2"/>
                </a:solidFill>
                <a:latin typeface="Oswald"/>
                <a:ea typeface="Oswald"/>
                <a:cs typeface="Oswald"/>
                <a:sym typeface="Oswald"/>
              </a:rPr>
              <a:t>1</a:t>
            </a:r>
            <a:endParaRPr sz="1200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0"/>
          <p:cNvSpPr txBox="1">
            <a:spLocks noGrp="1"/>
          </p:cNvSpPr>
          <p:nvPr>
            <p:ph type="title"/>
          </p:nvPr>
        </p:nvSpPr>
        <p:spPr>
          <a:xfrm>
            <a:off x="947955" y="138987"/>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j-lt"/>
              </a:rPr>
              <a:t>OUR PROCESS</a:t>
            </a:r>
            <a:endParaRPr dirty="0">
              <a:latin typeface="+mj-lt"/>
            </a:endParaRPr>
          </a:p>
        </p:txBody>
      </p:sp>
      <p:sp>
        <p:nvSpPr>
          <p:cNvPr id="792" name="Google Shape;79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793" name="Google Shape;793;p40"/>
          <p:cNvSpPr/>
          <p:nvPr/>
        </p:nvSpPr>
        <p:spPr>
          <a:xfrm>
            <a:off x="0" y="2348713"/>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40"/>
          <p:cNvSpPr/>
          <p:nvPr/>
        </p:nvSpPr>
        <p:spPr>
          <a:xfrm>
            <a:off x="0" y="2348714"/>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95" name="Google Shape;795;p40"/>
          <p:cNvGrpSpPr/>
          <p:nvPr/>
        </p:nvGrpSpPr>
        <p:grpSpPr>
          <a:xfrm>
            <a:off x="1786339" y="1703401"/>
            <a:ext cx="473400" cy="473400"/>
            <a:chOff x="1786339" y="1703401"/>
            <a:chExt cx="473400" cy="473400"/>
          </a:xfrm>
        </p:grpSpPr>
        <p:sp>
          <p:nvSpPr>
            <p:cNvPr id="796" name="Google Shape;79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97" name="Google Shape;79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1</a:t>
              </a:r>
              <a:endParaRPr sz="600">
                <a:solidFill>
                  <a:schemeClr val="dk2"/>
                </a:solidFill>
                <a:latin typeface="Source Sans Pro"/>
                <a:ea typeface="Source Sans Pro"/>
                <a:cs typeface="Source Sans Pro"/>
                <a:sym typeface="Source Sans Pro"/>
              </a:endParaRPr>
            </a:p>
          </p:txBody>
        </p:sp>
      </p:grpSp>
      <p:grpSp>
        <p:nvGrpSpPr>
          <p:cNvPr id="798" name="Google Shape;798;p40"/>
          <p:cNvGrpSpPr/>
          <p:nvPr/>
        </p:nvGrpSpPr>
        <p:grpSpPr>
          <a:xfrm>
            <a:off x="3814414" y="1703401"/>
            <a:ext cx="473400" cy="473400"/>
            <a:chOff x="3814414" y="1703401"/>
            <a:chExt cx="473400" cy="473400"/>
          </a:xfrm>
        </p:grpSpPr>
        <p:sp>
          <p:nvSpPr>
            <p:cNvPr id="799" name="Google Shape;79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0" name="Google Shape;80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3</a:t>
              </a:r>
              <a:endParaRPr sz="600">
                <a:solidFill>
                  <a:schemeClr val="dk2"/>
                </a:solidFill>
                <a:latin typeface="Source Sans Pro"/>
                <a:ea typeface="Source Sans Pro"/>
                <a:cs typeface="Source Sans Pro"/>
                <a:sym typeface="Source Sans Pro"/>
              </a:endParaRPr>
            </a:p>
          </p:txBody>
        </p:sp>
      </p:grpSp>
      <p:grpSp>
        <p:nvGrpSpPr>
          <p:cNvPr id="801" name="Google Shape;801;p40"/>
          <p:cNvGrpSpPr/>
          <p:nvPr/>
        </p:nvGrpSpPr>
        <p:grpSpPr>
          <a:xfrm>
            <a:off x="5842489" y="1703401"/>
            <a:ext cx="473400" cy="473400"/>
            <a:chOff x="5842489" y="1703401"/>
            <a:chExt cx="473400" cy="473400"/>
          </a:xfrm>
        </p:grpSpPr>
        <p:sp>
          <p:nvSpPr>
            <p:cNvPr id="802" name="Google Shape;80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3" name="Google Shape;80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5</a:t>
              </a:r>
              <a:endParaRPr sz="600">
                <a:solidFill>
                  <a:schemeClr val="dk2"/>
                </a:solidFill>
                <a:latin typeface="Source Sans Pro"/>
                <a:ea typeface="Source Sans Pro"/>
                <a:cs typeface="Source Sans Pro"/>
                <a:sym typeface="Source Sans Pro"/>
              </a:endParaRPr>
            </a:p>
          </p:txBody>
        </p:sp>
      </p:grpSp>
      <p:grpSp>
        <p:nvGrpSpPr>
          <p:cNvPr id="804" name="Google Shape;804;p40"/>
          <p:cNvGrpSpPr/>
          <p:nvPr/>
        </p:nvGrpSpPr>
        <p:grpSpPr>
          <a:xfrm>
            <a:off x="6880814" y="3576300"/>
            <a:ext cx="473400" cy="473400"/>
            <a:chOff x="6880814" y="3576300"/>
            <a:chExt cx="473400" cy="473400"/>
          </a:xfrm>
        </p:grpSpPr>
        <p:sp>
          <p:nvSpPr>
            <p:cNvPr id="805" name="Google Shape;80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6" name="Google Shape;80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6</a:t>
              </a:r>
              <a:endParaRPr sz="600">
                <a:solidFill>
                  <a:schemeClr val="dk2"/>
                </a:solidFill>
                <a:latin typeface="Source Sans Pro"/>
                <a:ea typeface="Source Sans Pro"/>
                <a:cs typeface="Source Sans Pro"/>
                <a:sym typeface="Source Sans Pro"/>
              </a:endParaRPr>
            </a:p>
          </p:txBody>
        </p:sp>
      </p:grpSp>
      <p:grpSp>
        <p:nvGrpSpPr>
          <p:cNvPr id="807" name="Google Shape;807;p40"/>
          <p:cNvGrpSpPr/>
          <p:nvPr/>
        </p:nvGrpSpPr>
        <p:grpSpPr>
          <a:xfrm>
            <a:off x="4852739" y="3576300"/>
            <a:ext cx="473400" cy="473400"/>
            <a:chOff x="4852739" y="3576300"/>
            <a:chExt cx="473400" cy="473400"/>
          </a:xfrm>
        </p:grpSpPr>
        <p:sp>
          <p:nvSpPr>
            <p:cNvPr id="808" name="Google Shape;80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09" name="Google Shape;80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4</a:t>
              </a:r>
              <a:endParaRPr sz="600">
                <a:solidFill>
                  <a:schemeClr val="dk2"/>
                </a:solidFill>
                <a:latin typeface="Source Sans Pro"/>
                <a:ea typeface="Source Sans Pro"/>
                <a:cs typeface="Source Sans Pro"/>
                <a:sym typeface="Source Sans Pro"/>
              </a:endParaRPr>
            </a:p>
          </p:txBody>
        </p:sp>
      </p:grpSp>
      <p:grpSp>
        <p:nvGrpSpPr>
          <p:cNvPr id="810" name="Google Shape;810;p40"/>
          <p:cNvGrpSpPr/>
          <p:nvPr/>
        </p:nvGrpSpPr>
        <p:grpSpPr>
          <a:xfrm>
            <a:off x="2824664" y="3576300"/>
            <a:ext cx="473400" cy="473400"/>
            <a:chOff x="2824664" y="3576300"/>
            <a:chExt cx="473400" cy="473400"/>
          </a:xfrm>
        </p:grpSpPr>
        <p:sp>
          <p:nvSpPr>
            <p:cNvPr id="811" name="Google Shape;81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812" name="Google Shape;81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ource Sans Pro"/>
                  <a:ea typeface="Source Sans Pro"/>
                  <a:cs typeface="Source Sans Pro"/>
                  <a:sym typeface="Source Sans Pro"/>
                </a:rPr>
                <a:t>2</a:t>
              </a:r>
              <a:endParaRPr sz="600">
                <a:solidFill>
                  <a:schemeClr val="dk2"/>
                </a:solidFill>
                <a:latin typeface="Source Sans Pro"/>
                <a:ea typeface="Source Sans Pro"/>
                <a:cs typeface="Source Sans Pro"/>
                <a:sym typeface="Source Sans Pro"/>
              </a:endParaRPr>
            </a:p>
          </p:txBody>
        </p:sp>
      </p:grpSp>
      <p:sp>
        <p:nvSpPr>
          <p:cNvPr id="813" name="Google Shape;813;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Exploring Analyzing the problem</a:t>
            </a:r>
            <a:endParaRPr sz="900" dirty="0">
              <a:solidFill>
                <a:schemeClr val="dk2"/>
              </a:solidFill>
              <a:latin typeface="Source Sans Pro"/>
              <a:ea typeface="Source Sans Pro"/>
              <a:cs typeface="Source Sans Pro"/>
              <a:sym typeface="Source Sans Pro"/>
            </a:endParaRPr>
          </a:p>
        </p:txBody>
      </p:sp>
      <p:sp>
        <p:nvSpPr>
          <p:cNvPr id="814" name="Google Shape;814;p40"/>
          <p:cNvSpPr txBox="1"/>
          <p:nvPr/>
        </p:nvSpPr>
        <p:spPr>
          <a:xfrm>
            <a:off x="3377205"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Designing  </a:t>
            </a:r>
          </a:p>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User Interface</a:t>
            </a:r>
            <a:endParaRPr sz="900" dirty="0">
              <a:solidFill>
                <a:schemeClr val="dk2"/>
              </a:solidFill>
              <a:latin typeface="Source Sans Pro"/>
              <a:ea typeface="Source Sans Pro"/>
              <a:cs typeface="Source Sans Pro"/>
              <a:sym typeface="Source Sans Pro"/>
            </a:endParaRPr>
          </a:p>
        </p:txBody>
      </p:sp>
      <p:sp>
        <p:nvSpPr>
          <p:cNvPr id="815" name="Google Shape;815;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Testing</a:t>
            </a:r>
          </a:p>
        </p:txBody>
      </p:sp>
      <p:sp>
        <p:nvSpPr>
          <p:cNvPr id="816" name="Google Shape;816;p40"/>
          <p:cNvSpPr txBox="1"/>
          <p:nvPr/>
        </p:nvSpPr>
        <p:spPr>
          <a:xfrm>
            <a:off x="241817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Determining the Functionalities &amp; Requirements</a:t>
            </a:r>
          </a:p>
          <a:p>
            <a:pPr marL="0" marR="0" lvl="0" indent="0" algn="ctr" rtl="0">
              <a:lnSpc>
                <a:spcPct val="100000"/>
              </a:lnSpc>
              <a:spcBef>
                <a:spcPts val="0"/>
              </a:spcBef>
              <a:spcAft>
                <a:spcPts val="0"/>
              </a:spcAft>
              <a:buNone/>
            </a:pPr>
            <a:endParaRPr sz="900" dirty="0">
              <a:solidFill>
                <a:schemeClr val="dk2"/>
              </a:solidFill>
              <a:latin typeface="Source Sans Pro"/>
              <a:ea typeface="Source Sans Pro"/>
              <a:cs typeface="Source Sans Pro"/>
              <a:sym typeface="Source Sans Pro"/>
            </a:endParaRPr>
          </a:p>
        </p:txBody>
      </p:sp>
      <p:sp>
        <p:nvSpPr>
          <p:cNvPr id="817" name="Google Shape;817;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Development</a:t>
            </a:r>
            <a:endParaRPr sz="900" dirty="0">
              <a:solidFill>
                <a:schemeClr val="dk2"/>
              </a:solidFill>
              <a:latin typeface="Source Sans Pro"/>
              <a:ea typeface="Source Sans Pro"/>
              <a:cs typeface="Source Sans Pro"/>
              <a:sym typeface="Source Sans Pro"/>
            </a:endParaRPr>
          </a:p>
        </p:txBody>
      </p:sp>
      <p:sp>
        <p:nvSpPr>
          <p:cNvPr id="818" name="Google Shape;818;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dirty="0">
                <a:solidFill>
                  <a:schemeClr val="dk2"/>
                </a:solidFill>
                <a:latin typeface="Source Sans Pro"/>
                <a:ea typeface="Source Sans Pro"/>
                <a:cs typeface="Source Sans Pro"/>
                <a:sym typeface="Source Sans Pro"/>
              </a:rPr>
              <a:t>Deployment </a:t>
            </a:r>
          </a:p>
          <a:p>
            <a:pPr marL="0" marR="0" lvl="0" indent="0" algn="ctr" rtl="0">
              <a:lnSpc>
                <a:spcPct val="100000"/>
              </a:lnSpc>
              <a:spcBef>
                <a:spcPts val="0"/>
              </a:spcBef>
              <a:spcAft>
                <a:spcPts val="0"/>
              </a:spcAft>
              <a:buNone/>
            </a:pPr>
            <a:endParaRPr sz="900" dirty="0">
              <a:solidFill>
                <a:schemeClr val="dk2"/>
              </a:solidFill>
              <a:latin typeface="Source Sans Pro"/>
              <a:ea typeface="Source Sans Pro"/>
              <a:cs typeface="Source Sans Pro"/>
              <a:sym typeface="Source Sans Pro"/>
            </a:endParaRPr>
          </a:p>
        </p:txBody>
      </p:sp>
      <p:pic>
        <p:nvPicPr>
          <p:cNvPr id="3" name="Picture 2">
            <a:extLst>
              <a:ext uri="{FF2B5EF4-FFF2-40B4-BE49-F238E27FC236}">
                <a16:creationId xmlns:a16="http://schemas.microsoft.com/office/drawing/2014/main" id="{12EE453D-1F2D-404E-B940-5B5E6156F173}"/>
              </a:ext>
            </a:extLst>
          </p:cNvPr>
          <p:cNvPicPr>
            <a:picLocks noChangeAspect="1"/>
          </p:cNvPicPr>
          <p:nvPr/>
        </p:nvPicPr>
        <p:blipFill>
          <a:blip r:embed="rId3"/>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fade">
                                      <p:cBhvr>
                                        <p:cTn id="7" dur="500"/>
                                        <p:tgtEl>
                                          <p:spTgt spid="7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3"/>
                                        </p:tgtEl>
                                        <p:attrNameLst>
                                          <p:attrName>style.visibility</p:attrName>
                                        </p:attrNameLst>
                                      </p:cBhvr>
                                      <p:to>
                                        <p:strVal val="visible"/>
                                      </p:to>
                                    </p:set>
                                    <p:animEffect transition="in" filter="fade">
                                      <p:cBhvr>
                                        <p:cTn id="12" dur="500"/>
                                        <p:tgtEl>
                                          <p:spTgt spid="8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0"/>
                                        </p:tgtEl>
                                        <p:attrNameLst>
                                          <p:attrName>style.visibility</p:attrName>
                                        </p:attrNameLst>
                                      </p:cBhvr>
                                      <p:to>
                                        <p:strVal val="visible"/>
                                      </p:to>
                                    </p:set>
                                    <p:animEffect transition="in" filter="fade">
                                      <p:cBhvr>
                                        <p:cTn id="17" dur="500"/>
                                        <p:tgtEl>
                                          <p:spTgt spid="8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6"/>
                                        </p:tgtEl>
                                        <p:attrNameLst>
                                          <p:attrName>style.visibility</p:attrName>
                                        </p:attrNameLst>
                                      </p:cBhvr>
                                      <p:to>
                                        <p:strVal val="visible"/>
                                      </p:to>
                                    </p:set>
                                    <p:animEffect transition="in" filter="fade">
                                      <p:cBhvr>
                                        <p:cTn id="22" dur="500"/>
                                        <p:tgtEl>
                                          <p:spTgt spid="8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98"/>
                                        </p:tgtEl>
                                        <p:attrNameLst>
                                          <p:attrName>style.visibility</p:attrName>
                                        </p:attrNameLst>
                                      </p:cBhvr>
                                      <p:to>
                                        <p:strVal val="visible"/>
                                      </p:to>
                                    </p:set>
                                    <p:animEffect transition="in" filter="fade">
                                      <p:cBhvr>
                                        <p:cTn id="27" dur="500"/>
                                        <p:tgtEl>
                                          <p:spTgt spid="7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4"/>
                                        </p:tgtEl>
                                        <p:attrNameLst>
                                          <p:attrName>style.visibility</p:attrName>
                                        </p:attrNameLst>
                                      </p:cBhvr>
                                      <p:to>
                                        <p:strVal val="visible"/>
                                      </p:to>
                                    </p:set>
                                    <p:animEffect transition="in" filter="fade">
                                      <p:cBhvr>
                                        <p:cTn id="32" dur="500"/>
                                        <p:tgtEl>
                                          <p:spTgt spid="8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7"/>
                                        </p:tgtEl>
                                        <p:attrNameLst>
                                          <p:attrName>style.visibility</p:attrName>
                                        </p:attrNameLst>
                                      </p:cBhvr>
                                      <p:to>
                                        <p:strVal val="visible"/>
                                      </p:to>
                                    </p:set>
                                    <p:animEffect transition="in" filter="fade">
                                      <p:cBhvr>
                                        <p:cTn id="37" dur="500"/>
                                        <p:tgtEl>
                                          <p:spTgt spid="80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7"/>
                                        </p:tgtEl>
                                        <p:attrNameLst>
                                          <p:attrName>style.visibility</p:attrName>
                                        </p:attrNameLst>
                                      </p:cBhvr>
                                      <p:to>
                                        <p:strVal val="visible"/>
                                      </p:to>
                                    </p:set>
                                    <p:animEffect transition="in" filter="fade">
                                      <p:cBhvr>
                                        <p:cTn id="42" dur="500"/>
                                        <p:tgtEl>
                                          <p:spTgt spid="8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01"/>
                                        </p:tgtEl>
                                        <p:attrNameLst>
                                          <p:attrName>style.visibility</p:attrName>
                                        </p:attrNameLst>
                                      </p:cBhvr>
                                      <p:to>
                                        <p:strVal val="visible"/>
                                      </p:to>
                                    </p:set>
                                    <p:animEffect transition="in" filter="fade">
                                      <p:cBhvr>
                                        <p:cTn id="47" dur="500"/>
                                        <p:tgtEl>
                                          <p:spTgt spid="80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804"/>
                                        </p:tgtEl>
                                        <p:attrNameLst>
                                          <p:attrName>style.visibility</p:attrName>
                                        </p:attrNameLst>
                                      </p:cBhvr>
                                      <p:to>
                                        <p:strVal val="visible"/>
                                      </p:to>
                                    </p:set>
                                    <p:animEffect transition="in" filter="fade">
                                      <p:cBhvr>
                                        <p:cTn id="57" dur="500"/>
                                        <p:tgtEl>
                                          <p:spTgt spid="80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18"/>
                                        </p:tgtEl>
                                        <p:attrNameLst>
                                          <p:attrName>style.visibility</p:attrName>
                                        </p:attrNameLst>
                                      </p:cBhvr>
                                      <p:to>
                                        <p:strVal val="visible"/>
                                      </p:to>
                                    </p:set>
                                    <p:animEffect transition="in" filter="fade">
                                      <p:cBhvr>
                                        <p:cTn id="62" dur="500"/>
                                        <p:tgtEl>
                                          <p:spTgt spid="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 grpId="0"/>
      <p:bldP spid="814" grpId="0"/>
      <p:bldP spid="815" grpId="0"/>
      <p:bldP spid="816" grpId="0"/>
      <p:bldP spid="817" grpId="0"/>
      <p:bldP spid="8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PROBLEMS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52025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16978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PROBLEMS</a:t>
            </a:r>
            <a:endParaRPr dirty="0">
              <a:solidFill>
                <a:schemeClr val="accent2"/>
              </a:solidFill>
              <a:latin typeface="+mj-lt"/>
            </a:endParaRPr>
          </a:p>
        </p:txBody>
      </p:sp>
      <p:sp>
        <p:nvSpPr>
          <p:cNvPr id="500" name="Google Shape;500;p18"/>
          <p:cNvSpPr txBox="1">
            <a:spLocks noGrp="1"/>
          </p:cNvSpPr>
          <p:nvPr>
            <p:ph type="body" idx="1"/>
          </p:nvPr>
        </p:nvSpPr>
        <p:spPr>
          <a:xfrm>
            <a:off x="332899" y="1214437"/>
            <a:ext cx="5332094" cy="2714625"/>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dirty="0"/>
              <a:t>Splitting bills on lunch or dinner.</a:t>
            </a:r>
            <a:endParaRPr dirty="0"/>
          </a:p>
          <a:p>
            <a:pPr marL="457200" lvl="0" indent="-355600" algn="l" rtl="0">
              <a:lnSpc>
                <a:spcPct val="150000"/>
              </a:lnSpc>
              <a:spcBef>
                <a:spcPts val="0"/>
              </a:spcBef>
              <a:spcAft>
                <a:spcPts val="0"/>
              </a:spcAft>
              <a:buSzPts val="2000"/>
              <a:buChar char="◉"/>
            </a:pPr>
            <a:r>
              <a:rPr lang="en-IN" dirty="0"/>
              <a:t>Complex calculation for splitting the bill evenly.</a:t>
            </a:r>
            <a:endParaRPr dirty="0"/>
          </a:p>
          <a:p>
            <a:pPr marL="457200" lvl="0" indent="-355600" algn="l" rtl="0">
              <a:lnSpc>
                <a:spcPct val="150000"/>
              </a:lnSpc>
              <a:spcBef>
                <a:spcPts val="0"/>
              </a:spcBef>
              <a:spcAft>
                <a:spcPts val="0"/>
              </a:spcAft>
              <a:buSzPts val="2000"/>
              <a:buChar char="◉"/>
            </a:pPr>
            <a:r>
              <a:rPr lang="en-US" dirty="0"/>
              <a:t>Tough to keep track of debts.</a:t>
            </a:r>
          </a:p>
          <a:p>
            <a:pPr marL="457200" lvl="0" indent="-355600" algn="l" rtl="0">
              <a:lnSpc>
                <a:spcPct val="150000"/>
              </a:lnSpc>
              <a:spcBef>
                <a:spcPts val="0"/>
              </a:spcBef>
              <a:spcAft>
                <a:spcPts val="0"/>
              </a:spcAft>
              <a:buSzPts val="2000"/>
              <a:buChar char="◉"/>
            </a:pPr>
            <a:r>
              <a:rPr lang="en-US" dirty="0"/>
              <a:t>Consumes time for expense calculation.</a:t>
            </a:r>
          </a:p>
          <a:p>
            <a:pPr marL="0" lvl="0" indent="0" algn="l" rtl="0">
              <a:spcBef>
                <a:spcPts val="600"/>
              </a:spcBef>
              <a:spcAft>
                <a:spcPts val="0"/>
              </a:spcAft>
              <a:buNone/>
            </a:pPr>
            <a:endParaRPr lang="en-IN"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B3306983-4E4F-44FD-924A-B7067DCE05A4}"/>
              </a:ext>
            </a:extLst>
          </p:cNvPr>
          <p:cNvPicPr>
            <a:picLocks noChangeAspect="1"/>
          </p:cNvPicPr>
          <p:nvPr/>
        </p:nvPicPr>
        <p:blipFill>
          <a:blip r:embed="rId3"/>
          <a:stretch>
            <a:fillRect/>
          </a:stretch>
        </p:blipFill>
        <p:spPr>
          <a:xfrm>
            <a:off x="5423069" y="1411983"/>
            <a:ext cx="3499475" cy="2182512"/>
          </a:xfrm>
          <a:prstGeom prst="rect">
            <a:avLst/>
          </a:prstGeom>
        </p:spPr>
      </p:pic>
      <p:pic>
        <p:nvPicPr>
          <p:cNvPr id="7" name="Picture 6">
            <a:extLst>
              <a:ext uri="{FF2B5EF4-FFF2-40B4-BE49-F238E27FC236}">
                <a16:creationId xmlns:a16="http://schemas.microsoft.com/office/drawing/2014/main" id="{1D724197-AF90-4B0A-9472-83C5F494024F}"/>
              </a:ext>
            </a:extLst>
          </p:cNvPr>
          <p:cNvPicPr>
            <a:picLocks noChangeAspect="1"/>
          </p:cNvPicPr>
          <p:nvPr/>
        </p:nvPicPr>
        <p:blipFill>
          <a:blip r:embed="rId4"/>
          <a:stretch>
            <a:fillRect/>
          </a:stretch>
        </p:blipFill>
        <p:spPr>
          <a:xfrm>
            <a:off x="8058150" y="138987"/>
            <a:ext cx="883747" cy="34653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
                                            <p:txEl>
                                              <p:pRg st="0" end="0"/>
                                            </p:txEl>
                                          </p:spTgt>
                                        </p:tgtEl>
                                        <p:attrNameLst>
                                          <p:attrName>style.visibility</p:attrName>
                                        </p:attrNameLst>
                                      </p:cBhvr>
                                      <p:to>
                                        <p:strVal val="visible"/>
                                      </p:to>
                                    </p:set>
                                    <p:animEffect transition="in" filter="fade">
                                      <p:cBhvr>
                                        <p:cTn id="12" dur="500"/>
                                        <p:tgtEl>
                                          <p:spTgt spid="50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
                                            <p:txEl>
                                              <p:pRg st="1" end="1"/>
                                            </p:txEl>
                                          </p:spTgt>
                                        </p:tgtEl>
                                        <p:attrNameLst>
                                          <p:attrName>style.visibility</p:attrName>
                                        </p:attrNameLst>
                                      </p:cBhvr>
                                      <p:to>
                                        <p:strVal val="visible"/>
                                      </p:to>
                                    </p:set>
                                    <p:animEffect transition="in" filter="fade">
                                      <p:cBhvr>
                                        <p:cTn id="17" dur="500"/>
                                        <p:tgtEl>
                                          <p:spTgt spid="50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0">
                                            <p:txEl>
                                              <p:pRg st="2" end="2"/>
                                            </p:txEl>
                                          </p:spTgt>
                                        </p:tgtEl>
                                        <p:attrNameLst>
                                          <p:attrName>style.visibility</p:attrName>
                                        </p:attrNameLst>
                                      </p:cBhvr>
                                      <p:to>
                                        <p:strVal val="visible"/>
                                      </p:to>
                                    </p:set>
                                    <p:animEffect transition="in" filter="fade">
                                      <p:cBhvr>
                                        <p:cTn id="22" dur="500"/>
                                        <p:tgtEl>
                                          <p:spTgt spid="50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0">
                                            <p:txEl>
                                              <p:pRg st="3" end="3"/>
                                            </p:txEl>
                                          </p:spTgt>
                                        </p:tgtEl>
                                        <p:attrNameLst>
                                          <p:attrName>style.visibility</p:attrName>
                                        </p:attrNameLst>
                                      </p:cBhvr>
                                      <p:to>
                                        <p:strVal val="visible"/>
                                      </p:to>
                                    </p:set>
                                    <p:animEffect transition="in" filter="fade">
                                      <p:cBhvr>
                                        <p:cTn id="27" dur="500"/>
                                        <p:tgtEl>
                                          <p:spTgt spid="5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OBJECTIVES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3</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287644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8"/>
          <p:cNvSpPr txBox="1">
            <a:spLocks noGrp="1"/>
          </p:cNvSpPr>
          <p:nvPr>
            <p:ph type="title"/>
          </p:nvPr>
        </p:nvSpPr>
        <p:spPr>
          <a:xfrm>
            <a:off x="1075850" y="169781"/>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latin typeface="+mj-lt"/>
              </a:rPr>
              <a:t>OBJECTIVES</a:t>
            </a:r>
            <a:endParaRPr dirty="0">
              <a:solidFill>
                <a:schemeClr val="accent2"/>
              </a:solidFill>
              <a:latin typeface="+mj-lt"/>
            </a:endParaRPr>
          </a:p>
        </p:txBody>
      </p:sp>
      <p:sp>
        <p:nvSpPr>
          <p:cNvPr id="500" name="Google Shape;500;p18"/>
          <p:cNvSpPr txBox="1">
            <a:spLocks noGrp="1"/>
          </p:cNvSpPr>
          <p:nvPr>
            <p:ph type="body" idx="1"/>
          </p:nvPr>
        </p:nvSpPr>
        <p:spPr>
          <a:xfrm>
            <a:off x="3901968" y="1414462"/>
            <a:ext cx="5332094" cy="2714625"/>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600"/>
              </a:spcBef>
              <a:spcAft>
                <a:spcPts val="0"/>
              </a:spcAft>
              <a:buSzPts val="2000"/>
              <a:buChar char="◉"/>
            </a:pPr>
            <a:r>
              <a:rPr lang="en-IN" dirty="0"/>
              <a:t>Maintains the record of your expenses.</a:t>
            </a:r>
            <a:endParaRPr dirty="0"/>
          </a:p>
          <a:p>
            <a:pPr marL="457200" lvl="0" indent="-355600" algn="l" rtl="0">
              <a:lnSpc>
                <a:spcPct val="150000"/>
              </a:lnSpc>
              <a:spcBef>
                <a:spcPts val="0"/>
              </a:spcBef>
              <a:spcAft>
                <a:spcPts val="0"/>
              </a:spcAft>
              <a:buSzPts val="2000"/>
              <a:buChar char="◉"/>
            </a:pPr>
            <a:r>
              <a:rPr lang="en-IN" dirty="0"/>
              <a:t>Up to date track record of all debts.</a:t>
            </a:r>
            <a:endParaRPr dirty="0"/>
          </a:p>
          <a:p>
            <a:pPr marL="457200" lvl="0" indent="-355600" algn="l" rtl="0">
              <a:lnSpc>
                <a:spcPct val="150000"/>
              </a:lnSpc>
              <a:spcBef>
                <a:spcPts val="0"/>
              </a:spcBef>
              <a:spcAft>
                <a:spcPts val="0"/>
              </a:spcAft>
              <a:buSzPts val="2000"/>
              <a:buChar char="◉"/>
            </a:pPr>
            <a:r>
              <a:rPr lang="en-US" dirty="0"/>
              <a:t>Transparent and error free split process.</a:t>
            </a:r>
          </a:p>
          <a:p>
            <a:pPr marL="457200" lvl="0" indent="-355600" algn="l" rtl="0">
              <a:lnSpc>
                <a:spcPct val="150000"/>
              </a:lnSpc>
              <a:spcBef>
                <a:spcPts val="0"/>
              </a:spcBef>
              <a:spcAft>
                <a:spcPts val="0"/>
              </a:spcAft>
              <a:buSzPts val="2000"/>
              <a:buChar char="◉"/>
            </a:pPr>
            <a:r>
              <a:rPr lang="en-US" dirty="0"/>
              <a:t>Time saving from complex calculations.</a:t>
            </a:r>
          </a:p>
          <a:p>
            <a:pPr marL="0" lvl="0" indent="0" algn="l" rtl="0">
              <a:spcBef>
                <a:spcPts val="600"/>
              </a:spcBef>
              <a:spcAft>
                <a:spcPts val="0"/>
              </a:spcAft>
              <a:buNone/>
            </a:pPr>
            <a:endParaRPr lang="en-IN"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1D724197-AF90-4B0A-9472-83C5F494024F}"/>
              </a:ext>
            </a:extLst>
          </p:cNvPr>
          <p:cNvPicPr>
            <a:picLocks noChangeAspect="1"/>
          </p:cNvPicPr>
          <p:nvPr/>
        </p:nvPicPr>
        <p:blipFill>
          <a:blip r:embed="rId3"/>
          <a:stretch>
            <a:fillRect/>
          </a:stretch>
        </p:blipFill>
        <p:spPr>
          <a:xfrm>
            <a:off x="8058150" y="138987"/>
            <a:ext cx="883747" cy="346538"/>
          </a:xfrm>
          <a:prstGeom prst="rect">
            <a:avLst/>
          </a:prstGeom>
        </p:spPr>
      </p:pic>
      <p:pic>
        <p:nvPicPr>
          <p:cNvPr id="4" name="Picture 3">
            <a:extLst>
              <a:ext uri="{FF2B5EF4-FFF2-40B4-BE49-F238E27FC236}">
                <a16:creationId xmlns:a16="http://schemas.microsoft.com/office/drawing/2014/main" id="{68D64080-A604-46FE-AD14-1A2C1E57E803}"/>
              </a:ext>
            </a:extLst>
          </p:cNvPr>
          <p:cNvPicPr>
            <a:picLocks noChangeAspect="1"/>
          </p:cNvPicPr>
          <p:nvPr/>
        </p:nvPicPr>
        <p:blipFill>
          <a:blip r:embed="rId4"/>
          <a:stretch>
            <a:fillRect/>
          </a:stretch>
        </p:blipFill>
        <p:spPr>
          <a:xfrm>
            <a:off x="414020" y="1285875"/>
            <a:ext cx="3375708" cy="2314575"/>
          </a:xfrm>
          <a:prstGeom prst="rect">
            <a:avLst/>
          </a:prstGeom>
        </p:spPr>
      </p:pic>
    </p:spTree>
    <p:extLst>
      <p:ext uri="{BB962C8B-B14F-4D97-AF65-F5344CB8AC3E}">
        <p14:creationId xmlns:p14="http://schemas.microsoft.com/office/powerpoint/2010/main" val="947015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animEffect transition="in" filter="fade">
                                      <p:cBhvr>
                                        <p:cTn id="7" dur="500"/>
                                        <p:tgtEl>
                                          <p:spTgt spid="5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0">
                                            <p:txEl>
                                              <p:pRg st="1" end="1"/>
                                            </p:txEl>
                                          </p:spTgt>
                                        </p:tgtEl>
                                        <p:attrNameLst>
                                          <p:attrName>style.visibility</p:attrName>
                                        </p:attrNameLst>
                                      </p:cBhvr>
                                      <p:to>
                                        <p:strVal val="visible"/>
                                      </p:to>
                                    </p:set>
                                    <p:animEffect transition="in" filter="fade">
                                      <p:cBhvr>
                                        <p:cTn id="12" dur="500"/>
                                        <p:tgtEl>
                                          <p:spTgt spid="5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0">
                                            <p:txEl>
                                              <p:pRg st="2" end="2"/>
                                            </p:txEl>
                                          </p:spTgt>
                                        </p:tgtEl>
                                        <p:attrNameLst>
                                          <p:attrName>style.visibility</p:attrName>
                                        </p:attrNameLst>
                                      </p:cBhvr>
                                      <p:to>
                                        <p:strVal val="visible"/>
                                      </p:to>
                                    </p:set>
                                    <p:animEffect transition="in" filter="fade">
                                      <p:cBhvr>
                                        <p:cTn id="17" dur="500"/>
                                        <p:tgtEl>
                                          <p:spTgt spid="5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0">
                                            <p:txEl>
                                              <p:pRg st="3" end="3"/>
                                            </p:txEl>
                                          </p:spTgt>
                                        </p:tgtEl>
                                        <p:attrNameLst>
                                          <p:attrName>style.visibility</p:attrName>
                                        </p:attrNameLst>
                                      </p:cBhvr>
                                      <p:to>
                                        <p:strVal val="visible"/>
                                      </p:to>
                                    </p:set>
                                    <p:animEffect transition="in" filter="fade">
                                      <p:cBhvr>
                                        <p:cTn id="22" dur="500"/>
                                        <p:tgtEl>
                                          <p:spTgt spid="5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latin typeface="+mj-lt"/>
              </a:rPr>
              <a:t>ANALYSIS</a:t>
            </a:r>
            <a:endParaRPr dirty="0">
              <a:latin typeface="+mj-lt"/>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4</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8" name="Picture 7">
            <a:extLst>
              <a:ext uri="{FF2B5EF4-FFF2-40B4-BE49-F238E27FC236}">
                <a16:creationId xmlns:a16="http://schemas.microsoft.com/office/drawing/2014/main" id="{193790C1-8A66-46AD-A4EF-5252C68C7045}"/>
              </a:ext>
            </a:extLst>
          </p:cNvPr>
          <p:cNvPicPr>
            <a:picLocks noChangeAspect="1"/>
          </p:cNvPicPr>
          <p:nvPr/>
        </p:nvPicPr>
        <p:blipFill>
          <a:blip r:embed="rId3"/>
          <a:stretch>
            <a:fillRect/>
          </a:stretch>
        </p:blipFill>
        <p:spPr>
          <a:xfrm>
            <a:off x="8058150" y="138987"/>
            <a:ext cx="883747" cy="346538"/>
          </a:xfrm>
          <a:prstGeom prst="rect">
            <a:avLst/>
          </a:prstGeom>
        </p:spPr>
      </p:pic>
    </p:spTree>
    <p:extLst>
      <p:ext uri="{BB962C8B-B14F-4D97-AF65-F5344CB8AC3E}">
        <p14:creationId xmlns:p14="http://schemas.microsoft.com/office/powerpoint/2010/main" val="3346043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772</Words>
  <Application>Microsoft Office PowerPoint</Application>
  <PresentationFormat>On-screen Show (16:9)</PresentationFormat>
  <Paragraphs>141</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Oswald</vt:lpstr>
      <vt:lpstr>Source Sans Pro</vt:lpstr>
      <vt:lpstr>Arial</vt:lpstr>
      <vt:lpstr>Arial</vt:lpstr>
      <vt:lpstr>Calibri</vt:lpstr>
      <vt:lpstr>Quince template</vt:lpstr>
      <vt:lpstr>Final Year IDP Project at  INEXTURE Solutions LLP, A 'bad.  </vt:lpstr>
      <vt:lpstr>ABOUT</vt:lpstr>
      <vt:lpstr>OUR PROCESS</vt:lpstr>
      <vt:lpstr>OUR PROCESS</vt:lpstr>
      <vt:lpstr>PROBLEMS</vt:lpstr>
      <vt:lpstr>PROBLEMS</vt:lpstr>
      <vt:lpstr>OBJECTIVES</vt:lpstr>
      <vt:lpstr>OBJECTIVES</vt:lpstr>
      <vt:lpstr>ANALYSIS</vt:lpstr>
      <vt:lpstr>PowerPoint Presentation</vt:lpstr>
      <vt:lpstr>PowerPoint Presentation</vt:lpstr>
      <vt:lpstr>PowerPoint Presentation</vt:lpstr>
      <vt:lpstr>WORKING</vt:lpstr>
      <vt:lpstr>EXPENSE TRACKER WORKS IN 3 EASY STEPS</vt:lpstr>
      <vt:lpstr>3 Easy Steps</vt:lpstr>
      <vt:lpstr>TECHNOLOGY</vt:lpstr>
      <vt:lpstr>Technologies we’ll be working on!</vt:lpstr>
      <vt:lpstr>FIRST VIEW</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Expense Tracker</dc:title>
  <dc:creator>Manav</dc:creator>
  <cp:lastModifiedBy>Manav Prajapati</cp:lastModifiedBy>
  <cp:revision>15</cp:revision>
  <dcterms:modified xsi:type="dcterms:W3CDTF">2022-02-11T05:10:55Z</dcterms:modified>
</cp:coreProperties>
</file>