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0"/>
  </p:notesMasterIdLst>
  <p:handoutMasterIdLst>
    <p:handoutMasterId r:id="rId11"/>
  </p:handoutMasterIdLst>
  <p:sldIdLst>
    <p:sldId id="312" r:id="rId5"/>
    <p:sldId id="313" r:id="rId6"/>
    <p:sldId id="314" r:id="rId7"/>
    <p:sldId id="315" r:id="rId8"/>
    <p:sldId id="316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0" d="100"/>
          <a:sy n="70" d="100"/>
        </p:scale>
        <p:origin x="536" y="6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IN" sz="6600" b="0" dirty="0"/>
              <a:t>Sales Dashboard</a:t>
            </a:r>
            <a:endParaRPr lang="en-US" sz="6600" b="0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42E9-9F72-6234-7759-7204A37B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2881"/>
            <a:ext cx="6583680" cy="1225296"/>
          </a:xfrm>
        </p:spPr>
        <p:txBody>
          <a:bodyPr/>
          <a:lstStyle/>
          <a:p>
            <a:r>
              <a:rPr lang="en-US" dirty="0"/>
              <a:t>Line Chart: </a:t>
            </a:r>
            <a:br>
              <a:rPr lang="en-US" dirty="0"/>
            </a:br>
            <a:r>
              <a:rPr lang="en-US" dirty="0"/>
              <a:t>Sales over Months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95D3D4-7612-FE84-C79C-3E4B8F146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776" y="1692275"/>
            <a:ext cx="6483095" cy="4478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0BBC4-3593-9BF9-8380-F53DDCAA52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3347E9-38B4-32E0-DA49-CD1611E63DE7}"/>
              </a:ext>
            </a:extLst>
          </p:cNvPr>
          <p:cNvSpPr/>
          <p:nvPr/>
        </p:nvSpPr>
        <p:spPr>
          <a:xfrm>
            <a:off x="7086600" y="1692275"/>
            <a:ext cx="5029200" cy="28431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Lowest sales</a:t>
            </a:r>
            <a:r>
              <a:rPr lang="en-US"/>
              <a:t>: February (₹59,751)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Highest sales</a:t>
            </a:r>
            <a:r>
              <a:rPr lang="en-US"/>
              <a:t>: November (₹352,461)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Notable spikes</a:t>
            </a:r>
            <a:r>
              <a:rPr lang="en-US"/>
              <a:t>: March, September, and November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Sales dipped</a:t>
            </a:r>
            <a:r>
              <a:rPr lang="en-US"/>
              <a:t>: After March and September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Consistent rise</a:t>
            </a:r>
            <a:r>
              <a:rPr lang="en-US"/>
              <a:t>: From August to November</a:t>
            </a:r>
          </a:p>
        </p:txBody>
      </p:sp>
    </p:spTree>
    <p:extLst>
      <p:ext uri="{BB962C8B-B14F-4D97-AF65-F5344CB8AC3E}">
        <p14:creationId xmlns:p14="http://schemas.microsoft.com/office/powerpoint/2010/main" val="158648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70E3-BFD7-C659-2982-FA3A9E361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8017"/>
            <a:ext cx="6583680" cy="1536192"/>
          </a:xfrm>
        </p:spPr>
        <p:txBody>
          <a:bodyPr/>
          <a:lstStyle/>
          <a:p>
            <a:r>
              <a:rPr lang="en-US" dirty="0"/>
              <a:t>Bar Chart: </a:t>
            </a:r>
            <a:br>
              <a:rPr lang="en-US" dirty="0"/>
            </a:br>
            <a:r>
              <a:rPr lang="en-US" dirty="0"/>
              <a:t>Sales by Region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8339E3-CCEC-58C9-9D4C-581C8482F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041535"/>
            <a:ext cx="6583363" cy="37877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B59DB-DC2A-4385-6E2C-B062C6490D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E1B515-86A0-AC17-6EFE-F895682F306B}"/>
              </a:ext>
            </a:extLst>
          </p:cNvPr>
          <p:cNvSpPr/>
          <p:nvPr/>
        </p:nvSpPr>
        <p:spPr>
          <a:xfrm>
            <a:off x="7744968" y="1810513"/>
            <a:ext cx="4562856" cy="27706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West region had the highest sales.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East region had the Second Highest sales.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Central region had the Third Highest sales.</a:t>
            </a:r>
          </a:p>
          <a:p>
            <a:pPr algn="ctr"/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South region had the Less sales.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26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F111-023D-E2E4-608E-CA142C3A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0897"/>
            <a:ext cx="6583680" cy="1463040"/>
          </a:xfrm>
        </p:spPr>
        <p:txBody>
          <a:bodyPr/>
          <a:lstStyle/>
          <a:p>
            <a:r>
              <a:rPr lang="en-US" dirty="0"/>
              <a:t>Donut Chart: </a:t>
            </a:r>
            <a:br>
              <a:rPr lang="en-US" dirty="0"/>
            </a:br>
            <a:r>
              <a:rPr lang="en-US" dirty="0"/>
              <a:t>Sales by Category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A49A54-A0C7-792D-1148-677B83CA1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169488"/>
            <a:ext cx="6583363" cy="36318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871C5-4A53-24AB-5FA6-1AC09BC307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D9DD2B-0B87-10FA-5F20-344906C4D396}"/>
              </a:ext>
            </a:extLst>
          </p:cNvPr>
          <p:cNvSpPr/>
          <p:nvPr/>
        </p:nvSpPr>
        <p:spPr>
          <a:xfrm>
            <a:off x="7717536" y="192024"/>
            <a:ext cx="4069080" cy="65653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Here is the </a:t>
            </a:r>
            <a:r>
              <a:rPr lang="en-US" b="1"/>
              <a:t>Sales by Sub-Category (Top to Bottom)</a:t>
            </a:r>
            <a:r>
              <a:rPr lang="en-US"/>
              <a:t> in short:</a:t>
            </a:r>
          </a:p>
          <a:p>
            <a:r>
              <a:rPr lang="en-US" b="1"/>
              <a:t>Phones</a:t>
            </a:r>
            <a:r>
              <a:rPr lang="en-US"/>
              <a:t> – 330,007</a:t>
            </a:r>
          </a:p>
          <a:p>
            <a:r>
              <a:rPr lang="en-US" b="1"/>
              <a:t>Chairs</a:t>
            </a:r>
            <a:r>
              <a:rPr lang="en-US"/>
              <a:t> – 328,449</a:t>
            </a:r>
          </a:p>
          <a:p>
            <a:r>
              <a:rPr lang="en-US" b="1"/>
              <a:t>Storage</a:t>
            </a:r>
            <a:r>
              <a:rPr lang="en-US"/>
              <a:t> – 223,844</a:t>
            </a:r>
          </a:p>
          <a:p>
            <a:r>
              <a:rPr lang="en-US" b="1"/>
              <a:t>Tables</a:t>
            </a:r>
            <a:r>
              <a:rPr lang="en-US"/>
              <a:t> – 206,966</a:t>
            </a:r>
          </a:p>
          <a:p>
            <a:r>
              <a:rPr lang="en-US" b="1"/>
              <a:t>Binders</a:t>
            </a:r>
            <a:r>
              <a:rPr lang="en-US"/>
              <a:t> – 203,413</a:t>
            </a:r>
          </a:p>
          <a:p>
            <a:r>
              <a:rPr lang="en-US" b="1"/>
              <a:t>Accessories</a:t>
            </a:r>
            <a:r>
              <a:rPr lang="en-US"/>
              <a:t> – 167,380</a:t>
            </a:r>
          </a:p>
          <a:p>
            <a:r>
              <a:rPr lang="en-US" b="1"/>
              <a:t>Labels</a:t>
            </a:r>
            <a:r>
              <a:rPr lang="en-US"/>
              <a:t> – 189,239</a:t>
            </a:r>
          </a:p>
          <a:p>
            <a:r>
              <a:rPr lang="en-US" b="1"/>
              <a:t>Copiers</a:t>
            </a:r>
            <a:r>
              <a:rPr lang="en-US"/>
              <a:t> – 149,528</a:t>
            </a:r>
          </a:p>
          <a:p>
            <a:r>
              <a:rPr lang="en-US" b="1"/>
              <a:t>Bookcases</a:t>
            </a:r>
            <a:r>
              <a:rPr lang="en-US"/>
              <a:t> – 114,880</a:t>
            </a:r>
          </a:p>
          <a:p>
            <a:r>
              <a:rPr lang="en-US" b="1"/>
              <a:t>Appliances</a:t>
            </a:r>
            <a:r>
              <a:rPr lang="en-US"/>
              <a:t> – 107,532</a:t>
            </a:r>
          </a:p>
          <a:p>
            <a:r>
              <a:rPr lang="en-US" b="1"/>
              <a:t>Furnishings</a:t>
            </a:r>
            <a:r>
              <a:rPr lang="en-US"/>
              <a:t> – 91,705</a:t>
            </a:r>
          </a:p>
          <a:p>
            <a:r>
              <a:rPr lang="en-US" b="1"/>
              <a:t>Paper</a:t>
            </a:r>
            <a:r>
              <a:rPr lang="en-US"/>
              <a:t> – 78,479</a:t>
            </a:r>
          </a:p>
          <a:p>
            <a:r>
              <a:rPr lang="en-US" b="1"/>
              <a:t>Art</a:t>
            </a:r>
            <a:r>
              <a:rPr lang="en-US"/>
              <a:t> – 46,674</a:t>
            </a:r>
          </a:p>
          <a:p>
            <a:r>
              <a:rPr lang="en-US" b="1"/>
              <a:t>Fasteners</a:t>
            </a:r>
            <a:r>
              <a:rPr lang="en-US"/>
              <a:t> – 50,000 (approx)</a:t>
            </a:r>
          </a:p>
          <a:p>
            <a:r>
              <a:rPr lang="en-US" b="1"/>
              <a:t>Envelopes</a:t>
            </a:r>
            <a:r>
              <a:rPr lang="en-US"/>
              <a:t> – 48,000 (approx)</a:t>
            </a:r>
          </a:p>
          <a:p>
            <a:r>
              <a:rPr lang="en-US" b="1"/>
              <a:t>Supplies</a:t>
            </a:r>
            <a:r>
              <a:rPr lang="en-US"/>
              <a:t> – 46,674</a:t>
            </a:r>
          </a:p>
          <a:p>
            <a:r>
              <a:rPr lang="en-US" b="1"/>
              <a:t>Machines</a:t>
            </a:r>
            <a:r>
              <a:rPr lang="en-US"/>
              <a:t> – (Value not clearly visible)</a:t>
            </a:r>
          </a:p>
          <a:p>
            <a:r>
              <a:rPr lang="en-US" b="1"/>
              <a:t>Conclusion</a:t>
            </a:r>
            <a:r>
              <a:rPr lang="en-US"/>
              <a:t>: Phones and Chairs are top-performing sub-categories in sales.</a:t>
            </a:r>
          </a:p>
        </p:txBody>
      </p:sp>
    </p:spTree>
    <p:extLst>
      <p:ext uri="{BB962C8B-B14F-4D97-AF65-F5344CB8AC3E}">
        <p14:creationId xmlns:p14="http://schemas.microsoft.com/office/powerpoint/2010/main" val="106858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6CB9-18D6-A643-EAE7-8DCB7A9E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2296"/>
            <a:ext cx="12191999" cy="1010984"/>
          </a:xfrm>
        </p:spPr>
        <p:txBody>
          <a:bodyPr/>
          <a:lstStyle/>
          <a:p>
            <a:pPr algn="ctr"/>
            <a:r>
              <a:rPr lang="en-IN" dirty="0"/>
              <a:t>Sales 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BCBE72-1AC5-5194-1866-0C5306BB62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928688"/>
            <a:ext cx="12079224" cy="592931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71700-85A8-F076-DC81-CB849CF2F2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475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{D7101D11-F8E7-40EC-8C2C-6C964CEDF0AD}tf78438558_win32</Template>
  <TotalTime>27</TotalTime>
  <Words>185</Words>
  <Application>Microsoft Office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Sabon Next LT</vt:lpstr>
      <vt:lpstr>Custom</vt:lpstr>
      <vt:lpstr>Sales Dashboard</vt:lpstr>
      <vt:lpstr>Line Chart:  Sales over Months</vt:lpstr>
      <vt:lpstr>Bar Chart:  Sales by Region</vt:lpstr>
      <vt:lpstr>Donut Chart:  Sales by Category</vt:lpstr>
      <vt:lpstr>Sales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Parth Bamnote</dc:creator>
  <cp:lastModifiedBy>Parth Bamnote</cp:lastModifiedBy>
  <cp:revision>1</cp:revision>
  <dcterms:created xsi:type="dcterms:W3CDTF">2025-06-06T06:42:54Z</dcterms:created>
  <dcterms:modified xsi:type="dcterms:W3CDTF">2025-06-06T07:10:05Z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