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1" r:id="rId7"/>
    <p:sldId id="262" r:id="rId8"/>
    <p:sldId id="258" r:id="rId9"/>
    <p:sldId id="263" r:id="rId10"/>
    <p:sldId id="265" r:id="rId11"/>
    <p:sldId id="25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E5E5E5"/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51.2</c:v>
                </c:pt>
                <c:pt idx="1">
                  <c:v>11.4</c:v>
                </c:pt>
                <c:pt idx="2">
                  <c:v>37.4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9D-4E3E-BA48-EDD4ED987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B3152-5286-4F2A-B8AE-7FAF843A276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FD9D8C-980A-4FB9-A251-4381FF322C53}">
      <dgm:prSet/>
      <dgm:spPr/>
      <dgm:t>
        <a:bodyPr/>
        <a:lstStyle/>
        <a:p>
          <a:r>
            <a:rPr lang="en-US"/>
            <a:t>Overview</a:t>
          </a:r>
        </a:p>
      </dgm:t>
    </dgm:pt>
    <dgm:pt modelId="{4B2F4769-9136-48A4-B1A4-BBAD7AAB6128}" type="parTrans" cxnId="{3791E3DD-6565-412B-A7BC-DA5FE949D2AD}">
      <dgm:prSet/>
      <dgm:spPr/>
      <dgm:t>
        <a:bodyPr/>
        <a:lstStyle/>
        <a:p>
          <a:endParaRPr lang="en-US"/>
        </a:p>
      </dgm:t>
    </dgm:pt>
    <dgm:pt modelId="{57E236E5-8DDF-449F-AE02-65BD4A75791F}" type="sibTrans" cxnId="{3791E3DD-6565-412B-A7BC-DA5FE949D2AD}">
      <dgm:prSet/>
      <dgm:spPr/>
      <dgm:t>
        <a:bodyPr/>
        <a:lstStyle/>
        <a:p>
          <a:endParaRPr lang="en-US"/>
        </a:p>
      </dgm:t>
    </dgm:pt>
    <dgm:pt modelId="{566BEDCA-12FB-4BCC-B54E-2DE02DF418F2}">
      <dgm:prSet/>
      <dgm:spPr/>
      <dgm:t>
        <a:bodyPr/>
        <a:lstStyle/>
        <a:p>
          <a:r>
            <a:rPr lang="en-US"/>
            <a:t>Data Capture and Pre-processing</a:t>
          </a:r>
        </a:p>
      </dgm:t>
    </dgm:pt>
    <dgm:pt modelId="{7108246F-5A9F-47A0-B5CC-344B7C3BBE12}" type="parTrans" cxnId="{E70862F9-3E1C-457B-A839-60BEFE28F7D6}">
      <dgm:prSet/>
      <dgm:spPr/>
      <dgm:t>
        <a:bodyPr/>
        <a:lstStyle/>
        <a:p>
          <a:endParaRPr lang="en-US"/>
        </a:p>
      </dgm:t>
    </dgm:pt>
    <dgm:pt modelId="{F504D756-66B7-4850-B862-FB78C5168CE0}" type="sibTrans" cxnId="{E70862F9-3E1C-457B-A839-60BEFE28F7D6}">
      <dgm:prSet/>
      <dgm:spPr/>
      <dgm:t>
        <a:bodyPr/>
        <a:lstStyle/>
        <a:p>
          <a:endParaRPr lang="en-US"/>
        </a:p>
      </dgm:t>
    </dgm:pt>
    <dgm:pt modelId="{C77D781E-434D-4E1B-8DF5-237E6F70D50B}">
      <dgm:prSet/>
      <dgm:spPr/>
      <dgm:t>
        <a:bodyPr/>
        <a:lstStyle/>
        <a:p>
          <a:r>
            <a:rPr lang="en-US" dirty="0"/>
            <a:t>Price Change and Sentiment Analysis</a:t>
          </a:r>
        </a:p>
      </dgm:t>
    </dgm:pt>
    <dgm:pt modelId="{C2552550-4CEB-4949-A4A5-0D18A3555BAE}" type="parTrans" cxnId="{0CC962DE-F1A3-4BC9-BB0B-BFA75D364F35}">
      <dgm:prSet/>
      <dgm:spPr/>
      <dgm:t>
        <a:bodyPr/>
        <a:lstStyle/>
        <a:p>
          <a:endParaRPr lang="en-US"/>
        </a:p>
      </dgm:t>
    </dgm:pt>
    <dgm:pt modelId="{B4185A1C-A622-4E9D-B14C-C04C0A201CC0}" type="sibTrans" cxnId="{0CC962DE-F1A3-4BC9-BB0B-BFA75D364F35}">
      <dgm:prSet/>
      <dgm:spPr/>
      <dgm:t>
        <a:bodyPr/>
        <a:lstStyle/>
        <a:p>
          <a:endParaRPr lang="en-US"/>
        </a:p>
      </dgm:t>
    </dgm:pt>
    <dgm:pt modelId="{9E566684-B691-4450-B15D-30E0B90D925B}">
      <dgm:prSet/>
      <dgm:spPr/>
      <dgm:t>
        <a:bodyPr/>
        <a:lstStyle/>
        <a:p>
          <a:r>
            <a:rPr lang="en-US" dirty="0"/>
            <a:t>LSTM Modelling</a:t>
          </a:r>
        </a:p>
      </dgm:t>
    </dgm:pt>
    <dgm:pt modelId="{718CD2B8-FA8A-4C74-8AB2-282EB93758A7}" type="parTrans" cxnId="{98AE7E1F-65CF-4E36-AE7A-2CEE59707C2E}">
      <dgm:prSet/>
      <dgm:spPr/>
      <dgm:t>
        <a:bodyPr/>
        <a:lstStyle/>
        <a:p>
          <a:endParaRPr lang="en-US"/>
        </a:p>
      </dgm:t>
    </dgm:pt>
    <dgm:pt modelId="{16BC569B-848C-4779-9FF1-5393BC4FBD71}" type="sibTrans" cxnId="{98AE7E1F-65CF-4E36-AE7A-2CEE59707C2E}">
      <dgm:prSet/>
      <dgm:spPr/>
      <dgm:t>
        <a:bodyPr/>
        <a:lstStyle/>
        <a:p>
          <a:endParaRPr lang="en-US"/>
        </a:p>
      </dgm:t>
    </dgm:pt>
    <dgm:pt modelId="{50B6CE79-BD32-4369-803E-DC0342203EE2}">
      <dgm:prSet/>
      <dgm:spPr/>
      <dgm:t>
        <a:bodyPr/>
        <a:lstStyle/>
        <a:p>
          <a:r>
            <a:rPr lang="en-US"/>
            <a:t>Challenges and Caveats</a:t>
          </a:r>
        </a:p>
      </dgm:t>
    </dgm:pt>
    <dgm:pt modelId="{84C029F8-095F-4EAA-B3CF-CB555A7197D7}" type="parTrans" cxnId="{BDEA39F7-112E-4B5A-9D32-347D21CB566E}">
      <dgm:prSet/>
      <dgm:spPr/>
      <dgm:t>
        <a:bodyPr/>
        <a:lstStyle/>
        <a:p>
          <a:endParaRPr lang="en-US"/>
        </a:p>
      </dgm:t>
    </dgm:pt>
    <dgm:pt modelId="{93A52706-B607-49F7-B050-FA7E454CE767}" type="sibTrans" cxnId="{BDEA39F7-112E-4B5A-9D32-347D21CB566E}">
      <dgm:prSet/>
      <dgm:spPr/>
      <dgm:t>
        <a:bodyPr/>
        <a:lstStyle/>
        <a:p>
          <a:endParaRPr lang="en-US"/>
        </a:p>
      </dgm:t>
    </dgm:pt>
    <dgm:pt modelId="{3A50DB61-7DEF-48D9-9E99-D416FA14D274}">
      <dgm:prSet/>
      <dgm:spPr/>
      <dgm:t>
        <a:bodyPr/>
        <a:lstStyle/>
        <a:p>
          <a:r>
            <a:rPr lang="en-US" dirty="0"/>
            <a:t>Probable Enhancements</a:t>
          </a:r>
        </a:p>
      </dgm:t>
    </dgm:pt>
    <dgm:pt modelId="{7641A635-F46C-4D61-A0E7-A84CE5A6ED32}" type="parTrans" cxnId="{3FD230DA-0EFA-49BC-B06B-3CC9CECDAF36}">
      <dgm:prSet/>
      <dgm:spPr/>
      <dgm:t>
        <a:bodyPr/>
        <a:lstStyle/>
        <a:p>
          <a:endParaRPr lang="en-US"/>
        </a:p>
      </dgm:t>
    </dgm:pt>
    <dgm:pt modelId="{A793B654-471D-4743-AFDB-8416942012D9}" type="sibTrans" cxnId="{3FD230DA-0EFA-49BC-B06B-3CC9CECDAF36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CA27DF92-3509-4258-85DC-4B96EF205A11}" type="pres">
      <dgm:prSet presAssocID="{911B3152-5286-4F2A-B8AE-7FAF843A276F}" presName="cycle" presStyleCnt="0">
        <dgm:presLayoutVars>
          <dgm:dir/>
          <dgm:resizeHandles val="exact"/>
        </dgm:presLayoutVars>
      </dgm:prSet>
      <dgm:spPr/>
    </dgm:pt>
    <dgm:pt modelId="{1184D826-E410-4BD2-99BD-58AC8B458861}" type="pres">
      <dgm:prSet presAssocID="{C0FD9D8C-980A-4FB9-A251-4381FF322C53}" presName="node" presStyleLbl="node1" presStyleIdx="0" presStyleCnt="6">
        <dgm:presLayoutVars>
          <dgm:bulletEnabled val="1"/>
        </dgm:presLayoutVars>
      </dgm:prSet>
      <dgm:spPr/>
    </dgm:pt>
    <dgm:pt modelId="{869D6B5E-7C7A-4595-B44A-D6DF7C78117C}" type="pres">
      <dgm:prSet presAssocID="{57E236E5-8DDF-449F-AE02-65BD4A75791F}" presName="sibTrans" presStyleLbl="sibTrans2D1" presStyleIdx="0" presStyleCnt="6"/>
      <dgm:spPr/>
    </dgm:pt>
    <dgm:pt modelId="{F390519E-EFE7-4150-9048-9341C5B01B2B}" type="pres">
      <dgm:prSet presAssocID="{57E236E5-8DDF-449F-AE02-65BD4A75791F}" presName="connectorText" presStyleLbl="sibTrans2D1" presStyleIdx="0" presStyleCnt="6"/>
      <dgm:spPr/>
    </dgm:pt>
    <dgm:pt modelId="{ED1FD75E-27C2-4E05-A9C2-4040DC7C1FAA}" type="pres">
      <dgm:prSet presAssocID="{566BEDCA-12FB-4BCC-B54E-2DE02DF418F2}" presName="node" presStyleLbl="node1" presStyleIdx="1" presStyleCnt="6">
        <dgm:presLayoutVars>
          <dgm:bulletEnabled val="1"/>
        </dgm:presLayoutVars>
      </dgm:prSet>
      <dgm:spPr/>
    </dgm:pt>
    <dgm:pt modelId="{7A785D6D-E5FB-4053-872F-8AA01153C844}" type="pres">
      <dgm:prSet presAssocID="{F504D756-66B7-4850-B862-FB78C5168CE0}" presName="sibTrans" presStyleLbl="sibTrans2D1" presStyleIdx="1" presStyleCnt="6"/>
      <dgm:spPr/>
    </dgm:pt>
    <dgm:pt modelId="{55925FE0-B9F1-4619-B87A-823AF5B0BF41}" type="pres">
      <dgm:prSet presAssocID="{F504D756-66B7-4850-B862-FB78C5168CE0}" presName="connectorText" presStyleLbl="sibTrans2D1" presStyleIdx="1" presStyleCnt="6"/>
      <dgm:spPr/>
    </dgm:pt>
    <dgm:pt modelId="{FDD81B95-9903-4322-A35E-47D9D9D3B0DA}" type="pres">
      <dgm:prSet presAssocID="{C77D781E-434D-4E1B-8DF5-237E6F70D50B}" presName="node" presStyleLbl="node1" presStyleIdx="2" presStyleCnt="6">
        <dgm:presLayoutVars>
          <dgm:bulletEnabled val="1"/>
        </dgm:presLayoutVars>
      </dgm:prSet>
      <dgm:spPr/>
    </dgm:pt>
    <dgm:pt modelId="{67112CCE-63CE-4CD8-AE46-7606789BB543}" type="pres">
      <dgm:prSet presAssocID="{B4185A1C-A622-4E9D-B14C-C04C0A201CC0}" presName="sibTrans" presStyleLbl="sibTrans2D1" presStyleIdx="2" presStyleCnt="6"/>
      <dgm:spPr/>
    </dgm:pt>
    <dgm:pt modelId="{DA344191-23B8-410B-A74C-732BC4924738}" type="pres">
      <dgm:prSet presAssocID="{B4185A1C-A622-4E9D-B14C-C04C0A201CC0}" presName="connectorText" presStyleLbl="sibTrans2D1" presStyleIdx="2" presStyleCnt="6"/>
      <dgm:spPr/>
    </dgm:pt>
    <dgm:pt modelId="{2C1776E0-06C4-4788-BB0F-038557D01FCC}" type="pres">
      <dgm:prSet presAssocID="{9E566684-B691-4450-B15D-30E0B90D925B}" presName="node" presStyleLbl="node1" presStyleIdx="3" presStyleCnt="6">
        <dgm:presLayoutVars>
          <dgm:bulletEnabled val="1"/>
        </dgm:presLayoutVars>
      </dgm:prSet>
      <dgm:spPr/>
    </dgm:pt>
    <dgm:pt modelId="{995697F0-1807-42FE-AC04-B2FFB077AD24}" type="pres">
      <dgm:prSet presAssocID="{16BC569B-848C-4779-9FF1-5393BC4FBD71}" presName="sibTrans" presStyleLbl="sibTrans2D1" presStyleIdx="3" presStyleCnt="6"/>
      <dgm:spPr/>
    </dgm:pt>
    <dgm:pt modelId="{09FFAFB5-EA2A-4DA7-941A-D41F34FA99D4}" type="pres">
      <dgm:prSet presAssocID="{16BC569B-848C-4779-9FF1-5393BC4FBD71}" presName="connectorText" presStyleLbl="sibTrans2D1" presStyleIdx="3" presStyleCnt="6"/>
      <dgm:spPr/>
    </dgm:pt>
    <dgm:pt modelId="{B6E6AAD9-9FA9-4FA4-A25C-A3B6DD6DB994}" type="pres">
      <dgm:prSet presAssocID="{50B6CE79-BD32-4369-803E-DC0342203EE2}" presName="node" presStyleLbl="node1" presStyleIdx="4" presStyleCnt="6">
        <dgm:presLayoutVars>
          <dgm:bulletEnabled val="1"/>
        </dgm:presLayoutVars>
      </dgm:prSet>
      <dgm:spPr/>
    </dgm:pt>
    <dgm:pt modelId="{1BEB95AA-8E06-4E86-B575-32141F1C4133}" type="pres">
      <dgm:prSet presAssocID="{93A52706-B607-49F7-B050-FA7E454CE767}" presName="sibTrans" presStyleLbl="sibTrans2D1" presStyleIdx="4" presStyleCnt="6"/>
      <dgm:spPr/>
    </dgm:pt>
    <dgm:pt modelId="{C942AD71-62B6-486C-9DFE-F4A699E95017}" type="pres">
      <dgm:prSet presAssocID="{93A52706-B607-49F7-B050-FA7E454CE767}" presName="connectorText" presStyleLbl="sibTrans2D1" presStyleIdx="4" presStyleCnt="6"/>
      <dgm:spPr/>
    </dgm:pt>
    <dgm:pt modelId="{886F7BE5-AD54-41D5-A783-15D3134CE6FB}" type="pres">
      <dgm:prSet presAssocID="{3A50DB61-7DEF-48D9-9E99-D416FA14D274}" presName="node" presStyleLbl="node1" presStyleIdx="5" presStyleCnt="6">
        <dgm:presLayoutVars>
          <dgm:bulletEnabled val="1"/>
        </dgm:presLayoutVars>
      </dgm:prSet>
      <dgm:spPr/>
    </dgm:pt>
    <dgm:pt modelId="{5891D0D1-1AEA-4F3E-B4DF-50AEC4F54CAB}" type="pres">
      <dgm:prSet presAssocID="{A793B654-471D-4743-AFDB-8416942012D9}" presName="sibTrans" presStyleLbl="sibTrans2D1" presStyleIdx="5" presStyleCnt="6"/>
      <dgm:spPr/>
    </dgm:pt>
    <dgm:pt modelId="{254729C0-3182-4785-986E-4AD9C3A86D69}" type="pres">
      <dgm:prSet presAssocID="{A793B654-471D-4743-AFDB-8416942012D9}" presName="connectorText" presStyleLbl="sibTrans2D1" presStyleIdx="5" presStyleCnt="6"/>
      <dgm:spPr/>
    </dgm:pt>
  </dgm:ptLst>
  <dgm:cxnLst>
    <dgm:cxn modelId="{3C15AB09-D52D-4554-8292-2D57CAF4A280}" type="presOf" srcId="{50B6CE79-BD32-4369-803E-DC0342203EE2}" destId="{B6E6AAD9-9FA9-4FA4-A25C-A3B6DD6DB994}" srcOrd="0" destOrd="0" presId="urn:microsoft.com/office/officeart/2005/8/layout/cycle2"/>
    <dgm:cxn modelId="{59DECB09-F776-4413-8BF8-D1C85B84536E}" type="presOf" srcId="{C0FD9D8C-980A-4FB9-A251-4381FF322C53}" destId="{1184D826-E410-4BD2-99BD-58AC8B458861}" srcOrd="0" destOrd="0" presId="urn:microsoft.com/office/officeart/2005/8/layout/cycle2"/>
    <dgm:cxn modelId="{97E3B80B-F0B6-4170-9941-28E35C5B21E1}" type="presOf" srcId="{C77D781E-434D-4E1B-8DF5-237E6F70D50B}" destId="{FDD81B95-9903-4322-A35E-47D9D9D3B0DA}" srcOrd="0" destOrd="0" presId="urn:microsoft.com/office/officeart/2005/8/layout/cycle2"/>
    <dgm:cxn modelId="{4363651E-01B4-4F96-9881-DCF6BBB62A35}" type="presOf" srcId="{B4185A1C-A622-4E9D-B14C-C04C0A201CC0}" destId="{67112CCE-63CE-4CD8-AE46-7606789BB543}" srcOrd="0" destOrd="0" presId="urn:microsoft.com/office/officeart/2005/8/layout/cycle2"/>
    <dgm:cxn modelId="{98AE7E1F-65CF-4E36-AE7A-2CEE59707C2E}" srcId="{911B3152-5286-4F2A-B8AE-7FAF843A276F}" destId="{9E566684-B691-4450-B15D-30E0B90D925B}" srcOrd="3" destOrd="0" parTransId="{718CD2B8-FA8A-4C74-8AB2-282EB93758A7}" sibTransId="{16BC569B-848C-4779-9FF1-5393BC4FBD71}"/>
    <dgm:cxn modelId="{D3A8B621-AAE4-4999-B4EE-01F898D4872E}" type="presOf" srcId="{F504D756-66B7-4850-B862-FB78C5168CE0}" destId="{7A785D6D-E5FB-4053-872F-8AA01153C844}" srcOrd="0" destOrd="0" presId="urn:microsoft.com/office/officeart/2005/8/layout/cycle2"/>
    <dgm:cxn modelId="{4E80D521-364E-4E03-8BAE-24F0D46E8415}" type="presOf" srcId="{93A52706-B607-49F7-B050-FA7E454CE767}" destId="{1BEB95AA-8E06-4E86-B575-32141F1C4133}" srcOrd="0" destOrd="0" presId="urn:microsoft.com/office/officeart/2005/8/layout/cycle2"/>
    <dgm:cxn modelId="{F7D74132-DBC9-4968-907F-C7DDCC46BA4F}" type="presOf" srcId="{3A50DB61-7DEF-48D9-9E99-D416FA14D274}" destId="{886F7BE5-AD54-41D5-A783-15D3134CE6FB}" srcOrd="0" destOrd="0" presId="urn:microsoft.com/office/officeart/2005/8/layout/cycle2"/>
    <dgm:cxn modelId="{1053EA32-7570-4B04-964F-D68E50410CB0}" type="presOf" srcId="{9E566684-B691-4450-B15D-30E0B90D925B}" destId="{2C1776E0-06C4-4788-BB0F-038557D01FCC}" srcOrd="0" destOrd="0" presId="urn:microsoft.com/office/officeart/2005/8/layout/cycle2"/>
    <dgm:cxn modelId="{011BEC3F-8CE4-4CC8-A430-3B9A7C0CF6DC}" type="presOf" srcId="{57E236E5-8DDF-449F-AE02-65BD4A75791F}" destId="{F390519E-EFE7-4150-9048-9341C5B01B2B}" srcOrd="1" destOrd="0" presId="urn:microsoft.com/office/officeart/2005/8/layout/cycle2"/>
    <dgm:cxn modelId="{8AFAFD66-CE97-4AE7-9805-8E4162480341}" type="presOf" srcId="{93A52706-B607-49F7-B050-FA7E454CE767}" destId="{C942AD71-62B6-486C-9DFE-F4A699E95017}" srcOrd="1" destOrd="0" presId="urn:microsoft.com/office/officeart/2005/8/layout/cycle2"/>
    <dgm:cxn modelId="{72E3FC58-DEED-40AF-B1A5-9ED2F1FE190B}" type="presOf" srcId="{B4185A1C-A622-4E9D-B14C-C04C0A201CC0}" destId="{DA344191-23B8-410B-A74C-732BC4924738}" srcOrd="1" destOrd="0" presId="urn:microsoft.com/office/officeart/2005/8/layout/cycle2"/>
    <dgm:cxn modelId="{AB13727A-5083-4A8C-B30A-544B9906D562}" type="presOf" srcId="{566BEDCA-12FB-4BCC-B54E-2DE02DF418F2}" destId="{ED1FD75E-27C2-4E05-A9C2-4040DC7C1FAA}" srcOrd="0" destOrd="0" presId="urn:microsoft.com/office/officeart/2005/8/layout/cycle2"/>
    <dgm:cxn modelId="{DFBC488B-389E-453B-9E14-86D468FA33D8}" type="presOf" srcId="{57E236E5-8DDF-449F-AE02-65BD4A75791F}" destId="{869D6B5E-7C7A-4595-B44A-D6DF7C78117C}" srcOrd="0" destOrd="0" presId="urn:microsoft.com/office/officeart/2005/8/layout/cycle2"/>
    <dgm:cxn modelId="{1DA12E8F-78C5-4445-8863-F9E6CADDBF14}" type="presOf" srcId="{A793B654-471D-4743-AFDB-8416942012D9}" destId="{5891D0D1-1AEA-4F3E-B4DF-50AEC4F54CAB}" srcOrd="0" destOrd="0" presId="urn:microsoft.com/office/officeart/2005/8/layout/cycle2"/>
    <dgm:cxn modelId="{F6512F9B-6E0F-4DAD-866D-620E0BE2FA82}" type="presOf" srcId="{A793B654-471D-4743-AFDB-8416942012D9}" destId="{254729C0-3182-4785-986E-4AD9C3A86D69}" srcOrd="1" destOrd="0" presId="urn:microsoft.com/office/officeart/2005/8/layout/cycle2"/>
    <dgm:cxn modelId="{1EF57AA6-7578-4583-A884-498F702D602E}" type="presOf" srcId="{16BC569B-848C-4779-9FF1-5393BC4FBD71}" destId="{09FFAFB5-EA2A-4DA7-941A-D41F34FA99D4}" srcOrd="1" destOrd="0" presId="urn:microsoft.com/office/officeart/2005/8/layout/cycle2"/>
    <dgm:cxn modelId="{B24159BF-F87B-40FA-B671-5164862A50C1}" type="presOf" srcId="{16BC569B-848C-4779-9FF1-5393BC4FBD71}" destId="{995697F0-1807-42FE-AC04-B2FFB077AD24}" srcOrd="0" destOrd="0" presId="urn:microsoft.com/office/officeart/2005/8/layout/cycle2"/>
    <dgm:cxn modelId="{07C794CA-71E5-42CB-99BD-F7857E98629B}" type="presOf" srcId="{F504D756-66B7-4850-B862-FB78C5168CE0}" destId="{55925FE0-B9F1-4619-B87A-823AF5B0BF41}" srcOrd="1" destOrd="0" presId="urn:microsoft.com/office/officeart/2005/8/layout/cycle2"/>
    <dgm:cxn modelId="{3FD230DA-0EFA-49BC-B06B-3CC9CECDAF36}" srcId="{911B3152-5286-4F2A-B8AE-7FAF843A276F}" destId="{3A50DB61-7DEF-48D9-9E99-D416FA14D274}" srcOrd="5" destOrd="0" parTransId="{7641A635-F46C-4D61-A0E7-A84CE5A6ED32}" sibTransId="{A793B654-471D-4743-AFDB-8416942012D9}"/>
    <dgm:cxn modelId="{3791E3DD-6565-412B-A7BC-DA5FE949D2AD}" srcId="{911B3152-5286-4F2A-B8AE-7FAF843A276F}" destId="{C0FD9D8C-980A-4FB9-A251-4381FF322C53}" srcOrd="0" destOrd="0" parTransId="{4B2F4769-9136-48A4-B1A4-BBAD7AAB6128}" sibTransId="{57E236E5-8DDF-449F-AE02-65BD4A75791F}"/>
    <dgm:cxn modelId="{0CC962DE-F1A3-4BC9-BB0B-BFA75D364F35}" srcId="{911B3152-5286-4F2A-B8AE-7FAF843A276F}" destId="{C77D781E-434D-4E1B-8DF5-237E6F70D50B}" srcOrd="2" destOrd="0" parTransId="{C2552550-4CEB-4949-A4A5-0D18A3555BAE}" sibTransId="{B4185A1C-A622-4E9D-B14C-C04C0A201CC0}"/>
    <dgm:cxn modelId="{E108A0F1-B474-4DC4-980A-408D86DFB302}" type="presOf" srcId="{911B3152-5286-4F2A-B8AE-7FAF843A276F}" destId="{CA27DF92-3509-4258-85DC-4B96EF205A11}" srcOrd="0" destOrd="0" presId="urn:microsoft.com/office/officeart/2005/8/layout/cycle2"/>
    <dgm:cxn modelId="{BDEA39F7-112E-4B5A-9D32-347D21CB566E}" srcId="{911B3152-5286-4F2A-B8AE-7FAF843A276F}" destId="{50B6CE79-BD32-4369-803E-DC0342203EE2}" srcOrd="4" destOrd="0" parTransId="{84C029F8-095F-4EAA-B3CF-CB555A7197D7}" sibTransId="{93A52706-B607-49F7-B050-FA7E454CE767}"/>
    <dgm:cxn modelId="{E70862F9-3E1C-457B-A839-60BEFE28F7D6}" srcId="{911B3152-5286-4F2A-B8AE-7FAF843A276F}" destId="{566BEDCA-12FB-4BCC-B54E-2DE02DF418F2}" srcOrd="1" destOrd="0" parTransId="{7108246F-5A9F-47A0-B5CC-344B7C3BBE12}" sibTransId="{F504D756-66B7-4850-B862-FB78C5168CE0}"/>
    <dgm:cxn modelId="{D0570D57-D902-42F1-835A-F6419FA91354}" type="presParOf" srcId="{CA27DF92-3509-4258-85DC-4B96EF205A11}" destId="{1184D826-E410-4BD2-99BD-58AC8B458861}" srcOrd="0" destOrd="0" presId="urn:microsoft.com/office/officeart/2005/8/layout/cycle2"/>
    <dgm:cxn modelId="{77442FCC-8458-448E-883A-0A5B0249ADF1}" type="presParOf" srcId="{CA27DF92-3509-4258-85DC-4B96EF205A11}" destId="{869D6B5E-7C7A-4595-B44A-D6DF7C78117C}" srcOrd="1" destOrd="0" presId="urn:microsoft.com/office/officeart/2005/8/layout/cycle2"/>
    <dgm:cxn modelId="{BF26285F-49A5-4112-8B98-51EA9F81404B}" type="presParOf" srcId="{869D6B5E-7C7A-4595-B44A-D6DF7C78117C}" destId="{F390519E-EFE7-4150-9048-9341C5B01B2B}" srcOrd="0" destOrd="0" presId="urn:microsoft.com/office/officeart/2005/8/layout/cycle2"/>
    <dgm:cxn modelId="{D939C459-61A8-4081-AAA1-C828ED208B56}" type="presParOf" srcId="{CA27DF92-3509-4258-85DC-4B96EF205A11}" destId="{ED1FD75E-27C2-4E05-A9C2-4040DC7C1FAA}" srcOrd="2" destOrd="0" presId="urn:microsoft.com/office/officeart/2005/8/layout/cycle2"/>
    <dgm:cxn modelId="{94D8DF47-AD20-4CD0-896E-1E61168AFEAD}" type="presParOf" srcId="{CA27DF92-3509-4258-85DC-4B96EF205A11}" destId="{7A785D6D-E5FB-4053-872F-8AA01153C844}" srcOrd="3" destOrd="0" presId="urn:microsoft.com/office/officeart/2005/8/layout/cycle2"/>
    <dgm:cxn modelId="{8AB6802E-81D1-4D6A-B55B-0E0E2E17A2A4}" type="presParOf" srcId="{7A785D6D-E5FB-4053-872F-8AA01153C844}" destId="{55925FE0-B9F1-4619-B87A-823AF5B0BF41}" srcOrd="0" destOrd="0" presId="urn:microsoft.com/office/officeart/2005/8/layout/cycle2"/>
    <dgm:cxn modelId="{8914EAF2-8D5E-4DC2-97EE-7B5DBBC17352}" type="presParOf" srcId="{CA27DF92-3509-4258-85DC-4B96EF205A11}" destId="{FDD81B95-9903-4322-A35E-47D9D9D3B0DA}" srcOrd="4" destOrd="0" presId="urn:microsoft.com/office/officeart/2005/8/layout/cycle2"/>
    <dgm:cxn modelId="{C824450E-6AB4-4AD0-84F7-F29AE43ED940}" type="presParOf" srcId="{CA27DF92-3509-4258-85DC-4B96EF205A11}" destId="{67112CCE-63CE-4CD8-AE46-7606789BB543}" srcOrd="5" destOrd="0" presId="urn:microsoft.com/office/officeart/2005/8/layout/cycle2"/>
    <dgm:cxn modelId="{EDCBA6C1-30F7-4380-A127-243D35ECFDA2}" type="presParOf" srcId="{67112CCE-63CE-4CD8-AE46-7606789BB543}" destId="{DA344191-23B8-410B-A74C-732BC4924738}" srcOrd="0" destOrd="0" presId="urn:microsoft.com/office/officeart/2005/8/layout/cycle2"/>
    <dgm:cxn modelId="{1541CDED-7713-43D2-A6BA-13840583E12A}" type="presParOf" srcId="{CA27DF92-3509-4258-85DC-4B96EF205A11}" destId="{2C1776E0-06C4-4788-BB0F-038557D01FCC}" srcOrd="6" destOrd="0" presId="urn:microsoft.com/office/officeart/2005/8/layout/cycle2"/>
    <dgm:cxn modelId="{EE089869-6D26-410E-AF15-69387C33EC80}" type="presParOf" srcId="{CA27DF92-3509-4258-85DC-4B96EF205A11}" destId="{995697F0-1807-42FE-AC04-B2FFB077AD24}" srcOrd="7" destOrd="0" presId="urn:microsoft.com/office/officeart/2005/8/layout/cycle2"/>
    <dgm:cxn modelId="{498335F6-986D-4467-A02B-B2FC09909D7A}" type="presParOf" srcId="{995697F0-1807-42FE-AC04-B2FFB077AD24}" destId="{09FFAFB5-EA2A-4DA7-941A-D41F34FA99D4}" srcOrd="0" destOrd="0" presId="urn:microsoft.com/office/officeart/2005/8/layout/cycle2"/>
    <dgm:cxn modelId="{243A5CBE-11D4-4177-83D8-0C7D8824422D}" type="presParOf" srcId="{CA27DF92-3509-4258-85DC-4B96EF205A11}" destId="{B6E6AAD9-9FA9-4FA4-A25C-A3B6DD6DB994}" srcOrd="8" destOrd="0" presId="urn:microsoft.com/office/officeart/2005/8/layout/cycle2"/>
    <dgm:cxn modelId="{EA697D8F-C2AC-47C2-BD9A-802287DEB287}" type="presParOf" srcId="{CA27DF92-3509-4258-85DC-4B96EF205A11}" destId="{1BEB95AA-8E06-4E86-B575-32141F1C4133}" srcOrd="9" destOrd="0" presId="urn:microsoft.com/office/officeart/2005/8/layout/cycle2"/>
    <dgm:cxn modelId="{A37DB16C-528F-4DFF-BDC8-E76421379F84}" type="presParOf" srcId="{1BEB95AA-8E06-4E86-B575-32141F1C4133}" destId="{C942AD71-62B6-486C-9DFE-F4A699E95017}" srcOrd="0" destOrd="0" presId="urn:microsoft.com/office/officeart/2005/8/layout/cycle2"/>
    <dgm:cxn modelId="{8CF5981A-9E57-43ED-B868-4EE5A648032F}" type="presParOf" srcId="{CA27DF92-3509-4258-85DC-4B96EF205A11}" destId="{886F7BE5-AD54-41D5-A783-15D3134CE6FB}" srcOrd="10" destOrd="0" presId="urn:microsoft.com/office/officeart/2005/8/layout/cycle2"/>
    <dgm:cxn modelId="{3E1EE7F4-0370-491F-974E-E9817EC15A0B}" type="presParOf" srcId="{CA27DF92-3509-4258-85DC-4B96EF205A11}" destId="{5891D0D1-1AEA-4F3E-B4DF-50AEC4F54CAB}" srcOrd="11" destOrd="0" presId="urn:microsoft.com/office/officeart/2005/8/layout/cycle2"/>
    <dgm:cxn modelId="{09AC093A-0265-4CA9-8B9F-9E285AE57EFA}" type="presParOf" srcId="{5891D0D1-1AEA-4F3E-B4DF-50AEC4F54CAB}" destId="{254729C0-3182-4785-986E-4AD9C3A86D6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057370-752B-422A-BB15-53CDD9A5C09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DC0162-8233-474D-B396-AA95CCE6B7F9}">
      <dgm:prSet/>
      <dgm:spPr/>
      <dgm:t>
        <a:bodyPr/>
        <a:lstStyle/>
        <a:p>
          <a:r>
            <a:rPr lang="en-US" dirty="0"/>
            <a:t>Tweets:</a:t>
          </a:r>
        </a:p>
      </dgm:t>
    </dgm:pt>
    <dgm:pt modelId="{36F48D8B-AEB9-4556-94B7-D36D375E404F}" type="parTrans" cxnId="{3F498CB9-32C6-4F7F-9F7A-5811B749FDB3}">
      <dgm:prSet/>
      <dgm:spPr/>
      <dgm:t>
        <a:bodyPr/>
        <a:lstStyle/>
        <a:p>
          <a:endParaRPr lang="en-US"/>
        </a:p>
      </dgm:t>
    </dgm:pt>
    <dgm:pt modelId="{A586453C-9FDF-425C-ADB6-37599D655053}" type="sibTrans" cxnId="{3F498CB9-32C6-4F7F-9F7A-5811B749FDB3}">
      <dgm:prSet/>
      <dgm:spPr/>
      <dgm:t>
        <a:bodyPr/>
        <a:lstStyle/>
        <a:p>
          <a:endParaRPr lang="en-US"/>
        </a:p>
      </dgm:t>
    </dgm:pt>
    <dgm:pt modelId="{0374FC0F-04CD-41BD-B456-71C1C7356FC0}">
      <dgm:prSet/>
      <dgm:spPr/>
      <dgm:t>
        <a:bodyPr/>
        <a:lstStyle/>
        <a:p>
          <a:r>
            <a:rPr lang="en-US"/>
            <a:t>Used Official Twitter Developer account for Twitter Data Access</a:t>
          </a:r>
        </a:p>
      </dgm:t>
    </dgm:pt>
    <dgm:pt modelId="{529CFBF2-F5EF-484F-91CB-C984125A89D7}" type="parTrans" cxnId="{61254BFF-D53E-4617-B1B2-66C38AB71615}">
      <dgm:prSet/>
      <dgm:spPr/>
      <dgm:t>
        <a:bodyPr/>
        <a:lstStyle/>
        <a:p>
          <a:endParaRPr lang="en-US"/>
        </a:p>
      </dgm:t>
    </dgm:pt>
    <dgm:pt modelId="{B747FEB6-E628-4AF7-98E3-A893BEE03AF1}" type="sibTrans" cxnId="{61254BFF-D53E-4617-B1B2-66C38AB71615}">
      <dgm:prSet/>
      <dgm:spPr/>
      <dgm:t>
        <a:bodyPr/>
        <a:lstStyle/>
        <a:p>
          <a:endParaRPr lang="en-US"/>
        </a:p>
      </dgm:t>
    </dgm:pt>
    <dgm:pt modelId="{8A677019-50BE-4072-9822-2D80B2CC5B52}">
      <dgm:prSet/>
      <dgm:spPr/>
      <dgm:t>
        <a:bodyPr/>
        <a:lstStyle/>
        <a:p>
          <a:r>
            <a:rPr lang="en-US" dirty="0"/>
            <a:t>Used the </a:t>
          </a:r>
          <a:r>
            <a:rPr lang="en-US" dirty="0" err="1"/>
            <a:t>Tweepy</a:t>
          </a:r>
          <a:r>
            <a:rPr lang="en-US" dirty="0"/>
            <a:t> python Library for capturing the raw tweets info: user-id, followers count, tweet, re-tweet info, likes, comments, and date, gathered using search terms for the crypto-currency, e.g. “Bitcoin” or “BTC”</a:t>
          </a:r>
        </a:p>
      </dgm:t>
    </dgm:pt>
    <dgm:pt modelId="{1946906D-47B0-48E5-9781-49DA86F09F86}" type="parTrans" cxnId="{B105131E-FBFD-4BD0-A7EF-449472F81AB3}">
      <dgm:prSet/>
      <dgm:spPr/>
      <dgm:t>
        <a:bodyPr/>
        <a:lstStyle/>
        <a:p>
          <a:endParaRPr lang="en-US"/>
        </a:p>
      </dgm:t>
    </dgm:pt>
    <dgm:pt modelId="{982EF65C-3CA8-46BD-8469-762F28A146E9}" type="sibTrans" cxnId="{B105131E-FBFD-4BD0-A7EF-449472F81AB3}">
      <dgm:prSet/>
      <dgm:spPr/>
      <dgm:t>
        <a:bodyPr/>
        <a:lstStyle/>
        <a:p>
          <a:endParaRPr lang="en-US"/>
        </a:p>
      </dgm:t>
    </dgm:pt>
    <dgm:pt modelId="{6D325820-0176-41A4-8890-4FA951644FDF}">
      <dgm:prSet/>
      <dgm:spPr/>
      <dgm:t>
        <a:bodyPr/>
        <a:lstStyle/>
        <a:p>
          <a:r>
            <a:rPr lang="en-US"/>
            <a:t>Crypto-currency Price info:</a:t>
          </a:r>
        </a:p>
      </dgm:t>
    </dgm:pt>
    <dgm:pt modelId="{1AF6F12E-2307-4807-B227-8D818CA20098}" type="parTrans" cxnId="{D6DF282D-C075-4AE0-943C-0233E6A0B43E}">
      <dgm:prSet/>
      <dgm:spPr/>
      <dgm:t>
        <a:bodyPr/>
        <a:lstStyle/>
        <a:p>
          <a:endParaRPr lang="en-US"/>
        </a:p>
      </dgm:t>
    </dgm:pt>
    <dgm:pt modelId="{A4A4D951-74F6-4F0A-93DA-5AB545317815}" type="sibTrans" cxnId="{D6DF282D-C075-4AE0-943C-0233E6A0B43E}">
      <dgm:prSet/>
      <dgm:spPr/>
      <dgm:t>
        <a:bodyPr/>
        <a:lstStyle/>
        <a:p>
          <a:endParaRPr lang="en-US"/>
        </a:p>
      </dgm:t>
    </dgm:pt>
    <dgm:pt modelId="{720B4215-B399-402D-BD25-FF359DF42178}">
      <dgm:prSet/>
      <dgm:spPr/>
      <dgm:t>
        <a:bodyPr/>
        <a:lstStyle/>
        <a:p>
          <a:r>
            <a:rPr lang="en-US" dirty="0"/>
            <a:t>Used official </a:t>
          </a:r>
          <a:r>
            <a:rPr lang="en-US" dirty="0" err="1"/>
            <a:t>bitfinex</a:t>
          </a:r>
          <a:r>
            <a:rPr lang="en-US" dirty="0"/>
            <a:t> </a:t>
          </a:r>
          <a:r>
            <a:rPr lang="en-US" dirty="0" err="1"/>
            <a:t>api</a:t>
          </a:r>
          <a:r>
            <a:rPr lang="en-US" dirty="0"/>
            <a:t> for gathering Market Volume, Open, Close, High, and Low info for the currencies at 60 secs resolution.</a:t>
          </a:r>
        </a:p>
      </dgm:t>
    </dgm:pt>
    <dgm:pt modelId="{376622AD-D258-4878-A9A5-5FB3F6264873}" type="parTrans" cxnId="{B3FF2064-8C72-4ABA-93EA-E54AF94A967F}">
      <dgm:prSet/>
      <dgm:spPr/>
      <dgm:t>
        <a:bodyPr/>
        <a:lstStyle/>
        <a:p>
          <a:endParaRPr lang="en-US"/>
        </a:p>
      </dgm:t>
    </dgm:pt>
    <dgm:pt modelId="{8AA554A4-587D-4724-A4D1-997E5C4C7A17}" type="sibTrans" cxnId="{B3FF2064-8C72-4ABA-93EA-E54AF94A967F}">
      <dgm:prSet/>
      <dgm:spPr/>
      <dgm:t>
        <a:bodyPr/>
        <a:lstStyle/>
        <a:p>
          <a:endParaRPr lang="en-US"/>
        </a:p>
      </dgm:t>
    </dgm:pt>
    <dgm:pt modelId="{AD5FF559-7F83-4849-9539-354928A44119}">
      <dgm:prSet/>
      <dgm:spPr/>
      <dgm:t>
        <a:bodyPr/>
        <a:lstStyle/>
        <a:p>
          <a:r>
            <a:rPr lang="en-US" dirty="0"/>
            <a:t>Data Range: 5</a:t>
          </a:r>
          <a:r>
            <a:rPr lang="en-US" baseline="30000" dirty="0"/>
            <a:t>th</a:t>
          </a:r>
          <a:r>
            <a:rPr lang="en-US" dirty="0"/>
            <a:t> Feb’21 to 8</a:t>
          </a:r>
          <a:r>
            <a:rPr lang="en-US" baseline="30000" dirty="0"/>
            <a:t>th</a:t>
          </a:r>
          <a:r>
            <a:rPr lang="en-US" dirty="0"/>
            <a:t> Aug’21</a:t>
          </a:r>
        </a:p>
      </dgm:t>
    </dgm:pt>
    <dgm:pt modelId="{6BE9C001-F3B1-4F1E-85D3-10BCA52FE923}" type="parTrans" cxnId="{BE52DEBB-ACB6-4CA5-858B-8B295A5EDCD2}">
      <dgm:prSet/>
      <dgm:spPr/>
      <dgm:t>
        <a:bodyPr/>
        <a:lstStyle/>
        <a:p>
          <a:endParaRPr lang="en-US"/>
        </a:p>
      </dgm:t>
    </dgm:pt>
    <dgm:pt modelId="{81B31AB9-E043-4AC8-B018-43D39B467C0A}" type="sibTrans" cxnId="{BE52DEBB-ACB6-4CA5-858B-8B295A5EDCD2}">
      <dgm:prSet/>
      <dgm:spPr/>
      <dgm:t>
        <a:bodyPr/>
        <a:lstStyle/>
        <a:p>
          <a:endParaRPr lang="en-US"/>
        </a:p>
      </dgm:t>
    </dgm:pt>
    <dgm:pt modelId="{839799F2-51D4-4773-A5FA-847D238A58C2}">
      <dgm:prSet/>
      <dgm:spPr/>
      <dgm:t>
        <a:bodyPr/>
        <a:lstStyle/>
        <a:p>
          <a:r>
            <a:rPr lang="en-US" dirty="0"/>
            <a:t>Data Range: Varied (Latest Date 8</a:t>
          </a:r>
          <a:r>
            <a:rPr lang="en-US" baseline="30000" dirty="0"/>
            <a:t>th</a:t>
          </a:r>
          <a:r>
            <a:rPr lang="en-US" dirty="0"/>
            <a:t> Aug)</a:t>
          </a:r>
        </a:p>
      </dgm:t>
    </dgm:pt>
    <dgm:pt modelId="{7E0A718E-494C-491D-BDE9-CC41B4BA934E}" type="parTrans" cxnId="{93124A54-B9B5-43AE-BB40-BEBC5931F515}">
      <dgm:prSet/>
      <dgm:spPr/>
      <dgm:t>
        <a:bodyPr/>
        <a:lstStyle/>
        <a:p>
          <a:endParaRPr lang="en-US"/>
        </a:p>
      </dgm:t>
    </dgm:pt>
    <dgm:pt modelId="{49077E01-D7A1-4616-AA88-7C4ADECCD211}" type="sibTrans" cxnId="{93124A54-B9B5-43AE-BB40-BEBC5931F515}">
      <dgm:prSet/>
      <dgm:spPr/>
      <dgm:t>
        <a:bodyPr/>
        <a:lstStyle/>
        <a:p>
          <a:endParaRPr lang="en-US"/>
        </a:p>
      </dgm:t>
    </dgm:pt>
    <dgm:pt modelId="{204084B0-5847-4F7F-8138-5C6E8273B8D7}" type="pres">
      <dgm:prSet presAssocID="{AC057370-752B-422A-BB15-53CDD9A5C09A}" presName="linear" presStyleCnt="0">
        <dgm:presLayoutVars>
          <dgm:dir/>
          <dgm:animLvl val="lvl"/>
          <dgm:resizeHandles val="exact"/>
        </dgm:presLayoutVars>
      </dgm:prSet>
      <dgm:spPr/>
    </dgm:pt>
    <dgm:pt modelId="{62361EBE-C82E-454B-AA4E-8F2A35B20050}" type="pres">
      <dgm:prSet presAssocID="{14DC0162-8233-474D-B396-AA95CCE6B7F9}" presName="parentLin" presStyleCnt="0"/>
      <dgm:spPr/>
    </dgm:pt>
    <dgm:pt modelId="{7A2444C5-8E96-42B0-B66B-A3C122640179}" type="pres">
      <dgm:prSet presAssocID="{14DC0162-8233-474D-B396-AA95CCE6B7F9}" presName="parentLeftMargin" presStyleLbl="node1" presStyleIdx="0" presStyleCnt="2"/>
      <dgm:spPr/>
    </dgm:pt>
    <dgm:pt modelId="{57424F62-AC6D-4317-9112-FECC5B0DF0FF}" type="pres">
      <dgm:prSet presAssocID="{14DC0162-8233-474D-B396-AA95CCE6B7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A144F4-A8B6-438D-9E1B-80C29034E48B}" type="pres">
      <dgm:prSet presAssocID="{14DC0162-8233-474D-B396-AA95CCE6B7F9}" presName="negativeSpace" presStyleCnt="0"/>
      <dgm:spPr/>
    </dgm:pt>
    <dgm:pt modelId="{E5908037-05A2-49DB-A741-073D213966D8}" type="pres">
      <dgm:prSet presAssocID="{14DC0162-8233-474D-B396-AA95CCE6B7F9}" presName="childText" presStyleLbl="conFgAcc1" presStyleIdx="0" presStyleCnt="2">
        <dgm:presLayoutVars>
          <dgm:bulletEnabled val="1"/>
        </dgm:presLayoutVars>
      </dgm:prSet>
      <dgm:spPr/>
    </dgm:pt>
    <dgm:pt modelId="{23B774F1-E854-4422-8B8C-7E4FCEF28C1B}" type="pres">
      <dgm:prSet presAssocID="{A586453C-9FDF-425C-ADB6-37599D655053}" presName="spaceBetweenRectangles" presStyleCnt="0"/>
      <dgm:spPr/>
    </dgm:pt>
    <dgm:pt modelId="{07D324BC-7BFC-4DF0-866A-0190C3C540E3}" type="pres">
      <dgm:prSet presAssocID="{6D325820-0176-41A4-8890-4FA951644FDF}" presName="parentLin" presStyleCnt="0"/>
      <dgm:spPr/>
    </dgm:pt>
    <dgm:pt modelId="{3D394DD6-C6B3-4133-85BD-5EFEE5C93283}" type="pres">
      <dgm:prSet presAssocID="{6D325820-0176-41A4-8890-4FA951644FDF}" presName="parentLeftMargin" presStyleLbl="node1" presStyleIdx="0" presStyleCnt="2"/>
      <dgm:spPr/>
    </dgm:pt>
    <dgm:pt modelId="{4E446A1E-C3C6-47AD-A48D-32CBA4AA6ED0}" type="pres">
      <dgm:prSet presAssocID="{6D325820-0176-41A4-8890-4FA951644F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0B2E9B-0142-4597-BADB-74A9B331AC38}" type="pres">
      <dgm:prSet presAssocID="{6D325820-0176-41A4-8890-4FA951644FDF}" presName="negativeSpace" presStyleCnt="0"/>
      <dgm:spPr/>
    </dgm:pt>
    <dgm:pt modelId="{4F4439E2-142C-46F7-ABBC-A66D9D7720F4}" type="pres">
      <dgm:prSet presAssocID="{6D325820-0176-41A4-8890-4FA951644FD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9335904-10CB-4453-A0F1-70F63D0AD57B}" type="presOf" srcId="{14DC0162-8233-474D-B396-AA95CCE6B7F9}" destId="{7A2444C5-8E96-42B0-B66B-A3C122640179}" srcOrd="0" destOrd="0" presId="urn:microsoft.com/office/officeart/2005/8/layout/list1"/>
    <dgm:cxn modelId="{B105131E-FBFD-4BD0-A7EF-449472F81AB3}" srcId="{14DC0162-8233-474D-B396-AA95CCE6B7F9}" destId="{8A677019-50BE-4072-9822-2D80B2CC5B52}" srcOrd="1" destOrd="0" parTransId="{1946906D-47B0-48E5-9781-49DA86F09F86}" sibTransId="{982EF65C-3CA8-46BD-8469-762F28A146E9}"/>
    <dgm:cxn modelId="{D6DF282D-C075-4AE0-943C-0233E6A0B43E}" srcId="{AC057370-752B-422A-BB15-53CDD9A5C09A}" destId="{6D325820-0176-41A4-8890-4FA951644FDF}" srcOrd="1" destOrd="0" parTransId="{1AF6F12E-2307-4807-B227-8D818CA20098}" sibTransId="{A4A4D951-74F6-4F0A-93DA-5AB545317815}"/>
    <dgm:cxn modelId="{2F2FF940-A895-4869-BB80-738E98DD734F}" type="presOf" srcId="{8A677019-50BE-4072-9822-2D80B2CC5B52}" destId="{E5908037-05A2-49DB-A741-073D213966D8}" srcOrd="0" destOrd="1" presId="urn:microsoft.com/office/officeart/2005/8/layout/list1"/>
    <dgm:cxn modelId="{017A585E-8D5D-4257-AC93-9B26869AFADB}" type="presOf" srcId="{6D325820-0176-41A4-8890-4FA951644FDF}" destId="{3D394DD6-C6B3-4133-85BD-5EFEE5C93283}" srcOrd="0" destOrd="0" presId="urn:microsoft.com/office/officeart/2005/8/layout/list1"/>
    <dgm:cxn modelId="{B3FF2064-8C72-4ABA-93EA-E54AF94A967F}" srcId="{6D325820-0176-41A4-8890-4FA951644FDF}" destId="{720B4215-B399-402D-BD25-FF359DF42178}" srcOrd="0" destOrd="0" parTransId="{376622AD-D258-4878-A9A5-5FB3F6264873}" sibTransId="{8AA554A4-587D-4724-A4D1-997E5C4C7A17}"/>
    <dgm:cxn modelId="{EE9D1446-DB24-4BB3-A163-B9DAC20B24A8}" type="presOf" srcId="{0374FC0F-04CD-41BD-B456-71C1C7356FC0}" destId="{E5908037-05A2-49DB-A741-073D213966D8}" srcOrd="0" destOrd="0" presId="urn:microsoft.com/office/officeart/2005/8/layout/list1"/>
    <dgm:cxn modelId="{85D18868-017E-4620-9278-C34A70025CFF}" type="presOf" srcId="{720B4215-B399-402D-BD25-FF359DF42178}" destId="{4F4439E2-142C-46F7-ABBC-A66D9D7720F4}" srcOrd="0" destOrd="0" presId="urn:microsoft.com/office/officeart/2005/8/layout/list1"/>
    <dgm:cxn modelId="{93124A54-B9B5-43AE-BB40-BEBC5931F515}" srcId="{6D325820-0176-41A4-8890-4FA951644FDF}" destId="{839799F2-51D4-4773-A5FA-847D238A58C2}" srcOrd="1" destOrd="0" parTransId="{7E0A718E-494C-491D-BDE9-CC41B4BA934E}" sibTransId="{49077E01-D7A1-4616-AA88-7C4ADECCD211}"/>
    <dgm:cxn modelId="{D8516385-3E72-4F0B-8AE4-036627CACC80}" type="presOf" srcId="{6D325820-0176-41A4-8890-4FA951644FDF}" destId="{4E446A1E-C3C6-47AD-A48D-32CBA4AA6ED0}" srcOrd="1" destOrd="0" presId="urn:microsoft.com/office/officeart/2005/8/layout/list1"/>
    <dgm:cxn modelId="{3F498CB9-32C6-4F7F-9F7A-5811B749FDB3}" srcId="{AC057370-752B-422A-BB15-53CDD9A5C09A}" destId="{14DC0162-8233-474D-B396-AA95CCE6B7F9}" srcOrd="0" destOrd="0" parTransId="{36F48D8B-AEB9-4556-94B7-D36D375E404F}" sibTransId="{A586453C-9FDF-425C-ADB6-37599D655053}"/>
    <dgm:cxn modelId="{C337BBBB-B214-4819-A294-7DD60C8BD98F}" type="presOf" srcId="{AC057370-752B-422A-BB15-53CDD9A5C09A}" destId="{204084B0-5847-4F7F-8138-5C6E8273B8D7}" srcOrd="0" destOrd="0" presId="urn:microsoft.com/office/officeart/2005/8/layout/list1"/>
    <dgm:cxn modelId="{BE52DEBB-ACB6-4CA5-858B-8B295A5EDCD2}" srcId="{14DC0162-8233-474D-B396-AA95CCE6B7F9}" destId="{AD5FF559-7F83-4849-9539-354928A44119}" srcOrd="2" destOrd="0" parTransId="{6BE9C001-F3B1-4F1E-85D3-10BCA52FE923}" sibTransId="{81B31AB9-E043-4AC8-B018-43D39B467C0A}"/>
    <dgm:cxn modelId="{94355BBD-30F4-499B-9D0D-7977C0E17BA1}" type="presOf" srcId="{14DC0162-8233-474D-B396-AA95CCE6B7F9}" destId="{57424F62-AC6D-4317-9112-FECC5B0DF0FF}" srcOrd="1" destOrd="0" presId="urn:microsoft.com/office/officeart/2005/8/layout/list1"/>
    <dgm:cxn modelId="{AE8F26F5-6394-4659-997A-9B76FCA899F6}" type="presOf" srcId="{AD5FF559-7F83-4849-9539-354928A44119}" destId="{E5908037-05A2-49DB-A741-073D213966D8}" srcOrd="0" destOrd="2" presId="urn:microsoft.com/office/officeart/2005/8/layout/list1"/>
    <dgm:cxn modelId="{4FC8A9FA-0FA9-4333-9845-CC87B64007D9}" type="presOf" srcId="{839799F2-51D4-4773-A5FA-847D238A58C2}" destId="{4F4439E2-142C-46F7-ABBC-A66D9D7720F4}" srcOrd="0" destOrd="1" presId="urn:microsoft.com/office/officeart/2005/8/layout/list1"/>
    <dgm:cxn modelId="{61254BFF-D53E-4617-B1B2-66C38AB71615}" srcId="{14DC0162-8233-474D-B396-AA95CCE6B7F9}" destId="{0374FC0F-04CD-41BD-B456-71C1C7356FC0}" srcOrd="0" destOrd="0" parTransId="{529CFBF2-F5EF-484F-91CB-C984125A89D7}" sibTransId="{B747FEB6-E628-4AF7-98E3-A893BEE03AF1}"/>
    <dgm:cxn modelId="{E15E34D2-0439-42E2-9B26-8DFD9F381838}" type="presParOf" srcId="{204084B0-5847-4F7F-8138-5C6E8273B8D7}" destId="{62361EBE-C82E-454B-AA4E-8F2A35B20050}" srcOrd="0" destOrd="0" presId="urn:microsoft.com/office/officeart/2005/8/layout/list1"/>
    <dgm:cxn modelId="{82A5709C-B1A3-404C-ABAE-4AFD06005F2E}" type="presParOf" srcId="{62361EBE-C82E-454B-AA4E-8F2A35B20050}" destId="{7A2444C5-8E96-42B0-B66B-A3C122640179}" srcOrd="0" destOrd="0" presId="urn:microsoft.com/office/officeart/2005/8/layout/list1"/>
    <dgm:cxn modelId="{5F4C571A-2CDE-42B8-A442-6B3102521254}" type="presParOf" srcId="{62361EBE-C82E-454B-AA4E-8F2A35B20050}" destId="{57424F62-AC6D-4317-9112-FECC5B0DF0FF}" srcOrd="1" destOrd="0" presId="urn:microsoft.com/office/officeart/2005/8/layout/list1"/>
    <dgm:cxn modelId="{DFCA8C9B-8309-4C9B-8E5A-6B026AD12497}" type="presParOf" srcId="{204084B0-5847-4F7F-8138-5C6E8273B8D7}" destId="{EBA144F4-A8B6-438D-9E1B-80C29034E48B}" srcOrd="1" destOrd="0" presId="urn:microsoft.com/office/officeart/2005/8/layout/list1"/>
    <dgm:cxn modelId="{E3C54155-D254-4E5B-82AA-00F557911B52}" type="presParOf" srcId="{204084B0-5847-4F7F-8138-5C6E8273B8D7}" destId="{E5908037-05A2-49DB-A741-073D213966D8}" srcOrd="2" destOrd="0" presId="urn:microsoft.com/office/officeart/2005/8/layout/list1"/>
    <dgm:cxn modelId="{4FD27649-38D3-476E-B87B-C26F90E7E468}" type="presParOf" srcId="{204084B0-5847-4F7F-8138-5C6E8273B8D7}" destId="{23B774F1-E854-4422-8B8C-7E4FCEF28C1B}" srcOrd="3" destOrd="0" presId="urn:microsoft.com/office/officeart/2005/8/layout/list1"/>
    <dgm:cxn modelId="{5BEB4A89-B2E3-4355-BAA6-3B254440D9C4}" type="presParOf" srcId="{204084B0-5847-4F7F-8138-5C6E8273B8D7}" destId="{07D324BC-7BFC-4DF0-866A-0190C3C540E3}" srcOrd="4" destOrd="0" presId="urn:microsoft.com/office/officeart/2005/8/layout/list1"/>
    <dgm:cxn modelId="{25FBDB19-BCE0-4FBE-B7E3-A7A0FCA79F31}" type="presParOf" srcId="{07D324BC-7BFC-4DF0-866A-0190C3C540E3}" destId="{3D394DD6-C6B3-4133-85BD-5EFEE5C93283}" srcOrd="0" destOrd="0" presId="urn:microsoft.com/office/officeart/2005/8/layout/list1"/>
    <dgm:cxn modelId="{02B9F800-7847-4EAB-9476-1408AFD9FB9D}" type="presParOf" srcId="{07D324BC-7BFC-4DF0-866A-0190C3C540E3}" destId="{4E446A1E-C3C6-47AD-A48D-32CBA4AA6ED0}" srcOrd="1" destOrd="0" presId="urn:microsoft.com/office/officeart/2005/8/layout/list1"/>
    <dgm:cxn modelId="{53256063-4028-46B6-9C97-E195081D911E}" type="presParOf" srcId="{204084B0-5847-4F7F-8138-5C6E8273B8D7}" destId="{310B2E9B-0142-4597-BADB-74A9B331AC38}" srcOrd="5" destOrd="0" presId="urn:microsoft.com/office/officeart/2005/8/layout/list1"/>
    <dgm:cxn modelId="{6EB653B7-81EE-412B-A0B9-A2140FD7930F}" type="presParOf" srcId="{204084B0-5847-4F7F-8138-5C6E8273B8D7}" destId="{4F4439E2-142C-46F7-ABBC-A66D9D7720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5A4DE2-348A-425F-8648-7F24FC01CD8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A2D885-79D8-492F-8076-C96BC819148C}">
      <dgm:prSet/>
      <dgm:spPr/>
      <dgm:t>
        <a:bodyPr/>
        <a:lstStyle/>
        <a:p>
          <a:r>
            <a:rPr lang="en-US"/>
            <a:t>Remove Images, Emoticons and other graphical content from tweets</a:t>
          </a:r>
        </a:p>
      </dgm:t>
    </dgm:pt>
    <dgm:pt modelId="{5E984B62-5612-4287-8870-9186C2C19869}" type="parTrans" cxnId="{659FA7F0-CC9B-4A8C-BB34-421697ACDF29}">
      <dgm:prSet/>
      <dgm:spPr/>
      <dgm:t>
        <a:bodyPr/>
        <a:lstStyle/>
        <a:p>
          <a:endParaRPr lang="en-US"/>
        </a:p>
      </dgm:t>
    </dgm:pt>
    <dgm:pt modelId="{55C73F9E-1649-4C2A-B12F-FF0CCA071BA9}" type="sibTrans" cxnId="{659FA7F0-CC9B-4A8C-BB34-421697ACDF29}">
      <dgm:prSet/>
      <dgm:spPr/>
      <dgm:t>
        <a:bodyPr/>
        <a:lstStyle/>
        <a:p>
          <a:endParaRPr lang="en-US"/>
        </a:p>
      </dgm:t>
    </dgm:pt>
    <dgm:pt modelId="{4E787989-C140-44AE-98AD-578058C1C51E}">
      <dgm:prSet/>
      <dgm:spPr/>
      <dgm:t>
        <a:bodyPr/>
        <a:lstStyle/>
        <a:p>
          <a:r>
            <a:rPr lang="en-US"/>
            <a:t>Identify and remove URLs present in the Tweets</a:t>
          </a:r>
        </a:p>
      </dgm:t>
    </dgm:pt>
    <dgm:pt modelId="{A45B9D59-176F-4CA0-AED0-E36C4B4CDB4B}" type="parTrans" cxnId="{7CBEDEC5-F71B-4246-86DA-D81043C5ED2A}">
      <dgm:prSet/>
      <dgm:spPr/>
      <dgm:t>
        <a:bodyPr/>
        <a:lstStyle/>
        <a:p>
          <a:endParaRPr lang="en-US"/>
        </a:p>
      </dgm:t>
    </dgm:pt>
    <dgm:pt modelId="{5F886BF5-ACE9-4D2F-A207-4DE4A0687245}" type="sibTrans" cxnId="{7CBEDEC5-F71B-4246-86DA-D81043C5ED2A}">
      <dgm:prSet/>
      <dgm:spPr/>
      <dgm:t>
        <a:bodyPr/>
        <a:lstStyle/>
        <a:p>
          <a:endParaRPr lang="en-US"/>
        </a:p>
      </dgm:t>
    </dgm:pt>
    <dgm:pt modelId="{D1852525-6ED8-48E1-9FC2-506AE90013E3}">
      <dgm:prSet/>
      <dgm:spPr/>
      <dgm:t>
        <a:bodyPr/>
        <a:lstStyle/>
        <a:p>
          <a:r>
            <a:rPr lang="en-US"/>
            <a:t>Ignore the retweet text if it is same as original tweet</a:t>
          </a:r>
        </a:p>
      </dgm:t>
    </dgm:pt>
    <dgm:pt modelId="{24EE0FEF-6D0E-4B2D-AE56-D584A1AFF4AA}" type="parTrans" cxnId="{AA367E0E-F7C9-4226-BAC3-C502E0CE8417}">
      <dgm:prSet/>
      <dgm:spPr/>
      <dgm:t>
        <a:bodyPr/>
        <a:lstStyle/>
        <a:p>
          <a:endParaRPr lang="en-US"/>
        </a:p>
      </dgm:t>
    </dgm:pt>
    <dgm:pt modelId="{3CF37AC1-F3B0-4106-AC3E-FA0DB06DDDCD}" type="sibTrans" cxnId="{AA367E0E-F7C9-4226-BAC3-C502E0CE8417}">
      <dgm:prSet/>
      <dgm:spPr/>
      <dgm:t>
        <a:bodyPr/>
        <a:lstStyle/>
        <a:p>
          <a:endParaRPr lang="en-US"/>
        </a:p>
      </dgm:t>
    </dgm:pt>
    <dgm:pt modelId="{F4F7CED5-8690-416C-8C3C-EDDF8613D5B9}">
      <dgm:prSet/>
      <dgm:spPr/>
      <dgm:t>
        <a:bodyPr/>
        <a:lstStyle/>
        <a:p>
          <a:r>
            <a:rPr lang="en-US"/>
            <a:t>Remove special Non-Unicode Characters, Trailing Spaces, New line characters</a:t>
          </a:r>
        </a:p>
      </dgm:t>
    </dgm:pt>
    <dgm:pt modelId="{23C51822-B09F-45DD-B298-ABC173DEC750}" type="parTrans" cxnId="{FF5D1A2B-17A9-47F3-B842-47B7779C1797}">
      <dgm:prSet/>
      <dgm:spPr/>
      <dgm:t>
        <a:bodyPr/>
        <a:lstStyle/>
        <a:p>
          <a:endParaRPr lang="en-US"/>
        </a:p>
      </dgm:t>
    </dgm:pt>
    <dgm:pt modelId="{4FB10260-1A0F-40A5-9ADF-E552AD082820}" type="sibTrans" cxnId="{FF5D1A2B-17A9-47F3-B842-47B7779C1797}">
      <dgm:prSet/>
      <dgm:spPr/>
      <dgm:t>
        <a:bodyPr/>
        <a:lstStyle/>
        <a:p>
          <a:endParaRPr lang="en-US"/>
        </a:p>
      </dgm:t>
    </dgm:pt>
    <dgm:pt modelId="{D5B46F24-B1E8-440B-9E83-ACF20A0271D8}">
      <dgm:prSet/>
      <dgm:spPr/>
      <dgm:t>
        <a:bodyPr/>
        <a:lstStyle/>
        <a:p>
          <a:r>
            <a:rPr lang="en-US"/>
            <a:t>Remove Stop-Words and Search Terms</a:t>
          </a:r>
        </a:p>
      </dgm:t>
    </dgm:pt>
    <dgm:pt modelId="{395C3DB1-9CAA-4A19-B6A1-A0BEEB863D84}" type="parTrans" cxnId="{6F86660E-0C09-41F7-98C6-77D2616D2C60}">
      <dgm:prSet/>
      <dgm:spPr/>
      <dgm:t>
        <a:bodyPr/>
        <a:lstStyle/>
        <a:p>
          <a:endParaRPr lang="en-US"/>
        </a:p>
      </dgm:t>
    </dgm:pt>
    <dgm:pt modelId="{C439A90F-1074-4640-A587-6EDC04B75B79}" type="sibTrans" cxnId="{6F86660E-0C09-41F7-98C6-77D2616D2C60}">
      <dgm:prSet/>
      <dgm:spPr/>
      <dgm:t>
        <a:bodyPr/>
        <a:lstStyle/>
        <a:p>
          <a:endParaRPr lang="en-US"/>
        </a:p>
      </dgm:t>
    </dgm:pt>
    <dgm:pt modelId="{26103473-D548-4C0E-8DAC-57377E56F92D}">
      <dgm:prSet/>
      <dgm:spPr/>
      <dgm:t>
        <a:bodyPr/>
        <a:lstStyle/>
        <a:p>
          <a:r>
            <a:rPr lang="en-US"/>
            <a:t>Apply TF-IDF Vectorization</a:t>
          </a:r>
        </a:p>
      </dgm:t>
    </dgm:pt>
    <dgm:pt modelId="{68228DED-7CFF-4D55-8948-6BE8B29C7B26}" type="parTrans" cxnId="{E2541F24-B4A8-43A3-BD66-8FA91F229963}">
      <dgm:prSet/>
      <dgm:spPr/>
      <dgm:t>
        <a:bodyPr/>
        <a:lstStyle/>
        <a:p>
          <a:endParaRPr lang="en-US"/>
        </a:p>
      </dgm:t>
    </dgm:pt>
    <dgm:pt modelId="{C0D04DFA-A454-4488-B2E9-41BF584AF381}" type="sibTrans" cxnId="{E2541F24-B4A8-43A3-BD66-8FA91F229963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3A286883-F570-4385-BE60-2E692A402686}">
      <dgm:prSet/>
      <dgm:spPr/>
      <dgm:t>
        <a:bodyPr/>
        <a:lstStyle/>
        <a:p>
          <a:r>
            <a:rPr lang="en-US"/>
            <a:t>Remove no-impact frame from the price data</a:t>
          </a:r>
        </a:p>
      </dgm:t>
    </dgm:pt>
    <dgm:pt modelId="{B45AFAD8-3C09-4CAB-B260-47EE51B68FBE}" type="parTrans" cxnId="{E2342C22-01F2-45F9-898C-353351E7DAA2}">
      <dgm:prSet/>
      <dgm:spPr/>
      <dgm:t>
        <a:bodyPr/>
        <a:lstStyle/>
        <a:p>
          <a:endParaRPr lang="en-US"/>
        </a:p>
      </dgm:t>
    </dgm:pt>
    <dgm:pt modelId="{406CECCC-BDE6-4D3E-8821-014F15F0A50E}" type="sibTrans" cxnId="{E2342C22-01F2-45F9-898C-353351E7DAA2}">
      <dgm:prSet/>
      <dgm:spPr/>
      <dgm:t>
        <a:bodyPr/>
        <a:lstStyle/>
        <a:p>
          <a:endParaRPr lang="en-US"/>
        </a:p>
      </dgm:t>
    </dgm:pt>
    <dgm:pt modelId="{AE4A8CAC-7EFF-4657-B94C-C674D53AEE8F}">
      <dgm:prSet/>
      <dgm:spPr/>
      <dgm:t>
        <a:bodyPr/>
        <a:lstStyle/>
        <a:p>
          <a:r>
            <a:rPr lang="en-US"/>
            <a:t>Roll up price info at 3600 seconds resolution (1 hour) </a:t>
          </a:r>
        </a:p>
      </dgm:t>
    </dgm:pt>
    <dgm:pt modelId="{C33C2C04-E784-4E4C-8C85-E98FAEBB5BEE}" type="parTrans" cxnId="{FC040589-9686-4C90-BD0B-E8943C2EBDF3}">
      <dgm:prSet/>
      <dgm:spPr/>
      <dgm:t>
        <a:bodyPr/>
        <a:lstStyle/>
        <a:p>
          <a:endParaRPr lang="en-US"/>
        </a:p>
      </dgm:t>
    </dgm:pt>
    <dgm:pt modelId="{7F736DD5-28BC-4C94-A708-ACFE67A4E83A}" type="sibTrans" cxnId="{FC040589-9686-4C90-BD0B-E8943C2EBDF3}">
      <dgm:prSet/>
      <dgm:spPr/>
      <dgm:t>
        <a:bodyPr/>
        <a:lstStyle/>
        <a:p>
          <a:endParaRPr lang="en-US"/>
        </a:p>
      </dgm:t>
    </dgm:pt>
    <dgm:pt modelId="{5BFC6683-0DDD-4B84-8DE1-72C54FE27775}" type="pres">
      <dgm:prSet presAssocID="{A75A4DE2-348A-425F-8648-7F24FC01CD8E}" presName="Name0" presStyleCnt="0">
        <dgm:presLayoutVars>
          <dgm:dir/>
          <dgm:resizeHandles val="exact"/>
        </dgm:presLayoutVars>
      </dgm:prSet>
      <dgm:spPr/>
    </dgm:pt>
    <dgm:pt modelId="{738B9E8B-5A45-4922-924A-6ABECF0E47FA}" type="pres">
      <dgm:prSet presAssocID="{B2A2D885-79D8-492F-8076-C96BC819148C}" presName="node" presStyleLbl="node1" presStyleIdx="0" presStyleCnt="8">
        <dgm:presLayoutVars>
          <dgm:bulletEnabled val="1"/>
        </dgm:presLayoutVars>
      </dgm:prSet>
      <dgm:spPr/>
    </dgm:pt>
    <dgm:pt modelId="{4370AA5C-4ECD-4F8D-8297-3D63E67F0187}" type="pres">
      <dgm:prSet presAssocID="{55C73F9E-1649-4C2A-B12F-FF0CCA071BA9}" presName="sibTrans" presStyleLbl="sibTrans1D1" presStyleIdx="0" presStyleCnt="7"/>
      <dgm:spPr/>
    </dgm:pt>
    <dgm:pt modelId="{C8151AD5-CD74-41CD-9432-B03F40F85F22}" type="pres">
      <dgm:prSet presAssocID="{55C73F9E-1649-4C2A-B12F-FF0CCA071BA9}" presName="connectorText" presStyleLbl="sibTrans1D1" presStyleIdx="0" presStyleCnt="7"/>
      <dgm:spPr/>
    </dgm:pt>
    <dgm:pt modelId="{0F2AB9D3-9FF7-4A11-9EC8-C8465575817B}" type="pres">
      <dgm:prSet presAssocID="{4E787989-C140-44AE-98AD-578058C1C51E}" presName="node" presStyleLbl="node1" presStyleIdx="1" presStyleCnt="8">
        <dgm:presLayoutVars>
          <dgm:bulletEnabled val="1"/>
        </dgm:presLayoutVars>
      </dgm:prSet>
      <dgm:spPr/>
    </dgm:pt>
    <dgm:pt modelId="{D9D23993-9714-41DC-B3FB-30CB4C8371D6}" type="pres">
      <dgm:prSet presAssocID="{5F886BF5-ACE9-4D2F-A207-4DE4A0687245}" presName="sibTrans" presStyleLbl="sibTrans1D1" presStyleIdx="1" presStyleCnt="7"/>
      <dgm:spPr/>
    </dgm:pt>
    <dgm:pt modelId="{B57F1157-06B0-4025-9E0F-EED8047ED60E}" type="pres">
      <dgm:prSet presAssocID="{5F886BF5-ACE9-4D2F-A207-4DE4A0687245}" presName="connectorText" presStyleLbl="sibTrans1D1" presStyleIdx="1" presStyleCnt="7"/>
      <dgm:spPr/>
    </dgm:pt>
    <dgm:pt modelId="{51DECC89-DD0D-423A-8E5C-77F68F4FFD8F}" type="pres">
      <dgm:prSet presAssocID="{D1852525-6ED8-48E1-9FC2-506AE90013E3}" presName="node" presStyleLbl="node1" presStyleIdx="2" presStyleCnt="8">
        <dgm:presLayoutVars>
          <dgm:bulletEnabled val="1"/>
        </dgm:presLayoutVars>
      </dgm:prSet>
      <dgm:spPr/>
    </dgm:pt>
    <dgm:pt modelId="{56E58FB1-0CF0-4B84-897D-2C73935C9FF9}" type="pres">
      <dgm:prSet presAssocID="{3CF37AC1-F3B0-4106-AC3E-FA0DB06DDDCD}" presName="sibTrans" presStyleLbl="sibTrans1D1" presStyleIdx="2" presStyleCnt="7"/>
      <dgm:spPr/>
    </dgm:pt>
    <dgm:pt modelId="{231A7485-0BF4-4026-91A7-7994E9F121D2}" type="pres">
      <dgm:prSet presAssocID="{3CF37AC1-F3B0-4106-AC3E-FA0DB06DDDCD}" presName="connectorText" presStyleLbl="sibTrans1D1" presStyleIdx="2" presStyleCnt="7"/>
      <dgm:spPr/>
    </dgm:pt>
    <dgm:pt modelId="{E4432380-56CD-4A9B-8A12-F334C9AF4FDD}" type="pres">
      <dgm:prSet presAssocID="{F4F7CED5-8690-416C-8C3C-EDDF8613D5B9}" presName="node" presStyleLbl="node1" presStyleIdx="3" presStyleCnt="8">
        <dgm:presLayoutVars>
          <dgm:bulletEnabled val="1"/>
        </dgm:presLayoutVars>
      </dgm:prSet>
      <dgm:spPr/>
    </dgm:pt>
    <dgm:pt modelId="{3D2C121F-BC05-474C-A084-48A85823E524}" type="pres">
      <dgm:prSet presAssocID="{4FB10260-1A0F-40A5-9ADF-E552AD082820}" presName="sibTrans" presStyleLbl="sibTrans1D1" presStyleIdx="3" presStyleCnt="7"/>
      <dgm:spPr/>
    </dgm:pt>
    <dgm:pt modelId="{A62BAD1D-5FA1-439D-B402-176398CB4606}" type="pres">
      <dgm:prSet presAssocID="{4FB10260-1A0F-40A5-9ADF-E552AD082820}" presName="connectorText" presStyleLbl="sibTrans1D1" presStyleIdx="3" presStyleCnt="7"/>
      <dgm:spPr/>
    </dgm:pt>
    <dgm:pt modelId="{85E0975B-64EC-4D6B-9D64-371FE561F6AE}" type="pres">
      <dgm:prSet presAssocID="{D5B46F24-B1E8-440B-9E83-ACF20A0271D8}" presName="node" presStyleLbl="node1" presStyleIdx="4" presStyleCnt="8">
        <dgm:presLayoutVars>
          <dgm:bulletEnabled val="1"/>
        </dgm:presLayoutVars>
      </dgm:prSet>
      <dgm:spPr/>
    </dgm:pt>
    <dgm:pt modelId="{3F7F1A51-913B-4B22-A56B-A496D84A6FA1}" type="pres">
      <dgm:prSet presAssocID="{C439A90F-1074-4640-A587-6EDC04B75B79}" presName="sibTrans" presStyleLbl="sibTrans1D1" presStyleIdx="4" presStyleCnt="7"/>
      <dgm:spPr/>
    </dgm:pt>
    <dgm:pt modelId="{0EBF1D6A-A2D9-4D1E-B589-A99E27608E4F}" type="pres">
      <dgm:prSet presAssocID="{C439A90F-1074-4640-A587-6EDC04B75B79}" presName="connectorText" presStyleLbl="sibTrans1D1" presStyleIdx="4" presStyleCnt="7"/>
      <dgm:spPr/>
    </dgm:pt>
    <dgm:pt modelId="{99D0B077-C79F-445D-8C25-2A76C219C443}" type="pres">
      <dgm:prSet presAssocID="{26103473-D548-4C0E-8DAC-57377E56F92D}" presName="node" presStyleLbl="node1" presStyleIdx="5" presStyleCnt="8">
        <dgm:presLayoutVars>
          <dgm:bulletEnabled val="1"/>
        </dgm:presLayoutVars>
      </dgm:prSet>
      <dgm:spPr/>
    </dgm:pt>
    <dgm:pt modelId="{B1B2642B-46B0-4FFA-8969-CA65EE9CAE7F}" type="pres">
      <dgm:prSet presAssocID="{C0D04DFA-A454-4488-B2E9-41BF584AF381}" presName="sibTrans" presStyleLbl="sibTrans1D1" presStyleIdx="5" presStyleCnt="7"/>
      <dgm:spPr/>
    </dgm:pt>
    <dgm:pt modelId="{4EC87EF1-671C-4EC7-BB0D-3B19CA629150}" type="pres">
      <dgm:prSet presAssocID="{C0D04DFA-A454-4488-B2E9-41BF584AF381}" presName="connectorText" presStyleLbl="sibTrans1D1" presStyleIdx="5" presStyleCnt="7"/>
      <dgm:spPr/>
    </dgm:pt>
    <dgm:pt modelId="{CFE204BE-4848-41E4-9D5F-FA118FBD37E4}" type="pres">
      <dgm:prSet presAssocID="{3A286883-F570-4385-BE60-2E692A402686}" presName="node" presStyleLbl="node1" presStyleIdx="6" presStyleCnt="8">
        <dgm:presLayoutVars>
          <dgm:bulletEnabled val="1"/>
        </dgm:presLayoutVars>
      </dgm:prSet>
      <dgm:spPr/>
    </dgm:pt>
    <dgm:pt modelId="{F3E4199E-38F0-4BB4-80B3-35881F4B00DC}" type="pres">
      <dgm:prSet presAssocID="{406CECCC-BDE6-4D3E-8821-014F15F0A50E}" presName="sibTrans" presStyleLbl="sibTrans1D1" presStyleIdx="6" presStyleCnt="7"/>
      <dgm:spPr/>
    </dgm:pt>
    <dgm:pt modelId="{3265DB07-93EF-44D7-BAF0-DB4564405B23}" type="pres">
      <dgm:prSet presAssocID="{406CECCC-BDE6-4D3E-8821-014F15F0A50E}" presName="connectorText" presStyleLbl="sibTrans1D1" presStyleIdx="6" presStyleCnt="7"/>
      <dgm:spPr/>
    </dgm:pt>
    <dgm:pt modelId="{14B532BE-A283-4370-A822-AB85FCA76803}" type="pres">
      <dgm:prSet presAssocID="{AE4A8CAC-7EFF-4657-B94C-C674D53AEE8F}" presName="node" presStyleLbl="node1" presStyleIdx="7" presStyleCnt="8">
        <dgm:presLayoutVars>
          <dgm:bulletEnabled val="1"/>
        </dgm:presLayoutVars>
      </dgm:prSet>
      <dgm:spPr/>
    </dgm:pt>
  </dgm:ptLst>
  <dgm:cxnLst>
    <dgm:cxn modelId="{67400D00-90F1-443B-B4E5-A3565CB77CEA}" type="presOf" srcId="{D1852525-6ED8-48E1-9FC2-506AE90013E3}" destId="{51DECC89-DD0D-423A-8E5C-77F68F4FFD8F}" srcOrd="0" destOrd="0" presId="urn:microsoft.com/office/officeart/2016/7/layout/RepeatingBendingProcessNew"/>
    <dgm:cxn modelId="{5EECBD06-0EE7-445D-8B5F-35DCAFCAD28C}" type="presOf" srcId="{406CECCC-BDE6-4D3E-8821-014F15F0A50E}" destId="{F3E4199E-38F0-4BB4-80B3-35881F4B00DC}" srcOrd="0" destOrd="0" presId="urn:microsoft.com/office/officeart/2016/7/layout/RepeatingBendingProcessNew"/>
    <dgm:cxn modelId="{BCEE120B-6E4D-41D6-B4DE-6050F097962D}" type="presOf" srcId="{D5B46F24-B1E8-440B-9E83-ACF20A0271D8}" destId="{85E0975B-64EC-4D6B-9D64-371FE561F6AE}" srcOrd="0" destOrd="0" presId="urn:microsoft.com/office/officeart/2016/7/layout/RepeatingBendingProcessNew"/>
    <dgm:cxn modelId="{EFD6AF0C-9C47-4E91-9A7C-23C9CDD24BDF}" type="presOf" srcId="{B2A2D885-79D8-492F-8076-C96BC819148C}" destId="{738B9E8B-5A45-4922-924A-6ABECF0E47FA}" srcOrd="0" destOrd="0" presId="urn:microsoft.com/office/officeart/2016/7/layout/RepeatingBendingProcessNew"/>
    <dgm:cxn modelId="{6F86660E-0C09-41F7-98C6-77D2616D2C60}" srcId="{A75A4DE2-348A-425F-8648-7F24FC01CD8E}" destId="{D5B46F24-B1E8-440B-9E83-ACF20A0271D8}" srcOrd="4" destOrd="0" parTransId="{395C3DB1-9CAA-4A19-B6A1-A0BEEB863D84}" sibTransId="{C439A90F-1074-4640-A587-6EDC04B75B79}"/>
    <dgm:cxn modelId="{AA367E0E-F7C9-4226-BAC3-C502E0CE8417}" srcId="{A75A4DE2-348A-425F-8648-7F24FC01CD8E}" destId="{D1852525-6ED8-48E1-9FC2-506AE90013E3}" srcOrd="2" destOrd="0" parTransId="{24EE0FEF-6D0E-4B2D-AE56-D584A1AFF4AA}" sibTransId="{3CF37AC1-F3B0-4106-AC3E-FA0DB06DDDCD}"/>
    <dgm:cxn modelId="{69B6A91D-04B9-4158-A4C4-60C1F1F8A01A}" type="presOf" srcId="{55C73F9E-1649-4C2A-B12F-FF0CCA071BA9}" destId="{4370AA5C-4ECD-4F8D-8297-3D63E67F0187}" srcOrd="0" destOrd="0" presId="urn:microsoft.com/office/officeart/2016/7/layout/RepeatingBendingProcessNew"/>
    <dgm:cxn modelId="{E2342C22-01F2-45F9-898C-353351E7DAA2}" srcId="{A75A4DE2-348A-425F-8648-7F24FC01CD8E}" destId="{3A286883-F570-4385-BE60-2E692A402686}" srcOrd="6" destOrd="0" parTransId="{B45AFAD8-3C09-4CAB-B260-47EE51B68FBE}" sibTransId="{406CECCC-BDE6-4D3E-8821-014F15F0A50E}"/>
    <dgm:cxn modelId="{E2541F24-B4A8-43A3-BD66-8FA91F229963}" srcId="{A75A4DE2-348A-425F-8648-7F24FC01CD8E}" destId="{26103473-D548-4C0E-8DAC-57377E56F92D}" srcOrd="5" destOrd="0" parTransId="{68228DED-7CFF-4D55-8948-6BE8B29C7B26}" sibTransId="{C0D04DFA-A454-4488-B2E9-41BF584AF381}"/>
    <dgm:cxn modelId="{FF5D1A2B-17A9-47F3-B842-47B7779C1797}" srcId="{A75A4DE2-348A-425F-8648-7F24FC01CD8E}" destId="{F4F7CED5-8690-416C-8C3C-EDDF8613D5B9}" srcOrd="3" destOrd="0" parTransId="{23C51822-B09F-45DD-B298-ABC173DEC750}" sibTransId="{4FB10260-1A0F-40A5-9ADF-E552AD082820}"/>
    <dgm:cxn modelId="{82CA2A32-F2F6-4B1F-8B1B-895D65E11310}" type="presOf" srcId="{F4F7CED5-8690-416C-8C3C-EDDF8613D5B9}" destId="{E4432380-56CD-4A9B-8A12-F334C9AF4FDD}" srcOrd="0" destOrd="0" presId="urn:microsoft.com/office/officeart/2016/7/layout/RepeatingBendingProcessNew"/>
    <dgm:cxn modelId="{F4B8AF32-CFEB-4B5A-AACF-799417282F7E}" type="presOf" srcId="{3CF37AC1-F3B0-4106-AC3E-FA0DB06DDDCD}" destId="{231A7485-0BF4-4026-91A7-7994E9F121D2}" srcOrd="1" destOrd="0" presId="urn:microsoft.com/office/officeart/2016/7/layout/RepeatingBendingProcessNew"/>
    <dgm:cxn modelId="{D729C53C-D2B9-4D8F-B475-9E8E09D31BDF}" type="presOf" srcId="{5F886BF5-ACE9-4D2F-A207-4DE4A0687245}" destId="{B57F1157-06B0-4025-9E0F-EED8047ED60E}" srcOrd="1" destOrd="0" presId="urn:microsoft.com/office/officeart/2016/7/layout/RepeatingBendingProcessNew"/>
    <dgm:cxn modelId="{618C6647-0B70-4855-879B-64B0AD3A2332}" type="presOf" srcId="{3A286883-F570-4385-BE60-2E692A402686}" destId="{CFE204BE-4848-41E4-9D5F-FA118FBD37E4}" srcOrd="0" destOrd="0" presId="urn:microsoft.com/office/officeart/2016/7/layout/RepeatingBendingProcessNew"/>
    <dgm:cxn modelId="{457C534B-C581-42B7-8936-8264801ED4C7}" type="presOf" srcId="{26103473-D548-4C0E-8DAC-57377E56F92D}" destId="{99D0B077-C79F-445D-8C25-2A76C219C443}" srcOrd="0" destOrd="0" presId="urn:microsoft.com/office/officeart/2016/7/layout/RepeatingBendingProcessNew"/>
    <dgm:cxn modelId="{CCD0B66C-D109-48D9-97E0-961478BE07B8}" type="presOf" srcId="{4FB10260-1A0F-40A5-9ADF-E552AD082820}" destId="{3D2C121F-BC05-474C-A084-48A85823E524}" srcOrd="0" destOrd="0" presId="urn:microsoft.com/office/officeart/2016/7/layout/RepeatingBendingProcessNew"/>
    <dgm:cxn modelId="{32AC4550-C1FD-4FA6-9E4B-F955DD4D3F7B}" type="presOf" srcId="{4E787989-C140-44AE-98AD-578058C1C51E}" destId="{0F2AB9D3-9FF7-4A11-9EC8-C8465575817B}" srcOrd="0" destOrd="0" presId="urn:microsoft.com/office/officeart/2016/7/layout/RepeatingBendingProcessNew"/>
    <dgm:cxn modelId="{92F80275-FAD0-4CA1-86FC-CF390EEF638E}" type="presOf" srcId="{C439A90F-1074-4640-A587-6EDC04B75B79}" destId="{3F7F1A51-913B-4B22-A56B-A496D84A6FA1}" srcOrd="0" destOrd="0" presId="urn:microsoft.com/office/officeart/2016/7/layout/RepeatingBendingProcessNew"/>
    <dgm:cxn modelId="{86BC8459-5C8C-4FF8-A98D-D3F980613AA8}" type="presOf" srcId="{5F886BF5-ACE9-4D2F-A207-4DE4A0687245}" destId="{D9D23993-9714-41DC-B3FB-30CB4C8371D6}" srcOrd="0" destOrd="0" presId="urn:microsoft.com/office/officeart/2016/7/layout/RepeatingBendingProcessNew"/>
    <dgm:cxn modelId="{FC040589-9686-4C90-BD0B-E8943C2EBDF3}" srcId="{A75A4DE2-348A-425F-8648-7F24FC01CD8E}" destId="{AE4A8CAC-7EFF-4657-B94C-C674D53AEE8F}" srcOrd="7" destOrd="0" parTransId="{C33C2C04-E784-4E4C-8C85-E98FAEBB5BEE}" sibTransId="{7F736DD5-28BC-4C94-A708-ACFE67A4E83A}"/>
    <dgm:cxn modelId="{A2D9A592-E5B4-4B93-B895-17A0C047CAF3}" type="presOf" srcId="{C0D04DFA-A454-4488-B2E9-41BF584AF381}" destId="{4EC87EF1-671C-4EC7-BB0D-3B19CA629150}" srcOrd="1" destOrd="0" presId="urn:microsoft.com/office/officeart/2016/7/layout/RepeatingBendingProcessNew"/>
    <dgm:cxn modelId="{40043993-877F-40E5-B52F-9BBA84239DD7}" type="presOf" srcId="{C0D04DFA-A454-4488-B2E9-41BF584AF381}" destId="{B1B2642B-46B0-4FFA-8969-CA65EE9CAE7F}" srcOrd="0" destOrd="0" presId="urn:microsoft.com/office/officeart/2016/7/layout/RepeatingBendingProcessNew"/>
    <dgm:cxn modelId="{055A959A-19E7-4EA3-A041-B94C05CE4564}" type="presOf" srcId="{55C73F9E-1649-4C2A-B12F-FF0CCA071BA9}" destId="{C8151AD5-CD74-41CD-9432-B03F40F85F22}" srcOrd="1" destOrd="0" presId="urn:microsoft.com/office/officeart/2016/7/layout/RepeatingBendingProcessNew"/>
    <dgm:cxn modelId="{059275AE-ECEE-4488-880A-C9E858975D42}" type="presOf" srcId="{3CF37AC1-F3B0-4106-AC3E-FA0DB06DDDCD}" destId="{56E58FB1-0CF0-4B84-897D-2C73935C9FF9}" srcOrd="0" destOrd="0" presId="urn:microsoft.com/office/officeart/2016/7/layout/RepeatingBendingProcessNew"/>
    <dgm:cxn modelId="{9EAF29B3-9F19-4318-932D-4F6E0F772D01}" type="presOf" srcId="{406CECCC-BDE6-4D3E-8821-014F15F0A50E}" destId="{3265DB07-93EF-44D7-BAF0-DB4564405B23}" srcOrd="1" destOrd="0" presId="urn:microsoft.com/office/officeart/2016/7/layout/RepeatingBendingProcessNew"/>
    <dgm:cxn modelId="{7E8A0CBA-358E-4477-A3D0-F3F74C0B353D}" type="presOf" srcId="{AE4A8CAC-7EFF-4657-B94C-C674D53AEE8F}" destId="{14B532BE-A283-4370-A822-AB85FCA76803}" srcOrd="0" destOrd="0" presId="urn:microsoft.com/office/officeart/2016/7/layout/RepeatingBendingProcessNew"/>
    <dgm:cxn modelId="{8E22C0C2-C931-4B6D-A2A9-E3037D76B9E3}" type="presOf" srcId="{4FB10260-1A0F-40A5-9ADF-E552AD082820}" destId="{A62BAD1D-5FA1-439D-B402-176398CB4606}" srcOrd="1" destOrd="0" presId="urn:microsoft.com/office/officeart/2016/7/layout/RepeatingBendingProcessNew"/>
    <dgm:cxn modelId="{7CBEDEC5-F71B-4246-86DA-D81043C5ED2A}" srcId="{A75A4DE2-348A-425F-8648-7F24FC01CD8E}" destId="{4E787989-C140-44AE-98AD-578058C1C51E}" srcOrd="1" destOrd="0" parTransId="{A45B9D59-176F-4CA0-AED0-E36C4B4CDB4B}" sibTransId="{5F886BF5-ACE9-4D2F-A207-4DE4A0687245}"/>
    <dgm:cxn modelId="{659FA7F0-CC9B-4A8C-BB34-421697ACDF29}" srcId="{A75A4DE2-348A-425F-8648-7F24FC01CD8E}" destId="{B2A2D885-79D8-492F-8076-C96BC819148C}" srcOrd="0" destOrd="0" parTransId="{5E984B62-5612-4287-8870-9186C2C19869}" sibTransId="{55C73F9E-1649-4C2A-B12F-FF0CCA071BA9}"/>
    <dgm:cxn modelId="{BC997FF7-17C3-4ED8-B826-4331419F6A93}" type="presOf" srcId="{A75A4DE2-348A-425F-8648-7F24FC01CD8E}" destId="{5BFC6683-0DDD-4B84-8DE1-72C54FE27775}" srcOrd="0" destOrd="0" presId="urn:microsoft.com/office/officeart/2016/7/layout/RepeatingBendingProcessNew"/>
    <dgm:cxn modelId="{417312FE-F45A-4D64-AA25-4EDF12EDE1D5}" type="presOf" srcId="{C439A90F-1074-4640-A587-6EDC04B75B79}" destId="{0EBF1D6A-A2D9-4D1E-B589-A99E27608E4F}" srcOrd="1" destOrd="0" presId="urn:microsoft.com/office/officeart/2016/7/layout/RepeatingBendingProcessNew"/>
    <dgm:cxn modelId="{D947C1BC-54DB-45CD-BE00-37847DF8B6BD}" type="presParOf" srcId="{5BFC6683-0DDD-4B84-8DE1-72C54FE27775}" destId="{738B9E8B-5A45-4922-924A-6ABECF0E47FA}" srcOrd="0" destOrd="0" presId="urn:microsoft.com/office/officeart/2016/7/layout/RepeatingBendingProcessNew"/>
    <dgm:cxn modelId="{9DF01026-466D-47FC-BE9B-A90156C26217}" type="presParOf" srcId="{5BFC6683-0DDD-4B84-8DE1-72C54FE27775}" destId="{4370AA5C-4ECD-4F8D-8297-3D63E67F0187}" srcOrd="1" destOrd="0" presId="urn:microsoft.com/office/officeart/2016/7/layout/RepeatingBendingProcessNew"/>
    <dgm:cxn modelId="{C74C7E31-840C-41BE-9F5F-8713897EB128}" type="presParOf" srcId="{4370AA5C-4ECD-4F8D-8297-3D63E67F0187}" destId="{C8151AD5-CD74-41CD-9432-B03F40F85F22}" srcOrd="0" destOrd="0" presId="urn:microsoft.com/office/officeart/2016/7/layout/RepeatingBendingProcessNew"/>
    <dgm:cxn modelId="{3751914A-00A0-45D5-8A4D-D2D4D5C9AE31}" type="presParOf" srcId="{5BFC6683-0DDD-4B84-8DE1-72C54FE27775}" destId="{0F2AB9D3-9FF7-4A11-9EC8-C8465575817B}" srcOrd="2" destOrd="0" presId="urn:microsoft.com/office/officeart/2016/7/layout/RepeatingBendingProcessNew"/>
    <dgm:cxn modelId="{3E961C81-3404-44E4-85A6-E9161855C6B0}" type="presParOf" srcId="{5BFC6683-0DDD-4B84-8DE1-72C54FE27775}" destId="{D9D23993-9714-41DC-B3FB-30CB4C8371D6}" srcOrd="3" destOrd="0" presId="urn:microsoft.com/office/officeart/2016/7/layout/RepeatingBendingProcessNew"/>
    <dgm:cxn modelId="{0D1DA558-7EDE-457C-878D-85C0861754EE}" type="presParOf" srcId="{D9D23993-9714-41DC-B3FB-30CB4C8371D6}" destId="{B57F1157-06B0-4025-9E0F-EED8047ED60E}" srcOrd="0" destOrd="0" presId="urn:microsoft.com/office/officeart/2016/7/layout/RepeatingBendingProcessNew"/>
    <dgm:cxn modelId="{CF5A1886-739C-41F8-A0AB-14BB4C0F153B}" type="presParOf" srcId="{5BFC6683-0DDD-4B84-8DE1-72C54FE27775}" destId="{51DECC89-DD0D-423A-8E5C-77F68F4FFD8F}" srcOrd="4" destOrd="0" presId="urn:microsoft.com/office/officeart/2016/7/layout/RepeatingBendingProcessNew"/>
    <dgm:cxn modelId="{EC1F6C38-CEB8-479C-A123-F8797515C9A5}" type="presParOf" srcId="{5BFC6683-0DDD-4B84-8DE1-72C54FE27775}" destId="{56E58FB1-0CF0-4B84-897D-2C73935C9FF9}" srcOrd="5" destOrd="0" presId="urn:microsoft.com/office/officeart/2016/7/layout/RepeatingBendingProcessNew"/>
    <dgm:cxn modelId="{E5C1BDC6-4ADA-4C7E-92F2-5CB568F5DE19}" type="presParOf" srcId="{56E58FB1-0CF0-4B84-897D-2C73935C9FF9}" destId="{231A7485-0BF4-4026-91A7-7994E9F121D2}" srcOrd="0" destOrd="0" presId="urn:microsoft.com/office/officeart/2016/7/layout/RepeatingBendingProcessNew"/>
    <dgm:cxn modelId="{67EF206D-66FA-456B-BB24-E718EDFB9581}" type="presParOf" srcId="{5BFC6683-0DDD-4B84-8DE1-72C54FE27775}" destId="{E4432380-56CD-4A9B-8A12-F334C9AF4FDD}" srcOrd="6" destOrd="0" presId="urn:microsoft.com/office/officeart/2016/7/layout/RepeatingBendingProcessNew"/>
    <dgm:cxn modelId="{735F79C0-93ED-41C1-938C-923F3229A6C9}" type="presParOf" srcId="{5BFC6683-0DDD-4B84-8DE1-72C54FE27775}" destId="{3D2C121F-BC05-474C-A084-48A85823E524}" srcOrd="7" destOrd="0" presId="urn:microsoft.com/office/officeart/2016/7/layout/RepeatingBendingProcessNew"/>
    <dgm:cxn modelId="{9C0A2BA1-A0FD-4AA8-9050-1850B19A3CB1}" type="presParOf" srcId="{3D2C121F-BC05-474C-A084-48A85823E524}" destId="{A62BAD1D-5FA1-439D-B402-176398CB4606}" srcOrd="0" destOrd="0" presId="urn:microsoft.com/office/officeart/2016/7/layout/RepeatingBendingProcessNew"/>
    <dgm:cxn modelId="{6968F8A9-880A-4DDB-B094-87CEE200D896}" type="presParOf" srcId="{5BFC6683-0DDD-4B84-8DE1-72C54FE27775}" destId="{85E0975B-64EC-4D6B-9D64-371FE561F6AE}" srcOrd="8" destOrd="0" presId="urn:microsoft.com/office/officeart/2016/7/layout/RepeatingBendingProcessNew"/>
    <dgm:cxn modelId="{F78495BD-D6B8-47C5-AED1-42D24B3323AB}" type="presParOf" srcId="{5BFC6683-0DDD-4B84-8DE1-72C54FE27775}" destId="{3F7F1A51-913B-4B22-A56B-A496D84A6FA1}" srcOrd="9" destOrd="0" presId="urn:microsoft.com/office/officeart/2016/7/layout/RepeatingBendingProcessNew"/>
    <dgm:cxn modelId="{75D1694B-6369-4C34-B169-75A5606A34D6}" type="presParOf" srcId="{3F7F1A51-913B-4B22-A56B-A496D84A6FA1}" destId="{0EBF1D6A-A2D9-4D1E-B589-A99E27608E4F}" srcOrd="0" destOrd="0" presId="urn:microsoft.com/office/officeart/2016/7/layout/RepeatingBendingProcessNew"/>
    <dgm:cxn modelId="{084EC0AA-FD6F-4D2D-BF26-EE4B68612EC6}" type="presParOf" srcId="{5BFC6683-0DDD-4B84-8DE1-72C54FE27775}" destId="{99D0B077-C79F-445D-8C25-2A76C219C443}" srcOrd="10" destOrd="0" presId="urn:microsoft.com/office/officeart/2016/7/layout/RepeatingBendingProcessNew"/>
    <dgm:cxn modelId="{92981DBC-83E7-4B37-9888-681B9A72DAEB}" type="presParOf" srcId="{5BFC6683-0DDD-4B84-8DE1-72C54FE27775}" destId="{B1B2642B-46B0-4FFA-8969-CA65EE9CAE7F}" srcOrd="11" destOrd="0" presId="urn:microsoft.com/office/officeart/2016/7/layout/RepeatingBendingProcessNew"/>
    <dgm:cxn modelId="{07A718F4-0955-4FAB-BB3B-D8A3A469B425}" type="presParOf" srcId="{B1B2642B-46B0-4FFA-8969-CA65EE9CAE7F}" destId="{4EC87EF1-671C-4EC7-BB0D-3B19CA629150}" srcOrd="0" destOrd="0" presId="urn:microsoft.com/office/officeart/2016/7/layout/RepeatingBendingProcessNew"/>
    <dgm:cxn modelId="{1F8824A5-2CC7-4380-B8DE-1832A7826E23}" type="presParOf" srcId="{5BFC6683-0DDD-4B84-8DE1-72C54FE27775}" destId="{CFE204BE-4848-41E4-9D5F-FA118FBD37E4}" srcOrd="12" destOrd="0" presId="urn:microsoft.com/office/officeart/2016/7/layout/RepeatingBendingProcessNew"/>
    <dgm:cxn modelId="{C3030DE3-38B0-47D4-BCCD-19D025C41751}" type="presParOf" srcId="{5BFC6683-0DDD-4B84-8DE1-72C54FE27775}" destId="{F3E4199E-38F0-4BB4-80B3-35881F4B00DC}" srcOrd="13" destOrd="0" presId="urn:microsoft.com/office/officeart/2016/7/layout/RepeatingBendingProcessNew"/>
    <dgm:cxn modelId="{EF82C705-C2BA-4CDF-996D-9E6FD1756AB5}" type="presParOf" srcId="{F3E4199E-38F0-4BB4-80B3-35881F4B00DC}" destId="{3265DB07-93EF-44D7-BAF0-DB4564405B23}" srcOrd="0" destOrd="0" presId="urn:microsoft.com/office/officeart/2016/7/layout/RepeatingBendingProcessNew"/>
    <dgm:cxn modelId="{D74AE4A9-6B90-4B30-A49E-8DF6866D3EB0}" type="presParOf" srcId="{5BFC6683-0DDD-4B84-8DE1-72C54FE27775}" destId="{14B532BE-A283-4370-A822-AB85FCA76803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5673E8-DF69-495B-B5F9-DDF9E83C905F}" type="doc">
      <dgm:prSet loTypeId="urn:microsoft.com/office/officeart/2005/8/layout/h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94CFA0-B835-46C8-AC62-D7F8E2A4C062}">
      <dgm:prSet/>
      <dgm:spPr/>
      <dgm:t>
        <a:bodyPr/>
        <a:lstStyle/>
        <a:p>
          <a:r>
            <a:rPr lang="en-US" dirty="0"/>
            <a:t>Text-Blob Sentiment Analysis</a:t>
          </a:r>
        </a:p>
      </dgm:t>
    </dgm:pt>
    <dgm:pt modelId="{E73D3891-229E-43D8-8C31-7246886D217B}" type="parTrans" cxnId="{602D0996-B5F9-4999-89F0-5B02151D1B3A}">
      <dgm:prSet/>
      <dgm:spPr/>
      <dgm:t>
        <a:bodyPr/>
        <a:lstStyle/>
        <a:p>
          <a:endParaRPr lang="en-US"/>
        </a:p>
      </dgm:t>
    </dgm:pt>
    <dgm:pt modelId="{4EB8833E-8C48-4E12-9B73-F92E94420579}" type="sibTrans" cxnId="{602D0996-B5F9-4999-89F0-5B02151D1B3A}">
      <dgm:prSet/>
      <dgm:spPr/>
      <dgm:t>
        <a:bodyPr/>
        <a:lstStyle/>
        <a:p>
          <a:endParaRPr lang="en-US"/>
        </a:p>
      </dgm:t>
    </dgm:pt>
    <dgm:pt modelId="{E3A52406-E2FD-4753-8CE0-D1B97053B281}">
      <dgm:prSet/>
      <dgm:spPr/>
      <dgm:t>
        <a:bodyPr/>
        <a:lstStyle/>
        <a:p>
          <a:r>
            <a:rPr lang="en-US" dirty="0"/>
            <a:t>Categorizes tweets for negative, neutral or positive sentiment with a score range of -1 to 1,  -1 being the most negative</a:t>
          </a:r>
        </a:p>
      </dgm:t>
    </dgm:pt>
    <dgm:pt modelId="{1CF81798-4B6E-431F-B079-A600A24C2847}" type="parTrans" cxnId="{A1BD9B87-16E7-49A3-955D-63570C489363}">
      <dgm:prSet/>
      <dgm:spPr/>
      <dgm:t>
        <a:bodyPr/>
        <a:lstStyle/>
        <a:p>
          <a:endParaRPr lang="en-US"/>
        </a:p>
      </dgm:t>
    </dgm:pt>
    <dgm:pt modelId="{F5430564-8010-49B7-AA3B-BC27AEAE1EFA}" type="sibTrans" cxnId="{A1BD9B87-16E7-49A3-955D-63570C489363}">
      <dgm:prSet/>
      <dgm:spPr/>
      <dgm:t>
        <a:bodyPr/>
        <a:lstStyle/>
        <a:p>
          <a:endParaRPr lang="en-US"/>
        </a:p>
      </dgm:t>
    </dgm:pt>
    <dgm:pt modelId="{640994C4-0D7D-4ECF-B2E2-D2E33AA4F546}">
      <dgm:prSet/>
      <dgm:spPr/>
      <dgm:t>
        <a:bodyPr/>
        <a:lstStyle/>
        <a:p>
          <a:r>
            <a:rPr lang="en-US"/>
            <a:t>Considers only the wordings and not the context</a:t>
          </a:r>
        </a:p>
      </dgm:t>
    </dgm:pt>
    <dgm:pt modelId="{ABC26C80-E669-438B-9A42-FAB12B8927B0}" type="parTrans" cxnId="{6E846D14-25FF-4688-B21E-0DA99B6BAE40}">
      <dgm:prSet/>
      <dgm:spPr/>
      <dgm:t>
        <a:bodyPr/>
        <a:lstStyle/>
        <a:p>
          <a:endParaRPr lang="en-US"/>
        </a:p>
      </dgm:t>
    </dgm:pt>
    <dgm:pt modelId="{94224B56-B42B-4FA8-8328-622D396CE21C}" type="sibTrans" cxnId="{6E846D14-25FF-4688-B21E-0DA99B6BAE40}">
      <dgm:prSet/>
      <dgm:spPr/>
      <dgm:t>
        <a:bodyPr/>
        <a:lstStyle/>
        <a:p>
          <a:endParaRPr lang="en-US"/>
        </a:p>
      </dgm:t>
    </dgm:pt>
    <dgm:pt modelId="{0789174E-2131-4266-8EC0-F98F9B09F3D2}">
      <dgm:prSet/>
      <dgm:spPr/>
      <dgm:t>
        <a:bodyPr/>
        <a:lstStyle/>
        <a:p>
          <a:r>
            <a:rPr lang="en-US"/>
            <a:t>AFINN Score</a:t>
          </a:r>
        </a:p>
      </dgm:t>
    </dgm:pt>
    <dgm:pt modelId="{C6C1832D-0E35-4CA0-A56B-35A4BEE4005C}" type="parTrans" cxnId="{EEEF0E0E-D4F9-4F80-8619-B3068D58DCA0}">
      <dgm:prSet/>
      <dgm:spPr/>
      <dgm:t>
        <a:bodyPr/>
        <a:lstStyle/>
        <a:p>
          <a:endParaRPr lang="en-US"/>
        </a:p>
      </dgm:t>
    </dgm:pt>
    <dgm:pt modelId="{13C92E4E-98CF-4E3D-AB8A-04F60A376593}" type="sibTrans" cxnId="{EEEF0E0E-D4F9-4F80-8619-B3068D58DCA0}">
      <dgm:prSet/>
      <dgm:spPr/>
      <dgm:t>
        <a:bodyPr/>
        <a:lstStyle/>
        <a:p>
          <a:endParaRPr lang="en-US"/>
        </a:p>
      </dgm:t>
    </dgm:pt>
    <dgm:pt modelId="{7655BFDB-E686-448C-A5F2-57835D9A5E28}">
      <dgm:prSet/>
      <dgm:spPr/>
      <dgm:t>
        <a:bodyPr/>
        <a:lstStyle/>
        <a:p>
          <a:r>
            <a:rPr lang="en-US" dirty="0"/>
            <a:t>AFINN is a list of words rated for valence with an integer between minus five (negative) and plus five, using the inclusion criteria we can derive AFINN score for a tweet.</a:t>
          </a:r>
        </a:p>
      </dgm:t>
    </dgm:pt>
    <dgm:pt modelId="{65B52A7F-509C-4F38-BA27-71D3A209893C}" type="parTrans" cxnId="{76A42BB2-E161-42A8-8E76-CAD236A1E879}">
      <dgm:prSet/>
      <dgm:spPr/>
      <dgm:t>
        <a:bodyPr/>
        <a:lstStyle/>
        <a:p>
          <a:endParaRPr lang="en-US"/>
        </a:p>
      </dgm:t>
    </dgm:pt>
    <dgm:pt modelId="{235652F7-0A85-42A4-A7D9-7703D008EBC3}" type="sibTrans" cxnId="{76A42BB2-E161-42A8-8E76-CAD236A1E879}">
      <dgm:prSet/>
      <dgm:spPr/>
      <dgm:t>
        <a:bodyPr/>
        <a:lstStyle/>
        <a:p>
          <a:endParaRPr lang="en-US"/>
        </a:p>
      </dgm:t>
    </dgm:pt>
    <dgm:pt modelId="{DF7E3C02-3C81-4267-9E0A-724C38AC1313}">
      <dgm:prSet/>
      <dgm:spPr/>
      <dgm:t>
        <a:bodyPr/>
        <a:lstStyle/>
        <a:p>
          <a:r>
            <a:rPr lang="en-US"/>
            <a:t>Considers valence, but not context</a:t>
          </a:r>
        </a:p>
      </dgm:t>
    </dgm:pt>
    <dgm:pt modelId="{8CC2BB38-7A03-4253-B0FA-32E1C91FDA50}" type="parTrans" cxnId="{D486900A-631C-4DA1-A7D7-436C48CBB2EB}">
      <dgm:prSet/>
      <dgm:spPr/>
      <dgm:t>
        <a:bodyPr/>
        <a:lstStyle/>
        <a:p>
          <a:endParaRPr lang="en-US"/>
        </a:p>
      </dgm:t>
    </dgm:pt>
    <dgm:pt modelId="{8D952767-CA9C-44D2-BCEB-4E338A1B01AB}" type="sibTrans" cxnId="{D486900A-631C-4DA1-A7D7-436C48CBB2EB}">
      <dgm:prSet/>
      <dgm:spPr/>
      <dgm:t>
        <a:bodyPr/>
        <a:lstStyle/>
        <a:p>
          <a:endParaRPr lang="en-US"/>
        </a:p>
      </dgm:t>
    </dgm:pt>
    <dgm:pt modelId="{61D03935-F3A1-482B-B3F5-EA73F116B651}">
      <dgm:prSet/>
      <dgm:spPr/>
      <dgm:t>
        <a:bodyPr/>
        <a:lstStyle/>
        <a:p>
          <a:r>
            <a:rPr lang="en-US"/>
            <a:t>VADER Sentiment Analysis</a:t>
          </a:r>
        </a:p>
      </dgm:t>
    </dgm:pt>
    <dgm:pt modelId="{914B07BF-7FC8-4D6B-9171-C0C8031074FC}" type="parTrans" cxnId="{CC145D25-F43B-42A6-B66F-33D1F92BF5A0}">
      <dgm:prSet/>
      <dgm:spPr/>
      <dgm:t>
        <a:bodyPr/>
        <a:lstStyle/>
        <a:p>
          <a:endParaRPr lang="en-US"/>
        </a:p>
      </dgm:t>
    </dgm:pt>
    <dgm:pt modelId="{EB199C09-A684-4F25-8103-F17B5B20E655}" type="sibTrans" cxnId="{CC145D25-F43B-42A6-B66F-33D1F92BF5A0}">
      <dgm:prSet/>
      <dgm:spPr/>
      <dgm:t>
        <a:bodyPr/>
        <a:lstStyle/>
        <a:p>
          <a:endParaRPr lang="en-US"/>
        </a:p>
      </dgm:t>
    </dgm:pt>
    <dgm:pt modelId="{5EA2FE47-E8D2-4EB8-8D7D-743DA8FB6262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alence </a:t>
          </a:r>
          <a:r>
            <a:rPr lang="en-US" b="1" dirty="0"/>
            <a:t>A</a:t>
          </a:r>
          <a:r>
            <a:rPr lang="en-US" dirty="0"/>
            <a:t>ware </a:t>
          </a:r>
          <a:r>
            <a:rPr lang="en-US" b="1" dirty="0"/>
            <a:t>D</a:t>
          </a:r>
          <a:r>
            <a:rPr lang="en-US" dirty="0"/>
            <a:t>ictionary for </a:t>
          </a:r>
          <a:r>
            <a:rPr lang="en-US" b="1" dirty="0"/>
            <a:t>E</a:t>
          </a:r>
          <a:r>
            <a:rPr lang="en-US" dirty="0"/>
            <a:t>motion </a:t>
          </a:r>
          <a:r>
            <a:rPr lang="en-US" b="1" dirty="0"/>
            <a:t>R</a:t>
          </a:r>
          <a:r>
            <a:rPr lang="en-US" dirty="0"/>
            <a:t>easoning, uses lexicon to provide ratings or weightage to sentiment words and provides four scores : pos, neg, neu and compound.</a:t>
          </a:r>
        </a:p>
      </dgm:t>
    </dgm:pt>
    <dgm:pt modelId="{74194B1B-6964-49AA-80B3-399A3922DD53}" type="parTrans" cxnId="{CFE1E7D3-066A-4065-847B-5E678B077CBC}">
      <dgm:prSet/>
      <dgm:spPr/>
      <dgm:t>
        <a:bodyPr/>
        <a:lstStyle/>
        <a:p>
          <a:endParaRPr lang="en-US"/>
        </a:p>
      </dgm:t>
    </dgm:pt>
    <dgm:pt modelId="{F7CE4137-2F7E-45A1-82AE-CD45FAE3F108}" type="sibTrans" cxnId="{CFE1E7D3-066A-4065-847B-5E678B077CBC}">
      <dgm:prSet/>
      <dgm:spPr/>
      <dgm:t>
        <a:bodyPr/>
        <a:lstStyle/>
        <a:p>
          <a:endParaRPr lang="en-US"/>
        </a:p>
      </dgm:t>
    </dgm:pt>
    <dgm:pt modelId="{D1B0AB33-59D8-4CC8-9D81-2A1F2191F9F0}">
      <dgm:prSet/>
      <dgm:spPr/>
      <dgm:t>
        <a:bodyPr/>
        <a:lstStyle/>
        <a:p>
          <a:r>
            <a:rPr lang="en-US"/>
            <a:t>Considers the context as well</a:t>
          </a:r>
        </a:p>
      </dgm:t>
    </dgm:pt>
    <dgm:pt modelId="{C7C692AA-4AE4-4B98-8239-369B79EFC57C}" type="parTrans" cxnId="{B4B5561F-C680-4FD4-B8CE-B68E542D9943}">
      <dgm:prSet/>
      <dgm:spPr/>
      <dgm:t>
        <a:bodyPr/>
        <a:lstStyle/>
        <a:p>
          <a:endParaRPr lang="en-US"/>
        </a:p>
      </dgm:t>
    </dgm:pt>
    <dgm:pt modelId="{81B4A00E-F17C-40EA-91A0-D45725B1B556}" type="sibTrans" cxnId="{B4B5561F-C680-4FD4-B8CE-B68E542D9943}">
      <dgm:prSet/>
      <dgm:spPr/>
      <dgm:t>
        <a:bodyPr/>
        <a:lstStyle/>
        <a:p>
          <a:endParaRPr lang="en-US"/>
        </a:p>
      </dgm:t>
    </dgm:pt>
    <dgm:pt modelId="{946D571D-629B-44EA-B116-E8FE81C13CB6}" type="pres">
      <dgm:prSet presAssocID="{1E5673E8-DF69-495B-B5F9-DDF9E83C905F}" presName="Name0" presStyleCnt="0">
        <dgm:presLayoutVars>
          <dgm:dir/>
          <dgm:animLvl val="lvl"/>
          <dgm:resizeHandles val="exact"/>
        </dgm:presLayoutVars>
      </dgm:prSet>
      <dgm:spPr/>
    </dgm:pt>
    <dgm:pt modelId="{A5F15D73-CC44-41D0-A990-ECC3B1EF5932}" type="pres">
      <dgm:prSet presAssocID="{1894CFA0-B835-46C8-AC62-D7F8E2A4C062}" presName="composite" presStyleCnt="0"/>
      <dgm:spPr/>
    </dgm:pt>
    <dgm:pt modelId="{CF1D1814-1451-4579-9BC1-B99FC0531759}" type="pres">
      <dgm:prSet presAssocID="{1894CFA0-B835-46C8-AC62-D7F8E2A4C06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3443DB7-8016-4D38-999E-D5ED9E2E1D57}" type="pres">
      <dgm:prSet presAssocID="{1894CFA0-B835-46C8-AC62-D7F8E2A4C062}" presName="desTx" presStyleLbl="alignAccFollowNode1" presStyleIdx="0" presStyleCnt="3">
        <dgm:presLayoutVars>
          <dgm:bulletEnabled val="1"/>
        </dgm:presLayoutVars>
      </dgm:prSet>
      <dgm:spPr/>
    </dgm:pt>
    <dgm:pt modelId="{B20EEBFA-24D3-46C3-8F00-379EC4F94EFC}" type="pres">
      <dgm:prSet presAssocID="{4EB8833E-8C48-4E12-9B73-F92E94420579}" presName="space" presStyleCnt="0"/>
      <dgm:spPr/>
    </dgm:pt>
    <dgm:pt modelId="{BE274DA6-8F51-4A64-AB01-34DFD2846B66}" type="pres">
      <dgm:prSet presAssocID="{0789174E-2131-4266-8EC0-F98F9B09F3D2}" presName="composite" presStyleCnt="0"/>
      <dgm:spPr/>
    </dgm:pt>
    <dgm:pt modelId="{537A9646-6F89-490E-9762-2D15DE07491D}" type="pres">
      <dgm:prSet presAssocID="{0789174E-2131-4266-8EC0-F98F9B09F3D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8BE8952-410D-4A28-9D0B-E7A52E9683DC}" type="pres">
      <dgm:prSet presAssocID="{0789174E-2131-4266-8EC0-F98F9B09F3D2}" presName="desTx" presStyleLbl="alignAccFollowNode1" presStyleIdx="1" presStyleCnt="3">
        <dgm:presLayoutVars>
          <dgm:bulletEnabled val="1"/>
        </dgm:presLayoutVars>
      </dgm:prSet>
      <dgm:spPr/>
    </dgm:pt>
    <dgm:pt modelId="{97462A61-F168-4FBC-8F7C-E6CD8CC6FB4D}" type="pres">
      <dgm:prSet presAssocID="{13C92E4E-98CF-4E3D-AB8A-04F60A376593}" presName="space" presStyleCnt="0"/>
      <dgm:spPr/>
    </dgm:pt>
    <dgm:pt modelId="{3B6DCE32-69F1-40F6-8A39-B8855FC42122}" type="pres">
      <dgm:prSet presAssocID="{61D03935-F3A1-482B-B3F5-EA73F116B651}" presName="composite" presStyleCnt="0"/>
      <dgm:spPr/>
    </dgm:pt>
    <dgm:pt modelId="{5B78DAC4-B62D-4C54-9A64-2D82F5CBC4D3}" type="pres">
      <dgm:prSet presAssocID="{61D03935-F3A1-482B-B3F5-EA73F116B65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C45990-302A-4498-9338-6EEAF6C1AC2C}" type="pres">
      <dgm:prSet presAssocID="{61D03935-F3A1-482B-B3F5-EA73F116B65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486900A-631C-4DA1-A7D7-436C48CBB2EB}" srcId="{0789174E-2131-4266-8EC0-F98F9B09F3D2}" destId="{DF7E3C02-3C81-4267-9E0A-724C38AC1313}" srcOrd="1" destOrd="0" parTransId="{8CC2BB38-7A03-4253-B0FA-32E1C91FDA50}" sibTransId="{8D952767-CA9C-44D2-BCEB-4E338A1B01AB}"/>
    <dgm:cxn modelId="{EEEF0E0E-D4F9-4F80-8619-B3068D58DCA0}" srcId="{1E5673E8-DF69-495B-B5F9-DDF9E83C905F}" destId="{0789174E-2131-4266-8EC0-F98F9B09F3D2}" srcOrd="1" destOrd="0" parTransId="{C6C1832D-0E35-4CA0-A56B-35A4BEE4005C}" sibTransId="{13C92E4E-98CF-4E3D-AB8A-04F60A376593}"/>
    <dgm:cxn modelId="{6E846D14-25FF-4688-B21E-0DA99B6BAE40}" srcId="{1894CFA0-B835-46C8-AC62-D7F8E2A4C062}" destId="{640994C4-0D7D-4ECF-B2E2-D2E33AA4F546}" srcOrd="1" destOrd="0" parTransId="{ABC26C80-E669-438B-9A42-FAB12B8927B0}" sibTransId="{94224B56-B42B-4FA8-8328-622D396CE21C}"/>
    <dgm:cxn modelId="{B4B5561F-C680-4FD4-B8CE-B68E542D9943}" srcId="{61D03935-F3A1-482B-B3F5-EA73F116B651}" destId="{D1B0AB33-59D8-4CC8-9D81-2A1F2191F9F0}" srcOrd="1" destOrd="0" parTransId="{C7C692AA-4AE4-4B98-8239-369B79EFC57C}" sibTransId="{81B4A00E-F17C-40EA-91A0-D45725B1B556}"/>
    <dgm:cxn modelId="{CC145D25-F43B-42A6-B66F-33D1F92BF5A0}" srcId="{1E5673E8-DF69-495B-B5F9-DDF9E83C905F}" destId="{61D03935-F3A1-482B-B3F5-EA73F116B651}" srcOrd="2" destOrd="0" parTransId="{914B07BF-7FC8-4D6B-9171-C0C8031074FC}" sibTransId="{EB199C09-A684-4F25-8103-F17B5B20E655}"/>
    <dgm:cxn modelId="{D3EEC727-3221-4501-B315-DF1C87FBB908}" type="presOf" srcId="{5EA2FE47-E8D2-4EB8-8D7D-743DA8FB6262}" destId="{0EC45990-302A-4498-9338-6EEAF6C1AC2C}" srcOrd="0" destOrd="0" presId="urn:microsoft.com/office/officeart/2005/8/layout/hList1"/>
    <dgm:cxn modelId="{1BBD802E-75A4-42A9-A40A-2A4F9FAB4F02}" type="presOf" srcId="{D1B0AB33-59D8-4CC8-9D81-2A1F2191F9F0}" destId="{0EC45990-302A-4498-9338-6EEAF6C1AC2C}" srcOrd="0" destOrd="1" presId="urn:microsoft.com/office/officeart/2005/8/layout/hList1"/>
    <dgm:cxn modelId="{2DB93F56-13FB-479C-B153-CC90EB3C1C16}" type="presOf" srcId="{640994C4-0D7D-4ECF-B2E2-D2E33AA4F546}" destId="{D3443DB7-8016-4D38-999E-D5ED9E2E1D57}" srcOrd="0" destOrd="1" presId="urn:microsoft.com/office/officeart/2005/8/layout/hList1"/>
    <dgm:cxn modelId="{65CFD286-BCF9-4FD6-B244-5BF058893108}" type="presOf" srcId="{E3A52406-E2FD-4753-8CE0-D1B97053B281}" destId="{D3443DB7-8016-4D38-999E-D5ED9E2E1D57}" srcOrd="0" destOrd="0" presId="urn:microsoft.com/office/officeart/2005/8/layout/hList1"/>
    <dgm:cxn modelId="{A1BD9B87-16E7-49A3-955D-63570C489363}" srcId="{1894CFA0-B835-46C8-AC62-D7F8E2A4C062}" destId="{E3A52406-E2FD-4753-8CE0-D1B97053B281}" srcOrd="0" destOrd="0" parTransId="{1CF81798-4B6E-431F-B079-A600A24C2847}" sibTransId="{F5430564-8010-49B7-AA3B-BC27AEAE1EFA}"/>
    <dgm:cxn modelId="{602D0996-B5F9-4999-89F0-5B02151D1B3A}" srcId="{1E5673E8-DF69-495B-B5F9-DDF9E83C905F}" destId="{1894CFA0-B835-46C8-AC62-D7F8E2A4C062}" srcOrd="0" destOrd="0" parTransId="{E73D3891-229E-43D8-8C31-7246886D217B}" sibTransId="{4EB8833E-8C48-4E12-9B73-F92E94420579}"/>
    <dgm:cxn modelId="{714B8996-F2E1-41CA-AD41-62B2251C989D}" type="presOf" srcId="{61D03935-F3A1-482B-B3F5-EA73F116B651}" destId="{5B78DAC4-B62D-4C54-9A64-2D82F5CBC4D3}" srcOrd="0" destOrd="0" presId="urn:microsoft.com/office/officeart/2005/8/layout/hList1"/>
    <dgm:cxn modelId="{0868C79E-15E3-4433-997C-AB293454EFBF}" type="presOf" srcId="{7655BFDB-E686-448C-A5F2-57835D9A5E28}" destId="{68BE8952-410D-4A28-9D0B-E7A52E9683DC}" srcOrd="0" destOrd="0" presId="urn:microsoft.com/office/officeart/2005/8/layout/hList1"/>
    <dgm:cxn modelId="{76A42BB2-E161-42A8-8E76-CAD236A1E879}" srcId="{0789174E-2131-4266-8EC0-F98F9B09F3D2}" destId="{7655BFDB-E686-448C-A5F2-57835D9A5E28}" srcOrd="0" destOrd="0" parTransId="{65B52A7F-509C-4F38-BA27-71D3A209893C}" sibTransId="{235652F7-0A85-42A4-A7D9-7703D008EBC3}"/>
    <dgm:cxn modelId="{1B8F96C9-8635-4FBA-96CE-BC407B279568}" type="presOf" srcId="{DF7E3C02-3C81-4267-9E0A-724C38AC1313}" destId="{68BE8952-410D-4A28-9D0B-E7A52E9683DC}" srcOrd="0" destOrd="1" presId="urn:microsoft.com/office/officeart/2005/8/layout/hList1"/>
    <dgm:cxn modelId="{99E185D2-2B74-4A23-B66F-7DE27AB5D7B2}" type="presOf" srcId="{1E5673E8-DF69-495B-B5F9-DDF9E83C905F}" destId="{946D571D-629B-44EA-B116-E8FE81C13CB6}" srcOrd="0" destOrd="0" presId="urn:microsoft.com/office/officeart/2005/8/layout/hList1"/>
    <dgm:cxn modelId="{CFE1E7D3-066A-4065-847B-5E678B077CBC}" srcId="{61D03935-F3A1-482B-B3F5-EA73F116B651}" destId="{5EA2FE47-E8D2-4EB8-8D7D-743DA8FB6262}" srcOrd="0" destOrd="0" parTransId="{74194B1B-6964-49AA-80B3-399A3922DD53}" sibTransId="{F7CE4137-2F7E-45A1-82AE-CD45FAE3F108}"/>
    <dgm:cxn modelId="{BB950DEE-A2E0-4172-AD4D-8DE5EBDF8F93}" type="presOf" srcId="{0789174E-2131-4266-8EC0-F98F9B09F3D2}" destId="{537A9646-6F89-490E-9762-2D15DE07491D}" srcOrd="0" destOrd="0" presId="urn:microsoft.com/office/officeart/2005/8/layout/hList1"/>
    <dgm:cxn modelId="{D087B4F3-FA18-4039-90FA-BA68652FED3D}" type="presOf" srcId="{1894CFA0-B835-46C8-AC62-D7F8E2A4C062}" destId="{CF1D1814-1451-4579-9BC1-B99FC0531759}" srcOrd="0" destOrd="0" presId="urn:microsoft.com/office/officeart/2005/8/layout/hList1"/>
    <dgm:cxn modelId="{EE80CDE7-0F65-4702-B19C-FD5E91DA8B00}" type="presParOf" srcId="{946D571D-629B-44EA-B116-E8FE81C13CB6}" destId="{A5F15D73-CC44-41D0-A990-ECC3B1EF5932}" srcOrd="0" destOrd="0" presId="urn:microsoft.com/office/officeart/2005/8/layout/hList1"/>
    <dgm:cxn modelId="{D83F2FA2-4E0E-49F8-B9C1-3E296274E10B}" type="presParOf" srcId="{A5F15D73-CC44-41D0-A990-ECC3B1EF5932}" destId="{CF1D1814-1451-4579-9BC1-B99FC0531759}" srcOrd="0" destOrd="0" presId="urn:microsoft.com/office/officeart/2005/8/layout/hList1"/>
    <dgm:cxn modelId="{BB478CB7-55F8-4ABD-AAAC-45060A7A75EF}" type="presParOf" srcId="{A5F15D73-CC44-41D0-A990-ECC3B1EF5932}" destId="{D3443DB7-8016-4D38-999E-D5ED9E2E1D57}" srcOrd="1" destOrd="0" presId="urn:microsoft.com/office/officeart/2005/8/layout/hList1"/>
    <dgm:cxn modelId="{E69F99AE-6442-4F00-9FE5-FA9F38705EEE}" type="presParOf" srcId="{946D571D-629B-44EA-B116-E8FE81C13CB6}" destId="{B20EEBFA-24D3-46C3-8F00-379EC4F94EFC}" srcOrd="1" destOrd="0" presId="urn:microsoft.com/office/officeart/2005/8/layout/hList1"/>
    <dgm:cxn modelId="{AC655E2F-0F22-4630-8D14-4D14E776513F}" type="presParOf" srcId="{946D571D-629B-44EA-B116-E8FE81C13CB6}" destId="{BE274DA6-8F51-4A64-AB01-34DFD2846B66}" srcOrd="2" destOrd="0" presId="urn:microsoft.com/office/officeart/2005/8/layout/hList1"/>
    <dgm:cxn modelId="{6946BD28-E6A0-42CD-957C-AACFC54DDF12}" type="presParOf" srcId="{BE274DA6-8F51-4A64-AB01-34DFD2846B66}" destId="{537A9646-6F89-490E-9762-2D15DE07491D}" srcOrd="0" destOrd="0" presId="urn:microsoft.com/office/officeart/2005/8/layout/hList1"/>
    <dgm:cxn modelId="{287C224F-943C-4EBE-A1B5-B5068E11B1CC}" type="presParOf" srcId="{BE274DA6-8F51-4A64-AB01-34DFD2846B66}" destId="{68BE8952-410D-4A28-9D0B-E7A52E9683DC}" srcOrd="1" destOrd="0" presId="urn:microsoft.com/office/officeart/2005/8/layout/hList1"/>
    <dgm:cxn modelId="{13153CEE-45B1-49DB-8762-5A0AF86C8E29}" type="presParOf" srcId="{946D571D-629B-44EA-B116-E8FE81C13CB6}" destId="{97462A61-F168-4FBC-8F7C-E6CD8CC6FB4D}" srcOrd="3" destOrd="0" presId="urn:microsoft.com/office/officeart/2005/8/layout/hList1"/>
    <dgm:cxn modelId="{CD14B3CE-E92E-4375-A3BB-14BAAD75B569}" type="presParOf" srcId="{946D571D-629B-44EA-B116-E8FE81C13CB6}" destId="{3B6DCE32-69F1-40F6-8A39-B8855FC42122}" srcOrd="4" destOrd="0" presId="urn:microsoft.com/office/officeart/2005/8/layout/hList1"/>
    <dgm:cxn modelId="{04105612-E508-48A5-92F1-4FBFAA65289A}" type="presParOf" srcId="{3B6DCE32-69F1-40F6-8A39-B8855FC42122}" destId="{5B78DAC4-B62D-4C54-9A64-2D82F5CBC4D3}" srcOrd="0" destOrd="0" presId="urn:microsoft.com/office/officeart/2005/8/layout/hList1"/>
    <dgm:cxn modelId="{B2CBFC27-DBA0-444A-9051-0ACB7927AA99}" type="presParOf" srcId="{3B6DCE32-69F1-40F6-8A39-B8855FC42122}" destId="{0EC45990-302A-4498-9338-6EEAF6C1AC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B79536-6C4C-4501-B11A-489B8C9A05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3BACD2-47FC-4A42-A743-81F60261D16E}">
      <dgm:prSet/>
      <dgm:spPr/>
      <dgm:t>
        <a:bodyPr/>
        <a:lstStyle/>
        <a:p>
          <a:r>
            <a:rPr lang="en-US"/>
            <a:t>Using simply the Vader Sentiment Compound would not be sufficient to assess the impact of the tweets on cryptocurrency prices.</a:t>
          </a:r>
        </a:p>
      </dgm:t>
    </dgm:pt>
    <dgm:pt modelId="{6E5DC971-3D2E-4D68-B952-C826977FCBA1}" type="parTrans" cxnId="{BAD10ECE-BE41-4C14-9A1C-C86E2F660E0C}">
      <dgm:prSet/>
      <dgm:spPr/>
      <dgm:t>
        <a:bodyPr/>
        <a:lstStyle/>
        <a:p>
          <a:endParaRPr lang="en-US"/>
        </a:p>
      </dgm:t>
    </dgm:pt>
    <dgm:pt modelId="{65E13F3E-B519-491C-B092-00615F029779}" type="sibTrans" cxnId="{BAD10ECE-BE41-4C14-9A1C-C86E2F660E0C}">
      <dgm:prSet/>
      <dgm:spPr/>
      <dgm:t>
        <a:bodyPr/>
        <a:lstStyle/>
        <a:p>
          <a:endParaRPr lang="en-US"/>
        </a:p>
      </dgm:t>
    </dgm:pt>
    <dgm:pt modelId="{129B14A1-9197-4F48-9846-A89333A2481C}">
      <dgm:prSet/>
      <dgm:spPr/>
      <dgm:t>
        <a:bodyPr/>
        <a:lstStyle/>
        <a:p>
          <a:r>
            <a:rPr lang="en-US"/>
            <a:t>Hence, we derive a new Sentiment score taking into consideration the count of user’s followers, likes of the tweets, number of retweets, quality of the retweets.</a:t>
          </a:r>
        </a:p>
      </dgm:t>
    </dgm:pt>
    <dgm:pt modelId="{49AEB73A-195C-4814-95AE-9841A3DD325F}" type="parTrans" cxnId="{9A2D1380-7E9E-459E-9145-7C94E7B84F28}">
      <dgm:prSet/>
      <dgm:spPr/>
      <dgm:t>
        <a:bodyPr/>
        <a:lstStyle/>
        <a:p>
          <a:endParaRPr lang="en-US"/>
        </a:p>
      </dgm:t>
    </dgm:pt>
    <dgm:pt modelId="{411354BA-F34A-494C-B03A-BE3E1D7CA990}" type="sibTrans" cxnId="{9A2D1380-7E9E-459E-9145-7C94E7B84F28}">
      <dgm:prSet/>
      <dgm:spPr/>
      <dgm:t>
        <a:bodyPr/>
        <a:lstStyle/>
        <a:p>
          <a:endParaRPr lang="en-US"/>
        </a:p>
      </dgm:t>
    </dgm:pt>
    <dgm:pt modelId="{992F4B95-9DD0-48A2-9C72-231E09C97425}">
      <dgm:prSet/>
      <dgm:spPr/>
      <dgm:t>
        <a:bodyPr/>
        <a:lstStyle/>
        <a:p>
          <a:r>
            <a:rPr lang="en-US"/>
            <a:t>This Score is then aggregated at 3600 seconds resolution. Along with the closing price for bitcoin at an interval of 3600 seconds we feed this score in our LSTM Model.</a:t>
          </a:r>
        </a:p>
      </dgm:t>
    </dgm:pt>
    <dgm:pt modelId="{244690D7-E40C-4018-BFF1-A874F8EF392A}" type="parTrans" cxnId="{5DC32FAB-E165-4CB9-BBF1-1DD01DC477AE}">
      <dgm:prSet/>
      <dgm:spPr/>
      <dgm:t>
        <a:bodyPr/>
        <a:lstStyle/>
        <a:p>
          <a:endParaRPr lang="en-US"/>
        </a:p>
      </dgm:t>
    </dgm:pt>
    <dgm:pt modelId="{65709E5B-FB26-4477-86C3-083286A0E8CC}" type="sibTrans" cxnId="{5DC32FAB-E165-4CB9-BBF1-1DD01DC477AE}">
      <dgm:prSet/>
      <dgm:spPr/>
      <dgm:t>
        <a:bodyPr/>
        <a:lstStyle/>
        <a:p>
          <a:endParaRPr lang="en-US"/>
        </a:p>
      </dgm:t>
    </dgm:pt>
    <dgm:pt modelId="{0E8322BE-9A7C-4654-8AAA-B80A68996934}">
      <dgm:prSet/>
      <dgm:spPr/>
      <dgm:t>
        <a:bodyPr/>
        <a:lstStyle/>
        <a:p>
          <a:r>
            <a:rPr lang="en-US"/>
            <a:t>We ran two models using: simply the vader compound score and the aggregation we calculated above.</a:t>
          </a:r>
        </a:p>
      </dgm:t>
    </dgm:pt>
    <dgm:pt modelId="{9F505941-FCC0-4B77-9D8B-FD98EC172C69}" type="parTrans" cxnId="{5A6C396A-F340-4632-A60E-7251DD2E999F}">
      <dgm:prSet/>
      <dgm:spPr/>
      <dgm:t>
        <a:bodyPr/>
        <a:lstStyle/>
        <a:p>
          <a:endParaRPr lang="en-US"/>
        </a:p>
      </dgm:t>
    </dgm:pt>
    <dgm:pt modelId="{9ED69AAB-0E14-4696-8485-396893712CED}" type="sibTrans" cxnId="{5A6C396A-F340-4632-A60E-7251DD2E999F}">
      <dgm:prSet/>
      <dgm:spPr/>
      <dgm:t>
        <a:bodyPr/>
        <a:lstStyle/>
        <a:p>
          <a:endParaRPr lang="en-US"/>
        </a:p>
      </dgm:t>
    </dgm:pt>
    <dgm:pt modelId="{D2F8B12B-49BE-4AD8-B6BA-766BBB51F85E}" type="pres">
      <dgm:prSet presAssocID="{DBB79536-6C4C-4501-B11A-489B8C9A05BC}" presName="vert0" presStyleCnt="0">
        <dgm:presLayoutVars>
          <dgm:dir/>
          <dgm:animOne val="branch"/>
          <dgm:animLvl val="lvl"/>
        </dgm:presLayoutVars>
      </dgm:prSet>
      <dgm:spPr/>
    </dgm:pt>
    <dgm:pt modelId="{B705C5BA-47B1-4D0D-A729-C01BA3D8A02E}" type="pres">
      <dgm:prSet presAssocID="{613BACD2-47FC-4A42-A743-81F60261D16E}" presName="thickLine" presStyleLbl="alignNode1" presStyleIdx="0" presStyleCnt="4"/>
      <dgm:spPr/>
    </dgm:pt>
    <dgm:pt modelId="{BE5D2807-956A-40CA-BDD7-625CE4CF2742}" type="pres">
      <dgm:prSet presAssocID="{613BACD2-47FC-4A42-A743-81F60261D16E}" presName="horz1" presStyleCnt="0"/>
      <dgm:spPr/>
    </dgm:pt>
    <dgm:pt modelId="{FA1E2FDD-0694-4941-A629-5F6AAA714E8E}" type="pres">
      <dgm:prSet presAssocID="{613BACD2-47FC-4A42-A743-81F60261D16E}" presName="tx1" presStyleLbl="revTx" presStyleIdx="0" presStyleCnt="4"/>
      <dgm:spPr/>
    </dgm:pt>
    <dgm:pt modelId="{0A93BDFA-5C58-4478-8450-B3961B6F1BA2}" type="pres">
      <dgm:prSet presAssocID="{613BACD2-47FC-4A42-A743-81F60261D16E}" presName="vert1" presStyleCnt="0"/>
      <dgm:spPr/>
    </dgm:pt>
    <dgm:pt modelId="{128E9FA1-8785-49CD-9E5F-A1DF55C58CAA}" type="pres">
      <dgm:prSet presAssocID="{129B14A1-9197-4F48-9846-A89333A2481C}" presName="thickLine" presStyleLbl="alignNode1" presStyleIdx="1" presStyleCnt="4"/>
      <dgm:spPr/>
    </dgm:pt>
    <dgm:pt modelId="{59595C3B-6133-4C84-83FC-41475AC42863}" type="pres">
      <dgm:prSet presAssocID="{129B14A1-9197-4F48-9846-A89333A2481C}" presName="horz1" presStyleCnt="0"/>
      <dgm:spPr/>
    </dgm:pt>
    <dgm:pt modelId="{3FDA46F7-C7CB-43BC-812A-454E626841F1}" type="pres">
      <dgm:prSet presAssocID="{129B14A1-9197-4F48-9846-A89333A2481C}" presName="tx1" presStyleLbl="revTx" presStyleIdx="1" presStyleCnt="4"/>
      <dgm:spPr/>
    </dgm:pt>
    <dgm:pt modelId="{7A13CFD9-AB15-4328-8960-2B7A63B742E5}" type="pres">
      <dgm:prSet presAssocID="{129B14A1-9197-4F48-9846-A89333A2481C}" presName="vert1" presStyleCnt="0"/>
      <dgm:spPr/>
    </dgm:pt>
    <dgm:pt modelId="{0E633BBF-87B5-4C90-A386-AB3DAEE2A153}" type="pres">
      <dgm:prSet presAssocID="{992F4B95-9DD0-48A2-9C72-231E09C97425}" presName="thickLine" presStyleLbl="alignNode1" presStyleIdx="2" presStyleCnt="4"/>
      <dgm:spPr/>
    </dgm:pt>
    <dgm:pt modelId="{D499958F-3C28-416A-9C3A-BC235A635945}" type="pres">
      <dgm:prSet presAssocID="{992F4B95-9DD0-48A2-9C72-231E09C97425}" presName="horz1" presStyleCnt="0"/>
      <dgm:spPr/>
    </dgm:pt>
    <dgm:pt modelId="{B6022533-2FB9-41B3-AB93-B7FC9354FDF8}" type="pres">
      <dgm:prSet presAssocID="{992F4B95-9DD0-48A2-9C72-231E09C97425}" presName="tx1" presStyleLbl="revTx" presStyleIdx="2" presStyleCnt="4"/>
      <dgm:spPr/>
    </dgm:pt>
    <dgm:pt modelId="{8ADDD4F9-3A29-41D8-97C4-238434EE1B0E}" type="pres">
      <dgm:prSet presAssocID="{992F4B95-9DD0-48A2-9C72-231E09C97425}" presName="vert1" presStyleCnt="0"/>
      <dgm:spPr/>
    </dgm:pt>
    <dgm:pt modelId="{DDDAF030-DB6E-416B-B753-867BE8C3D29C}" type="pres">
      <dgm:prSet presAssocID="{0E8322BE-9A7C-4654-8AAA-B80A68996934}" presName="thickLine" presStyleLbl="alignNode1" presStyleIdx="3" presStyleCnt="4"/>
      <dgm:spPr/>
    </dgm:pt>
    <dgm:pt modelId="{CE1B29DA-B463-4519-8A28-895085BB14B6}" type="pres">
      <dgm:prSet presAssocID="{0E8322BE-9A7C-4654-8AAA-B80A68996934}" presName="horz1" presStyleCnt="0"/>
      <dgm:spPr/>
    </dgm:pt>
    <dgm:pt modelId="{5E7FB962-1606-4A4D-87DE-CF76F7952EFD}" type="pres">
      <dgm:prSet presAssocID="{0E8322BE-9A7C-4654-8AAA-B80A68996934}" presName="tx1" presStyleLbl="revTx" presStyleIdx="3" presStyleCnt="4"/>
      <dgm:spPr/>
    </dgm:pt>
    <dgm:pt modelId="{13682BC4-025C-4CF1-B886-1066DEF51B56}" type="pres">
      <dgm:prSet presAssocID="{0E8322BE-9A7C-4654-8AAA-B80A68996934}" presName="vert1" presStyleCnt="0"/>
      <dgm:spPr/>
    </dgm:pt>
  </dgm:ptLst>
  <dgm:cxnLst>
    <dgm:cxn modelId="{F55EAF14-2AAA-48EF-9B91-D624024D5805}" type="presOf" srcId="{992F4B95-9DD0-48A2-9C72-231E09C97425}" destId="{B6022533-2FB9-41B3-AB93-B7FC9354FDF8}" srcOrd="0" destOrd="0" presId="urn:microsoft.com/office/officeart/2008/layout/LinedList"/>
    <dgm:cxn modelId="{23D5342C-552C-4C0E-966A-B78A95DA94EB}" type="presOf" srcId="{613BACD2-47FC-4A42-A743-81F60261D16E}" destId="{FA1E2FDD-0694-4941-A629-5F6AAA714E8E}" srcOrd="0" destOrd="0" presId="urn:microsoft.com/office/officeart/2008/layout/LinedList"/>
    <dgm:cxn modelId="{5A6C396A-F340-4632-A60E-7251DD2E999F}" srcId="{DBB79536-6C4C-4501-B11A-489B8C9A05BC}" destId="{0E8322BE-9A7C-4654-8AAA-B80A68996934}" srcOrd="3" destOrd="0" parTransId="{9F505941-FCC0-4B77-9D8B-FD98EC172C69}" sibTransId="{9ED69AAB-0E14-4696-8485-396893712CED}"/>
    <dgm:cxn modelId="{9A2D1380-7E9E-459E-9145-7C94E7B84F28}" srcId="{DBB79536-6C4C-4501-B11A-489B8C9A05BC}" destId="{129B14A1-9197-4F48-9846-A89333A2481C}" srcOrd="1" destOrd="0" parTransId="{49AEB73A-195C-4814-95AE-9841A3DD325F}" sibTransId="{411354BA-F34A-494C-B03A-BE3E1D7CA990}"/>
    <dgm:cxn modelId="{5DC32FAB-E165-4CB9-BBF1-1DD01DC477AE}" srcId="{DBB79536-6C4C-4501-B11A-489B8C9A05BC}" destId="{992F4B95-9DD0-48A2-9C72-231E09C97425}" srcOrd="2" destOrd="0" parTransId="{244690D7-E40C-4018-BFF1-A874F8EF392A}" sibTransId="{65709E5B-FB26-4477-86C3-083286A0E8CC}"/>
    <dgm:cxn modelId="{2C0072BA-5947-4F36-81C1-91E297EEEAD9}" type="presOf" srcId="{DBB79536-6C4C-4501-B11A-489B8C9A05BC}" destId="{D2F8B12B-49BE-4AD8-B6BA-766BBB51F85E}" srcOrd="0" destOrd="0" presId="urn:microsoft.com/office/officeart/2008/layout/LinedList"/>
    <dgm:cxn modelId="{BAD10ECE-BE41-4C14-9A1C-C86E2F660E0C}" srcId="{DBB79536-6C4C-4501-B11A-489B8C9A05BC}" destId="{613BACD2-47FC-4A42-A743-81F60261D16E}" srcOrd="0" destOrd="0" parTransId="{6E5DC971-3D2E-4D68-B952-C826977FCBA1}" sibTransId="{65E13F3E-B519-491C-B092-00615F029779}"/>
    <dgm:cxn modelId="{29F200F7-B1E8-4915-AF50-84972EA202B9}" type="presOf" srcId="{129B14A1-9197-4F48-9846-A89333A2481C}" destId="{3FDA46F7-C7CB-43BC-812A-454E626841F1}" srcOrd="0" destOrd="0" presId="urn:microsoft.com/office/officeart/2008/layout/LinedList"/>
    <dgm:cxn modelId="{E74683FE-B33C-469A-A04C-7DC8924B0175}" type="presOf" srcId="{0E8322BE-9A7C-4654-8AAA-B80A68996934}" destId="{5E7FB962-1606-4A4D-87DE-CF76F7952EFD}" srcOrd="0" destOrd="0" presId="urn:microsoft.com/office/officeart/2008/layout/LinedList"/>
    <dgm:cxn modelId="{68F42F91-7371-4F91-B708-DC0C1067F291}" type="presParOf" srcId="{D2F8B12B-49BE-4AD8-B6BA-766BBB51F85E}" destId="{B705C5BA-47B1-4D0D-A729-C01BA3D8A02E}" srcOrd="0" destOrd="0" presId="urn:microsoft.com/office/officeart/2008/layout/LinedList"/>
    <dgm:cxn modelId="{DEB84123-7EC4-4DBB-AB22-91DB9864BC2A}" type="presParOf" srcId="{D2F8B12B-49BE-4AD8-B6BA-766BBB51F85E}" destId="{BE5D2807-956A-40CA-BDD7-625CE4CF2742}" srcOrd="1" destOrd="0" presId="urn:microsoft.com/office/officeart/2008/layout/LinedList"/>
    <dgm:cxn modelId="{0B42153D-5807-4945-94E0-152C737F1537}" type="presParOf" srcId="{BE5D2807-956A-40CA-BDD7-625CE4CF2742}" destId="{FA1E2FDD-0694-4941-A629-5F6AAA714E8E}" srcOrd="0" destOrd="0" presId="urn:microsoft.com/office/officeart/2008/layout/LinedList"/>
    <dgm:cxn modelId="{FFD7555C-EAF5-498B-8A52-C3A1F1025995}" type="presParOf" srcId="{BE5D2807-956A-40CA-BDD7-625CE4CF2742}" destId="{0A93BDFA-5C58-4478-8450-B3961B6F1BA2}" srcOrd="1" destOrd="0" presId="urn:microsoft.com/office/officeart/2008/layout/LinedList"/>
    <dgm:cxn modelId="{89B5D3A4-FA66-4093-9A03-9C661F9949FC}" type="presParOf" srcId="{D2F8B12B-49BE-4AD8-B6BA-766BBB51F85E}" destId="{128E9FA1-8785-49CD-9E5F-A1DF55C58CAA}" srcOrd="2" destOrd="0" presId="urn:microsoft.com/office/officeart/2008/layout/LinedList"/>
    <dgm:cxn modelId="{4D6607A3-1A98-4301-AB98-36CE5D6A75AC}" type="presParOf" srcId="{D2F8B12B-49BE-4AD8-B6BA-766BBB51F85E}" destId="{59595C3B-6133-4C84-83FC-41475AC42863}" srcOrd="3" destOrd="0" presId="urn:microsoft.com/office/officeart/2008/layout/LinedList"/>
    <dgm:cxn modelId="{28BFAD24-D936-41C3-BE52-870746056C85}" type="presParOf" srcId="{59595C3B-6133-4C84-83FC-41475AC42863}" destId="{3FDA46F7-C7CB-43BC-812A-454E626841F1}" srcOrd="0" destOrd="0" presId="urn:microsoft.com/office/officeart/2008/layout/LinedList"/>
    <dgm:cxn modelId="{F394D37E-A2F1-46F9-BD65-008E584C12E2}" type="presParOf" srcId="{59595C3B-6133-4C84-83FC-41475AC42863}" destId="{7A13CFD9-AB15-4328-8960-2B7A63B742E5}" srcOrd="1" destOrd="0" presId="urn:microsoft.com/office/officeart/2008/layout/LinedList"/>
    <dgm:cxn modelId="{97C8F3F3-D628-4ECD-9E21-F5CAF77A8457}" type="presParOf" srcId="{D2F8B12B-49BE-4AD8-B6BA-766BBB51F85E}" destId="{0E633BBF-87B5-4C90-A386-AB3DAEE2A153}" srcOrd="4" destOrd="0" presId="urn:microsoft.com/office/officeart/2008/layout/LinedList"/>
    <dgm:cxn modelId="{60382BC7-FF64-4213-8FFA-3C1BACB66C03}" type="presParOf" srcId="{D2F8B12B-49BE-4AD8-B6BA-766BBB51F85E}" destId="{D499958F-3C28-416A-9C3A-BC235A635945}" srcOrd="5" destOrd="0" presId="urn:microsoft.com/office/officeart/2008/layout/LinedList"/>
    <dgm:cxn modelId="{0DDAA31F-DE69-4348-BDBC-DDD5E49555FD}" type="presParOf" srcId="{D499958F-3C28-416A-9C3A-BC235A635945}" destId="{B6022533-2FB9-41B3-AB93-B7FC9354FDF8}" srcOrd="0" destOrd="0" presId="urn:microsoft.com/office/officeart/2008/layout/LinedList"/>
    <dgm:cxn modelId="{0D20EA58-D841-43E1-ADB3-1319FE22AF6A}" type="presParOf" srcId="{D499958F-3C28-416A-9C3A-BC235A635945}" destId="{8ADDD4F9-3A29-41D8-97C4-238434EE1B0E}" srcOrd="1" destOrd="0" presId="urn:microsoft.com/office/officeart/2008/layout/LinedList"/>
    <dgm:cxn modelId="{3815C2E0-A7D2-4A32-8F54-8EB25CD55BB0}" type="presParOf" srcId="{D2F8B12B-49BE-4AD8-B6BA-766BBB51F85E}" destId="{DDDAF030-DB6E-416B-B753-867BE8C3D29C}" srcOrd="6" destOrd="0" presId="urn:microsoft.com/office/officeart/2008/layout/LinedList"/>
    <dgm:cxn modelId="{C8BD21B6-D215-4F36-81BA-54CCBC0F2CF4}" type="presParOf" srcId="{D2F8B12B-49BE-4AD8-B6BA-766BBB51F85E}" destId="{CE1B29DA-B463-4519-8A28-895085BB14B6}" srcOrd="7" destOrd="0" presId="urn:microsoft.com/office/officeart/2008/layout/LinedList"/>
    <dgm:cxn modelId="{B4C220FC-1DE0-4021-85C9-878AB650D43F}" type="presParOf" srcId="{CE1B29DA-B463-4519-8A28-895085BB14B6}" destId="{5E7FB962-1606-4A4D-87DE-CF76F7952EFD}" srcOrd="0" destOrd="0" presId="urn:microsoft.com/office/officeart/2008/layout/LinedList"/>
    <dgm:cxn modelId="{867F2EFD-D4D3-46E9-ABCA-CD70C819A18C}" type="presParOf" srcId="{CE1B29DA-B463-4519-8A28-895085BB14B6}" destId="{13682BC4-025C-4CF1-B886-1066DEF51B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4D826-E410-4BD2-99BD-58AC8B458861}">
      <dsp:nvSpPr>
        <dsp:cNvPr id="0" name=""/>
        <dsp:cNvSpPr/>
      </dsp:nvSpPr>
      <dsp:spPr>
        <a:xfrm>
          <a:off x="2824215" y="1179"/>
          <a:ext cx="1261955" cy="12619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Overview</a:t>
          </a:r>
        </a:p>
      </dsp:txBody>
      <dsp:txXfrm>
        <a:off x="3009024" y="185988"/>
        <a:ext cx="892337" cy="892337"/>
      </dsp:txXfrm>
    </dsp:sp>
    <dsp:sp modelId="{869D6B5E-7C7A-4595-B44A-D6DF7C78117C}">
      <dsp:nvSpPr>
        <dsp:cNvPr id="0" name=""/>
        <dsp:cNvSpPr/>
      </dsp:nvSpPr>
      <dsp:spPr>
        <a:xfrm rot="1800000">
          <a:off x="4099548" y="887853"/>
          <a:ext cx="334748" cy="42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106275" y="947929"/>
        <a:ext cx="234324" cy="255545"/>
      </dsp:txXfrm>
    </dsp:sp>
    <dsp:sp modelId="{ED1FD75E-27C2-4E05-A9C2-4040DC7C1FAA}">
      <dsp:nvSpPr>
        <dsp:cNvPr id="0" name=""/>
        <dsp:cNvSpPr/>
      </dsp:nvSpPr>
      <dsp:spPr>
        <a:xfrm>
          <a:off x="4464083" y="947956"/>
          <a:ext cx="1261955" cy="12619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Capture and Pre-processing</a:t>
          </a:r>
        </a:p>
      </dsp:txBody>
      <dsp:txXfrm>
        <a:off x="4648892" y="1132765"/>
        <a:ext cx="892337" cy="892337"/>
      </dsp:txXfrm>
    </dsp:sp>
    <dsp:sp modelId="{7A785D6D-E5FB-4053-872F-8AA01153C844}">
      <dsp:nvSpPr>
        <dsp:cNvPr id="0" name=""/>
        <dsp:cNvSpPr/>
      </dsp:nvSpPr>
      <dsp:spPr>
        <a:xfrm rot="5400000">
          <a:off x="4927686" y="2303283"/>
          <a:ext cx="334748" cy="42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977898" y="2338253"/>
        <a:ext cx="234324" cy="255545"/>
      </dsp:txXfrm>
    </dsp:sp>
    <dsp:sp modelId="{FDD81B95-9903-4322-A35E-47D9D9D3B0DA}">
      <dsp:nvSpPr>
        <dsp:cNvPr id="0" name=""/>
        <dsp:cNvSpPr/>
      </dsp:nvSpPr>
      <dsp:spPr>
        <a:xfrm>
          <a:off x="4464083" y="2841512"/>
          <a:ext cx="1261955" cy="12619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Price Change and Sentiment Analysis</a:t>
          </a:r>
        </a:p>
      </dsp:txBody>
      <dsp:txXfrm>
        <a:off x="4648892" y="3026321"/>
        <a:ext cx="892337" cy="892337"/>
      </dsp:txXfrm>
    </dsp:sp>
    <dsp:sp modelId="{67112CCE-63CE-4CD8-AE46-7606789BB543}">
      <dsp:nvSpPr>
        <dsp:cNvPr id="0" name=""/>
        <dsp:cNvSpPr/>
      </dsp:nvSpPr>
      <dsp:spPr>
        <a:xfrm rot="9000000">
          <a:off x="4115957" y="3728187"/>
          <a:ext cx="334748" cy="42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209654" y="3788263"/>
        <a:ext cx="234324" cy="255545"/>
      </dsp:txXfrm>
    </dsp:sp>
    <dsp:sp modelId="{2C1776E0-06C4-4788-BB0F-038557D01FCC}">
      <dsp:nvSpPr>
        <dsp:cNvPr id="0" name=""/>
        <dsp:cNvSpPr/>
      </dsp:nvSpPr>
      <dsp:spPr>
        <a:xfrm>
          <a:off x="2824215" y="3788290"/>
          <a:ext cx="1261955" cy="12619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LSTM Modelling</a:t>
          </a:r>
        </a:p>
      </dsp:txBody>
      <dsp:txXfrm>
        <a:off x="3009024" y="3973099"/>
        <a:ext cx="892337" cy="892337"/>
      </dsp:txXfrm>
    </dsp:sp>
    <dsp:sp modelId="{995697F0-1807-42FE-AC04-B2FFB077AD24}">
      <dsp:nvSpPr>
        <dsp:cNvPr id="0" name=""/>
        <dsp:cNvSpPr/>
      </dsp:nvSpPr>
      <dsp:spPr>
        <a:xfrm rot="12600000">
          <a:off x="2476090" y="3737661"/>
          <a:ext cx="334748" cy="42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569787" y="3847949"/>
        <a:ext cx="234324" cy="255545"/>
      </dsp:txXfrm>
    </dsp:sp>
    <dsp:sp modelId="{B6E6AAD9-9FA9-4FA4-A25C-A3B6DD6DB994}">
      <dsp:nvSpPr>
        <dsp:cNvPr id="0" name=""/>
        <dsp:cNvSpPr/>
      </dsp:nvSpPr>
      <dsp:spPr>
        <a:xfrm>
          <a:off x="1184348" y="2841512"/>
          <a:ext cx="1261955" cy="12619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Challenges and Caveats</a:t>
          </a:r>
        </a:p>
      </dsp:txBody>
      <dsp:txXfrm>
        <a:off x="1369157" y="3026321"/>
        <a:ext cx="892337" cy="892337"/>
      </dsp:txXfrm>
    </dsp:sp>
    <dsp:sp modelId="{1BEB95AA-8E06-4E86-B575-32141F1C4133}">
      <dsp:nvSpPr>
        <dsp:cNvPr id="0" name=""/>
        <dsp:cNvSpPr/>
      </dsp:nvSpPr>
      <dsp:spPr>
        <a:xfrm rot="16200000">
          <a:off x="1647952" y="2322231"/>
          <a:ext cx="334748" cy="4259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698164" y="2457625"/>
        <a:ext cx="234324" cy="255545"/>
      </dsp:txXfrm>
    </dsp:sp>
    <dsp:sp modelId="{886F7BE5-AD54-41D5-A783-15D3134CE6FB}">
      <dsp:nvSpPr>
        <dsp:cNvPr id="0" name=""/>
        <dsp:cNvSpPr/>
      </dsp:nvSpPr>
      <dsp:spPr>
        <a:xfrm>
          <a:off x="1184348" y="947956"/>
          <a:ext cx="1261955" cy="12619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Probable Enhancements</a:t>
          </a:r>
        </a:p>
      </dsp:txBody>
      <dsp:txXfrm>
        <a:off x="1369157" y="1132765"/>
        <a:ext cx="892337" cy="892337"/>
      </dsp:txXfrm>
    </dsp:sp>
    <dsp:sp modelId="{5891D0D1-1AEA-4F3E-B4DF-50AEC4F54CAB}">
      <dsp:nvSpPr>
        <dsp:cNvPr id="0" name=""/>
        <dsp:cNvSpPr/>
      </dsp:nvSpPr>
      <dsp:spPr>
        <a:xfrm rot="19800000">
          <a:off x="2459681" y="897327"/>
          <a:ext cx="334748" cy="425909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66408" y="1007615"/>
        <a:ext cx="234324" cy="255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08037-05A2-49DB-A741-073D213966D8}">
      <dsp:nvSpPr>
        <dsp:cNvPr id="0" name=""/>
        <dsp:cNvSpPr/>
      </dsp:nvSpPr>
      <dsp:spPr>
        <a:xfrm>
          <a:off x="0" y="350118"/>
          <a:ext cx="9700953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902" tIns="291592" rIns="7529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Used Official Twitter Developer account for Twitter Data Access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the </a:t>
          </a:r>
          <a:r>
            <a:rPr lang="en-US" sz="1400" kern="1200" dirty="0" err="1"/>
            <a:t>Tweepy</a:t>
          </a:r>
          <a:r>
            <a:rPr lang="en-US" sz="1400" kern="1200" dirty="0"/>
            <a:t> python Library for capturing the raw tweets info: user-id, followers count, tweet, re-tweet info, likes, comments, and date, gathered using search terms for the crypto-currency, e.g. “Bitcoin” or “BTC”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Range: 5</a:t>
          </a:r>
          <a:r>
            <a:rPr lang="en-US" sz="1400" kern="1200" baseline="30000" dirty="0"/>
            <a:t>th</a:t>
          </a:r>
          <a:r>
            <a:rPr lang="en-US" sz="1400" kern="1200" dirty="0"/>
            <a:t> Feb’21 to 8</a:t>
          </a:r>
          <a:r>
            <a:rPr lang="en-US" sz="1400" kern="1200" baseline="30000" dirty="0"/>
            <a:t>th</a:t>
          </a:r>
          <a:r>
            <a:rPr lang="en-US" sz="1400" kern="1200" dirty="0"/>
            <a:t> Aug’21</a:t>
          </a:r>
        </a:p>
      </dsp:txBody>
      <dsp:txXfrm>
        <a:off x="0" y="350118"/>
        <a:ext cx="9700953" cy="1256850"/>
      </dsp:txXfrm>
    </dsp:sp>
    <dsp:sp modelId="{57424F62-AC6D-4317-9112-FECC5B0DF0FF}">
      <dsp:nvSpPr>
        <dsp:cNvPr id="0" name=""/>
        <dsp:cNvSpPr/>
      </dsp:nvSpPr>
      <dsp:spPr>
        <a:xfrm>
          <a:off x="485047" y="143478"/>
          <a:ext cx="67906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671" tIns="0" rIns="25667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Tweets:</a:t>
          </a:r>
        </a:p>
      </dsp:txBody>
      <dsp:txXfrm>
        <a:off x="505222" y="163653"/>
        <a:ext cx="6750317" cy="372930"/>
      </dsp:txXfrm>
    </dsp:sp>
    <dsp:sp modelId="{4F4439E2-142C-46F7-ABBC-A66D9D7720F4}">
      <dsp:nvSpPr>
        <dsp:cNvPr id="0" name=""/>
        <dsp:cNvSpPr/>
      </dsp:nvSpPr>
      <dsp:spPr>
        <a:xfrm>
          <a:off x="0" y="1889209"/>
          <a:ext cx="9700953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2902" tIns="291592" rIns="7529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Used official </a:t>
          </a:r>
          <a:r>
            <a:rPr lang="en-US" sz="1400" kern="1200" dirty="0" err="1"/>
            <a:t>bitfinex</a:t>
          </a:r>
          <a:r>
            <a:rPr lang="en-US" sz="1400" kern="1200" dirty="0"/>
            <a:t> </a:t>
          </a:r>
          <a:r>
            <a:rPr lang="en-US" sz="1400" kern="1200" dirty="0" err="1"/>
            <a:t>api</a:t>
          </a:r>
          <a:r>
            <a:rPr lang="en-US" sz="1400" kern="1200" dirty="0"/>
            <a:t> for gathering Market Volume, Open, Close, High, and Low info for the currencies at 60 secs resolution.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 Range: Varied (Latest Date 8</a:t>
          </a:r>
          <a:r>
            <a:rPr lang="en-US" sz="1400" kern="1200" baseline="30000" dirty="0"/>
            <a:t>th</a:t>
          </a:r>
          <a:r>
            <a:rPr lang="en-US" sz="1400" kern="1200" dirty="0"/>
            <a:t> Aug)</a:t>
          </a:r>
        </a:p>
      </dsp:txBody>
      <dsp:txXfrm>
        <a:off x="0" y="1889209"/>
        <a:ext cx="9700953" cy="1014300"/>
      </dsp:txXfrm>
    </dsp:sp>
    <dsp:sp modelId="{4E446A1E-C3C6-47AD-A48D-32CBA4AA6ED0}">
      <dsp:nvSpPr>
        <dsp:cNvPr id="0" name=""/>
        <dsp:cNvSpPr/>
      </dsp:nvSpPr>
      <dsp:spPr>
        <a:xfrm>
          <a:off x="485047" y="1682569"/>
          <a:ext cx="67906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671" tIns="0" rIns="25667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Crypto-currency Price info:</a:t>
          </a:r>
        </a:p>
      </dsp:txBody>
      <dsp:txXfrm>
        <a:off x="505222" y="1702744"/>
        <a:ext cx="6750317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0AA5C-4ECD-4F8D-8297-3D63E67F0187}">
      <dsp:nvSpPr>
        <dsp:cNvPr id="0" name=""/>
        <dsp:cNvSpPr/>
      </dsp:nvSpPr>
      <dsp:spPr>
        <a:xfrm>
          <a:off x="1965044" y="1151079"/>
          <a:ext cx="420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57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053" y="1194544"/>
        <a:ext cx="22558" cy="4511"/>
      </dsp:txXfrm>
    </dsp:sp>
    <dsp:sp modelId="{738B9E8B-5A45-4922-924A-6ABECF0E47FA}">
      <dsp:nvSpPr>
        <dsp:cNvPr id="0" name=""/>
        <dsp:cNvSpPr/>
      </dsp:nvSpPr>
      <dsp:spPr>
        <a:xfrm>
          <a:off x="5211" y="608309"/>
          <a:ext cx="1961633" cy="11769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122" tIns="100897" rIns="96122" bIns="1008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Images, Emoticons and other graphical content from tweets</a:t>
          </a:r>
        </a:p>
      </dsp:txBody>
      <dsp:txXfrm>
        <a:off x="5211" y="608309"/>
        <a:ext cx="1961633" cy="1176980"/>
      </dsp:txXfrm>
    </dsp:sp>
    <dsp:sp modelId="{D9D23993-9714-41DC-B3FB-30CB4C8371D6}">
      <dsp:nvSpPr>
        <dsp:cNvPr id="0" name=""/>
        <dsp:cNvSpPr/>
      </dsp:nvSpPr>
      <dsp:spPr>
        <a:xfrm>
          <a:off x="4377854" y="1151079"/>
          <a:ext cx="420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57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76862" y="1194544"/>
        <a:ext cx="22558" cy="4511"/>
      </dsp:txXfrm>
    </dsp:sp>
    <dsp:sp modelId="{0F2AB9D3-9FF7-4A11-9EC8-C8465575817B}">
      <dsp:nvSpPr>
        <dsp:cNvPr id="0" name=""/>
        <dsp:cNvSpPr/>
      </dsp:nvSpPr>
      <dsp:spPr>
        <a:xfrm>
          <a:off x="2418020" y="608309"/>
          <a:ext cx="1961633" cy="11769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122" tIns="100897" rIns="96122" bIns="1008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and remove URLs present in the Tweets</a:t>
          </a:r>
        </a:p>
      </dsp:txBody>
      <dsp:txXfrm>
        <a:off x="2418020" y="608309"/>
        <a:ext cx="1961633" cy="1176980"/>
      </dsp:txXfrm>
    </dsp:sp>
    <dsp:sp modelId="{56E58FB1-0CF0-4B84-897D-2C73935C9FF9}">
      <dsp:nvSpPr>
        <dsp:cNvPr id="0" name=""/>
        <dsp:cNvSpPr/>
      </dsp:nvSpPr>
      <dsp:spPr>
        <a:xfrm>
          <a:off x="986027" y="1783490"/>
          <a:ext cx="4825619" cy="420575"/>
        </a:xfrm>
        <a:custGeom>
          <a:avLst/>
          <a:gdLst/>
          <a:ahLst/>
          <a:cxnLst/>
          <a:rect l="0" t="0" r="0" b="0"/>
          <a:pathLst>
            <a:path>
              <a:moveTo>
                <a:pt x="4825619" y="0"/>
              </a:moveTo>
              <a:lnTo>
                <a:pt x="4825619" y="227387"/>
              </a:lnTo>
              <a:lnTo>
                <a:pt x="0" y="227387"/>
              </a:lnTo>
              <a:lnTo>
                <a:pt x="0" y="4205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7670" y="1991522"/>
        <a:ext cx="242333" cy="4511"/>
      </dsp:txXfrm>
    </dsp:sp>
    <dsp:sp modelId="{51DECC89-DD0D-423A-8E5C-77F68F4FFD8F}">
      <dsp:nvSpPr>
        <dsp:cNvPr id="0" name=""/>
        <dsp:cNvSpPr/>
      </dsp:nvSpPr>
      <dsp:spPr>
        <a:xfrm>
          <a:off x="4830830" y="608309"/>
          <a:ext cx="1961633" cy="11769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122" tIns="100897" rIns="96122" bIns="1008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Ignore the retweet text if it is same as original tweet</a:t>
          </a:r>
        </a:p>
      </dsp:txBody>
      <dsp:txXfrm>
        <a:off x="4830830" y="608309"/>
        <a:ext cx="1961633" cy="1176980"/>
      </dsp:txXfrm>
    </dsp:sp>
    <dsp:sp modelId="{3D2C121F-BC05-474C-A084-48A85823E524}">
      <dsp:nvSpPr>
        <dsp:cNvPr id="0" name=""/>
        <dsp:cNvSpPr/>
      </dsp:nvSpPr>
      <dsp:spPr>
        <a:xfrm>
          <a:off x="1965044" y="2779236"/>
          <a:ext cx="420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57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053" y="2822700"/>
        <a:ext cx="22558" cy="4511"/>
      </dsp:txXfrm>
    </dsp:sp>
    <dsp:sp modelId="{E4432380-56CD-4A9B-8A12-F334C9AF4FDD}">
      <dsp:nvSpPr>
        <dsp:cNvPr id="0" name=""/>
        <dsp:cNvSpPr/>
      </dsp:nvSpPr>
      <dsp:spPr>
        <a:xfrm>
          <a:off x="5211" y="2236465"/>
          <a:ext cx="1961633" cy="11769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122" tIns="100897" rIns="96122" bIns="1008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special Non-Unicode Characters, Trailing Spaces, New line characters</a:t>
          </a:r>
        </a:p>
      </dsp:txBody>
      <dsp:txXfrm>
        <a:off x="5211" y="2236465"/>
        <a:ext cx="1961633" cy="1176980"/>
      </dsp:txXfrm>
    </dsp:sp>
    <dsp:sp modelId="{3F7F1A51-913B-4B22-A56B-A496D84A6FA1}">
      <dsp:nvSpPr>
        <dsp:cNvPr id="0" name=""/>
        <dsp:cNvSpPr/>
      </dsp:nvSpPr>
      <dsp:spPr>
        <a:xfrm>
          <a:off x="4377854" y="2779236"/>
          <a:ext cx="420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57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76862" y="2822700"/>
        <a:ext cx="22558" cy="4511"/>
      </dsp:txXfrm>
    </dsp:sp>
    <dsp:sp modelId="{85E0975B-64EC-4D6B-9D64-371FE561F6AE}">
      <dsp:nvSpPr>
        <dsp:cNvPr id="0" name=""/>
        <dsp:cNvSpPr/>
      </dsp:nvSpPr>
      <dsp:spPr>
        <a:xfrm>
          <a:off x="2418020" y="2236465"/>
          <a:ext cx="1961633" cy="117698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122" tIns="100897" rIns="96122" bIns="1008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Stop-Words and Search Terms</a:t>
          </a:r>
        </a:p>
      </dsp:txBody>
      <dsp:txXfrm>
        <a:off x="2418020" y="2236465"/>
        <a:ext cx="1961633" cy="1176980"/>
      </dsp:txXfrm>
    </dsp:sp>
    <dsp:sp modelId="{B1B2642B-46B0-4FFA-8969-CA65EE9CAE7F}">
      <dsp:nvSpPr>
        <dsp:cNvPr id="0" name=""/>
        <dsp:cNvSpPr/>
      </dsp:nvSpPr>
      <dsp:spPr>
        <a:xfrm>
          <a:off x="986027" y="3411646"/>
          <a:ext cx="4825619" cy="420575"/>
        </a:xfrm>
        <a:custGeom>
          <a:avLst/>
          <a:gdLst/>
          <a:ahLst/>
          <a:cxnLst/>
          <a:rect l="0" t="0" r="0" b="0"/>
          <a:pathLst>
            <a:path>
              <a:moveTo>
                <a:pt x="4825619" y="0"/>
              </a:moveTo>
              <a:lnTo>
                <a:pt x="4825619" y="227387"/>
              </a:lnTo>
              <a:lnTo>
                <a:pt x="0" y="227387"/>
              </a:lnTo>
              <a:lnTo>
                <a:pt x="0" y="420575"/>
              </a:lnTo>
            </a:path>
          </a:pathLst>
        </a:custGeom>
        <a:noFill/>
        <a:ln w="12700" cap="flat" cmpd="sng" algn="ctr">
          <a:noFill/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7670" y="3619678"/>
        <a:ext cx="242333" cy="4511"/>
      </dsp:txXfrm>
    </dsp:sp>
    <dsp:sp modelId="{99D0B077-C79F-445D-8C25-2A76C219C443}">
      <dsp:nvSpPr>
        <dsp:cNvPr id="0" name=""/>
        <dsp:cNvSpPr/>
      </dsp:nvSpPr>
      <dsp:spPr>
        <a:xfrm>
          <a:off x="4830830" y="2236465"/>
          <a:ext cx="1961633" cy="11769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122" tIns="100897" rIns="96122" bIns="1008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 TF-IDF Vectorization</a:t>
          </a:r>
        </a:p>
      </dsp:txBody>
      <dsp:txXfrm>
        <a:off x="4830830" y="2236465"/>
        <a:ext cx="1961633" cy="1176980"/>
      </dsp:txXfrm>
    </dsp:sp>
    <dsp:sp modelId="{F3E4199E-38F0-4BB4-80B3-35881F4B00DC}">
      <dsp:nvSpPr>
        <dsp:cNvPr id="0" name=""/>
        <dsp:cNvSpPr/>
      </dsp:nvSpPr>
      <dsp:spPr>
        <a:xfrm>
          <a:off x="1965044" y="4407392"/>
          <a:ext cx="420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057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053" y="4450856"/>
        <a:ext cx="22558" cy="4511"/>
      </dsp:txXfrm>
    </dsp:sp>
    <dsp:sp modelId="{CFE204BE-4848-41E4-9D5F-FA118FBD37E4}">
      <dsp:nvSpPr>
        <dsp:cNvPr id="0" name=""/>
        <dsp:cNvSpPr/>
      </dsp:nvSpPr>
      <dsp:spPr>
        <a:xfrm>
          <a:off x="5211" y="3864621"/>
          <a:ext cx="1961633" cy="11769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122" tIns="100897" rIns="96122" bIns="1008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Remove no-impact frame from the price data</a:t>
          </a:r>
        </a:p>
      </dsp:txBody>
      <dsp:txXfrm>
        <a:off x="5211" y="3864621"/>
        <a:ext cx="1961633" cy="1176980"/>
      </dsp:txXfrm>
    </dsp:sp>
    <dsp:sp modelId="{14B532BE-A283-4370-A822-AB85FCA76803}">
      <dsp:nvSpPr>
        <dsp:cNvPr id="0" name=""/>
        <dsp:cNvSpPr/>
      </dsp:nvSpPr>
      <dsp:spPr>
        <a:xfrm>
          <a:off x="2418020" y="3864621"/>
          <a:ext cx="1961633" cy="11769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122" tIns="100897" rIns="96122" bIns="1008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Roll up price info at 3600 seconds resolution (1 hour) </a:t>
          </a:r>
        </a:p>
      </dsp:txBody>
      <dsp:txXfrm>
        <a:off x="2418020" y="3864621"/>
        <a:ext cx="1961633" cy="1176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D1814-1451-4579-9BC1-B99FC0531759}">
      <dsp:nvSpPr>
        <dsp:cNvPr id="0" name=""/>
        <dsp:cNvSpPr/>
      </dsp:nvSpPr>
      <dsp:spPr>
        <a:xfrm>
          <a:off x="3143" y="81227"/>
          <a:ext cx="3064668" cy="73846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Text-Blob Sentiment Analysis</a:t>
          </a:r>
        </a:p>
      </dsp:txBody>
      <dsp:txXfrm>
        <a:off x="3143" y="81227"/>
        <a:ext cx="3064668" cy="738466"/>
      </dsp:txXfrm>
    </dsp:sp>
    <dsp:sp modelId="{D3443DB7-8016-4D38-999E-D5ED9E2E1D57}">
      <dsp:nvSpPr>
        <dsp:cNvPr id="0" name=""/>
        <dsp:cNvSpPr/>
      </dsp:nvSpPr>
      <dsp:spPr>
        <a:xfrm>
          <a:off x="3143" y="819694"/>
          <a:ext cx="3064668" cy="31224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Categorizes tweets for negative, neutral or positive sentiment with a score range of -1 to 1,  -1 being the most negative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Considers only the wordings and not the context</a:t>
          </a:r>
        </a:p>
      </dsp:txBody>
      <dsp:txXfrm>
        <a:off x="3143" y="819694"/>
        <a:ext cx="3064668" cy="3122437"/>
      </dsp:txXfrm>
    </dsp:sp>
    <dsp:sp modelId="{537A9646-6F89-490E-9762-2D15DE07491D}">
      <dsp:nvSpPr>
        <dsp:cNvPr id="0" name=""/>
        <dsp:cNvSpPr/>
      </dsp:nvSpPr>
      <dsp:spPr>
        <a:xfrm>
          <a:off x="3496865" y="81227"/>
          <a:ext cx="3064668" cy="73846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AFINN Score</a:t>
          </a:r>
        </a:p>
      </dsp:txBody>
      <dsp:txXfrm>
        <a:off x="3496865" y="81227"/>
        <a:ext cx="3064668" cy="738466"/>
      </dsp:txXfrm>
    </dsp:sp>
    <dsp:sp modelId="{68BE8952-410D-4A28-9D0B-E7A52E9683DC}">
      <dsp:nvSpPr>
        <dsp:cNvPr id="0" name=""/>
        <dsp:cNvSpPr/>
      </dsp:nvSpPr>
      <dsp:spPr>
        <a:xfrm>
          <a:off x="3496865" y="819694"/>
          <a:ext cx="3064668" cy="31224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AFINN is a list of words rated for valence with an integer between minus five (negative) and plus five, using the inclusion criteria we can derive AFINN score for a tweet.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Considers valence, but not context</a:t>
          </a:r>
        </a:p>
      </dsp:txBody>
      <dsp:txXfrm>
        <a:off x="3496865" y="819694"/>
        <a:ext cx="3064668" cy="3122437"/>
      </dsp:txXfrm>
    </dsp:sp>
    <dsp:sp modelId="{5B78DAC4-B62D-4C54-9A64-2D82F5CBC4D3}">
      <dsp:nvSpPr>
        <dsp:cNvPr id="0" name=""/>
        <dsp:cNvSpPr/>
      </dsp:nvSpPr>
      <dsp:spPr>
        <a:xfrm>
          <a:off x="6990588" y="81227"/>
          <a:ext cx="3064668" cy="73846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VADER Sentiment Analysis</a:t>
          </a:r>
        </a:p>
      </dsp:txBody>
      <dsp:txXfrm>
        <a:off x="6990588" y="81227"/>
        <a:ext cx="3064668" cy="738466"/>
      </dsp:txXfrm>
    </dsp:sp>
    <dsp:sp modelId="{0EC45990-302A-4498-9338-6EEAF6C1AC2C}">
      <dsp:nvSpPr>
        <dsp:cNvPr id="0" name=""/>
        <dsp:cNvSpPr/>
      </dsp:nvSpPr>
      <dsp:spPr>
        <a:xfrm>
          <a:off x="6990588" y="819694"/>
          <a:ext cx="3064668" cy="31224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V</a:t>
          </a:r>
          <a:r>
            <a:rPr lang="en-US" sz="2000" kern="1200" dirty="0"/>
            <a:t>alence </a:t>
          </a:r>
          <a:r>
            <a:rPr lang="en-US" sz="2000" b="1" kern="1200" dirty="0"/>
            <a:t>A</a:t>
          </a:r>
          <a:r>
            <a:rPr lang="en-US" sz="2000" kern="1200" dirty="0"/>
            <a:t>ware </a:t>
          </a:r>
          <a:r>
            <a:rPr lang="en-US" sz="2000" b="1" kern="1200" dirty="0"/>
            <a:t>D</a:t>
          </a:r>
          <a:r>
            <a:rPr lang="en-US" sz="2000" kern="1200" dirty="0"/>
            <a:t>ictionary for </a:t>
          </a:r>
          <a:r>
            <a:rPr lang="en-US" sz="2000" b="1" kern="1200" dirty="0"/>
            <a:t>E</a:t>
          </a:r>
          <a:r>
            <a:rPr lang="en-US" sz="2000" kern="1200" dirty="0"/>
            <a:t>motion </a:t>
          </a:r>
          <a:r>
            <a:rPr lang="en-US" sz="2000" b="1" kern="1200" dirty="0"/>
            <a:t>R</a:t>
          </a:r>
          <a:r>
            <a:rPr lang="en-US" sz="2000" kern="1200" dirty="0"/>
            <a:t>easoning, uses lexicon to provide ratings or weightage to sentiment words and provides four scores : pos, neg, neu and compound.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Considers the context as well</a:t>
          </a:r>
        </a:p>
      </dsp:txBody>
      <dsp:txXfrm>
        <a:off x="6990588" y="819694"/>
        <a:ext cx="3064668" cy="3122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5C5BA-47B1-4D0D-A729-C01BA3D8A02E}">
      <dsp:nvSpPr>
        <dsp:cNvPr id="0" name=""/>
        <dsp:cNvSpPr/>
      </dsp:nvSpPr>
      <dsp:spPr>
        <a:xfrm>
          <a:off x="0" y="0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E2FDD-0694-4941-A629-5F6AAA714E8E}">
      <dsp:nvSpPr>
        <dsp:cNvPr id="0" name=""/>
        <dsp:cNvSpPr/>
      </dsp:nvSpPr>
      <dsp:spPr>
        <a:xfrm>
          <a:off x="0" y="0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simply the Vader Sentiment Compound would not be sufficient to assess the impact of the tweets on cryptocurrency prices.</a:t>
          </a:r>
        </a:p>
      </dsp:txBody>
      <dsp:txXfrm>
        <a:off x="0" y="0"/>
        <a:ext cx="6797675" cy="1412477"/>
      </dsp:txXfrm>
    </dsp:sp>
    <dsp:sp modelId="{128E9FA1-8785-49CD-9E5F-A1DF55C58CAA}">
      <dsp:nvSpPr>
        <dsp:cNvPr id="0" name=""/>
        <dsp:cNvSpPr/>
      </dsp:nvSpPr>
      <dsp:spPr>
        <a:xfrm>
          <a:off x="0" y="1412478"/>
          <a:ext cx="6797675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A46F7-C7CB-43BC-812A-454E626841F1}">
      <dsp:nvSpPr>
        <dsp:cNvPr id="0" name=""/>
        <dsp:cNvSpPr/>
      </dsp:nvSpPr>
      <dsp:spPr>
        <a:xfrm>
          <a:off x="0" y="1412477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Hence, we derive a new Sentiment score taking into consideration the count of user’s followers, likes of the tweets, number of retweets, quality of the retweets.</a:t>
          </a:r>
        </a:p>
      </dsp:txBody>
      <dsp:txXfrm>
        <a:off x="0" y="1412477"/>
        <a:ext cx="6797675" cy="1412477"/>
      </dsp:txXfrm>
    </dsp:sp>
    <dsp:sp modelId="{0E633BBF-87B5-4C90-A386-AB3DAEE2A153}">
      <dsp:nvSpPr>
        <dsp:cNvPr id="0" name=""/>
        <dsp:cNvSpPr/>
      </dsp:nvSpPr>
      <dsp:spPr>
        <a:xfrm>
          <a:off x="0" y="2824956"/>
          <a:ext cx="6797675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22533-2FB9-41B3-AB93-B7FC9354FDF8}">
      <dsp:nvSpPr>
        <dsp:cNvPr id="0" name=""/>
        <dsp:cNvSpPr/>
      </dsp:nvSpPr>
      <dsp:spPr>
        <a:xfrm>
          <a:off x="0" y="2824955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Score is then aggregated at 3600 seconds resolution. Along with the closing price for bitcoin at an interval of 3600 seconds we feed this score in our LSTM Model.</a:t>
          </a:r>
        </a:p>
      </dsp:txBody>
      <dsp:txXfrm>
        <a:off x="0" y="2824955"/>
        <a:ext cx="6797675" cy="1412477"/>
      </dsp:txXfrm>
    </dsp:sp>
    <dsp:sp modelId="{DDDAF030-DB6E-416B-B753-867BE8C3D29C}">
      <dsp:nvSpPr>
        <dsp:cNvPr id="0" name=""/>
        <dsp:cNvSpPr/>
      </dsp:nvSpPr>
      <dsp:spPr>
        <a:xfrm>
          <a:off x="0" y="4237434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FB962-1606-4A4D-87DE-CF76F7952EFD}">
      <dsp:nvSpPr>
        <dsp:cNvPr id="0" name=""/>
        <dsp:cNvSpPr/>
      </dsp:nvSpPr>
      <dsp:spPr>
        <a:xfrm>
          <a:off x="0" y="4237433"/>
          <a:ext cx="6797675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ran two models using: simply the vader compound score and the aggregation we calculated above.</a:t>
          </a:r>
        </a:p>
      </dsp:txBody>
      <dsp:txXfrm>
        <a:off x="0" y="4237433"/>
        <a:ext cx="6797675" cy="141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7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1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3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79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4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0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8F2A32-5FBF-4625-B416-9E9B46447EA1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F23047-571C-4420-893C-D8C408670A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7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32D91-DAD2-460B-8873-409A971F5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Analyzing impact of Tweets on Cryptocurrency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FA8E-8777-4684-A9E2-253B805D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Parth Bhatt Poojan Thakkar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3AD590-7507-4570-ADA5-D450DD694F5B}"/>
              </a:ext>
            </a:extLst>
          </p:cNvPr>
          <p:cNvGrpSpPr/>
          <p:nvPr/>
        </p:nvGrpSpPr>
        <p:grpSpPr>
          <a:xfrm>
            <a:off x="576214" y="1450636"/>
            <a:ext cx="3465840" cy="3320035"/>
            <a:chOff x="294952" y="793854"/>
            <a:chExt cx="3829630" cy="36970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356041-6490-456E-923E-9D01146C7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52" y="1836921"/>
              <a:ext cx="1469548" cy="1471859"/>
            </a:xfrm>
            <a:prstGeom prst="rect">
              <a:avLst/>
            </a:prstGeom>
          </p:spPr>
        </p:pic>
        <p:pic>
          <p:nvPicPr>
            <p:cNvPr id="11" name="Picture 10" descr="Logo, icon&#10;&#10;Description automatically generated">
              <a:extLst>
                <a:ext uri="{FF2B5EF4-FFF2-40B4-BE49-F238E27FC236}">
                  <a16:creationId xmlns:a16="http://schemas.microsoft.com/office/drawing/2014/main" id="{5B8B78C1-E8C3-4C0A-87CE-2702E52A2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512" y="2432467"/>
              <a:ext cx="1471859" cy="1471859"/>
            </a:xfrm>
            <a:prstGeom prst="rect">
              <a:avLst/>
            </a:prstGeom>
          </p:spPr>
        </p:pic>
        <p:pic>
          <p:nvPicPr>
            <p:cNvPr id="14" name="Picture 13" descr="Shape, logo&#10;&#10;Description automatically generated">
              <a:extLst>
                <a:ext uri="{FF2B5EF4-FFF2-40B4-BE49-F238E27FC236}">
                  <a16:creationId xmlns:a16="http://schemas.microsoft.com/office/drawing/2014/main" id="{B613D0D4-3B9B-4834-B4C4-22CF00D4B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2723" y="1030833"/>
              <a:ext cx="1471859" cy="1471859"/>
            </a:xfrm>
            <a:prstGeom prst="rect">
              <a:avLst/>
            </a:prstGeom>
          </p:spPr>
        </p:pic>
        <p:pic>
          <p:nvPicPr>
            <p:cNvPr id="20" name="Picture 19" descr="A picture containing sign&#10;&#10;Description automatically generated">
              <a:extLst>
                <a:ext uri="{FF2B5EF4-FFF2-40B4-BE49-F238E27FC236}">
                  <a16:creationId xmlns:a16="http://schemas.microsoft.com/office/drawing/2014/main" id="{310B7D9E-B757-4795-ACEA-FD32A21F8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975" y="3019065"/>
              <a:ext cx="1471860" cy="1471860"/>
            </a:xfrm>
            <a:prstGeom prst="rect">
              <a:avLst/>
            </a:prstGeom>
          </p:spPr>
        </p:pic>
        <p:pic>
          <p:nvPicPr>
            <p:cNvPr id="23" name="Picture 22" descr="A picture containing person, kitchenware&#10;&#10;Description automatically generated">
              <a:extLst>
                <a:ext uri="{FF2B5EF4-FFF2-40B4-BE49-F238E27FC236}">
                  <a16:creationId xmlns:a16="http://schemas.microsoft.com/office/drawing/2014/main" id="{3CC834E4-FC63-4266-975C-6C714B94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304" y="848217"/>
              <a:ext cx="1471860" cy="1471860"/>
            </a:xfrm>
            <a:prstGeom prst="rect">
              <a:avLst/>
            </a:prstGeom>
          </p:spPr>
        </p:pic>
        <p:pic>
          <p:nvPicPr>
            <p:cNvPr id="25" name="Picture 24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D7129BF4-DED7-492E-A799-94F00F33B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63" y="793854"/>
              <a:ext cx="1474317" cy="1471860"/>
            </a:xfrm>
            <a:prstGeom prst="rect">
              <a:avLst/>
            </a:prstGeom>
          </p:spPr>
        </p:pic>
        <p:pic>
          <p:nvPicPr>
            <p:cNvPr id="5" name="Picture 4" descr="A picture containing ax, vector graphics, tool&#10;&#10;Description automatically generated">
              <a:extLst>
                <a:ext uri="{FF2B5EF4-FFF2-40B4-BE49-F238E27FC236}">
                  <a16:creationId xmlns:a16="http://schemas.microsoft.com/office/drawing/2014/main" id="{E7BB1CE8-05C5-4B10-B516-ED82A9ACE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760" y="2074001"/>
              <a:ext cx="1469548" cy="1194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989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C3444-1693-45C4-9D2F-4B38830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There is a strong correlation between various currencies, hence observing changes in either one would be sufficient to postulate our hypothesis</a:t>
            </a:r>
          </a:p>
        </p:txBody>
      </p:sp>
      <p:pic>
        <p:nvPicPr>
          <p:cNvPr id="512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3CA7408-EE84-42A9-BCC0-E8F2E54C8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"/>
          <a:stretch/>
        </p:blipFill>
        <p:spPr bwMode="auto">
          <a:xfrm>
            <a:off x="635457" y="1146668"/>
            <a:ext cx="5131653" cy="258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Chart&#10;&#10;Description automatically generated">
            <a:extLst>
              <a:ext uri="{FF2B5EF4-FFF2-40B4-BE49-F238E27FC236}">
                <a16:creationId xmlns:a16="http://schemas.microsoft.com/office/drawing/2014/main" id="{346DAC04-8468-4B3D-ACF1-219E77D9A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" t="19392" r="28128" b="-3"/>
          <a:stretch/>
        </p:blipFill>
        <p:spPr bwMode="auto">
          <a:xfrm>
            <a:off x="6424891" y="640080"/>
            <a:ext cx="5038349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B03CB0-BDB2-4325-BBDD-F4FB8A0B4ABD}"/>
              </a:ext>
            </a:extLst>
          </p:cNvPr>
          <p:cNvSpPr txBox="1"/>
          <p:nvPr/>
        </p:nvSpPr>
        <p:spPr>
          <a:xfrm>
            <a:off x="9320765" y="0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Price Change and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52705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B402F58-E7BE-43B5-AAE7-3DAC27A34035}"/>
              </a:ext>
            </a:extLst>
          </p:cNvPr>
          <p:cNvSpPr txBox="1"/>
          <p:nvPr/>
        </p:nvSpPr>
        <p:spPr>
          <a:xfrm>
            <a:off x="9320765" y="0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Price Change and Sentiment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CAE80AF-7D94-4617-9C06-101D0A1C9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5"/>
          <a:stretch/>
        </p:blipFill>
        <p:spPr bwMode="auto">
          <a:xfrm>
            <a:off x="0" y="361710"/>
            <a:ext cx="12192000" cy="5954362"/>
          </a:xfrm>
          <a:prstGeom prst="rect">
            <a:avLst/>
          </a:prstGeom>
          <a:solidFill>
            <a:srgbClr val="E5E5E5"/>
          </a:solidFill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090087E-4A2D-4F50-9886-B2C388DF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3" y="1128080"/>
            <a:ext cx="7884015" cy="3820027"/>
          </a:xfrm>
          <a:prstGeom prst="rect">
            <a:avLst/>
          </a:prstGeom>
          <a:solidFill>
            <a:srgbClr val="E5E5E5"/>
          </a:solidFill>
        </p:spPr>
      </p:pic>
    </p:spTree>
    <p:extLst>
      <p:ext uri="{BB962C8B-B14F-4D97-AF65-F5344CB8AC3E}">
        <p14:creationId xmlns:p14="http://schemas.microsoft.com/office/powerpoint/2010/main" val="1696548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A5435-87AA-44B5-9748-A2E8D3E5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Sentiment Score and LSTM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9DF3CF55-190D-4B61-81C3-47288527E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0375771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7E66D2F-D03B-4531-B8C6-06FE84F24075}"/>
              </a:ext>
            </a:extLst>
          </p:cNvPr>
          <p:cNvSpPr txBox="1"/>
          <p:nvPr/>
        </p:nvSpPr>
        <p:spPr>
          <a:xfrm>
            <a:off x="10848210" y="0"/>
            <a:ext cx="1382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LSTM Modelling</a:t>
            </a:r>
          </a:p>
        </p:txBody>
      </p:sp>
    </p:spTree>
    <p:extLst>
      <p:ext uri="{BB962C8B-B14F-4D97-AF65-F5344CB8AC3E}">
        <p14:creationId xmlns:p14="http://schemas.microsoft.com/office/powerpoint/2010/main" val="4101834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C0550D4-BD16-40AA-BA63-CDB3CFE96864}"/>
              </a:ext>
            </a:extLst>
          </p:cNvPr>
          <p:cNvSpPr txBox="1"/>
          <p:nvPr/>
        </p:nvSpPr>
        <p:spPr>
          <a:xfrm>
            <a:off x="10848210" y="0"/>
            <a:ext cx="1382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LSTM Modelling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4F0FAF-0146-464A-9CD5-87614F3B25F2}"/>
              </a:ext>
            </a:extLst>
          </p:cNvPr>
          <p:cNvGrpSpPr/>
          <p:nvPr/>
        </p:nvGrpSpPr>
        <p:grpSpPr>
          <a:xfrm>
            <a:off x="157942" y="623455"/>
            <a:ext cx="9310254" cy="5478087"/>
            <a:chOff x="0" y="0"/>
            <a:chExt cx="10115550" cy="6191250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800BEE38-B83E-4096-A532-7F68C4BB71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42"/>
            <a:stretch/>
          </p:blipFill>
          <p:spPr bwMode="auto">
            <a:xfrm>
              <a:off x="0" y="3819525"/>
              <a:ext cx="4982546" cy="2371725"/>
            </a:xfrm>
            <a:prstGeom prst="rect">
              <a:avLst/>
            </a:prstGeom>
            <a:solidFill>
              <a:schemeClr val="tx1"/>
            </a:solidFill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330F27-62F4-42CC-91B0-81AE1713081F}"/>
                </a:ext>
              </a:extLst>
            </p:cNvPr>
            <p:cNvGrpSpPr/>
            <p:nvPr/>
          </p:nvGrpSpPr>
          <p:grpSpPr>
            <a:xfrm>
              <a:off x="0" y="0"/>
              <a:ext cx="10115550" cy="6191249"/>
              <a:chOff x="0" y="0"/>
              <a:chExt cx="10115550" cy="6191249"/>
            </a:xfrm>
          </p:grpSpPr>
          <p:pic>
            <p:nvPicPr>
              <p:cNvPr id="9222" name="Picture 6">
                <a:extLst>
                  <a:ext uri="{FF2B5EF4-FFF2-40B4-BE49-F238E27FC236}">
                    <a16:creationId xmlns:a16="http://schemas.microsoft.com/office/drawing/2014/main" id="{8608B4D8-A1A5-4848-B04D-730B7E4D1D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73"/>
              <a:stretch/>
            </p:blipFill>
            <p:spPr bwMode="auto">
              <a:xfrm>
                <a:off x="4982546" y="3819525"/>
                <a:ext cx="5133004" cy="2371724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02C2F41-321C-4E58-9D1F-3B70229D7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0115550" cy="381952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7FCC33-97AF-4E97-8FDA-5A79F10C876C}"/>
                </a:ext>
              </a:extLst>
            </p:cNvPr>
            <p:cNvSpPr txBox="1"/>
            <p:nvPr/>
          </p:nvSpPr>
          <p:spPr>
            <a:xfrm>
              <a:off x="558117" y="3909527"/>
              <a:ext cx="2550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585858"/>
                  </a:solidFill>
                </a:rPr>
                <a:t>Using only compound sentiment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E61C49-AFF6-4531-B80E-BCD4432AC33E}"/>
                </a:ext>
              </a:extLst>
            </p:cNvPr>
            <p:cNvSpPr txBox="1"/>
            <p:nvPr/>
          </p:nvSpPr>
          <p:spPr>
            <a:xfrm>
              <a:off x="7632819" y="3850819"/>
              <a:ext cx="24827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585858"/>
                  </a:solidFill>
                </a:rPr>
                <a:t>Using Multifeatured Sentiment </a:t>
              </a:r>
            </a:p>
            <a:p>
              <a:pPr algn="r"/>
              <a:r>
                <a:rPr lang="en-US" sz="1400" dirty="0">
                  <a:solidFill>
                    <a:srgbClr val="585858"/>
                  </a:solidFill>
                </a:rPr>
                <a:t>Analysis </a:t>
              </a:r>
            </a:p>
            <a:p>
              <a:pPr algn="r"/>
              <a:r>
                <a:rPr lang="en-US" sz="1400" dirty="0">
                  <a:solidFill>
                    <a:srgbClr val="585858"/>
                  </a:solidFill>
                </a:rPr>
                <a:t>through calculated score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48A9F79-3E4F-45E5-A164-DFFD0BBD690F}"/>
              </a:ext>
            </a:extLst>
          </p:cNvPr>
          <p:cNvSpPr txBox="1"/>
          <p:nvPr/>
        </p:nvSpPr>
        <p:spPr>
          <a:xfrm>
            <a:off x="9634451" y="748145"/>
            <a:ext cx="22730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derived the following results using the calculated score (on the right) as our final model. The final LSTM model has a accuracy of 75.31% with a recall of 46.2%. </a:t>
            </a:r>
          </a:p>
          <a:p>
            <a:endParaRPr lang="en-US" dirty="0"/>
          </a:p>
          <a:p>
            <a:r>
              <a:rPr lang="en-US" dirty="0"/>
              <a:t>The first graph shows the forecasted value for the upcoming 15 days.</a:t>
            </a:r>
          </a:p>
        </p:txBody>
      </p:sp>
    </p:spTree>
    <p:extLst>
      <p:ext uri="{BB962C8B-B14F-4D97-AF65-F5344CB8AC3E}">
        <p14:creationId xmlns:p14="http://schemas.microsoft.com/office/powerpoint/2010/main" val="833156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E1845-85E9-431B-BE9F-BBAF1FEA97B2}"/>
              </a:ext>
            </a:extLst>
          </p:cNvPr>
          <p:cNvSpPr txBox="1"/>
          <p:nvPr/>
        </p:nvSpPr>
        <p:spPr>
          <a:xfrm>
            <a:off x="990932" y="286603"/>
            <a:ext cx="675098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Challenges and Caveats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80A47-44F5-46DF-B51B-5064D7F98271}"/>
              </a:ext>
            </a:extLst>
          </p:cNvPr>
          <p:cNvSpPr txBox="1"/>
          <p:nvPr/>
        </p:nvSpPr>
        <p:spPr>
          <a:xfrm>
            <a:off x="1044204" y="2023962"/>
            <a:ext cx="6697715" cy="38451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any Machine Learning model, the initial challenge faced is always going to be finding good data sources, that provide data for long periods of time as required in a data intensive model such as the one used here. After trying and testing various methods for data gathering, a consensus was reached that using the current API to gather data would be the optimal solution.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the time constraints, and the constraints of the API, this task in itself could be considered as a separate project. Due to the API constraints, we were only able to pull data for 500,000 recent tweets, with a cap of 10,000 tweets every hour.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CA0B5-B475-4A43-ADDC-2B7A4A68D8B9}"/>
              </a:ext>
            </a:extLst>
          </p:cNvPr>
          <p:cNvSpPr txBox="1"/>
          <p:nvPr/>
        </p:nvSpPr>
        <p:spPr>
          <a:xfrm>
            <a:off x="10075755" y="0"/>
            <a:ext cx="2155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Challenges and Caveats</a:t>
            </a:r>
          </a:p>
        </p:txBody>
      </p:sp>
    </p:spTree>
    <p:extLst>
      <p:ext uri="{BB962C8B-B14F-4D97-AF65-F5344CB8AC3E}">
        <p14:creationId xmlns:p14="http://schemas.microsoft.com/office/powerpoint/2010/main" val="27912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1F689B7F-A4BA-42EF-BDE3-CA7343F31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674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BC0E479F-B549-4336-A736-D7824D48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Probable Enhancements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1EE4F5-C66A-4FF1-857B-E3734AB3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Incorporate analysis for aforementioned Cryptocurrencies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Improve predictions using Elephas implementation.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DABBE-317A-4A6A-ACDB-5B4DF6B81F1E}"/>
              </a:ext>
            </a:extLst>
          </p:cNvPr>
          <p:cNvSpPr txBox="1"/>
          <p:nvPr/>
        </p:nvSpPr>
        <p:spPr>
          <a:xfrm>
            <a:off x="10075755" y="0"/>
            <a:ext cx="21551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Probable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04908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0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1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DBEFE37-62DF-4FCF-9F6A-7214310AE941}"/>
              </a:ext>
            </a:extLst>
          </p:cNvPr>
          <p:cNvSpPr txBox="1">
            <a:spLocks/>
          </p:cNvSpPr>
          <p:nvPr/>
        </p:nvSpPr>
        <p:spPr>
          <a:xfrm>
            <a:off x="8177212" y="634946"/>
            <a:ext cx="3372529" cy="5055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0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0" name="TextBox 4">
            <a:extLst>
              <a:ext uri="{FF2B5EF4-FFF2-40B4-BE49-F238E27FC236}">
                <a16:creationId xmlns:a16="http://schemas.microsoft.com/office/drawing/2014/main" id="{D657FE33-B739-4CCF-8F34-401EC5820B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48837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94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3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38A06-F7B5-4E11-8088-2B091605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Motivation and Goal of the Project</a:t>
            </a:r>
          </a:p>
        </p:txBody>
      </p:sp>
      <p:cxnSp>
        <p:nvCxnSpPr>
          <p:cNvPr id="37" name="Straight Connector 15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">
            <a:extLst>
              <a:ext uri="{FF2B5EF4-FFF2-40B4-BE49-F238E27FC236}">
                <a16:creationId xmlns:a16="http://schemas.microsoft.com/office/drawing/2014/main" id="{8B81C93C-1527-42F6-A139-3AB1B4CD943C}"/>
              </a:ext>
            </a:extLst>
          </p:cNvPr>
          <p:cNvSpPr txBox="1"/>
          <p:nvPr/>
        </p:nvSpPr>
        <p:spPr>
          <a:xfrm>
            <a:off x="4351019" y="643466"/>
            <a:ext cx="6895973" cy="522562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Cryptocurrency is one of the highest polarized and volatile market.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 is the most used online social media for networking, news and pop-culture by variety of people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volume of tweets daily pertaining to Cryptocurrencies is considerably large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Important influencers in the Cryptocurrency market use Twitter on a regular basis and “Tweet” about the markets often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believe, these tweets play a role in crypto price changes and hence we plan to measure its significance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27460-7454-4F88-8FC8-FB0D272872E4}"/>
              </a:ext>
            </a:extLst>
          </p:cNvPr>
          <p:cNvSpPr txBox="1"/>
          <p:nvPr/>
        </p:nvSpPr>
        <p:spPr>
          <a:xfrm>
            <a:off x="11311021" y="0"/>
            <a:ext cx="877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8623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E6C2-B1CF-420D-BB3E-C774ABC7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  <a:endParaRPr lang="en-US" dirty="0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904EF34A-2A8C-4847-B310-A0ED67F2AA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261330"/>
              </p:ext>
            </p:extLst>
          </p:nvPr>
        </p:nvGraphicFramePr>
        <p:xfrm>
          <a:off x="1305097" y="2310937"/>
          <a:ext cx="9700953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FA2744-F927-48A0-B821-07FB371973B6}"/>
              </a:ext>
            </a:extLst>
          </p:cNvPr>
          <p:cNvSpPr txBox="1"/>
          <p:nvPr/>
        </p:nvSpPr>
        <p:spPr>
          <a:xfrm>
            <a:off x="9664502" y="0"/>
            <a:ext cx="25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Capture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31890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aper&#10;&#10;Description automatically generated with low confidence">
            <a:extLst>
              <a:ext uri="{FF2B5EF4-FFF2-40B4-BE49-F238E27FC236}">
                <a16:creationId xmlns:a16="http://schemas.microsoft.com/office/drawing/2014/main" id="{B446DCB6-33E9-40F4-ABE6-116147BA0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858" b="27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7493E98-0D55-42F6-95E6-3D9E7C3A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Word-cloud for raw-tweets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6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205EF-93B8-43DF-AB2A-6FC2FA058579}"/>
              </a:ext>
            </a:extLst>
          </p:cNvPr>
          <p:cNvSpPr txBox="1"/>
          <p:nvPr/>
        </p:nvSpPr>
        <p:spPr>
          <a:xfrm>
            <a:off x="9664502" y="0"/>
            <a:ext cx="25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Capture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84233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D52B3-4BBB-4CC6-B451-32C4CA6F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00D6BB8-F5A9-4C68-838E-6762CCA61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90652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2971DF-3597-43BB-BC7A-B0965E450828}"/>
              </a:ext>
            </a:extLst>
          </p:cNvPr>
          <p:cNvSpPr txBox="1"/>
          <p:nvPr/>
        </p:nvSpPr>
        <p:spPr>
          <a:xfrm>
            <a:off x="9664502" y="0"/>
            <a:ext cx="25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Capture and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59675-E534-4EC5-9623-620ACBDD6B1A}"/>
              </a:ext>
            </a:extLst>
          </p:cNvPr>
          <p:cNvSpPr/>
          <p:nvPr/>
        </p:nvSpPr>
        <p:spPr>
          <a:xfrm>
            <a:off x="4563687" y="639764"/>
            <a:ext cx="7297967" cy="3674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1E00B-7725-4422-AFF1-AE4559FE28C6}"/>
              </a:ext>
            </a:extLst>
          </p:cNvPr>
          <p:cNvSpPr/>
          <p:nvPr/>
        </p:nvSpPr>
        <p:spPr>
          <a:xfrm>
            <a:off x="4563687" y="4366568"/>
            <a:ext cx="7297967" cy="192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19840-A5B0-45A9-BD66-56E094A86960}"/>
              </a:ext>
            </a:extLst>
          </p:cNvPr>
          <p:cNvSpPr txBox="1"/>
          <p:nvPr/>
        </p:nvSpPr>
        <p:spPr>
          <a:xfrm>
            <a:off x="9157517" y="5858618"/>
            <a:ext cx="27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Crypto-currency Price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04300-564D-4878-9816-3EB46F7E5882}"/>
              </a:ext>
            </a:extLst>
          </p:cNvPr>
          <p:cNvSpPr txBox="1"/>
          <p:nvPr/>
        </p:nvSpPr>
        <p:spPr>
          <a:xfrm>
            <a:off x="4566936" y="642463"/>
            <a:ext cx="290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Crypto-currency Tweets Data</a:t>
            </a:r>
          </a:p>
        </p:txBody>
      </p:sp>
    </p:spTree>
    <p:extLst>
      <p:ext uri="{BB962C8B-B14F-4D97-AF65-F5344CB8AC3E}">
        <p14:creationId xmlns:p14="http://schemas.microsoft.com/office/powerpoint/2010/main" val="619326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5A0A405-F8E8-47C0-8925-7719C75BAD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264212"/>
            <a:ext cx="10058400" cy="1449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3018F123-3049-4CCE-A84E-7DE2D4A25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68247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B402F58-E7BE-43B5-AAE7-3DAC27A34035}"/>
              </a:ext>
            </a:extLst>
          </p:cNvPr>
          <p:cNvSpPr txBox="1"/>
          <p:nvPr/>
        </p:nvSpPr>
        <p:spPr>
          <a:xfrm>
            <a:off x="9320765" y="11440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Price Change and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2986665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1D8102C-2B8E-474B-B6B0-2DBEE364F6F9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dirty="0">
                <a:solidFill>
                  <a:srgbClr val="FFFFFF"/>
                </a:solidFill>
              </a:rPr>
              <a:t>Sentiment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CC490-93C2-4A7C-866D-EE464AA40F4B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Majority of the tweets related to “Bitcoin” or “BTC” term have either Neutral of Positive Sentiment.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5D170-C1BE-4610-AC98-8B7752496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0"/>
          <a:stretch/>
        </p:blipFill>
        <p:spPr>
          <a:xfrm>
            <a:off x="4303186" y="460832"/>
            <a:ext cx="7245907" cy="3436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067E61-5676-4061-B884-6D11C71D6088}"/>
              </a:ext>
            </a:extLst>
          </p:cNvPr>
          <p:cNvSpPr txBox="1"/>
          <p:nvPr/>
        </p:nvSpPr>
        <p:spPr>
          <a:xfrm>
            <a:off x="9210502" y="0"/>
            <a:ext cx="2975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/>
              <a:t>Price Change and Sentiment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94D7DA-1D3A-4CE3-94A3-91F3DB7A0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664664"/>
              </p:ext>
            </p:extLst>
          </p:nvPr>
        </p:nvGraphicFramePr>
        <p:xfrm>
          <a:off x="8064390" y="434917"/>
          <a:ext cx="3782291" cy="2055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59618074-447E-4094-A486-39D745D20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b="16567"/>
          <a:stretch/>
        </p:blipFill>
        <p:spPr bwMode="auto">
          <a:xfrm>
            <a:off x="4566935" y="3923119"/>
            <a:ext cx="4012976" cy="247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027FB16-225C-4654-BF6A-7AC3586E7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9" b="10422"/>
          <a:stretch/>
        </p:blipFill>
        <p:spPr bwMode="auto">
          <a:xfrm>
            <a:off x="8778239" y="3919974"/>
            <a:ext cx="3318849" cy="247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8F0580-BBDB-4FDC-95B5-D8A109E4F468}"/>
              </a:ext>
            </a:extLst>
          </p:cNvPr>
          <p:cNvSpPr txBox="1"/>
          <p:nvPr/>
        </p:nvSpPr>
        <p:spPr>
          <a:xfrm rot="16200000">
            <a:off x="3515840" y="5033068"/>
            <a:ext cx="17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Compound Score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4649C-934E-445A-A3E3-EA90725D268B}"/>
              </a:ext>
            </a:extLst>
          </p:cNvPr>
          <p:cNvSpPr txBox="1"/>
          <p:nvPr/>
        </p:nvSpPr>
        <p:spPr>
          <a:xfrm>
            <a:off x="5120492" y="6325769"/>
            <a:ext cx="3459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Neutral                  Positive                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73B48-7F41-49A7-9D56-43F24D0A6FB5}"/>
              </a:ext>
            </a:extLst>
          </p:cNvPr>
          <p:cNvSpPr txBox="1"/>
          <p:nvPr/>
        </p:nvSpPr>
        <p:spPr>
          <a:xfrm rot="16200000">
            <a:off x="8338050" y="4640555"/>
            <a:ext cx="701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Tweets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968CB2-70F2-4855-9D3F-EC7B9E82F5BA}"/>
              </a:ext>
            </a:extLst>
          </p:cNvPr>
          <p:cNvSpPr txBox="1"/>
          <p:nvPr/>
        </p:nvSpPr>
        <p:spPr>
          <a:xfrm>
            <a:off x="9788534" y="6389868"/>
            <a:ext cx="15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Sentiment Valence</a:t>
            </a:r>
          </a:p>
        </p:txBody>
      </p:sp>
    </p:spTree>
    <p:extLst>
      <p:ext uri="{BB962C8B-B14F-4D97-AF65-F5344CB8AC3E}">
        <p14:creationId xmlns:p14="http://schemas.microsoft.com/office/powerpoint/2010/main" val="37666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B402F58-E7BE-43B5-AAE7-3DAC27A34035}"/>
              </a:ext>
            </a:extLst>
          </p:cNvPr>
          <p:cNvSpPr txBox="1"/>
          <p:nvPr/>
        </p:nvSpPr>
        <p:spPr>
          <a:xfrm>
            <a:off x="9320765" y="0"/>
            <a:ext cx="2871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/>
              <a:t>Price Change and Sentiment Analysis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D221E79-6C0D-4A7D-94E1-E91CD427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72" y="947960"/>
            <a:ext cx="4157497" cy="21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4F647B1-1C64-471B-8D90-3DCFD76B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66" y="1305074"/>
            <a:ext cx="4157497" cy="21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1FE1B-DF14-4B05-833B-4A650AD4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72" y="3437313"/>
            <a:ext cx="4157497" cy="21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8A115E9-56C8-42CD-8B20-95970E1EC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665" y="3795092"/>
            <a:ext cx="4157498" cy="213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FE6754-3E90-4C89-8BB4-F42346282FC0}"/>
              </a:ext>
            </a:extLst>
          </p:cNvPr>
          <p:cNvSpPr txBox="1"/>
          <p:nvPr/>
        </p:nvSpPr>
        <p:spPr>
          <a:xfrm>
            <a:off x="3502372" y="584737"/>
            <a:ext cx="331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Vader Compound Positive Tweets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DE108-22FC-481A-B763-A7DAD69CA777}"/>
              </a:ext>
            </a:extLst>
          </p:cNvPr>
          <p:cNvSpPr txBox="1"/>
          <p:nvPr/>
        </p:nvSpPr>
        <p:spPr>
          <a:xfrm>
            <a:off x="7856665" y="947960"/>
            <a:ext cx="341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Vader Compound Negative Tweets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BBCD62-CC50-47A3-A317-6E627CA145E5}"/>
              </a:ext>
            </a:extLst>
          </p:cNvPr>
          <p:cNvSpPr txBox="1"/>
          <p:nvPr/>
        </p:nvSpPr>
        <p:spPr>
          <a:xfrm>
            <a:off x="7856665" y="5855240"/>
            <a:ext cx="237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AFINN Negative Tweets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D8782-AB2F-44A0-8B6C-AA672C120C4F}"/>
              </a:ext>
            </a:extLst>
          </p:cNvPr>
          <p:cNvSpPr txBox="1"/>
          <p:nvPr/>
        </p:nvSpPr>
        <p:spPr>
          <a:xfrm>
            <a:off x="3502372" y="5525862"/>
            <a:ext cx="227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AFINN Positive Tweets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38DC8-86A7-4858-B646-4328BB81CE22}"/>
              </a:ext>
            </a:extLst>
          </p:cNvPr>
          <p:cNvSpPr txBox="1"/>
          <p:nvPr/>
        </p:nvSpPr>
        <p:spPr>
          <a:xfrm>
            <a:off x="232756" y="601362"/>
            <a:ext cx="292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Sentiment Score alone does not seem to be separating the negative tweets much, however on cross-correlation analysis, the correlation between the Vader Compound Score and 1</a:t>
            </a:r>
            <a:r>
              <a:rPr lang="en-US" baseline="30000" dirty="0"/>
              <a:t>st</a:t>
            </a:r>
            <a:r>
              <a:rPr lang="en-US" dirty="0"/>
              <a:t> Derivative of Hourly closing price is significant: 0.53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3BD61E-5835-40F6-8C94-A0AF6457E06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138744" y="3437313"/>
            <a:ext cx="31623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566A819ADED942BA851E74DB298B72" ma:contentTypeVersion="11" ma:contentTypeDescription="Create a new document." ma:contentTypeScope="" ma:versionID="750048204e56c3405b89e52cf7c67653">
  <xsd:schema xmlns:xsd="http://www.w3.org/2001/XMLSchema" xmlns:xs="http://www.w3.org/2001/XMLSchema" xmlns:p="http://schemas.microsoft.com/office/2006/metadata/properties" xmlns:ns3="76eecf7c-f7e5-46e2-af53-32ef1c966c95" xmlns:ns4="9b98f203-a963-4ebf-8b98-e431bdba5f89" targetNamespace="http://schemas.microsoft.com/office/2006/metadata/properties" ma:root="true" ma:fieldsID="b72f84aa1be36ff8e6c4e883c6cc6e6c" ns3:_="" ns4:_="">
    <xsd:import namespace="76eecf7c-f7e5-46e2-af53-32ef1c966c95"/>
    <xsd:import namespace="9b98f203-a963-4ebf-8b98-e431bdba5f8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cf7c-f7e5-46e2-af53-32ef1c966c9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8f203-a963-4ebf-8b98-e431bdba5f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0E9C01-D526-43D7-AA6E-DC08C5ADE7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A01EB1-4EEF-48B5-B2CE-8F96ACD582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eecf7c-f7e5-46e2-af53-32ef1c966c95"/>
    <ds:schemaRef ds:uri="9b98f203-a963-4ebf-8b98-e431bdba5f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AB5C3E-CC03-4783-AC49-96FF13B0ED38}">
  <ds:schemaRefs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76eecf7c-f7e5-46e2-af53-32ef1c966c95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b98f203-a963-4ebf-8b98-e431bdba5f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384</TotalTime>
  <Words>877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Analyzing impact of Tweets on Cryptocurrency Prices</vt:lpstr>
      <vt:lpstr>PowerPoint Presentation</vt:lpstr>
      <vt:lpstr>Motivation and Goal of the Project</vt:lpstr>
      <vt:lpstr>Data Collection</vt:lpstr>
      <vt:lpstr>Word-cloud for raw-tweets</vt:lpstr>
      <vt:lpstr>Data Cleaning</vt:lpstr>
      <vt:lpstr>Sentiment Analysis</vt:lpstr>
      <vt:lpstr>PowerPoint Presentation</vt:lpstr>
      <vt:lpstr>PowerPoint Presentation</vt:lpstr>
      <vt:lpstr>There is a strong correlation between various currencies, hence observing changes in either one would be sufficient to postulate our hypothesis</vt:lpstr>
      <vt:lpstr>PowerPoint Presentation</vt:lpstr>
      <vt:lpstr>Sentiment Score and LSTM</vt:lpstr>
      <vt:lpstr>PowerPoint Presentation</vt:lpstr>
      <vt:lpstr>PowerPoint Presentation</vt:lpstr>
      <vt:lpstr>Probable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 Bhatt</dc:creator>
  <cp:lastModifiedBy>Parth Bhatt</cp:lastModifiedBy>
  <cp:revision>21</cp:revision>
  <dcterms:created xsi:type="dcterms:W3CDTF">2021-08-16T13:03:39Z</dcterms:created>
  <dcterms:modified xsi:type="dcterms:W3CDTF">2021-08-16T20:55:13Z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0x010100D7566A819ADED942BA851E74DB298B72</vt:lpwstr>
  </property>
</Properties>
</file>