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Fira Code Light"/>
      <p:regular r:id="rId12"/>
      <p:bold r:id="rId13"/>
    </p:embeddedFont>
    <p:embeddedFont>
      <p:font typeface="Bebas Neue"/>
      <p:regular r:id="rId14"/>
    </p:embeddedFont>
    <p:embeddedFont>
      <p:font typeface="Fira Code"/>
      <p:regular r:id="rId15"/>
      <p:bold r:id="rId16"/>
    </p:embeddedFont>
    <p:embeddedFont>
      <p:font typeface="Oswald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22" Type="http://schemas.openxmlformats.org/officeDocument/2006/relationships/font" Target="fonts/OpenSans-boldItalic.fntdata"/><Relationship Id="rId21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CodeLight-bold.fntdata"/><Relationship Id="rId12" Type="http://schemas.openxmlformats.org/officeDocument/2006/relationships/font" Target="fonts/FiraCodeLight-regular.fntdata"/><Relationship Id="rId15" Type="http://schemas.openxmlformats.org/officeDocument/2006/relationships/font" Target="fonts/FiraCode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Oswald-regular.fntdata"/><Relationship Id="rId16" Type="http://schemas.openxmlformats.org/officeDocument/2006/relationships/font" Target="fonts/FiraCode-bold.fntdata"/><Relationship Id="rId19" Type="http://schemas.openxmlformats.org/officeDocument/2006/relationships/font" Target="fonts/OpenSans-regular.fntdata"/><Relationship Id="rId1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6584017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6584017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ad8134ee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ad8134ee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b3613fe1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b3613fe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 exchange format for modeling all parts of a virtual city. It based on GML3 </a:t>
            </a:r>
            <a:r>
              <a:rPr lang="en"/>
              <a:t>schema</a:t>
            </a:r>
            <a:r>
              <a:rPr lang="en"/>
              <a:t> (XML based). </a:t>
            </a:r>
            <a:r>
              <a:rPr lang="en">
                <a:solidFill>
                  <a:schemeClr val="dk1"/>
                </a:solidFill>
              </a:rPr>
              <a:t>Not focused on individual buildings it is on a city level, not just being a visulatition tool but model the urban environment.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f65840171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f65840171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Visualization Toolkit (VTK) is open source software for manipulating and displaying scientific data. It comes with state-of-the-art tools for 3D rendering, a suite of widgets for 3D interaction, and extensive 2D plotting capability.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f6584017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f6584017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fad8134eea_0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fad8134eea_0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7.xml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7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7.xml"/><Relationship Id="rId6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the presentation begins </a:t>
            </a:r>
            <a:endParaRPr/>
          </a:p>
        </p:txBody>
      </p:sp>
      <p:sp>
        <p:nvSpPr>
          <p:cNvPr id="392" name="Google Shape;392;p2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Precisely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/3D City Mapping</a:t>
            </a:r>
            <a:r>
              <a:rPr lang="en"/>
              <a:t> </a:t>
            </a:r>
            <a:endParaRPr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5" name="Google Shape;395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7" name="Google Shape;407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9" name="Google Shape;409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4" name="Google Shape;414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" name="Google Shape;417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8" name="Google Shape;418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9" name="Google Shape;419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1" name="Google Shape;421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4" name="Google Shape;424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5" name="Google Shape;425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8" name="Google Shape;428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9" name="Google Shape;429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3" name="Google Shape;433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9" name="Google Shape;439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2" name="Google Shape;442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4" name="Google Shape;444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5" name="Google Shape;445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8" name="Google Shape;448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9" name="Google Shape;449;p28"/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Google Shape;450;p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/INTRODUCTION</a:t>
            </a:r>
            <a:endParaRPr/>
          </a:p>
        </p:txBody>
      </p:sp>
      <p:sp>
        <p:nvSpPr>
          <p:cNvPr id="459" name="Google Shape;459;p29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60" name="Google Shape;460;p29"/>
          <p:cNvSpPr txBox="1"/>
          <p:nvPr>
            <p:ph idx="3" type="title"/>
          </p:nvPr>
        </p:nvSpPr>
        <p:spPr>
          <a:xfrm>
            <a:off x="2072025" y="21678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/ABOUT CITYGML</a:t>
            </a:r>
            <a:endParaRPr/>
          </a:p>
        </p:txBody>
      </p:sp>
      <p:sp>
        <p:nvSpPr>
          <p:cNvPr id="461" name="Google Shape;461;p29"/>
          <p:cNvSpPr txBox="1"/>
          <p:nvPr>
            <p:ph idx="4" type="title"/>
          </p:nvPr>
        </p:nvSpPr>
        <p:spPr>
          <a:xfrm>
            <a:off x="1235625" y="21678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2" name="Google Shape;462;p29"/>
          <p:cNvSpPr txBox="1"/>
          <p:nvPr>
            <p:ph idx="6" type="title"/>
          </p:nvPr>
        </p:nvSpPr>
        <p:spPr>
          <a:xfrm>
            <a:off x="2138625" y="2841400"/>
            <a:ext cx="38592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/TECHNOLOGIES USED</a:t>
            </a:r>
            <a:endParaRPr/>
          </a:p>
        </p:txBody>
      </p:sp>
      <p:sp>
        <p:nvSpPr>
          <p:cNvPr id="463" name="Google Shape;463;p29"/>
          <p:cNvSpPr txBox="1"/>
          <p:nvPr>
            <p:ph idx="7" type="title"/>
          </p:nvPr>
        </p:nvSpPr>
        <p:spPr>
          <a:xfrm>
            <a:off x="1235625" y="28413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29"/>
          <p:cNvSpPr txBox="1"/>
          <p:nvPr>
            <p:ph idx="9" type="title"/>
          </p:nvPr>
        </p:nvSpPr>
        <p:spPr>
          <a:xfrm>
            <a:off x="2072025" y="351493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/DEMO</a:t>
            </a:r>
            <a:endParaRPr/>
          </a:p>
        </p:txBody>
      </p:sp>
      <p:sp>
        <p:nvSpPr>
          <p:cNvPr id="465" name="Google Shape;465;p29"/>
          <p:cNvSpPr txBox="1"/>
          <p:nvPr>
            <p:ph idx="13" type="title"/>
          </p:nvPr>
        </p:nvSpPr>
        <p:spPr>
          <a:xfrm>
            <a:off x="1235625" y="351492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6" name="Google Shape;466;p29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sp>
        <p:nvSpPr>
          <p:cNvPr id="467" name="Google Shape;467;p2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Precisely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8" name="Google Shape;468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9" name="Google Shape;469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" name="Google Shape;472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3" name="Google Shape;473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" name="Google Shape;474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5" name="Google Shape;475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6" name="Google Shape;476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7" name="Google Shape;477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8" name="Google Shape;478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9" name="Google Shape;479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2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83" name="Google Shape;483;p29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4" name="Google Shape;484;p2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9" name="Google Shape;489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30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497" name="Google Shape;497;p3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0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500" name="Google Shape;500;p3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503" name="Google Shape;503;p3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0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506" name="Google Shape;506;p3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0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sz="1600">
                <a:solidFill>
                  <a:srgbClr val="C9D1D9"/>
                </a:solidFill>
                <a:highlight>
                  <a:srgbClr val="0D1117"/>
                </a:highlight>
              </a:rPr>
              <a:t>This is a program that reads files containing 3D models of cities stored inside data models and renders them into a 3D Window.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09" name="Google Shape;509;p3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Precisely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10" name="Google Shape;510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11" name="Google Shape;511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4" name="Google Shape;514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15" name="Google Shape;515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6" name="Google Shape;516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17" name="Google Shape;517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8" name="Google Shape;518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9" name="Google Shape;519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0" name="Google Shape;520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21" name="Google Shape;521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22" name="Google Shape;522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3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5" name="Google Shape;525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/01 </a:t>
            </a:r>
            <a:r>
              <a:rPr lang="en"/>
              <a:t>INTRODUCTION</a:t>
            </a:r>
            <a:endParaRPr/>
          </a:p>
        </p:txBody>
      </p:sp>
      <p:sp>
        <p:nvSpPr>
          <p:cNvPr id="526" name="Google Shape;526;p3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31" name="Google Shape;531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0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535" name="Google Shape;535;p30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545" name="Google Shape;545;p30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30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550" name="Google Shape;550;p30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0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569" name="Google Shape;569;p30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3" name="Google Shape;593;p30"/>
          <p:cNvCxnSpPr>
            <a:stCxn id="501" idx="1"/>
            <a:endCxn id="506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0"/>
          <p:cNvCxnSpPr>
            <a:stCxn id="507" idx="2"/>
            <a:endCxn id="504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0"/>
          <p:cNvCxnSpPr>
            <a:stCxn id="504" idx="3"/>
            <a:endCxn id="498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0"/>
          <p:cNvCxnSpPr>
            <a:stCxn id="497" idx="2"/>
            <a:endCxn id="501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"/>
          <p:cNvSpPr txBox="1"/>
          <p:nvPr>
            <p:ph idx="1" type="body"/>
          </p:nvPr>
        </p:nvSpPr>
        <p:spPr>
          <a:xfrm>
            <a:off x="1050650" y="1340325"/>
            <a:ext cx="3774600" cy="305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D1D9"/>
                </a:solidFill>
                <a:highlight>
                  <a:srgbClr val="0D1117"/>
                </a:highlight>
              </a:rPr>
              <a:t>The CityGML City Geographic Markup Language, standard defines a conceptual model and exchange format for the representation, storage and exchange of virtual 3D city models. </a:t>
            </a:r>
            <a:endParaRPr sz="16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sz="1600">
              <a:solidFill>
                <a:srgbClr val="C9D1D9"/>
              </a:solidFill>
              <a:highlight>
                <a:srgbClr val="0D1117"/>
              </a:highlight>
            </a:endParaRPr>
          </a:p>
        </p:txBody>
      </p:sp>
      <p:sp>
        <p:nvSpPr>
          <p:cNvPr id="602" name="Google Shape;602;p3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Precisely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03" name="Google Shape;603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04" name="Google Shape;604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8" name="Google Shape;608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9" name="Google Shape;609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10" name="Google Shape;610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1" name="Google Shape;611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2" name="Google Shape;612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3" name="Google Shape;613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4" name="Google Shape;614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5" name="Google Shape;615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7" name="Google Shape;617;p3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8" name="Google Shape;61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ABOUT CITYGML</a:t>
            </a:r>
            <a:endParaRPr/>
          </a:p>
        </p:txBody>
      </p:sp>
      <p:sp>
        <p:nvSpPr>
          <p:cNvPr id="619" name="Google Shape;619;p3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1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24" name="Google Shape;624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7" name="Google Shape;62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997" y="2005741"/>
            <a:ext cx="3027126" cy="15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2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633" name="Google Shape;633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2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/VTK 9.1.0</a:t>
            </a:r>
            <a:endParaRPr/>
          </a:p>
        </p:txBody>
      </p:sp>
      <p:grpSp>
        <p:nvGrpSpPr>
          <p:cNvPr id="636" name="Google Shape;636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37" name="Google Shape;637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0" name="Google Shape;640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41" name="Google Shape;641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43" name="Google Shape;643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4" name="Google Shape;644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45" name="Google Shape;645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6" name="Google Shape;646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47" name="Google Shape;647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48" name="Google Shape;648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0" name="Google Shape;650;p3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chemeClr val="dk2"/>
                </a:solidFill>
              </a:rPr>
              <a:t>INDEX.HTML</a:t>
            </a:r>
            <a:endParaRPr b="0" sz="1000">
              <a:solidFill>
                <a:schemeClr val="dk2"/>
              </a:solidFill>
            </a:endParaRPr>
          </a:p>
        </p:txBody>
      </p:sp>
      <p:sp>
        <p:nvSpPr>
          <p:cNvPr id="651" name="Google Shape;651;p32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500"/>
              <a:buChar char="●"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</a:rPr>
              <a:t>Highly Versatile</a:t>
            </a:r>
            <a:endParaRPr sz="15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500"/>
              <a:buChar char="●"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</a:rPr>
              <a:t>Easy to read and write</a:t>
            </a:r>
            <a:endParaRPr sz="150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652" name="Google Shape;652;p32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/PYTHON 3.10</a:t>
            </a:r>
            <a:endParaRPr/>
          </a:p>
        </p:txBody>
      </p:sp>
      <p:sp>
        <p:nvSpPr>
          <p:cNvPr id="653" name="Google Shape;653;p32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500"/>
              <a:buChar char="●"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</a:rPr>
              <a:t>3D rendering tools</a:t>
            </a:r>
            <a:endParaRPr sz="15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500"/>
              <a:buChar char="●"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</a:rPr>
              <a:t>Widgets for 3D interaction</a:t>
            </a:r>
            <a:endParaRPr/>
          </a:p>
        </p:txBody>
      </p:sp>
      <p:sp>
        <p:nvSpPr>
          <p:cNvPr id="654" name="Google Shape;654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/03 </a:t>
            </a:r>
            <a:r>
              <a:rPr lang="en"/>
              <a:t>TECHNOLOGIES USED</a:t>
            </a:r>
            <a:endParaRPr/>
          </a:p>
        </p:txBody>
      </p:sp>
      <p:grpSp>
        <p:nvGrpSpPr>
          <p:cNvPr id="655" name="Google Shape;655;p32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656" name="Google Shape;656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2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63" name="Google Shape;663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2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Precisely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7" name="Google Shape;66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550" y="1684288"/>
            <a:ext cx="409000" cy="40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4250" y="1702600"/>
            <a:ext cx="604800" cy="32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Precisely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8" name="Google Shape;678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0" name="Google Shape;680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2" name="Google Shape;682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4" name="Google Shape;684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85" name="Google Shape;685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8" name="Google Shape;688;p3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9" name="Google Shape;689;p33"/>
          <p:cNvSpPr txBox="1"/>
          <p:nvPr>
            <p:ph type="title"/>
          </p:nvPr>
        </p:nvSpPr>
        <p:spPr>
          <a:xfrm>
            <a:off x="948600" y="2376013"/>
            <a:ext cx="3936300" cy="11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/DEMO</a:t>
            </a:r>
            <a:endParaRPr/>
          </a:p>
        </p:txBody>
      </p:sp>
      <p:sp>
        <p:nvSpPr>
          <p:cNvPr id="690" name="Google Shape;690;p33"/>
          <p:cNvSpPr txBox="1"/>
          <p:nvPr>
            <p:ph idx="2" type="title"/>
          </p:nvPr>
        </p:nvSpPr>
        <p:spPr>
          <a:xfrm>
            <a:off x="948600" y="15854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691" name="Google Shape;691;p3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2" name="Google Shape;692;p3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93" name="Google Shape;693;p33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94" name="Google Shape;694;p33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33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700" name="Google Shape;700;p33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3" name="Google Shape;703;p33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704" name="Google Shape;704;p33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07" name="Google Shape;707;p33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708" name="Google Shape;708;p33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709" name="Google Shape;709;p33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3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8" name="Google Shape;718;p33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719" name="Google Shape;719;p33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3" name="Google Shape;723;p33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24" name="Google Shape;724;p33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5" name="Google Shape;725;p33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26" name="Google Shape;726;p33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8" name="Google Shape;728;p33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29" name="Google Shape;729;p33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3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3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2" name="Google Shape;732;p3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3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0" name="Google Shape;740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3" name="Google Shape;743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44" name="Google Shape;744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5" name="Google Shape;745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46" name="Google Shape;746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7" name="Google Shape;747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48" name="Google Shape;748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9" name="Google Shape;749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0" name="Google Shape;750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1" name="Google Shape;751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3" name="Google Shape;753;p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4"/>
          <p:cNvSpPr txBox="1"/>
          <p:nvPr>
            <p:ph type="ctrTitle"/>
          </p:nvPr>
        </p:nvSpPr>
        <p:spPr>
          <a:xfrm>
            <a:off x="1039425" y="1902448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/THANKS!</a:t>
            </a:r>
            <a:endParaRPr/>
          </a:p>
        </p:txBody>
      </p:sp>
      <p:sp>
        <p:nvSpPr>
          <p:cNvPr id="755" name="Google Shape;755;p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4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Precisely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9" name="Google Shape;759;p34">
            <a:hlinkClick action="ppaction://hlinksldjump" r:id="rId6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