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7" r:id="rId8"/>
    <p:sldId id="269" r:id="rId9"/>
    <p:sldId id="261" r:id="rId10"/>
    <p:sldId id="268" r:id="rId11"/>
    <p:sldId id="262" r:id="rId12"/>
    <p:sldId id="263" r:id="rId13"/>
    <p:sldId id="270"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AAC5-6151-798F-6F99-2BC625735C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02A78D-1EB8-0198-9627-98DEE3E67B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180152-7C64-1FF9-85C6-6BFC75042901}"/>
              </a:ext>
            </a:extLst>
          </p:cNvPr>
          <p:cNvSpPr>
            <a:spLocks noGrp="1"/>
          </p:cNvSpPr>
          <p:nvPr>
            <p:ph type="dt" sz="half" idx="10"/>
          </p:nvPr>
        </p:nvSpPr>
        <p:spPr/>
        <p:txBody>
          <a:bodyPr/>
          <a:lstStyle/>
          <a:p>
            <a:fld id="{10E80F7E-4103-4E88-871B-340B0BBEF1EC}" type="datetimeFigureOut">
              <a:rPr lang="en-US" smtClean="0"/>
              <a:t>9/7/2024</a:t>
            </a:fld>
            <a:endParaRPr lang="en-US"/>
          </a:p>
        </p:txBody>
      </p:sp>
      <p:sp>
        <p:nvSpPr>
          <p:cNvPr id="5" name="Footer Placeholder 4">
            <a:extLst>
              <a:ext uri="{FF2B5EF4-FFF2-40B4-BE49-F238E27FC236}">
                <a16:creationId xmlns:a16="http://schemas.microsoft.com/office/drawing/2014/main" id="{16A5534A-F1DA-8B10-CFB0-73ED4A6C2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B155A-018E-FBAD-F96D-0D1CAC38C103}"/>
              </a:ext>
            </a:extLst>
          </p:cNvPr>
          <p:cNvSpPr>
            <a:spLocks noGrp="1"/>
          </p:cNvSpPr>
          <p:nvPr>
            <p:ph type="sldNum" sz="quarter" idx="12"/>
          </p:nvPr>
        </p:nvSpPr>
        <p:spPr/>
        <p:txBody>
          <a:bodyPr/>
          <a:lstStyle/>
          <a:p>
            <a:fld id="{E6864735-3240-478B-AEF8-C4BCE0E4608C}" type="slidenum">
              <a:rPr lang="en-US" smtClean="0"/>
              <a:t>‹#›</a:t>
            </a:fld>
            <a:endParaRPr lang="en-US"/>
          </a:p>
        </p:txBody>
      </p:sp>
    </p:spTree>
    <p:extLst>
      <p:ext uri="{BB962C8B-B14F-4D97-AF65-F5344CB8AC3E}">
        <p14:creationId xmlns:p14="http://schemas.microsoft.com/office/powerpoint/2010/main" val="428939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53E8-A4C7-7A75-0CE1-D88E0D7155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E771C8-012E-1339-71F2-73D2EB4948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B5F0E-914A-515C-E859-6438C855A0FD}"/>
              </a:ext>
            </a:extLst>
          </p:cNvPr>
          <p:cNvSpPr>
            <a:spLocks noGrp="1"/>
          </p:cNvSpPr>
          <p:nvPr>
            <p:ph type="dt" sz="half" idx="10"/>
          </p:nvPr>
        </p:nvSpPr>
        <p:spPr/>
        <p:txBody>
          <a:bodyPr/>
          <a:lstStyle/>
          <a:p>
            <a:fld id="{10E80F7E-4103-4E88-871B-340B0BBEF1EC}" type="datetimeFigureOut">
              <a:rPr lang="en-US" smtClean="0"/>
              <a:t>9/7/2024</a:t>
            </a:fld>
            <a:endParaRPr lang="en-US"/>
          </a:p>
        </p:txBody>
      </p:sp>
      <p:sp>
        <p:nvSpPr>
          <p:cNvPr id="5" name="Footer Placeholder 4">
            <a:extLst>
              <a:ext uri="{FF2B5EF4-FFF2-40B4-BE49-F238E27FC236}">
                <a16:creationId xmlns:a16="http://schemas.microsoft.com/office/drawing/2014/main" id="{76B043E3-EC94-CEE2-AD5D-24B62A033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EFAA33-A71B-E613-ACE7-3A5B688C7A6D}"/>
              </a:ext>
            </a:extLst>
          </p:cNvPr>
          <p:cNvSpPr>
            <a:spLocks noGrp="1"/>
          </p:cNvSpPr>
          <p:nvPr>
            <p:ph type="sldNum" sz="quarter" idx="12"/>
          </p:nvPr>
        </p:nvSpPr>
        <p:spPr/>
        <p:txBody>
          <a:bodyPr/>
          <a:lstStyle/>
          <a:p>
            <a:fld id="{E6864735-3240-478B-AEF8-C4BCE0E4608C}" type="slidenum">
              <a:rPr lang="en-US" smtClean="0"/>
              <a:t>‹#›</a:t>
            </a:fld>
            <a:endParaRPr lang="en-US"/>
          </a:p>
        </p:txBody>
      </p:sp>
    </p:spTree>
    <p:extLst>
      <p:ext uri="{BB962C8B-B14F-4D97-AF65-F5344CB8AC3E}">
        <p14:creationId xmlns:p14="http://schemas.microsoft.com/office/powerpoint/2010/main" val="1276431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9793DD-2B05-8C02-1E10-1EE3ACCD5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5584BF-8CBA-52B6-A174-B5B3D3FB42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E23AF-1357-F732-B7C7-8C14D777A355}"/>
              </a:ext>
            </a:extLst>
          </p:cNvPr>
          <p:cNvSpPr>
            <a:spLocks noGrp="1"/>
          </p:cNvSpPr>
          <p:nvPr>
            <p:ph type="dt" sz="half" idx="10"/>
          </p:nvPr>
        </p:nvSpPr>
        <p:spPr/>
        <p:txBody>
          <a:bodyPr/>
          <a:lstStyle/>
          <a:p>
            <a:fld id="{10E80F7E-4103-4E88-871B-340B0BBEF1EC}" type="datetimeFigureOut">
              <a:rPr lang="en-US" smtClean="0"/>
              <a:t>9/7/2024</a:t>
            </a:fld>
            <a:endParaRPr lang="en-US"/>
          </a:p>
        </p:txBody>
      </p:sp>
      <p:sp>
        <p:nvSpPr>
          <p:cNvPr id="5" name="Footer Placeholder 4">
            <a:extLst>
              <a:ext uri="{FF2B5EF4-FFF2-40B4-BE49-F238E27FC236}">
                <a16:creationId xmlns:a16="http://schemas.microsoft.com/office/drawing/2014/main" id="{F1B26AD8-A31B-F41D-1E4D-8F1945EAA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80505-9F71-7FFC-DA99-19BC69D05A5F}"/>
              </a:ext>
            </a:extLst>
          </p:cNvPr>
          <p:cNvSpPr>
            <a:spLocks noGrp="1"/>
          </p:cNvSpPr>
          <p:nvPr>
            <p:ph type="sldNum" sz="quarter" idx="12"/>
          </p:nvPr>
        </p:nvSpPr>
        <p:spPr/>
        <p:txBody>
          <a:bodyPr/>
          <a:lstStyle/>
          <a:p>
            <a:fld id="{E6864735-3240-478B-AEF8-C4BCE0E4608C}" type="slidenum">
              <a:rPr lang="en-US" smtClean="0"/>
              <a:t>‹#›</a:t>
            </a:fld>
            <a:endParaRPr lang="en-US"/>
          </a:p>
        </p:txBody>
      </p:sp>
    </p:spTree>
    <p:extLst>
      <p:ext uri="{BB962C8B-B14F-4D97-AF65-F5344CB8AC3E}">
        <p14:creationId xmlns:p14="http://schemas.microsoft.com/office/powerpoint/2010/main" val="3466668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5A94-42A8-FBAF-E8E9-590A636EA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325CB0-677F-9D17-7AE1-58D276AED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8F180-0C32-ED98-05C4-B5DCA85CEC5C}"/>
              </a:ext>
            </a:extLst>
          </p:cNvPr>
          <p:cNvSpPr>
            <a:spLocks noGrp="1"/>
          </p:cNvSpPr>
          <p:nvPr>
            <p:ph type="dt" sz="half" idx="10"/>
          </p:nvPr>
        </p:nvSpPr>
        <p:spPr/>
        <p:txBody>
          <a:bodyPr/>
          <a:lstStyle/>
          <a:p>
            <a:fld id="{10E80F7E-4103-4E88-871B-340B0BBEF1EC}" type="datetimeFigureOut">
              <a:rPr lang="en-US" smtClean="0"/>
              <a:t>9/7/2024</a:t>
            </a:fld>
            <a:endParaRPr lang="en-US"/>
          </a:p>
        </p:txBody>
      </p:sp>
      <p:sp>
        <p:nvSpPr>
          <p:cNvPr id="5" name="Footer Placeholder 4">
            <a:extLst>
              <a:ext uri="{FF2B5EF4-FFF2-40B4-BE49-F238E27FC236}">
                <a16:creationId xmlns:a16="http://schemas.microsoft.com/office/drawing/2014/main" id="{5D402A46-FA8D-13FD-659A-A7E84406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D91CC-C172-1EFD-D9AA-E81831691F30}"/>
              </a:ext>
            </a:extLst>
          </p:cNvPr>
          <p:cNvSpPr>
            <a:spLocks noGrp="1"/>
          </p:cNvSpPr>
          <p:nvPr>
            <p:ph type="sldNum" sz="quarter" idx="12"/>
          </p:nvPr>
        </p:nvSpPr>
        <p:spPr/>
        <p:txBody>
          <a:bodyPr/>
          <a:lstStyle/>
          <a:p>
            <a:fld id="{E6864735-3240-478B-AEF8-C4BCE0E4608C}" type="slidenum">
              <a:rPr lang="en-US" smtClean="0"/>
              <a:t>‹#›</a:t>
            </a:fld>
            <a:endParaRPr lang="en-US"/>
          </a:p>
        </p:txBody>
      </p:sp>
    </p:spTree>
    <p:extLst>
      <p:ext uri="{BB962C8B-B14F-4D97-AF65-F5344CB8AC3E}">
        <p14:creationId xmlns:p14="http://schemas.microsoft.com/office/powerpoint/2010/main" val="406712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F409-71B8-DC60-6C16-AE50B69F91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40B3EF-3D9D-2F4A-C705-3BC7EFC3C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AF17B9-999C-2912-EE78-CD69C6BC5B58}"/>
              </a:ext>
            </a:extLst>
          </p:cNvPr>
          <p:cNvSpPr>
            <a:spLocks noGrp="1"/>
          </p:cNvSpPr>
          <p:nvPr>
            <p:ph type="dt" sz="half" idx="10"/>
          </p:nvPr>
        </p:nvSpPr>
        <p:spPr/>
        <p:txBody>
          <a:bodyPr/>
          <a:lstStyle/>
          <a:p>
            <a:fld id="{10E80F7E-4103-4E88-871B-340B0BBEF1EC}" type="datetimeFigureOut">
              <a:rPr lang="en-US" smtClean="0"/>
              <a:t>9/7/2024</a:t>
            </a:fld>
            <a:endParaRPr lang="en-US"/>
          </a:p>
        </p:txBody>
      </p:sp>
      <p:sp>
        <p:nvSpPr>
          <p:cNvPr id="5" name="Footer Placeholder 4">
            <a:extLst>
              <a:ext uri="{FF2B5EF4-FFF2-40B4-BE49-F238E27FC236}">
                <a16:creationId xmlns:a16="http://schemas.microsoft.com/office/drawing/2014/main" id="{76973BDF-0F5E-07E0-3F6F-C74C3E8C3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2FFCF-1C9C-576D-B388-6105473BCC9B}"/>
              </a:ext>
            </a:extLst>
          </p:cNvPr>
          <p:cNvSpPr>
            <a:spLocks noGrp="1"/>
          </p:cNvSpPr>
          <p:nvPr>
            <p:ph type="sldNum" sz="quarter" idx="12"/>
          </p:nvPr>
        </p:nvSpPr>
        <p:spPr/>
        <p:txBody>
          <a:bodyPr/>
          <a:lstStyle/>
          <a:p>
            <a:fld id="{E6864735-3240-478B-AEF8-C4BCE0E4608C}" type="slidenum">
              <a:rPr lang="en-US" smtClean="0"/>
              <a:t>‹#›</a:t>
            </a:fld>
            <a:endParaRPr lang="en-US"/>
          </a:p>
        </p:txBody>
      </p:sp>
    </p:spTree>
    <p:extLst>
      <p:ext uri="{BB962C8B-B14F-4D97-AF65-F5344CB8AC3E}">
        <p14:creationId xmlns:p14="http://schemas.microsoft.com/office/powerpoint/2010/main" val="391436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6B02-165C-D650-AD42-E53CBED5E7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974C7-8373-F8BF-CEC0-358B306DF8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7C95E8-8F38-77CD-35DE-0EBFF018DC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3D7312-6C2E-403F-0401-9281D8C5218B}"/>
              </a:ext>
            </a:extLst>
          </p:cNvPr>
          <p:cNvSpPr>
            <a:spLocks noGrp="1"/>
          </p:cNvSpPr>
          <p:nvPr>
            <p:ph type="dt" sz="half" idx="10"/>
          </p:nvPr>
        </p:nvSpPr>
        <p:spPr/>
        <p:txBody>
          <a:bodyPr/>
          <a:lstStyle/>
          <a:p>
            <a:fld id="{10E80F7E-4103-4E88-871B-340B0BBEF1EC}" type="datetimeFigureOut">
              <a:rPr lang="en-US" smtClean="0"/>
              <a:t>9/7/2024</a:t>
            </a:fld>
            <a:endParaRPr lang="en-US"/>
          </a:p>
        </p:txBody>
      </p:sp>
      <p:sp>
        <p:nvSpPr>
          <p:cNvPr id="6" name="Footer Placeholder 5">
            <a:extLst>
              <a:ext uri="{FF2B5EF4-FFF2-40B4-BE49-F238E27FC236}">
                <a16:creationId xmlns:a16="http://schemas.microsoft.com/office/drawing/2014/main" id="{970AECE9-B979-3A7B-0705-58AE4C7CBE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25A6C-8778-280A-EC57-A7E115F8E5A2}"/>
              </a:ext>
            </a:extLst>
          </p:cNvPr>
          <p:cNvSpPr>
            <a:spLocks noGrp="1"/>
          </p:cNvSpPr>
          <p:nvPr>
            <p:ph type="sldNum" sz="quarter" idx="12"/>
          </p:nvPr>
        </p:nvSpPr>
        <p:spPr/>
        <p:txBody>
          <a:bodyPr/>
          <a:lstStyle/>
          <a:p>
            <a:fld id="{E6864735-3240-478B-AEF8-C4BCE0E4608C}" type="slidenum">
              <a:rPr lang="en-US" smtClean="0"/>
              <a:t>‹#›</a:t>
            </a:fld>
            <a:endParaRPr lang="en-US"/>
          </a:p>
        </p:txBody>
      </p:sp>
    </p:spTree>
    <p:extLst>
      <p:ext uri="{BB962C8B-B14F-4D97-AF65-F5344CB8AC3E}">
        <p14:creationId xmlns:p14="http://schemas.microsoft.com/office/powerpoint/2010/main" val="383123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78F88-EC0D-8E35-16FC-779E2B78C0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D689A7-26DE-6FFA-07C9-167870C7C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CB8609-DBB2-7217-33EF-B0D7DA783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5DA9A3-1579-EFF0-5C95-F51E108858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4FB966-219F-BF7E-119C-F6BAC14C1C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2C9442-47EE-731F-BD3D-788AB7D745B2}"/>
              </a:ext>
            </a:extLst>
          </p:cNvPr>
          <p:cNvSpPr>
            <a:spLocks noGrp="1"/>
          </p:cNvSpPr>
          <p:nvPr>
            <p:ph type="dt" sz="half" idx="10"/>
          </p:nvPr>
        </p:nvSpPr>
        <p:spPr/>
        <p:txBody>
          <a:bodyPr/>
          <a:lstStyle/>
          <a:p>
            <a:fld id="{10E80F7E-4103-4E88-871B-340B0BBEF1EC}" type="datetimeFigureOut">
              <a:rPr lang="en-US" smtClean="0"/>
              <a:t>9/7/2024</a:t>
            </a:fld>
            <a:endParaRPr lang="en-US"/>
          </a:p>
        </p:txBody>
      </p:sp>
      <p:sp>
        <p:nvSpPr>
          <p:cNvPr id="8" name="Footer Placeholder 7">
            <a:extLst>
              <a:ext uri="{FF2B5EF4-FFF2-40B4-BE49-F238E27FC236}">
                <a16:creationId xmlns:a16="http://schemas.microsoft.com/office/drawing/2014/main" id="{BA6058A7-0626-B508-A112-14390EE166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0EC2B-2025-3C40-F841-E8FE412FD6C9}"/>
              </a:ext>
            </a:extLst>
          </p:cNvPr>
          <p:cNvSpPr>
            <a:spLocks noGrp="1"/>
          </p:cNvSpPr>
          <p:nvPr>
            <p:ph type="sldNum" sz="quarter" idx="12"/>
          </p:nvPr>
        </p:nvSpPr>
        <p:spPr/>
        <p:txBody>
          <a:bodyPr/>
          <a:lstStyle/>
          <a:p>
            <a:fld id="{E6864735-3240-478B-AEF8-C4BCE0E4608C}" type="slidenum">
              <a:rPr lang="en-US" smtClean="0"/>
              <a:t>‹#›</a:t>
            </a:fld>
            <a:endParaRPr lang="en-US"/>
          </a:p>
        </p:txBody>
      </p:sp>
    </p:spTree>
    <p:extLst>
      <p:ext uri="{BB962C8B-B14F-4D97-AF65-F5344CB8AC3E}">
        <p14:creationId xmlns:p14="http://schemas.microsoft.com/office/powerpoint/2010/main" val="60481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6EDD-59D8-A7EE-65A3-0349279933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8D5B46-B8E3-822B-25B6-5CF9854A8308}"/>
              </a:ext>
            </a:extLst>
          </p:cNvPr>
          <p:cNvSpPr>
            <a:spLocks noGrp="1"/>
          </p:cNvSpPr>
          <p:nvPr>
            <p:ph type="dt" sz="half" idx="10"/>
          </p:nvPr>
        </p:nvSpPr>
        <p:spPr/>
        <p:txBody>
          <a:bodyPr/>
          <a:lstStyle/>
          <a:p>
            <a:fld id="{10E80F7E-4103-4E88-871B-340B0BBEF1EC}" type="datetimeFigureOut">
              <a:rPr lang="en-US" smtClean="0"/>
              <a:t>9/7/2024</a:t>
            </a:fld>
            <a:endParaRPr lang="en-US"/>
          </a:p>
        </p:txBody>
      </p:sp>
      <p:sp>
        <p:nvSpPr>
          <p:cNvPr id="4" name="Footer Placeholder 3">
            <a:extLst>
              <a:ext uri="{FF2B5EF4-FFF2-40B4-BE49-F238E27FC236}">
                <a16:creationId xmlns:a16="http://schemas.microsoft.com/office/drawing/2014/main" id="{AFA0EE15-5D34-7848-04A5-7727BF5BD0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4518A4-BA61-FA5B-B111-05D76A6E391B}"/>
              </a:ext>
            </a:extLst>
          </p:cNvPr>
          <p:cNvSpPr>
            <a:spLocks noGrp="1"/>
          </p:cNvSpPr>
          <p:nvPr>
            <p:ph type="sldNum" sz="quarter" idx="12"/>
          </p:nvPr>
        </p:nvSpPr>
        <p:spPr/>
        <p:txBody>
          <a:bodyPr/>
          <a:lstStyle/>
          <a:p>
            <a:fld id="{E6864735-3240-478B-AEF8-C4BCE0E4608C}" type="slidenum">
              <a:rPr lang="en-US" smtClean="0"/>
              <a:t>‹#›</a:t>
            </a:fld>
            <a:endParaRPr lang="en-US"/>
          </a:p>
        </p:txBody>
      </p:sp>
    </p:spTree>
    <p:extLst>
      <p:ext uri="{BB962C8B-B14F-4D97-AF65-F5344CB8AC3E}">
        <p14:creationId xmlns:p14="http://schemas.microsoft.com/office/powerpoint/2010/main" val="251455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D1C42-7ED4-2219-A16F-FA846FA49D08}"/>
              </a:ext>
            </a:extLst>
          </p:cNvPr>
          <p:cNvSpPr>
            <a:spLocks noGrp="1"/>
          </p:cNvSpPr>
          <p:nvPr>
            <p:ph type="dt" sz="half" idx="10"/>
          </p:nvPr>
        </p:nvSpPr>
        <p:spPr/>
        <p:txBody>
          <a:bodyPr/>
          <a:lstStyle/>
          <a:p>
            <a:fld id="{10E80F7E-4103-4E88-871B-340B0BBEF1EC}" type="datetimeFigureOut">
              <a:rPr lang="en-US" smtClean="0"/>
              <a:t>9/7/2024</a:t>
            </a:fld>
            <a:endParaRPr lang="en-US"/>
          </a:p>
        </p:txBody>
      </p:sp>
      <p:sp>
        <p:nvSpPr>
          <p:cNvPr id="3" name="Footer Placeholder 2">
            <a:extLst>
              <a:ext uri="{FF2B5EF4-FFF2-40B4-BE49-F238E27FC236}">
                <a16:creationId xmlns:a16="http://schemas.microsoft.com/office/drawing/2014/main" id="{F7510039-879F-DEC7-8424-303BB1C354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A13C08-C059-DCF5-9871-6D5A18F7209F}"/>
              </a:ext>
            </a:extLst>
          </p:cNvPr>
          <p:cNvSpPr>
            <a:spLocks noGrp="1"/>
          </p:cNvSpPr>
          <p:nvPr>
            <p:ph type="sldNum" sz="quarter" idx="12"/>
          </p:nvPr>
        </p:nvSpPr>
        <p:spPr/>
        <p:txBody>
          <a:bodyPr/>
          <a:lstStyle/>
          <a:p>
            <a:fld id="{E6864735-3240-478B-AEF8-C4BCE0E4608C}" type="slidenum">
              <a:rPr lang="en-US" smtClean="0"/>
              <a:t>‹#›</a:t>
            </a:fld>
            <a:endParaRPr lang="en-US"/>
          </a:p>
        </p:txBody>
      </p:sp>
    </p:spTree>
    <p:extLst>
      <p:ext uri="{BB962C8B-B14F-4D97-AF65-F5344CB8AC3E}">
        <p14:creationId xmlns:p14="http://schemas.microsoft.com/office/powerpoint/2010/main" val="337724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4927-FC91-8132-57D6-A8C627A5D4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B9AE44-3B0C-FCAD-C29E-82C6DA564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D8CDD-4104-592C-281C-C187A0823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82905-1C90-9BB4-FCB5-5BF5B559C9F3}"/>
              </a:ext>
            </a:extLst>
          </p:cNvPr>
          <p:cNvSpPr>
            <a:spLocks noGrp="1"/>
          </p:cNvSpPr>
          <p:nvPr>
            <p:ph type="dt" sz="half" idx="10"/>
          </p:nvPr>
        </p:nvSpPr>
        <p:spPr/>
        <p:txBody>
          <a:bodyPr/>
          <a:lstStyle/>
          <a:p>
            <a:fld id="{10E80F7E-4103-4E88-871B-340B0BBEF1EC}" type="datetimeFigureOut">
              <a:rPr lang="en-US" smtClean="0"/>
              <a:t>9/7/2024</a:t>
            </a:fld>
            <a:endParaRPr lang="en-US"/>
          </a:p>
        </p:txBody>
      </p:sp>
      <p:sp>
        <p:nvSpPr>
          <p:cNvPr id="6" name="Footer Placeholder 5">
            <a:extLst>
              <a:ext uri="{FF2B5EF4-FFF2-40B4-BE49-F238E27FC236}">
                <a16:creationId xmlns:a16="http://schemas.microsoft.com/office/drawing/2014/main" id="{AD8BCDF8-061F-C4CF-D46D-49169B564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9BD7A-397F-0718-FF82-4DF7E6EC3C42}"/>
              </a:ext>
            </a:extLst>
          </p:cNvPr>
          <p:cNvSpPr>
            <a:spLocks noGrp="1"/>
          </p:cNvSpPr>
          <p:nvPr>
            <p:ph type="sldNum" sz="quarter" idx="12"/>
          </p:nvPr>
        </p:nvSpPr>
        <p:spPr/>
        <p:txBody>
          <a:bodyPr/>
          <a:lstStyle/>
          <a:p>
            <a:fld id="{E6864735-3240-478B-AEF8-C4BCE0E4608C}" type="slidenum">
              <a:rPr lang="en-US" smtClean="0"/>
              <a:t>‹#›</a:t>
            </a:fld>
            <a:endParaRPr lang="en-US"/>
          </a:p>
        </p:txBody>
      </p:sp>
    </p:spTree>
    <p:extLst>
      <p:ext uri="{BB962C8B-B14F-4D97-AF65-F5344CB8AC3E}">
        <p14:creationId xmlns:p14="http://schemas.microsoft.com/office/powerpoint/2010/main" val="236390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C648-3B44-2D59-F775-AFD27D09A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E9C5D8-789C-D761-934D-AA7B1A7125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31E639-8CCD-F41C-FEDD-2BED53A9B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6ADFD9-8530-D523-4D01-82DACBDD1312}"/>
              </a:ext>
            </a:extLst>
          </p:cNvPr>
          <p:cNvSpPr>
            <a:spLocks noGrp="1"/>
          </p:cNvSpPr>
          <p:nvPr>
            <p:ph type="dt" sz="half" idx="10"/>
          </p:nvPr>
        </p:nvSpPr>
        <p:spPr/>
        <p:txBody>
          <a:bodyPr/>
          <a:lstStyle/>
          <a:p>
            <a:fld id="{10E80F7E-4103-4E88-871B-340B0BBEF1EC}" type="datetimeFigureOut">
              <a:rPr lang="en-US" smtClean="0"/>
              <a:t>9/7/2024</a:t>
            </a:fld>
            <a:endParaRPr lang="en-US"/>
          </a:p>
        </p:txBody>
      </p:sp>
      <p:sp>
        <p:nvSpPr>
          <p:cNvPr id="6" name="Footer Placeholder 5">
            <a:extLst>
              <a:ext uri="{FF2B5EF4-FFF2-40B4-BE49-F238E27FC236}">
                <a16:creationId xmlns:a16="http://schemas.microsoft.com/office/drawing/2014/main" id="{9ACBC644-8496-8CD0-62EB-4B46535FC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E69C7-980A-5D9A-6A3B-1C684CE06636}"/>
              </a:ext>
            </a:extLst>
          </p:cNvPr>
          <p:cNvSpPr>
            <a:spLocks noGrp="1"/>
          </p:cNvSpPr>
          <p:nvPr>
            <p:ph type="sldNum" sz="quarter" idx="12"/>
          </p:nvPr>
        </p:nvSpPr>
        <p:spPr/>
        <p:txBody>
          <a:bodyPr/>
          <a:lstStyle/>
          <a:p>
            <a:fld id="{E6864735-3240-478B-AEF8-C4BCE0E4608C}" type="slidenum">
              <a:rPr lang="en-US" smtClean="0"/>
              <a:t>‹#›</a:t>
            </a:fld>
            <a:endParaRPr lang="en-US"/>
          </a:p>
        </p:txBody>
      </p:sp>
    </p:spTree>
    <p:extLst>
      <p:ext uri="{BB962C8B-B14F-4D97-AF65-F5344CB8AC3E}">
        <p14:creationId xmlns:p14="http://schemas.microsoft.com/office/powerpoint/2010/main" val="224074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2BADAD-BA27-83AD-28BE-18D7BD193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0C4909-CF49-1075-17D6-E3014CED08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71237-624B-03C1-298A-131C8D5C5B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80F7E-4103-4E88-871B-340B0BBEF1EC}" type="datetimeFigureOut">
              <a:rPr lang="en-US" smtClean="0"/>
              <a:t>9/7/2024</a:t>
            </a:fld>
            <a:endParaRPr lang="en-US"/>
          </a:p>
        </p:txBody>
      </p:sp>
      <p:sp>
        <p:nvSpPr>
          <p:cNvPr id="5" name="Footer Placeholder 4">
            <a:extLst>
              <a:ext uri="{FF2B5EF4-FFF2-40B4-BE49-F238E27FC236}">
                <a16:creationId xmlns:a16="http://schemas.microsoft.com/office/drawing/2014/main" id="{9FD7E8DF-6FB6-4CCC-711C-0AEC621255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C9D414-9C4A-CA69-062A-3F3487DB2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64735-3240-478B-AEF8-C4BCE0E4608C}" type="slidenum">
              <a:rPr lang="en-US" smtClean="0"/>
              <a:t>‹#›</a:t>
            </a:fld>
            <a:endParaRPr lang="en-US"/>
          </a:p>
        </p:txBody>
      </p:sp>
    </p:spTree>
    <p:extLst>
      <p:ext uri="{BB962C8B-B14F-4D97-AF65-F5344CB8AC3E}">
        <p14:creationId xmlns:p14="http://schemas.microsoft.com/office/powerpoint/2010/main" val="41857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194C-41CA-1317-A3A8-AAEF1DFAEEC0}"/>
              </a:ext>
            </a:extLst>
          </p:cNvPr>
          <p:cNvSpPr>
            <a:spLocks noGrp="1"/>
          </p:cNvSpPr>
          <p:nvPr>
            <p:ph type="ctrTitle"/>
          </p:nvPr>
        </p:nvSpPr>
        <p:spPr>
          <a:xfrm>
            <a:off x="1523999" y="726743"/>
            <a:ext cx="9144000" cy="2076984"/>
          </a:xfrm>
        </p:spPr>
        <p:txBody>
          <a:bodyPr>
            <a:normAutofit/>
          </a:bodyPr>
          <a:lstStyle/>
          <a:p>
            <a:r>
              <a:rPr lang="en-US" sz="4800" b="1" dirty="0">
                <a:latin typeface="Times New Roman" panose="02020603050405020304" pitchFamily="18" charset="0"/>
                <a:cs typeface="Times New Roman" panose="02020603050405020304" pitchFamily="18" charset="0"/>
              </a:rPr>
              <a:t>Machine Learning Foundations for Product Managers - Course Project</a:t>
            </a:r>
          </a:p>
        </p:txBody>
      </p:sp>
      <p:sp>
        <p:nvSpPr>
          <p:cNvPr id="3" name="Subtitle 2">
            <a:extLst>
              <a:ext uri="{FF2B5EF4-FFF2-40B4-BE49-F238E27FC236}">
                <a16:creationId xmlns:a16="http://schemas.microsoft.com/office/drawing/2014/main" id="{1CEB036A-DC58-11E7-9A19-26B1C035E5AF}"/>
              </a:ext>
            </a:extLst>
          </p:cNvPr>
          <p:cNvSpPr>
            <a:spLocks noGrp="1"/>
          </p:cNvSpPr>
          <p:nvPr>
            <p:ph type="subTitle" idx="1"/>
          </p:nvPr>
        </p:nvSpPr>
        <p:spPr>
          <a:xfrm>
            <a:off x="4945586" y="5756995"/>
            <a:ext cx="2300826" cy="416882"/>
          </a:xfrm>
        </p:spPr>
        <p:txBody>
          <a:bodyPr anchor="b">
            <a:normAutofit fontScale="92500"/>
          </a:bodyPr>
          <a:lstStyle/>
          <a:p>
            <a:pPr algn="r"/>
            <a:r>
              <a:rPr lang="en-US" sz="2000" b="1" dirty="0">
                <a:latin typeface="Times New Roman" panose="02020603050405020304" pitchFamily="18" charset="0"/>
                <a:cs typeface="Times New Roman" panose="02020603050405020304" pitchFamily="18" charset="0"/>
              </a:rPr>
              <a:t>By:- Parth B Mistry</a:t>
            </a:r>
          </a:p>
        </p:txBody>
      </p:sp>
      <p:pic>
        <p:nvPicPr>
          <p:cNvPr id="5" name="Picture 4">
            <a:extLst>
              <a:ext uri="{FF2B5EF4-FFF2-40B4-BE49-F238E27FC236}">
                <a16:creationId xmlns:a16="http://schemas.microsoft.com/office/drawing/2014/main" id="{698B978A-769E-7921-DA7F-B6AAA238E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75" y="4009999"/>
            <a:ext cx="3003963" cy="1321744"/>
          </a:xfrm>
          <a:prstGeom prst="rect">
            <a:avLst/>
          </a:prstGeom>
        </p:spPr>
      </p:pic>
      <p:pic>
        <p:nvPicPr>
          <p:cNvPr id="9" name="Picture 8">
            <a:extLst>
              <a:ext uri="{FF2B5EF4-FFF2-40B4-BE49-F238E27FC236}">
                <a16:creationId xmlns:a16="http://schemas.microsoft.com/office/drawing/2014/main" id="{7213480A-F41C-BC1A-D88B-B94183ADB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1694" y="3160555"/>
            <a:ext cx="3734049" cy="3527787"/>
          </a:xfrm>
          <a:prstGeom prst="rect">
            <a:avLst/>
          </a:prstGeom>
        </p:spPr>
      </p:pic>
      <p:pic>
        <p:nvPicPr>
          <p:cNvPr id="13" name="Picture 12">
            <a:extLst>
              <a:ext uri="{FF2B5EF4-FFF2-40B4-BE49-F238E27FC236}">
                <a16:creationId xmlns:a16="http://schemas.microsoft.com/office/drawing/2014/main" id="{AD3EF361-D2ED-F11F-B814-2F6608241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6415" y="3831286"/>
            <a:ext cx="1679169" cy="1679169"/>
          </a:xfrm>
          <a:prstGeom prst="rect">
            <a:avLst/>
          </a:prstGeom>
        </p:spPr>
      </p:pic>
    </p:spTree>
    <p:extLst>
      <p:ext uri="{BB962C8B-B14F-4D97-AF65-F5344CB8AC3E}">
        <p14:creationId xmlns:p14="http://schemas.microsoft.com/office/powerpoint/2010/main" val="403751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74CE-3539-98CA-52FA-973C7A09B550}"/>
              </a:ext>
            </a:extLst>
          </p:cNvPr>
          <p:cNvSpPr>
            <a:spLocks noGrp="1"/>
          </p:cNvSpPr>
          <p:nvPr>
            <p:ph type="title"/>
          </p:nvPr>
        </p:nvSpPr>
        <p:spPr>
          <a:xfrm>
            <a:off x="838200" y="194796"/>
            <a:ext cx="10515600" cy="647887"/>
          </a:xfrm>
        </p:spPr>
        <p:txBody>
          <a:bodyPr>
            <a:noAutofit/>
          </a:bodyPr>
          <a:lstStyle/>
          <a:p>
            <a:pPr algn="ctr"/>
            <a:r>
              <a:rPr lang="en-US" sz="2400" b="1" kern="0" dirty="0">
                <a:latin typeface="Times New Roman" panose="02020603050405020304" pitchFamily="18" charset="0"/>
              </a:rPr>
              <a:t>Step 3: Model Building and Comparison</a:t>
            </a:r>
            <a:br>
              <a:rPr lang="en-US" sz="2400" b="1" kern="0" dirty="0">
                <a:latin typeface="Times New Roman" panose="02020603050405020304" pitchFamily="18" charset="0"/>
              </a:rPr>
            </a:br>
            <a:r>
              <a:rPr lang="en-US" sz="2400" b="1" kern="0" dirty="0">
                <a:latin typeface="Times New Roman" panose="02020603050405020304" pitchFamily="18" charset="0"/>
              </a:rPr>
              <a:t>(Comparative Performance of Linear Regression and Random Forest Models)</a:t>
            </a:r>
          </a:p>
        </p:txBody>
      </p:sp>
      <p:pic>
        <p:nvPicPr>
          <p:cNvPr id="1026" name="Picture 2" descr="Uploaded image">
            <a:extLst>
              <a:ext uri="{FF2B5EF4-FFF2-40B4-BE49-F238E27FC236}">
                <a16:creationId xmlns:a16="http://schemas.microsoft.com/office/drawing/2014/main" id="{AC466148-6855-F79E-5F84-C8BB43AA88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3270" y="1226880"/>
            <a:ext cx="6174705" cy="47836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B8260B-4416-DEA6-94AD-4A575FD12516}"/>
              </a:ext>
            </a:extLst>
          </p:cNvPr>
          <p:cNvSpPr txBox="1"/>
          <p:nvPr/>
        </p:nvSpPr>
        <p:spPr>
          <a:xfrm>
            <a:off x="6657975" y="1294645"/>
            <a:ext cx="5265084" cy="4857676"/>
          </a:xfrm>
          <a:prstGeom prst="rect">
            <a:avLst/>
          </a:prstGeom>
          <a:noFill/>
        </p:spPr>
        <p:txBody>
          <a:bodyPr wrap="square" anchor="ctr">
            <a:spAutoFit/>
          </a:bodyPr>
          <a:lstStyle/>
          <a:p>
            <a:pPr marL="285750" indent="-285750"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This summary presents the Mean Absolute Error (MAE) results from two different predictive models: Linear Regression and Random Forest. The MAE measures the average magnitude of errors in a set of predictions, without considering their direction.</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Key Results:</a:t>
            </a:r>
            <a:r>
              <a:rPr lang="en-US" sz="1300" dirty="0">
                <a:latin typeface="Times New Roman" panose="02020603050405020304" pitchFamily="18" charset="0"/>
                <a:cs typeface="Times New Roman" panose="02020603050405020304" pitchFamily="18" charset="0"/>
              </a:rPr>
              <a:t> Linear Regression Model produced an MAE of approximately 3.63, indicating the average error in the predictions when compared to actual outcomes.</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Random Forest Model showed a significantly lower MAE of about 2.48, demonstrating a more accurate performance with fewer average errors.</a:t>
            </a:r>
          </a:p>
          <a:p>
            <a:pPr algn="just">
              <a:lnSpc>
                <a:spcPct val="150000"/>
              </a:lnSpc>
            </a:pPr>
            <a:r>
              <a:rPr lang="en-US" sz="130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These results highlight the effectiveness of the Random Forest model over Linear Regression in this specific scenario, suggesting that the Random Forest approach might be more suitable for datasets similar to the one used in this analysis.</a:t>
            </a:r>
          </a:p>
        </p:txBody>
      </p:sp>
    </p:spTree>
    <p:extLst>
      <p:ext uri="{BB962C8B-B14F-4D97-AF65-F5344CB8AC3E}">
        <p14:creationId xmlns:p14="http://schemas.microsoft.com/office/powerpoint/2010/main" val="227529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74CE-3539-98CA-52FA-973C7A09B550}"/>
              </a:ext>
            </a:extLst>
          </p:cNvPr>
          <p:cNvSpPr>
            <a:spLocks noGrp="1"/>
          </p:cNvSpPr>
          <p:nvPr>
            <p:ph type="title"/>
          </p:nvPr>
        </p:nvSpPr>
        <p:spPr>
          <a:xfrm>
            <a:off x="771525" y="98612"/>
            <a:ext cx="10515600" cy="791322"/>
          </a:xfrm>
        </p:spPr>
        <p:txBody>
          <a:bodyPr>
            <a:normAutofit/>
          </a:bodyPr>
          <a:lstStyle/>
          <a:p>
            <a:pPr algn="ctr"/>
            <a:r>
              <a:rPr lang="en-US" sz="2800" b="1" kern="0" dirty="0">
                <a:latin typeface="Times New Roman" panose="02020603050405020304" pitchFamily="18" charset="0"/>
              </a:rPr>
              <a:t>Step 4: Model Evaluation</a:t>
            </a:r>
          </a:p>
        </p:txBody>
      </p:sp>
      <p:sp>
        <p:nvSpPr>
          <p:cNvPr id="3" name="Content Placeholder 2">
            <a:extLst>
              <a:ext uri="{FF2B5EF4-FFF2-40B4-BE49-F238E27FC236}">
                <a16:creationId xmlns:a16="http://schemas.microsoft.com/office/drawing/2014/main" id="{40986E96-1160-BBDC-6B5A-FDD36727E619}"/>
              </a:ext>
            </a:extLst>
          </p:cNvPr>
          <p:cNvSpPr>
            <a:spLocks noGrp="1"/>
          </p:cNvSpPr>
          <p:nvPr>
            <p:ph idx="1"/>
          </p:nvPr>
        </p:nvSpPr>
        <p:spPr>
          <a:xfrm>
            <a:off x="838200" y="1004234"/>
            <a:ext cx="10515600" cy="4150659"/>
          </a:xfrm>
        </p:spPr>
        <p:txBody>
          <a:bodyPr>
            <a:normAutofit/>
          </a:bodyPr>
          <a:lstStyle/>
          <a:p>
            <a:pPr algn="just">
              <a:lnSpc>
                <a:spcPct val="150000"/>
              </a:lnSpc>
            </a:pPr>
            <a:r>
              <a:rPr lang="en-US" sz="1700" b="1" dirty="0">
                <a:latin typeface="Times New Roman" panose="02020603050405020304" pitchFamily="18" charset="0"/>
                <a:cs typeface="Times New Roman" panose="02020603050405020304" pitchFamily="18" charset="0"/>
              </a:rPr>
              <a:t>Evaluation Metric: </a:t>
            </a:r>
            <a:r>
              <a:rPr lang="en-US" sz="1700" dirty="0">
                <a:latin typeface="Times New Roman" panose="02020603050405020304" pitchFamily="18" charset="0"/>
                <a:cs typeface="Times New Roman" panose="02020603050405020304" pitchFamily="18" charset="0"/>
              </a:rPr>
              <a:t>I used Mean Absolute Error (MAE) to measure accuracy, which reflects the average difference between predicted and actual values. A lower MAE indicates better performance.</a:t>
            </a:r>
          </a:p>
          <a:p>
            <a:pPr algn="just">
              <a:lnSpc>
                <a:spcPct val="150000"/>
              </a:lnSpc>
            </a:pPr>
            <a:r>
              <a:rPr lang="en-US" sz="1700" b="1" dirty="0">
                <a:latin typeface="Times New Roman" panose="02020603050405020304" pitchFamily="18" charset="0"/>
                <a:cs typeface="Times New Roman" panose="02020603050405020304" pitchFamily="18" charset="0"/>
              </a:rPr>
              <a:t>Results:</a:t>
            </a:r>
          </a:p>
          <a:p>
            <a:pPr algn="just">
              <a:lnSpc>
                <a:spcPct val="150000"/>
              </a:lnSpc>
            </a:pPr>
            <a:r>
              <a:rPr lang="en-US" sz="1700" b="1" dirty="0">
                <a:latin typeface="Times New Roman" panose="02020603050405020304" pitchFamily="18" charset="0"/>
                <a:cs typeface="Times New Roman" panose="02020603050405020304" pitchFamily="18" charset="0"/>
              </a:rPr>
              <a:t>Linear Regression MAE: </a:t>
            </a:r>
            <a:r>
              <a:rPr lang="en-US" sz="1700" dirty="0">
                <a:latin typeface="Times New Roman" panose="02020603050405020304" pitchFamily="18" charset="0"/>
                <a:cs typeface="Times New Roman" panose="02020603050405020304" pitchFamily="18" charset="0"/>
              </a:rPr>
              <a:t>Approximately 3.63 MW, showing a higher average error.</a:t>
            </a:r>
          </a:p>
          <a:p>
            <a:pPr algn="just">
              <a:lnSpc>
                <a:spcPct val="150000"/>
              </a:lnSpc>
            </a:pPr>
            <a:r>
              <a:rPr lang="en-US" sz="1700" b="1" dirty="0">
                <a:latin typeface="Times New Roman" panose="02020603050405020304" pitchFamily="18" charset="0"/>
                <a:cs typeface="Times New Roman" panose="02020603050405020304" pitchFamily="18" charset="0"/>
              </a:rPr>
              <a:t>Random Forest MAE: </a:t>
            </a:r>
            <a:r>
              <a:rPr lang="en-US" sz="1700" dirty="0">
                <a:latin typeface="Times New Roman" panose="02020603050405020304" pitchFamily="18" charset="0"/>
                <a:cs typeface="Times New Roman" panose="02020603050405020304" pitchFamily="18" charset="0"/>
              </a:rPr>
              <a:t>2.47 MW, demonstrating superior accuracy compared to Linear Regression.</a:t>
            </a:r>
          </a:p>
          <a:p>
            <a:pPr algn="just">
              <a:lnSpc>
                <a:spcPct val="150000"/>
              </a:lnSpc>
            </a:pPr>
            <a:r>
              <a:rPr lang="en-US" sz="1700" b="1" dirty="0">
                <a:latin typeface="Times New Roman" panose="02020603050405020304" pitchFamily="18" charset="0"/>
                <a:cs typeface="Times New Roman" panose="02020603050405020304" pitchFamily="18" charset="0"/>
              </a:rPr>
              <a:t>Best Model:</a:t>
            </a:r>
            <a:r>
              <a:rPr lang="en-US" sz="1700" dirty="0">
                <a:latin typeface="Times New Roman" panose="02020603050405020304" pitchFamily="18" charset="0"/>
                <a:cs typeface="Times New Roman" panose="02020603050405020304" pitchFamily="18" charset="0"/>
              </a:rPr>
              <a:t> The Random Forest model outperformed Linear Regression, so it was chosen as the final model for predictions.</a:t>
            </a:r>
          </a:p>
        </p:txBody>
      </p:sp>
      <p:pic>
        <p:nvPicPr>
          <p:cNvPr id="5" name="Picture 4">
            <a:extLst>
              <a:ext uri="{FF2B5EF4-FFF2-40B4-BE49-F238E27FC236}">
                <a16:creationId xmlns:a16="http://schemas.microsoft.com/office/drawing/2014/main" id="{7114E851-5BDA-2124-672F-764B9EEC4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487" y="4320988"/>
            <a:ext cx="4391025" cy="2438400"/>
          </a:xfrm>
          <a:prstGeom prst="rect">
            <a:avLst/>
          </a:prstGeom>
        </p:spPr>
      </p:pic>
    </p:spTree>
    <p:extLst>
      <p:ext uri="{BB962C8B-B14F-4D97-AF65-F5344CB8AC3E}">
        <p14:creationId xmlns:p14="http://schemas.microsoft.com/office/powerpoint/2010/main" val="2237144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74CE-3539-98CA-52FA-973C7A09B550}"/>
              </a:ext>
            </a:extLst>
          </p:cNvPr>
          <p:cNvSpPr>
            <a:spLocks noGrp="1"/>
          </p:cNvSpPr>
          <p:nvPr>
            <p:ph type="title"/>
          </p:nvPr>
        </p:nvSpPr>
        <p:spPr>
          <a:xfrm>
            <a:off x="838200" y="26707"/>
            <a:ext cx="10515600" cy="719324"/>
          </a:xfrm>
        </p:spPr>
        <p:txBody>
          <a:bodyPr>
            <a:normAutofit/>
          </a:bodyPr>
          <a:lstStyle/>
          <a:p>
            <a:pPr algn="ctr"/>
            <a:r>
              <a:rPr lang="en-US" sz="2800" b="1" kern="0" dirty="0">
                <a:latin typeface="Times New Roman" panose="02020603050405020304" pitchFamily="18" charset="0"/>
              </a:rPr>
              <a:t>Step 5: Final Model and Visualizations</a:t>
            </a:r>
          </a:p>
        </p:txBody>
      </p:sp>
      <p:sp>
        <p:nvSpPr>
          <p:cNvPr id="3" name="Content Placeholder 2">
            <a:extLst>
              <a:ext uri="{FF2B5EF4-FFF2-40B4-BE49-F238E27FC236}">
                <a16:creationId xmlns:a16="http://schemas.microsoft.com/office/drawing/2014/main" id="{40986E96-1160-BBDC-6B5A-FDD36727E619}"/>
              </a:ext>
            </a:extLst>
          </p:cNvPr>
          <p:cNvSpPr>
            <a:spLocks noGrp="1"/>
          </p:cNvSpPr>
          <p:nvPr>
            <p:ph idx="1"/>
          </p:nvPr>
        </p:nvSpPr>
        <p:spPr>
          <a:xfrm>
            <a:off x="4900613" y="828441"/>
            <a:ext cx="7058025" cy="5201118"/>
          </a:xfrm>
        </p:spPr>
        <p:txBody>
          <a:bodyPr>
            <a:noAutofit/>
          </a:bodyPr>
          <a:lstStyle/>
          <a:p>
            <a:pPr algn="just">
              <a:lnSpc>
                <a:spcPct val="160000"/>
              </a:lnSpc>
            </a:pPr>
            <a:r>
              <a:rPr lang="en-US" sz="1700" b="1" dirty="0">
                <a:latin typeface="Times New Roman" panose="02020603050405020304" pitchFamily="18" charset="0"/>
                <a:cs typeface="Times New Roman" panose="02020603050405020304" pitchFamily="18" charset="0"/>
              </a:rPr>
              <a:t>Test Set Evaluation: </a:t>
            </a:r>
            <a:r>
              <a:rPr lang="en-US" sz="1700" dirty="0">
                <a:latin typeface="Times New Roman" panose="02020603050405020304" pitchFamily="18" charset="0"/>
                <a:cs typeface="Times New Roman" panose="02020603050405020304" pitchFamily="18" charset="0"/>
              </a:rPr>
              <a:t>I assessed the Random Forest model on the test set, and its Mean Absolute Error was consistent with the cross-validation results, indicating reliable performance.</a:t>
            </a:r>
          </a:p>
          <a:p>
            <a:pPr algn="just">
              <a:lnSpc>
                <a:spcPct val="160000"/>
              </a:lnSpc>
            </a:pPr>
            <a:r>
              <a:rPr lang="en-US" sz="1700" b="1" dirty="0">
                <a:latin typeface="Times New Roman" panose="02020603050405020304" pitchFamily="18" charset="0"/>
                <a:cs typeface="Times New Roman" panose="02020603050405020304" pitchFamily="18" charset="0"/>
              </a:rPr>
              <a:t>Feature Importance: </a:t>
            </a:r>
            <a:r>
              <a:rPr lang="en-US" sz="1700" dirty="0">
                <a:latin typeface="Times New Roman" panose="02020603050405020304" pitchFamily="18" charset="0"/>
                <a:cs typeface="Times New Roman" panose="02020603050405020304" pitchFamily="18" charset="0"/>
              </a:rPr>
              <a:t>The Random Forest model provided insights into feature importance, highlighting that temperature was the most influential factor, followed by exhaust vacuum.</a:t>
            </a:r>
          </a:p>
          <a:p>
            <a:pPr algn="just">
              <a:lnSpc>
                <a:spcPct val="160000"/>
              </a:lnSpc>
            </a:pPr>
            <a:r>
              <a:rPr lang="en-US" sz="1700" b="1" dirty="0">
                <a:latin typeface="Times New Roman" panose="02020603050405020304" pitchFamily="18" charset="0"/>
                <a:cs typeface="Times New Roman" panose="02020603050405020304" pitchFamily="18" charset="0"/>
              </a:rPr>
              <a:t>Prediction vs. Actual:</a:t>
            </a:r>
            <a:r>
              <a:rPr lang="en-US" sz="1700" dirty="0">
                <a:latin typeface="Times New Roman" panose="02020603050405020304" pitchFamily="18" charset="0"/>
                <a:cs typeface="Times New Roman" panose="02020603050405020304" pitchFamily="18" charset="0"/>
              </a:rPr>
              <a:t> I created a scatter plot to compare predictions with actual energy outputs. The close alignment of points to the reference line shows the model's accuracy.</a:t>
            </a:r>
          </a:p>
          <a:p>
            <a:pPr algn="just">
              <a:lnSpc>
                <a:spcPct val="160000"/>
              </a:lnSpc>
            </a:pPr>
            <a:r>
              <a:rPr lang="en-US" sz="1700" b="1" dirty="0">
                <a:latin typeface="Times New Roman" panose="02020603050405020304" pitchFamily="18" charset="0"/>
                <a:cs typeface="Times New Roman" panose="02020603050405020304" pitchFamily="18" charset="0"/>
              </a:rPr>
              <a:t>Residual Analysis:</a:t>
            </a:r>
            <a:r>
              <a:rPr lang="en-US" sz="1700" dirty="0">
                <a:latin typeface="Times New Roman" panose="02020603050405020304" pitchFamily="18" charset="0"/>
                <a:cs typeface="Times New Roman" panose="02020603050405020304" pitchFamily="18" charset="0"/>
              </a:rPr>
              <a:t> I analyzed the residuals, which are the differences between predicted and actual values. The residuals were normally distributed, suggesting a good fit of the model.</a:t>
            </a:r>
          </a:p>
          <a:p>
            <a:endParaRPr lang="en-US" sz="1700" dirty="0"/>
          </a:p>
        </p:txBody>
      </p:sp>
      <p:pic>
        <p:nvPicPr>
          <p:cNvPr id="5" name="Picture 4">
            <a:extLst>
              <a:ext uri="{FF2B5EF4-FFF2-40B4-BE49-F238E27FC236}">
                <a16:creationId xmlns:a16="http://schemas.microsoft.com/office/drawing/2014/main" id="{7B1DBD7F-FE39-B8A9-2CB3-1C1BC1A82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2" y="2054784"/>
            <a:ext cx="4643438" cy="3138488"/>
          </a:xfrm>
          <a:prstGeom prst="rect">
            <a:avLst/>
          </a:prstGeom>
        </p:spPr>
      </p:pic>
    </p:spTree>
    <p:extLst>
      <p:ext uri="{BB962C8B-B14F-4D97-AF65-F5344CB8AC3E}">
        <p14:creationId xmlns:p14="http://schemas.microsoft.com/office/powerpoint/2010/main" val="162459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74CE-3539-98CA-52FA-973C7A09B550}"/>
              </a:ext>
            </a:extLst>
          </p:cNvPr>
          <p:cNvSpPr>
            <a:spLocks noGrp="1"/>
          </p:cNvSpPr>
          <p:nvPr>
            <p:ph type="title"/>
          </p:nvPr>
        </p:nvSpPr>
        <p:spPr>
          <a:xfrm>
            <a:off x="838200" y="194797"/>
            <a:ext cx="10515600" cy="486520"/>
          </a:xfrm>
        </p:spPr>
        <p:txBody>
          <a:bodyPr>
            <a:normAutofit fontScale="90000"/>
          </a:bodyPr>
          <a:lstStyle/>
          <a:p>
            <a:pPr algn="ctr"/>
            <a:r>
              <a:rPr lang="en-US" sz="3200" b="1" kern="0" dirty="0">
                <a:latin typeface="Times New Roman" panose="02020603050405020304" pitchFamily="18" charset="0"/>
              </a:rPr>
              <a:t>Step 5: Final Model and Visualizations</a:t>
            </a:r>
          </a:p>
        </p:txBody>
      </p:sp>
      <p:pic>
        <p:nvPicPr>
          <p:cNvPr id="9" name="Content Placeholder 8">
            <a:extLst>
              <a:ext uri="{FF2B5EF4-FFF2-40B4-BE49-F238E27FC236}">
                <a16:creationId xmlns:a16="http://schemas.microsoft.com/office/drawing/2014/main" id="{6A91CADF-ABC3-8AD1-0730-ED3BC75F0C1B}"/>
              </a:ext>
            </a:extLst>
          </p:cNvPr>
          <p:cNvPicPr>
            <a:picLocks noGrp="1" noChangeAspect="1"/>
          </p:cNvPicPr>
          <p:nvPr>
            <p:ph idx="1"/>
          </p:nvPr>
        </p:nvPicPr>
        <p:blipFill>
          <a:blip r:embed="rId2"/>
          <a:srcRect r="12046"/>
          <a:stretch/>
        </p:blipFill>
        <p:spPr>
          <a:xfrm>
            <a:off x="432547" y="1096537"/>
            <a:ext cx="5558550" cy="4932653"/>
          </a:xfrm>
        </p:spPr>
      </p:pic>
      <p:pic>
        <p:nvPicPr>
          <p:cNvPr id="11" name="Picture 10">
            <a:extLst>
              <a:ext uri="{FF2B5EF4-FFF2-40B4-BE49-F238E27FC236}">
                <a16:creationId xmlns:a16="http://schemas.microsoft.com/office/drawing/2014/main" id="{576F129E-9237-FBB3-504E-64ED27A4796C}"/>
              </a:ext>
            </a:extLst>
          </p:cNvPr>
          <p:cNvPicPr>
            <a:picLocks noChangeAspect="1"/>
          </p:cNvPicPr>
          <p:nvPr/>
        </p:nvPicPr>
        <p:blipFill>
          <a:blip r:embed="rId3"/>
          <a:srcRect t="1998" r="4442"/>
          <a:stretch/>
        </p:blipFill>
        <p:spPr>
          <a:xfrm>
            <a:off x="6272624" y="1096537"/>
            <a:ext cx="5626590" cy="4932653"/>
          </a:xfrm>
          <a:prstGeom prst="rect">
            <a:avLst/>
          </a:prstGeom>
        </p:spPr>
      </p:pic>
    </p:spTree>
    <p:extLst>
      <p:ext uri="{BB962C8B-B14F-4D97-AF65-F5344CB8AC3E}">
        <p14:creationId xmlns:p14="http://schemas.microsoft.com/office/powerpoint/2010/main" val="3142212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74CE-3539-98CA-52FA-973C7A09B550}"/>
              </a:ext>
            </a:extLst>
          </p:cNvPr>
          <p:cNvSpPr>
            <a:spLocks noGrp="1"/>
          </p:cNvSpPr>
          <p:nvPr>
            <p:ph type="title"/>
          </p:nvPr>
        </p:nvSpPr>
        <p:spPr>
          <a:xfrm>
            <a:off x="838200" y="46038"/>
            <a:ext cx="10515600" cy="832504"/>
          </a:xfrm>
        </p:spPr>
        <p:txBody>
          <a:bodyPr/>
          <a:lstStyle/>
          <a:p>
            <a:pPr algn="ctr"/>
            <a:r>
              <a:rPr lang="en-US" sz="3200" b="1" kern="0" dirty="0">
                <a:latin typeface="Times New Roman" panose="02020603050405020304" pitchFamily="18" charset="0"/>
              </a:rPr>
              <a:t>Conclusion / summary</a:t>
            </a:r>
          </a:p>
        </p:txBody>
      </p:sp>
      <p:sp>
        <p:nvSpPr>
          <p:cNvPr id="3" name="Content Placeholder 2">
            <a:extLst>
              <a:ext uri="{FF2B5EF4-FFF2-40B4-BE49-F238E27FC236}">
                <a16:creationId xmlns:a16="http://schemas.microsoft.com/office/drawing/2014/main" id="{40986E96-1160-BBDC-6B5A-FDD36727E619}"/>
              </a:ext>
            </a:extLst>
          </p:cNvPr>
          <p:cNvSpPr>
            <a:spLocks noGrp="1"/>
          </p:cNvSpPr>
          <p:nvPr>
            <p:ph idx="1"/>
          </p:nvPr>
        </p:nvSpPr>
        <p:spPr>
          <a:xfrm>
            <a:off x="552450" y="878542"/>
            <a:ext cx="11410949" cy="5441576"/>
          </a:xfrm>
        </p:spPr>
        <p:txBody>
          <a:bodyPr>
            <a:normAutofit/>
          </a:bodyPr>
          <a:lstStyle/>
          <a:p>
            <a:pPr marL="342900" marR="0" lvl="0" indent="-342900">
              <a:lnSpc>
                <a:spcPct val="110000"/>
              </a:lnSpc>
              <a:spcBef>
                <a:spcPts val="0"/>
              </a:spcBef>
              <a:spcAft>
                <a:spcPts val="800"/>
              </a:spcAft>
              <a:buSzPts val="1000"/>
              <a:buFont typeface="Symbol" panose="05050102010706020507" pitchFamily="18" charset="2"/>
              <a:buChar char=""/>
              <a:tabLst>
                <a:tab pos="457200" algn="l"/>
              </a:tabLst>
            </a:pPr>
            <a:r>
              <a:rPr lang="en-US" sz="1700" dirty="0">
                <a:latin typeface="Times New Roman" panose="02020603050405020304" pitchFamily="18" charset="0"/>
                <a:cs typeface="Times New Roman" panose="02020603050405020304" pitchFamily="18" charset="0"/>
              </a:rPr>
              <a:t>We used two models—Linear Regression and Random Forest.</a:t>
            </a:r>
          </a:p>
          <a:p>
            <a:pPr marL="342900" marR="0" lvl="0" indent="-342900">
              <a:lnSpc>
                <a:spcPct val="110000"/>
              </a:lnSpc>
              <a:spcBef>
                <a:spcPts val="0"/>
              </a:spcBef>
              <a:spcAft>
                <a:spcPts val="800"/>
              </a:spcAft>
              <a:buSzPts val="1000"/>
              <a:buFont typeface="Symbol" panose="05050102010706020507" pitchFamily="18" charset="2"/>
              <a:buChar char=""/>
              <a:tabLst>
                <a:tab pos="457200" algn="l"/>
              </a:tabLst>
            </a:pPr>
            <a:r>
              <a:rPr lang="en-US" sz="1700" dirty="0">
                <a:latin typeface="Times New Roman" panose="02020603050405020304" pitchFamily="18" charset="0"/>
                <a:cs typeface="Times New Roman" panose="02020603050405020304" pitchFamily="18" charset="0"/>
              </a:rPr>
              <a:t>After comparing them, the Random Forest model was more accurate with a lower MAE.</a:t>
            </a:r>
          </a:p>
          <a:p>
            <a:pPr marL="342900" marR="0" lvl="0" indent="-342900">
              <a:lnSpc>
                <a:spcPct val="110000"/>
              </a:lnSpc>
              <a:spcBef>
                <a:spcPts val="0"/>
              </a:spcBef>
              <a:spcAft>
                <a:spcPts val="800"/>
              </a:spcAft>
              <a:buSzPts val="1000"/>
              <a:buFont typeface="Symbol" panose="05050102010706020507" pitchFamily="18" charset="2"/>
              <a:buChar char=""/>
              <a:tabLst>
                <a:tab pos="457200" algn="l"/>
              </a:tabLst>
            </a:pPr>
            <a:r>
              <a:rPr lang="en-US" sz="1700" dirty="0">
                <a:latin typeface="Times New Roman" panose="02020603050405020304" pitchFamily="18" charset="0"/>
                <a:cs typeface="Times New Roman" panose="02020603050405020304" pitchFamily="18" charset="0"/>
              </a:rPr>
              <a:t>I visualized feature importance, showing temperature was the most important factor in predicting power output.</a:t>
            </a:r>
          </a:p>
          <a:p>
            <a:pPr>
              <a:lnSpc>
                <a:spcPct val="110000"/>
              </a:lnSpc>
            </a:pPr>
            <a:r>
              <a:rPr lang="en-US" sz="1700" dirty="0">
                <a:latin typeface="Times New Roman" panose="02020603050405020304" pitchFamily="18" charset="0"/>
                <a:cs typeface="Times New Roman" panose="02020603050405020304" pitchFamily="18" charset="0"/>
              </a:rPr>
              <a:t>This project highlights the importance of model selection, validation, and evaluation to ensure the best performance.</a:t>
            </a:r>
          </a:p>
          <a:p>
            <a:pPr>
              <a:lnSpc>
                <a:spcPct val="110000"/>
              </a:lnSpc>
            </a:pPr>
            <a:endParaRPr lang="en-US" sz="1700" dirty="0">
              <a:latin typeface="Times New Roman" panose="02020603050405020304" pitchFamily="18" charset="0"/>
              <a:cs typeface="Times New Roman" panose="02020603050405020304" pitchFamily="18" charset="0"/>
            </a:endParaRPr>
          </a:p>
          <a:p>
            <a:pPr marL="342900" indent="-342900" algn="just">
              <a:lnSpc>
                <a:spcPct val="110000"/>
              </a:lnSpc>
              <a:spcBef>
                <a:spcPts val="0"/>
              </a:spcBef>
              <a:spcAft>
                <a:spcPts val="800"/>
              </a:spcAft>
              <a:buSzPts val="1000"/>
              <a:buFont typeface="Symbol" panose="05050102010706020507" pitchFamily="18" charset="2"/>
              <a:buChar char=""/>
              <a:tabLst>
                <a:tab pos="457200" algn="l"/>
              </a:tabLst>
            </a:pPr>
            <a:r>
              <a:rPr lang="en-US" sz="1700" dirty="0">
                <a:latin typeface="Times New Roman" panose="02020603050405020304" pitchFamily="18" charset="0"/>
                <a:cs typeface="Times New Roman" panose="02020603050405020304" pitchFamily="18" charset="0"/>
              </a:rPr>
              <a:t>In this project, we aimed to predict the electrical energy output of a combined cycle power plant using environmental variables such as temperature, pressure, humidity, and exhaust vacuum. After exploring the data, we built and compared two models—Linear Regression and Random Forest. The Random Forest model performed significantly better, with a Mean Absolute Error (MAE) of 2.47 compared to 3.63 for Linear Regression. Key insights from feature importance showed that temperature was the most influential factor. This project demonstrates the value of using advanced models and careful validation to improve prediction accuracy.</a:t>
            </a:r>
          </a:p>
          <a:p>
            <a:pPr marL="0" indent="0">
              <a:buNone/>
            </a:pPr>
            <a:endParaRPr lang="en-US"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9CD0D4-D1CB-B094-0940-E1E4AF03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225" y="4289742"/>
            <a:ext cx="3152775" cy="2568258"/>
          </a:xfrm>
          <a:prstGeom prst="rect">
            <a:avLst/>
          </a:prstGeom>
        </p:spPr>
      </p:pic>
    </p:spTree>
    <p:extLst>
      <p:ext uri="{BB962C8B-B14F-4D97-AF65-F5344CB8AC3E}">
        <p14:creationId xmlns:p14="http://schemas.microsoft.com/office/powerpoint/2010/main" val="3409009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988400F-C6ED-D3B8-B02A-F98BFC254D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380" y="2099346"/>
            <a:ext cx="8449235" cy="2164008"/>
          </a:xfrm>
        </p:spPr>
      </p:pic>
      <p:pic>
        <p:nvPicPr>
          <p:cNvPr id="8" name="Picture 7">
            <a:extLst>
              <a:ext uri="{FF2B5EF4-FFF2-40B4-BE49-F238E27FC236}">
                <a16:creationId xmlns:a16="http://schemas.microsoft.com/office/drawing/2014/main" id="{A7EAC1BA-56EC-C978-F2F5-AABAB2906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855" y="4627316"/>
            <a:ext cx="2042289" cy="2021133"/>
          </a:xfrm>
          <a:prstGeom prst="rect">
            <a:avLst/>
          </a:prstGeom>
        </p:spPr>
      </p:pic>
    </p:spTree>
    <p:extLst>
      <p:ext uri="{BB962C8B-B14F-4D97-AF65-F5344CB8AC3E}">
        <p14:creationId xmlns:p14="http://schemas.microsoft.com/office/powerpoint/2010/main" val="242303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86E96-1160-BBDC-6B5A-FDD36727E619}"/>
              </a:ext>
            </a:extLst>
          </p:cNvPr>
          <p:cNvSpPr>
            <a:spLocks noGrp="1"/>
          </p:cNvSpPr>
          <p:nvPr>
            <p:ph idx="1"/>
          </p:nvPr>
        </p:nvSpPr>
        <p:spPr>
          <a:xfrm>
            <a:off x="667870" y="499664"/>
            <a:ext cx="10762129" cy="2584195"/>
          </a:xfrm>
        </p:spPr>
        <p:txBody>
          <a:bodyPr>
            <a:normAutofit fontScale="92500"/>
          </a:bodyPr>
          <a:lstStyle/>
          <a:p>
            <a:pPr algn="just">
              <a:lnSpc>
                <a:spcPct val="150000"/>
              </a:lnSpc>
            </a:pPr>
            <a:r>
              <a:rPr lang="en-US" dirty="0">
                <a:latin typeface="Times New Roman" panose="02020603050405020304" pitchFamily="18" charset="0"/>
                <a:cs typeface="Times New Roman" panose="02020603050405020304" pitchFamily="18" charset="0"/>
              </a:rPr>
              <a:t>In this project, I developed a machine learning model to forecast the electrical energy output of a combined cycle power plant. I utilized a real-world dataset containing environmental variables and compared two models—Linear Regression and Random Forest—to achieve accurate predictions.</a:t>
            </a:r>
          </a:p>
          <a:p>
            <a:pPr marL="0" indent="0">
              <a:buNone/>
            </a:pPr>
            <a:endParaRPr lang="en-US" dirty="0"/>
          </a:p>
        </p:txBody>
      </p:sp>
      <p:sp>
        <p:nvSpPr>
          <p:cNvPr id="5" name="TextBox 4">
            <a:extLst>
              <a:ext uri="{FF2B5EF4-FFF2-40B4-BE49-F238E27FC236}">
                <a16:creationId xmlns:a16="http://schemas.microsoft.com/office/drawing/2014/main" id="{6BAEB8EA-7E79-E072-97F0-2A6C7892F081}"/>
              </a:ext>
            </a:extLst>
          </p:cNvPr>
          <p:cNvSpPr txBox="1"/>
          <p:nvPr/>
        </p:nvSpPr>
        <p:spPr>
          <a:xfrm>
            <a:off x="4247991" y="3196252"/>
            <a:ext cx="7458234" cy="3162084"/>
          </a:xfrm>
          <a:prstGeom prst="rect">
            <a:avLst/>
          </a:prstGeom>
          <a:noFill/>
        </p:spPr>
        <p:txBody>
          <a:bodyPr wrap="square">
            <a:spAutoFit/>
          </a:bodyPr>
          <a:lstStyle/>
          <a:p>
            <a:pPr marL="0" marR="0" algn="just">
              <a:lnSpc>
                <a:spcPct val="107000"/>
              </a:lnSpc>
              <a:spcBef>
                <a:spcPts val="0"/>
              </a:spcBef>
              <a:spcAft>
                <a:spcPts val="8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Main Points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9,568 rows, environmental variables, and power output.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Features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Temperature, Pressure, Humidity, Exhaust Vacuum.</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Models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Linear Regression vs. Random Forest.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Evaluation Metric</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Mean Absolute Error (MAE).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Best Model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Random Forest with an MAE of 2.47 MW.</a:t>
            </a:r>
          </a:p>
          <a:p>
            <a:pPr marR="0" lvl="0" algn="just">
              <a:lnSpc>
                <a:spcPct val="107000"/>
              </a:lnSpc>
              <a:spcBef>
                <a:spcPts val="0"/>
              </a:spcBef>
              <a:spcAft>
                <a:spcPts val="800"/>
              </a:spcAft>
              <a:buSzPts val="1000"/>
              <a:tabLst>
                <a:tab pos="457200" algn="l"/>
              </a:tabLs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b="1" kern="0" dirty="0">
                <a:effectLst/>
                <a:latin typeface="Times New Roman" panose="02020603050405020304" pitchFamily="18" charset="0"/>
                <a:ea typeface="Times New Roman" panose="02020603050405020304" pitchFamily="18" charset="0"/>
              </a:rPr>
              <a:t>Key Visuals</a:t>
            </a:r>
            <a:r>
              <a:rPr lang="en-US" sz="1800" kern="0" dirty="0">
                <a:effectLst/>
                <a:latin typeface="Times New Roman" panose="02020603050405020304" pitchFamily="18" charset="0"/>
                <a:ea typeface="Times New Roman" panose="02020603050405020304" pitchFamily="18" charset="0"/>
              </a:rPr>
              <a:t>: Feature importance, Predictions vs Actual, Residuals.</a:t>
            </a:r>
            <a:endParaRPr lang="en-US" dirty="0"/>
          </a:p>
        </p:txBody>
      </p:sp>
      <p:pic>
        <p:nvPicPr>
          <p:cNvPr id="7" name="Picture 6">
            <a:extLst>
              <a:ext uri="{FF2B5EF4-FFF2-40B4-BE49-F238E27FC236}">
                <a16:creationId xmlns:a16="http://schemas.microsoft.com/office/drawing/2014/main" id="{8A1853B3-0855-E015-5008-0826EBA570E5}"/>
              </a:ext>
            </a:extLst>
          </p:cNvPr>
          <p:cNvPicPr>
            <a:picLocks noChangeAspect="1"/>
          </p:cNvPicPr>
          <p:nvPr/>
        </p:nvPicPr>
        <p:blipFill>
          <a:blip r:embed="rId2"/>
          <a:srcRect l="8176" t="7533" r="5768" b="6421"/>
          <a:stretch/>
        </p:blipFill>
        <p:spPr>
          <a:xfrm>
            <a:off x="814174" y="3429000"/>
            <a:ext cx="2678835" cy="2660904"/>
          </a:xfrm>
          <a:prstGeom prst="rect">
            <a:avLst/>
          </a:prstGeom>
        </p:spPr>
      </p:pic>
    </p:spTree>
    <p:extLst>
      <p:ext uri="{BB962C8B-B14F-4D97-AF65-F5344CB8AC3E}">
        <p14:creationId xmlns:p14="http://schemas.microsoft.com/office/powerpoint/2010/main" val="237190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74CE-3539-98CA-52FA-973C7A09B550}"/>
              </a:ext>
            </a:extLst>
          </p:cNvPr>
          <p:cNvSpPr>
            <a:spLocks noGrp="1"/>
          </p:cNvSpPr>
          <p:nvPr>
            <p:ph type="title"/>
          </p:nvPr>
        </p:nvSpPr>
        <p:spPr>
          <a:xfrm>
            <a:off x="685800" y="176867"/>
            <a:ext cx="10515600" cy="889934"/>
          </a:xfrm>
        </p:spPr>
        <p:txBody>
          <a:bodyPr>
            <a:normAutofit/>
          </a:bodyPr>
          <a:lstStyle/>
          <a:p>
            <a:pPr algn="ctr"/>
            <a:r>
              <a:rPr lang="en-US" sz="3200" b="1" kern="0" dirty="0">
                <a:effectLst/>
                <a:latin typeface="Times New Roman" panose="02020603050405020304" pitchFamily="18" charset="0"/>
                <a:ea typeface="Times New Roman" panose="02020603050405020304" pitchFamily="18" charset="0"/>
              </a:rPr>
              <a:t>Step 1: Understanding the Problem </a:t>
            </a:r>
            <a:endParaRPr lang="en-US" sz="3200" dirty="0"/>
          </a:p>
        </p:txBody>
      </p:sp>
      <p:sp>
        <p:nvSpPr>
          <p:cNvPr id="3" name="Content Placeholder 2">
            <a:extLst>
              <a:ext uri="{FF2B5EF4-FFF2-40B4-BE49-F238E27FC236}">
                <a16:creationId xmlns:a16="http://schemas.microsoft.com/office/drawing/2014/main" id="{40986E96-1160-BBDC-6B5A-FDD36727E619}"/>
              </a:ext>
            </a:extLst>
          </p:cNvPr>
          <p:cNvSpPr>
            <a:spLocks noGrp="1"/>
          </p:cNvSpPr>
          <p:nvPr>
            <p:ph idx="1"/>
          </p:nvPr>
        </p:nvSpPr>
        <p:spPr>
          <a:xfrm>
            <a:off x="4096870" y="1165412"/>
            <a:ext cx="7799294" cy="5307106"/>
          </a:xfrm>
        </p:spPr>
        <p:txBody>
          <a:bodyPr anchor="ctr">
            <a:no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Problem Statement</a:t>
            </a:r>
            <a:r>
              <a:rPr lang="en-US" sz="1800" dirty="0">
                <a:latin typeface="Times New Roman" panose="02020603050405020304" pitchFamily="18" charset="0"/>
                <a:cs typeface="Times New Roman" panose="02020603050405020304" pitchFamily="18" charset="0"/>
              </a:rPr>
              <a:t>: Our goal is to predict the energy output of a power plant using environmental factors such as temperature, pressure, humidity, and exhaust vacuum.</a:t>
            </a:r>
          </a:p>
          <a:p>
            <a:pPr algn="just">
              <a:lnSpc>
                <a:spcPct val="150000"/>
              </a:lnSpc>
            </a:pPr>
            <a:r>
              <a:rPr lang="en-US" sz="1800" dirty="0">
                <a:latin typeface="Times New Roman" panose="02020603050405020304" pitchFamily="18" charset="0"/>
                <a:cs typeface="Times New Roman" panose="02020603050405020304" pitchFamily="18" charset="0"/>
              </a:rPr>
              <a:t>The columns in the data consist of hourly average ambient variables: - Temperature </a:t>
            </a:r>
            <a:r>
              <a:rPr lang="en-US" sz="1800" b="1" dirty="0">
                <a:latin typeface="Times New Roman" panose="02020603050405020304" pitchFamily="18" charset="0"/>
                <a:cs typeface="Times New Roman" panose="02020603050405020304" pitchFamily="18" charset="0"/>
              </a:rPr>
              <a:t>(T) </a:t>
            </a:r>
            <a:r>
              <a:rPr lang="en-US" sz="1800" dirty="0">
                <a:latin typeface="Times New Roman" panose="02020603050405020304" pitchFamily="18" charset="0"/>
                <a:cs typeface="Times New Roman" panose="02020603050405020304" pitchFamily="18" charset="0"/>
              </a:rPr>
              <a:t>in the range 1.81°C to 37.11°C, - Ambient Pressure </a:t>
            </a:r>
            <a:r>
              <a:rPr lang="en-US" sz="1800" b="1" dirty="0">
                <a:latin typeface="Times New Roman" panose="02020603050405020304" pitchFamily="18" charset="0"/>
                <a:cs typeface="Times New Roman" panose="02020603050405020304" pitchFamily="18" charset="0"/>
              </a:rPr>
              <a:t>(AP) </a:t>
            </a:r>
            <a:r>
              <a:rPr lang="en-US" sz="1800" dirty="0">
                <a:latin typeface="Times New Roman" panose="02020603050405020304" pitchFamily="18" charset="0"/>
                <a:cs typeface="Times New Roman" panose="02020603050405020304" pitchFamily="18" charset="0"/>
              </a:rPr>
              <a:t>in the range 992.89-1033.30 </a:t>
            </a:r>
            <a:r>
              <a:rPr lang="en-US" sz="1800" dirty="0" err="1">
                <a:latin typeface="Times New Roman" panose="02020603050405020304" pitchFamily="18" charset="0"/>
                <a:cs typeface="Times New Roman" panose="02020603050405020304" pitchFamily="18" charset="0"/>
              </a:rPr>
              <a:t>milibar</a:t>
            </a:r>
            <a:r>
              <a:rPr lang="en-US" sz="1800" dirty="0">
                <a:latin typeface="Times New Roman" panose="02020603050405020304" pitchFamily="18" charset="0"/>
                <a:cs typeface="Times New Roman" panose="02020603050405020304" pitchFamily="18" charset="0"/>
              </a:rPr>
              <a:t>, - Relative Humidity </a:t>
            </a:r>
            <a:r>
              <a:rPr lang="en-US" sz="1800" b="1" dirty="0">
                <a:latin typeface="Times New Roman" panose="02020603050405020304" pitchFamily="18" charset="0"/>
                <a:cs typeface="Times New Roman" panose="02020603050405020304" pitchFamily="18" charset="0"/>
              </a:rPr>
              <a:t>(RH) </a:t>
            </a:r>
            <a:r>
              <a:rPr lang="en-US" sz="1800" dirty="0">
                <a:latin typeface="Times New Roman" panose="02020603050405020304" pitchFamily="18" charset="0"/>
                <a:cs typeface="Times New Roman" panose="02020603050405020304" pitchFamily="18" charset="0"/>
              </a:rPr>
              <a:t>in the range 25.56% to 100.16% - Exhaust Vacuum </a:t>
            </a:r>
            <a:r>
              <a:rPr lang="en-US" sz="1800" b="1" dirty="0">
                <a:latin typeface="Times New Roman" panose="02020603050405020304" pitchFamily="18" charset="0"/>
                <a:cs typeface="Times New Roman" panose="02020603050405020304" pitchFamily="18" charset="0"/>
              </a:rPr>
              <a:t>(V) </a:t>
            </a:r>
            <a:r>
              <a:rPr lang="en-US" sz="1800" dirty="0">
                <a:latin typeface="Times New Roman" panose="02020603050405020304" pitchFamily="18" charset="0"/>
                <a:cs typeface="Times New Roman" panose="02020603050405020304" pitchFamily="18" charset="0"/>
              </a:rPr>
              <a:t>in the range 25.36-81.56 cm Hg - Net hourly electrical energy output </a:t>
            </a:r>
            <a:r>
              <a:rPr lang="en-US" sz="1800" b="1" dirty="0">
                <a:latin typeface="Times New Roman" panose="02020603050405020304" pitchFamily="18" charset="0"/>
                <a:cs typeface="Times New Roman" panose="02020603050405020304" pitchFamily="18" charset="0"/>
              </a:rPr>
              <a:t>(PE) </a:t>
            </a:r>
            <a:r>
              <a:rPr lang="en-US" sz="1800" dirty="0">
                <a:latin typeface="Times New Roman" panose="02020603050405020304" pitchFamily="18" charset="0"/>
                <a:cs typeface="Times New Roman" panose="02020603050405020304" pitchFamily="18" charset="0"/>
              </a:rPr>
              <a:t>420.26-495.76 MW (Target we are trying to predict)</a:t>
            </a:r>
          </a:p>
        </p:txBody>
      </p:sp>
      <p:pic>
        <p:nvPicPr>
          <p:cNvPr id="5" name="Picture 4">
            <a:extLst>
              <a:ext uri="{FF2B5EF4-FFF2-40B4-BE49-F238E27FC236}">
                <a16:creationId xmlns:a16="http://schemas.microsoft.com/office/drawing/2014/main" id="{9DD7A914-DF07-9560-4B82-F5D0F95A6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330824"/>
            <a:ext cx="3191200" cy="2976282"/>
          </a:xfrm>
          <a:prstGeom prst="rect">
            <a:avLst/>
          </a:prstGeom>
        </p:spPr>
      </p:pic>
    </p:spTree>
    <p:extLst>
      <p:ext uri="{BB962C8B-B14F-4D97-AF65-F5344CB8AC3E}">
        <p14:creationId xmlns:p14="http://schemas.microsoft.com/office/powerpoint/2010/main" val="625424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74CE-3539-98CA-52FA-973C7A09B550}"/>
              </a:ext>
            </a:extLst>
          </p:cNvPr>
          <p:cNvSpPr>
            <a:spLocks noGrp="1"/>
          </p:cNvSpPr>
          <p:nvPr>
            <p:ph type="title"/>
          </p:nvPr>
        </p:nvSpPr>
        <p:spPr>
          <a:xfrm>
            <a:off x="838200" y="365125"/>
            <a:ext cx="10515600" cy="485107"/>
          </a:xfrm>
        </p:spPr>
        <p:txBody>
          <a:bodyPr>
            <a:normAutofit fontScale="90000"/>
          </a:bodyPr>
          <a:lstStyle/>
          <a:p>
            <a:pPr algn="ctr"/>
            <a:r>
              <a:rPr lang="en-US" sz="3200" b="1" kern="0" dirty="0">
                <a:latin typeface="Times New Roman" panose="02020603050405020304" pitchFamily="18" charset="0"/>
              </a:rPr>
              <a:t>Dataset (Screenshot)</a:t>
            </a:r>
          </a:p>
        </p:txBody>
      </p:sp>
      <p:pic>
        <p:nvPicPr>
          <p:cNvPr id="7" name="Content Placeholder 6">
            <a:extLst>
              <a:ext uri="{FF2B5EF4-FFF2-40B4-BE49-F238E27FC236}">
                <a16:creationId xmlns:a16="http://schemas.microsoft.com/office/drawing/2014/main" id="{F03E99DF-30A7-DEE7-AC71-E7C8CEA5F575}"/>
              </a:ext>
            </a:extLst>
          </p:cNvPr>
          <p:cNvPicPr>
            <a:picLocks noGrp="1" noChangeAspect="1"/>
          </p:cNvPicPr>
          <p:nvPr>
            <p:ph idx="1"/>
          </p:nvPr>
        </p:nvPicPr>
        <p:blipFill>
          <a:blip r:embed="rId2"/>
          <a:stretch>
            <a:fillRect/>
          </a:stretch>
        </p:blipFill>
        <p:spPr>
          <a:xfrm>
            <a:off x="838200" y="1042737"/>
            <a:ext cx="10515600" cy="5450138"/>
          </a:xfrm>
        </p:spPr>
      </p:pic>
    </p:spTree>
    <p:extLst>
      <p:ext uri="{BB962C8B-B14F-4D97-AF65-F5344CB8AC3E}">
        <p14:creationId xmlns:p14="http://schemas.microsoft.com/office/powerpoint/2010/main" val="134098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74CE-3539-98CA-52FA-973C7A09B550}"/>
              </a:ext>
            </a:extLst>
          </p:cNvPr>
          <p:cNvSpPr>
            <a:spLocks noGrp="1"/>
          </p:cNvSpPr>
          <p:nvPr>
            <p:ph type="title"/>
          </p:nvPr>
        </p:nvSpPr>
        <p:spPr>
          <a:xfrm>
            <a:off x="838200" y="38587"/>
            <a:ext cx="10515600" cy="1014767"/>
          </a:xfrm>
        </p:spPr>
        <p:txBody>
          <a:bodyPr>
            <a:normAutofit/>
          </a:bodyPr>
          <a:lstStyle/>
          <a:p>
            <a:pPr algn="ctr"/>
            <a:r>
              <a:rPr lang="en-US" sz="2800" b="1" kern="0" dirty="0">
                <a:latin typeface="Times New Roman" panose="02020603050405020304" pitchFamily="18" charset="0"/>
              </a:rPr>
              <a:t>Step 2: Data Exploration and Feature Selection</a:t>
            </a:r>
          </a:p>
        </p:txBody>
      </p:sp>
      <p:sp>
        <p:nvSpPr>
          <p:cNvPr id="3" name="Content Placeholder 2">
            <a:extLst>
              <a:ext uri="{FF2B5EF4-FFF2-40B4-BE49-F238E27FC236}">
                <a16:creationId xmlns:a16="http://schemas.microsoft.com/office/drawing/2014/main" id="{40986E96-1160-BBDC-6B5A-FDD36727E619}"/>
              </a:ext>
            </a:extLst>
          </p:cNvPr>
          <p:cNvSpPr>
            <a:spLocks noGrp="1"/>
          </p:cNvSpPr>
          <p:nvPr>
            <p:ph idx="1"/>
          </p:nvPr>
        </p:nvSpPr>
        <p:spPr>
          <a:xfrm>
            <a:off x="5316070" y="1712259"/>
            <a:ext cx="6423212" cy="3998258"/>
          </a:xfrm>
        </p:spPr>
        <p:txBody>
          <a:bodyPr anchor="ctr">
            <a:normAutofit fontScale="70000" lnSpcReduction="20000"/>
          </a:bodyPr>
          <a:lstStyle/>
          <a:p>
            <a:pPr algn="just">
              <a:lnSpc>
                <a:spcPct val="150000"/>
              </a:lnSpc>
            </a:pPr>
            <a:r>
              <a:rPr lang="en-US" sz="2400" b="1" dirty="0">
                <a:latin typeface="Times New Roman" panose="02020603050405020304" pitchFamily="18" charset="0"/>
                <a:cs typeface="Times New Roman" panose="02020603050405020304" pitchFamily="18" charset="0"/>
              </a:rPr>
              <a:t>Data Exploration: </a:t>
            </a:r>
            <a:r>
              <a:rPr lang="en-US" sz="2400" dirty="0">
                <a:latin typeface="Times New Roman" panose="02020603050405020304" pitchFamily="18" charset="0"/>
                <a:cs typeface="Times New Roman" panose="02020603050405020304" pitchFamily="18" charset="0"/>
              </a:rPr>
              <a:t>I began by checking for missing values and reviewing descriptive statistics to understand each variable's range.</a:t>
            </a:r>
          </a:p>
          <a:p>
            <a:pPr algn="just">
              <a:lnSpc>
                <a:spcPct val="150000"/>
              </a:lnSpc>
            </a:pPr>
            <a:r>
              <a:rPr lang="en-US" sz="2400" b="1" dirty="0">
                <a:latin typeface="Times New Roman" panose="02020603050405020304" pitchFamily="18" charset="0"/>
                <a:cs typeface="Times New Roman" panose="02020603050405020304" pitchFamily="18" charset="0"/>
              </a:rPr>
              <a:t>Visualizing Relationships: </a:t>
            </a:r>
            <a:r>
              <a:rPr lang="en-US" sz="2400" dirty="0">
                <a:latin typeface="Times New Roman" panose="02020603050405020304" pitchFamily="18" charset="0"/>
                <a:cs typeface="Times New Roman" panose="02020603050405020304" pitchFamily="18" charset="0"/>
              </a:rPr>
              <a:t>I utilized </a:t>
            </a:r>
            <a:r>
              <a:rPr lang="en-US" sz="2400" dirty="0" err="1">
                <a:latin typeface="Times New Roman" panose="02020603050405020304" pitchFamily="18" charset="0"/>
                <a:cs typeface="Times New Roman" panose="02020603050405020304" pitchFamily="18" charset="0"/>
              </a:rPr>
              <a:t>pairplots</a:t>
            </a:r>
            <a:r>
              <a:rPr lang="en-US" sz="2400" dirty="0">
                <a:latin typeface="Times New Roman" panose="02020603050405020304" pitchFamily="18" charset="0"/>
                <a:cs typeface="Times New Roman" panose="02020603050405020304" pitchFamily="18" charset="0"/>
              </a:rPr>
              <a:t> and a correlation matrix to examine how features like temperature and pressure relate to energy output. The correlation heatmap revealed that temperature had a strong correlation with the target variable.</a:t>
            </a:r>
          </a:p>
          <a:p>
            <a:pPr algn="just">
              <a:lnSpc>
                <a:spcPct val="150000"/>
              </a:lnSpc>
            </a:pPr>
            <a:r>
              <a:rPr lang="en-US" sz="2400" b="1" dirty="0">
                <a:latin typeface="Times New Roman" panose="02020603050405020304" pitchFamily="18" charset="0"/>
                <a:cs typeface="Times New Roman" panose="02020603050405020304" pitchFamily="18" charset="0"/>
              </a:rPr>
              <a:t>Feature Selection: </a:t>
            </a:r>
            <a:r>
              <a:rPr lang="en-US" sz="2400" dirty="0">
                <a:latin typeface="Times New Roman" panose="02020603050405020304" pitchFamily="18" charset="0"/>
                <a:cs typeface="Times New Roman" panose="02020603050405020304" pitchFamily="18" charset="0"/>
              </a:rPr>
              <a:t>Based on these findings, I chose four key features—temperature, pressure, humidity, and exhaust vacuum—for building the model.</a:t>
            </a:r>
          </a:p>
        </p:txBody>
      </p:sp>
      <p:pic>
        <p:nvPicPr>
          <p:cNvPr id="5" name="Picture 4">
            <a:extLst>
              <a:ext uri="{FF2B5EF4-FFF2-40B4-BE49-F238E27FC236}">
                <a16:creationId xmlns:a16="http://schemas.microsoft.com/office/drawing/2014/main" id="{EF655AEB-7823-79CE-9096-5B8DE2DB7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652" y="1241611"/>
            <a:ext cx="4096668" cy="4563035"/>
          </a:xfrm>
          <a:prstGeom prst="rect">
            <a:avLst/>
          </a:prstGeom>
        </p:spPr>
      </p:pic>
      <p:pic>
        <p:nvPicPr>
          <p:cNvPr id="11" name="Picture 10">
            <a:extLst>
              <a:ext uri="{FF2B5EF4-FFF2-40B4-BE49-F238E27FC236}">
                <a16:creationId xmlns:a16="http://schemas.microsoft.com/office/drawing/2014/main" id="{9A8FAC44-F17D-83CC-9324-6392BE9F3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6744" y="5325560"/>
            <a:ext cx="1342538" cy="1342538"/>
          </a:xfrm>
          <a:prstGeom prst="rect">
            <a:avLst/>
          </a:prstGeom>
        </p:spPr>
      </p:pic>
    </p:spTree>
    <p:extLst>
      <p:ext uri="{BB962C8B-B14F-4D97-AF65-F5344CB8AC3E}">
        <p14:creationId xmlns:p14="http://schemas.microsoft.com/office/powerpoint/2010/main" val="307820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74CE-3539-98CA-52FA-973C7A09B550}"/>
              </a:ext>
            </a:extLst>
          </p:cNvPr>
          <p:cNvSpPr>
            <a:spLocks noGrp="1"/>
          </p:cNvSpPr>
          <p:nvPr>
            <p:ph type="title"/>
          </p:nvPr>
        </p:nvSpPr>
        <p:spPr>
          <a:xfrm>
            <a:off x="838199" y="62753"/>
            <a:ext cx="10515600" cy="1021976"/>
          </a:xfrm>
        </p:spPr>
        <p:txBody>
          <a:bodyPr>
            <a:normAutofit/>
          </a:bodyPr>
          <a:lstStyle/>
          <a:p>
            <a:pPr algn="ctr"/>
            <a:r>
              <a:rPr lang="en-US" sz="2800" b="1" kern="0" dirty="0">
                <a:latin typeface="Times New Roman" panose="02020603050405020304" pitchFamily="18" charset="0"/>
              </a:rPr>
              <a:t>Step 2: Data Exploration and Feature Selection (</a:t>
            </a:r>
            <a:r>
              <a:rPr lang="en-US" sz="2800" b="1" dirty="0">
                <a:latin typeface="Times New Roman" panose="02020603050405020304" pitchFamily="18" charset="0"/>
                <a:cs typeface="Times New Roman" panose="02020603050405020304" pitchFamily="18" charset="0"/>
              </a:rPr>
              <a:t>Visualizing Relationships</a:t>
            </a:r>
            <a:r>
              <a:rPr lang="en-US" sz="2800" b="1" kern="0" dirty="0">
                <a:latin typeface="Times New Roman" panose="02020603050405020304" pitchFamily="18" charset="0"/>
              </a:rPr>
              <a:t>)</a:t>
            </a:r>
          </a:p>
        </p:txBody>
      </p:sp>
      <p:pic>
        <p:nvPicPr>
          <p:cNvPr id="5" name="Content Placeholder 4">
            <a:extLst>
              <a:ext uri="{FF2B5EF4-FFF2-40B4-BE49-F238E27FC236}">
                <a16:creationId xmlns:a16="http://schemas.microsoft.com/office/drawing/2014/main" id="{21B8539A-0793-8663-1DAE-8DD8DEB3D11A}"/>
              </a:ext>
            </a:extLst>
          </p:cNvPr>
          <p:cNvPicPr>
            <a:picLocks noGrp="1" noChangeAspect="1"/>
          </p:cNvPicPr>
          <p:nvPr>
            <p:ph idx="1"/>
          </p:nvPr>
        </p:nvPicPr>
        <p:blipFill>
          <a:blip r:embed="rId2"/>
          <a:stretch>
            <a:fillRect/>
          </a:stretch>
        </p:blipFill>
        <p:spPr>
          <a:xfrm>
            <a:off x="2245657" y="1084729"/>
            <a:ext cx="7700683" cy="5477436"/>
          </a:xfrm>
        </p:spPr>
      </p:pic>
    </p:spTree>
    <p:extLst>
      <p:ext uri="{BB962C8B-B14F-4D97-AF65-F5344CB8AC3E}">
        <p14:creationId xmlns:p14="http://schemas.microsoft.com/office/powerpoint/2010/main" val="2104003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74CE-3539-98CA-52FA-973C7A09B550}"/>
              </a:ext>
            </a:extLst>
          </p:cNvPr>
          <p:cNvSpPr>
            <a:spLocks noGrp="1"/>
          </p:cNvSpPr>
          <p:nvPr>
            <p:ph type="title"/>
          </p:nvPr>
        </p:nvSpPr>
        <p:spPr>
          <a:xfrm>
            <a:off x="838200" y="21003"/>
            <a:ext cx="10515600" cy="1021976"/>
          </a:xfrm>
        </p:spPr>
        <p:txBody>
          <a:bodyPr>
            <a:normAutofit/>
          </a:bodyPr>
          <a:lstStyle/>
          <a:p>
            <a:pPr algn="ctr"/>
            <a:r>
              <a:rPr lang="en-US" sz="2800" b="1" kern="0" dirty="0">
                <a:latin typeface="Times New Roman" panose="02020603050405020304" pitchFamily="18" charset="0"/>
              </a:rPr>
              <a:t>Data Exploration and Feature Selection </a:t>
            </a:r>
            <a:br>
              <a:rPr lang="en-US" sz="2800" b="1" kern="0" dirty="0">
                <a:latin typeface="Times New Roman" panose="02020603050405020304" pitchFamily="18" charset="0"/>
              </a:rPr>
            </a:br>
            <a:r>
              <a:rPr lang="en-US" sz="2800" b="1" kern="0" dirty="0">
                <a:latin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The correlation heatmap</a:t>
            </a:r>
            <a:r>
              <a:rPr lang="en-US" sz="2800" b="1" kern="0" dirty="0">
                <a:latin typeface="Times New Roman" panose="02020603050405020304" pitchFamily="18" charset="0"/>
              </a:rPr>
              <a:t>)</a:t>
            </a:r>
          </a:p>
        </p:txBody>
      </p:sp>
      <p:pic>
        <p:nvPicPr>
          <p:cNvPr id="7" name="Content Placeholder 6">
            <a:extLst>
              <a:ext uri="{FF2B5EF4-FFF2-40B4-BE49-F238E27FC236}">
                <a16:creationId xmlns:a16="http://schemas.microsoft.com/office/drawing/2014/main" id="{BE87C835-095B-CDFA-1AFB-45644CB78A04}"/>
              </a:ext>
            </a:extLst>
          </p:cNvPr>
          <p:cNvPicPr>
            <a:picLocks noGrp="1" noChangeAspect="1"/>
          </p:cNvPicPr>
          <p:nvPr>
            <p:ph idx="1"/>
          </p:nvPr>
        </p:nvPicPr>
        <p:blipFill>
          <a:blip r:embed="rId2"/>
          <a:stretch>
            <a:fillRect/>
          </a:stretch>
        </p:blipFill>
        <p:spPr>
          <a:xfrm>
            <a:off x="619597" y="1165412"/>
            <a:ext cx="5476403" cy="5538235"/>
          </a:xfrm>
        </p:spPr>
      </p:pic>
      <p:sp>
        <p:nvSpPr>
          <p:cNvPr id="9" name="TextBox 8">
            <a:extLst>
              <a:ext uri="{FF2B5EF4-FFF2-40B4-BE49-F238E27FC236}">
                <a16:creationId xmlns:a16="http://schemas.microsoft.com/office/drawing/2014/main" id="{8178F879-695A-60D0-578E-6387BCF63ADA}"/>
              </a:ext>
            </a:extLst>
          </p:cNvPr>
          <p:cNvSpPr txBox="1"/>
          <p:nvPr/>
        </p:nvSpPr>
        <p:spPr>
          <a:xfrm>
            <a:off x="6218705" y="1355649"/>
            <a:ext cx="5811370" cy="5157759"/>
          </a:xfrm>
          <a:prstGeom prst="rect">
            <a:avLst/>
          </a:prstGeom>
          <a:noFill/>
        </p:spPr>
        <p:txBody>
          <a:bodyPr wrap="square" anchor="ctr">
            <a:spAutoFit/>
          </a:bodyPr>
          <a:lstStyle/>
          <a:p>
            <a:pPr algn="just">
              <a:lnSpc>
                <a:spcPct val="150000"/>
              </a:lnSpc>
            </a:pPr>
            <a:r>
              <a:rPr lang="en-US" sz="1300" b="1" dirty="0">
                <a:latin typeface="Times New Roman" panose="02020603050405020304" pitchFamily="18" charset="0"/>
                <a:cs typeface="Times New Roman" panose="02020603050405020304" pitchFamily="18" charset="0"/>
              </a:rPr>
              <a:t>Understanding the Correlation Matrix</a:t>
            </a:r>
            <a:endParaRPr lang="en-US" sz="1300" dirty="0">
              <a:latin typeface="Times New Roman" panose="02020603050405020304" pitchFamily="18" charset="0"/>
              <a:cs typeface="Times New Roman" panose="02020603050405020304" pitchFamily="18" charset="0"/>
            </a:endParaRPr>
          </a:p>
          <a:p>
            <a:pPr algn="just">
              <a:lnSpc>
                <a:spcPct val="150000"/>
              </a:lnSpc>
            </a:pPr>
            <a:r>
              <a:rPr lang="en-US" sz="1300" dirty="0">
                <a:latin typeface="Times New Roman" panose="02020603050405020304" pitchFamily="18" charset="0"/>
                <a:cs typeface="Times New Roman" panose="02020603050405020304" pitchFamily="18" charset="0"/>
              </a:rPr>
              <a:t>This correlation matrix visualizes the relationships between various environmental variables: Ambient Temperature (AT), Ambient Pressure (AP), Relative Humidity (RH), and Voltage (V). The matrix uses a color scale from red to blue, where:</a:t>
            </a:r>
          </a:p>
          <a:p>
            <a:pPr algn="just">
              <a:lnSpc>
                <a:spcPct val="150000"/>
              </a:lnSpc>
            </a:pPr>
            <a:r>
              <a:rPr lang="en-US" sz="1300" b="1" dirty="0">
                <a:solidFill>
                  <a:srgbClr val="FF0000"/>
                </a:solidFill>
                <a:latin typeface="Times New Roman" panose="02020603050405020304" pitchFamily="18" charset="0"/>
                <a:cs typeface="Times New Roman" panose="02020603050405020304" pitchFamily="18" charset="0"/>
              </a:rPr>
              <a:t>Red</a:t>
            </a:r>
            <a:r>
              <a:rPr lang="en-US" sz="1300" dirty="0">
                <a:latin typeface="Times New Roman" panose="02020603050405020304" pitchFamily="18" charset="0"/>
                <a:cs typeface="Times New Roman" panose="02020603050405020304" pitchFamily="18" charset="0"/>
              </a:rPr>
              <a:t> indicates a strong positive correlation (approaching +1).</a:t>
            </a:r>
          </a:p>
          <a:p>
            <a:pPr algn="just">
              <a:lnSpc>
                <a:spcPct val="150000"/>
              </a:lnSpc>
            </a:pPr>
            <a:r>
              <a:rPr lang="en-US" sz="1300" b="1" dirty="0">
                <a:solidFill>
                  <a:schemeClr val="accent1">
                    <a:lumMod val="75000"/>
                  </a:schemeClr>
                </a:solidFill>
                <a:latin typeface="Times New Roman" panose="02020603050405020304" pitchFamily="18" charset="0"/>
                <a:cs typeface="Times New Roman" panose="02020603050405020304" pitchFamily="18" charset="0"/>
              </a:rPr>
              <a:t>Blue</a:t>
            </a:r>
            <a:r>
              <a:rPr lang="en-US" sz="1300" dirty="0">
                <a:latin typeface="Times New Roman" panose="02020603050405020304" pitchFamily="18" charset="0"/>
                <a:cs typeface="Times New Roman" panose="02020603050405020304" pitchFamily="18" charset="0"/>
              </a:rPr>
              <a:t> indicates a strong negative correlation (approaching -1).</a:t>
            </a:r>
          </a:p>
          <a:p>
            <a:pPr algn="just">
              <a:lnSpc>
                <a:spcPct val="150000"/>
              </a:lnSpc>
            </a:pPr>
            <a:r>
              <a:rPr lang="en-US" sz="1300" b="1" dirty="0">
                <a:solidFill>
                  <a:schemeClr val="bg1">
                    <a:lumMod val="50000"/>
                  </a:schemeClr>
                </a:solidFill>
                <a:latin typeface="Times New Roman" panose="02020603050405020304" pitchFamily="18" charset="0"/>
                <a:cs typeface="Times New Roman" panose="02020603050405020304" pitchFamily="18" charset="0"/>
              </a:rPr>
              <a:t>White</a:t>
            </a:r>
            <a:r>
              <a:rPr lang="en-US" sz="1300" dirty="0">
                <a:latin typeface="Times New Roman" panose="02020603050405020304" pitchFamily="18" charset="0"/>
                <a:cs typeface="Times New Roman" panose="02020603050405020304" pitchFamily="18" charset="0"/>
              </a:rPr>
              <a:t> represents no correlation (0).</a:t>
            </a:r>
          </a:p>
          <a:p>
            <a:pPr algn="just">
              <a:lnSpc>
                <a:spcPct val="150000"/>
              </a:lnSpc>
            </a:pPr>
            <a:r>
              <a:rPr lang="en-US" sz="1300" b="1" dirty="0">
                <a:latin typeface="Times New Roman" panose="02020603050405020304" pitchFamily="18" charset="0"/>
                <a:cs typeface="Times New Roman" panose="02020603050405020304" pitchFamily="18" charset="0"/>
              </a:rPr>
              <a:t>Key Insights:</a:t>
            </a:r>
          </a:p>
          <a:p>
            <a:pPr algn="just">
              <a:lnSpc>
                <a:spcPct val="150000"/>
              </a:lnSpc>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Voltage (V)</a:t>
            </a:r>
            <a:r>
              <a:rPr lang="en-US" sz="1300" dirty="0">
                <a:latin typeface="Times New Roman" panose="02020603050405020304" pitchFamily="18" charset="0"/>
                <a:cs typeface="Times New Roman" panose="02020603050405020304" pitchFamily="18" charset="0"/>
              </a:rPr>
              <a:t> and </a:t>
            </a:r>
            <a:r>
              <a:rPr lang="en-US" sz="1300" b="1" dirty="0">
                <a:latin typeface="Times New Roman" panose="02020603050405020304" pitchFamily="18" charset="0"/>
                <a:cs typeface="Times New Roman" panose="02020603050405020304" pitchFamily="18" charset="0"/>
              </a:rPr>
              <a:t>Ambient Temperature (AT)</a:t>
            </a:r>
            <a:r>
              <a:rPr lang="en-US" sz="1300" dirty="0">
                <a:latin typeface="Times New Roman" panose="02020603050405020304" pitchFamily="18" charset="0"/>
                <a:cs typeface="Times New Roman" panose="02020603050405020304" pitchFamily="18" charset="0"/>
              </a:rPr>
              <a:t> show a strong positive correlation of +0.84, suggesting that as temperature increases, voltage also tends to increase.</a:t>
            </a:r>
          </a:p>
          <a:p>
            <a:pPr algn="just">
              <a:lnSpc>
                <a:spcPct val="150000"/>
              </a:lnSpc>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Ambient Temperature (AT)</a:t>
            </a:r>
            <a:r>
              <a:rPr lang="en-US" sz="1300" dirty="0">
                <a:latin typeface="Times New Roman" panose="02020603050405020304" pitchFamily="18" charset="0"/>
                <a:cs typeface="Times New Roman" panose="02020603050405020304" pitchFamily="18" charset="0"/>
              </a:rPr>
              <a:t> and </a:t>
            </a:r>
            <a:r>
              <a:rPr lang="en-US" sz="1300" b="1" dirty="0">
                <a:latin typeface="Times New Roman" panose="02020603050405020304" pitchFamily="18" charset="0"/>
                <a:cs typeface="Times New Roman" panose="02020603050405020304" pitchFamily="18" charset="0"/>
              </a:rPr>
              <a:t>Relative Humidity (RH)</a:t>
            </a:r>
            <a:r>
              <a:rPr lang="en-US" sz="1300" dirty="0">
                <a:latin typeface="Times New Roman" panose="02020603050405020304" pitchFamily="18" charset="0"/>
                <a:cs typeface="Times New Roman" panose="02020603050405020304" pitchFamily="18" charset="0"/>
              </a:rPr>
              <a:t> have a negative correlation of -0.54, indicating that higher temperatures generally coincide with lower humidity levels.</a:t>
            </a:r>
          </a:p>
          <a:p>
            <a:pPr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correlation between </a:t>
            </a:r>
            <a:r>
              <a:rPr lang="en-US" sz="1300" b="1" dirty="0">
                <a:latin typeface="Times New Roman" panose="02020603050405020304" pitchFamily="18" charset="0"/>
                <a:cs typeface="Times New Roman" panose="02020603050405020304" pitchFamily="18" charset="0"/>
              </a:rPr>
              <a:t>Ambient Pressure (AP)</a:t>
            </a:r>
            <a:r>
              <a:rPr lang="en-US" sz="1300" dirty="0">
                <a:latin typeface="Times New Roman" panose="02020603050405020304" pitchFamily="18" charset="0"/>
                <a:cs typeface="Times New Roman" panose="02020603050405020304" pitchFamily="18" charset="0"/>
              </a:rPr>
              <a:t> and other variables is relatively weak, showing minimal direct relationships.</a:t>
            </a:r>
          </a:p>
          <a:p>
            <a:pPr algn="just">
              <a:lnSpc>
                <a:spcPct val="150000"/>
              </a:lnSpc>
            </a:pPr>
            <a:r>
              <a:rPr lang="en-US" sz="1300" dirty="0">
                <a:latin typeface="Times New Roman" panose="02020603050405020304" pitchFamily="18" charset="0"/>
                <a:cs typeface="Times New Roman" panose="02020603050405020304" pitchFamily="18" charset="0"/>
              </a:rPr>
              <a:t>This matrix is crucial for identifying which factors are most interrelated and can help in predicting one variable based on the behavior of another in environmental studies.</a:t>
            </a:r>
          </a:p>
        </p:txBody>
      </p:sp>
    </p:spTree>
    <p:extLst>
      <p:ext uri="{BB962C8B-B14F-4D97-AF65-F5344CB8AC3E}">
        <p14:creationId xmlns:p14="http://schemas.microsoft.com/office/powerpoint/2010/main" val="1852210085"/>
      </p:ext>
    </p:extLst>
  </p:cSld>
  <p:clrMapOvr>
    <a:masterClrMapping/>
  </p:clrMapOvr>
  <mc:AlternateContent xmlns:mc="http://schemas.openxmlformats.org/markup-compatibility/2006">
    <mc:Choice xmlns:p14="http://schemas.microsoft.com/office/powerpoint/2010/main" Requires="p14">
      <p:transition spd="slow" p14:dur="2000" advTm="6816"/>
    </mc:Choice>
    <mc:Fallback>
      <p:transition spd="slow" advTm="681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74CE-3539-98CA-52FA-973C7A09B550}"/>
              </a:ext>
            </a:extLst>
          </p:cNvPr>
          <p:cNvSpPr>
            <a:spLocks noGrp="1"/>
          </p:cNvSpPr>
          <p:nvPr>
            <p:ph type="title"/>
          </p:nvPr>
        </p:nvSpPr>
        <p:spPr>
          <a:xfrm>
            <a:off x="838200" y="143436"/>
            <a:ext cx="10515600" cy="1021976"/>
          </a:xfrm>
        </p:spPr>
        <p:txBody>
          <a:bodyPr/>
          <a:lstStyle/>
          <a:p>
            <a:pPr algn="ctr"/>
            <a:r>
              <a:rPr lang="en-US" sz="3200" b="1" kern="0" dirty="0">
                <a:latin typeface="Times New Roman" panose="02020603050405020304" pitchFamily="18" charset="0"/>
              </a:rPr>
              <a:t>Step 2: Data Exploration and Feature Selection </a:t>
            </a:r>
            <a:br>
              <a:rPr lang="en-US" sz="3200" b="1" kern="0" dirty="0">
                <a:latin typeface="Times New Roman" panose="02020603050405020304" pitchFamily="18" charset="0"/>
              </a:rPr>
            </a:br>
            <a:r>
              <a:rPr lang="en-US" sz="3200" b="1" kern="0" dirty="0">
                <a:latin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Analyzing Feature Importance in Predictive Modeling</a:t>
            </a:r>
            <a:r>
              <a:rPr lang="en-US" sz="3200" b="1" kern="0" dirty="0">
                <a:latin typeface="Times New Roman" panose="02020603050405020304" pitchFamily="18" charset="0"/>
              </a:rPr>
              <a:t>)</a:t>
            </a:r>
          </a:p>
        </p:txBody>
      </p:sp>
      <p:sp>
        <p:nvSpPr>
          <p:cNvPr id="9" name="TextBox 8">
            <a:extLst>
              <a:ext uri="{FF2B5EF4-FFF2-40B4-BE49-F238E27FC236}">
                <a16:creationId xmlns:a16="http://schemas.microsoft.com/office/drawing/2014/main" id="{8178F879-695A-60D0-578E-6387BCF63ADA}"/>
              </a:ext>
            </a:extLst>
          </p:cNvPr>
          <p:cNvSpPr txBox="1"/>
          <p:nvPr/>
        </p:nvSpPr>
        <p:spPr>
          <a:xfrm>
            <a:off x="5924551" y="1319743"/>
            <a:ext cx="6026050" cy="4906408"/>
          </a:xfrm>
          <a:prstGeom prst="rect">
            <a:avLst/>
          </a:prstGeom>
          <a:noFill/>
        </p:spPr>
        <p:txBody>
          <a:bodyPr wrap="square" anchor="ctr">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Analyzing Feature Importance in Predictive Modeling</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This bar chart represents the importance of various features as determined by a Random Forest model, highlighting how each feature contributes to the model's predictions. The features included are Ambient Temperature (AT), Voltage (V), Ambient Pressure (AP), and Relative Humidity (RH).</a:t>
            </a:r>
          </a:p>
          <a:p>
            <a:pPr algn="just">
              <a:lnSpc>
                <a:spcPct val="150000"/>
              </a:lnSpc>
            </a:pPr>
            <a:r>
              <a:rPr lang="en-US" sz="1400" dirty="0">
                <a:latin typeface="Times New Roman" panose="02020603050405020304" pitchFamily="18" charset="0"/>
                <a:cs typeface="Times New Roman" panose="02020603050405020304" pitchFamily="18" charset="0"/>
              </a:rPr>
              <a:t>Key Observations:</a:t>
            </a:r>
          </a:p>
          <a:p>
            <a:pPr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Ambient Temperature (AT)</a:t>
            </a:r>
            <a:r>
              <a:rPr lang="en-US" sz="1400" dirty="0">
                <a:latin typeface="Times New Roman" panose="02020603050405020304" pitchFamily="18" charset="0"/>
                <a:cs typeface="Times New Roman" panose="02020603050405020304" pitchFamily="18" charset="0"/>
              </a:rPr>
              <a:t> is by far the most influential feature, with a significance score near 0.9, indicating a dominant role in the model’s output.</a:t>
            </a:r>
          </a:p>
          <a:p>
            <a:pPr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Voltage (V)</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Ambient Pressure (AP)</a:t>
            </a:r>
            <a:r>
              <a:rPr lang="en-US" sz="1400" dirty="0">
                <a:latin typeface="Times New Roman" panose="02020603050405020304" pitchFamily="18" charset="0"/>
                <a:cs typeface="Times New Roman" panose="02020603050405020304" pitchFamily="18" charset="0"/>
              </a:rPr>
              <a:t> show relatively minor importance, suggesting they have less impact on the model's predictions.</a:t>
            </a:r>
          </a:p>
          <a:p>
            <a:pPr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Relative Humidity (RH)</a:t>
            </a:r>
            <a:r>
              <a:rPr lang="en-US" sz="1400" dirty="0">
                <a:latin typeface="Times New Roman" panose="02020603050405020304" pitchFamily="18" charset="0"/>
                <a:cs typeface="Times New Roman" panose="02020603050405020304" pitchFamily="18" charset="0"/>
              </a:rPr>
              <a:t> has the least importance, which may imply that it is the least predictive of the features considered for the model.</a:t>
            </a:r>
          </a:p>
          <a:p>
            <a:pPr algn="just">
              <a:lnSpc>
                <a:spcPct val="150000"/>
              </a:lnSpc>
            </a:pPr>
            <a:r>
              <a:rPr lang="en-US" sz="1400" dirty="0">
                <a:latin typeface="Times New Roman" panose="02020603050405020304" pitchFamily="18" charset="0"/>
                <a:cs typeface="Times New Roman" panose="02020603050405020304" pitchFamily="18" charset="0"/>
              </a:rPr>
              <a:t>Understanding these feature importances helps in refining the model by focusing on the most impactful variables, potentially enhancing model efficiency and accuracy.</a:t>
            </a:r>
          </a:p>
        </p:txBody>
      </p:sp>
      <p:pic>
        <p:nvPicPr>
          <p:cNvPr id="12" name="Content Placeholder 11">
            <a:extLst>
              <a:ext uri="{FF2B5EF4-FFF2-40B4-BE49-F238E27FC236}">
                <a16:creationId xmlns:a16="http://schemas.microsoft.com/office/drawing/2014/main" id="{E7CD7E7A-3D8A-378A-0FA3-C538C3FBD58A}"/>
              </a:ext>
            </a:extLst>
          </p:cNvPr>
          <p:cNvPicPr>
            <a:picLocks noGrp="1" noChangeAspect="1"/>
          </p:cNvPicPr>
          <p:nvPr>
            <p:ph idx="1"/>
          </p:nvPr>
        </p:nvPicPr>
        <p:blipFill>
          <a:blip r:embed="rId2"/>
          <a:srcRect r="5307" b="2293"/>
          <a:stretch/>
        </p:blipFill>
        <p:spPr>
          <a:xfrm>
            <a:off x="710933" y="1319743"/>
            <a:ext cx="5099317" cy="5109631"/>
          </a:xfrm>
        </p:spPr>
      </p:pic>
    </p:spTree>
    <p:extLst>
      <p:ext uri="{BB962C8B-B14F-4D97-AF65-F5344CB8AC3E}">
        <p14:creationId xmlns:p14="http://schemas.microsoft.com/office/powerpoint/2010/main" val="35867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74CE-3539-98CA-52FA-973C7A09B550}"/>
              </a:ext>
            </a:extLst>
          </p:cNvPr>
          <p:cNvSpPr>
            <a:spLocks noGrp="1"/>
          </p:cNvSpPr>
          <p:nvPr>
            <p:ph type="title"/>
          </p:nvPr>
        </p:nvSpPr>
        <p:spPr>
          <a:xfrm>
            <a:off x="838200" y="176867"/>
            <a:ext cx="10515600" cy="638922"/>
          </a:xfrm>
        </p:spPr>
        <p:txBody>
          <a:bodyPr>
            <a:normAutofit/>
          </a:bodyPr>
          <a:lstStyle/>
          <a:p>
            <a:pPr algn="ctr"/>
            <a:r>
              <a:rPr lang="en-US" sz="2800" b="1" kern="0" dirty="0">
                <a:latin typeface="Times New Roman" panose="02020603050405020304" pitchFamily="18" charset="0"/>
              </a:rPr>
              <a:t>Step 3: Model Building and Comparison</a:t>
            </a:r>
          </a:p>
        </p:txBody>
      </p:sp>
      <p:sp>
        <p:nvSpPr>
          <p:cNvPr id="3" name="Content Placeholder 2">
            <a:extLst>
              <a:ext uri="{FF2B5EF4-FFF2-40B4-BE49-F238E27FC236}">
                <a16:creationId xmlns:a16="http://schemas.microsoft.com/office/drawing/2014/main" id="{40986E96-1160-BBDC-6B5A-FDD36727E619}"/>
              </a:ext>
            </a:extLst>
          </p:cNvPr>
          <p:cNvSpPr>
            <a:spLocks noGrp="1"/>
          </p:cNvSpPr>
          <p:nvPr>
            <p:ph idx="1"/>
          </p:nvPr>
        </p:nvSpPr>
        <p:spPr>
          <a:xfrm>
            <a:off x="4095751" y="1057274"/>
            <a:ext cx="7507732" cy="5025839"/>
          </a:xfrm>
        </p:spPr>
        <p:txBody>
          <a:bodyPr anchor="ctr">
            <a:normAutofit/>
          </a:bodyPr>
          <a:lstStyle/>
          <a:p>
            <a:pPr algn="just">
              <a:lnSpc>
                <a:spcPct val="160000"/>
              </a:lnSpc>
            </a:pPr>
            <a:r>
              <a:rPr lang="en-US" sz="1600" b="1" dirty="0">
                <a:latin typeface="Times New Roman" panose="02020603050405020304" pitchFamily="18" charset="0"/>
                <a:cs typeface="Times New Roman" panose="02020603050405020304" pitchFamily="18" charset="0"/>
              </a:rPr>
              <a:t>Train-Test Split: </a:t>
            </a:r>
            <a:r>
              <a:rPr lang="en-US" sz="1600" dirty="0">
                <a:latin typeface="Times New Roman" panose="02020603050405020304" pitchFamily="18" charset="0"/>
                <a:cs typeface="Times New Roman" panose="02020603050405020304" pitchFamily="18" charset="0"/>
              </a:rPr>
              <a:t>I divided the data into training (80%) and testing (20%) sets to assess model performance on unseen data.</a:t>
            </a:r>
          </a:p>
          <a:p>
            <a:pPr algn="just">
              <a:lnSpc>
                <a:spcPct val="160000"/>
              </a:lnSpc>
            </a:pPr>
            <a:r>
              <a:rPr lang="en-US" sz="1600" b="1" dirty="0">
                <a:latin typeface="Times New Roman" panose="02020603050405020304" pitchFamily="18" charset="0"/>
                <a:cs typeface="Times New Roman" panose="02020603050405020304" pitchFamily="18" charset="0"/>
              </a:rPr>
              <a:t>In Model Selection i compared two models</a:t>
            </a:r>
          </a:p>
          <a:p>
            <a:pPr algn="just">
              <a:lnSpc>
                <a:spcPct val="160000"/>
              </a:lnSpc>
            </a:pPr>
            <a:r>
              <a:rPr lang="en-US" sz="1600" b="1" dirty="0">
                <a:latin typeface="Times New Roman" panose="02020603050405020304" pitchFamily="18" charset="0"/>
                <a:cs typeface="Times New Roman" panose="02020603050405020304" pitchFamily="18" charset="0"/>
              </a:rPr>
              <a:t>Linear Regression:</a:t>
            </a:r>
            <a:r>
              <a:rPr lang="en-US" sz="1600" dirty="0">
                <a:latin typeface="Times New Roman" panose="02020603050405020304" pitchFamily="18" charset="0"/>
                <a:cs typeface="Times New Roman" panose="02020603050405020304" pitchFamily="18" charset="0"/>
              </a:rPr>
              <a:t> A straightforward model that assumes a linear relationship between features and the target.</a:t>
            </a:r>
          </a:p>
          <a:p>
            <a:pPr algn="just">
              <a:lnSpc>
                <a:spcPct val="160000"/>
              </a:lnSpc>
            </a:pPr>
            <a:r>
              <a:rPr lang="en-US" sz="1600" b="1" dirty="0">
                <a:latin typeface="Times New Roman" panose="02020603050405020304" pitchFamily="18" charset="0"/>
                <a:cs typeface="Times New Roman" panose="02020603050405020304" pitchFamily="18" charset="0"/>
              </a:rPr>
              <a:t>Random Forest:</a:t>
            </a:r>
            <a:r>
              <a:rPr lang="en-US" sz="1600" dirty="0">
                <a:latin typeface="Times New Roman" panose="02020603050405020304" pitchFamily="18" charset="0"/>
                <a:cs typeface="Times New Roman" panose="02020603050405020304" pitchFamily="18" charset="0"/>
              </a:rPr>
              <a:t> A more advanced model that uses multiple decision trees and averages their predictions for greater accuracy.</a:t>
            </a:r>
          </a:p>
          <a:p>
            <a:pPr algn="just">
              <a:lnSpc>
                <a:spcPct val="160000"/>
              </a:lnSpc>
            </a:pPr>
            <a:r>
              <a:rPr lang="en-US" sz="1600" b="1" dirty="0">
                <a:latin typeface="Times New Roman" panose="02020603050405020304" pitchFamily="18" charset="0"/>
                <a:cs typeface="Times New Roman" panose="02020603050405020304" pitchFamily="18" charset="0"/>
              </a:rPr>
              <a:t>Cross-Validation: </a:t>
            </a:r>
            <a:r>
              <a:rPr lang="en-US" sz="1600" dirty="0">
                <a:latin typeface="Times New Roman" panose="02020603050405020304" pitchFamily="18" charset="0"/>
                <a:cs typeface="Times New Roman" panose="02020603050405020304" pitchFamily="18" charset="0"/>
              </a:rPr>
              <a:t>I applied 5-fold cross-validation to evaluate both models, providing a reliable measure of their performance across different data subsets.</a:t>
            </a:r>
          </a:p>
        </p:txBody>
      </p:sp>
      <p:pic>
        <p:nvPicPr>
          <p:cNvPr id="7" name="Picture 6">
            <a:extLst>
              <a:ext uri="{FF2B5EF4-FFF2-40B4-BE49-F238E27FC236}">
                <a16:creationId xmlns:a16="http://schemas.microsoft.com/office/drawing/2014/main" id="{925DFE88-F17D-8E51-A68A-CA2B59329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93" y="2052637"/>
            <a:ext cx="3092950" cy="2752725"/>
          </a:xfrm>
          <a:prstGeom prst="rect">
            <a:avLst/>
          </a:prstGeom>
        </p:spPr>
      </p:pic>
    </p:spTree>
    <p:extLst>
      <p:ext uri="{BB962C8B-B14F-4D97-AF65-F5344CB8AC3E}">
        <p14:creationId xmlns:p14="http://schemas.microsoft.com/office/powerpoint/2010/main" val="359367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1391</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Times New Roman</vt:lpstr>
      <vt:lpstr>Office Theme</vt:lpstr>
      <vt:lpstr>Machine Learning Foundations for Product Managers - Course Project</vt:lpstr>
      <vt:lpstr>PowerPoint Presentation</vt:lpstr>
      <vt:lpstr>Step 1: Understanding the Problem </vt:lpstr>
      <vt:lpstr>Dataset (Screenshot)</vt:lpstr>
      <vt:lpstr>Step 2: Data Exploration and Feature Selection</vt:lpstr>
      <vt:lpstr>Step 2: Data Exploration and Feature Selection (Visualizing Relationships)</vt:lpstr>
      <vt:lpstr>Data Exploration and Feature Selection  (The correlation heatmap)</vt:lpstr>
      <vt:lpstr>Step 2: Data Exploration and Feature Selection  (Analyzing Feature Importance in Predictive Modeling)</vt:lpstr>
      <vt:lpstr>Step 3: Model Building and Comparison</vt:lpstr>
      <vt:lpstr>Step 3: Model Building and Comparison (Comparative Performance of Linear Regression and Random Forest Models)</vt:lpstr>
      <vt:lpstr>Step 4: Model Evaluation</vt:lpstr>
      <vt:lpstr>Step 5: Final Model and Visualizations</vt:lpstr>
      <vt:lpstr>Step 5: Final Model and Visualizations</vt:lpstr>
      <vt:lpstr>Conclusion /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Parth Mistry</dc:creator>
  <cp:lastModifiedBy>Parth Mistry</cp:lastModifiedBy>
  <cp:revision>4</cp:revision>
  <dcterms:created xsi:type="dcterms:W3CDTF">2024-09-06T07:21:21Z</dcterms:created>
  <dcterms:modified xsi:type="dcterms:W3CDTF">2024-09-07T05:36:18Z</dcterms:modified>
</cp:coreProperties>
</file>