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embeddedFontLst>
    <p:embeddedFont>
      <p:font typeface="Comfortaa"/>
      <p:regular r:id="rId11"/>
    </p:embeddedFont>
    <p:embeddedFont>
      <p:font typeface="Comfortaa"/>
      <p:regular r:id="rId12"/>
    </p:embeddedFont>
    <p:embeddedFont>
      <p:font typeface="Raleway Medium"/>
      <p:regular r:id="rId13"/>
    </p:embeddedFont>
    <p:embeddedFont>
      <p:font typeface="Raleway Medium"/>
      <p:regular r:id="rId14"/>
    </p:embeddedFont>
    <p:embeddedFont>
      <p:font typeface="Raleway Medium"/>
      <p:regular r:id="rId15"/>
    </p:embeddedFont>
    <p:embeddedFont>
      <p:font typeface="Raleway Medium"/>
      <p:regular r:id="rId1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453759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The Prototype Design Pattern: Object Cloning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864037" y="4195643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The Prototype Design Pattern is a creational design pattern used when creating an object is expensive (slow or resource-intensive), and you want to create copies (clones) of existing objects instead of creating new ones from scratch.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1959" y="339447"/>
            <a:ext cx="3340418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Simple C# Car Example</a:t>
            </a:r>
            <a:endParaRPr lang="en-US" sz="2150" dirty="0"/>
          </a:p>
        </p:txBody>
      </p:sp>
      <p:sp>
        <p:nvSpPr>
          <p:cNvPr id="3" name="Text 1"/>
          <p:cNvSpPr/>
          <p:nvPr/>
        </p:nvSpPr>
        <p:spPr>
          <a:xfrm>
            <a:off x="431959" y="929164"/>
            <a:ext cx="13766483" cy="3950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Let's illustrate the Prototype pattern with a simple C# example involving car objects. Imagine you need to create multiple car instances that share common properties but might differ in specifics. Instead of re-initializing each car, we'll clone a "prototype" car.</a:t>
            </a:r>
            <a:endParaRPr lang="en-US" sz="950" dirty="0"/>
          </a:p>
        </p:txBody>
      </p:sp>
      <p:sp>
        <p:nvSpPr>
          <p:cNvPr id="4" name="Shape 2"/>
          <p:cNvSpPr/>
          <p:nvPr/>
        </p:nvSpPr>
        <p:spPr>
          <a:xfrm>
            <a:off x="431959" y="1463040"/>
            <a:ext cx="13766483" cy="8876109"/>
          </a:xfrm>
          <a:prstGeom prst="roundRect">
            <a:avLst>
              <a:gd name="adj" fmla="val 2086"/>
            </a:avLst>
          </a:prstGeom>
          <a:solidFill>
            <a:srgbClr val="343438"/>
          </a:solidFill>
          <a:ln/>
        </p:spPr>
      </p:sp>
      <p:sp>
        <p:nvSpPr>
          <p:cNvPr id="5" name="Shape 3"/>
          <p:cNvSpPr/>
          <p:nvPr/>
        </p:nvSpPr>
        <p:spPr>
          <a:xfrm>
            <a:off x="425887" y="1463040"/>
            <a:ext cx="13778627" cy="8876109"/>
          </a:xfrm>
          <a:prstGeom prst="roundRect">
            <a:avLst>
              <a:gd name="adj" fmla="val 209"/>
            </a:avLst>
          </a:prstGeom>
          <a:solidFill>
            <a:srgbClr val="343438"/>
          </a:solidFill>
          <a:ln/>
        </p:spPr>
      </p:sp>
      <p:sp>
        <p:nvSpPr>
          <p:cNvPr id="6" name="Text 4"/>
          <p:cNvSpPr/>
          <p:nvPr/>
        </p:nvSpPr>
        <p:spPr>
          <a:xfrm>
            <a:off x="549235" y="1555552"/>
            <a:ext cx="13531929" cy="86910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D7D4CC"/>
                </a:solidFill>
                <a:highlight>
                  <a:srgbClr val="343438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using System;public interface IPrototype&lt;T&gt;{    T Clone();}public class Car : IPrototype&lt;Car&gt;{    public string Model { get; set; }    public string Color { get; set; }    public Car(string model, string color)    {        Model = model;        Color = color;    }    public Car Clone()    {        return (Car)this.MemberwiseClone();     }    public void ShowDetails()    {        Console.WriteLine($"Car Model: {Model}, Color: {Color}");    }}class Program{    static void Main()    {        Car originalCar = new Car("Tesla Model S", "Red");        Car clonedCar = originalCar.Clone();         clonedCar.Color = "Blue";         Console.WriteLine("Original Car:");        originalCar.ShowDetails();        Console.WriteLine("Cloned Car:");        clonedCar.ShowDetails();    }}</a:t>
            </a:r>
            <a:endParaRPr lang="en-US" sz="9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975848"/>
            <a:ext cx="5495211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Output of the code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4155400"/>
            <a:ext cx="12902327" cy="4102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highlight>
                  <a:srgbClr val="3434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Original Car: Car Model: Tesla Model S, Color: Red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4843343"/>
            <a:ext cx="12902327" cy="4102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highlight>
                  <a:srgbClr val="3434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Cloned Car: Car Model: Tesla Model S, Color: Blue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0697" y="706636"/>
            <a:ext cx="13009007" cy="1287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Prototype Pattern: Pros, Cons, and Real-World Uses</a:t>
            </a:r>
            <a:endParaRPr lang="en-US" sz="4050" dirty="0"/>
          </a:p>
        </p:txBody>
      </p:sp>
      <p:sp>
        <p:nvSpPr>
          <p:cNvPr id="3" name="Shape 1"/>
          <p:cNvSpPr/>
          <p:nvPr/>
        </p:nvSpPr>
        <p:spPr>
          <a:xfrm>
            <a:off x="810697" y="2773918"/>
            <a:ext cx="4181951" cy="121920"/>
          </a:xfrm>
          <a:prstGeom prst="roundRect">
            <a:avLst>
              <a:gd name="adj" fmla="val 285013"/>
            </a:avLst>
          </a:prstGeom>
          <a:solidFill>
            <a:srgbClr val="FFE14D"/>
          </a:solidFill>
          <a:ln/>
        </p:spPr>
      </p:sp>
      <p:sp>
        <p:nvSpPr>
          <p:cNvPr id="4" name="Shape 2"/>
          <p:cNvSpPr/>
          <p:nvPr/>
        </p:nvSpPr>
        <p:spPr>
          <a:xfrm>
            <a:off x="2554188" y="2456974"/>
            <a:ext cx="694968" cy="694968"/>
          </a:xfrm>
          <a:prstGeom prst="roundRect">
            <a:avLst>
              <a:gd name="adj" fmla="val 131574"/>
            </a:avLst>
          </a:prstGeom>
          <a:solidFill>
            <a:srgbClr val="FFE14D"/>
          </a:solidFill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667" y="2630686"/>
            <a:ext cx="277892" cy="34742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72753" y="3383518"/>
            <a:ext cx="2573893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Advantages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1072753" y="3844171"/>
            <a:ext cx="3657838" cy="1853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8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Performance: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Cloning can be faster than creating new objects from scratch, especially for complex objects.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1072753" y="5778341"/>
            <a:ext cx="3657838" cy="14825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8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Complexity Reduction: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Reduces the need for elaborate constructors or factory methods.</a:t>
            </a:r>
            <a:endParaRPr lang="en-US" sz="1800" dirty="0"/>
          </a:p>
        </p:txBody>
      </p:sp>
      <p:sp>
        <p:nvSpPr>
          <p:cNvPr id="9" name="Shape 6"/>
          <p:cNvSpPr/>
          <p:nvPr/>
        </p:nvSpPr>
        <p:spPr>
          <a:xfrm>
            <a:off x="5224224" y="2773918"/>
            <a:ext cx="4181951" cy="121920"/>
          </a:xfrm>
          <a:prstGeom prst="roundRect">
            <a:avLst>
              <a:gd name="adj" fmla="val 285013"/>
            </a:avLst>
          </a:prstGeom>
          <a:solidFill>
            <a:srgbClr val="FFE14D"/>
          </a:solidFill>
          <a:ln/>
        </p:spPr>
      </p:sp>
      <p:sp>
        <p:nvSpPr>
          <p:cNvPr id="10" name="Shape 7"/>
          <p:cNvSpPr/>
          <p:nvPr/>
        </p:nvSpPr>
        <p:spPr>
          <a:xfrm>
            <a:off x="6967716" y="2456974"/>
            <a:ext cx="694968" cy="694968"/>
          </a:xfrm>
          <a:prstGeom prst="roundRect">
            <a:avLst>
              <a:gd name="adj" fmla="val 131574"/>
            </a:avLst>
          </a:prstGeom>
          <a:solidFill>
            <a:srgbClr val="FFE14D"/>
          </a:solidFill>
          <a:ln/>
        </p:spPr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95" y="2630686"/>
            <a:ext cx="277892" cy="347424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486281" y="3383518"/>
            <a:ext cx="2573893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Disadvantages</a:t>
            </a:r>
            <a:endParaRPr lang="en-US" sz="2000" dirty="0"/>
          </a:p>
        </p:txBody>
      </p:sp>
      <p:sp>
        <p:nvSpPr>
          <p:cNvPr id="13" name="Text 9"/>
          <p:cNvSpPr/>
          <p:nvPr/>
        </p:nvSpPr>
        <p:spPr>
          <a:xfrm>
            <a:off x="5486281" y="3844171"/>
            <a:ext cx="3657838" cy="1853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8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Deep Copy Complexity: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Implementing deep copy for complex objects with many nested reference types can be challenging.</a:t>
            </a:r>
            <a:endParaRPr lang="en-US" sz="1800" dirty="0"/>
          </a:p>
        </p:txBody>
      </p:sp>
      <p:sp>
        <p:nvSpPr>
          <p:cNvPr id="14" name="Text 10"/>
          <p:cNvSpPr/>
          <p:nvPr/>
        </p:nvSpPr>
        <p:spPr>
          <a:xfrm>
            <a:off x="5486281" y="5778341"/>
            <a:ext cx="3657838" cy="14825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8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Interface Requirement: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Every class that needs to be cloned must implement the cloning interface.</a:t>
            </a:r>
            <a:endParaRPr lang="en-US" sz="1800" dirty="0"/>
          </a:p>
        </p:txBody>
      </p:sp>
      <p:sp>
        <p:nvSpPr>
          <p:cNvPr id="15" name="Shape 11"/>
          <p:cNvSpPr/>
          <p:nvPr/>
        </p:nvSpPr>
        <p:spPr>
          <a:xfrm>
            <a:off x="9637752" y="2773918"/>
            <a:ext cx="4181951" cy="121920"/>
          </a:xfrm>
          <a:prstGeom prst="roundRect">
            <a:avLst>
              <a:gd name="adj" fmla="val 285013"/>
            </a:avLst>
          </a:prstGeom>
          <a:solidFill>
            <a:srgbClr val="FFE14D"/>
          </a:solidFill>
          <a:ln/>
        </p:spPr>
      </p:sp>
      <p:sp>
        <p:nvSpPr>
          <p:cNvPr id="16" name="Shape 12"/>
          <p:cNvSpPr/>
          <p:nvPr/>
        </p:nvSpPr>
        <p:spPr>
          <a:xfrm>
            <a:off x="11381244" y="2456974"/>
            <a:ext cx="694968" cy="694968"/>
          </a:xfrm>
          <a:prstGeom prst="roundRect">
            <a:avLst>
              <a:gd name="adj" fmla="val 131574"/>
            </a:avLst>
          </a:prstGeom>
          <a:solidFill>
            <a:srgbClr val="FFE14D"/>
          </a:solidFill>
          <a:ln/>
        </p:spPr>
      </p:sp>
      <p:pic>
        <p:nvPicPr>
          <p:cNvPr id="1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9722" y="2630686"/>
            <a:ext cx="277892" cy="347424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9899809" y="3383518"/>
            <a:ext cx="3210520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Real-World C# Examples</a:t>
            </a:r>
            <a:endParaRPr lang="en-US" sz="2000" dirty="0"/>
          </a:p>
        </p:txBody>
      </p:sp>
      <p:sp>
        <p:nvSpPr>
          <p:cNvPr id="19" name="Text 14"/>
          <p:cNvSpPr/>
          <p:nvPr/>
        </p:nvSpPr>
        <p:spPr>
          <a:xfrm>
            <a:off x="9899809" y="3844171"/>
            <a:ext cx="3657838" cy="111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8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Game Development: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Cloning game characters, enemies, or objects efficiently.</a:t>
            </a:r>
            <a:endParaRPr lang="en-US" sz="1800" dirty="0"/>
          </a:p>
        </p:txBody>
      </p:sp>
      <p:sp>
        <p:nvSpPr>
          <p:cNvPr id="20" name="Text 15"/>
          <p:cNvSpPr/>
          <p:nvPr/>
        </p:nvSpPr>
        <p:spPr>
          <a:xfrm>
            <a:off x="9899809" y="5037058"/>
            <a:ext cx="3657838" cy="111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8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Document Editing: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Creating copies of text documents, slides, or other rich content.</a:t>
            </a:r>
            <a:endParaRPr lang="en-US" sz="1800" dirty="0"/>
          </a:p>
        </p:txBody>
      </p:sp>
      <p:sp>
        <p:nvSpPr>
          <p:cNvPr id="21" name="Text 16"/>
          <p:cNvSpPr/>
          <p:nvPr/>
        </p:nvSpPr>
        <p:spPr>
          <a:xfrm>
            <a:off x="9899809" y="6287929"/>
            <a:ext cx="3657838" cy="3706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2025-07-16T03:06:42Z</dcterms:created>
  <dcterms:modified xsi:type="dcterms:W3CDTF">2025-07-16T03:06:42Z</dcterms:modified>
</cp:coreProperties>
</file>