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" name="Shape 5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3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4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5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4" y="7749540"/>
            <a:ext cx="1722606" cy="411481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31520" y="110489"/>
            <a:ext cx="13167361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31520" y="1920239"/>
            <a:ext cx="13167361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071359" y="7408545"/>
            <a:ext cx="3413761" cy="43815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Text 0"/>
          <p:cNvSpPr txBox="1"/>
          <p:nvPr/>
        </p:nvSpPr>
        <p:spPr>
          <a:xfrm>
            <a:off x="864036" y="2453758"/>
            <a:ext cx="7415929" cy="1360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400"/>
              </a:lnSpc>
              <a:defRPr b="1" sz="4300">
                <a:solidFill>
                  <a:srgbClr val="FFE14D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The Prototype Design Pattern: Object Cloning</a:t>
            </a:r>
          </a:p>
        </p:txBody>
      </p:sp>
      <p:sp>
        <p:nvSpPr>
          <p:cNvPr id="62" name="Text 1"/>
          <p:cNvSpPr txBox="1"/>
          <p:nvPr/>
        </p:nvSpPr>
        <p:spPr>
          <a:xfrm>
            <a:off x="864036" y="4195643"/>
            <a:ext cx="7415929" cy="15515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3100"/>
              </a:lnSpc>
              <a:defRPr sz="1900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pPr/>
            <a:r>
              <a:t>The Prototype Design Pattern is a creational design pattern used when creating an object is expensive (slow or resource-intensive), and you want to create copies (clones) of existing objects instead of creating new ones from scratch.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0"/>
          <p:cNvSpPr txBox="1"/>
          <p:nvPr/>
        </p:nvSpPr>
        <p:spPr>
          <a:xfrm>
            <a:off x="431958" y="339446"/>
            <a:ext cx="2992110" cy="335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z="2100">
                <a:solidFill>
                  <a:srgbClr val="FFE14D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Simple C# Car Example</a:t>
            </a:r>
          </a:p>
        </p:txBody>
      </p:sp>
      <p:sp>
        <p:nvSpPr>
          <p:cNvPr id="65" name="Text 1"/>
          <p:cNvSpPr txBox="1"/>
          <p:nvPr/>
        </p:nvSpPr>
        <p:spPr>
          <a:xfrm>
            <a:off x="431959" y="929164"/>
            <a:ext cx="13766484" cy="383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500"/>
              </a:lnSpc>
              <a:defRPr sz="1400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</a:lstStyle>
          <a:p>
            <a:pPr/>
            <a:r>
              <a:t>Let's illustrate the Prototype pattern with a simple C# example involving car objects. Imagine you need to create multiple car instances that share common properties but might differ in specifics. Instead of re-initializing each car, we'll clone a "prototype" car.</a:t>
            </a:r>
          </a:p>
        </p:txBody>
      </p:sp>
      <p:sp>
        <p:nvSpPr>
          <p:cNvPr id="66" name="Shape 2"/>
          <p:cNvSpPr/>
          <p:nvPr/>
        </p:nvSpPr>
        <p:spPr>
          <a:xfrm>
            <a:off x="431959" y="1463039"/>
            <a:ext cx="13766484" cy="8876111"/>
          </a:xfrm>
          <a:prstGeom prst="roundRect">
            <a:avLst>
              <a:gd name="adj" fmla="val 2086"/>
            </a:avLst>
          </a:prstGeom>
          <a:solidFill>
            <a:srgbClr val="34343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7" name="Shape 3"/>
          <p:cNvSpPr/>
          <p:nvPr/>
        </p:nvSpPr>
        <p:spPr>
          <a:xfrm>
            <a:off x="425886" y="1463039"/>
            <a:ext cx="13778629" cy="8876111"/>
          </a:xfrm>
          <a:prstGeom prst="roundRect">
            <a:avLst>
              <a:gd name="adj" fmla="val 209"/>
            </a:avLst>
          </a:prstGeom>
          <a:solidFill>
            <a:srgbClr val="343438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8" name="using System;…"/>
          <p:cNvSpPr txBox="1"/>
          <p:nvPr/>
        </p:nvSpPr>
        <p:spPr>
          <a:xfrm>
            <a:off x="912700" y="2030088"/>
            <a:ext cx="6544089" cy="557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using System;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interface IPrototype&lt;T&gt;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T Clone();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public class Car : IPrototype&lt;Car&gt;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public string Model { get; set; }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public string Color { get; set; }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public Car(string model, string color)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{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Model = model;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Color = color;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public Car Clone()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{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return (Car)this.MemberwiseClone(); 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public void ShowDetails()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{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Console.WriteLine($"Car Model: {Model}, Color: {Color}");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  <p:sp>
        <p:nvSpPr>
          <p:cNvPr id="69" name="class Program…"/>
          <p:cNvSpPr txBox="1"/>
          <p:nvPr/>
        </p:nvSpPr>
        <p:spPr>
          <a:xfrm>
            <a:off x="7836826" y="2043903"/>
            <a:ext cx="5850556" cy="3545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class Program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{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static void Main()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{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Car originalCar = new Car("Tesla Model S", "Red");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Car clonedCar = originalCar.Clone(); 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clonedCar.Color = "Blue"; 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Console.WriteLine("Original Car:");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originalCar.ShowDetails();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Console.WriteLine("Cloned Car:");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clonedCar.ShowDetails();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}</a:t>
            </a:r>
          </a:p>
          <a:p>
            <a:pPr defTabSz="457200">
              <a:defRPr b="1" sz="13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0"/>
          <p:cNvSpPr txBox="1"/>
          <p:nvPr/>
        </p:nvSpPr>
        <p:spPr>
          <a:xfrm>
            <a:off x="864036" y="2975848"/>
            <a:ext cx="4866272" cy="674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400"/>
              </a:lnSpc>
              <a:defRPr b="1" sz="4300">
                <a:solidFill>
                  <a:srgbClr val="FFE14D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Output of the code</a:t>
            </a:r>
          </a:p>
        </p:txBody>
      </p:sp>
      <p:sp>
        <p:nvSpPr>
          <p:cNvPr id="72" name="Text 1"/>
          <p:cNvSpPr txBox="1"/>
          <p:nvPr/>
        </p:nvSpPr>
        <p:spPr>
          <a:xfrm>
            <a:off x="864036" y="4155399"/>
            <a:ext cx="7252880" cy="374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1900">
                <a:solidFill>
                  <a:srgbClr val="D7D4CC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Original Car: Car Model: Tesla Model S, Color: Red</a:t>
            </a:r>
          </a:p>
        </p:txBody>
      </p:sp>
      <p:sp>
        <p:nvSpPr>
          <p:cNvPr id="73" name="Text 2"/>
          <p:cNvSpPr txBox="1"/>
          <p:nvPr/>
        </p:nvSpPr>
        <p:spPr>
          <a:xfrm>
            <a:off x="864036" y="4843343"/>
            <a:ext cx="7108076" cy="3743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100"/>
              </a:lnSpc>
              <a:defRPr sz="1900">
                <a:solidFill>
                  <a:srgbClr val="D7D4CC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pPr/>
            <a:r>
              <a:t>Cloned Car: Car Model: Tesla Model S, Color: Blue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 0"/>
          <p:cNvSpPr txBox="1"/>
          <p:nvPr/>
        </p:nvSpPr>
        <p:spPr>
          <a:xfrm>
            <a:off x="810696" y="706635"/>
            <a:ext cx="13009009" cy="624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000"/>
              </a:lnSpc>
              <a:defRPr b="1" sz="4000">
                <a:solidFill>
                  <a:srgbClr val="FFE14D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Prototype Pattern: Pros, Cons, and Real-World Uses</a:t>
            </a:r>
          </a:p>
        </p:txBody>
      </p:sp>
      <p:sp>
        <p:nvSpPr>
          <p:cNvPr id="76" name="Shape 1"/>
          <p:cNvSpPr/>
          <p:nvPr/>
        </p:nvSpPr>
        <p:spPr>
          <a:xfrm>
            <a:off x="810696" y="2773918"/>
            <a:ext cx="4181952" cy="121921"/>
          </a:xfrm>
          <a:prstGeom prst="roundRect">
            <a:avLst>
              <a:gd name="adj" fmla="val 50000"/>
            </a:avLst>
          </a:prstGeom>
          <a:solidFill>
            <a:srgbClr val="FFE14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7" name="Shape 2"/>
          <p:cNvSpPr/>
          <p:nvPr/>
        </p:nvSpPr>
        <p:spPr>
          <a:xfrm>
            <a:off x="2554188" y="2456974"/>
            <a:ext cx="694969" cy="694969"/>
          </a:xfrm>
          <a:prstGeom prst="roundRect">
            <a:avLst>
              <a:gd name="adj" fmla="val 50000"/>
            </a:avLst>
          </a:prstGeom>
          <a:solidFill>
            <a:srgbClr val="FFE14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78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62667" y="2630685"/>
            <a:ext cx="277893" cy="347425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Text 3"/>
          <p:cNvSpPr txBox="1"/>
          <p:nvPr/>
        </p:nvSpPr>
        <p:spPr>
          <a:xfrm>
            <a:off x="1072752" y="3383517"/>
            <a:ext cx="1452490" cy="31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b="1" sz="2000">
                <a:solidFill>
                  <a:srgbClr val="D7D4CC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Advantages</a:t>
            </a:r>
          </a:p>
        </p:txBody>
      </p:sp>
      <p:sp>
        <p:nvSpPr>
          <p:cNvPr id="80" name="Text 4"/>
          <p:cNvSpPr txBox="1"/>
          <p:nvPr/>
        </p:nvSpPr>
        <p:spPr>
          <a:xfrm>
            <a:off x="1072753" y="3844171"/>
            <a:ext cx="3657839" cy="1452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ts val="2900"/>
              </a:lnSpc>
              <a:buSzPct val="100000"/>
              <a:buChar char="•"/>
              <a:defRPr b="1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pPr>
            <a:r>
              <a:t>Performance:</a:t>
            </a:r>
            <a:r>
              <a:rPr b="0"/>
              <a:t> Cloning can be faster than creating new objects from scratch, especially for complex objects.</a:t>
            </a:r>
          </a:p>
        </p:txBody>
      </p:sp>
      <p:sp>
        <p:nvSpPr>
          <p:cNvPr id="81" name="Text 5"/>
          <p:cNvSpPr txBox="1"/>
          <p:nvPr/>
        </p:nvSpPr>
        <p:spPr>
          <a:xfrm>
            <a:off x="1072753" y="5778341"/>
            <a:ext cx="3657839" cy="1083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ts val="2900"/>
              </a:lnSpc>
              <a:buSzPct val="100000"/>
              <a:buChar char="•"/>
              <a:defRPr b="1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pPr>
            <a:r>
              <a:t>Complexity Reduction:</a:t>
            </a:r>
            <a:r>
              <a:rPr b="0"/>
              <a:t> Reduces the need for elaborate constructors or factory methods.</a:t>
            </a:r>
          </a:p>
        </p:txBody>
      </p:sp>
      <p:sp>
        <p:nvSpPr>
          <p:cNvPr id="82" name="Shape 6"/>
          <p:cNvSpPr/>
          <p:nvPr/>
        </p:nvSpPr>
        <p:spPr>
          <a:xfrm>
            <a:off x="5224224" y="2773918"/>
            <a:ext cx="4181952" cy="121921"/>
          </a:xfrm>
          <a:prstGeom prst="roundRect">
            <a:avLst>
              <a:gd name="adj" fmla="val 50000"/>
            </a:avLst>
          </a:prstGeom>
          <a:solidFill>
            <a:srgbClr val="FFE14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Shape 7"/>
          <p:cNvSpPr/>
          <p:nvPr/>
        </p:nvSpPr>
        <p:spPr>
          <a:xfrm>
            <a:off x="6967715" y="2456974"/>
            <a:ext cx="694969" cy="694969"/>
          </a:xfrm>
          <a:prstGeom prst="roundRect">
            <a:avLst>
              <a:gd name="adj" fmla="val 50000"/>
            </a:avLst>
          </a:prstGeom>
          <a:solidFill>
            <a:srgbClr val="FFE14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84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76195" y="2630685"/>
            <a:ext cx="277893" cy="347425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Text 8"/>
          <p:cNvSpPr txBox="1"/>
          <p:nvPr/>
        </p:nvSpPr>
        <p:spPr>
          <a:xfrm>
            <a:off x="5486280" y="3383517"/>
            <a:ext cx="1805584" cy="31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b="1" sz="2000">
                <a:solidFill>
                  <a:srgbClr val="D7D4CC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Disadvantages</a:t>
            </a:r>
          </a:p>
        </p:txBody>
      </p:sp>
      <p:sp>
        <p:nvSpPr>
          <p:cNvPr id="86" name="Text 9"/>
          <p:cNvSpPr txBox="1"/>
          <p:nvPr/>
        </p:nvSpPr>
        <p:spPr>
          <a:xfrm>
            <a:off x="5486281" y="3844171"/>
            <a:ext cx="3657838" cy="18204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ts val="2900"/>
              </a:lnSpc>
              <a:buSzPct val="100000"/>
              <a:buChar char="•"/>
              <a:defRPr b="1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pPr>
            <a:r>
              <a:t>Deep Copy Complexity:</a:t>
            </a:r>
            <a:r>
              <a:rPr b="0"/>
              <a:t> Implementing deep copy for complex objects with many nested reference types can be challenging.</a:t>
            </a:r>
          </a:p>
        </p:txBody>
      </p:sp>
      <p:sp>
        <p:nvSpPr>
          <p:cNvPr id="87" name="Text 10"/>
          <p:cNvSpPr txBox="1"/>
          <p:nvPr/>
        </p:nvSpPr>
        <p:spPr>
          <a:xfrm>
            <a:off x="5486281" y="5778341"/>
            <a:ext cx="3657838" cy="14521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ts val="2900"/>
              </a:lnSpc>
              <a:buSzPct val="100000"/>
              <a:buChar char="•"/>
              <a:defRPr b="1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pPr>
            <a:r>
              <a:t>Interface Requirement:</a:t>
            </a:r>
            <a:r>
              <a:rPr b="0"/>
              <a:t> Every class that needs to be cloned must implement the cloning interface.</a:t>
            </a:r>
          </a:p>
        </p:txBody>
      </p:sp>
      <p:sp>
        <p:nvSpPr>
          <p:cNvPr id="88" name="Shape 11"/>
          <p:cNvSpPr/>
          <p:nvPr/>
        </p:nvSpPr>
        <p:spPr>
          <a:xfrm>
            <a:off x="9637752" y="2773918"/>
            <a:ext cx="4181951" cy="121921"/>
          </a:xfrm>
          <a:prstGeom prst="roundRect">
            <a:avLst>
              <a:gd name="adj" fmla="val 50000"/>
            </a:avLst>
          </a:prstGeom>
          <a:solidFill>
            <a:srgbClr val="FFE14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9" name="Shape 12"/>
          <p:cNvSpPr/>
          <p:nvPr/>
        </p:nvSpPr>
        <p:spPr>
          <a:xfrm>
            <a:off x="11381244" y="2456974"/>
            <a:ext cx="694969" cy="694969"/>
          </a:xfrm>
          <a:prstGeom prst="roundRect">
            <a:avLst>
              <a:gd name="adj" fmla="val 50000"/>
            </a:avLst>
          </a:prstGeom>
          <a:solidFill>
            <a:srgbClr val="FFE14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90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589722" y="2630685"/>
            <a:ext cx="277893" cy="347425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Text 13"/>
          <p:cNvSpPr txBox="1"/>
          <p:nvPr/>
        </p:nvSpPr>
        <p:spPr>
          <a:xfrm>
            <a:off x="9899808" y="3383517"/>
            <a:ext cx="3000674" cy="3124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500"/>
              </a:lnSpc>
              <a:defRPr b="1" sz="2000">
                <a:solidFill>
                  <a:srgbClr val="D7D4CC"/>
                </a:solidFill>
                <a:latin typeface="Comfortaa Bold"/>
                <a:ea typeface="Comfortaa Bold"/>
                <a:cs typeface="Comfortaa Bold"/>
                <a:sym typeface="Comfortaa Bold"/>
              </a:defRPr>
            </a:lvl1pPr>
          </a:lstStyle>
          <a:p>
            <a:pPr/>
            <a:r>
              <a:t>Real-World C# Examples</a:t>
            </a:r>
          </a:p>
        </p:txBody>
      </p:sp>
      <p:sp>
        <p:nvSpPr>
          <p:cNvPr id="92" name="Text 14"/>
          <p:cNvSpPr txBox="1"/>
          <p:nvPr/>
        </p:nvSpPr>
        <p:spPr>
          <a:xfrm>
            <a:off x="9899808" y="3844171"/>
            <a:ext cx="3657839" cy="1083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ts val="2900"/>
              </a:lnSpc>
              <a:buSzPct val="100000"/>
              <a:buChar char="•"/>
              <a:defRPr b="1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pPr>
            <a:r>
              <a:t>Game Development:</a:t>
            </a:r>
            <a:r>
              <a:rPr b="0"/>
              <a:t> Cloning game characters, enemies, or objects efficiently.</a:t>
            </a:r>
          </a:p>
        </p:txBody>
      </p:sp>
      <p:sp>
        <p:nvSpPr>
          <p:cNvPr id="93" name="Text 15"/>
          <p:cNvSpPr txBox="1"/>
          <p:nvPr/>
        </p:nvSpPr>
        <p:spPr>
          <a:xfrm>
            <a:off x="9899808" y="5037058"/>
            <a:ext cx="3657839" cy="1083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ts val="2900"/>
              </a:lnSpc>
              <a:buSzPct val="100000"/>
              <a:buChar char="•"/>
              <a:defRPr b="1">
                <a:solidFill>
                  <a:srgbClr val="D7D4CC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pPr>
            <a:r>
              <a:t>Document Editing:</a:t>
            </a:r>
            <a:r>
              <a:rPr b="0"/>
              <a:t> Creating copies of text documents, slides, or other rich content.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