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2619D8-46FC-4BDF-B036-333EF34C4AD9}">
  <a:tblStyle styleId="{9F2619D8-46FC-4BDF-B036-333EF34C4A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6735b017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6735b017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6735b017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6735b017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6735b017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6735b017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d10e8531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d10e8531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bc0fe27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bc0fe27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6735b017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6735b017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6735b017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6735b017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6735b01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6735b01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d10e853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d10e853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d10e853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d10e853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d1a3f7d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d1a3f7d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dba184b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dba184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6735b017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6735b017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bccc9d4b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bccc9d4b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6735b017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6735b017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d10e8531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d10e853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d1a3f7d8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d1a3f7d8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bccc9d4b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bccc9d4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emission vehicle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Sherwin: “Reliability” or “Reliable”?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26735b017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26735b017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6735b0178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26735b0178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4d10e8531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4d10e8531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d1a3f7d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d1a3f7d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26735b017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26735b017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26735b0178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26735b017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26735b0178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26735b0178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26735b017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26735b017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26735b0178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26735b0178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6735b0178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6735b0178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26735b0178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26735b0178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26735b0178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26735b0178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26735b0178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26735b0178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26735b0178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26735b0178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bc0fe275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bc0fe275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26735b0178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26735b0178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26735b0178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26735b0178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26735b0178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26735b0178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26735b0178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26735b0178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cbc0fe275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cbc0fe27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3d1a3f7d8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3d1a3f7d8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26735b0178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26735b0178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26735b0178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26735b0178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26735b0178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26735b0178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cbccc9d4b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cbccc9d4b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bc0fe275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bc0fe275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3d1a3f7d8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3d1a3f7d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ddba184b4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ddba184b4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3d1a3f7d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3d1a3f7d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cbc0fe27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cbc0fe27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26735b0178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26735b0178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6735b017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6735b017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6735b0178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6735b0178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6735b0178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6735b0178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d1a3f7d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d1a3f7d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eb.stanford.edu/~jurafsky/slp3/slides/2_TextProc.pdf" TargetMode="External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s://en.wikipedia.org/wiki/F1_scor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cikit-learn.org/stable/" TargetMode="External"/><Relationship Id="rId4" Type="http://schemas.openxmlformats.org/officeDocument/2006/relationships/hyperlink" Target="https://pytorch.org/" TargetMode="External"/><Relationship Id="rId5" Type="http://schemas.openxmlformats.org/officeDocument/2006/relationships/hyperlink" Target="https://www.tensorflow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30.png"/><Relationship Id="rId11" Type="http://schemas.openxmlformats.org/officeDocument/2006/relationships/image" Target="../media/image36.png"/><Relationship Id="rId10" Type="http://schemas.openxmlformats.org/officeDocument/2006/relationships/image" Target="../media/image14.png"/><Relationship Id="rId21" Type="http://schemas.openxmlformats.org/officeDocument/2006/relationships/hyperlink" Target="https://arxiv.org/abs/1906.03077" TargetMode="External"/><Relationship Id="rId13" Type="http://schemas.openxmlformats.org/officeDocument/2006/relationships/image" Target="../media/image25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Relationship Id="rId15" Type="http://schemas.openxmlformats.org/officeDocument/2006/relationships/image" Target="../media/image28.png"/><Relationship Id="rId14" Type="http://schemas.openxmlformats.org/officeDocument/2006/relationships/image" Target="../media/image29.png"/><Relationship Id="rId17" Type="http://schemas.openxmlformats.org/officeDocument/2006/relationships/image" Target="../media/image24.png"/><Relationship Id="rId16" Type="http://schemas.openxmlformats.org/officeDocument/2006/relationships/image" Target="../media/image26.png"/><Relationship Id="rId5" Type="http://schemas.openxmlformats.org/officeDocument/2006/relationships/image" Target="../media/image19.png"/><Relationship Id="rId19" Type="http://schemas.openxmlformats.org/officeDocument/2006/relationships/image" Target="../media/image31.png"/><Relationship Id="rId6" Type="http://schemas.openxmlformats.org/officeDocument/2006/relationships/image" Target="../media/image12.png"/><Relationship Id="rId18" Type="http://schemas.openxmlformats.org/officeDocument/2006/relationships/image" Target="../media/image34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Relationship Id="rId4" Type="http://schemas.openxmlformats.org/officeDocument/2006/relationships/hyperlink" Target="http://jcsites.juniata.edu/faculty/rhodes/ml/clusterAn.ht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Relationship Id="rId4" Type="http://schemas.openxmlformats.org/officeDocument/2006/relationships/hyperlink" Target="https://scikit-learn.org/stable/modules/clustering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ww.jmlr.org/papers/v24/23-0069.html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scikit-learn.org/stable/" TargetMode="External"/><Relationship Id="rId4" Type="http://schemas.openxmlformats.org/officeDocument/2006/relationships/hyperlink" Target="https://scikit-learn.org/stable/modules/generated/sklearn.linear_model.LogisticRegression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Relationship Id="rId4" Type="http://schemas.openxmlformats.org/officeDocument/2006/relationships/image" Target="../media/image11.jp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ikea.com/us/en/p/tjalla-wall-clock-80357878/" TargetMode="External"/><Relationship Id="rId4" Type="http://schemas.openxmlformats.org/officeDocument/2006/relationships/image" Target="../media/image17.png"/><Relationship Id="rId5" Type="http://schemas.openxmlformats.org/officeDocument/2006/relationships/hyperlink" Target="https://www.mymarketresearchmethods.com/types-of-data-nominal-ordinal-interval-ratio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frontporchmath.com/topics/probability-statistics/topics-probability-statistics-probability/dependent-events/" TargetMode="External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Introduction to Machine Learning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Rasika Bhalerao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Northeastern University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Climate Change AI Summer School 2023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learning: training</a:t>
            </a:r>
            <a:endParaRPr/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311700" y="28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{9F2619D8-46FC-4BDF-B036-333EF34C4AD9}</a:tableStyleId>
              </a:tblPr>
              <a:tblGrid>
                <a:gridCol w="943550"/>
                <a:gridCol w="854300"/>
                <a:gridCol w="1488275"/>
                <a:gridCol w="1300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Favorite food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Customer?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Sushi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Elephant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Sandwich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Sandwich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22"/>
          <p:cNvSpPr/>
          <p:nvPr/>
        </p:nvSpPr>
        <p:spPr>
          <a:xfrm>
            <a:off x="1640800" y="2370150"/>
            <a:ext cx="19287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 rot="-1934333">
            <a:off x="3467333" y="1886147"/>
            <a:ext cx="1123628" cy="2538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572000" y="1017725"/>
            <a:ext cx="1357200" cy="8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training data to build model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 rot="1568403">
            <a:off x="5993991" y="1643971"/>
            <a:ext cx="578800" cy="2539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6637500" y="1506475"/>
            <a:ext cx="1357200" cy="91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6512400" y="2479500"/>
            <a:ext cx="16074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&lt; 9   → 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&gt;= 9 →  No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learning: test / prediction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4205925" y="1099788"/>
            <a:ext cx="1357200" cy="91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4080825" y="2095550"/>
            <a:ext cx="16074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&lt; 9   → 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&gt;= 9 →  No</a:t>
            </a:r>
            <a:endParaRPr/>
          </a:p>
        </p:txBody>
      </p:sp>
      <p:graphicFrame>
        <p:nvGraphicFramePr>
          <p:cNvPr id="146" name="Google Shape;146;p23"/>
          <p:cNvGraphicFramePr/>
          <p:nvPr/>
        </p:nvGraphicFramePr>
        <p:xfrm>
          <a:off x="311700" y="364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{9F2619D8-46FC-4BDF-B036-333EF34C4AD9}</a:tableStyleId>
              </a:tblPr>
              <a:tblGrid>
                <a:gridCol w="943550"/>
                <a:gridCol w="854300"/>
                <a:gridCol w="1488275"/>
                <a:gridCol w="1300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Favorite food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Customer?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Penguin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Sushi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Snake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3"/>
          <p:cNvSpPr/>
          <p:nvPr/>
        </p:nvSpPr>
        <p:spPr>
          <a:xfrm>
            <a:off x="1640800" y="2874775"/>
            <a:ext cx="1928700" cy="6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performance using test</a:t>
            </a:r>
            <a:r>
              <a:rPr lang="en"/>
              <a:t> data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 rot="8096755">
            <a:off x="3032388" y="2276489"/>
            <a:ext cx="1123664" cy="25371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 rot="1771534">
            <a:off x="5564451" y="1928362"/>
            <a:ext cx="942956" cy="2537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6508725" y="2241450"/>
            <a:ext cx="1501800" cy="6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on unseen real-world data</a:t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5786200" y="297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{9F2619D8-46FC-4BDF-B036-333EF34C4AD9}</a:tableStyleId>
              </a:tblPr>
              <a:tblGrid>
                <a:gridCol w="943550"/>
                <a:gridCol w="854300"/>
                <a:gridCol w="1488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Favorite food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Chicken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23"/>
          <p:cNvSpPr/>
          <p:nvPr/>
        </p:nvSpPr>
        <p:spPr>
          <a:xfrm rot="5397358">
            <a:off x="7234104" y="3899877"/>
            <a:ext cx="3903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6694025" y="4290500"/>
            <a:ext cx="1607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Customer?   Yes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learning: categorical versus continuous labels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Classification: </a:t>
            </a:r>
            <a:r>
              <a:rPr b="1" lang="en">
                <a:solidFill>
                  <a:srgbClr val="0070C0"/>
                </a:solidFill>
              </a:rPr>
              <a:t>categorical labels</a:t>
            </a:r>
            <a:endParaRPr b="1">
              <a:solidFill>
                <a:srgbClr val="0070C0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Examples: pregnant or not, from which country, which type of road sign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Regression: </a:t>
            </a:r>
            <a:r>
              <a:rPr b="1" lang="en">
                <a:solidFill>
                  <a:srgbClr val="0070C0"/>
                </a:solidFill>
              </a:rPr>
              <a:t>continuous labels</a:t>
            </a:r>
            <a:endParaRPr b="1">
              <a:solidFill>
                <a:srgbClr val="0070C0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Examples: future stock price, life expectancy, distance to obstacle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predicting bicycle 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</a:rPr>
              <a:t>https://www.climatechange.ai/papers/iclr2023/15</a:t>
            </a:r>
            <a:endParaRPr sz="1800">
              <a:solidFill>
                <a:srgbClr val="0070C0"/>
              </a:solidFill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419825"/>
            <a:ext cx="85206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Given</a:t>
            </a:r>
            <a:r>
              <a:rPr b="1" lang="en">
                <a:solidFill>
                  <a:srgbClr val="0070C0"/>
                </a:solidFill>
              </a:rPr>
              <a:t>:</a:t>
            </a:r>
            <a:r>
              <a:rPr lang="en"/>
              <a:t> historical data of the number of bicycles in certain locations per hour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Want to predict:</a:t>
            </a:r>
            <a:r>
              <a:rPr lang="en"/>
              <a:t> number of bicycles in future times at those locations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70C0"/>
                </a:solidFill>
              </a:rPr>
              <a:t>Which type are the labels? </a:t>
            </a:r>
            <a:r>
              <a:rPr lang="en"/>
              <a:t> Categorical or continuous?</a:t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4840325" y="3303550"/>
            <a:ext cx="1244100" cy="449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models</a:t>
            </a:r>
            <a:endParaRPr/>
          </a:p>
        </p:txBody>
      </p:sp>
      <p:graphicFrame>
        <p:nvGraphicFramePr>
          <p:cNvPr id="172" name="Google Shape;172;p26"/>
          <p:cNvGraphicFramePr/>
          <p:nvPr/>
        </p:nvGraphicFramePr>
        <p:xfrm>
          <a:off x="600150" y="106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{9F2619D8-46FC-4BDF-B036-333EF34C4AD9}</a:tableStyleId>
              </a:tblPr>
              <a:tblGrid>
                <a:gridCol w="2328425"/>
                <a:gridCol w="5903725"/>
              </a:tblGrid>
              <a:tr h="5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70C0"/>
                          </a:solidFill>
                        </a:rPr>
                        <a:t>Model</a:t>
                      </a:r>
                      <a:endParaRPr b="1" sz="1800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70C0"/>
                          </a:solidFill>
                        </a:rPr>
                        <a:t>When to use it?</a:t>
                      </a:r>
                      <a:endParaRPr b="1" sz="1800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KNN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Little / no training time, large prediction time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dataset size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Linear / polynomial regression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Linear / polynomial relationship between input and output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Small training time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dataset size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Logistic regression, SVM, decision tree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Categorical output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training time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Neural network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Large training time, large computer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large dataset size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Algorithm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017725"/>
            <a:ext cx="85206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Training set:</a:t>
            </a:r>
            <a:r>
              <a:rPr lang="en"/>
              <a:t> n instances, each with a feature vector and an output category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Now, given another (unseen) instance, we want to determine its category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Check the k instances in the training data that are closest to your new instance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Categorical: choose the majority of those values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Continuous: choose the mean/median of those values</a:t>
            </a:r>
            <a:endParaRPr sz="1800"/>
          </a:p>
        </p:txBody>
      </p:sp>
      <p:cxnSp>
        <p:nvCxnSpPr>
          <p:cNvPr id="179" name="Google Shape;179;p27"/>
          <p:cNvCxnSpPr/>
          <p:nvPr/>
        </p:nvCxnSpPr>
        <p:spPr>
          <a:xfrm flipH="1" rot="10800000">
            <a:off x="5938175" y="2697200"/>
            <a:ext cx="21000" cy="23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7"/>
          <p:cNvCxnSpPr/>
          <p:nvPr/>
        </p:nvCxnSpPr>
        <p:spPr>
          <a:xfrm>
            <a:off x="5155725" y="4340400"/>
            <a:ext cx="35784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7"/>
          <p:cNvSpPr txBox="1"/>
          <p:nvPr/>
        </p:nvSpPr>
        <p:spPr>
          <a:xfrm>
            <a:off x="1418900" y="2916150"/>
            <a:ext cx="18780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(1,2) →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(1,3) →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(5,5) → blue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(5,6) → blue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instance: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(6,6) → blue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6292925" y="3824000"/>
            <a:ext cx="135600" cy="146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6292925" y="3593625"/>
            <a:ext cx="135600" cy="146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7512125" y="2984025"/>
            <a:ext cx="135600" cy="146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7512125" y="2679225"/>
            <a:ext cx="135600" cy="146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7893125" y="2639025"/>
            <a:ext cx="186900" cy="186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8504725" y="4371600"/>
            <a:ext cx="448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5510675" y="2639025"/>
            <a:ext cx="448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/ polynomial regression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152475"/>
            <a:ext cx="534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x ∈    and y ∈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a function f: x →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Define a </a:t>
            </a:r>
            <a:r>
              <a:rPr b="1" lang="en"/>
              <a:t>loss function</a:t>
            </a:r>
            <a:r>
              <a:rPr lang="en"/>
              <a:t> (“error”) and </a:t>
            </a:r>
            <a:br>
              <a:rPr lang="en"/>
            </a:br>
            <a:r>
              <a:rPr lang="en"/>
              <a:t>minimize it!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925" y="1269850"/>
            <a:ext cx="226625" cy="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700" y="1269850"/>
            <a:ext cx="226625" cy="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928" y="2131053"/>
            <a:ext cx="4233022" cy="29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14358" r="5068" t="0"/>
          <a:stretch/>
        </p:blipFill>
        <p:spPr>
          <a:xfrm>
            <a:off x="3256138" y="1017725"/>
            <a:ext cx="5799512" cy="4041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supervised classifiers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11700" y="1152475"/>
            <a:ext cx="25110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Decision tree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300" y="806200"/>
            <a:ext cx="5452999" cy="433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supervised classifiers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11700" y="1152475"/>
            <a:ext cx="37656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Support Vector Machine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supervised classifiers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152475"/>
            <a:ext cx="33495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Support Vector Machine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Neural Network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4848800" y="1390650"/>
            <a:ext cx="482100" cy="4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19" name="Google Shape;219;p31"/>
          <p:cNvSpPr/>
          <p:nvPr/>
        </p:nvSpPr>
        <p:spPr>
          <a:xfrm>
            <a:off x="4848800" y="2105625"/>
            <a:ext cx="482100" cy="4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220" name="Google Shape;220;p31"/>
          <p:cNvSpPr/>
          <p:nvPr/>
        </p:nvSpPr>
        <p:spPr>
          <a:xfrm>
            <a:off x="4848800" y="2820600"/>
            <a:ext cx="482100" cy="4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221" name="Google Shape;221;p31"/>
          <p:cNvSpPr/>
          <p:nvPr/>
        </p:nvSpPr>
        <p:spPr>
          <a:xfrm>
            <a:off x="5877500" y="1017725"/>
            <a:ext cx="482100" cy="4644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</p:txBody>
      </p:sp>
      <p:sp>
        <p:nvSpPr>
          <p:cNvPr id="222" name="Google Shape;222;p31"/>
          <p:cNvSpPr/>
          <p:nvPr/>
        </p:nvSpPr>
        <p:spPr>
          <a:xfrm>
            <a:off x="5877500" y="1732700"/>
            <a:ext cx="482100" cy="4644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</p:txBody>
      </p:sp>
      <p:sp>
        <p:nvSpPr>
          <p:cNvPr id="223" name="Google Shape;223;p31"/>
          <p:cNvSpPr/>
          <p:nvPr/>
        </p:nvSpPr>
        <p:spPr>
          <a:xfrm>
            <a:off x="5877500" y="2492300"/>
            <a:ext cx="482100" cy="4644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</p:txBody>
      </p:sp>
      <p:sp>
        <p:nvSpPr>
          <p:cNvPr id="224" name="Google Shape;224;p31"/>
          <p:cNvSpPr/>
          <p:nvPr/>
        </p:nvSpPr>
        <p:spPr>
          <a:xfrm>
            <a:off x="5877500" y="3323375"/>
            <a:ext cx="482100" cy="4644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</p:txBody>
      </p:sp>
      <p:sp>
        <p:nvSpPr>
          <p:cNvPr id="225" name="Google Shape;225;p31"/>
          <p:cNvSpPr/>
          <p:nvPr/>
        </p:nvSpPr>
        <p:spPr>
          <a:xfrm>
            <a:off x="6906200" y="1732700"/>
            <a:ext cx="482100" cy="4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26" name="Google Shape;226;p31"/>
          <p:cNvSpPr/>
          <p:nvPr/>
        </p:nvSpPr>
        <p:spPr>
          <a:xfrm>
            <a:off x="6906200" y="2492300"/>
            <a:ext cx="482100" cy="4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227" name="Google Shape;227;p31"/>
          <p:cNvCxnSpPr>
            <a:stCxn id="218" idx="6"/>
            <a:endCxn id="221" idx="2"/>
          </p:cNvCxnSpPr>
          <p:nvPr/>
        </p:nvCxnSpPr>
        <p:spPr>
          <a:xfrm flipH="1" rot="10800000">
            <a:off x="5330900" y="1249950"/>
            <a:ext cx="5466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1"/>
          <p:cNvCxnSpPr>
            <a:stCxn id="219" idx="6"/>
            <a:endCxn id="222" idx="2"/>
          </p:cNvCxnSpPr>
          <p:nvPr/>
        </p:nvCxnSpPr>
        <p:spPr>
          <a:xfrm flipH="1" rot="10800000">
            <a:off x="5330900" y="1964925"/>
            <a:ext cx="5466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1"/>
          <p:cNvCxnSpPr>
            <a:stCxn id="220" idx="6"/>
            <a:endCxn id="223" idx="2"/>
          </p:cNvCxnSpPr>
          <p:nvPr/>
        </p:nvCxnSpPr>
        <p:spPr>
          <a:xfrm flipH="1" rot="10800000">
            <a:off x="5330900" y="2724600"/>
            <a:ext cx="5466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1"/>
          <p:cNvCxnSpPr>
            <a:stCxn id="220" idx="6"/>
            <a:endCxn id="224" idx="2"/>
          </p:cNvCxnSpPr>
          <p:nvPr/>
        </p:nvCxnSpPr>
        <p:spPr>
          <a:xfrm>
            <a:off x="5330900" y="3052800"/>
            <a:ext cx="546600" cy="5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1"/>
          <p:cNvCxnSpPr>
            <a:stCxn id="220" idx="6"/>
            <a:endCxn id="222" idx="2"/>
          </p:cNvCxnSpPr>
          <p:nvPr/>
        </p:nvCxnSpPr>
        <p:spPr>
          <a:xfrm flipH="1" rot="10800000">
            <a:off x="5330900" y="1965000"/>
            <a:ext cx="546600" cy="10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1"/>
          <p:cNvCxnSpPr>
            <a:stCxn id="220" idx="6"/>
            <a:endCxn id="221" idx="2"/>
          </p:cNvCxnSpPr>
          <p:nvPr/>
        </p:nvCxnSpPr>
        <p:spPr>
          <a:xfrm flipH="1" rot="10800000">
            <a:off x="5330900" y="1249800"/>
            <a:ext cx="546600" cy="18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1"/>
          <p:cNvCxnSpPr>
            <a:stCxn id="218" idx="6"/>
            <a:endCxn id="222" idx="2"/>
          </p:cNvCxnSpPr>
          <p:nvPr/>
        </p:nvCxnSpPr>
        <p:spPr>
          <a:xfrm>
            <a:off x="5330900" y="1622850"/>
            <a:ext cx="5466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1"/>
          <p:cNvCxnSpPr>
            <a:stCxn id="218" idx="6"/>
            <a:endCxn id="223" idx="2"/>
          </p:cNvCxnSpPr>
          <p:nvPr/>
        </p:nvCxnSpPr>
        <p:spPr>
          <a:xfrm>
            <a:off x="5330900" y="1622850"/>
            <a:ext cx="546600" cy="11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1"/>
          <p:cNvCxnSpPr>
            <a:stCxn id="218" idx="6"/>
            <a:endCxn id="224" idx="2"/>
          </p:cNvCxnSpPr>
          <p:nvPr/>
        </p:nvCxnSpPr>
        <p:spPr>
          <a:xfrm>
            <a:off x="5330900" y="1622850"/>
            <a:ext cx="546600" cy="19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1"/>
          <p:cNvCxnSpPr>
            <a:stCxn id="219" idx="6"/>
            <a:endCxn id="221" idx="2"/>
          </p:cNvCxnSpPr>
          <p:nvPr/>
        </p:nvCxnSpPr>
        <p:spPr>
          <a:xfrm flipH="1" rot="10800000">
            <a:off x="5330900" y="1250025"/>
            <a:ext cx="546600" cy="10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1"/>
          <p:cNvCxnSpPr>
            <a:stCxn id="219" idx="6"/>
            <a:endCxn id="223" idx="2"/>
          </p:cNvCxnSpPr>
          <p:nvPr/>
        </p:nvCxnSpPr>
        <p:spPr>
          <a:xfrm>
            <a:off x="5330900" y="2337825"/>
            <a:ext cx="546600" cy="3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>
            <a:stCxn id="219" idx="6"/>
            <a:endCxn id="224" idx="2"/>
          </p:cNvCxnSpPr>
          <p:nvPr/>
        </p:nvCxnSpPr>
        <p:spPr>
          <a:xfrm>
            <a:off x="5330900" y="2337825"/>
            <a:ext cx="546600" cy="12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>
            <a:stCxn id="221" idx="6"/>
            <a:endCxn id="225" idx="2"/>
          </p:cNvCxnSpPr>
          <p:nvPr/>
        </p:nvCxnSpPr>
        <p:spPr>
          <a:xfrm>
            <a:off x="6359600" y="1249925"/>
            <a:ext cx="54660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1"/>
          <p:cNvCxnSpPr>
            <a:stCxn id="221" idx="6"/>
            <a:endCxn id="226" idx="2"/>
          </p:cNvCxnSpPr>
          <p:nvPr/>
        </p:nvCxnSpPr>
        <p:spPr>
          <a:xfrm>
            <a:off x="6359600" y="1249925"/>
            <a:ext cx="546600" cy="14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1"/>
          <p:cNvCxnSpPr>
            <a:stCxn id="222" idx="6"/>
            <a:endCxn id="225" idx="2"/>
          </p:cNvCxnSpPr>
          <p:nvPr/>
        </p:nvCxnSpPr>
        <p:spPr>
          <a:xfrm>
            <a:off x="6359600" y="1964900"/>
            <a:ext cx="54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>
            <a:stCxn id="222" idx="6"/>
            <a:endCxn id="226" idx="2"/>
          </p:cNvCxnSpPr>
          <p:nvPr/>
        </p:nvCxnSpPr>
        <p:spPr>
          <a:xfrm>
            <a:off x="6359600" y="1964900"/>
            <a:ext cx="546600" cy="7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>
            <a:stCxn id="223" idx="6"/>
            <a:endCxn id="225" idx="2"/>
          </p:cNvCxnSpPr>
          <p:nvPr/>
        </p:nvCxnSpPr>
        <p:spPr>
          <a:xfrm flipH="1" rot="10800000">
            <a:off x="6359600" y="1964900"/>
            <a:ext cx="546600" cy="7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1"/>
          <p:cNvCxnSpPr>
            <a:stCxn id="223" idx="6"/>
            <a:endCxn id="226" idx="2"/>
          </p:cNvCxnSpPr>
          <p:nvPr/>
        </p:nvCxnSpPr>
        <p:spPr>
          <a:xfrm>
            <a:off x="6359600" y="2724500"/>
            <a:ext cx="54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1"/>
          <p:cNvCxnSpPr>
            <a:stCxn id="224" idx="6"/>
            <a:endCxn id="225" idx="2"/>
          </p:cNvCxnSpPr>
          <p:nvPr/>
        </p:nvCxnSpPr>
        <p:spPr>
          <a:xfrm flipH="1" rot="10800000">
            <a:off x="6359600" y="1964975"/>
            <a:ext cx="546600" cy="15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1"/>
          <p:cNvCxnSpPr>
            <a:stCxn id="224" idx="6"/>
            <a:endCxn id="226" idx="2"/>
          </p:cNvCxnSpPr>
          <p:nvPr/>
        </p:nvCxnSpPr>
        <p:spPr>
          <a:xfrm flipH="1" rot="10800000">
            <a:off x="6359600" y="2724575"/>
            <a:ext cx="546600" cy="8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1"/>
          <p:cNvSpPr/>
          <p:nvPr/>
        </p:nvSpPr>
        <p:spPr>
          <a:xfrm>
            <a:off x="5509650" y="4154450"/>
            <a:ext cx="1437600" cy="26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5081000" y="4088300"/>
            <a:ext cx="2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7004300" y="4088300"/>
            <a:ext cx="2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Agenda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What is machine learning?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Generative models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good is the model?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311700" y="1221125"/>
            <a:ext cx="85206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define a </a:t>
            </a:r>
            <a:r>
              <a:rPr b="1" lang="en"/>
              <a:t>metric</a:t>
            </a:r>
            <a:r>
              <a:rPr lang="en"/>
              <a:t> to measure and compare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 of those tested positive, how many are truly positive?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TP / (TP + FP)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 of those truly positive, how many tested positive?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TP / (TP + FN)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</a:t>
            </a: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250" y="4382250"/>
            <a:ext cx="1792700" cy="6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117" y="0"/>
            <a:ext cx="2792834" cy="507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6604200" y="4876725"/>
            <a:ext cx="21285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https://en.wikipedia.org/wiki/F1_score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sp>
        <p:nvSpPr>
          <p:cNvPr id="264" name="Google Shape;264;p33"/>
          <p:cNvSpPr txBox="1"/>
          <p:nvPr/>
        </p:nvSpPr>
        <p:spPr>
          <a:xfrm>
            <a:off x="6433100" y="437875"/>
            <a:ext cx="27108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Solution: </a:t>
            </a:r>
            <a:r>
              <a:rPr b="1" lang="en" sz="1600">
                <a:solidFill>
                  <a:srgbClr val="0070C0"/>
                </a:solidFill>
              </a:rPr>
              <a:t>Cross-Validation</a:t>
            </a:r>
            <a:endParaRPr b="1" sz="16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Split the training data into two non-overlapping sets. Train on one set, and measure performance on the other. Pick the model that does well on the data that you </a:t>
            </a:r>
            <a:r>
              <a:rPr i="1" lang="en" sz="1600"/>
              <a:t>didn’t</a:t>
            </a:r>
            <a:r>
              <a:rPr lang="en" sz="1600"/>
              <a:t> train on.</a:t>
            </a:r>
            <a:endParaRPr sz="1600"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352" y="445025"/>
            <a:ext cx="3421300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25" y="2949750"/>
            <a:ext cx="7577555" cy="20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models</a:t>
            </a:r>
            <a:endParaRPr/>
          </a:p>
        </p:txBody>
      </p:sp>
      <p:graphicFrame>
        <p:nvGraphicFramePr>
          <p:cNvPr id="272" name="Google Shape;272;p34"/>
          <p:cNvGraphicFramePr/>
          <p:nvPr/>
        </p:nvGraphicFramePr>
        <p:xfrm>
          <a:off x="600150" y="106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{9F2619D8-46FC-4BDF-B036-333EF34C4AD9}</a:tableStyleId>
              </a:tblPr>
              <a:tblGrid>
                <a:gridCol w="2328425"/>
                <a:gridCol w="5903725"/>
              </a:tblGrid>
              <a:tr h="5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70C0"/>
                          </a:solidFill>
                        </a:rPr>
                        <a:t>Model</a:t>
                      </a:r>
                      <a:endParaRPr b="1" sz="1800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70C0"/>
                          </a:solidFill>
                        </a:rPr>
                        <a:t>When to use it?</a:t>
                      </a:r>
                      <a:endParaRPr b="1" sz="1800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KNN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Little / no training time, large prediction time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dataset size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Linear / polynomial regression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Linear / polynomial relationship between input and output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Small training time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dataset size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Logistic regression, SVM, decision tree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Categorical output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training time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Neural network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Large training time, large computer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large dataset size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/ life tip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Don’t re-implement it yourself!</a:t>
            </a:r>
            <a:endParaRPr b="1">
              <a:solidFill>
                <a:srgbClr val="0070C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Unless you are doing research on the method itself</a:t>
            </a:r>
            <a:r>
              <a:rPr lang="en"/>
              <a:t>, you are trying to learn how it works</a:t>
            </a:r>
            <a:r>
              <a:rPr lang="en"/>
              <a:t>, or you are coding in an obscure language where it isn’t already implemented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The already implemented versions are widely used and tested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/ life tip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Don’t re-implement it yourself!</a:t>
            </a:r>
            <a:endParaRPr b="1">
              <a:solidFill>
                <a:srgbClr val="0070C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Unless you are doing research on the method itself, you are trying to learn how it works, or you are coding in an obscure language where it isn’t already implemented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already implemented versions are widely used and tested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Use these common tools:</a:t>
            </a:r>
            <a:endParaRPr b="1">
              <a:solidFill>
                <a:srgbClr val="0070C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Scikit-learn</a:t>
            </a:r>
            <a:r>
              <a:rPr lang="en"/>
              <a:t> has most supervised and unsupervised methods you might need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want to build a custom neural network, try using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Pytorch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5"/>
              </a:rPr>
              <a:t>Tensorflow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There are many task-specific libraries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Agenda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machine learning?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Unsupervised learning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Generative models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</a:t>
            </a:r>
            <a:r>
              <a:rPr lang="en"/>
              <a:t> Learning</a:t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934155" y="1817552"/>
            <a:ext cx="171450" cy="2501155"/>
          </a:xfrm>
          <a:custGeom>
            <a:rect b="b" l="l" r="r" t="t"/>
            <a:pathLst>
              <a:path extrusionOk="0" h="2726054" w="171450">
                <a:moveTo>
                  <a:pt x="104623" y="108272"/>
                </a:moveTo>
                <a:lnTo>
                  <a:pt x="66523" y="108272"/>
                </a:lnTo>
                <a:lnTo>
                  <a:pt x="66522" y="2725622"/>
                </a:lnTo>
                <a:lnTo>
                  <a:pt x="104622" y="2725622"/>
                </a:lnTo>
                <a:lnTo>
                  <a:pt x="104623" y="108272"/>
                </a:lnTo>
                <a:close/>
              </a:path>
              <a:path extrusionOk="0" h="2726054" w="171450">
                <a:moveTo>
                  <a:pt x="85573" y="0"/>
                </a:moveTo>
                <a:lnTo>
                  <a:pt x="2443" y="142509"/>
                </a:lnTo>
                <a:lnTo>
                  <a:pt x="0" y="149668"/>
                </a:lnTo>
                <a:lnTo>
                  <a:pt x="475" y="156955"/>
                </a:lnTo>
                <a:lnTo>
                  <a:pt x="3648" y="163533"/>
                </a:lnTo>
                <a:lnTo>
                  <a:pt x="9299" y="168563"/>
                </a:lnTo>
                <a:lnTo>
                  <a:pt x="16458" y="171006"/>
                </a:lnTo>
                <a:lnTo>
                  <a:pt x="23746" y="170530"/>
                </a:lnTo>
                <a:lnTo>
                  <a:pt x="30323" y="167357"/>
                </a:lnTo>
                <a:lnTo>
                  <a:pt x="35353" y="161706"/>
                </a:lnTo>
                <a:lnTo>
                  <a:pt x="66523" y="108272"/>
                </a:lnTo>
                <a:lnTo>
                  <a:pt x="148731" y="108272"/>
                </a:lnTo>
                <a:lnTo>
                  <a:pt x="85573" y="0"/>
                </a:lnTo>
                <a:close/>
              </a:path>
              <a:path extrusionOk="0" h="2726054" w="171450">
                <a:moveTo>
                  <a:pt x="148731" y="108272"/>
                </a:moveTo>
                <a:lnTo>
                  <a:pt x="104623" y="108272"/>
                </a:lnTo>
                <a:lnTo>
                  <a:pt x="135793" y="161706"/>
                </a:lnTo>
                <a:lnTo>
                  <a:pt x="140822" y="167357"/>
                </a:lnTo>
                <a:lnTo>
                  <a:pt x="147400" y="170530"/>
                </a:lnTo>
                <a:lnTo>
                  <a:pt x="154687" y="171006"/>
                </a:lnTo>
                <a:lnTo>
                  <a:pt x="161846" y="168563"/>
                </a:lnTo>
                <a:lnTo>
                  <a:pt x="167497" y="163533"/>
                </a:lnTo>
                <a:lnTo>
                  <a:pt x="170670" y="156955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1" y="10827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38"/>
          <p:cNvSpPr/>
          <p:nvPr/>
        </p:nvSpPr>
        <p:spPr>
          <a:xfrm>
            <a:off x="855350" y="4097120"/>
            <a:ext cx="3598545" cy="157888"/>
          </a:xfrm>
          <a:custGeom>
            <a:rect b="b" l="l" r="r" t="t"/>
            <a:pathLst>
              <a:path extrusionOk="0" h="172085" w="3598545">
                <a:moveTo>
                  <a:pt x="0" y="67288"/>
                </a:moveTo>
                <a:lnTo>
                  <a:pt x="0" y="105388"/>
                </a:lnTo>
                <a:lnTo>
                  <a:pt x="3490101" y="105389"/>
                </a:lnTo>
                <a:lnTo>
                  <a:pt x="3436667" y="136559"/>
                </a:lnTo>
                <a:lnTo>
                  <a:pt x="3431016" y="141588"/>
                </a:lnTo>
                <a:lnTo>
                  <a:pt x="3427843" y="148166"/>
                </a:lnTo>
                <a:lnTo>
                  <a:pt x="3427368" y="155453"/>
                </a:lnTo>
                <a:lnTo>
                  <a:pt x="3429811" y="162612"/>
                </a:lnTo>
                <a:lnTo>
                  <a:pt x="3434840" y="168263"/>
                </a:lnTo>
                <a:lnTo>
                  <a:pt x="3441417" y="171436"/>
                </a:lnTo>
                <a:lnTo>
                  <a:pt x="3448705" y="171912"/>
                </a:lnTo>
                <a:lnTo>
                  <a:pt x="3455865" y="169469"/>
                </a:lnTo>
                <a:lnTo>
                  <a:pt x="3598373" y="86339"/>
                </a:lnTo>
                <a:lnTo>
                  <a:pt x="3565715" y="67289"/>
                </a:lnTo>
                <a:lnTo>
                  <a:pt x="0" y="67288"/>
                </a:lnTo>
                <a:close/>
              </a:path>
              <a:path extrusionOk="0" h="172085" w="3598545">
                <a:moveTo>
                  <a:pt x="3446133" y="0"/>
                </a:moveTo>
                <a:lnTo>
                  <a:pt x="3436703" y="2481"/>
                </a:lnTo>
                <a:lnTo>
                  <a:pt x="3432461" y="5521"/>
                </a:lnTo>
                <a:lnTo>
                  <a:pt x="3429811" y="10064"/>
                </a:lnTo>
                <a:lnTo>
                  <a:pt x="3427368" y="17224"/>
                </a:lnTo>
                <a:lnTo>
                  <a:pt x="3427843" y="24511"/>
                </a:lnTo>
                <a:lnTo>
                  <a:pt x="3431016" y="31089"/>
                </a:lnTo>
                <a:lnTo>
                  <a:pt x="3436667" y="36118"/>
                </a:lnTo>
                <a:lnTo>
                  <a:pt x="3490101" y="67289"/>
                </a:lnTo>
                <a:lnTo>
                  <a:pt x="3565715" y="67289"/>
                </a:lnTo>
                <a:lnTo>
                  <a:pt x="3451321" y="558"/>
                </a:lnTo>
                <a:lnTo>
                  <a:pt x="3446133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" name="Google Shape;298;p38"/>
          <p:cNvSpPr/>
          <p:nvPr/>
        </p:nvSpPr>
        <p:spPr>
          <a:xfrm>
            <a:off x="1217400" y="3236715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" name="Google Shape;299;p38"/>
          <p:cNvSpPr/>
          <p:nvPr/>
        </p:nvSpPr>
        <p:spPr>
          <a:xfrm>
            <a:off x="1281910" y="3273753"/>
            <a:ext cx="241200" cy="221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38"/>
          <p:cNvSpPr/>
          <p:nvPr/>
        </p:nvSpPr>
        <p:spPr>
          <a:xfrm>
            <a:off x="1623801" y="3341487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38"/>
          <p:cNvSpPr/>
          <p:nvPr/>
        </p:nvSpPr>
        <p:spPr>
          <a:xfrm>
            <a:off x="1692820" y="3384345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" name="Google Shape;302;p38"/>
          <p:cNvSpPr/>
          <p:nvPr/>
        </p:nvSpPr>
        <p:spPr>
          <a:xfrm>
            <a:off x="1692820" y="3384345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" name="Google Shape;303;p38"/>
          <p:cNvSpPr/>
          <p:nvPr/>
        </p:nvSpPr>
        <p:spPr>
          <a:xfrm>
            <a:off x="1623801" y="3795497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" name="Google Shape;304;p38"/>
          <p:cNvSpPr/>
          <p:nvPr/>
        </p:nvSpPr>
        <p:spPr>
          <a:xfrm>
            <a:off x="1692820" y="3840209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38"/>
          <p:cNvSpPr/>
          <p:nvPr/>
        </p:nvSpPr>
        <p:spPr>
          <a:xfrm>
            <a:off x="1692820" y="3840209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38"/>
          <p:cNvSpPr/>
          <p:nvPr/>
        </p:nvSpPr>
        <p:spPr>
          <a:xfrm>
            <a:off x="1166600" y="3690725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38"/>
          <p:cNvSpPr/>
          <p:nvPr/>
        </p:nvSpPr>
        <p:spPr>
          <a:xfrm>
            <a:off x="1235620" y="3735437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" name="Google Shape;308;p38"/>
          <p:cNvSpPr/>
          <p:nvPr/>
        </p:nvSpPr>
        <p:spPr>
          <a:xfrm>
            <a:off x="1235620" y="3735437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" name="Google Shape;309;p38"/>
          <p:cNvSpPr/>
          <p:nvPr/>
        </p:nvSpPr>
        <p:spPr>
          <a:xfrm>
            <a:off x="1547601" y="2689575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" name="Google Shape;310;p38"/>
          <p:cNvSpPr/>
          <p:nvPr/>
        </p:nvSpPr>
        <p:spPr>
          <a:xfrm>
            <a:off x="1610270" y="2728466"/>
            <a:ext cx="241200" cy="221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" name="Google Shape;311;p38"/>
          <p:cNvSpPr/>
          <p:nvPr/>
        </p:nvSpPr>
        <p:spPr>
          <a:xfrm>
            <a:off x="1852401" y="2922401"/>
            <a:ext cx="368400" cy="33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" name="Google Shape;312;p38"/>
          <p:cNvSpPr/>
          <p:nvPr/>
        </p:nvSpPr>
        <p:spPr>
          <a:xfrm>
            <a:off x="1915070" y="2957585"/>
            <a:ext cx="241200" cy="221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" name="Google Shape;313;p38"/>
          <p:cNvSpPr/>
          <p:nvPr/>
        </p:nvSpPr>
        <p:spPr>
          <a:xfrm>
            <a:off x="2195301" y="2724499"/>
            <a:ext cx="368400" cy="337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" name="Google Shape;314;p38"/>
          <p:cNvSpPr/>
          <p:nvPr/>
        </p:nvSpPr>
        <p:spPr>
          <a:xfrm>
            <a:off x="2257970" y="2755975"/>
            <a:ext cx="241200" cy="221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38"/>
          <p:cNvSpPr/>
          <p:nvPr/>
        </p:nvSpPr>
        <p:spPr>
          <a:xfrm>
            <a:off x="1928601" y="2468391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" name="Google Shape;316;p38"/>
          <p:cNvSpPr/>
          <p:nvPr/>
        </p:nvSpPr>
        <p:spPr>
          <a:xfrm>
            <a:off x="1999460" y="2511249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" name="Google Shape;317;p38"/>
          <p:cNvSpPr/>
          <p:nvPr/>
        </p:nvSpPr>
        <p:spPr>
          <a:xfrm>
            <a:off x="1999460" y="2511249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" name="Google Shape;318;p38"/>
          <p:cNvSpPr/>
          <p:nvPr/>
        </p:nvSpPr>
        <p:spPr>
          <a:xfrm>
            <a:off x="2893802" y="3341487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" name="Google Shape;319;p38"/>
          <p:cNvSpPr/>
          <p:nvPr/>
        </p:nvSpPr>
        <p:spPr>
          <a:xfrm>
            <a:off x="2956471" y="3378524"/>
            <a:ext cx="241200" cy="221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0" name="Google Shape;320;p38"/>
          <p:cNvSpPr/>
          <p:nvPr/>
        </p:nvSpPr>
        <p:spPr>
          <a:xfrm>
            <a:off x="2639802" y="3655801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1" name="Google Shape;321;p38"/>
          <p:cNvSpPr/>
          <p:nvPr/>
        </p:nvSpPr>
        <p:spPr>
          <a:xfrm>
            <a:off x="2704311" y="3692839"/>
            <a:ext cx="241200" cy="221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38"/>
          <p:cNvSpPr/>
          <p:nvPr/>
        </p:nvSpPr>
        <p:spPr>
          <a:xfrm>
            <a:off x="3008102" y="3655801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38"/>
          <p:cNvSpPr/>
          <p:nvPr/>
        </p:nvSpPr>
        <p:spPr>
          <a:xfrm>
            <a:off x="3070771" y="3692839"/>
            <a:ext cx="241200" cy="221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" name="Google Shape;324;p38"/>
          <p:cNvSpPr/>
          <p:nvPr/>
        </p:nvSpPr>
        <p:spPr>
          <a:xfrm>
            <a:off x="3376402" y="3504465"/>
            <a:ext cx="368400" cy="33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" name="Google Shape;325;p38"/>
          <p:cNvSpPr/>
          <p:nvPr/>
        </p:nvSpPr>
        <p:spPr>
          <a:xfrm>
            <a:off x="3439071" y="3539649"/>
            <a:ext cx="241200" cy="221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" name="Google Shape;326;p38"/>
          <p:cNvSpPr/>
          <p:nvPr/>
        </p:nvSpPr>
        <p:spPr>
          <a:xfrm>
            <a:off x="1420601" y="3574312"/>
            <a:ext cx="368400" cy="3378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" name="Google Shape;327;p38"/>
          <p:cNvSpPr/>
          <p:nvPr/>
        </p:nvSpPr>
        <p:spPr>
          <a:xfrm>
            <a:off x="1495141" y="3615317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" name="Google Shape;328;p38"/>
          <p:cNvSpPr/>
          <p:nvPr/>
        </p:nvSpPr>
        <p:spPr>
          <a:xfrm>
            <a:off x="1495141" y="3615317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" name="Google Shape;329;p38"/>
          <p:cNvSpPr/>
          <p:nvPr/>
        </p:nvSpPr>
        <p:spPr>
          <a:xfrm>
            <a:off x="2704301" y="1859344"/>
            <a:ext cx="368400" cy="3378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" name="Google Shape;330;p38"/>
          <p:cNvSpPr/>
          <p:nvPr/>
        </p:nvSpPr>
        <p:spPr>
          <a:xfrm>
            <a:off x="2767981" y="1902202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" name="Google Shape;331;p38"/>
          <p:cNvSpPr/>
          <p:nvPr/>
        </p:nvSpPr>
        <p:spPr>
          <a:xfrm>
            <a:off x="2767981" y="1902202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" name="Google Shape;332;p38"/>
          <p:cNvSpPr/>
          <p:nvPr/>
        </p:nvSpPr>
        <p:spPr>
          <a:xfrm>
            <a:off x="5573504" y="3236715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" name="Google Shape;333;p38"/>
          <p:cNvSpPr/>
          <p:nvPr/>
        </p:nvSpPr>
        <p:spPr>
          <a:xfrm>
            <a:off x="5644364" y="3279573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" name="Google Shape;334;p38"/>
          <p:cNvSpPr/>
          <p:nvPr/>
        </p:nvSpPr>
        <p:spPr>
          <a:xfrm>
            <a:off x="5638013" y="3273753"/>
            <a:ext cx="241200" cy="2211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" name="Google Shape;335;p38"/>
          <p:cNvSpPr/>
          <p:nvPr/>
        </p:nvSpPr>
        <p:spPr>
          <a:xfrm>
            <a:off x="5979904" y="3341487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" name="Google Shape;336;p38"/>
          <p:cNvSpPr/>
          <p:nvPr/>
        </p:nvSpPr>
        <p:spPr>
          <a:xfrm>
            <a:off x="6048923" y="3384345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" name="Google Shape;337;p38"/>
          <p:cNvSpPr/>
          <p:nvPr/>
        </p:nvSpPr>
        <p:spPr>
          <a:xfrm>
            <a:off x="6048923" y="3384345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" name="Google Shape;338;p38"/>
          <p:cNvSpPr/>
          <p:nvPr/>
        </p:nvSpPr>
        <p:spPr>
          <a:xfrm>
            <a:off x="5979904" y="3795497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" name="Google Shape;339;p38"/>
          <p:cNvSpPr/>
          <p:nvPr/>
        </p:nvSpPr>
        <p:spPr>
          <a:xfrm>
            <a:off x="6048923" y="3840209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" name="Google Shape;340;p38"/>
          <p:cNvSpPr/>
          <p:nvPr/>
        </p:nvSpPr>
        <p:spPr>
          <a:xfrm>
            <a:off x="6048923" y="3840209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" name="Google Shape;341;p38"/>
          <p:cNvSpPr/>
          <p:nvPr/>
        </p:nvSpPr>
        <p:spPr>
          <a:xfrm>
            <a:off x="5522704" y="3690725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" name="Google Shape;342;p38"/>
          <p:cNvSpPr/>
          <p:nvPr/>
        </p:nvSpPr>
        <p:spPr>
          <a:xfrm>
            <a:off x="5591723" y="3735437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" name="Google Shape;343;p38"/>
          <p:cNvSpPr/>
          <p:nvPr/>
        </p:nvSpPr>
        <p:spPr>
          <a:xfrm>
            <a:off x="5591723" y="3735437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" name="Google Shape;344;p38"/>
          <p:cNvSpPr/>
          <p:nvPr/>
        </p:nvSpPr>
        <p:spPr>
          <a:xfrm>
            <a:off x="5903704" y="2689575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" name="Google Shape;345;p38"/>
          <p:cNvSpPr/>
          <p:nvPr/>
        </p:nvSpPr>
        <p:spPr>
          <a:xfrm>
            <a:off x="5966373" y="2728466"/>
            <a:ext cx="241200" cy="221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" name="Google Shape;346;p38"/>
          <p:cNvSpPr/>
          <p:nvPr/>
        </p:nvSpPr>
        <p:spPr>
          <a:xfrm>
            <a:off x="6208504" y="2922401"/>
            <a:ext cx="368400" cy="33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" name="Google Shape;347;p38"/>
          <p:cNvSpPr/>
          <p:nvPr/>
        </p:nvSpPr>
        <p:spPr>
          <a:xfrm>
            <a:off x="6271174" y="2957585"/>
            <a:ext cx="241200" cy="221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" name="Google Shape;348;p38"/>
          <p:cNvSpPr/>
          <p:nvPr/>
        </p:nvSpPr>
        <p:spPr>
          <a:xfrm>
            <a:off x="6551405" y="2724499"/>
            <a:ext cx="368400" cy="337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Google Shape;349;p38"/>
          <p:cNvSpPr/>
          <p:nvPr/>
        </p:nvSpPr>
        <p:spPr>
          <a:xfrm>
            <a:off x="6614073" y="2755975"/>
            <a:ext cx="241200" cy="221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" name="Google Shape;350;p38"/>
          <p:cNvSpPr/>
          <p:nvPr/>
        </p:nvSpPr>
        <p:spPr>
          <a:xfrm>
            <a:off x="6284704" y="2468391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" name="Google Shape;351;p38"/>
          <p:cNvSpPr/>
          <p:nvPr/>
        </p:nvSpPr>
        <p:spPr>
          <a:xfrm>
            <a:off x="6355563" y="2511249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" name="Google Shape;352;p38"/>
          <p:cNvSpPr/>
          <p:nvPr/>
        </p:nvSpPr>
        <p:spPr>
          <a:xfrm>
            <a:off x="6355563" y="2511249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38"/>
          <p:cNvSpPr/>
          <p:nvPr/>
        </p:nvSpPr>
        <p:spPr>
          <a:xfrm>
            <a:off x="7256405" y="3341487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" name="Google Shape;354;p38"/>
          <p:cNvSpPr/>
          <p:nvPr/>
        </p:nvSpPr>
        <p:spPr>
          <a:xfrm>
            <a:off x="7319074" y="3378524"/>
            <a:ext cx="241200" cy="2211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" name="Google Shape;355;p38"/>
          <p:cNvSpPr/>
          <p:nvPr/>
        </p:nvSpPr>
        <p:spPr>
          <a:xfrm>
            <a:off x="6995905" y="3655801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" name="Google Shape;356;p38"/>
          <p:cNvSpPr/>
          <p:nvPr/>
        </p:nvSpPr>
        <p:spPr>
          <a:xfrm>
            <a:off x="7060415" y="3692839"/>
            <a:ext cx="241200" cy="2211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p38"/>
          <p:cNvSpPr/>
          <p:nvPr/>
        </p:nvSpPr>
        <p:spPr>
          <a:xfrm>
            <a:off x="7364205" y="3655801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" name="Google Shape;358;p38"/>
          <p:cNvSpPr/>
          <p:nvPr/>
        </p:nvSpPr>
        <p:spPr>
          <a:xfrm>
            <a:off x="7426874" y="3692839"/>
            <a:ext cx="241200" cy="2211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" name="Google Shape;359;p38"/>
          <p:cNvSpPr/>
          <p:nvPr/>
        </p:nvSpPr>
        <p:spPr>
          <a:xfrm>
            <a:off x="7732506" y="3504465"/>
            <a:ext cx="368400" cy="33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" name="Google Shape;360;p38"/>
          <p:cNvSpPr/>
          <p:nvPr/>
        </p:nvSpPr>
        <p:spPr>
          <a:xfrm>
            <a:off x="7795174" y="3539649"/>
            <a:ext cx="241200" cy="2211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" name="Google Shape;361;p38"/>
          <p:cNvSpPr/>
          <p:nvPr/>
        </p:nvSpPr>
        <p:spPr>
          <a:xfrm>
            <a:off x="5776704" y="3574312"/>
            <a:ext cx="368400" cy="3378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38"/>
          <p:cNvSpPr/>
          <p:nvPr/>
        </p:nvSpPr>
        <p:spPr>
          <a:xfrm>
            <a:off x="5851244" y="3615317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Google Shape;363;p38"/>
          <p:cNvSpPr/>
          <p:nvPr/>
        </p:nvSpPr>
        <p:spPr>
          <a:xfrm>
            <a:off x="5851244" y="3615317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Google Shape;364;p38"/>
          <p:cNvSpPr/>
          <p:nvPr/>
        </p:nvSpPr>
        <p:spPr>
          <a:xfrm>
            <a:off x="7669054" y="2056544"/>
            <a:ext cx="368400" cy="3378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" name="Google Shape;365;p38"/>
          <p:cNvSpPr/>
          <p:nvPr/>
        </p:nvSpPr>
        <p:spPr>
          <a:xfrm>
            <a:off x="7732734" y="2099402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" name="Google Shape;366;p38"/>
          <p:cNvSpPr/>
          <p:nvPr/>
        </p:nvSpPr>
        <p:spPr>
          <a:xfrm>
            <a:off x="7732734" y="2099402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" name="Google Shape;367;p38"/>
          <p:cNvSpPr/>
          <p:nvPr/>
        </p:nvSpPr>
        <p:spPr>
          <a:xfrm>
            <a:off x="4048975" y="3062300"/>
            <a:ext cx="881100" cy="3378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" name="Google Shape;368;p38"/>
          <p:cNvSpPr/>
          <p:nvPr/>
        </p:nvSpPr>
        <p:spPr>
          <a:xfrm>
            <a:off x="4094861" y="3092029"/>
            <a:ext cx="780000" cy="2583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38"/>
          <p:cNvSpPr/>
          <p:nvPr/>
        </p:nvSpPr>
        <p:spPr>
          <a:xfrm>
            <a:off x="4094861" y="3092029"/>
            <a:ext cx="779939" cy="259315"/>
          </a:xfrm>
          <a:custGeom>
            <a:rect b="b" l="l" r="r" t="t"/>
            <a:pathLst>
              <a:path extrusionOk="0" h="534670" w="1079500">
                <a:moveTo>
                  <a:pt x="0" y="133624"/>
                </a:moveTo>
                <a:lnTo>
                  <a:pt x="811828" y="133624"/>
                </a:lnTo>
                <a:lnTo>
                  <a:pt x="811828" y="0"/>
                </a:lnTo>
                <a:lnTo>
                  <a:pt x="1079075" y="267248"/>
                </a:lnTo>
                <a:lnTo>
                  <a:pt x="811828" y="534495"/>
                </a:lnTo>
                <a:lnTo>
                  <a:pt x="811828" y="400870"/>
                </a:lnTo>
                <a:lnTo>
                  <a:pt x="0" y="400870"/>
                </a:lnTo>
                <a:lnTo>
                  <a:pt x="0" y="133624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" name="Google Shape;370;p38"/>
          <p:cNvSpPr txBox="1"/>
          <p:nvPr/>
        </p:nvSpPr>
        <p:spPr>
          <a:xfrm>
            <a:off x="3009100" y="1720450"/>
            <a:ext cx="144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ZEV hydrogen fueling stations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81775" y="4711475"/>
            <a:ext cx="35985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1"/>
              </a:rPr>
              <a:t>Unsupervised Temporal Clustering to Monitor the Performance of Alternative Fueling Infrastructure</a:t>
            </a:r>
            <a:r>
              <a:rPr i="1" lang="en" sz="1100"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Ramea 2020.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5207805" y="1817552"/>
            <a:ext cx="171450" cy="2501155"/>
          </a:xfrm>
          <a:custGeom>
            <a:rect b="b" l="l" r="r" t="t"/>
            <a:pathLst>
              <a:path extrusionOk="0" h="2726054" w="171450">
                <a:moveTo>
                  <a:pt x="104623" y="108272"/>
                </a:moveTo>
                <a:lnTo>
                  <a:pt x="66523" y="108272"/>
                </a:lnTo>
                <a:lnTo>
                  <a:pt x="66522" y="2725622"/>
                </a:lnTo>
                <a:lnTo>
                  <a:pt x="104622" y="2725622"/>
                </a:lnTo>
                <a:lnTo>
                  <a:pt x="104623" y="108272"/>
                </a:lnTo>
                <a:close/>
              </a:path>
              <a:path extrusionOk="0" h="2726054" w="171450">
                <a:moveTo>
                  <a:pt x="85573" y="0"/>
                </a:moveTo>
                <a:lnTo>
                  <a:pt x="2443" y="142509"/>
                </a:lnTo>
                <a:lnTo>
                  <a:pt x="0" y="149668"/>
                </a:lnTo>
                <a:lnTo>
                  <a:pt x="475" y="156955"/>
                </a:lnTo>
                <a:lnTo>
                  <a:pt x="3648" y="163533"/>
                </a:lnTo>
                <a:lnTo>
                  <a:pt x="9299" y="168563"/>
                </a:lnTo>
                <a:lnTo>
                  <a:pt x="16458" y="171006"/>
                </a:lnTo>
                <a:lnTo>
                  <a:pt x="23746" y="170530"/>
                </a:lnTo>
                <a:lnTo>
                  <a:pt x="30323" y="167357"/>
                </a:lnTo>
                <a:lnTo>
                  <a:pt x="35353" y="161706"/>
                </a:lnTo>
                <a:lnTo>
                  <a:pt x="66523" y="108272"/>
                </a:lnTo>
                <a:lnTo>
                  <a:pt x="148731" y="108272"/>
                </a:lnTo>
                <a:lnTo>
                  <a:pt x="85573" y="0"/>
                </a:lnTo>
                <a:close/>
              </a:path>
              <a:path extrusionOk="0" h="2726054" w="171450">
                <a:moveTo>
                  <a:pt x="148731" y="108272"/>
                </a:moveTo>
                <a:lnTo>
                  <a:pt x="104623" y="108272"/>
                </a:lnTo>
                <a:lnTo>
                  <a:pt x="135793" y="161706"/>
                </a:lnTo>
                <a:lnTo>
                  <a:pt x="140822" y="167357"/>
                </a:lnTo>
                <a:lnTo>
                  <a:pt x="147400" y="170530"/>
                </a:lnTo>
                <a:lnTo>
                  <a:pt x="154687" y="171006"/>
                </a:lnTo>
                <a:lnTo>
                  <a:pt x="161846" y="168563"/>
                </a:lnTo>
                <a:lnTo>
                  <a:pt x="167497" y="163533"/>
                </a:lnTo>
                <a:lnTo>
                  <a:pt x="170670" y="156955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1" y="10827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" name="Google Shape;373;p38"/>
          <p:cNvSpPr/>
          <p:nvPr/>
        </p:nvSpPr>
        <p:spPr>
          <a:xfrm>
            <a:off x="5129000" y="4097120"/>
            <a:ext cx="3598545" cy="157888"/>
          </a:xfrm>
          <a:custGeom>
            <a:rect b="b" l="l" r="r" t="t"/>
            <a:pathLst>
              <a:path extrusionOk="0" h="172085" w="3598545">
                <a:moveTo>
                  <a:pt x="0" y="67288"/>
                </a:moveTo>
                <a:lnTo>
                  <a:pt x="0" y="105388"/>
                </a:lnTo>
                <a:lnTo>
                  <a:pt x="3490101" y="105389"/>
                </a:lnTo>
                <a:lnTo>
                  <a:pt x="3436667" y="136559"/>
                </a:lnTo>
                <a:lnTo>
                  <a:pt x="3431016" y="141588"/>
                </a:lnTo>
                <a:lnTo>
                  <a:pt x="3427843" y="148166"/>
                </a:lnTo>
                <a:lnTo>
                  <a:pt x="3427368" y="155453"/>
                </a:lnTo>
                <a:lnTo>
                  <a:pt x="3429811" y="162612"/>
                </a:lnTo>
                <a:lnTo>
                  <a:pt x="3434840" y="168263"/>
                </a:lnTo>
                <a:lnTo>
                  <a:pt x="3441417" y="171436"/>
                </a:lnTo>
                <a:lnTo>
                  <a:pt x="3448705" y="171912"/>
                </a:lnTo>
                <a:lnTo>
                  <a:pt x="3455865" y="169469"/>
                </a:lnTo>
                <a:lnTo>
                  <a:pt x="3598373" y="86339"/>
                </a:lnTo>
                <a:lnTo>
                  <a:pt x="3565715" y="67289"/>
                </a:lnTo>
                <a:lnTo>
                  <a:pt x="0" y="67288"/>
                </a:lnTo>
                <a:close/>
              </a:path>
              <a:path extrusionOk="0" h="172085" w="3598545">
                <a:moveTo>
                  <a:pt x="3446133" y="0"/>
                </a:moveTo>
                <a:lnTo>
                  <a:pt x="3436703" y="2481"/>
                </a:lnTo>
                <a:lnTo>
                  <a:pt x="3432461" y="5521"/>
                </a:lnTo>
                <a:lnTo>
                  <a:pt x="3429811" y="10064"/>
                </a:lnTo>
                <a:lnTo>
                  <a:pt x="3427368" y="17224"/>
                </a:lnTo>
                <a:lnTo>
                  <a:pt x="3427843" y="24511"/>
                </a:lnTo>
                <a:lnTo>
                  <a:pt x="3431016" y="31089"/>
                </a:lnTo>
                <a:lnTo>
                  <a:pt x="3436667" y="36118"/>
                </a:lnTo>
                <a:lnTo>
                  <a:pt x="3490101" y="67289"/>
                </a:lnTo>
                <a:lnTo>
                  <a:pt x="3565715" y="67289"/>
                </a:lnTo>
                <a:lnTo>
                  <a:pt x="3451321" y="558"/>
                </a:lnTo>
                <a:lnTo>
                  <a:pt x="3446133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" name="Google Shape;374;p38"/>
          <p:cNvSpPr/>
          <p:nvPr/>
        </p:nvSpPr>
        <p:spPr>
          <a:xfrm>
            <a:off x="7668079" y="1761390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" name="Google Shape;375;p38"/>
          <p:cNvSpPr/>
          <p:nvPr/>
        </p:nvSpPr>
        <p:spPr>
          <a:xfrm>
            <a:off x="7738939" y="1804248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" name="Google Shape;376;p38"/>
          <p:cNvSpPr/>
          <p:nvPr/>
        </p:nvSpPr>
        <p:spPr>
          <a:xfrm>
            <a:off x="7732588" y="1798428"/>
            <a:ext cx="241200" cy="2211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Google Shape;377;p38"/>
          <p:cNvSpPr txBox="1"/>
          <p:nvPr/>
        </p:nvSpPr>
        <p:spPr>
          <a:xfrm>
            <a:off x="7961325" y="1709000"/>
            <a:ext cx="14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Reliability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7961325" y="2004175"/>
            <a:ext cx="14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Over-stressed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7961325" y="2283550"/>
            <a:ext cx="144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Unusual downtime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5979029" y="2382528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" name="Google Shape;381;p38"/>
          <p:cNvSpPr/>
          <p:nvPr/>
        </p:nvSpPr>
        <p:spPr>
          <a:xfrm>
            <a:off x="6049888" y="2425386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" name="Google Shape;382;p38"/>
          <p:cNvSpPr/>
          <p:nvPr/>
        </p:nvSpPr>
        <p:spPr>
          <a:xfrm>
            <a:off x="6049888" y="2425386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" name="Google Shape;383;p38"/>
          <p:cNvSpPr/>
          <p:nvPr/>
        </p:nvSpPr>
        <p:spPr>
          <a:xfrm>
            <a:off x="1623801" y="2361344"/>
            <a:ext cx="368400" cy="3378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" name="Google Shape;384;p38"/>
          <p:cNvSpPr/>
          <p:nvPr/>
        </p:nvSpPr>
        <p:spPr>
          <a:xfrm>
            <a:off x="1687481" y="2404202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" name="Google Shape;385;p38"/>
          <p:cNvSpPr/>
          <p:nvPr/>
        </p:nvSpPr>
        <p:spPr>
          <a:xfrm>
            <a:off x="1687481" y="2404202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" name="Google Shape;386;p38"/>
          <p:cNvSpPr/>
          <p:nvPr/>
        </p:nvSpPr>
        <p:spPr>
          <a:xfrm>
            <a:off x="7669056" y="2376752"/>
            <a:ext cx="368400" cy="33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" name="Google Shape;387;p38"/>
          <p:cNvSpPr/>
          <p:nvPr/>
        </p:nvSpPr>
        <p:spPr>
          <a:xfrm>
            <a:off x="7731724" y="2411936"/>
            <a:ext cx="241200" cy="2211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" name="Google Shape;388;p38"/>
          <p:cNvSpPr txBox="1"/>
          <p:nvPr/>
        </p:nvSpPr>
        <p:spPr>
          <a:xfrm>
            <a:off x="1492575" y="4180613"/>
            <a:ext cx="23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Real-time Capacity Level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5766225" y="4210863"/>
            <a:ext cx="23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Real-time Capacity Level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325600" y="2197150"/>
            <a:ext cx="73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Survey Data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>
            <a:off x="4593025" y="2118900"/>
            <a:ext cx="78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Survey Data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38"/>
          <p:cNvSpPr txBox="1"/>
          <p:nvPr>
            <p:ph idx="1" type="body"/>
          </p:nvPr>
        </p:nvSpPr>
        <p:spPr>
          <a:xfrm>
            <a:off x="311700" y="1017725"/>
            <a:ext cx="402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Finding patterns in unlabeled data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950" y="564324"/>
            <a:ext cx="3046050" cy="12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9"/>
          <p:cNvSpPr txBox="1"/>
          <p:nvPr>
            <p:ph type="title"/>
          </p:nvPr>
        </p:nvSpPr>
        <p:spPr>
          <a:xfrm>
            <a:off x="311700" y="445025"/>
            <a:ext cx="37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400" name="Google Shape;400;p39"/>
          <p:cNvSpPr txBox="1"/>
          <p:nvPr>
            <p:ph idx="1" type="body"/>
          </p:nvPr>
        </p:nvSpPr>
        <p:spPr>
          <a:xfrm>
            <a:off x="311700" y="1017725"/>
            <a:ext cx="402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Finding patterns in unlabeled data</a:t>
            </a:r>
            <a:endParaRPr/>
          </a:p>
        </p:txBody>
      </p:sp>
      <p:sp>
        <p:nvSpPr>
          <p:cNvPr id="401" name="Google Shape;401;p39"/>
          <p:cNvSpPr txBox="1"/>
          <p:nvPr/>
        </p:nvSpPr>
        <p:spPr>
          <a:xfrm>
            <a:off x="7952100" y="1590425"/>
            <a:ext cx="1191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</a:t>
            </a:r>
            <a:r>
              <a:rPr lang="en" sz="1000"/>
              <a:t>ews.google.com</a:t>
            </a:r>
            <a:endParaRPr sz="1000"/>
          </a:p>
        </p:txBody>
      </p:sp>
      <p:sp>
        <p:nvSpPr>
          <p:cNvPr id="402" name="Google Shape;402;p39"/>
          <p:cNvSpPr txBox="1"/>
          <p:nvPr/>
        </p:nvSpPr>
        <p:spPr>
          <a:xfrm>
            <a:off x="311700" y="1679900"/>
            <a:ext cx="67743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Finding clusters</a:t>
            </a:r>
            <a:endParaRPr sz="18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Customer segmentation (group customers so you can target advertising)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Finding user accounts that are all suspiciously similar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Group search results (or news / trending topics)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Topic modeling (LDA)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Figure out important features to use for supervised learning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Learn vector representations for words / documents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408" name="Google Shape;408;p40"/>
          <p:cNvSpPr txBox="1"/>
          <p:nvPr>
            <p:ph idx="1" type="body"/>
          </p:nvPr>
        </p:nvSpPr>
        <p:spPr>
          <a:xfrm>
            <a:off x="311700" y="1152475"/>
            <a:ext cx="37590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Extract features from raw data</a:t>
            </a:r>
            <a:endParaRPr b="1">
              <a:solidFill>
                <a:srgbClr val="0070C0"/>
              </a:solidFill>
            </a:endParaRPr>
          </a:p>
        </p:txBody>
      </p:sp>
      <p:graphicFrame>
        <p:nvGraphicFramePr>
          <p:cNvPr id="409" name="Google Shape;409;p40"/>
          <p:cNvGraphicFramePr/>
          <p:nvPr/>
        </p:nvGraphicFramePr>
        <p:xfrm>
          <a:off x="375300" y="266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{9F2619D8-46FC-4BDF-B036-333EF34C4AD9}</a:tableStyleId>
              </a:tblPr>
              <a:tblGrid>
                <a:gridCol w="1485000"/>
                <a:gridCol w="1038475"/>
                <a:gridCol w="1171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Raw Data Item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Banana1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415" name="Google Shape;415;p41"/>
          <p:cNvSpPr txBox="1"/>
          <p:nvPr>
            <p:ph idx="1" type="body"/>
          </p:nvPr>
        </p:nvSpPr>
        <p:spPr>
          <a:xfrm>
            <a:off x="311700" y="1152475"/>
            <a:ext cx="37590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features from raw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70C0"/>
              </a:buClr>
              <a:buSzPts val="1800"/>
              <a:buAutoNum type="arabicPeriod"/>
            </a:pPr>
            <a:r>
              <a:rPr b="1" lang="en">
                <a:solidFill>
                  <a:srgbClr val="0070C0"/>
                </a:solidFill>
              </a:rPr>
              <a:t>Find natural groupings</a:t>
            </a:r>
            <a:endParaRPr b="1">
              <a:solidFill>
                <a:srgbClr val="0070C0"/>
              </a:solidFill>
            </a:endParaRPr>
          </a:p>
        </p:txBody>
      </p:sp>
      <p:pic>
        <p:nvPicPr>
          <p:cNvPr id="416" name="Google Shape;41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2125" y="678463"/>
            <a:ext cx="4200176" cy="37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1"/>
          <p:cNvSpPr txBox="1"/>
          <p:nvPr/>
        </p:nvSpPr>
        <p:spPr>
          <a:xfrm>
            <a:off x="6546275" y="4584200"/>
            <a:ext cx="944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Feature1</a:t>
            </a:r>
            <a:endParaRPr/>
          </a:p>
        </p:txBody>
      </p:sp>
      <p:sp>
        <p:nvSpPr>
          <p:cNvPr id="418" name="Google Shape;418;p41"/>
          <p:cNvSpPr txBox="1"/>
          <p:nvPr/>
        </p:nvSpPr>
        <p:spPr>
          <a:xfrm rot="-5400000">
            <a:off x="3879213" y="2261100"/>
            <a:ext cx="944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Feature2</a:t>
            </a:r>
            <a:endParaRPr/>
          </a:p>
        </p:txBody>
      </p:sp>
      <p:graphicFrame>
        <p:nvGraphicFramePr>
          <p:cNvPr id="419" name="Google Shape;419;p41"/>
          <p:cNvGraphicFramePr/>
          <p:nvPr/>
        </p:nvGraphicFramePr>
        <p:xfrm>
          <a:off x="375300" y="266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{9F2619D8-46FC-4BDF-B036-333EF34C4AD9}</a:tableStyleId>
              </a:tblPr>
              <a:tblGrid>
                <a:gridCol w="1485000"/>
                <a:gridCol w="1038475"/>
                <a:gridCol w="1171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Raw Data Item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Banana1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723300"/>
            <a:ext cx="8520600" cy="9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70C0"/>
                </a:solidFill>
              </a:rPr>
              <a:t>Machine Learning:</a:t>
            </a:r>
            <a:endParaRPr sz="4000"/>
          </a:p>
        </p:txBody>
      </p:sp>
      <p:sp>
        <p:nvSpPr>
          <p:cNvPr id="67" name="Google Shape;67;p15"/>
          <p:cNvSpPr txBox="1"/>
          <p:nvPr/>
        </p:nvSpPr>
        <p:spPr>
          <a:xfrm>
            <a:off x="446100" y="1711800"/>
            <a:ext cx="8251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dk1"/>
                </a:solidFill>
              </a:rPr>
              <a:t>“The science of getting computers to act without being explicitly programmed.”</a:t>
            </a:r>
            <a:endParaRPr i="1" sz="4000">
              <a:solidFill>
                <a:schemeClr val="dk1"/>
              </a:solidFill>
            </a:endParaRPr>
          </a:p>
          <a:p>
            <a:pPr indent="-4826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-"/>
            </a:pPr>
            <a:r>
              <a:rPr lang="en" sz="4000">
                <a:solidFill>
                  <a:schemeClr val="dk1"/>
                </a:solidFill>
              </a:rPr>
              <a:t>Andrew Ng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are ambiguous</a:t>
            </a:r>
            <a:endParaRPr/>
          </a:p>
        </p:txBody>
      </p:sp>
      <p:pic>
        <p:nvPicPr>
          <p:cNvPr id="425" name="Google Shape;4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250" y="1139302"/>
            <a:ext cx="6543501" cy="32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2"/>
          <p:cNvSpPr txBox="1"/>
          <p:nvPr/>
        </p:nvSpPr>
        <p:spPr>
          <a:xfrm>
            <a:off x="2779500" y="4794975"/>
            <a:ext cx="3585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http://jcsites.juniata.edu/faculty/rhodes/ml/clusterAn.htm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432" name="Google Shape;43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well-known popular clustering algorithm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 baseline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 until the clusters stop changing: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Assign / cluster each example to the closest center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/>
              <a:t>Recalculate the centers as the mean of the points in their cluster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</a:t>
            </a:r>
            <a:endParaRPr/>
          </a:p>
        </p:txBody>
      </p:sp>
      <p:sp>
        <p:nvSpPr>
          <p:cNvPr id="438" name="Google Shape;438;p44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4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4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4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4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4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initialize centers randomly</a:t>
            </a:r>
            <a:endParaRPr/>
          </a:p>
        </p:txBody>
      </p:sp>
      <p:sp>
        <p:nvSpPr>
          <p:cNvPr id="455" name="Google Shape;455;p45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5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5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5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5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5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5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5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5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5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5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5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5"/>
          <p:cNvSpPr/>
          <p:nvPr/>
        </p:nvSpPr>
        <p:spPr>
          <a:xfrm>
            <a:off x="3241425" y="2571750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5"/>
          <p:cNvSpPr/>
          <p:nvPr/>
        </p:nvSpPr>
        <p:spPr>
          <a:xfrm>
            <a:off x="5016325" y="195717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5"/>
          <p:cNvSpPr/>
          <p:nvPr/>
        </p:nvSpPr>
        <p:spPr>
          <a:xfrm>
            <a:off x="5859375" y="26329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assign points to nearest center</a:t>
            </a:r>
            <a:endParaRPr/>
          </a:p>
        </p:txBody>
      </p:sp>
      <p:sp>
        <p:nvSpPr>
          <p:cNvPr id="475" name="Google Shape;475;p46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6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6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6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6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6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6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6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6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6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6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6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6"/>
          <p:cNvSpPr/>
          <p:nvPr/>
        </p:nvSpPr>
        <p:spPr>
          <a:xfrm>
            <a:off x="3241425" y="2571750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6"/>
          <p:cNvSpPr/>
          <p:nvPr/>
        </p:nvSpPr>
        <p:spPr>
          <a:xfrm>
            <a:off x="5016325" y="195717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6"/>
          <p:cNvSpPr/>
          <p:nvPr/>
        </p:nvSpPr>
        <p:spPr>
          <a:xfrm>
            <a:off x="5859375" y="26329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recalculate centers</a:t>
            </a:r>
            <a:endParaRPr/>
          </a:p>
        </p:txBody>
      </p:sp>
      <p:sp>
        <p:nvSpPr>
          <p:cNvPr id="495" name="Google Shape;495;p47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7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7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7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7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7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7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7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7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7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7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7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7"/>
          <p:cNvSpPr/>
          <p:nvPr/>
        </p:nvSpPr>
        <p:spPr>
          <a:xfrm>
            <a:off x="2792175" y="3316875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7"/>
          <p:cNvSpPr/>
          <p:nvPr/>
        </p:nvSpPr>
        <p:spPr>
          <a:xfrm>
            <a:off x="4612925" y="195717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7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assign points to nearest center</a:t>
            </a:r>
            <a:endParaRPr/>
          </a:p>
        </p:txBody>
      </p:sp>
      <p:sp>
        <p:nvSpPr>
          <p:cNvPr id="515" name="Google Shape;515;p48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8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8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8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8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8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8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8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8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8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8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8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8"/>
          <p:cNvSpPr/>
          <p:nvPr/>
        </p:nvSpPr>
        <p:spPr>
          <a:xfrm>
            <a:off x="2792175" y="3316875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8"/>
          <p:cNvSpPr/>
          <p:nvPr/>
        </p:nvSpPr>
        <p:spPr>
          <a:xfrm>
            <a:off x="4612925" y="195717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8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recalculate centers</a:t>
            </a:r>
            <a:endParaRPr/>
          </a:p>
        </p:txBody>
      </p:sp>
      <p:sp>
        <p:nvSpPr>
          <p:cNvPr id="535" name="Google Shape;535;p49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9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9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9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9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9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9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9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9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9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9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9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9"/>
          <p:cNvSpPr/>
          <p:nvPr/>
        </p:nvSpPr>
        <p:spPr>
          <a:xfrm>
            <a:off x="2471300" y="3597625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9"/>
          <p:cNvSpPr/>
          <p:nvPr/>
        </p:nvSpPr>
        <p:spPr>
          <a:xfrm>
            <a:off x="4457700" y="221187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9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assign points to nearest center</a:t>
            </a:r>
            <a:endParaRPr/>
          </a:p>
        </p:txBody>
      </p:sp>
      <p:sp>
        <p:nvSpPr>
          <p:cNvPr id="555" name="Google Shape;555;p50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0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0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0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50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50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0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0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0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0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50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0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0"/>
          <p:cNvSpPr/>
          <p:nvPr/>
        </p:nvSpPr>
        <p:spPr>
          <a:xfrm>
            <a:off x="2471300" y="3597625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0"/>
          <p:cNvSpPr/>
          <p:nvPr/>
        </p:nvSpPr>
        <p:spPr>
          <a:xfrm>
            <a:off x="4457700" y="221187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0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recalculate centers</a:t>
            </a:r>
            <a:endParaRPr/>
          </a:p>
        </p:txBody>
      </p:sp>
      <p:sp>
        <p:nvSpPr>
          <p:cNvPr id="575" name="Google Shape;575;p51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1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1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1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1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1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1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1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1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1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1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1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1"/>
          <p:cNvSpPr/>
          <p:nvPr/>
        </p:nvSpPr>
        <p:spPr>
          <a:xfrm>
            <a:off x="2172975" y="3711913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1"/>
          <p:cNvSpPr/>
          <p:nvPr/>
        </p:nvSpPr>
        <p:spPr>
          <a:xfrm>
            <a:off x="4026775" y="230812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1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When should we use machine learning?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Machine learning is not appropriate for every task!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can solve it analytically, that’s better! (More explainable)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When you have access to </a:t>
            </a:r>
            <a:r>
              <a:rPr b="1" lang="en">
                <a:solidFill>
                  <a:srgbClr val="0070C0"/>
                </a:solidFill>
              </a:rPr>
              <a:t>data which “matches” the task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When </a:t>
            </a:r>
            <a:r>
              <a:rPr b="1" lang="en">
                <a:solidFill>
                  <a:srgbClr val="0070C0"/>
                </a:solidFill>
              </a:rPr>
              <a:t>errors are allowable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When it’s </a:t>
            </a:r>
            <a:r>
              <a:rPr b="1" lang="en">
                <a:solidFill>
                  <a:srgbClr val="0070C0"/>
                </a:solidFill>
              </a:rPr>
              <a:t>cost effective</a:t>
            </a:r>
            <a:endParaRPr b="1">
              <a:solidFill>
                <a:srgbClr val="0070C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costs include (i) </a:t>
            </a:r>
            <a:r>
              <a:rPr b="1" lang="en">
                <a:solidFill>
                  <a:srgbClr val="0070C0"/>
                </a:solidFill>
              </a:rPr>
              <a:t>dataset creation and processing</a:t>
            </a:r>
            <a:r>
              <a:rPr lang="en"/>
              <a:t> and (ii) </a:t>
            </a:r>
            <a:r>
              <a:rPr b="1" lang="en">
                <a:solidFill>
                  <a:srgbClr val="0070C0"/>
                </a:solidFill>
              </a:rPr>
              <a:t>model development, deployment, and maintenance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assign points to nearest center</a:t>
            </a:r>
            <a:endParaRPr/>
          </a:p>
        </p:txBody>
      </p:sp>
      <p:sp>
        <p:nvSpPr>
          <p:cNvPr id="595" name="Google Shape;595;p52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2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2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2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2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2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2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2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2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2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2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2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2"/>
          <p:cNvSpPr/>
          <p:nvPr/>
        </p:nvSpPr>
        <p:spPr>
          <a:xfrm>
            <a:off x="2172975" y="3711913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2"/>
          <p:cNvSpPr/>
          <p:nvPr/>
        </p:nvSpPr>
        <p:spPr>
          <a:xfrm>
            <a:off x="4026775" y="230812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2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2"/>
          <p:cNvSpPr txBox="1"/>
          <p:nvPr/>
        </p:nvSpPr>
        <p:spPr>
          <a:xfrm>
            <a:off x="3438175" y="3969950"/>
            <a:ext cx="25305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 change → done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Problem with K-Means: </a:t>
            </a:r>
            <a:r>
              <a:rPr b="1" lang="en">
                <a:solidFill>
                  <a:srgbClr val="0070C0"/>
                </a:solidFill>
              </a:rPr>
              <a:t>Outliers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616" name="Google Shape;616;p53"/>
          <p:cNvSpPr/>
          <p:nvPr/>
        </p:nvSpPr>
        <p:spPr>
          <a:xfrm>
            <a:off x="599387" y="4166027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3"/>
          <p:cNvSpPr/>
          <p:nvPr/>
        </p:nvSpPr>
        <p:spPr>
          <a:xfrm>
            <a:off x="450997" y="4420695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3"/>
          <p:cNvSpPr/>
          <p:nvPr/>
        </p:nvSpPr>
        <p:spPr>
          <a:xfrm>
            <a:off x="785876" y="4420695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53"/>
          <p:cNvSpPr/>
          <p:nvPr/>
        </p:nvSpPr>
        <p:spPr>
          <a:xfrm>
            <a:off x="639492" y="4691405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3"/>
          <p:cNvSpPr/>
          <p:nvPr/>
        </p:nvSpPr>
        <p:spPr>
          <a:xfrm>
            <a:off x="1044555" y="3622600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3"/>
          <p:cNvSpPr/>
          <p:nvPr/>
        </p:nvSpPr>
        <p:spPr>
          <a:xfrm>
            <a:off x="1044555" y="3876266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3"/>
          <p:cNvSpPr/>
          <p:nvPr/>
        </p:nvSpPr>
        <p:spPr>
          <a:xfrm>
            <a:off x="1261404" y="3692283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53"/>
          <p:cNvSpPr/>
          <p:nvPr/>
        </p:nvSpPr>
        <p:spPr>
          <a:xfrm>
            <a:off x="1324084" y="4778634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3"/>
          <p:cNvSpPr/>
          <p:nvPr/>
        </p:nvSpPr>
        <p:spPr>
          <a:xfrm>
            <a:off x="1531187" y="4730006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53"/>
          <p:cNvSpPr/>
          <p:nvPr/>
        </p:nvSpPr>
        <p:spPr>
          <a:xfrm>
            <a:off x="1382797" y="4501908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53"/>
          <p:cNvSpPr/>
          <p:nvPr/>
        </p:nvSpPr>
        <p:spPr>
          <a:xfrm>
            <a:off x="1571292" y="4351012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53"/>
          <p:cNvSpPr/>
          <p:nvPr/>
        </p:nvSpPr>
        <p:spPr>
          <a:xfrm>
            <a:off x="1719681" y="4604678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53"/>
          <p:cNvSpPr/>
          <p:nvPr/>
        </p:nvSpPr>
        <p:spPr>
          <a:xfrm>
            <a:off x="1571292" y="4920506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53"/>
          <p:cNvSpPr/>
          <p:nvPr/>
        </p:nvSpPr>
        <p:spPr>
          <a:xfrm>
            <a:off x="1242472" y="3446136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53"/>
          <p:cNvSpPr/>
          <p:nvPr/>
        </p:nvSpPr>
        <p:spPr>
          <a:xfrm>
            <a:off x="924800" y="3420066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3"/>
          <p:cNvSpPr/>
          <p:nvPr/>
        </p:nvSpPr>
        <p:spPr>
          <a:xfrm>
            <a:off x="712685" y="4365546"/>
            <a:ext cx="171600" cy="171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53"/>
          <p:cNvSpPr/>
          <p:nvPr/>
        </p:nvSpPr>
        <p:spPr>
          <a:xfrm>
            <a:off x="4194040" y="2846972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53"/>
          <p:cNvSpPr/>
          <p:nvPr/>
        </p:nvSpPr>
        <p:spPr>
          <a:xfrm>
            <a:off x="4098289" y="2846972"/>
            <a:ext cx="171600" cy="171600"/>
          </a:xfrm>
          <a:prstGeom prst="rect">
            <a:avLst/>
          </a:prstGeom>
          <a:solidFill>
            <a:srgbClr val="75707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53"/>
          <p:cNvSpPr/>
          <p:nvPr/>
        </p:nvSpPr>
        <p:spPr>
          <a:xfrm>
            <a:off x="5964688" y="1609725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3"/>
          <p:cNvSpPr/>
          <p:nvPr/>
        </p:nvSpPr>
        <p:spPr>
          <a:xfrm>
            <a:off x="5878962" y="1609724"/>
            <a:ext cx="171600" cy="17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3"/>
          <p:cNvSpPr/>
          <p:nvPr/>
        </p:nvSpPr>
        <p:spPr>
          <a:xfrm>
            <a:off x="7825572" y="101768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53"/>
          <p:cNvSpPr/>
          <p:nvPr/>
        </p:nvSpPr>
        <p:spPr>
          <a:xfrm>
            <a:off x="7739846" y="101767"/>
            <a:ext cx="171600" cy="171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3"/>
          <p:cNvSpPr txBox="1"/>
          <p:nvPr>
            <p:ph idx="1" type="body"/>
          </p:nvPr>
        </p:nvSpPr>
        <p:spPr>
          <a:xfrm>
            <a:off x="85050" y="1063800"/>
            <a:ext cx="55050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Centroid has to move all the way to the outlier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outlier takes up an entire cluster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644" name="Google Shape;64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Produces a set of nested clusters organized as a hierarchical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Can be visualized as a </a:t>
            </a:r>
            <a:r>
              <a:rPr b="1" lang="en">
                <a:solidFill>
                  <a:srgbClr val="0070C0"/>
                </a:solidFill>
              </a:rPr>
              <a:t>dendrogram</a:t>
            </a:r>
            <a:endParaRPr b="1">
              <a:solidFill>
                <a:srgbClr val="0070C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tree like diagram that records the sequences of merges or splits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5" name="Google Shape;64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23" y="2173575"/>
            <a:ext cx="4754926" cy="29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0675" y="2471726"/>
            <a:ext cx="2319339" cy="2360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437" y="1060502"/>
            <a:ext cx="7187126" cy="3889851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in Scikit-Learn</a:t>
            </a:r>
            <a:endParaRPr/>
          </a:p>
        </p:txBody>
      </p:sp>
      <p:sp>
        <p:nvSpPr>
          <p:cNvPr id="653" name="Google Shape;653;p55"/>
          <p:cNvSpPr txBox="1"/>
          <p:nvPr/>
        </p:nvSpPr>
        <p:spPr>
          <a:xfrm>
            <a:off x="403375" y="4868400"/>
            <a:ext cx="31539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https://scikit-learn.org/stable/modules/clustering.html</a:t>
            </a:r>
            <a:r>
              <a:rPr lang="en" sz="1000"/>
              <a:t> </a:t>
            </a:r>
            <a:endParaRPr sz="1000"/>
          </a:p>
        </p:txBody>
      </p:sp>
      <p:sp>
        <p:nvSpPr>
          <p:cNvPr id="654" name="Google Shape;654;p55"/>
          <p:cNvSpPr/>
          <p:nvPr/>
        </p:nvSpPr>
        <p:spPr>
          <a:xfrm>
            <a:off x="620400" y="3089775"/>
            <a:ext cx="7903200" cy="504300"/>
          </a:xfrm>
          <a:prstGeom prst="rect">
            <a:avLst/>
          </a:prstGeom>
          <a:solidFill>
            <a:srgbClr val="FFFF00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5"/>
          <p:cNvSpPr/>
          <p:nvPr/>
        </p:nvSpPr>
        <p:spPr>
          <a:xfrm>
            <a:off x="620400" y="1311150"/>
            <a:ext cx="7903200" cy="504300"/>
          </a:xfrm>
          <a:prstGeom prst="rect">
            <a:avLst/>
          </a:prstGeom>
          <a:solidFill>
            <a:srgbClr val="FFFF00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6"/>
          <p:cNvSpPr txBox="1"/>
          <p:nvPr>
            <p:ph type="title"/>
          </p:nvPr>
        </p:nvSpPr>
        <p:spPr>
          <a:xfrm>
            <a:off x="311700" y="445025"/>
            <a:ext cx="85206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climate policy documents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</a:rPr>
              <a:t>https://www.climatechange.ai/papers/neurips2022/59</a:t>
            </a:r>
            <a:endParaRPr sz="1800">
              <a:solidFill>
                <a:srgbClr val="0070C0"/>
              </a:solidFill>
            </a:endParaRPr>
          </a:p>
        </p:txBody>
      </p:sp>
      <p:sp>
        <p:nvSpPr>
          <p:cNvPr id="661" name="Google Shape;661;p56"/>
          <p:cNvSpPr txBox="1"/>
          <p:nvPr>
            <p:ph idx="1" type="body"/>
          </p:nvPr>
        </p:nvSpPr>
        <p:spPr>
          <a:xfrm>
            <a:off x="311700" y="1419825"/>
            <a:ext cx="87072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Given: </a:t>
            </a:r>
            <a:r>
              <a:rPr lang="en">
                <a:solidFill>
                  <a:schemeClr val="dk1"/>
                </a:solidFill>
              </a:rPr>
              <a:t>Many companies’ climate policy documents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Want to know: </a:t>
            </a:r>
            <a:r>
              <a:rPr lang="en">
                <a:solidFill>
                  <a:srgbClr val="000000"/>
                </a:solidFill>
              </a:rPr>
              <a:t>What is in these documents? Understand vague general categories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It’s not labeled. </a:t>
            </a:r>
            <a:r>
              <a:rPr b="1" lang="en">
                <a:solidFill>
                  <a:srgbClr val="0070C0"/>
                </a:solidFill>
              </a:rPr>
              <a:t>Which unsupervised algorithm might work best?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Flat clustering (KMeans)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Hierarchical clustering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Topic modeling (LDA)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Agenda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667" name="Google Shape;66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machine learning?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Reinforcement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Generative models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pic>
        <p:nvPicPr>
          <p:cNvPr id="673" name="Google Shape;6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674" y="989975"/>
            <a:ext cx="4096650" cy="33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800" y="4325150"/>
            <a:ext cx="5542401" cy="8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rewards: PacMan</a:t>
            </a:r>
            <a:endParaRPr/>
          </a:p>
        </p:txBody>
      </p:sp>
      <p:sp>
        <p:nvSpPr>
          <p:cNvPr id="680" name="Google Shape;680;p59"/>
          <p:cNvSpPr txBox="1"/>
          <p:nvPr>
            <p:ph idx="1" type="body"/>
          </p:nvPr>
        </p:nvSpPr>
        <p:spPr>
          <a:xfrm>
            <a:off x="311700" y="1152475"/>
            <a:ext cx="49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example: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 if you eat a pill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-10 if you get caught by a ghost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if you eat a power pill or eat a ghost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0 otherwise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example: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-1 at every time step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1,000,000 if you win the level</a:t>
            </a:r>
            <a:endParaRPr sz="1800"/>
          </a:p>
        </p:txBody>
      </p:sp>
      <p:pic>
        <p:nvPicPr>
          <p:cNvPr id="681" name="Google Shape;68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463" y="445025"/>
            <a:ext cx="381952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vs. Exploitation</a:t>
            </a:r>
            <a:endParaRPr/>
          </a:p>
        </p:txBody>
      </p:sp>
      <p:sp>
        <p:nvSpPr>
          <p:cNvPr id="687" name="Google Shape;68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Exploitation:</a:t>
            </a:r>
            <a:r>
              <a:rPr lang="en"/>
              <a:t> take good actions in each state already taken before to maximize reward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Exploration:</a:t>
            </a:r>
            <a:r>
              <a:rPr lang="en"/>
              <a:t> take a chance on actions that may have lower value in order to learn more, and maybe find true best action to later exploit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Need to balance the two!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1"/>
          <p:cNvSpPr txBox="1"/>
          <p:nvPr>
            <p:ph type="title"/>
          </p:nvPr>
        </p:nvSpPr>
        <p:spPr>
          <a:xfrm>
            <a:off x="311700" y="445025"/>
            <a:ext cx="85206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battery charging / discharging policy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</a:rPr>
              <a:t>https://www.climatechange.ai/papers/iclr2024/16</a:t>
            </a:r>
            <a:endParaRPr sz="1800">
              <a:solidFill>
                <a:srgbClr val="0070C0"/>
              </a:solidFill>
            </a:endParaRPr>
          </a:p>
        </p:txBody>
      </p:sp>
      <p:sp>
        <p:nvSpPr>
          <p:cNvPr id="693" name="Google Shape;693;p61"/>
          <p:cNvSpPr txBox="1"/>
          <p:nvPr>
            <p:ph idx="1" type="body"/>
          </p:nvPr>
        </p:nvSpPr>
        <p:spPr>
          <a:xfrm>
            <a:off x="311700" y="1419825"/>
            <a:ext cx="85206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Given:</a:t>
            </a:r>
            <a:r>
              <a:rPr lang="en"/>
              <a:t> batteries which can charge and discharge in a complex power grid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Want to know:</a:t>
            </a:r>
            <a:r>
              <a:rPr lang="en"/>
              <a:t> an optimal charging / discharging policy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70C0"/>
                </a:solidFill>
              </a:rPr>
              <a:t>Which type(s) of learning could we use?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Supervised learning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Unsupervised learning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Reinforcement learning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strengths and limitations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70C0"/>
                </a:solidFill>
              </a:rPr>
              <a:t>Strengths</a:t>
            </a:r>
            <a:endParaRPr b="1" sz="2000">
              <a:solidFill>
                <a:srgbClr val="0070C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Performing tasks at scale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Modeling complex systems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Generating derived data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➢"/>
            </a:pPr>
            <a:r>
              <a:rPr lang="en" sz="2000"/>
              <a:t>Integrating with other methods, e.g. domain and physical models</a:t>
            </a:r>
            <a:endParaRPr sz="2000"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70C0"/>
                </a:solidFill>
              </a:rPr>
              <a:t>Limitations</a:t>
            </a:r>
            <a:endParaRPr b="1" sz="2000">
              <a:solidFill>
                <a:srgbClr val="0070C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“Garbage in, garbage out”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Inherits biases in data + human design/use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Assumes patterns are persistent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➢"/>
            </a:pPr>
            <a:r>
              <a:rPr lang="en" sz="2000"/>
              <a:t>Finds correlation, not causation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Agenda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699" name="Google Shape;69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machine learning?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Generative models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language models predict the next word.</a:t>
            </a:r>
            <a:endParaRPr/>
          </a:p>
        </p:txBody>
      </p:sp>
      <p:sp>
        <p:nvSpPr>
          <p:cNvPr id="705" name="Google Shape;705;p63"/>
          <p:cNvSpPr txBox="1"/>
          <p:nvPr>
            <p:ph idx="1" type="body"/>
          </p:nvPr>
        </p:nvSpPr>
        <p:spPr>
          <a:xfrm>
            <a:off x="311700" y="1507900"/>
            <a:ext cx="8520600" cy="30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Please turn your homework…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i</a:t>
            </a:r>
            <a:r>
              <a:rPr lang="en" sz="2400"/>
              <a:t>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o</a:t>
            </a:r>
            <a:r>
              <a:rPr lang="en" sz="2400"/>
              <a:t>ver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t</a:t>
            </a:r>
            <a:r>
              <a:rPr lang="en" sz="2400"/>
              <a:t>he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agriculture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Large language models (LLMs)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711" name="Google Shape;711;p64"/>
          <p:cNvSpPr txBox="1"/>
          <p:nvPr>
            <p:ph idx="1" type="body"/>
          </p:nvPr>
        </p:nvSpPr>
        <p:spPr>
          <a:xfrm>
            <a:off x="311700" y="1152475"/>
            <a:ext cx="85206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0070C0"/>
                </a:solidFill>
              </a:rPr>
              <a:t>Huge</a:t>
            </a:r>
            <a:r>
              <a:rPr lang="en" sz="2000"/>
              <a:t> and trained on </a:t>
            </a:r>
            <a:r>
              <a:rPr b="1" lang="en" sz="2000">
                <a:solidFill>
                  <a:srgbClr val="0070C0"/>
                </a:solidFill>
              </a:rPr>
              <a:t>large amounts of text</a:t>
            </a:r>
            <a:r>
              <a:rPr lang="en" sz="2000"/>
              <a:t> (the internet)</a:t>
            </a:r>
            <a:endParaRPr sz="20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Large emissions to train</a:t>
            </a:r>
            <a:r>
              <a:rPr lang="en" sz="1000"/>
              <a:t> (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https://www.jmlr.org/papers/v24/23-0069.html</a:t>
            </a:r>
            <a:r>
              <a:rPr lang="en" sz="1000"/>
              <a:t>)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</a:t>
            </a:r>
            <a:r>
              <a:rPr lang="en" sz="2000"/>
              <a:t>an “hallucinate” facts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Reproduces the (social) bias from its training set (the internet)</a:t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we use generative models like </a:t>
            </a:r>
            <a:r>
              <a:rPr lang="en"/>
              <a:t>GPT</a:t>
            </a:r>
            <a:r>
              <a:rPr lang="en"/>
              <a:t>?</a:t>
            </a:r>
            <a:endParaRPr/>
          </a:p>
        </p:txBody>
      </p:sp>
      <p:sp>
        <p:nvSpPr>
          <p:cNvPr id="717" name="Google Shape;71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each: yes or no?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⁇"/>
            </a:pPr>
            <a:r>
              <a:rPr lang="en"/>
              <a:t>To make decisions which we use without a human in the loop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⁇"/>
            </a:pPr>
            <a:r>
              <a:rPr lang="en"/>
              <a:t>To look up facts and information which we verify afterwards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⁇"/>
            </a:pPr>
            <a:r>
              <a:rPr lang="en"/>
              <a:t>To write code which we run without verifying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⁇"/>
            </a:pPr>
            <a:r>
              <a:rPr lang="en"/>
              <a:t>To help write text or code faster while verifying everything it writes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take-aways</a:t>
            </a:r>
            <a:endParaRPr/>
          </a:p>
        </p:txBody>
      </p:sp>
      <p:sp>
        <p:nvSpPr>
          <p:cNvPr id="723" name="Google Shape;723;p66"/>
          <p:cNvSpPr txBox="1"/>
          <p:nvPr>
            <p:ph idx="1" type="body"/>
          </p:nvPr>
        </p:nvSpPr>
        <p:spPr>
          <a:xfrm>
            <a:off x="311700" y="1152475"/>
            <a:ext cx="85206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 ML for tasks which: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the computer to find and use patterns in data (with errors)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more cost-effective with 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appropriate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70C0"/>
                </a:solidFill>
              </a:rPr>
              <a:t>Supervised</a:t>
            </a:r>
            <a:r>
              <a:rPr lang="en"/>
              <a:t> vs. </a:t>
            </a:r>
            <a:r>
              <a:rPr b="1" lang="en">
                <a:solidFill>
                  <a:srgbClr val="0070C0"/>
                </a:solidFill>
              </a:rPr>
              <a:t>unsupervised</a:t>
            </a:r>
            <a:r>
              <a:rPr lang="en"/>
              <a:t> vs. </a:t>
            </a:r>
            <a:r>
              <a:rPr b="1" lang="en">
                <a:solidFill>
                  <a:srgbClr val="0070C0"/>
                </a:solidFill>
              </a:rPr>
              <a:t>reinforcement</a:t>
            </a:r>
            <a:r>
              <a:rPr lang="en"/>
              <a:t> learning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vs. </a:t>
            </a:r>
            <a:r>
              <a:rPr b="1" lang="en" sz="1800">
                <a:solidFill>
                  <a:srgbClr val="0070C0"/>
                </a:solidFill>
              </a:rPr>
              <a:t>generative models</a:t>
            </a:r>
            <a:endParaRPr b="1" sz="1800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70C0"/>
                </a:solidFill>
              </a:rPr>
              <a:t>Categorical</a:t>
            </a:r>
            <a:r>
              <a:rPr lang="en"/>
              <a:t> vs. </a:t>
            </a:r>
            <a:r>
              <a:rPr b="1" lang="en">
                <a:solidFill>
                  <a:srgbClr val="0070C0"/>
                </a:solidFill>
              </a:rPr>
              <a:t>continuous</a:t>
            </a:r>
            <a:r>
              <a:rPr lang="en"/>
              <a:t> data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Images: each pixel is 3 continuous features (RGB)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Text: each word is a categorical feature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Most things can be done in a couple lines of code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Scikit-learn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Make use of their </a:t>
            </a:r>
            <a:r>
              <a:rPr lang="en" u="sng">
                <a:solidFill>
                  <a:schemeClr val="hlink"/>
                </a:solidFill>
                <a:hlinkClick r:id="rId4"/>
              </a:rPr>
              <a:t>code examples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Supervised learning</a:t>
            </a:r>
            <a:endParaRPr b="1">
              <a:solidFill>
                <a:srgbClr val="0070C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to predict or classify labels based on labeled input data</a:t>
            </a:r>
            <a:br>
              <a:rPr lang="en"/>
            </a:br>
            <a:r>
              <a:rPr lang="en"/>
              <a:t>Performance feedback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Unsupervised learning</a:t>
            </a:r>
            <a:endParaRPr b="1">
              <a:solidFill>
                <a:srgbClr val="0070C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unlabeled data</a:t>
            </a:r>
            <a:br>
              <a:rPr lang="en"/>
            </a:br>
            <a:r>
              <a:rPr lang="en"/>
              <a:t>No performance feedback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Reinforcement learning</a:t>
            </a:r>
            <a:endParaRPr b="1">
              <a:solidFill>
                <a:srgbClr val="0070C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well-performing behavior from state observations and rewards</a:t>
            </a:r>
            <a:br>
              <a:rPr lang="en"/>
            </a:br>
            <a:r>
              <a:rPr lang="en"/>
              <a:t>Performance feedback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550" y="4170662"/>
            <a:ext cx="957598" cy="843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773" y="2573022"/>
            <a:ext cx="1202399" cy="9151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/>
          <p:nvPr/>
        </p:nvSpPr>
        <p:spPr>
          <a:xfrm rot="-652">
            <a:off x="6043575" y="2595361"/>
            <a:ext cx="1582500" cy="14589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 rot="-3600530">
            <a:off x="5440672" y="1491227"/>
            <a:ext cx="1142705" cy="2461643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rot="-925">
            <a:off x="5083575" y="1976602"/>
            <a:ext cx="1115400" cy="10398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-4073626">
            <a:off x="7131532" y="2780865"/>
            <a:ext cx="1235634" cy="272647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 rot="-925">
            <a:off x="7886300" y="3932650"/>
            <a:ext cx="1115400" cy="11388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vs. Unsupervised learning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779325" y="1206700"/>
            <a:ext cx="25581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70C0"/>
                </a:solidFill>
              </a:rPr>
              <a:t>Supervised</a:t>
            </a:r>
            <a:endParaRPr b="1" sz="1800">
              <a:solidFill>
                <a:srgbClr val="0070C0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705975" y="2081775"/>
            <a:ext cx="1411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Apple</a:t>
            </a:r>
            <a:endParaRPr sz="1200"/>
          </a:p>
        </p:txBody>
      </p:sp>
      <p:sp>
        <p:nvSpPr>
          <p:cNvPr id="101" name="Google Shape;101;p19"/>
          <p:cNvSpPr txBox="1"/>
          <p:nvPr/>
        </p:nvSpPr>
        <p:spPr>
          <a:xfrm>
            <a:off x="1705975" y="3058238"/>
            <a:ext cx="1411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Apple</a:t>
            </a:r>
            <a:endParaRPr sz="1200"/>
          </a:p>
        </p:txBody>
      </p:sp>
      <p:sp>
        <p:nvSpPr>
          <p:cNvPr id="102" name="Google Shape;102;p19"/>
          <p:cNvSpPr txBox="1"/>
          <p:nvPr/>
        </p:nvSpPr>
        <p:spPr>
          <a:xfrm>
            <a:off x="1705975" y="3832350"/>
            <a:ext cx="1411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Banana</a:t>
            </a:r>
            <a:endParaRPr sz="1200"/>
          </a:p>
        </p:txBody>
      </p:sp>
      <p:sp>
        <p:nvSpPr>
          <p:cNvPr id="103" name="Google Shape;103;p19"/>
          <p:cNvSpPr txBox="1"/>
          <p:nvPr/>
        </p:nvSpPr>
        <p:spPr>
          <a:xfrm>
            <a:off x="1705975" y="4522113"/>
            <a:ext cx="1411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Banana</a:t>
            </a:r>
            <a:endParaRPr sz="1200"/>
          </a:p>
        </p:txBody>
      </p:sp>
      <p:sp>
        <p:nvSpPr>
          <p:cNvPr id="104" name="Google Shape;104;p19"/>
          <p:cNvSpPr txBox="1"/>
          <p:nvPr/>
        </p:nvSpPr>
        <p:spPr>
          <a:xfrm>
            <a:off x="5470125" y="1249075"/>
            <a:ext cx="25581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70C0"/>
                </a:solidFill>
              </a:rPr>
              <a:t>Unsupervised</a:t>
            </a:r>
            <a:endParaRPr b="1" sz="1800">
              <a:solidFill>
                <a:srgbClr val="0070C0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73" y="1810272"/>
            <a:ext cx="1202399" cy="91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575" y="2725425"/>
            <a:ext cx="9576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2475" y="1976450"/>
            <a:ext cx="9576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525" y="3640539"/>
            <a:ext cx="957600" cy="49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9775" y="3435739"/>
            <a:ext cx="957600" cy="49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25" y="4246962"/>
            <a:ext cx="957598" cy="843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 sz="1800">
                <a:solidFill>
                  <a:srgbClr val="0070C0"/>
                </a:solidFill>
              </a:rPr>
              <a:t>Continuous</a:t>
            </a:r>
            <a:endParaRPr b="1" sz="18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 sz="1800">
                <a:solidFill>
                  <a:srgbClr val="0070C0"/>
                </a:solidFill>
              </a:rPr>
              <a:t>Discrete</a:t>
            </a:r>
            <a:endParaRPr b="1" sz="18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 sz="1800">
                <a:solidFill>
                  <a:srgbClr val="0070C0"/>
                </a:solidFill>
              </a:rPr>
              <a:t>Categorical</a:t>
            </a:r>
            <a:endParaRPr b="1" sz="1800">
              <a:solidFill>
                <a:srgbClr val="0070C0"/>
              </a:solidFill>
            </a:endParaRPr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 sz="1800">
                <a:solidFill>
                  <a:srgbClr val="0070C0"/>
                </a:solidFill>
              </a:rPr>
              <a:t>Binary</a:t>
            </a:r>
            <a:endParaRPr b="1" sz="1800">
              <a:solidFill>
                <a:srgbClr val="0070C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Special case of categorical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 sz="1800">
                <a:solidFill>
                  <a:srgbClr val="0070C0"/>
                </a:solidFill>
              </a:rPr>
              <a:t>Ordinal</a:t>
            </a:r>
            <a:endParaRPr b="1" sz="1800">
              <a:solidFill>
                <a:srgbClr val="0070C0"/>
              </a:solidFill>
            </a:endParaRPr>
          </a:p>
        </p:txBody>
      </p:sp>
      <p:pic>
        <p:nvPicPr>
          <p:cNvPr id="118" name="Google Shape;118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2325" y="869100"/>
            <a:ext cx="1702648" cy="170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5911" y="2900625"/>
            <a:ext cx="4472875" cy="13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96575" y="3019400"/>
            <a:ext cx="1282671" cy="17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Agenda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machine learning?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Supervised learning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Generative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